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</p:sldMasterIdLst>
  <p:notesMasterIdLst>
    <p:notesMasterId r:id="rId44"/>
  </p:notesMasterIdLst>
  <p:handoutMasterIdLst>
    <p:handoutMasterId r:id="rId45"/>
  </p:handoutMasterIdLst>
  <p:sldIdLst>
    <p:sldId id="833" r:id="rId3"/>
    <p:sldId id="870" r:id="rId4"/>
    <p:sldId id="863" r:id="rId5"/>
    <p:sldId id="866" r:id="rId6"/>
    <p:sldId id="867" r:id="rId7"/>
    <p:sldId id="868" r:id="rId8"/>
    <p:sldId id="817" r:id="rId9"/>
    <p:sldId id="818" r:id="rId10"/>
    <p:sldId id="819" r:id="rId11"/>
    <p:sldId id="834" r:id="rId12"/>
    <p:sldId id="831" r:id="rId13"/>
    <p:sldId id="835" r:id="rId14"/>
    <p:sldId id="836" r:id="rId15"/>
    <p:sldId id="849" r:id="rId16"/>
    <p:sldId id="827" r:id="rId17"/>
    <p:sldId id="850" r:id="rId18"/>
    <p:sldId id="828" r:id="rId19"/>
    <p:sldId id="829" r:id="rId20"/>
    <p:sldId id="837" r:id="rId21"/>
    <p:sldId id="838" r:id="rId22"/>
    <p:sldId id="840" r:id="rId23"/>
    <p:sldId id="841" r:id="rId24"/>
    <p:sldId id="842" r:id="rId25"/>
    <p:sldId id="843" r:id="rId26"/>
    <p:sldId id="845" r:id="rId27"/>
    <p:sldId id="844" r:id="rId28"/>
    <p:sldId id="847" r:id="rId29"/>
    <p:sldId id="851" r:id="rId30"/>
    <p:sldId id="852" r:id="rId31"/>
    <p:sldId id="862" r:id="rId32"/>
    <p:sldId id="864" r:id="rId33"/>
    <p:sldId id="854" r:id="rId34"/>
    <p:sldId id="855" r:id="rId35"/>
    <p:sldId id="856" r:id="rId36"/>
    <p:sldId id="858" r:id="rId37"/>
    <p:sldId id="859" r:id="rId38"/>
    <p:sldId id="860" r:id="rId39"/>
    <p:sldId id="857" r:id="rId40"/>
    <p:sldId id="846" r:id="rId41"/>
    <p:sldId id="861" r:id="rId42"/>
    <p:sldId id="871" r:id="rId4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3EE"/>
    <a:srgbClr val="0033CC"/>
    <a:srgbClr val="DDF9FF"/>
    <a:srgbClr val="00CC00"/>
    <a:srgbClr val="C0C0C0"/>
    <a:srgbClr val="8FB2FF"/>
    <a:srgbClr val="FFCCFF"/>
    <a:srgbClr val="0099FF"/>
    <a:srgbClr val="FF0000"/>
    <a:srgbClr val="0099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5" autoAdjust="0"/>
    <p:restoredTop sz="99487" autoAdjust="0"/>
  </p:normalViewPr>
  <p:slideViewPr>
    <p:cSldViewPr snapToGrid="0">
      <p:cViewPr>
        <p:scale>
          <a:sx n="75" d="100"/>
          <a:sy n="75" d="100"/>
        </p:scale>
        <p:origin x="-600" y="30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74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1950"/>
    </p:cViewPr>
  </p:sorterViewPr>
  <p:notesViewPr>
    <p:cSldViewPr snapToGrid="0">
      <p:cViewPr varScale="1">
        <p:scale>
          <a:sx n="48" d="100"/>
          <a:sy n="48" d="100"/>
        </p:scale>
        <p:origin x="-2004" y="-96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50" tIns="47476" rIns="94950" bIns="47476" numCol="1" anchor="t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495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50" tIns="47476" rIns="94950" bIns="47476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endParaRPr lang="en-US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9150"/>
            <a:ext cx="3048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50" tIns="47476" rIns="94950" bIns="47476" numCol="1" anchor="b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endParaRPr lang="en-US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09150"/>
            <a:ext cx="30495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50" tIns="47476" rIns="94950" bIns="47476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fld id="{C6B5E852-0091-43F4-9E06-9FD6794880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4" tIns="47325" rIns="94654" bIns="47325" numCol="1" anchor="t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4" tIns="47325" rIns="94654" bIns="47325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038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4" tIns="47325" rIns="94654" bIns="4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4" tIns="47325" rIns="94654" bIns="47325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4" tIns="47325" rIns="94654" bIns="47325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fld id="{2C2D0228-BB61-40C2-BD8F-6D458FEDA81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3217" y="767596"/>
            <a:ext cx="4732867" cy="383798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1BEF1-C694-4AC5-B7C7-75AB0757B58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214FF-A16A-43D8-8EA3-A38FF4972D0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69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2162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044700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0"/>
            <a:ext cx="5981700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417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74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21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39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352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53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962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11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30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043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38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57250"/>
            <a:ext cx="8178800" cy="542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857250"/>
            <a:ext cx="4013200" cy="5429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57250"/>
            <a:ext cx="4013200" cy="5429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857250"/>
            <a:ext cx="8178800" cy="5429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0"/>
            <a:ext cx="29845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Neutrino physics -- Alain Blondel 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-74613" y="166688"/>
            <a:ext cx="74613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065" name="Picture 17" descr="unigelogo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8416925" y="6130925"/>
            <a:ext cx="727075" cy="727075"/>
          </a:xfrm>
          <a:prstGeom prst="rect">
            <a:avLst/>
          </a:prstGeom>
          <a:noFill/>
        </p:spPr>
      </p:pic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3797300" y="6604000"/>
            <a:ext cx="4587875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LEP3 -- Alain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Blondel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19-07-2012  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63C361-8873-4720-BFC8-B8133981E482}" type="datetimeFigureOut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19/07/2012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1D2E864-2290-48E6-86D8-E514F0DFE2B3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26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1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F:\_alain\LEP3\bandeau2_ANIM_HH1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1909763"/>
            <a:ext cx="8267700" cy="30384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8300" y="215900"/>
            <a:ext cx="665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 smtClean="0">
                <a:latin typeface="+mn-lt"/>
              </a:rPr>
              <a:t>Accelerators</a:t>
            </a:r>
            <a:r>
              <a:rPr lang="fr-CH" sz="2400" dirty="0" smtClean="0">
                <a:latin typeface="+mn-lt"/>
              </a:rPr>
              <a:t> to </a:t>
            </a:r>
            <a:r>
              <a:rPr lang="fr-CH" sz="2400" dirty="0" err="1" smtClean="0">
                <a:latin typeface="+mn-lt"/>
              </a:rPr>
              <a:t>study</a:t>
            </a:r>
            <a:r>
              <a:rPr lang="fr-CH" sz="2400" dirty="0" smtClean="0">
                <a:latin typeface="+mn-lt"/>
              </a:rPr>
              <a:t> THE BOSON X(125)</a:t>
            </a:r>
            <a:endParaRPr lang="en-US" sz="24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" y="80010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rgbClr val="FF0000"/>
                </a:solidFill>
                <a:latin typeface="+mn-lt"/>
              </a:rPr>
              <a:t>L</a:t>
            </a:r>
            <a:r>
              <a:rPr lang="fr-CH" sz="2800" dirty="0" smtClean="0">
                <a:solidFill>
                  <a:srgbClr val="FFC000"/>
                </a:solidFill>
                <a:latin typeface="+mn-lt"/>
              </a:rPr>
              <a:t>E</a:t>
            </a:r>
            <a:r>
              <a:rPr lang="fr-CH" sz="2800" dirty="0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fr-CH" sz="2800" dirty="0" smtClean="0">
                <a:solidFill>
                  <a:srgbClr val="FF0000"/>
                </a:solidFill>
                <a:latin typeface="+mn-lt"/>
              </a:rPr>
              <a:t>3…</a:t>
            </a:r>
            <a:endParaRPr lang="en-US" sz="2800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800100"/>
            <a:ext cx="12586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CH" sz="2800" dirty="0" smtClean="0">
                <a:solidFill>
                  <a:srgbClr val="000000"/>
                </a:solidFill>
                <a:latin typeface="Comic Sans MS"/>
              </a:rPr>
              <a:t>…3LEP</a:t>
            </a:r>
            <a:endParaRPr lang="en-US" sz="2800" dirty="0" smtClean="0">
              <a:solidFill>
                <a:srgbClr val="000000"/>
              </a:solidFill>
              <a:latin typeface="Comic Sans MS"/>
            </a:endParaRPr>
          </a:p>
          <a:p>
            <a:endParaRPr lang="en-US" sz="1800" dirty="0" err="1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1100" y="1257300"/>
            <a:ext cx="326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rgbClr val="000000"/>
                </a:solidFill>
                <a:latin typeface="Comic Sans MS"/>
              </a:rPr>
              <a:t>and Muon </a:t>
            </a:r>
            <a:r>
              <a:rPr lang="fr-CH" sz="2800" dirty="0" err="1" smtClean="0">
                <a:solidFill>
                  <a:srgbClr val="000000"/>
                </a:solidFill>
                <a:latin typeface="Comic Sans MS"/>
              </a:rPr>
              <a:t>Collider</a:t>
            </a:r>
            <a:endParaRPr lang="en-US" sz="2800" dirty="0" err="1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9600" y="5295900"/>
            <a:ext cx="2927404" cy="369332"/>
          </a:xfrm>
          <a:prstGeom prst="rect">
            <a:avLst/>
          </a:prstGeom>
          <a:solidFill>
            <a:srgbClr val="C0C0C0"/>
          </a:solidFill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will</a:t>
            </a:r>
            <a:r>
              <a:rPr lang="fr-CH" sz="1800" dirty="0" smtClean="0">
                <a:latin typeface="+mn-lt"/>
              </a:rPr>
              <a:t> not </a:t>
            </a:r>
            <a:r>
              <a:rPr lang="fr-CH" sz="1800" dirty="0" err="1" smtClean="0">
                <a:latin typeface="+mn-lt"/>
              </a:rPr>
              <a:t>cover</a:t>
            </a:r>
            <a:r>
              <a:rPr lang="fr-CH" sz="1800" dirty="0" smtClean="0">
                <a:latin typeface="+mn-lt"/>
              </a:rPr>
              <a:t> ILC/CLIC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700" y="59195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many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thanks</a:t>
            </a:r>
            <a:r>
              <a:rPr lang="fr-CH" sz="1800" dirty="0" smtClean="0">
                <a:latin typeface="+mn-lt"/>
              </a:rPr>
              <a:t> to F. Zimmermann, M. </a:t>
            </a:r>
            <a:r>
              <a:rPr lang="fr-CH" sz="1800" dirty="0" err="1" smtClean="0">
                <a:latin typeface="+mn-lt"/>
              </a:rPr>
              <a:t>Koratzinos</a:t>
            </a:r>
            <a:r>
              <a:rPr lang="fr-CH" sz="1800" dirty="0" smtClean="0">
                <a:latin typeface="+mn-lt"/>
              </a:rPr>
              <a:t>, P. </a:t>
            </a:r>
            <a:r>
              <a:rPr lang="fr-CH" sz="1800" dirty="0" err="1" smtClean="0">
                <a:latin typeface="+mn-lt"/>
              </a:rPr>
              <a:t>Janot</a:t>
            </a:r>
            <a:r>
              <a:rPr lang="fr-CH" sz="1800" dirty="0" smtClean="0">
                <a:latin typeface="+mn-lt"/>
              </a:rPr>
              <a:t>. M. </a:t>
            </a:r>
            <a:r>
              <a:rPr lang="fr-CH" sz="1800" dirty="0" err="1" smtClean="0">
                <a:latin typeface="+mn-lt"/>
              </a:rPr>
              <a:t>Zanotti</a:t>
            </a:r>
            <a:r>
              <a:rPr lang="fr-CH" sz="1800" dirty="0" smtClean="0">
                <a:latin typeface="+mn-lt"/>
              </a:rPr>
              <a:t> and LEP3 proto-collaboration </a:t>
            </a:r>
            <a:r>
              <a:rPr lang="fr-CH" sz="1800" dirty="0" err="1" smtClean="0">
                <a:latin typeface="+mn-lt"/>
              </a:rPr>
              <a:t>members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4500" y="256540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PARAMETER LISTS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0"/>
            <a:ext cx="447675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1965325"/>
            <a:ext cx="45910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52541"/>
            <a:ext cx="4686300" cy="93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16600" y="1320800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IPAC 2012 </a:t>
            </a:r>
            <a:r>
              <a:rPr lang="fr-CH" sz="1800" dirty="0" err="1" smtClean="0">
                <a:latin typeface="+mn-lt"/>
              </a:rPr>
              <a:t>Paper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194300"/>
            <a:ext cx="4546600" cy="2540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700" y="3454400"/>
            <a:ext cx="4559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latin typeface="+mn-lt"/>
              </a:rPr>
              <a:t>This </a:t>
            </a:r>
            <a:r>
              <a:rPr lang="fr-CH" sz="1800" dirty="0" err="1" smtClean="0">
                <a:latin typeface="+mn-lt"/>
              </a:rPr>
              <a:t>takes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into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account</a:t>
            </a:r>
            <a:r>
              <a:rPr lang="fr-CH" sz="1800" dirty="0" smtClean="0">
                <a:latin typeface="+mn-lt"/>
              </a:rPr>
              <a:t> modifications </a:t>
            </a:r>
            <a:r>
              <a:rPr lang="fr-CH" sz="1800" dirty="0" err="1" smtClean="0">
                <a:latin typeface="+mn-lt"/>
              </a:rPr>
              <a:t>required</a:t>
            </a:r>
            <a:r>
              <a:rPr lang="fr-CH" sz="1800" dirty="0" smtClean="0">
                <a:latin typeface="+mn-lt"/>
              </a:rPr>
              <a:t> to </a:t>
            </a:r>
            <a:r>
              <a:rPr lang="fr-CH" sz="1800" dirty="0" err="1" smtClean="0">
                <a:latin typeface="+mn-lt"/>
              </a:rPr>
              <a:t>take</a:t>
            </a:r>
            <a:r>
              <a:rPr lang="fr-CH" sz="1800" dirty="0" smtClean="0">
                <a:latin typeface="+mn-lt"/>
              </a:rPr>
              <a:t> care of the </a:t>
            </a:r>
            <a:r>
              <a:rPr lang="fr-CH" sz="1800" dirty="0" err="1" smtClean="0">
                <a:latin typeface="+mn-lt"/>
              </a:rPr>
              <a:t>beamstrahlung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effect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pointed</a:t>
            </a:r>
            <a:r>
              <a:rPr lang="fr-CH" sz="1800" dirty="0" smtClean="0">
                <a:latin typeface="+mn-lt"/>
              </a:rPr>
              <a:t> out by I. </a:t>
            </a:r>
            <a:r>
              <a:rPr lang="fr-CH" sz="1800" dirty="0" err="1" smtClean="0">
                <a:latin typeface="+mn-lt"/>
              </a:rPr>
              <a:t>Telnov</a:t>
            </a:r>
            <a:r>
              <a:rPr lang="fr-CH" sz="1800" dirty="0" smtClean="0">
                <a:latin typeface="+mn-lt"/>
              </a:rPr>
              <a:t> and K. </a:t>
            </a:r>
            <a:r>
              <a:rPr lang="fr-CH" sz="1800" dirty="0" err="1" smtClean="0">
                <a:latin typeface="+mn-lt"/>
              </a:rPr>
              <a:t>Yokoya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--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energy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aperture has been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increased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to 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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4%</a:t>
            </a:r>
          </a:p>
          <a:p>
            <a:r>
              <a:rPr lang="fr-CH" sz="1800" dirty="0" smtClean="0">
                <a:latin typeface="+mn-lt"/>
              </a:rPr>
              <a:t>-- but </a:t>
            </a:r>
            <a:r>
              <a:rPr lang="fr-CH" sz="1800" dirty="0" err="1" smtClean="0">
                <a:latin typeface="+mn-lt"/>
              </a:rPr>
              <a:t>energy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spread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IP </a:t>
            </a:r>
            <a:r>
              <a:rPr lang="fr-CH" sz="1800" dirty="0" err="1" smtClean="0">
                <a:latin typeface="+mn-lt"/>
              </a:rPr>
              <a:t>does</a:t>
            </a:r>
            <a:r>
              <a:rPr lang="fr-CH" sz="1800" dirty="0" smtClean="0">
                <a:latin typeface="+mn-lt"/>
              </a:rPr>
              <a:t> not </a:t>
            </a:r>
            <a:r>
              <a:rPr lang="fr-CH" sz="1800" dirty="0" err="1" smtClean="0">
                <a:latin typeface="+mn-lt"/>
              </a:rPr>
              <a:t>increase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significantly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solidFill>
                <a:srgbClr val="0033CC"/>
              </a:solidFill>
              <a:latin typeface="+mn-lt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NB: This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allows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multibunch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operations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lower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than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maximum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energy</a:t>
            </a:r>
            <a:endParaRPr lang="en-US" sz="1800" dirty="0" err="1" smtClean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36900" y="0"/>
            <a:ext cx="660400" cy="65278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925" y="114300"/>
            <a:ext cx="8703024" cy="7325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solidFill>
                  <a:srgbClr val="C00000"/>
                </a:solidFill>
                <a:latin typeface="+mn-lt"/>
              </a:rPr>
              <a:t>Punchline</a:t>
            </a:r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:</a:t>
            </a:r>
            <a:r>
              <a:rPr lang="fr-CH" sz="1800" dirty="0" smtClean="0"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An e</a:t>
            </a:r>
            <a:r>
              <a:rPr lang="fr-CH" sz="1800" baseline="30000" dirty="0" smtClean="0">
                <a:latin typeface="+mn-lt"/>
              </a:rPr>
              <a:t>+</a:t>
            </a:r>
            <a:r>
              <a:rPr lang="fr-CH" sz="1800" dirty="0" smtClean="0">
                <a:latin typeface="+mn-lt"/>
              </a:rPr>
              <a:t>e</a:t>
            </a:r>
            <a:r>
              <a:rPr lang="fr-CH" sz="1800" baseline="30000" dirty="0" smtClean="0">
                <a:latin typeface="+mn-lt"/>
              </a:rPr>
              <a:t>-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storage</a:t>
            </a:r>
            <a:r>
              <a:rPr lang="fr-CH" sz="1800" dirty="0" smtClean="0">
                <a:latin typeface="+mn-lt"/>
              </a:rPr>
              <a:t> ring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built</a:t>
            </a:r>
            <a:r>
              <a:rPr lang="fr-CH" sz="1800" dirty="0" smtClean="0">
                <a:latin typeface="+mn-lt"/>
              </a:rPr>
              <a:t> in the LEP/LHC tunnel </a:t>
            </a:r>
          </a:p>
          <a:p>
            <a:r>
              <a:rPr lang="fr-CH" sz="1800" dirty="0" err="1" smtClean="0">
                <a:latin typeface="+mn-lt"/>
              </a:rPr>
              <a:t>which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provide</a:t>
            </a:r>
            <a:r>
              <a:rPr lang="fr-CH" sz="1800" dirty="0" smtClean="0"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10</a:t>
            </a:r>
            <a:r>
              <a:rPr lang="fr-CH" sz="1800" baseline="30000" dirty="0" smtClean="0">
                <a:latin typeface="+mn-lt"/>
              </a:rPr>
              <a:t>34</a:t>
            </a:r>
            <a:r>
              <a:rPr lang="fr-CH" sz="1800" dirty="0" smtClean="0">
                <a:latin typeface="+mn-lt"/>
              </a:rPr>
              <a:t>/cm</a:t>
            </a:r>
            <a:r>
              <a:rPr lang="fr-CH" sz="1800" baseline="30000" dirty="0" smtClean="0">
                <a:latin typeface="+mn-lt"/>
              </a:rPr>
              <a:t>2</a:t>
            </a:r>
            <a:r>
              <a:rPr lang="fr-CH" sz="1800" dirty="0" smtClean="0">
                <a:latin typeface="+mn-lt"/>
              </a:rPr>
              <a:t>/s </a:t>
            </a:r>
            <a:r>
              <a:rPr lang="fr-CH" sz="1800" dirty="0" err="1" smtClean="0">
                <a:latin typeface="+mn-lt"/>
              </a:rPr>
              <a:t>Average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Luminosit</a:t>
            </a:r>
            <a:r>
              <a:rPr lang="fr-CH" sz="1800" dirty="0" err="1" smtClean="0">
                <a:latin typeface="+mn-lt"/>
              </a:rPr>
              <a:t>y</a:t>
            </a:r>
            <a:r>
              <a:rPr lang="fr-CH" sz="1800" dirty="0" smtClean="0">
                <a:latin typeface="+mn-lt"/>
              </a:rPr>
              <a:t> in 2 </a:t>
            </a:r>
            <a:r>
              <a:rPr lang="fr-CH" sz="1800" dirty="0" err="1" smtClean="0">
                <a:latin typeface="+mn-lt"/>
              </a:rPr>
              <a:t>experiments</a:t>
            </a:r>
            <a:r>
              <a:rPr lang="fr-CH" sz="1800" dirty="0" smtClean="0">
                <a:latin typeface="+mn-lt"/>
              </a:rPr>
              <a:t> i.e. 2x500fb</a:t>
            </a:r>
            <a:r>
              <a:rPr lang="fr-CH" sz="1800" baseline="30000" dirty="0" smtClean="0">
                <a:latin typeface="+mn-lt"/>
              </a:rPr>
              <a:t>-1</a:t>
            </a:r>
          </a:p>
          <a:p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                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2x20’000 ZH events per year.</a:t>
            </a:r>
            <a:r>
              <a:rPr lang="en-US" sz="1800" dirty="0" smtClean="0"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C</a:t>
            </a:r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hallenges: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low</a:t>
            </a:r>
            <a:r>
              <a:rPr lang="fr-CH" sz="1800" dirty="0" smtClean="0">
                <a:latin typeface="+mn-lt"/>
              </a:rPr>
              <a:t> vertical </a:t>
            </a:r>
            <a:r>
              <a:rPr lang="fr-CH" sz="1800" dirty="0" err="1" smtClean="0">
                <a:latin typeface="+mn-lt"/>
              </a:rPr>
              <a:t>emittance</a:t>
            </a:r>
            <a:r>
              <a:rPr lang="fr-CH" sz="1800" dirty="0" smtClean="0">
                <a:latin typeface="+mn-lt"/>
              </a:rPr>
              <a:t> must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maintained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while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fitting</a:t>
            </a:r>
            <a:r>
              <a:rPr lang="fr-CH" sz="1800" dirty="0" smtClean="0">
                <a:latin typeface="+mn-lt"/>
              </a:rPr>
              <a:t> in the </a:t>
            </a:r>
          </a:p>
          <a:p>
            <a:r>
              <a:rPr lang="fr-CH" sz="1800" dirty="0" err="1" smtClean="0">
                <a:latin typeface="+mn-lt"/>
              </a:rPr>
              <a:t>existing</a:t>
            </a:r>
            <a:r>
              <a:rPr lang="fr-CH" sz="1800" dirty="0" smtClean="0">
                <a:latin typeface="+mn-lt"/>
              </a:rPr>
              <a:t> tunnel 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-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interaction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somewhat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extreme</a:t>
            </a:r>
            <a:r>
              <a:rPr lang="fr-CH" sz="1800" dirty="0" smtClean="0">
                <a:latin typeface="+mn-lt"/>
              </a:rPr>
              <a:t> (but </a:t>
            </a:r>
            <a:r>
              <a:rPr lang="fr-CH" sz="1800" dirty="0" err="1" smtClean="0">
                <a:latin typeface="+mn-lt"/>
              </a:rPr>
              <a:t>nothing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like</a:t>
            </a:r>
            <a:r>
              <a:rPr lang="fr-CH" sz="1800" dirty="0" smtClean="0">
                <a:latin typeface="+mn-lt"/>
              </a:rPr>
              <a:t> LC!)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Most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components are ‘off-the-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shelf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’ </a:t>
            </a: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       </a:t>
            </a:r>
            <a:r>
              <a:rPr lang="fr-CH" sz="1800" dirty="0" err="1" smtClean="0">
                <a:solidFill>
                  <a:srgbClr val="0033CC"/>
                </a:solidFill>
                <a:latin typeface="Comic Sans MS"/>
                <a:sym typeface="Wingdings" pitchFamily="2" charset="2"/>
              </a:rPr>
              <a:t>except</a:t>
            </a:r>
            <a:r>
              <a:rPr lang="fr-CH" sz="1800" dirty="0" smtClean="0">
                <a:solidFill>
                  <a:srgbClr val="0033CC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</a:rPr>
              <a:t>RF power source operating in CW mode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-- first use of a large system of ILC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cavities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(8% of ILC@250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GeV</a:t>
            </a:r>
            <a:r>
              <a:rPr lang="fr-CH" sz="1800" dirty="0" smtClean="0">
                <a:latin typeface="+mn-lt"/>
                <a:sym typeface="Wingdings" pitchFamily="2" charset="2"/>
              </a:rPr>
              <a:t>)  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By-</a:t>
            </a:r>
            <a:r>
              <a:rPr lang="fr-CH" sz="1800" dirty="0" err="1" smtClean="0">
                <a:solidFill>
                  <a:srgbClr val="C00000"/>
                </a:solidFill>
                <a:latin typeface="+mn-lt"/>
              </a:rPr>
              <a:t>products</a:t>
            </a:r>
            <a:endParaRPr lang="fr-CH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 By </a:t>
            </a:r>
            <a:r>
              <a:rPr lang="fr-CH" sz="1800" dirty="0" err="1" smtClean="0">
                <a:latin typeface="+mn-lt"/>
              </a:rPr>
              <a:t>multibunching</a:t>
            </a:r>
            <a:r>
              <a:rPr lang="fr-CH" sz="1800" dirty="0" smtClean="0">
                <a:latin typeface="+mn-lt"/>
              </a:rPr>
              <a:t> one 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able to </a:t>
            </a:r>
            <a:r>
              <a:rPr lang="fr-CH" sz="1800" dirty="0" err="1" smtClean="0">
                <a:latin typeface="+mn-lt"/>
              </a:rPr>
              <a:t>reach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luminosities</a:t>
            </a:r>
            <a:r>
              <a:rPr lang="fr-CH" sz="1800" dirty="0" smtClean="0">
                <a:latin typeface="+mn-lt"/>
              </a:rPr>
              <a:t> of 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  O(~5 10</a:t>
            </a:r>
            <a:r>
              <a:rPr lang="fr-CH" sz="1800" baseline="30000" dirty="0" smtClean="0">
                <a:latin typeface="+mn-lt"/>
              </a:rPr>
              <a:t>35</a:t>
            </a:r>
            <a:r>
              <a:rPr lang="fr-CH" sz="1800" dirty="0" smtClean="0">
                <a:latin typeface="+mn-lt"/>
              </a:rPr>
              <a:t>)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/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cm</a:t>
            </a:r>
            <a:r>
              <a:rPr lang="fr-CH" sz="18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/s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the Z pole (</a:t>
            </a:r>
            <a:r>
              <a:rPr lang="fr-CH" sz="1800" dirty="0" err="1" smtClean="0">
                <a:latin typeface="+mn-lt"/>
              </a:rPr>
              <a:t>Tera</a:t>
            </a:r>
            <a:r>
              <a:rPr lang="fr-CH" sz="1800" dirty="0" smtClean="0">
                <a:latin typeface="+mn-lt"/>
              </a:rPr>
              <a:t>-Z) </a:t>
            </a:r>
          </a:p>
          <a:p>
            <a:r>
              <a:rPr lang="fr-CH" sz="1800" dirty="0" smtClean="0">
                <a:latin typeface="+mn-lt"/>
              </a:rPr>
              <a:t>     O(~5 10</a:t>
            </a:r>
            <a:r>
              <a:rPr lang="fr-CH" sz="1800" baseline="30000" dirty="0" smtClean="0">
                <a:latin typeface="+mn-lt"/>
              </a:rPr>
              <a:t>34</a:t>
            </a:r>
            <a:r>
              <a:rPr lang="fr-CH" sz="1800" dirty="0" smtClean="0">
                <a:latin typeface="+mn-lt"/>
              </a:rPr>
              <a:t>)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/cm</a:t>
            </a:r>
            <a:r>
              <a:rPr lang="fr-CH" sz="18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/s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the W pair </a:t>
            </a:r>
            <a:r>
              <a:rPr lang="fr-CH" sz="1800" dirty="0" err="1" smtClean="0">
                <a:latin typeface="+mn-lt"/>
              </a:rPr>
              <a:t>threshold</a:t>
            </a:r>
            <a:r>
              <a:rPr lang="fr-CH" sz="1800" dirty="0" smtClean="0">
                <a:latin typeface="+mn-lt"/>
              </a:rPr>
              <a:t> (</a:t>
            </a:r>
            <a:r>
              <a:rPr lang="fr-CH" sz="1800" dirty="0" err="1" smtClean="0">
                <a:latin typeface="+mn-lt"/>
              </a:rPr>
              <a:t>Mega</a:t>
            </a:r>
            <a:r>
              <a:rPr lang="fr-CH" sz="1800" dirty="0" smtClean="0">
                <a:latin typeface="+mn-lt"/>
              </a:rPr>
              <a:t> W)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  </a:t>
            </a:r>
            <a:r>
              <a:rPr lang="fr-CH" sz="2000" dirty="0" smtClean="0">
                <a:latin typeface="+mn-lt"/>
                <a:sym typeface="Symbol"/>
              </a:rPr>
              <a:t></a:t>
            </a:r>
            <a:r>
              <a:rPr lang="fr-CH" sz="1800" dirty="0" smtClean="0">
                <a:latin typeface="+mn-lt"/>
              </a:rPr>
              <a:t>M</a:t>
            </a:r>
            <a:r>
              <a:rPr lang="fr-CH" sz="1800" baseline="-25000" dirty="0" smtClean="0">
                <a:latin typeface="+mn-lt"/>
              </a:rPr>
              <a:t>W </a:t>
            </a:r>
            <a:r>
              <a:rPr lang="fr-CH" sz="1800" dirty="0" smtClean="0">
                <a:latin typeface="+mn-lt"/>
              </a:rPr>
              <a:t>&lt; 1 MeV, </a:t>
            </a:r>
            <a:r>
              <a:rPr lang="fr-CH" sz="2000" dirty="0" smtClean="0">
                <a:solidFill>
                  <a:srgbClr val="000000"/>
                </a:solidFill>
                <a:latin typeface="Comic Sans MS"/>
                <a:sym typeface="Symbol"/>
              </a:rPr>
              <a:t>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M</a:t>
            </a:r>
            <a:r>
              <a:rPr lang="fr-CH" sz="1800" baseline="-25000" dirty="0" smtClean="0">
                <a:solidFill>
                  <a:srgbClr val="000000"/>
                </a:solidFill>
                <a:latin typeface="Comic Sans MS"/>
              </a:rPr>
              <a:t>Z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,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</a:t>
            </a:r>
            <a:r>
              <a:rPr lang="fr-CH" sz="1800" baseline="-25000" dirty="0" smtClean="0">
                <a:solidFill>
                  <a:srgbClr val="000000"/>
                </a:solidFill>
                <a:latin typeface="Comic Sans MS"/>
                <a:sym typeface="Symbol"/>
              </a:rPr>
              <a:t>Z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&lt;&lt;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1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MeV, sin</a:t>
            </a:r>
            <a:r>
              <a:rPr lang="fr-CH" sz="18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</a:t>
            </a:r>
            <a:r>
              <a:rPr lang="fr-CH" sz="1800" baseline="-25000" dirty="0" err="1" smtClean="0">
                <a:solidFill>
                  <a:srgbClr val="000000"/>
                </a:solidFill>
                <a:latin typeface="Comic Sans MS"/>
                <a:sym typeface="Symbol"/>
              </a:rPr>
              <a:t>W</a:t>
            </a:r>
            <a:r>
              <a:rPr lang="fr-CH" sz="1800" baseline="30000" dirty="0" err="1" smtClean="0">
                <a:solidFill>
                  <a:srgbClr val="000000"/>
                </a:solidFill>
                <a:latin typeface="Comic Sans MS"/>
                <a:sym typeface="Symbol"/>
              </a:rPr>
              <a:t>eff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&lt;&lt;0.0001 (to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be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studied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)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transverse </a:t>
            </a:r>
            <a:r>
              <a:rPr lang="fr-CH" sz="1800" dirty="0" err="1" smtClean="0">
                <a:latin typeface="+mn-lt"/>
              </a:rPr>
              <a:t>polarization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easier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than</a:t>
            </a:r>
            <a:r>
              <a:rPr lang="fr-CH" sz="1800" dirty="0" smtClean="0">
                <a:latin typeface="+mn-lt"/>
              </a:rPr>
              <a:t> LEP 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             </a:t>
            </a:r>
            <a:r>
              <a:rPr lang="fr-CH" sz="1800" dirty="0" err="1" smtClean="0">
                <a:latin typeface="+mn-lt"/>
              </a:rPr>
              <a:t>because</a:t>
            </a:r>
            <a:r>
              <a:rPr lang="fr-CH" sz="1800" dirty="0" smtClean="0">
                <a:latin typeface="+mn-lt"/>
              </a:rPr>
              <a:t> of </a:t>
            </a:r>
            <a:r>
              <a:rPr lang="fr-CH" sz="1800" dirty="0" err="1" smtClean="0">
                <a:latin typeface="+mn-lt"/>
              </a:rPr>
              <a:t>low</a:t>
            </a:r>
            <a:r>
              <a:rPr lang="fr-CH" sz="1800" dirty="0" smtClean="0">
                <a:latin typeface="+mn-lt"/>
              </a:rPr>
              <a:t> transverse </a:t>
            </a:r>
            <a:r>
              <a:rPr lang="fr-CH" sz="1800" dirty="0" err="1" smtClean="0">
                <a:latin typeface="+mn-lt"/>
              </a:rPr>
              <a:t>emittance</a:t>
            </a:r>
            <a:r>
              <a:rPr lang="fr-CH" sz="1800" dirty="0" smtClean="0">
                <a:latin typeface="+mn-lt"/>
              </a:rPr>
              <a:t> (in collision?)</a:t>
            </a: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215900"/>
            <a:ext cx="6553200" cy="381000"/>
          </a:xfrm>
        </p:spPr>
        <p:txBody>
          <a:bodyPr/>
          <a:lstStyle/>
          <a:p>
            <a:r>
              <a:rPr lang="en-US" dirty="0"/>
              <a:t>1989   </a:t>
            </a:r>
            <a:r>
              <a:rPr lang="en-US" dirty="0" smtClean="0"/>
              <a:t>The Number of light neutrinos</a:t>
            </a:r>
            <a:endParaRPr lang="en-US" sz="1800" i="1" dirty="0">
              <a:solidFill>
                <a:srgbClr val="FF3300"/>
              </a:solidFill>
            </a:endParaRP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1219200" y="1752600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fr-CH" sz="2000">
              <a:latin typeface="Arial" pitchFamily="34" charset="0"/>
            </a:endParaRPr>
          </a:p>
        </p:txBody>
      </p:sp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660400" y="5829300"/>
            <a:ext cx="7871514" cy="461665"/>
          </a:xfrm>
          <a:prstGeom prst="rect">
            <a:avLst/>
          </a:prstGeom>
          <a:solidFill>
            <a:srgbClr val="FEFCAC"/>
          </a:solidFill>
          <a:ln w="381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ALEPH+DELPHI+L3+OPAL in 2001 </a:t>
            </a:r>
            <a:r>
              <a:rPr lang="en-US" sz="2400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N</a:t>
            </a:r>
            <a:r>
              <a:rPr lang="en-US" sz="2400" baseline="-12000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</a:t>
            </a:r>
            <a:r>
              <a:rPr lang="en-US" sz="2400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 = 2.984 0.008</a:t>
            </a:r>
            <a:endParaRPr lang="en-US" sz="24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320518" name="Picture 6" descr="lineshap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913" y="1193800"/>
            <a:ext cx="3875087" cy="4549775"/>
          </a:xfrm>
          <a:prstGeom prst="rect">
            <a:avLst/>
          </a:prstGeom>
          <a:noFill/>
        </p:spPr>
      </p:pic>
      <p:graphicFrame>
        <p:nvGraphicFramePr>
          <p:cNvPr id="320519" name="Object 7"/>
          <p:cNvGraphicFramePr>
            <a:graphicFrameLocks noChangeAspect="1"/>
          </p:cNvGraphicFramePr>
          <p:nvPr>
            <p:ph idx="1"/>
          </p:nvPr>
        </p:nvGraphicFramePr>
        <p:xfrm>
          <a:off x="1600200" y="608013"/>
          <a:ext cx="6096000" cy="539750"/>
        </p:xfrm>
        <a:graphic>
          <a:graphicData uri="http://schemas.openxmlformats.org/presentationml/2006/ole">
            <p:oleObj spid="_x0000_s137218" name="Equation" r:id="rId4" imgW="2577960" imgH="2286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5300" y="6265446"/>
            <a:ext cx="4822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Error</a:t>
            </a:r>
            <a:r>
              <a:rPr lang="fr-CH" dirty="0" smtClean="0"/>
              <a:t> </a:t>
            </a:r>
            <a:r>
              <a:rPr lang="fr-CH" dirty="0" err="1" smtClean="0"/>
              <a:t>dominated</a:t>
            </a:r>
            <a:r>
              <a:rPr lang="fr-CH" dirty="0" smtClean="0"/>
              <a:t> by </a:t>
            </a:r>
            <a:r>
              <a:rPr lang="fr-CH" dirty="0" err="1" smtClean="0"/>
              <a:t>systematics</a:t>
            </a:r>
            <a:r>
              <a:rPr lang="fr-CH" dirty="0" smtClean="0"/>
              <a:t> on </a:t>
            </a:r>
            <a:r>
              <a:rPr lang="fr-CH" dirty="0" err="1" smtClean="0"/>
              <a:t>luminosity</a:t>
            </a:r>
            <a:r>
              <a:rPr lang="fr-CH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5913" y="2222500"/>
            <a:ext cx="3078087" cy="923330"/>
          </a:xfrm>
          <a:prstGeom prst="rect">
            <a:avLst/>
          </a:prstGeom>
          <a:solidFill>
            <a:srgbClr val="DDF9FF"/>
          </a:solidFill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this</a:t>
            </a:r>
            <a:r>
              <a:rPr lang="fr-CH" sz="1800" dirty="0" smtClean="0">
                <a:latin typeface="+mn-lt"/>
              </a:rPr>
              <a:t> 2</a:t>
            </a:r>
            <a:r>
              <a:rPr lang="fr-CH" sz="1800" dirty="0" smtClean="0">
                <a:latin typeface="+mn-lt"/>
                <a:sym typeface="Symbol"/>
              </a:rPr>
              <a:t> </a:t>
            </a:r>
            <a:r>
              <a:rPr lang="fr-CH" sz="1800" dirty="0" err="1" smtClean="0">
                <a:latin typeface="+mn-lt"/>
                <a:sym typeface="Symbol"/>
              </a:rPr>
              <a:t>effect</a:t>
            </a:r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an indication of </a:t>
            </a:r>
          </a:p>
          <a:p>
            <a:r>
              <a:rPr lang="fr-CH" sz="1800" dirty="0" smtClean="0">
                <a:latin typeface="+mn-lt"/>
                <a:sym typeface="Symbol"/>
              </a:rPr>
              <a:t>massive </a:t>
            </a:r>
            <a:r>
              <a:rPr lang="fr-CH" sz="1800" dirty="0" err="1" smtClean="0">
                <a:latin typeface="+mn-lt"/>
                <a:sym typeface="Symbol"/>
              </a:rPr>
              <a:t>sterile</a:t>
            </a:r>
            <a:r>
              <a:rPr lang="fr-CH" sz="1800" dirty="0" smtClean="0">
                <a:latin typeface="+mn-lt"/>
                <a:sym typeface="Symbol"/>
              </a:rPr>
              <a:t> neutrinos?</a:t>
            </a:r>
            <a:endParaRPr lang="en-US" sz="1800" dirty="0" err="1" smtClean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705600" y="3175000"/>
            <a:ext cx="254000" cy="2654300"/>
          </a:xfrm>
          <a:prstGeom prst="straightConnector1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0"/>
            <a:ext cx="53483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39800" y="6488668"/>
            <a:ext cx="6992620" cy="369332"/>
          </a:xfrm>
          <a:prstGeom prst="rect">
            <a:avLst/>
          </a:prstGeom>
          <a:solidFill>
            <a:srgbClr val="DDF9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https://indico.cern.ch/conferenceDisplay.py?confId=193791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RF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736600"/>
            <a:ext cx="8001000" cy="29718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The energy loss per turn of a single electron at 120GeV is 7GeV (3.5 </a:t>
            </a:r>
            <a:r>
              <a:rPr lang="en-GB" dirty="0" err="1" smtClean="0"/>
              <a:t>GeV</a:t>
            </a:r>
            <a:r>
              <a:rPr lang="en-GB" dirty="0" smtClean="0"/>
              <a:t> at LEP2)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A good candidate for the RF system would be ILC-developed SC accelerating cavities </a:t>
            </a:r>
            <a:r>
              <a:rPr lang="en-GB" dirty="0"/>
              <a:t>at a frequency of 1.3 </a:t>
            </a:r>
            <a:r>
              <a:rPr lang="en-GB" dirty="0" smtClean="0"/>
              <a:t>GHz RF and gradient of 18MV/m </a:t>
            </a:r>
          </a:p>
          <a:p>
            <a:pPr>
              <a:buNone/>
            </a:pPr>
            <a:r>
              <a:rPr lang="en-GB" dirty="0" smtClean="0"/>
              <a:t>      help reduce </a:t>
            </a:r>
            <a:r>
              <a:rPr lang="en-GB" dirty="0"/>
              <a:t>the bunch length, thus enabling a smaller </a:t>
            </a:r>
            <a:r>
              <a:rPr lang="en-GB" dirty="0" smtClean="0">
                <a:sym typeface="Symbol"/>
              </a:rPr>
              <a:t></a:t>
            </a:r>
            <a:r>
              <a:rPr lang="en-GB" baseline="-25000" dirty="0" smtClean="0"/>
              <a:t>y</a:t>
            </a:r>
            <a:r>
              <a:rPr lang="en-GB" dirty="0"/>
              <a:t>*. </a:t>
            </a:r>
            <a:r>
              <a:rPr lang="en-GB" dirty="0" smtClean="0"/>
              <a:t>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The total length of the RF system is therefore around 500m, similar to that of LEP2.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err="1" smtClean="0"/>
              <a:t>Cryo</a:t>
            </a:r>
            <a:r>
              <a:rPr lang="en-GB" dirty="0" smtClean="0"/>
              <a:t> power needed is less than half that of the LHC.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19600"/>
            <a:ext cx="62334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1.3 GHz klystrons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184576" cy="415005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dirty="0" smtClean="0"/>
              <a:t>1.3GHz </a:t>
            </a:r>
            <a:r>
              <a:rPr lang="en-GB" dirty="0" smtClean="0"/>
              <a:t>ILC  – FNAL-KEK (TH2104)</a:t>
            </a:r>
          </a:p>
          <a:p>
            <a:pPr lvl="1">
              <a:buNone/>
            </a:pPr>
            <a:r>
              <a:rPr lang="en-GB" dirty="0" err="1" smtClean="0"/>
              <a:t>U</a:t>
            </a:r>
            <a:r>
              <a:rPr lang="en-GB" baseline="-25000" dirty="0" err="1" smtClean="0"/>
              <a:t>cat</a:t>
            </a:r>
            <a:r>
              <a:rPr lang="en-GB" dirty="0" smtClean="0"/>
              <a:t>/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cat</a:t>
            </a:r>
            <a:r>
              <a:rPr lang="en-GB" dirty="0" smtClean="0"/>
              <a:t> :		128kV/88A</a:t>
            </a:r>
          </a:p>
          <a:p>
            <a:pPr lvl="1">
              <a:buNone/>
            </a:pPr>
            <a:r>
              <a:rPr lang="en-GB" dirty="0" smtClean="0"/>
              <a:t>duty cycle: 	2ms / 10Hz</a:t>
            </a:r>
          </a:p>
          <a:p>
            <a:pPr lvl="1">
              <a:buNone/>
            </a:pPr>
            <a:r>
              <a:rPr lang="en-GB" dirty="0" smtClean="0"/>
              <a:t>gain / </a:t>
            </a:r>
            <a:r>
              <a:rPr lang="el-GR" dirty="0" smtClean="0"/>
              <a:t>η:</a:t>
            </a:r>
            <a:r>
              <a:rPr lang="en-US" dirty="0" smtClean="0"/>
              <a:t>		</a:t>
            </a:r>
            <a:r>
              <a:rPr lang="el-GR" dirty="0" smtClean="0"/>
              <a:t>50</a:t>
            </a:r>
            <a:r>
              <a:rPr lang="en-GB" dirty="0" smtClean="0"/>
              <a:t>dB / 45%</a:t>
            </a:r>
          </a:p>
          <a:p>
            <a:pPr lvl="1">
              <a:buNone/>
            </a:pPr>
            <a:r>
              <a:rPr lang="en-GB" dirty="0" smtClean="0">
                <a:solidFill>
                  <a:srgbClr val="0070C0"/>
                </a:solidFill>
              </a:rPr>
              <a:t>av. Power		≤ 200 kW</a:t>
            </a:r>
          </a:p>
          <a:p>
            <a:pPr lvl="1">
              <a:buNone/>
            </a:pPr>
            <a:r>
              <a:rPr lang="en-GB" dirty="0" smtClean="0"/>
              <a:t>Cost estimate:	240kEuros/tube</a:t>
            </a:r>
            <a:endParaRPr lang="en-US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10MW 1.3GHz MBK – FLASH/XFEL</a:t>
            </a:r>
          </a:p>
          <a:p>
            <a:pPr lvl="1">
              <a:buNone/>
            </a:pPr>
            <a:r>
              <a:rPr lang="en-GB" dirty="0" err="1" smtClean="0"/>
              <a:t>U</a:t>
            </a:r>
            <a:r>
              <a:rPr lang="en-GB" baseline="-25000" dirty="0" err="1" smtClean="0"/>
              <a:t>cat</a:t>
            </a:r>
            <a:r>
              <a:rPr lang="en-GB" dirty="0" smtClean="0"/>
              <a:t>/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cat</a:t>
            </a:r>
            <a:r>
              <a:rPr lang="en-GB" dirty="0" smtClean="0"/>
              <a:t> :		140kV/155A</a:t>
            </a:r>
          </a:p>
          <a:p>
            <a:pPr lvl="1">
              <a:buNone/>
            </a:pPr>
            <a:r>
              <a:rPr lang="en-GB" dirty="0" smtClean="0"/>
              <a:t>duty cycle: 	1.5ms / 10Hz</a:t>
            </a:r>
          </a:p>
          <a:p>
            <a:pPr lvl="1">
              <a:buNone/>
            </a:pPr>
            <a:r>
              <a:rPr lang="en-GB" dirty="0" smtClean="0"/>
              <a:t>gain / </a:t>
            </a:r>
            <a:r>
              <a:rPr lang="el-GR" dirty="0" smtClean="0"/>
              <a:t>η:</a:t>
            </a:r>
            <a:r>
              <a:rPr lang="en-US" dirty="0" smtClean="0"/>
              <a:t>		</a:t>
            </a:r>
            <a:r>
              <a:rPr lang="el-GR" dirty="0" smtClean="0"/>
              <a:t>50</a:t>
            </a:r>
            <a:r>
              <a:rPr lang="en-GB" dirty="0" smtClean="0"/>
              <a:t>dB / 50%</a:t>
            </a:r>
          </a:p>
          <a:p>
            <a:pPr lvl="1">
              <a:buNone/>
            </a:pPr>
            <a:r>
              <a:rPr lang="en-GB" dirty="0" smtClean="0">
                <a:solidFill>
                  <a:srgbClr val="0070C0"/>
                </a:solidFill>
              </a:rPr>
              <a:t>av. Power		</a:t>
            </a:r>
            <a:r>
              <a:rPr lang="en-GB" dirty="0">
                <a:solidFill>
                  <a:srgbClr val="0070C0"/>
                </a:solidFill>
              </a:rPr>
              <a:t> ≤ 150 </a:t>
            </a:r>
            <a:r>
              <a:rPr lang="en-GB" dirty="0" smtClean="0">
                <a:solidFill>
                  <a:srgbClr val="0070C0"/>
                </a:solidFill>
              </a:rPr>
              <a:t>kW</a:t>
            </a:r>
          </a:p>
          <a:p>
            <a:pPr lvl="1">
              <a:buNone/>
            </a:pPr>
            <a:r>
              <a:rPr lang="en-GB" dirty="0" smtClean="0"/>
              <a:t>Cost estimate:	400kEuros/tube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161" y="5582236"/>
            <a:ext cx="67616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/>
              <a:t>Need to develop a klystron for CW operation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/>
              <a:t>P</a:t>
            </a:r>
            <a:r>
              <a:rPr lang="en-US" sz="2400" kern="0" baseline="-25000" dirty="0" smtClean="0"/>
              <a:t>CW</a:t>
            </a:r>
            <a:r>
              <a:rPr lang="en-US" sz="2400" kern="0" dirty="0" smtClean="0"/>
              <a:t> ~450kW </a:t>
            </a:r>
            <a:r>
              <a:rPr lang="en-US" sz="2400" kern="0" dirty="0"/>
              <a:t>feasible</a:t>
            </a:r>
            <a:r>
              <a:rPr lang="en-US" sz="2400" kern="0" dirty="0" smtClean="0"/>
              <a:t>?     </a:t>
            </a:r>
            <a:r>
              <a:rPr lang="en-US" sz="2400" kern="0" dirty="0" smtClean="0">
                <a:sym typeface="Wingdings" pitchFamily="2" charset="2"/>
              </a:rPr>
              <a:t> 2 cavities/klystron</a:t>
            </a:r>
            <a:endParaRPr lang="en-US" sz="2400" kern="0" dirty="0">
              <a:sym typeface="Wingdings" pitchFamily="2" charset="2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6012160" y="3343787"/>
            <a:ext cx="2635643" cy="2147035"/>
            <a:chOff x="6144316" y="3429000"/>
            <a:chExt cx="2558724" cy="191904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316" y="3429000"/>
              <a:ext cx="2558724" cy="1919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152604" y="5013176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DESY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32663" y="1520412"/>
            <a:ext cx="2535579" cy="1902718"/>
            <a:chOff x="6353276" y="2348880"/>
            <a:chExt cx="2535579" cy="190271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276" y="2348880"/>
              <a:ext cx="2535579" cy="190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367638" y="3973444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DESY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58027" y="1188081"/>
            <a:ext cx="1730197" cy="2389599"/>
            <a:chOff x="4858027" y="1188081"/>
            <a:chExt cx="1730197" cy="238959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188081"/>
              <a:ext cx="1728192" cy="2389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858027" y="3265107"/>
              <a:ext cx="5966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THALES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13600" y="63500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solidFill>
                  <a:srgbClr val="00CC00"/>
                </a:solidFill>
                <a:latin typeface="+mn-lt"/>
              </a:rPr>
              <a:t>J. </a:t>
            </a:r>
            <a:r>
              <a:rPr lang="fr-CH" sz="1800" i="1" dirty="0" err="1" smtClean="0">
                <a:solidFill>
                  <a:srgbClr val="00CC00"/>
                </a:solidFill>
                <a:latin typeface="+mn-lt"/>
              </a:rPr>
              <a:t>Butterworth</a:t>
            </a:r>
            <a:endParaRPr lang="en-US" sz="1800" i="1" dirty="0" err="1" smtClean="0">
              <a:solidFill>
                <a:srgbClr val="00CC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1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LHeC</a:t>
            </a:r>
            <a:r>
              <a:rPr lang="en-GB" dirty="0" smtClean="0"/>
              <a:t> space considerations</a:t>
            </a:r>
            <a:endParaRPr lang="en-GB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688975" y="1293813"/>
          <a:ext cx="9048750" cy="5438775"/>
        </p:xfrm>
        <a:graphic>
          <a:graphicData uri="http://schemas.openxmlformats.org/presentationml/2006/ole">
            <p:oleObj spid="_x0000_s100354" name="Document" r:id="rId4" imgW="5587722" imgH="3356376" progId="Word.Document.12">
              <p:embed/>
            </p:oleObj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924800" y="1905000"/>
            <a:ext cx="220662" cy="236537"/>
          </a:xfrm>
          <a:prstGeom prst="rect">
            <a:avLst/>
          </a:prstGeom>
          <a:solidFill>
            <a:srgbClr val="FF0000">
              <a:alpha val="14999"/>
            </a:srgbClr>
          </a:solidFill>
          <a:ln w="12700">
            <a:solidFill>
              <a:srgbClr val="FF0000">
                <a:alpha val="41000"/>
              </a:srgbClr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346375" y="1893125"/>
            <a:ext cx="7620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: </a:t>
            </a:r>
            <a:r>
              <a:rPr lang="en-GB" sz="1200" dirty="0" err="1" smtClean="0"/>
              <a:t>LHeC</a:t>
            </a:r>
            <a:endParaRPr lang="en-GB" sz="120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696200" y="2438400"/>
            <a:ext cx="412750" cy="471488"/>
          </a:xfrm>
          <a:prstGeom prst="rect">
            <a:avLst/>
          </a:prstGeom>
          <a:solidFill>
            <a:srgbClr val="0070C0">
              <a:alpha val="14999"/>
            </a:srgbClr>
          </a:solidFill>
          <a:ln w="12700">
            <a:solidFill>
              <a:srgbClr val="4BACC6">
                <a:alpha val="41000"/>
              </a:srgbClr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129650" y="2362200"/>
            <a:ext cx="9906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: Space reserved for future </a:t>
            </a:r>
            <a:r>
              <a:rPr lang="en-US" sz="1200" dirty="0" err="1" smtClean="0"/>
              <a:t>e</a:t>
            </a:r>
            <a:r>
              <a:rPr lang="en-US" sz="1200" baseline="30000" dirty="0" err="1" smtClean="0"/>
              <a:t>+</a:t>
            </a:r>
            <a:r>
              <a:rPr lang="en-US" sz="1200" dirty="0" err="1" smtClean="0"/>
              <a:t>e</a:t>
            </a:r>
            <a:r>
              <a:rPr lang="en-US" sz="1200" baseline="30000" dirty="0" smtClean="0"/>
              <a:t>–</a:t>
            </a:r>
            <a:r>
              <a:rPr lang="en-GB" sz="1200" dirty="0" smtClean="0"/>
              <a:t> machine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3733800"/>
            <a:ext cx="1066800" cy="2492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The </a:t>
            </a:r>
            <a:r>
              <a:rPr lang="en-GB" sz="1200" dirty="0" err="1" smtClean="0"/>
              <a:t>LHeC</a:t>
            </a:r>
            <a:r>
              <a:rPr lang="en-GB" sz="1200" dirty="0" smtClean="0"/>
              <a:t> ring is displaced due to the requirement of keeping the same circumference as the LHC ring. LEP3 has no such requirement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low field </a:t>
            </a:r>
            <a:r>
              <a:rPr lang="en-US" dirty="0" smtClean="0"/>
              <a:t>dipoles (0.13 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685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dirty="0" smtClean="0"/>
              <a:t>Another synergy with </a:t>
            </a:r>
            <a:r>
              <a:rPr lang="en-GB" dirty="0" err="1" smtClean="0"/>
              <a:t>LHeC</a:t>
            </a:r>
            <a:r>
              <a:rPr lang="en-GB" dirty="0" smtClean="0"/>
              <a:t>, although LEP3 </a:t>
            </a:r>
            <a:r>
              <a:rPr lang="en-GB" dirty="0" err="1" smtClean="0"/>
              <a:t>wold</a:t>
            </a:r>
            <a:r>
              <a:rPr lang="en-GB" dirty="0" smtClean="0"/>
              <a:t> require a “double </a:t>
            </a:r>
            <a:r>
              <a:rPr lang="en-GB" dirty="0" err="1" smtClean="0"/>
              <a:t>decker</a:t>
            </a:r>
            <a:r>
              <a:rPr lang="en-GB" dirty="0" smtClean="0"/>
              <a:t>” magnet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196832" y="4286441"/>
            <a:ext cx="2794768" cy="2419159"/>
            <a:chOff x="683568" y="4221088"/>
            <a:chExt cx="2794768" cy="2419159"/>
          </a:xfrm>
        </p:grpSpPr>
        <p:pic>
          <p:nvPicPr>
            <p:cNvPr id="5" name="Picture 5" descr="DSC00136"/>
            <p:cNvPicPr>
              <a:picLocks noChangeAspect="1" noChangeArrowheads="1"/>
            </p:cNvPicPr>
            <p:nvPr/>
          </p:nvPicPr>
          <p:blipFill>
            <a:blip r:embed="rId3" cstate="print">
              <a:lum bright="22000" contrast="20000"/>
            </a:blip>
            <a:srcRect l="15677" t="2953" r="8269" b="10925"/>
            <a:stretch>
              <a:fillRect/>
            </a:stretch>
          </p:blipFill>
          <p:spPr bwMode="auto">
            <a:xfrm>
              <a:off x="683568" y="4280221"/>
              <a:ext cx="2794768" cy="236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547663" y="4221088"/>
              <a:ext cx="1847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US" dirty="0">
                  <a:solidFill>
                    <a:prstClr val="black"/>
                  </a:solidFill>
                </a:rPr>
                <a:t>BINP short model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86201" y="4572000"/>
            <a:ext cx="2209800" cy="17543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Prototypes of </a:t>
            </a:r>
            <a:r>
              <a:rPr lang="en-US" dirty="0" err="1" smtClean="0">
                <a:solidFill>
                  <a:prstClr val="black"/>
                </a:solidFill>
              </a:rPr>
              <a:t>LHeC</a:t>
            </a:r>
            <a:r>
              <a:rPr lang="en-US" dirty="0" smtClean="0">
                <a:solidFill>
                  <a:prstClr val="black"/>
                </a:solidFill>
              </a:rPr>
              <a:t> designs: Compact </a:t>
            </a:r>
            <a:r>
              <a:rPr lang="en-US" dirty="0">
                <a:solidFill>
                  <a:prstClr val="black"/>
                </a:solidFill>
              </a:rPr>
              <a:t>and lightweight to fit in the existing tunnel, yet mechanically </a:t>
            </a:r>
            <a:r>
              <a:rPr lang="en-US" dirty="0" smtClean="0">
                <a:solidFill>
                  <a:prstClr val="black"/>
                </a:solidFill>
              </a:rPr>
              <a:t>stable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" name="Group 18"/>
          <p:cNvGrpSpPr/>
          <p:nvPr/>
        </p:nvGrpSpPr>
        <p:grpSpPr>
          <a:xfrm>
            <a:off x="152400" y="4343400"/>
            <a:ext cx="3568329" cy="2343874"/>
            <a:chOff x="107503" y="3068960"/>
            <a:chExt cx="4689275" cy="3024336"/>
          </a:xfrm>
        </p:grpSpPr>
        <p:pic>
          <p:nvPicPr>
            <p:cNvPr id="11" name="Picture 2" descr="IMG_1482"/>
            <p:cNvPicPr>
              <a:picLocks noChangeAspect="1" noChangeArrowheads="1"/>
            </p:cNvPicPr>
            <p:nvPr/>
          </p:nvPicPr>
          <p:blipFill>
            <a:blip r:embed="rId4" cstate="print"/>
            <a:srcRect l="7979" t="11819" b="8984"/>
            <a:stretch>
              <a:fillRect/>
            </a:stretch>
          </p:blipFill>
          <p:spPr bwMode="auto">
            <a:xfrm>
              <a:off x="107503" y="3068960"/>
              <a:ext cx="4689275" cy="3024336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1858123" y="5343180"/>
              <a:ext cx="2857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CERN 400 mm long 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6019800" y="1371600"/>
            <a:ext cx="2362200" cy="2209800"/>
            <a:chOff x="4114800" y="762000"/>
            <a:chExt cx="4876800" cy="5867400"/>
          </a:xfrm>
        </p:grpSpPr>
        <p:sp>
          <p:nvSpPr>
            <p:cNvPr id="15" name="Rectangle 14"/>
            <p:cNvSpPr/>
            <p:nvPr/>
          </p:nvSpPr>
          <p:spPr>
            <a:xfrm>
              <a:off x="4114800" y="762000"/>
              <a:ext cx="4876800" cy="5867400"/>
            </a:xfrm>
            <a:prstGeom prst="rect">
              <a:avLst/>
            </a:prstGeom>
            <a:solidFill>
              <a:srgbClr val="C0C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69"/>
            <p:cNvGrpSpPr/>
            <p:nvPr/>
          </p:nvGrpSpPr>
          <p:grpSpPr>
            <a:xfrm>
              <a:off x="4343400" y="1066800"/>
              <a:ext cx="4476526" cy="2514600"/>
              <a:chOff x="4343400" y="1123235"/>
              <a:chExt cx="4476526" cy="3445808"/>
            </a:xfrm>
            <a:solidFill>
              <a:srgbClr val="969696"/>
            </a:solidFill>
          </p:grpSpPr>
          <p:pic>
            <p:nvPicPr>
              <p:cNvPr id="20" name="Picture 2" descr="\\cern.ch\dfs\Workspaces\n\NORMA\USERS\Davide\Projects\LHeC\Modeling\SF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720" t="69856" r="33394" b="5700"/>
              <a:stretch>
                <a:fillRect/>
              </a:stretch>
            </p:blipFill>
            <p:spPr bwMode="auto">
              <a:xfrm>
                <a:off x="4343400" y="1123235"/>
                <a:ext cx="4476526" cy="1749646"/>
              </a:xfrm>
              <a:prstGeom prst="rect">
                <a:avLst/>
              </a:prstGeom>
              <a:grpFill/>
            </p:spPr>
          </p:pic>
          <p:pic>
            <p:nvPicPr>
              <p:cNvPr id="21" name="Picture 2" descr="\\cern.ch\dfs\Workspaces\n\NORMA\USERS\Davide\Projects\LHeC\Modeling\SF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720" t="69856" r="33394" b="5700"/>
              <a:stretch>
                <a:fillRect/>
              </a:stretch>
            </p:blipFill>
            <p:spPr bwMode="auto">
              <a:xfrm flipV="1">
                <a:off x="4343400" y="2819400"/>
                <a:ext cx="4476526" cy="1749643"/>
              </a:xfrm>
              <a:prstGeom prst="rect">
                <a:avLst/>
              </a:prstGeom>
              <a:grpFill/>
            </p:spPr>
          </p:pic>
        </p:grpSp>
        <p:grpSp>
          <p:nvGrpSpPr>
            <p:cNvPr id="13" name="Group 74"/>
            <p:cNvGrpSpPr/>
            <p:nvPr/>
          </p:nvGrpSpPr>
          <p:grpSpPr>
            <a:xfrm>
              <a:off x="4343400" y="3810000"/>
              <a:ext cx="4476526" cy="2514600"/>
              <a:chOff x="4343400" y="1123235"/>
              <a:chExt cx="4476526" cy="3445808"/>
            </a:xfrm>
            <a:solidFill>
              <a:srgbClr val="969696"/>
            </a:solidFill>
          </p:grpSpPr>
          <p:pic>
            <p:nvPicPr>
              <p:cNvPr id="18" name="Picture 2" descr="\\cern.ch\dfs\Workspaces\n\NORMA\USERS\Davide\Projects\LHeC\Modeling\SF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720" t="69856" r="33394" b="5700"/>
              <a:stretch>
                <a:fillRect/>
              </a:stretch>
            </p:blipFill>
            <p:spPr bwMode="auto">
              <a:xfrm>
                <a:off x="4343400" y="1123235"/>
                <a:ext cx="4476526" cy="1749646"/>
              </a:xfrm>
              <a:prstGeom prst="rect">
                <a:avLst/>
              </a:prstGeom>
              <a:grpFill/>
            </p:spPr>
          </p:pic>
          <p:pic>
            <p:nvPicPr>
              <p:cNvPr id="19" name="Picture 2" descr="\\cern.ch\dfs\Workspaces\n\NORMA\USERS\Davide\Projects\LHeC\Modeling\SF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720" t="69856" r="33394" b="5700"/>
              <a:stretch>
                <a:fillRect/>
              </a:stretch>
            </p:blipFill>
            <p:spPr bwMode="auto">
              <a:xfrm flipV="1">
                <a:off x="4343400" y="2819400"/>
                <a:ext cx="4476526" cy="1749643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5970325" y="3669268"/>
            <a:ext cx="2438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LEP3 Artist’s impression</a:t>
            </a:r>
            <a:endParaRPr lang="en-GB" dirty="0"/>
          </a:p>
        </p:txBody>
      </p:sp>
      <p:sp>
        <p:nvSpPr>
          <p:cNvPr id="23" name="Right Arrow 22"/>
          <p:cNvSpPr/>
          <p:nvPr/>
        </p:nvSpPr>
        <p:spPr>
          <a:xfrm>
            <a:off x="6096000" y="5257800"/>
            <a:ext cx="381000" cy="3810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flipH="1">
            <a:off x="3505200" y="5257800"/>
            <a:ext cx="381000" cy="3810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7446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976" y="210026"/>
            <a:ext cx="8906605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solidFill>
                  <a:srgbClr val="C00000"/>
                </a:solidFill>
                <a:latin typeface="+mn-lt"/>
              </a:rPr>
              <a:t>Experimental</a:t>
            </a:r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 conditions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Working</a:t>
            </a:r>
            <a:r>
              <a:rPr lang="fr-CH" sz="1800" dirty="0" smtClean="0">
                <a:latin typeface="+mn-lt"/>
              </a:rPr>
              <a:t> group in CMS </a:t>
            </a:r>
            <a:r>
              <a:rPr lang="fr-CH" sz="1800" dirty="0" err="1" smtClean="0">
                <a:latin typeface="+mn-lt"/>
              </a:rPr>
              <a:t>started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some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work</a:t>
            </a:r>
            <a:r>
              <a:rPr lang="fr-CH" sz="1800" dirty="0" smtClean="0">
                <a:latin typeface="+mn-lt"/>
              </a:rPr>
              <a:t> on </a:t>
            </a:r>
            <a:r>
              <a:rPr lang="fr-CH" sz="1800" dirty="0" err="1" smtClean="0">
                <a:latin typeface="+mn-lt"/>
              </a:rPr>
              <a:t>this</a:t>
            </a:r>
            <a:r>
              <a:rPr lang="fr-CH" sz="1800" dirty="0" smtClean="0">
                <a:latin typeface="+mn-lt"/>
              </a:rPr>
              <a:t>.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luminosity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is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obtained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with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many</a:t>
            </a:r>
            <a:r>
              <a:rPr lang="fr-CH" sz="1800" dirty="0" smtClean="0">
                <a:latin typeface="+mn-lt"/>
                <a:sym typeface="Wingdings" pitchFamily="2" charset="2"/>
              </a:rPr>
              <a:t> BB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intereactions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</a:t>
            </a:r>
          </a:p>
          <a:p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 </a:t>
            </a:r>
            <a:r>
              <a:rPr lang="fr-CH" sz="1800" dirty="0" err="1" smtClean="0">
                <a:latin typeface="+mn-lt"/>
                <a:sym typeface="Symbol"/>
              </a:rPr>
              <a:t>perfect</a:t>
            </a:r>
            <a:r>
              <a:rPr lang="fr-CH" sz="1800" dirty="0" smtClean="0">
                <a:latin typeface="+mn-lt"/>
                <a:sym typeface="Symbol"/>
              </a:rPr>
              <a:t> for TPC or for CMS. </a:t>
            </a:r>
            <a:r>
              <a:rPr lang="fr-CH" sz="1800" dirty="0" err="1" smtClean="0">
                <a:latin typeface="+mn-lt"/>
                <a:sym typeface="Symbol"/>
              </a:rPr>
              <a:t>Easier</a:t>
            </a:r>
            <a:r>
              <a:rPr lang="fr-CH" sz="1800" dirty="0" smtClean="0">
                <a:latin typeface="+mn-lt"/>
                <a:sym typeface="Symbol"/>
              </a:rPr>
              <a:t> situation </a:t>
            </a:r>
            <a:r>
              <a:rPr lang="fr-CH" sz="1800" dirty="0" err="1" smtClean="0">
                <a:latin typeface="+mn-lt"/>
                <a:sym typeface="Symbol"/>
              </a:rPr>
              <a:t>than</a:t>
            </a:r>
            <a:r>
              <a:rPr lang="fr-CH" sz="1800" dirty="0" smtClean="0">
                <a:latin typeface="+mn-lt"/>
                <a:sym typeface="Symbol"/>
              </a:rPr>
              <a:t> ILC/CLIC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Beamstrahlung</a:t>
            </a:r>
            <a:r>
              <a:rPr lang="fr-CH" sz="1800" dirty="0" smtClean="0">
                <a:latin typeface="+mn-lt"/>
                <a:sym typeface="Wingdings" pitchFamily="2" charset="2"/>
              </a:rPr>
              <a:t> conditions and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beam</a:t>
            </a:r>
            <a:r>
              <a:rPr lang="fr-CH" sz="1800" dirty="0" smtClean="0">
                <a:latin typeface="+mn-lt"/>
                <a:sym typeface="Wingdings" pitchFamily="2" charset="2"/>
              </a:rPr>
              <a:t> disruption are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small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    CM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energy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spread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is</a:t>
            </a:r>
            <a:r>
              <a:rPr lang="fr-CH" sz="1800" dirty="0" smtClean="0">
                <a:latin typeface="+mn-lt"/>
                <a:sym typeface="Wingdings" pitchFamily="2" charset="2"/>
              </a:rPr>
              <a:t> O(0.15%) (LC 2-5%) </a:t>
            </a:r>
          </a:p>
          <a:p>
            <a:endParaRPr lang="fr-CH" sz="1800" dirty="0" smtClean="0">
              <a:latin typeface="+mn-lt"/>
              <a:sym typeface="Wingdings" pitchFamily="2" charset="2"/>
            </a:endParaRP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Luminosity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measurement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   in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order</a:t>
            </a:r>
            <a:r>
              <a:rPr lang="fr-CH" sz="1800" dirty="0" smtClean="0">
                <a:latin typeface="+mn-lt"/>
                <a:sym typeface="Wingdings" pitchFamily="2" charset="2"/>
              </a:rPr>
              <a:t> to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reduce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</a:t>
            </a:r>
            <a:r>
              <a:rPr lang="fr-CH" sz="1800" baseline="30000" dirty="0" smtClean="0">
                <a:latin typeface="+mn-lt"/>
                <a:sym typeface="Symbol"/>
              </a:rPr>
              <a:t>*</a:t>
            </a:r>
            <a:r>
              <a:rPr lang="fr-CH" sz="1800" baseline="-25000" dirty="0" smtClean="0">
                <a:latin typeface="+mn-lt"/>
                <a:sym typeface="Symbol"/>
              </a:rPr>
              <a:t>y</a:t>
            </a:r>
            <a:r>
              <a:rPr lang="fr-CH" sz="1800" dirty="0" smtClean="0">
                <a:latin typeface="+mn-lt"/>
                <a:sym typeface="Symbol"/>
              </a:rPr>
              <a:t> large aperture 17cm quads </a:t>
            </a:r>
            <a:r>
              <a:rPr lang="fr-CH" sz="1800" dirty="0" err="1" smtClean="0">
                <a:latin typeface="+mn-lt"/>
                <a:sym typeface="Symbol"/>
              </a:rPr>
              <a:t>needed</a:t>
            </a:r>
            <a:r>
              <a:rPr lang="fr-CH" sz="1800" dirty="0" smtClean="0">
                <a:latin typeface="+mn-lt"/>
                <a:sym typeface="Symbol"/>
              </a:rPr>
              <a:t> 4m </a:t>
            </a:r>
            <a:r>
              <a:rPr lang="fr-CH" sz="1800" dirty="0" err="1" smtClean="0">
                <a:latin typeface="+mn-lt"/>
                <a:sym typeface="Symbol"/>
              </a:rPr>
              <a:t>from</a:t>
            </a:r>
            <a:r>
              <a:rPr lang="fr-CH" sz="1800" dirty="0" smtClean="0">
                <a:latin typeface="+mn-lt"/>
                <a:sym typeface="Symbol"/>
              </a:rPr>
              <a:t> IP</a:t>
            </a:r>
          </a:p>
          <a:p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  This </a:t>
            </a:r>
            <a:r>
              <a:rPr lang="fr-CH" sz="1800" dirty="0" err="1" smtClean="0">
                <a:latin typeface="+mn-lt"/>
                <a:sym typeface="Symbol"/>
              </a:rPr>
              <a:t>requires</a:t>
            </a:r>
            <a:r>
              <a:rPr lang="fr-CH" sz="1800" dirty="0" smtClean="0">
                <a:latin typeface="+mn-lt"/>
                <a:sym typeface="Symbol"/>
              </a:rPr>
              <a:t> minimum angle of 100mrad </a:t>
            </a:r>
            <a:r>
              <a:rPr lang="fr-CH" sz="1800" dirty="0" smtClean="0">
                <a:latin typeface="+mn-lt"/>
                <a:sym typeface="Wingdings" pitchFamily="2" charset="2"/>
              </a:rPr>
              <a:t> 1nb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Bhabha</a:t>
            </a:r>
            <a:r>
              <a:rPr lang="fr-CH" sz="1800" dirty="0" smtClean="0">
                <a:latin typeface="+mn-lt"/>
                <a:sym typeface="Wingdings" pitchFamily="2" charset="2"/>
              </a:rPr>
              <a:t> cross section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     (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was</a:t>
            </a:r>
            <a:r>
              <a:rPr lang="fr-CH" sz="1800" dirty="0" smtClean="0">
                <a:latin typeface="+mn-lt"/>
                <a:sym typeface="Wingdings" pitchFamily="2" charset="2"/>
              </a:rPr>
              <a:t> 30-120nb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at</a:t>
            </a:r>
            <a:r>
              <a:rPr lang="fr-CH" sz="1800" dirty="0" smtClean="0">
                <a:latin typeface="+mn-lt"/>
                <a:sym typeface="Wingdings" pitchFamily="2" charset="2"/>
              </a:rPr>
              <a:t> LEP) but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still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perfectly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sufficient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&gt;10</a:t>
            </a:r>
            <a:r>
              <a:rPr lang="fr-CH" sz="1800" baseline="30000" dirty="0" smtClean="0">
                <a:latin typeface="+mn-lt"/>
                <a:sym typeface="Wingdings" pitchFamily="2" charset="2"/>
              </a:rPr>
              <a:t>8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Bhabhas</a:t>
            </a:r>
            <a:r>
              <a:rPr lang="fr-CH" sz="1800" dirty="0" smtClean="0">
                <a:latin typeface="+mn-lt"/>
                <a:sym typeface="Wingdings" pitchFamily="2" charset="2"/>
              </a:rPr>
              <a:t>/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year</a:t>
            </a:r>
            <a:endParaRPr lang="fr-CH" sz="1800" dirty="0" smtClean="0">
              <a:latin typeface="+mn-lt"/>
              <a:sym typeface="Wingdings" pitchFamily="2" charset="2"/>
            </a:endParaRPr>
          </a:p>
          <a:p>
            <a:endParaRPr lang="fr-CH" sz="1800" dirty="0" smtClean="0">
              <a:latin typeface="+mn-lt"/>
              <a:sym typeface="Wingdings" pitchFamily="2" charset="2"/>
            </a:endParaRP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Beam</a:t>
            </a:r>
            <a:r>
              <a:rPr lang="fr-CH" sz="1800" dirty="0" smtClean="0">
                <a:latin typeface="+mn-lt"/>
                <a:sym typeface="Wingdings" pitchFamily="2" charset="2"/>
              </a:rPr>
              <a:t> calibration: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at</a:t>
            </a:r>
            <a:r>
              <a:rPr lang="fr-CH" sz="1800" dirty="0" smtClean="0">
                <a:latin typeface="+mn-lt"/>
                <a:sym typeface="Wingdings" pitchFamily="2" charset="2"/>
              </a:rPr>
              <a:t> the Z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peak</a:t>
            </a:r>
            <a:r>
              <a:rPr lang="fr-CH" sz="1800" dirty="0" smtClean="0">
                <a:latin typeface="+mn-lt"/>
                <a:sym typeface="Wingdings" pitchFamily="2" charset="2"/>
              </a:rPr>
              <a:t>,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beam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polarization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should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</a:t>
            </a:r>
            <a:r>
              <a:rPr lang="fr-CH" sz="1800" dirty="0" smtClean="0">
                <a:latin typeface="+mn-lt"/>
                <a:sym typeface="Wingdings" pitchFamily="2" charset="2"/>
              </a:rPr>
              <a:t> ‘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easy</a:t>
            </a:r>
            <a:r>
              <a:rPr lang="fr-CH" sz="1800" dirty="0" smtClean="0">
                <a:latin typeface="+mn-lt"/>
                <a:sym typeface="Wingdings" pitchFamily="2" charset="2"/>
              </a:rPr>
              <a:t>’ for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   non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colliding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bunches</a:t>
            </a:r>
            <a:r>
              <a:rPr lang="fr-CH" sz="1800" dirty="0" smtClean="0">
                <a:latin typeface="+mn-lt"/>
                <a:sym typeface="Wingdings" pitchFamily="2" charset="2"/>
              </a:rPr>
              <a:t> (not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known</a:t>
            </a:r>
            <a:r>
              <a:rPr lang="fr-CH" sz="1800" dirty="0" smtClean="0">
                <a:latin typeface="+mn-lt"/>
                <a:sym typeface="Wingdings" pitchFamily="2" charset="2"/>
              </a:rPr>
              <a:t> if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polarization</a:t>
            </a:r>
            <a:r>
              <a:rPr lang="fr-CH" sz="1800" dirty="0" smtClean="0">
                <a:latin typeface="+mn-lt"/>
                <a:sym typeface="Wingdings" pitchFamily="2" charset="2"/>
              </a:rPr>
              <a:t> in collision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can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done</a:t>
            </a:r>
            <a:r>
              <a:rPr lang="fr-CH" sz="1800" dirty="0" smtClean="0">
                <a:latin typeface="+mn-lt"/>
                <a:sym typeface="Wingdings" pitchFamily="2" charset="2"/>
              </a:rPr>
              <a:t>)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Wingdings" pitchFamily="2" charset="2"/>
              </a:rPr>
              <a:t>   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continuous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energy</a:t>
            </a:r>
            <a:r>
              <a:rPr lang="fr-CH" sz="1800" dirty="0" smtClean="0">
                <a:latin typeface="+mn-lt"/>
                <a:sym typeface="Wingdings" pitchFamily="2" charset="2"/>
              </a:rPr>
              <a:t> calibration for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M</a:t>
            </a:r>
            <a:r>
              <a:rPr lang="fr-CH" sz="1800" baseline="-25000" dirty="0" smtClean="0">
                <a:solidFill>
                  <a:srgbClr val="000000"/>
                </a:solidFill>
                <a:latin typeface="Comic Sans MS"/>
              </a:rPr>
              <a:t>Z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,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</a:t>
            </a:r>
            <a:r>
              <a:rPr lang="fr-CH" sz="1800" baseline="-25000" dirty="0" smtClean="0">
                <a:solidFill>
                  <a:srgbClr val="000000"/>
                </a:solidFill>
                <a:latin typeface="Comic Sans MS"/>
                <a:sym typeface="Symbol"/>
              </a:rPr>
              <a:t>Z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measurements</a:t>
            </a:r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endParaRPr lang="fr-CH" sz="1800" baseline="-250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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at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high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energy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: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beam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energy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reproducibility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 calibration on Z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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events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  or on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resonant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depolarization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with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MeV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precision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(a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weak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point of LC)</a:t>
            </a:r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</a:p>
          <a:p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  </a:t>
            </a:r>
            <a:endParaRPr lang="fr-CH" sz="1800" dirty="0" smtClean="0">
              <a:latin typeface="+mn-lt"/>
              <a:sym typeface="Symbol"/>
            </a:endParaRPr>
          </a:p>
          <a:p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00" y="647700"/>
            <a:ext cx="761779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Strategic</a:t>
            </a:r>
            <a:r>
              <a:rPr lang="fr-CH" sz="1800" dirty="0" smtClean="0">
                <a:latin typeface="+mn-lt"/>
              </a:rPr>
              <a:t> Questions: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Now</a:t>
            </a:r>
            <a:r>
              <a:rPr lang="fr-CH" sz="1800" dirty="0" smtClean="0">
                <a:latin typeface="+mn-lt"/>
              </a:rPr>
              <a:t> X(125</a:t>
            </a:r>
            <a:r>
              <a:rPr lang="fr-CH" sz="1800" dirty="0" smtClean="0">
                <a:latin typeface="+mn-lt"/>
              </a:rPr>
              <a:t>) </a:t>
            </a:r>
            <a:r>
              <a:rPr lang="fr-CH" sz="1800" dirty="0" err="1" smtClean="0">
                <a:latin typeface="+mn-lt"/>
              </a:rPr>
              <a:t>really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exists</a:t>
            </a:r>
            <a:r>
              <a:rPr lang="fr-CH" sz="1800" dirty="0" smtClean="0">
                <a:latin typeface="+mn-lt"/>
              </a:rPr>
              <a:t>!</a:t>
            </a:r>
            <a:r>
              <a:rPr lang="fr-CH" sz="1800" dirty="0" smtClean="0">
                <a:latin typeface="+mn-lt"/>
              </a:rPr>
              <a:t>     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solidFill>
                <a:srgbClr val="0033CC"/>
              </a:solidFill>
              <a:latin typeface="+mn-lt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 A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LHC </a:t>
            </a:r>
            <a:r>
              <a:rPr lang="fr-CH" sz="1800" dirty="0" err="1" smtClean="0">
                <a:latin typeface="+mn-lt"/>
              </a:rPr>
              <a:t>study</a:t>
            </a:r>
            <a:r>
              <a:rPr lang="fr-CH" sz="1800" dirty="0" smtClean="0">
                <a:latin typeface="+mn-lt"/>
              </a:rPr>
              <a:t> X(125) and </a:t>
            </a:r>
            <a:r>
              <a:rPr lang="fr-CH" sz="1800" dirty="0" err="1" smtClean="0">
                <a:latin typeface="+mn-lt"/>
              </a:rPr>
              <a:t>answer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enough</a:t>
            </a:r>
            <a:r>
              <a:rPr lang="fr-CH" sz="1800" dirty="0" smtClean="0">
                <a:latin typeface="+mn-lt"/>
              </a:rPr>
              <a:t> questions</a:t>
            </a:r>
          </a:p>
          <a:p>
            <a:r>
              <a:rPr lang="fr-CH" sz="1800" dirty="0" smtClean="0">
                <a:latin typeface="+mn-lt"/>
              </a:rPr>
              <a:t>       or do </a:t>
            </a:r>
            <a:r>
              <a:rPr lang="fr-CH" sz="1800" dirty="0" err="1" smtClean="0">
                <a:latin typeface="+mn-lt"/>
              </a:rPr>
              <a:t>we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need</a:t>
            </a:r>
            <a:r>
              <a:rPr lang="fr-CH" sz="1800" dirty="0" smtClean="0">
                <a:latin typeface="+mn-lt"/>
              </a:rPr>
              <a:t> a </a:t>
            </a:r>
            <a:r>
              <a:rPr lang="fr-CH" sz="1800" dirty="0" err="1" smtClean="0">
                <a:latin typeface="+mn-lt"/>
              </a:rPr>
              <a:t>complementary</a:t>
            </a:r>
            <a:r>
              <a:rPr lang="fr-CH" sz="1800" dirty="0" smtClean="0">
                <a:latin typeface="+mn-lt"/>
              </a:rPr>
              <a:t> machine?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	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shopping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list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: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     </a:t>
            </a:r>
            <a:r>
              <a:rPr lang="fr-CH" sz="1800" dirty="0" err="1" smtClean="0">
                <a:latin typeface="+mn-lt"/>
              </a:rPr>
              <a:t>branching</a:t>
            </a:r>
            <a:r>
              <a:rPr lang="fr-CH" sz="1800" dirty="0" smtClean="0">
                <a:latin typeface="+mn-lt"/>
              </a:rPr>
              <a:t> ratios, 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invisible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width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     mass, 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total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width</a:t>
            </a:r>
            <a:r>
              <a:rPr lang="fr-CH" sz="1800" dirty="0" smtClean="0">
                <a:solidFill>
                  <a:schemeClr val="accent1"/>
                </a:solidFill>
                <a:latin typeface="+mn-lt"/>
              </a:rPr>
              <a:t>,</a:t>
            </a:r>
            <a:r>
              <a:rPr lang="fr-CH" sz="1800" dirty="0" smtClean="0">
                <a:latin typeface="+mn-lt"/>
              </a:rPr>
              <a:t> spin-</a:t>
            </a:r>
            <a:r>
              <a:rPr lang="fr-CH" sz="1800" dirty="0" err="1" smtClean="0">
                <a:latin typeface="+mn-lt"/>
              </a:rPr>
              <a:t>parity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    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HH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self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couplings</a:t>
            </a:r>
            <a:endParaRPr lang="fr-CH" sz="1800" dirty="0" smtClean="0">
              <a:solidFill>
                <a:srgbClr val="FF0000"/>
              </a:solidFill>
              <a:latin typeface="+mn-lt"/>
            </a:endParaRPr>
          </a:p>
          <a:p>
            <a:r>
              <a:rPr lang="fr-CH" sz="1800" dirty="0" smtClean="0">
                <a:latin typeface="+mn-lt"/>
              </a:rPr>
              <a:t>          ……  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   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B 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if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yes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what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en-US" sz="1800" u="sng" dirty="0" smtClean="0">
                <a:solidFill>
                  <a:srgbClr val="000000"/>
                </a:solidFill>
                <a:latin typeface="+mn-lt"/>
              </a:rPr>
              <a:t>is really </a:t>
            </a:r>
            <a:r>
              <a:rPr lang="en-US" sz="1800" u="sng" dirty="0" smtClean="0">
                <a:solidFill>
                  <a:srgbClr val="000000"/>
                </a:solidFill>
                <a:latin typeface="+mn-lt"/>
              </a:rPr>
              <a:t>the complementary machine one needs</a:t>
            </a:r>
            <a:r>
              <a:rPr lang="en-US" sz="1800" u="sng" dirty="0" smtClean="0">
                <a:solidFill>
                  <a:srgbClr val="000000"/>
                </a:solidFill>
                <a:latin typeface="+mn-lt"/>
              </a:rPr>
              <a:t>?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endParaRPr lang="en-US" sz="18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249" y="4102100"/>
            <a:ext cx="391325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800" b="0" i="1" dirty="0" smtClean="0">
                <a:latin typeface="+mn-lt"/>
              </a:rPr>
              <a:t>the </a:t>
            </a:r>
            <a:r>
              <a:rPr lang="fr-CH" sz="1800" b="0" i="1" dirty="0" err="1" smtClean="0">
                <a:latin typeface="+mn-lt"/>
              </a:rPr>
              <a:t>red</a:t>
            </a:r>
            <a:r>
              <a:rPr lang="fr-CH" sz="1800" b="0" i="1" dirty="0" smtClean="0">
                <a:latin typeface="+mn-lt"/>
              </a:rPr>
              <a:t> </a:t>
            </a:r>
            <a:r>
              <a:rPr lang="fr-CH" sz="1800" b="0" i="1" dirty="0" err="1" smtClean="0">
                <a:latin typeface="+mn-lt"/>
              </a:rPr>
              <a:t>ones</a:t>
            </a:r>
            <a:r>
              <a:rPr lang="fr-CH" sz="1800" b="0" i="1" dirty="0" smtClean="0">
                <a:latin typeface="+mn-lt"/>
              </a:rPr>
              <a:t> are </a:t>
            </a:r>
            <a:r>
              <a:rPr lang="fr-CH" sz="1800" b="0" i="1" dirty="0" err="1" smtClean="0">
                <a:latin typeface="+mn-lt"/>
              </a:rPr>
              <a:t>difficult</a:t>
            </a:r>
            <a:r>
              <a:rPr lang="fr-CH" sz="1800" b="0" i="1" dirty="0" smtClean="0">
                <a:latin typeface="+mn-lt"/>
              </a:rPr>
              <a:t> </a:t>
            </a:r>
            <a:r>
              <a:rPr lang="fr-CH" sz="1800" b="0" i="1" dirty="0" err="1" smtClean="0">
                <a:latin typeface="+mn-lt"/>
              </a:rPr>
              <a:t>at</a:t>
            </a:r>
            <a:r>
              <a:rPr lang="fr-CH" sz="1800" b="0" i="1" dirty="0" smtClean="0">
                <a:latin typeface="+mn-lt"/>
              </a:rPr>
              <a:t> LHC…</a:t>
            </a:r>
            <a:endParaRPr lang="en-US" sz="1800" b="0" i="1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763" y="1206500"/>
            <a:ext cx="5325812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0100" y="5232400"/>
            <a:ext cx="7996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: once M</a:t>
            </a:r>
            <a:r>
              <a:rPr lang="fr-CH" sz="1800" baseline="-25000" dirty="0" smtClean="0">
                <a:latin typeface="+mn-lt"/>
              </a:rPr>
              <a:t>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known</a:t>
            </a:r>
            <a:r>
              <a:rPr lang="fr-CH" sz="1800" dirty="0" smtClean="0">
                <a:latin typeface="+mn-lt"/>
              </a:rPr>
              <a:t> (</a:t>
            </a:r>
            <a:r>
              <a:rPr lang="fr-CH" sz="1800" dirty="0" err="1" smtClean="0">
                <a:latin typeface="+mn-lt"/>
              </a:rPr>
              <a:t>already</a:t>
            </a:r>
            <a:r>
              <a:rPr lang="fr-CH" sz="1800" dirty="0" smtClean="0">
                <a:latin typeface="+mn-lt"/>
              </a:rPr>
              <a:t> 125.3</a:t>
            </a:r>
            <a:r>
              <a:rPr lang="fr-CH" sz="1800" dirty="0" smtClean="0">
                <a:latin typeface="+mn-lt"/>
                <a:sym typeface="Symbol"/>
              </a:rPr>
              <a:t>0.6 </a:t>
            </a:r>
            <a:r>
              <a:rPr lang="fr-CH" sz="1800" dirty="0" err="1" smtClean="0">
                <a:latin typeface="+mn-lt"/>
                <a:sym typeface="Symbol"/>
              </a:rPr>
              <a:t>GeV</a:t>
            </a:r>
            <a:r>
              <a:rPr lang="fr-CH" sz="1800" dirty="0" smtClean="0">
                <a:latin typeface="+mn-lt"/>
                <a:sym typeface="Symbol"/>
              </a:rPr>
              <a:t>!)</a:t>
            </a:r>
          </a:p>
          <a:p>
            <a:r>
              <a:rPr lang="fr-CH" sz="1800" dirty="0" smtClean="0">
                <a:latin typeface="+mn-lt"/>
                <a:sym typeface="Symbol"/>
              </a:rPr>
              <a:t>all EW </a:t>
            </a:r>
            <a:r>
              <a:rPr lang="fr-CH" sz="1800" dirty="0" err="1" smtClean="0">
                <a:latin typeface="+mn-lt"/>
                <a:sym typeface="Symbol"/>
              </a:rPr>
              <a:t>precision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measurements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become</a:t>
            </a:r>
            <a:r>
              <a:rPr lang="fr-CH" sz="1800" dirty="0" smtClean="0">
                <a:latin typeface="+mn-lt"/>
                <a:sym typeface="Symbol"/>
              </a:rPr>
              <a:t> sensitive to WINP </a:t>
            </a:r>
          </a:p>
          <a:p>
            <a:r>
              <a:rPr lang="fr-CH" sz="1800" dirty="0" smtClean="0">
                <a:latin typeface="+mn-lt"/>
                <a:sym typeface="Symbol"/>
              </a:rPr>
              <a:t>(</a:t>
            </a:r>
            <a:r>
              <a:rPr lang="fr-CH" sz="1800" dirty="0" err="1" smtClean="0">
                <a:latin typeface="+mn-lt"/>
                <a:sym typeface="Symbol"/>
              </a:rPr>
              <a:t>W</a:t>
            </a:r>
            <a:r>
              <a:rPr lang="fr-CH" sz="1800" dirty="0" err="1" smtClean="0">
                <a:latin typeface="+mn-lt"/>
                <a:sym typeface="Symbol"/>
              </a:rPr>
              <a:t>eakly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Interacting</a:t>
            </a:r>
            <a:r>
              <a:rPr lang="fr-CH" sz="1800" dirty="0" smtClean="0">
                <a:latin typeface="+mn-lt"/>
                <a:sym typeface="Symbol"/>
              </a:rPr>
              <a:t> New </a:t>
            </a:r>
            <a:r>
              <a:rPr lang="fr-CH" sz="1800" dirty="0" err="1" smtClean="0">
                <a:latin typeface="+mn-lt"/>
                <a:sym typeface="Symbol"/>
              </a:rPr>
              <a:t>Physics</a:t>
            </a:r>
            <a:r>
              <a:rPr lang="fr-CH" sz="1800" dirty="0" smtClean="0">
                <a:latin typeface="+mn-lt"/>
                <a:sym typeface="Symbol"/>
              </a:rPr>
              <a:t> – by opposition to </a:t>
            </a:r>
            <a:r>
              <a:rPr lang="fr-CH" sz="1800" dirty="0" err="1" smtClean="0">
                <a:latin typeface="+mn-lt"/>
                <a:sym typeface="Symbol"/>
              </a:rPr>
              <a:t>sterile</a:t>
            </a:r>
            <a:r>
              <a:rPr lang="fr-CH" sz="1800" dirty="0" smtClean="0">
                <a:latin typeface="+mn-lt"/>
                <a:sym typeface="Symbol"/>
              </a:rPr>
              <a:t> neutrinos)</a:t>
            </a:r>
          </a:p>
          <a:p>
            <a:endParaRPr lang="en-US" sz="18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44500"/>
            <a:ext cx="564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Azzi, 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Janot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 et al..  NOT CMS OFFICIAL (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yet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)</a:t>
            </a:r>
            <a:endParaRPr lang="en-US" sz="1800" i="1" dirty="0" err="1" smtClean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42114"/>
            <a:ext cx="9144000" cy="444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7100" y="279400"/>
            <a:ext cx="698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e+ e- </a:t>
            </a:r>
            <a:r>
              <a:rPr lang="fr-CH" sz="1800" dirty="0" smtClean="0">
                <a:latin typeface="+mn-lt"/>
                <a:sym typeface="Wingdings" pitchFamily="2" charset="2"/>
              </a:rPr>
              <a:t> Z + H  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gives</a:t>
            </a:r>
            <a:r>
              <a:rPr lang="fr-CH" sz="1800" dirty="0" smtClean="0">
                <a:latin typeface="+mn-lt"/>
                <a:sym typeface="Wingdings" pitchFamily="2" charset="2"/>
              </a:rPr>
              <a:t> « 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missing</a:t>
            </a:r>
            <a:r>
              <a:rPr lang="fr-CH" sz="1800" dirty="0" smtClean="0">
                <a:latin typeface="+mn-lt"/>
                <a:sym typeface="Wingdings" pitchFamily="2" charset="2"/>
              </a:rPr>
              <a:t> mass » inclusive signature 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8714238" cy="390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92300" y="5245100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Invisible </a:t>
            </a:r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signals</a:t>
            </a:r>
            <a:r>
              <a:rPr lang="fr-CH" sz="1800" dirty="0" smtClean="0">
                <a:latin typeface="+mn-lt"/>
              </a:rPr>
              <a:t> (</a:t>
            </a:r>
            <a:r>
              <a:rPr lang="fr-CH" sz="1800" dirty="0" err="1" smtClean="0">
                <a:latin typeface="+mn-lt"/>
              </a:rPr>
              <a:t>here</a:t>
            </a:r>
            <a:r>
              <a:rPr lang="fr-CH" sz="1800" dirty="0" smtClean="0">
                <a:latin typeface="+mn-lt"/>
              </a:rPr>
              <a:t> assume 100% invisible </a:t>
            </a:r>
            <a:r>
              <a:rPr lang="fr-CH" sz="1800" dirty="0" smtClean="0">
                <a:latin typeface="+mn-lt"/>
                <a:sym typeface="Wingdings" pitchFamily="2" charset="2"/>
              </a:rPr>
              <a:t></a:t>
            </a:r>
            <a:r>
              <a:rPr lang="fr-CH" sz="1800" dirty="0" smtClean="0">
                <a:latin typeface="+mn-lt"/>
              </a:rPr>
              <a:t> ….)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44500"/>
            <a:ext cx="564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Azzi, 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Janot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 et al..  NOT CMS OFFICIAL (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yet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)</a:t>
            </a:r>
            <a:endParaRPr lang="en-US" sz="1800" i="1" dirty="0" err="1" smtClean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53" y="775888"/>
            <a:ext cx="8065047" cy="42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44500"/>
            <a:ext cx="564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Azzi, 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Janot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 et al..  NOT CMS OFFICIAL (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yet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)</a:t>
            </a:r>
            <a:endParaRPr lang="en-US" sz="1800" i="1" dirty="0" err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400" y="5778500"/>
            <a:ext cx="856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difference</a:t>
            </a:r>
            <a:r>
              <a:rPr lang="fr-CH" sz="1800" dirty="0" smtClean="0">
                <a:latin typeface="+mn-lt"/>
              </a:rPr>
              <a:t>: -- LC has </a:t>
            </a:r>
            <a:r>
              <a:rPr lang="fr-CH" sz="1800" dirty="0" err="1" smtClean="0">
                <a:latin typeface="+mn-lt"/>
              </a:rPr>
              <a:t>only</a:t>
            </a:r>
            <a:r>
              <a:rPr lang="fr-CH" sz="1800" dirty="0" smtClean="0">
                <a:latin typeface="+mn-lt"/>
              </a:rPr>
              <a:t> one IP, and 250fb</a:t>
            </a:r>
            <a:r>
              <a:rPr lang="fr-CH" sz="1800" baseline="30000" dirty="0" smtClean="0">
                <a:latin typeface="+mn-lt"/>
              </a:rPr>
              <a:t>-1</a:t>
            </a:r>
            <a:r>
              <a:rPr lang="fr-CH" sz="1800" dirty="0" smtClean="0">
                <a:latin typeface="+mn-lt"/>
              </a:rPr>
              <a:t> in 5 </a:t>
            </a:r>
            <a:r>
              <a:rPr lang="fr-CH" sz="1800" dirty="0" err="1" smtClean="0">
                <a:latin typeface="+mn-lt"/>
              </a:rPr>
              <a:t>years</a:t>
            </a:r>
            <a:r>
              <a:rPr lang="fr-CH" sz="1800" dirty="0" smtClean="0">
                <a:latin typeface="+mn-lt"/>
              </a:rPr>
              <a:t> @250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 E</a:t>
            </a:r>
            <a:r>
              <a:rPr lang="fr-CH" sz="1800" baseline="-25000" dirty="0" smtClean="0">
                <a:latin typeface="+mn-lt"/>
              </a:rPr>
              <a:t>CM</a:t>
            </a:r>
          </a:p>
          <a:p>
            <a:r>
              <a:rPr lang="fr-CH" sz="1800" baseline="-25000" dirty="0" smtClean="0">
                <a:latin typeface="+mn-lt"/>
              </a:rPr>
              <a:t> </a:t>
            </a:r>
            <a:r>
              <a:rPr lang="fr-CH" sz="1800" baseline="-25000" dirty="0" smtClean="0">
                <a:latin typeface="+mn-lt"/>
              </a:rPr>
              <a:t>                  </a:t>
            </a:r>
            <a:r>
              <a:rPr lang="fr-CH" sz="1800" dirty="0" smtClean="0">
                <a:latin typeface="+mn-lt"/>
              </a:rPr>
              <a:t> -- </a:t>
            </a:r>
            <a:r>
              <a:rPr lang="fr-CH" sz="1800" dirty="0" err="1" smtClean="0">
                <a:latin typeface="+mn-lt"/>
              </a:rPr>
              <a:t>here</a:t>
            </a:r>
            <a:r>
              <a:rPr lang="fr-CH" sz="1800" dirty="0" smtClean="0">
                <a:latin typeface="+mn-lt"/>
              </a:rPr>
              <a:t> simulation of CMS (a 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real</a:t>
            </a:r>
            <a:r>
              <a:rPr lang="fr-CH" sz="1800" dirty="0" smtClean="0">
                <a:latin typeface="+mn-lt"/>
              </a:rPr>
              <a:t> detector) not LC detector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76400" y="3352800"/>
            <a:ext cx="5207000" cy="2540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485" y="5029200"/>
            <a:ext cx="8858515" cy="369332"/>
          </a:xfrm>
          <a:prstGeom prst="rect">
            <a:avLst/>
          </a:prstGeom>
          <a:solidFill>
            <a:srgbClr val="DDF9FF"/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Invisible </a:t>
            </a:r>
            <a:r>
              <a:rPr lang="fr-CH" sz="1800" dirty="0" err="1" smtClean="0">
                <a:latin typeface="+mn-lt"/>
              </a:rPr>
              <a:t>width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</a:t>
            </a:r>
            <a:r>
              <a:rPr lang="fr-CH" sz="1800" dirty="0" smtClean="0">
                <a:latin typeface="+mn-lt"/>
              </a:rPr>
              <a:t> 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main </a:t>
            </a:r>
            <a:r>
              <a:rPr lang="fr-CH" sz="1800" dirty="0" err="1" smtClean="0">
                <a:latin typeface="+mn-lt"/>
              </a:rPr>
              <a:t>selling</a:t>
            </a:r>
            <a:r>
              <a:rPr lang="fr-CH" sz="1800" dirty="0" smtClean="0">
                <a:latin typeface="+mn-lt"/>
              </a:rPr>
              <a:t> argument for </a:t>
            </a:r>
            <a:r>
              <a:rPr lang="fr-CH" sz="1800" dirty="0" err="1" smtClean="0">
                <a:latin typeface="+mn-lt"/>
              </a:rPr>
              <a:t>any</a:t>
            </a:r>
            <a:r>
              <a:rPr lang="fr-CH" sz="1800" dirty="0" smtClean="0">
                <a:latin typeface="+mn-lt"/>
              </a:rPr>
              <a:t> e+e- machine 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12800" y="419100"/>
            <a:ext cx="7543800" cy="45847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5562600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QUADS insertions in the CMS detector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44500"/>
            <a:ext cx="564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Azzi, 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Janot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 et al..  NOT CMS OFFICIAL (</a:t>
            </a:r>
            <a:r>
              <a:rPr lang="fr-CH" sz="1800" i="1" dirty="0" err="1" smtClean="0">
                <a:solidFill>
                  <a:srgbClr val="00B050"/>
                </a:solidFill>
                <a:latin typeface="+mn-lt"/>
              </a:rPr>
              <a:t>yet</a:t>
            </a:r>
            <a:r>
              <a:rPr lang="fr-CH" sz="1800" i="1" dirty="0" smtClean="0">
                <a:solidFill>
                  <a:srgbClr val="00B050"/>
                </a:solidFill>
                <a:latin typeface="+mn-lt"/>
              </a:rPr>
              <a:t>)</a:t>
            </a:r>
            <a:endParaRPr lang="en-US" sz="1800" i="1" dirty="0" err="1" smtClean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635000"/>
            <a:ext cx="87503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>
                <a:solidFill>
                  <a:srgbClr val="0033CC"/>
                </a:solidFill>
                <a:latin typeface="+mn-lt"/>
              </a:rPr>
              <a:t>3</a:t>
            </a:r>
            <a:r>
              <a:rPr lang="fr-CH" sz="2800" dirty="0" smtClean="0">
                <a:solidFill>
                  <a:srgbClr val="FF0000"/>
                </a:solidFill>
                <a:latin typeface="+mn-lt"/>
              </a:rPr>
              <a:t>L</a:t>
            </a:r>
            <a:r>
              <a:rPr lang="fr-CH" sz="2800" dirty="0" smtClean="0">
                <a:solidFill>
                  <a:srgbClr val="FFC000"/>
                </a:solidFill>
                <a:latin typeface="+mn-lt"/>
              </a:rPr>
              <a:t>E</a:t>
            </a:r>
            <a:r>
              <a:rPr lang="fr-CH" sz="2800" dirty="0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fr-CH" sz="2000" dirty="0" smtClean="0">
                <a:solidFill>
                  <a:srgbClr val="00B050"/>
                </a:solidFill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A possible</a:t>
            </a:r>
            <a:r>
              <a:rPr lang="fr-CH" sz="1800" dirty="0" smtClean="0">
                <a:latin typeface="+mn-lt"/>
              </a:rPr>
              <a:t> longer time </a:t>
            </a:r>
            <a:r>
              <a:rPr lang="fr-CH" sz="1800" dirty="0" err="1" smtClean="0">
                <a:latin typeface="+mn-lt"/>
              </a:rPr>
              <a:t>view</a:t>
            </a:r>
            <a:r>
              <a:rPr lang="fr-CH" sz="1800" dirty="0" smtClean="0">
                <a:latin typeface="+mn-lt"/>
              </a:rPr>
              <a:t>… (</a:t>
            </a:r>
            <a:r>
              <a:rPr lang="fr-CH" sz="1800" dirty="0" err="1" smtClean="0">
                <a:latin typeface="+mn-lt"/>
              </a:rPr>
              <a:t>under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study</a:t>
            </a:r>
            <a:r>
              <a:rPr lang="fr-CH" sz="1800" dirty="0" smtClean="0">
                <a:latin typeface="+mn-lt"/>
              </a:rPr>
              <a:t>)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80km tunnel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around</a:t>
            </a:r>
            <a:r>
              <a:rPr lang="fr-CH" sz="1800" dirty="0" smtClean="0">
                <a:latin typeface="+mn-lt"/>
              </a:rPr>
              <a:t> Geneva </a:t>
            </a:r>
            <a:r>
              <a:rPr lang="fr-CH" sz="1800" dirty="0" err="1" smtClean="0">
                <a:latin typeface="+mn-lt"/>
              </a:rPr>
              <a:t>could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fit </a:t>
            </a:r>
            <a:r>
              <a:rPr lang="fr-CH" sz="1800" dirty="0" err="1" smtClean="0">
                <a:latin typeface="+mn-lt"/>
              </a:rPr>
              <a:t>avoiding</a:t>
            </a:r>
            <a:r>
              <a:rPr lang="fr-CH" sz="1800" dirty="0" smtClean="0">
                <a:latin typeface="+mn-lt"/>
              </a:rPr>
              <a:t> Jura, </a:t>
            </a:r>
            <a:r>
              <a:rPr lang="fr-CH" sz="1800" dirty="0" err="1" smtClean="0">
                <a:latin typeface="+mn-lt"/>
              </a:rPr>
              <a:t>Vuache</a:t>
            </a:r>
            <a:r>
              <a:rPr lang="fr-CH" sz="1800" dirty="0" smtClean="0">
                <a:latin typeface="+mn-lt"/>
              </a:rPr>
              <a:t> and Salève…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Then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as a first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step</a:t>
            </a:r>
            <a:r>
              <a:rPr lang="fr-CH" sz="1800" dirty="0" smtClean="0">
                <a:latin typeface="+mn-lt"/>
              </a:rPr>
              <a:t> a « 3LEP » 350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 e+e- ring 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still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significantly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cheaper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than</a:t>
            </a:r>
            <a:r>
              <a:rPr lang="fr-CH" sz="1800" dirty="0" smtClean="0">
                <a:latin typeface="+mn-lt"/>
              </a:rPr>
              <a:t> the LC of the </a:t>
            </a:r>
            <a:r>
              <a:rPr lang="fr-CH" sz="1800" dirty="0" err="1" smtClean="0">
                <a:latin typeface="+mn-lt"/>
              </a:rPr>
              <a:t>same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energy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reaching</a:t>
            </a:r>
            <a:r>
              <a:rPr lang="fr-CH" sz="1800" dirty="0" smtClean="0">
                <a:latin typeface="+mn-lt"/>
              </a:rPr>
              <a:t> 175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/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(top </a:t>
            </a:r>
            <a:r>
              <a:rPr lang="fr-CH" sz="1800" dirty="0" err="1" smtClean="0">
                <a:latin typeface="+mn-lt"/>
              </a:rPr>
              <a:t>threshold</a:t>
            </a:r>
            <a:r>
              <a:rPr lang="fr-CH" sz="1800" dirty="0" smtClean="0">
                <a:latin typeface="+mn-lt"/>
              </a:rPr>
              <a:t>) </a:t>
            </a:r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6x10</a:t>
            </a:r>
            <a:r>
              <a:rPr lang="fr-CH" sz="1800" baseline="30000" dirty="0" smtClean="0">
                <a:latin typeface="+mn-lt"/>
              </a:rPr>
              <a:t>33</a:t>
            </a:r>
            <a:r>
              <a:rPr lang="fr-CH" sz="1800" dirty="0" smtClean="0">
                <a:latin typeface="+mn-lt"/>
              </a:rPr>
              <a:t> /cm</a:t>
            </a:r>
            <a:r>
              <a:rPr lang="fr-CH" sz="1800" baseline="30000" dirty="0" smtClean="0">
                <a:latin typeface="+mn-lt"/>
              </a:rPr>
              <a:t>2</a:t>
            </a:r>
            <a:r>
              <a:rPr lang="fr-CH" sz="1800" dirty="0" smtClean="0">
                <a:latin typeface="+mn-lt"/>
              </a:rPr>
              <a:t>/s </a:t>
            </a:r>
            <a:r>
              <a:rPr lang="fr-CH" sz="1800" dirty="0" err="1" smtClean="0">
                <a:latin typeface="+mn-lt"/>
              </a:rPr>
              <a:t>luminosity</a:t>
            </a:r>
            <a:r>
              <a:rPr lang="fr-CH" sz="1800" dirty="0" smtClean="0">
                <a:latin typeface="+mn-lt"/>
              </a:rPr>
              <a:t>.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The top </a:t>
            </a:r>
            <a:r>
              <a:rPr lang="fr-CH" sz="1800" dirty="0" err="1" smtClean="0">
                <a:latin typeface="+mn-lt"/>
              </a:rPr>
              <a:t>threshold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interesting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for </a:t>
            </a:r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of top mass, (rare) top </a:t>
            </a:r>
            <a:r>
              <a:rPr lang="fr-CH" sz="1800" dirty="0" err="1" smtClean="0">
                <a:latin typeface="+mn-lt"/>
              </a:rPr>
              <a:t>decays</a:t>
            </a:r>
            <a:r>
              <a:rPr lang="fr-CH" sz="1800" dirty="0" smtClean="0">
                <a:latin typeface="+mn-lt"/>
              </a:rPr>
              <a:t> and </a:t>
            </a:r>
            <a:r>
              <a:rPr lang="fr-CH" sz="1800" dirty="0" err="1" smtClean="0">
                <a:latin typeface="+mn-lt"/>
              </a:rPr>
              <a:t>precise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constraint</a:t>
            </a:r>
            <a:r>
              <a:rPr lang="fr-CH" sz="1800" dirty="0" smtClean="0">
                <a:latin typeface="+mn-lt"/>
              </a:rPr>
              <a:t> on </a:t>
            </a:r>
            <a:r>
              <a:rPr lang="fr-CH" sz="1800" dirty="0" smtClean="0">
                <a:latin typeface="+mn-lt"/>
                <a:sym typeface="Symbol"/>
              </a:rPr>
              <a:t></a:t>
            </a:r>
            <a:r>
              <a:rPr lang="fr-CH" sz="1800" baseline="-25000" dirty="0" smtClean="0">
                <a:latin typeface="+mn-lt"/>
                <a:sym typeface="Symbol"/>
              </a:rPr>
              <a:t>S </a:t>
            </a:r>
          </a:p>
          <a:p>
            <a:endParaRPr lang="fr-CH" sz="1800" baseline="-250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This machine </a:t>
            </a:r>
            <a:r>
              <a:rPr lang="fr-CH" sz="1800" dirty="0" err="1" smtClean="0">
                <a:latin typeface="+mn-lt"/>
                <a:sym typeface="Symbol"/>
              </a:rPr>
              <a:t>would</a:t>
            </a:r>
            <a:r>
              <a:rPr lang="fr-CH" sz="1800" dirty="0" smtClean="0">
                <a:latin typeface="+mn-lt"/>
                <a:sym typeface="Symbol"/>
              </a:rPr>
              <a:t> have </a:t>
            </a:r>
            <a:r>
              <a:rPr lang="fr-CH" sz="1800" dirty="0" err="1" smtClean="0">
                <a:latin typeface="+mn-lt"/>
                <a:sym typeface="Symbol"/>
              </a:rPr>
              <a:t>luminosity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at</a:t>
            </a:r>
            <a:r>
              <a:rPr lang="fr-CH" sz="1800" dirty="0" smtClean="0">
                <a:latin typeface="+mn-lt"/>
                <a:sym typeface="Symbol"/>
              </a:rPr>
              <a:t> ZH </a:t>
            </a:r>
            <a:r>
              <a:rPr lang="fr-CH" sz="1800" dirty="0" err="1" smtClean="0">
                <a:latin typeface="+mn-lt"/>
                <a:sym typeface="Symbol"/>
              </a:rPr>
              <a:t>threshold</a:t>
            </a:r>
            <a:r>
              <a:rPr lang="fr-CH" sz="1800" dirty="0" smtClean="0">
                <a:latin typeface="+mn-lt"/>
                <a:sym typeface="Symbol"/>
              </a:rPr>
              <a:t> of &gt; (2?) 10</a:t>
            </a:r>
            <a:r>
              <a:rPr lang="fr-CH" sz="1800" baseline="30000" dirty="0" smtClean="0">
                <a:latin typeface="+mn-lt"/>
                <a:sym typeface="Symbol"/>
              </a:rPr>
              <a:t>34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/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cm</a:t>
            </a:r>
            <a:r>
              <a:rPr lang="fr-CH" sz="18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/s</a:t>
            </a:r>
          </a:p>
          <a:p>
            <a:endParaRPr lang="fr-CH" sz="1800" dirty="0" smtClean="0">
              <a:solidFill>
                <a:srgbClr val="000000"/>
              </a:solidFill>
              <a:latin typeface="Comic Sans MS"/>
            </a:endParaRP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And as second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step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a new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exploratory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Hadron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collider</a:t>
            </a:r>
            <a:endParaRPr lang="fr-CH" sz="1800" dirty="0" smtClean="0">
              <a:solidFill>
                <a:srgbClr val="000000"/>
              </a:solidFill>
              <a:latin typeface="Comic Sans MS"/>
            </a:endParaRPr>
          </a:p>
          <a:p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(80/27) * (20T/8T) * 14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TeV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</a:t>
            </a:r>
            <a:r>
              <a:rPr lang="fr-CH" sz="2000" dirty="0" smtClean="0">
                <a:solidFill>
                  <a:srgbClr val="000000"/>
                </a:solidFill>
                <a:latin typeface="Comic Sans MS"/>
              </a:rPr>
              <a:t>&gt;</a:t>
            </a:r>
            <a:r>
              <a:rPr lang="fr-CH" sz="2000" dirty="0" smtClean="0">
                <a:solidFill>
                  <a:srgbClr val="000000"/>
                </a:solidFill>
                <a:latin typeface="Comic Sans MS"/>
                <a:sym typeface="Symbol"/>
              </a:rPr>
              <a:t>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</a:t>
            </a:r>
            <a:r>
              <a:rPr lang="fr-CH" sz="1800" dirty="0" smtClean="0">
                <a:solidFill>
                  <a:srgbClr val="0033CC"/>
                </a:solidFill>
                <a:latin typeface="Comic Sans MS"/>
              </a:rPr>
              <a:t>100 </a:t>
            </a:r>
            <a:r>
              <a:rPr lang="fr-CH" sz="1800" dirty="0" err="1" smtClean="0">
                <a:solidFill>
                  <a:srgbClr val="0033CC"/>
                </a:solidFill>
                <a:latin typeface="Comic Sans MS"/>
              </a:rPr>
              <a:t>TeV</a:t>
            </a:r>
            <a:r>
              <a:rPr lang="fr-CH" sz="1800" dirty="0" smtClean="0">
                <a:solidFill>
                  <a:srgbClr val="0033CC"/>
                </a:solidFill>
                <a:latin typeface="Comic Sans MS"/>
              </a:rPr>
              <a:t> E</a:t>
            </a:r>
            <a:r>
              <a:rPr lang="fr-CH" sz="1800" baseline="-25000" dirty="0" smtClean="0">
                <a:solidFill>
                  <a:srgbClr val="0033CC"/>
                </a:solidFill>
                <a:latin typeface="Comic Sans MS"/>
              </a:rPr>
              <a:t>CM</a:t>
            </a:r>
          </a:p>
          <a:p>
            <a:endParaRPr lang="fr-CH" sz="1800" baseline="-25000" dirty="0" smtClean="0">
              <a:solidFill>
                <a:srgbClr val="0033CC"/>
              </a:solidFill>
              <a:latin typeface="Comic Sans MS"/>
            </a:endParaRPr>
          </a:p>
          <a:p>
            <a:endParaRPr lang="fr-CH" sz="1800" baseline="-25000" dirty="0" smtClean="0">
              <a:solidFill>
                <a:srgbClr val="0033CC"/>
              </a:solidFill>
              <a:latin typeface="Comic Sans MS"/>
            </a:endParaRPr>
          </a:p>
          <a:p>
            <a:endParaRPr lang="fr-CH" sz="1800" baseline="-25000" dirty="0" smtClean="0">
              <a:solidFill>
                <a:srgbClr val="0033CC"/>
              </a:solidFill>
              <a:latin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772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660400" y="5397500"/>
            <a:ext cx="7696200" cy="3175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226300" y="508000"/>
            <a:ext cx="762000" cy="61722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21300" y="520700"/>
            <a:ext cx="762000" cy="61722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5461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u="sng" dirty="0" smtClean="0">
                <a:latin typeface="+mn-lt"/>
              </a:rPr>
              <a:t>Objections</a:t>
            </a: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Objections have come </a:t>
            </a:r>
            <a:r>
              <a:rPr lang="fr-CH" sz="1800" dirty="0" err="1" smtClean="0">
                <a:latin typeface="+mn-lt"/>
              </a:rPr>
              <a:t>primarily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the ILC/CLIC </a:t>
            </a:r>
            <a:r>
              <a:rPr lang="fr-CH" sz="1800" dirty="0" err="1" smtClean="0">
                <a:latin typeface="+mn-lt"/>
              </a:rPr>
              <a:t>community</a:t>
            </a:r>
            <a:r>
              <a:rPr lang="fr-CH" sz="1800" dirty="0" smtClean="0">
                <a:latin typeface="+mn-lt"/>
              </a:rPr>
              <a:t>.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circular</a:t>
            </a:r>
            <a:r>
              <a:rPr lang="fr-CH" sz="1800" dirty="0" smtClean="0">
                <a:latin typeface="+mn-lt"/>
              </a:rPr>
              <a:t> machine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not </a:t>
            </a:r>
            <a:r>
              <a:rPr lang="fr-CH" sz="1800" dirty="0" err="1" smtClean="0">
                <a:latin typeface="+mn-lt"/>
              </a:rPr>
              <a:t>upgradable</a:t>
            </a:r>
            <a:r>
              <a:rPr lang="fr-CH" sz="1800" dirty="0" smtClean="0">
                <a:latin typeface="+mn-lt"/>
              </a:rPr>
              <a:t> to </a:t>
            </a:r>
            <a:r>
              <a:rPr lang="fr-CH" sz="1800" dirty="0" err="1" smtClean="0">
                <a:latin typeface="+mn-lt"/>
              </a:rPr>
              <a:t>higher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energies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-- the </a:t>
            </a:r>
            <a:r>
              <a:rPr lang="fr-CH" sz="1800" dirty="0" err="1" smtClean="0">
                <a:latin typeface="+mn-lt"/>
              </a:rPr>
              <a:t>choice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really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depends</a:t>
            </a:r>
            <a:r>
              <a:rPr lang="fr-CH" sz="1800" dirty="0" smtClean="0">
                <a:latin typeface="+mn-lt"/>
              </a:rPr>
              <a:t> on </a:t>
            </a:r>
            <a:r>
              <a:rPr lang="fr-CH" sz="1800" dirty="0" err="1" smtClean="0">
                <a:latin typeface="+mn-lt"/>
              </a:rPr>
              <a:t>what</a:t>
            </a:r>
            <a:r>
              <a:rPr lang="fr-CH" sz="1800" dirty="0" smtClean="0">
                <a:latin typeface="+mn-lt"/>
              </a:rPr>
              <a:t> LHC </a:t>
            </a:r>
            <a:r>
              <a:rPr lang="fr-CH" sz="1800" dirty="0" err="1" smtClean="0">
                <a:latin typeface="+mn-lt"/>
              </a:rPr>
              <a:t>finds</a:t>
            </a:r>
            <a:r>
              <a:rPr lang="fr-CH" sz="1800" dirty="0" smtClean="0">
                <a:latin typeface="+mn-lt"/>
              </a:rPr>
              <a:t>,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or </a:t>
            </a:r>
            <a:r>
              <a:rPr lang="fr-CH" sz="1800" dirty="0" err="1" smtClean="0">
                <a:latin typeface="+mn-lt"/>
              </a:rPr>
              <a:t>cannot</a:t>
            </a:r>
            <a:r>
              <a:rPr lang="fr-CH" sz="1800" dirty="0" smtClean="0">
                <a:latin typeface="+mn-lt"/>
              </a:rPr>
              <a:t> do! 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</a:t>
            </a:r>
            <a:r>
              <a:rPr lang="fr-CH" sz="1800" dirty="0" err="1" smtClean="0">
                <a:latin typeface="+mn-lt"/>
              </a:rPr>
              <a:t>raised</a:t>
            </a:r>
            <a:r>
              <a:rPr lang="fr-CH" sz="1800" dirty="0" smtClean="0">
                <a:latin typeface="+mn-lt"/>
              </a:rPr>
              <a:t> issue </a:t>
            </a:r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the </a:t>
            </a:r>
            <a:r>
              <a:rPr lang="fr-CH" sz="1800" dirty="0" err="1" smtClean="0">
                <a:latin typeface="+mn-lt"/>
              </a:rPr>
              <a:t>beamstrahlung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reducing</a:t>
            </a:r>
            <a:r>
              <a:rPr lang="fr-CH" sz="1800" dirty="0" smtClean="0">
                <a:latin typeface="+mn-lt"/>
              </a:rPr>
              <a:t> the life time</a:t>
            </a:r>
          </a:p>
          <a:p>
            <a:r>
              <a:rPr lang="fr-CH" sz="1800" dirty="0" smtClean="0">
                <a:latin typeface="+mn-lt"/>
              </a:rPr>
              <a:t>       -- </a:t>
            </a:r>
            <a:r>
              <a:rPr lang="fr-CH" sz="1800" dirty="0" err="1" smtClean="0">
                <a:latin typeface="+mn-lt"/>
              </a:rPr>
              <a:t>we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had</a:t>
            </a:r>
            <a:r>
              <a:rPr lang="fr-CH" sz="1800" dirty="0" smtClean="0">
                <a:latin typeface="+mn-lt"/>
              </a:rPr>
              <a:t> not </a:t>
            </a:r>
            <a:r>
              <a:rPr lang="fr-CH" sz="1800" dirty="0" err="1" smtClean="0">
                <a:latin typeface="+mn-lt"/>
              </a:rPr>
              <a:t>thought</a:t>
            </a:r>
            <a:r>
              <a:rPr lang="fr-CH" sz="1800" dirty="0" smtClean="0">
                <a:latin typeface="+mn-lt"/>
              </a:rPr>
              <a:t> of </a:t>
            </a:r>
            <a:r>
              <a:rPr lang="fr-CH" sz="1800" dirty="0" err="1" smtClean="0">
                <a:latin typeface="+mn-lt"/>
              </a:rPr>
              <a:t>it</a:t>
            </a:r>
            <a:r>
              <a:rPr lang="fr-CH" sz="1800" dirty="0" smtClean="0">
                <a:latin typeface="+mn-lt"/>
              </a:rPr>
              <a:t>…  </a:t>
            </a:r>
          </a:p>
          <a:p>
            <a:r>
              <a:rPr lang="fr-CH" sz="1800" dirty="0" smtClean="0">
                <a:latin typeface="+mn-lt"/>
              </a:rPr>
              <a:t>           Frank Zimmermann </a:t>
            </a:r>
            <a:r>
              <a:rPr lang="fr-CH" sz="1800" dirty="0" err="1" smtClean="0">
                <a:latin typeface="+mn-lt"/>
              </a:rPr>
              <a:t>solved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problem</a:t>
            </a:r>
            <a:r>
              <a:rPr lang="fr-CH" sz="1800" dirty="0" smtClean="0">
                <a:latin typeface="+mn-lt"/>
              </a:rPr>
              <a:t> by </a:t>
            </a:r>
            <a:r>
              <a:rPr lang="fr-CH" sz="1800" dirty="0" err="1" smtClean="0">
                <a:latin typeface="+mn-lt"/>
              </a:rPr>
              <a:t>enlarging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        the </a:t>
            </a:r>
            <a:r>
              <a:rPr lang="fr-CH" sz="1800" dirty="0" err="1" smtClean="0">
                <a:latin typeface="+mn-lt"/>
              </a:rPr>
              <a:t>energy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acceptance</a:t>
            </a:r>
            <a:r>
              <a:rPr lang="fr-CH" sz="1800" dirty="0" smtClean="0">
                <a:latin typeface="+mn-lt"/>
              </a:rPr>
              <a:t> of the ring.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0" y="1612900"/>
            <a:ext cx="769473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0033CC"/>
                </a:solidFill>
                <a:latin typeface="+mn-lt"/>
              </a:rPr>
              <a:t>LEP3 </a:t>
            </a:r>
            <a:r>
              <a:rPr lang="fr-CH" sz="2400" dirty="0" err="1" smtClean="0">
                <a:solidFill>
                  <a:srgbClr val="0033CC"/>
                </a:solidFill>
                <a:latin typeface="+mn-lt"/>
              </a:rPr>
              <a:t>is</a:t>
            </a:r>
            <a:r>
              <a:rPr lang="fr-CH" sz="24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33CC"/>
                </a:solidFill>
                <a:latin typeface="+mn-lt"/>
              </a:rPr>
              <a:t>exciting</a:t>
            </a:r>
            <a:r>
              <a:rPr lang="fr-CH" sz="2400" dirty="0" smtClean="0">
                <a:solidFill>
                  <a:srgbClr val="0033CC"/>
                </a:solidFill>
                <a:latin typeface="+mn-lt"/>
              </a:rPr>
              <a:t>!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It </a:t>
            </a:r>
            <a:r>
              <a:rPr lang="fr-CH" sz="1800" dirty="0" err="1" smtClean="0">
                <a:latin typeface="+mn-lt"/>
              </a:rPr>
              <a:t>provides</a:t>
            </a:r>
            <a:r>
              <a:rPr lang="fr-CH" sz="1800" dirty="0" smtClean="0">
                <a:latin typeface="+mn-lt"/>
              </a:rPr>
              <a:t> an </a:t>
            </a:r>
            <a:r>
              <a:rPr lang="fr-CH" sz="1800" dirty="0" err="1" smtClean="0">
                <a:latin typeface="+mn-lt"/>
              </a:rPr>
              <a:t>economical</a:t>
            </a:r>
            <a:r>
              <a:rPr lang="fr-CH" sz="1800" dirty="0" smtClean="0">
                <a:latin typeface="+mn-lt"/>
              </a:rPr>
              <a:t> (or </a:t>
            </a:r>
            <a:r>
              <a:rPr lang="fr-CH" sz="1800" dirty="0" err="1" smtClean="0">
                <a:latin typeface="+mn-lt"/>
              </a:rPr>
              <a:t>even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feasible</a:t>
            </a:r>
            <a:r>
              <a:rPr lang="fr-CH" sz="1800" dirty="0" smtClean="0">
                <a:latin typeface="+mn-lt"/>
              </a:rPr>
              <a:t>) solution </a:t>
            </a:r>
          </a:p>
          <a:p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-- to </a:t>
            </a:r>
            <a:r>
              <a:rPr lang="fr-CH" sz="1800" dirty="0" err="1" smtClean="0">
                <a:latin typeface="+mn-lt"/>
              </a:rPr>
              <a:t>study</a:t>
            </a:r>
            <a:r>
              <a:rPr lang="fr-CH" sz="1800" dirty="0" smtClean="0">
                <a:latin typeface="+mn-lt"/>
              </a:rPr>
              <a:t> the X(125) </a:t>
            </a:r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high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precision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and to </a:t>
            </a:r>
            <a:r>
              <a:rPr lang="fr-CH" sz="1800" dirty="0" err="1" smtClean="0">
                <a:latin typeface="+mn-lt"/>
              </a:rPr>
              <a:t>perform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many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on H, W, </a:t>
            </a:r>
            <a:r>
              <a:rPr lang="fr-CH" sz="1800" dirty="0" smtClean="0">
                <a:latin typeface="+mn-lt"/>
              </a:rPr>
              <a:t>Z (top)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within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our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lifetimes</a:t>
            </a:r>
            <a:r>
              <a:rPr lang="fr-CH" sz="1800" dirty="0" smtClean="0">
                <a:latin typeface="+mn-lt"/>
              </a:rPr>
              <a:t>. </a:t>
            </a:r>
          </a:p>
          <a:p>
            <a:r>
              <a:rPr lang="fr-CH" sz="1800" dirty="0" smtClean="0">
                <a:latin typeface="+mn-lt"/>
              </a:rPr>
              <a:t>                    </a:t>
            </a:r>
          </a:p>
          <a:p>
            <a:r>
              <a:rPr lang="fr-CH" sz="1800" dirty="0" smtClean="0">
                <a:latin typeface="+mn-lt"/>
              </a:rPr>
              <a:t>The machine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not ‘</a:t>
            </a:r>
            <a:r>
              <a:rPr lang="fr-CH" sz="1800" dirty="0" err="1" smtClean="0">
                <a:latin typeface="+mn-lt"/>
              </a:rPr>
              <a:t>easy</a:t>
            </a:r>
            <a:r>
              <a:rPr lang="fr-CH" sz="1800" dirty="0" smtClean="0">
                <a:latin typeface="+mn-lt"/>
              </a:rPr>
              <a:t>’ but </a:t>
            </a:r>
            <a:r>
              <a:rPr lang="fr-CH" sz="1800" dirty="0" err="1" smtClean="0">
                <a:latin typeface="+mn-lt"/>
              </a:rPr>
              <a:t>should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reasonably</a:t>
            </a:r>
            <a:r>
              <a:rPr lang="fr-CH" sz="1800" dirty="0" smtClean="0">
                <a:latin typeface="+mn-lt"/>
              </a:rPr>
              <a:t> ‘</a:t>
            </a:r>
            <a:r>
              <a:rPr lang="fr-CH" sz="1800" dirty="0" err="1" smtClean="0">
                <a:latin typeface="+mn-lt"/>
              </a:rPr>
              <a:t>safe</a:t>
            </a:r>
            <a:r>
              <a:rPr lang="fr-CH" sz="1800" dirty="0" smtClean="0">
                <a:latin typeface="+mn-lt"/>
              </a:rPr>
              <a:t>’ </a:t>
            </a:r>
          </a:p>
          <a:p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the point of </a:t>
            </a:r>
            <a:r>
              <a:rPr lang="fr-CH" sz="1800" dirty="0" err="1" smtClean="0">
                <a:latin typeface="+mn-lt"/>
              </a:rPr>
              <a:t>view</a:t>
            </a:r>
            <a:r>
              <a:rPr lang="fr-CH" sz="1800" dirty="0" smtClean="0">
                <a:latin typeface="+mn-lt"/>
              </a:rPr>
              <a:t> of </a:t>
            </a:r>
            <a:r>
              <a:rPr lang="fr-CH" sz="1800" dirty="0" err="1" smtClean="0">
                <a:latin typeface="+mn-lt"/>
              </a:rPr>
              <a:t>achieving</a:t>
            </a:r>
            <a:r>
              <a:rPr lang="fr-CH" sz="1800" dirty="0" smtClean="0">
                <a:latin typeface="+mn-lt"/>
              </a:rPr>
              <a:t> the performance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100" y="1016000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Quite</a:t>
            </a:r>
            <a:r>
              <a:rPr lang="fr-CH" sz="1800" dirty="0" smtClean="0">
                <a:latin typeface="+mn-lt"/>
              </a:rPr>
              <a:t> a few people </a:t>
            </a:r>
            <a:r>
              <a:rPr lang="fr-CH" sz="1800" dirty="0" err="1" smtClean="0">
                <a:latin typeface="+mn-lt"/>
              </a:rPr>
              <a:t>find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914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819275"/>
            <a:ext cx="79248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6300" y="4940300"/>
            <a:ext cx="789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this</a:t>
            </a:r>
            <a:r>
              <a:rPr lang="fr-CH" sz="1800" dirty="0" smtClean="0">
                <a:latin typeface="+mn-lt"/>
              </a:rPr>
              <a:t> has been </a:t>
            </a:r>
            <a:r>
              <a:rPr lang="fr-CH" sz="1800" dirty="0" err="1" smtClean="0">
                <a:latin typeface="+mn-lt"/>
              </a:rPr>
              <a:t>studied</a:t>
            </a:r>
            <a:r>
              <a:rPr lang="fr-CH" sz="1800" dirty="0" smtClean="0">
                <a:latin typeface="+mn-lt"/>
              </a:rPr>
              <a:t> for </a:t>
            </a:r>
            <a:r>
              <a:rPr lang="fr-CH" sz="1800" dirty="0" err="1" smtClean="0">
                <a:latin typeface="+mn-lt"/>
              </a:rPr>
              <a:t>many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years</a:t>
            </a:r>
            <a:r>
              <a:rPr lang="fr-CH" sz="1800" dirty="0" smtClean="0">
                <a:latin typeface="+mn-lt"/>
              </a:rPr>
              <a:t>. 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</a:t>
            </a:r>
            <a:r>
              <a:rPr lang="fr-CH" sz="1800" dirty="0" err="1" smtClean="0">
                <a:latin typeface="+mn-lt"/>
              </a:rPr>
              <a:t>see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later</a:t>
            </a:r>
            <a:r>
              <a:rPr lang="fr-CH" sz="1800" dirty="0" smtClean="0">
                <a:latin typeface="+mn-lt"/>
              </a:rPr>
              <a:t> for </a:t>
            </a:r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on </a:t>
            </a:r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boson </a:t>
            </a:r>
            <a:r>
              <a:rPr lang="fr-CH" sz="1800" dirty="0" err="1" smtClean="0">
                <a:latin typeface="+mn-lt"/>
              </a:rPr>
              <a:t>couplings</a:t>
            </a:r>
            <a:r>
              <a:rPr lang="fr-CH" sz="1800" dirty="0" smtClean="0">
                <a:latin typeface="+mn-lt"/>
              </a:rPr>
              <a:t> and self </a:t>
            </a:r>
            <a:r>
              <a:rPr lang="fr-CH" sz="1800" dirty="0" err="1" smtClean="0">
                <a:latin typeface="+mn-lt"/>
              </a:rPr>
              <a:t>couplings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0" y="5803900"/>
            <a:ext cx="8432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difficulty</a:t>
            </a:r>
            <a:r>
              <a:rPr lang="fr-CH" sz="1800" dirty="0" smtClean="0">
                <a:latin typeface="+mn-lt"/>
              </a:rPr>
              <a:t>: </a:t>
            </a:r>
            <a:r>
              <a:rPr lang="fr-CH" sz="1800" dirty="0" err="1" smtClean="0">
                <a:latin typeface="+mn-lt"/>
              </a:rPr>
              <a:t>Linear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know to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very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expensive</a:t>
            </a:r>
            <a:r>
              <a:rPr lang="fr-CH" sz="1800" dirty="0" smtClean="0">
                <a:latin typeface="+mn-lt"/>
              </a:rPr>
              <a:t> (15G$, 7G€) and </a:t>
            </a:r>
          </a:p>
          <a:p>
            <a:r>
              <a:rPr lang="fr-CH" sz="1800" dirty="0" err="1" smtClean="0">
                <a:latin typeface="+mn-lt"/>
              </a:rPr>
              <a:t>very</a:t>
            </a:r>
            <a:r>
              <a:rPr lang="fr-CH" sz="1800" dirty="0" smtClean="0">
                <a:latin typeface="+mn-lt"/>
              </a:rPr>
              <a:t> power-</a:t>
            </a:r>
            <a:r>
              <a:rPr lang="fr-CH" sz="1800" dirty="0" err="1" smtClean="0">
                <a:latin typeface="+mn-lt"/>
              </a:rPr>
              <a:t>hungry</a:t>
            </a:r>
            <a:r>
              <a:rPr lang="fr-CH" sz="1800" dirty="0" smtClean="0">
                <a:latin typeface="+mn-lt"/>
              </a:rPr>
              <a:t> (300MW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typical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power </a:t>
            </a:r>
            <a:r>
              <a:rPr lang="fr-CH" sz="1800" dirty="0" err="1" smtClean="0">
                <a:latin typeface="+mn-lt"/>
              </a:rPr>
              <a:t>consumption</a:t>
            </a:r>
            <a:r>
              <a:rPr lang="fr-CH" sz="1800" dirty="0" smtClean="0">
                <a:latin typeface="+mn-lt"/>
              </a:rPr>
              <a:t>)</a:t>
            </a:r>
          </a:p>
          <a:p>
            <a:r>
              <a:rPr lang="fr-CH" sz="1800" dirty="0" err="1" smtClean="0">
                <a:latin typeface="+mn-lt"/>
              </a:rPr>
              <a:t>even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low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energy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ligh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293"/>
            <a:ext cx="9144000" cy="68836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82808" y="4851995"/>
            <a:ext cx="6250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i="1" dirty="0" smtClean="0">
                <a:solidFill>
                  <a:prstClr val="white"/>
                </a:solidFill>
                <a:latin typeface="Calibri"/>
              </a:rPr>
              <a:t>circular Higgs factories become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i="1" dirty="0" smtClean="0">
                <a:solidFill>
                  <a:prstClr val="white"/>
                </a:solidFill>
                <a:latin typeface="Calibri"/>
              </a:rPr>
              <a:t>popular around the world</a:t>
            </a:r>
            <a:endParaRPr lang="en-US" sz="3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4716016" y="1566961"/>
            <a:ext cx="144016" cy="1440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15263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LEP3 2011</a:t>
            </a:r>
            <a:endParaRPr lang="en-GB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100392" y="1904027"/>
            <a:ext cx="144016" cy="144016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24328" y="2064296"/>
            <a:ext cx="1524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B0F0"/>
                </a:solidFill>
                <a:latin typeface="Calibri"/>
              </a:rPr>
              <a:t>SuperTristan</a:t>
            </a:r>
            <a:r>
              <a:rPr lang="en-US" dirty="0" smtClean="0">
                <a:solidFill>
                  <a:srgbClr val="00B0F0"/>
                </a:solidFill>
                <a:latin typeface="Calibri"/>
              </a:rPr>
              <a:t> 2012</a:t>
            </a:r>
            <a:endParaRPr lang="en-GB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71800" y="1764773"/>
            <a:ext cx="144016" cy="144016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99792" y="1904027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LEP3 on LI, 2012</a:t>
            </a:r>
            <a:endParaRPr lang="en-GB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2267744" y="2057915"/>
            <a:ext cx="144016" cy="144016"/>
          </a:xfrm>
          <a:prstGeom prst="ellips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07936" y="2226050"/>
            <a:ext cx="16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Calibri"/>
              </a:rPr>
              <a:t>LEP3 in Texas, 2012</a:t>
            </a:r>
            <a:endParaRPr lang="en-GB" dirty="0">
              <a:solidFill>
                <a:srgbClr val="8064A2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1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4" grpId="0"/>
      <p:bldP spid="56" grpId="0" animBg="1"/>
      <p:bldP spid="70" grpId="0"/>
      <p:bldP spid="71" grpId="0" animBg="1"/>
      <p:bldP spid="72" grpId="0"/>
      <p:bldP spid="74" grpId="0" animBg="1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1175" y="1981200"/>
            <a:ext cx="9840812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7648" y="876301"/>
            <a:ext cx="329965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4600" y="342900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HIGGS self-</a:t>
            </a:r>
            <a:r>
              <a:rPr lang="fr-CH" sz="1800" dirty="0" err="1" smtClean="0">
                <a:latin typeface="+mn-lt"/>
              </a:rPr>
              <a:t>coupling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9000" y="4419600"/>
            <a:ext cx="6692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latin typeface="+mn-lt"/>
              </a:rPr>
              <a:t>This </a:t>
            </a:r>
            <a:r>
              <a:rPr lang="fr-CH" sz="1800" dirty="0" err="1" smtClean="0">
                <a:latin typeface="+mn-lt"/>
              </a:rPr>
              <a:t>measurement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will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difficult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all machines.  </a:t>
            </a:r>
          </a:p>
          <a:p>
            <a:r>
              <a:rPr lang="fr-CH" sz="1800" dirty="0" err="1" smtClean="0">
                <a:latin typeface="+mn-lt"/>
              </a:rPr>
              <a:t>it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requires</a:t>
            </a:r>
            <a:r>
              <a:rPr lang="fr-CH" sz="1800" dirty="0" smtClean="0">
                <a:latin typeface="+mn-lt"/>
              </a:rPr>
              <a:t> a &gt; 1TeV e+e- machine! 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It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is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crucial to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understand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if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it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can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be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done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at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HL-LHC!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or: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there</a:t>
            </a:r>
            <a:r>
              <a:rPr lang="fr-CH" sz="1800" dirty="0" smtClean="0">
                <a:latin typeface="+mn-lt"/>
              </a:rPr>
              <a:t> a </a:t>
            </a:r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</a:t>
            </a:r>
            <a:r>
              <a:rPr lang="fr-CH" sz="1800" dirty="0" smtClean="0">
                <a:latin typeface="+mn-lt"/>
              </a:rPr>
              <a:t> or radiative correction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used</a:t>
            </a:r>
            <a:r>
              <a:rPr lang="fr-CH" sz="1800" dirty="0" smtClean="0">
                <a:latin typeface="+mn-lt"/>
              </a:rPr>
              <a:t> to </a:t>
            </a:r>
            <a:r>
              <a:rPr lang="fr-CH" sz="1800" dirty="0" err="1" smtClean="0">
                <a:latin typeface="+mn-lt"/>
              </a:rPr>
              <a:t>constrain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it</a:t>
            </a:r>
            <a:r>
              <a:rPr lang="fr-CH" sz="1800" dirty="0" smtClean="0">
                <a:latin typeface="+mn-lt"/>
              </a:rPr>
              <a:t>?  </a:t>
            </a:r>
          </a:p>
          <a:p>
            <a:r>
              <a:rPr lang="fr-CH" sz="1800" dirty="0" smtClean="0">
                <a:latin typeface="+mn-lt"/>
              </a:rPr>
              <a:t>(CF WW </a:t>
            </a:r>
            <a:r>
              <a:rPr lang="fr-CH" sz="1800" dirty="0" err="1" smtClean="0">
                <a:latin typeface="+mn-lt"/>
              </a:rPr>
              <a:t>couplings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LEPI)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15900"/>
            <a:ext cx="54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Questions:  II </a:t>
            </a:r>
            <a:r>
              <a:rPr lang="fr-CH" sz="1800" dirty="0" smtClean="0">
                <a:latin typeface="+mn-lt"/>
              </a:rPr>
              <a:t>ACCELERATOR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800" y="749300"/>
            <a:ext cx="900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Among the many questions that should be addressed in more detail: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1) a comparison of cost and performance for the proposed double ring separating the accelerator and collider and for a single combined ring;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2) a total of about 15 GV of RF acceleration is needed : 9 GV for the storage ring and 6 GV for the accelerator - it will be necessary to determine the optimum RF gradient as a compromise between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cryopower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and space requirement, and the optimum RF frequency with regard to impedance, RF efficiency and bunch length [in this paper we consider the use of high-frequency ILC-type cavities];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3) the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LHeC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lattice has reduced the effective bending radius compared with LEP while one would rather like to increase it instead;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4) the performance may perhaps be further improved by using even smaller value of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sym typeface="Symbol"/>
              </a:rPr>
              <a:t>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*y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and e.g. the technique of crab waste-crossing[15];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6) the performance at 91.2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cm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(the Z peak), possibly with polarized beams </a:t>
            </a:r>
          </a:p>
          <a:p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7) the </a:t>
            </a:r>
            <a:r>
              <a:rPr lang="en-US" sz="1800" dirty="0" smtClean="0">
                <a:solidFill>
                  <a:srgbClr val="0033CC"/>
                </a:solidFill>
                <a:latin typeface="Calibri"/>
              </a:rPr>
              <a:t>co-habitation of such a double machine with the LHC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would require careful examination of the layout of both machines - for the single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LHeC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ring no show-stopper has been found [7]; </a:t>
            </a:r>
            <a:endParaRPr lang="en-US" sz="1800" dirty="0" smtClean="0">
              <a:latin typeface="+mn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000" y="584200"/>
            <a:ext cx="900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9) the ramping speed of the accelerator ring;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10) the positron source;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11) the limit on the single bunch charge;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12) the top-up scheme, e.g. injecting new bunches at full intensity or refilling those already colliding; </a:t>
            </a:r>
          </a:p>
          <a:p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and </a:t>
            </a:r>
          </a:p>
          <a:p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13) the </a:t>
            </a:r>
            <a:r>
              <a:rPr lang="en-US" sz="1800" dirty="0" smtClean="0">
                <a:solidFill>
                  <a:srgbClr val="0033CC"/>
                </a:solidFill>
                <a:latin typeface="Calibri"/>
              </a:rPr>
              <a:t>alternative possibility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of building a new larger tunnel and storage ring(s) with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thrice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the LEP/LHC circumference, which we call</a:t>
            </a:r>
            <a:r>
              <a:rPr lang="en-US" sz="18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1800" dirty="0" smtClean="0">
                <a:solidFill>
                  <a:srgbClr val="0033CC"/>
                </a:solidFill>
                <a:latin typeface="Calibri"/>
              </a:rPr>
              <a:t>LEP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. Possible </a:t>
            </a: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3LEP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parameters are listed in Table 2, alongside those for LEP3. Naturally, in the long-distant future a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3LEP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tunnel could also house a proton collider ring with a beam energy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about ten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times higher than the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LHC</a:t>
            </a:r>
            <a:endParaRPr lang="en-US" sz="1800" dirty="0" smtClean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037" y="406400"/>
            <a:ext cx="8510663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rgbClr val="0033CC"/>
                </a:solidFill>
                <a:latin typeface="+mn-lt"/>
              </a:rPr>
              <a:t>Muon </a:t>
            </a:r>
          </a:p>
          <a:p>
            <a:r>
              <a:rPr lang="fr-CH" sz="2800" dirty="0" err="1" smtClean="0">
                <a:solidFill>
                  <a:srgbClr val="0033CC"/>
                </a:solidFill>
                <a:latin typeface="+mn-lt"/>
              </a:rPr>
              <a:t>Collider</a:t>
            </a:r>
            <a:endParaRPr lang="fr-CH" sz="2800" dirty="0" smtClean="0">
              <a:solidFill>
                <a:srgbClr val="0033CC"/>
              </a:solidFill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muons couple </a:t>
            </a:r>
            <a:r>
              <a:rPr lang="fr-CH" sz="1800" dirty="0" err="1" smtClean="0">
                <a:latin typeface="+mn-lt"/>
              </a:rPr>
              <a:t>directly</a:t>
            </a:r>
            <a:r>
              <a:rPr lang="fr-CH" sz="1800" dirty="0" smtClean="0">
                <a:latin typeface="+mn-lt"/>
              </a:rPr>
              <a:t> to </a:t>
            </a:r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Boson as m</a:t>
            </a:r>
            <a:r>
              <a:rPr lang="fr-CH" sz="1800" baseline="-25000" dirty="0" smtClean="0">
                <a:latin typeface="+mn-lt"/>
                <a:sym typeface="Symbol"/>
              </a:rPr>
              <a:t></a:t>
            </a:r>
            <a:r>
              <a:rPr lang="fr-CH" sz="1800" baseline="30000" dirty="0" smtClean="0">
                <a:latin typeface="+mn-lt"/>
                <a:sym typeface="Symbol"/>
              </a:rPr>
              <a:t>2</a:t>
            </a:r>
          </a:p>
          <a:p>
            <a:endParaRPr lang="fr-CH" sz="1800" baseline="300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-- s-</a:t>
            </a:r>
            <a:r>
              <a:rPr lang="fr-CH" sz="1800" dirty="0" err="1" smtClean="0">
                <a:latin typeface="+mn-lt"/>
                <a:sym typeface="Symbol"/>
              </a:rPr>
              <a:t>channel</a:t>
            </a:r>
            <a:r>
              <a:rPr lang="fr-CH" sz="1800" dirty="0" smtClean="0">
                <a:latin typeface="+mn-lt"/>
                <a:sym typeface="Symbol"/>
              </a:rPr>
              <a:t> </a:t>
            </a:r>
            <a:r>
              <a:rPr lang="fr-CH" sz="1800" baseline="30000" dirty="0" smtClean="0">
                <a:latin typeface="+mn-lt"/>
                <a:sym typeface="Symbol"/>
              </a:rPr>
              <a:t>+</a:t>
            </a:r>
            <a:r>
              <a:rPr lang="fr-CH" sz="1800" dirty="0" smtClean="0">
                <a:latin typeface="+mn-lt"/>
                <a:sym typeface="Symbol"/>
              </a:rPr>
              <a:t></a:t>
            </a:r>
            <a:r>
              <a:rPr lang="fr-CH" sz="1800" baseline="30000" dirty="0" smtClean="0">
                <a:latin typeface="+mn-lt"/>
                <a:sym typeface="Symbol"/>
              </a:rPr>
              <a:t>-</a:t>
            </a:r>
            <a:r>
              <a:rPr lang="fr-CH" sz="1800" dirty="0" smtClean="0">
                <a:latin typeface="+mn-lt"/>
                <a:sym typeface="Symbol"/>
              </a:rPr>
              <a:t>  H possible  </a:t>
            </a:r>
            <a:r>
              <a:rPr lang="fr-CH" sz="1800" dirty="0" smtClean="0">
                <a:latin typeface="+mn-lt"/>
                <a:sym typeface="Wingdings" pitchFamily="2" charset="2"/>
              </a:rPr>
              <a:t></a:t>
            </a:r>
            <a:r>
              <a:rPr lang="fr-CH" sz="1800" dirty="0" smtClean="0">
                <a:latin typeface="+mn-lt"/>
                <a:sym typeface="Symbol"/>
              </a:rPr>
              <a:t> 62.5+62.5 </a:t>
            </a:r>
            <a:r>
              <a:rPr lang="fr-CH" sz="1800" dirty="0" err="1" smtClean="0">
                <a:latin typeface="+mn-lt"/>
                <a:sym typeface="Symbol"/>
              </a:rPr>
              <a:t>GeV</a:t>
            </a:r>
            <a:r>
              <a:rPr lang="fr-CH" sz="1800" dirty="0" smtClean="0">
                <a:latin typeface="+mn-lt"/>
                <a:sym typeface="Symbol"/>
              </a:rPr>
              <a:t> muon </a:t>
            </a:r>
            <a:r>
              <a:rPr lang="fr-CH" sz="1800" dirty="0" err="1" smtClean="0">
                <a:latin typeface="+mn-lt"/>
                <a:sym typeface="Symbol"/>
              </a:rPr>
              <a:t>collider</a:t>
            </a:r>
            <a:r>
              <a:rPr lang="fr-CH" sz="1800" dirty="0" smtClean="0">
                <a:latin typeface="+mn-lt"/>
                <a:sym typeface="Symbol"/>
              </a:rPr>
              <a:t>.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-- </a:t>
            </a:r>
            <a:r>
              <a:rPr lang="fr-CH" sz="1800" dirty="0" err="1" smtClean="0">
                <a:latin typeface="+mn-lt"/>
                <a:sym typeface="Symbol"/>
              </a:rPr>
              <a:t>small</a:t>
            </a:r>
            <a:r>
              <a:rPr lang="fr-CH" sz="1800" dirty="0" smtClean="0">
                <a:latin typeface="+mn-lt"/>
                <a:sym typeface="Symbol"/>
              </a:rPr>
              <a:t> machine!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pPr lvl="0"/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--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energy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calibration ‘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perfect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’ by g-2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analysis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of muon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decays</a:t>
            </a:r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-- </a:t>
            </a:r>
            <a:r>
              <a:rPr lang="fr-CH" sz="1800" dirty="0" err="1" smtClean="0">
                <a:latin typeface="+mn-lt"/>
                <a:sym typeface="Symbol"/>
              </a:rPr>
              <a:t>very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difficult</a:t>
            </a:r>
            <a:r>
              <a:rPr lang="fr-CH" sz="1800" dirty="0" smtClean="0">
                <a:latin typeface="+mn-lt"/>
                <a:sym typeface="Symbol"/>
              </a:rPr>
              <a:t> and </a:t>
            </a:r>
            <a:r>
              <a:rPr lang="fr-CH" sz="1800" dirty="0" err="1" smtClean="0">
                <a:latin typeface="+mn-lt"/>
                <a:sym typeface="Symbol"/>
              </a:rPr>
              <a:t>demanding</a:t>
            </a:r>
            <a:r>
              <a:rPr lang="fr-CH" sz="1800" dirty="0" smtClean="0">
                <a:latin typeface="+mn-lt"/>
                <a:sym typeface="Symbol"/>
              </a:rPr>
              <a:t> on </a:t>
            </a:r>
            <a:r>
              <a:rPr lang="fr-CH" sz="1800" dirty="0" err="1" smtClean="0">
                <a:latin typeface="+mn-lt"/>
                <a:sym typeface="Symbol"/>
              </a:rPr>
              <a:t>beam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cooling</a:t>
            </a:r>
            <a:r>
              <a:rPr lang="fr-CH" sz="1800" dirty="0" smtClean="0">
                <a:latin typeface="+mn-lt"/>
                <a:sym typeface="Symbol"/>
              </a:rPr>
              <a:t>: </a:t>
            </a:r>
            <a:r>
              <a:rPr lang="fr-CH" sz="1800" dirty="0" err="1" smtClean="0">
                <a:latin typeface="+mn-lt"/>
                <a:sym typeface="Symbol"/>
              </a:rPr>
              <a:t>energy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spread</a:t>
            </a:r>
            <a:r>
              <a:rPr lang="fr-CH" sz="1800" dirty="0" smtClean="0">
                <a:latin typeface="+mn-lt"/>
                <a:sym typeface="Symbol"/>
              </a:rPr>
              <a:t> of </a:t>
            </a:r>
            <a:r>
              <a:rPr lang="fr-CH" sz="1800" dirty="0" err="1" smtClean="0">
                <a:latin typeface="+mn-lt"/>
                <a:sym typeface="Symbol"/>
              </a:rPr>
              <a:t>beam</a:t>
            </a:r>
            <a:r>
              <a:rPr lang="fr-CH" sz="1800" dirty="0" smtClean="0">
                <a:latin typeface="+mn-lt"/>
                <a:sym typeface="Symbol"/>
              </a:rPr>
              <a:t> </a:t>
            </a:r>
          </a:p>
          <a:p>
            <a:r>
              <a:rPr lang="fr-CH" sz="1800" dirty="0" smtClean="0">
                <a:latin typeface="+mn-lt"/>
                <a:sym typeface="Symbol"/>
              </a:rPr>
              <a:t>must </a:t>
            </a:r>
            <a:r>
              <a:rPr lang="fr-CH" sz="1800" dirty="0" err="1" smtClean="0">
                <a:latin typeface="+mn-lt"/>
                <a:sym typeface="Symbol"/>
              </a:rPr>
              <a:t>be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smaller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that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Higgs</a:t>
            </a:r>
            <a:r>
              <a:rPr lang="fr-CH" sz="1800" dirty="0" smtClean="0">
                <a:latin typeface="+mn-lt"/>
                <a:sym typeface="Symbol"/>
              </a:rPr>
              <a:t> boson </a:t>
            </a:r>
            <a:r>
              <a:rPr lang="fr-CH" sz="1800" dirty="0" err="1" smtClean="0">
                <a:latin typeface="+mn-lt"/>
                <a:sym typeface="Symbol"/>
              </a:rPr>
              <a:t>width</a:t>
            </a:r>
            <a:r>
              <a:rPr lang="fr-CH" sz="1800" dirty="0" smtClean="0">
                <a:latin typeface="+mn-lt"/>
                <a:sym typeface="Symbol"/>
              </a:rPr>
              <a:t> (5 MeV)   </a:t>
            </a:r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smtClean="0">
                <a:latin typeface="+mn-lt"/>
                <a:sym typeface="Symbol"/>
              </a:rPr>
              <a:t>p/p &lt;= 4 10</a:t>
            </a:r>
            <a:r>
              <a:rPr lang="fr-CH" sz="1800" baseline="30000" dirty="0" smtClean="0">
                <a:latin typeface="+mn-lt"/>
                <a:sym typeface="Symbol"/>
              </a:rPr>
              <a:t>-5 </a:t>
            </a:r>
            <a:r>
              <a:rPr lang="fr-CH" sz="1800" dirty="0" smtClean="0">
                <a:latin typeface="+mn-lt"/>
                <a:sym typeface="Symbol"/>
              </a:rPr>
              <a:t>!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-- muon </a:t>
            </a:r>
            <a:r>
              <a:rPr lang="fr-CH" sz="1800" dirty="0" err="1" smtClean="0">
                <a:latin typeface="+mn-lt"/>
                <a:sym typeface="Symbol"/>
              </a:rPr>
              <a:t>cooling</a:t>
            </a:r>
            <a:r>
              <a:rPr lang="fr-CH" sz="1800" dirty="0" smtClean="0">
                <a:latin typeface="+mn-lt"/>
                <a:sym typeface="Symbol"/>
              </a:rPr>
              <a:t> R&amp;D </a:t>
            </a:r>
            <a:r>
              <a:rPr lang="fr-CH" sz="1800" dirty="0" err="1" smtClean="0">
                <a:latin typeface="+mn-lt"/>
                <a:sym typeface="Symbol"/>
              </a:rPr>
              <a:t>ongoing</a:t>
            </a:r>
            <a:r>
              <a:rPr lang="fr-CH" sz="1800" dirty="0" smtClean="0">
                <a:latin typeface="+mn-lt"/>
                <a:sym typeface="Symbol"/>
              </a:rPr>
              <a:t> (</a:t>
            </a:r>
            <a:r>
              <a:rPr lang="fr-CH" sz="1800" dirty="0" err="1" smtClean="0">
                <a:latin typeface="+mn-lt"/>
                <a:sym typeface="Symbol"/>
              </a:rPr>
              <a:t>Fermilab</a:t>
            </a:r>
            <a:r>
              <a:rPr lang="fr-CH" sz="1800" dirty="0" smtClean="0">
                <a:latin typeface="+mn-lt"/>
                <a:sym typeface="Symbol"/>
              </a:rPr>
              <a:t>, RAL)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-- </a:t>
            </a:r>
            <a:r>
              <a:rPr lang="fr-CH" sz="1800" dirty="0" err="1" smtClean="0">
                <a:latin typeface="+mn-lt"/>
                <a:sym typeface="Symbol"/>
              </a:rPr>
              <a:t>synergetic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with</a:t>
            </a:r>
            <a:r>
              <a:rPr lang="fr-CH" sz="1800" dirty="0" smtClean="0">
                <a:latin typeface="+mn-lt"/>
                <a:sym typeface="Symbol"/>
              </a:rPr>
              <a:t> neutrino </a:t>
            </a:r>
            <a:r>
              <a:rPr lang="fr-CH" sz="1800" dirty="0" err="1" smtClean="0">
                <a:latin typeface="+mn-lt"/>
                <a:sym typeface="Symbol"/>
              </a:rPr>
              <a:t>factory</a:t>
            </a:r>
            <a:r>
              <a:rPr lang="fr-CH" sz="1800" dirty="0" smtClean="0">
                <a:latin typeface="+mn-lt"/>
                <a:sym typeface="Symbol"/>
              </a:rPr>
              <a:t> (</a:t>
            </a:r>
            <a:r>
              <a:rPr lang="fr-CH" sz="1800" dirty="0" err="1" smtClean="0">
                <a:latin typeface="+mn-lt"/>
                <a:sym typeface="Symbol"/>
              </a:rPr>
              <a:t>proposal</a:t>
            </a:r>
            <a:r>
              <a:rPr lang="fr-CH" sz="1800" dirty="0" smtClean="0">
                <a:latin typeface="+mn-lt"/>
                <a:sym typeface="Symbol"/>
              </a:rPr>
              <a:t> ~2018) </a:t>
            </a:r>
          </a:p>
          <a:p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   but </a:t>
            </a:r>
            <a:r>
              <a:rPr lang="fr-CH" sz="1800" dirty="0" err="1" smtClean="0">
                <a:latin typeface="+mn-lt"/>
                <a:sym typeface="Symbol"/>
              </a:rPr>
              <a:t>much</a:t>
            </a:r>
            <a:r>
              <a:rPr lang="fr-CH" sz="1800" dirty="0" smtClean="0">
                <a:latin typeface="+mn-lt"/>
                <a:sym typeface="Symbol"/>
              </a:rPr>
              <a:t> more </a:t>
            </a:r>
            <a:r>
              <a:rPr lang="fr-CH" sz="1800" dirty="0" err="1" smtClean="0">
                <a:latin typeface="+mn-lt"/>
                <a:sym typeface="Symbol"/>
              </a:rPr>
              <a:t>difficult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endParaRPr lang="fr-CH" sz="1800" dirty="0" smtClean="0">
              <a:latin typeface="+mn-lt"/>
              <a:sym typeface="Symbol"/>
            </a:endParaRPr>
          </a:p>
          <a:p>
            <a:endParaRPr lang="fr-CH" sz="1800" dirty="0" smtClean="0">
              <a:latin typeface="+mn-lt"/>
              <a:sym typeface="Symbol"/>
            </a:endParaRPr>
          </a:p>
          <a:p>
            <a:endParaRPr lang="fr-CH" sz="1800" dirty="0" smtClean="0">
              <a:latin typeface="+mn-lt"/>
              <a:sym typeface="Symbol"/>
            </a:endParaRPr>
          </a:p>
          <a:p>
            <a:endParaRPr lang="en-US" sz="1800" dirty="0" err="1" smtClean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6671" r="2882" b="276"/>
          <a:stretch>
            <a:fillRect/>
          </a:stretch>
        </p:blipFill>
        <p:spPr bwMode="auto">
          <a:xfrm>
            <a:off x="2843808" y="65832"/>
            <a:ext cx="6048672" cy="172819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04" y="2996952"/>
            <a:ext cx="48965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Similar</a:t>
            </a:r>
            <a:r>
              <a:rPr lang="fr-CH" dirty="0" smtClean="0"/>
              <a:t> to radiation </a:t>
            </a:r>
            <a:r>
              <a:rPr lang="fr-CH" dirty="0" err="1" smtClean="0"/>
              <a:t>damping</a:t>
            </a:r>
            <a:r>
              <a:rPr lang="fr-CH" dirty="0" smtClean="0"/>
              <a:t> in an </a:t>
            </a:r>
            <a:r>
              <a:rPr lang="fr-CH" dirty="0" err="1" smtClean="0"/>
              <a:t>electron</a:t>
            </a:r>
            <a:r>
              <a:rPr lang="fr-CH" dirty="0" smtClean="0"/>
              <a:t> </a:t>
            </a:r>
            <a:r>
              <a:rPr lang="fr-CH" dirty="0" err="1" smtClean="0"/>
              <a:t>storage</a:t>
            </a:r>
            <a:r>
              <a:rPr lang="fr-CH" dirty="0" smtClean="0"/>
              <a:t> ring: muon </a:t>
            </a:r>
            <a:r>
              <a:rPr lang="fr-CH" dirty="0" err="1" smtClean="0"/>
              <a:t>momentum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reduced</a:t>
            </a:r>
            <a:r>
              <a:rPr lang="fr-CH" dirty="0" smtClean="0"/>
              <a:t> in all directions by </a:t>
            </a:r>
            <a:r>
              <a:rPr lang="fr-CH" dirty="0" err="1" smtClean="0"/>
              <a:t>going</a:t>
            </a:r>
            <a:r>
              <a:rPr lang="fr-CH" dirty="0" smtClean="0"/>
              <a:t> </a:t>
            </a:r>
            <a:r>
              <a:rPr lang="fr-CH" dirty="0" err="1" smtClean="0"/>
              <a:t>through</a:t>
            </a:r>
            <a:r>
              <a:rPr lang="fr-CH" dirty="0" smtClean="0"/>
              <a:t> </a:t>
            </a:r>
            <a:r>
              <a:rPr lang="fr-CH" dirty="0" err="1" smtClean="0"/>
              <a:t>liquid</a:t>
            </a:r>
            <a:r>
              <a:rPr lang="fr-CH" dirty="0" smtClean="0"/>
              <a:t> </a:t>
            </a:r>
            <a:r>
              <a:rPr lang="fr-CH" dirty="0" err="1" smtClean="0"/>
              <a:t>hydrogen</a:t>
            </a:r>
            <a:r>
              <a:rPr lang="fr-CH" dirty="0" smtClean="0"/>
              <a:t> </a:t>
            </a:r>
            <a:r>
              <a:rPr lang="fr-CH" dirty="0" err="1" smtClean="0"/>
              <a:t>absorbers</a:t>
            </a:r>
            <a:r>
              <a:rPr lang="fr-CH" dirty="0" smtClean="0"/>
              <a:t>, </a:t>
            </a:r>
          </a:p>
          <a:p>
            <a:r>
              <a:rPr lang="fr-CH" dirty="0" smtClean="0"/>
              <a:t>and </a:t>
            </a:r>
            <a:r>
              <a:rPr lang="fr-CH" dirty="0" err="1" smtClean="0"/>
              <a:t>restored</a:t>
            </a:r>
            <a:r>
              <a:rPr lang="fr-CH" dirty="0" smtClean="0"/>
              <a:t> </a:t>
            </a:r>
            <a:r>
              <a:rPr lang="fr-CH" dirty="0" err="1" smtClean="0"/>
              <a:t>longitudinally</a:t>
            </a:r>
            <a:r>
              <a:rPr lang="fr-CH" dirty="0" smtClean="0"/>
              <a:t> by </a:t>
            </a:r>
            <a:r>
              <a:rPr lang="fr-CH" dirty="0" err="1" smtClean="0"/>
              <a:t>acceleration</a:t>
            </a:r>
            <a:r>
              <a:rPr lang="fr-CH" dirty="0" smtClean="0"/>
              <a:t> in RF </a:t>
            </a:r>
            <a:r>
              <a:rPr lang="fr-CH" dirty="0" err="1" smtClean="0"/>
              <a:t>cavities</a:t>
            </a:r>
            <a:r>
              <a:rPr lang="fr-CH" dirty="0" smtClean="0"/>
              <a:t>.  </a:t>
            </a:r>
            <a:r>
              <a:rPr lang="fr-CH" dirty="0" err="1" smtClean="0"/>
              <a:t>Thus</a:t>
            </a:r>
            <a:r>
              <a:rPr lang="fr-CH" dirty="0" smtClean="0"/>
              <a:t> transverse emittance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reduced</a:t>
            </a:r>
            <a:r>
              <a:rPr lang="fr-CH" dirty="0" smtClean="0"/>
              <a:t> </a:t>
            </a:r>
            <a:r>
              <a:rPr lang="fr-CH" dirty="0" err="1" smtClean="0"/>
              <a:t>progressively</a:t>
            </a:r>
            <a:r>
              <a:rPr lang="fr-CH" dirty="0" smtClean="0"/>
              <a:t>. </a:t>
            </a:r>
          </a:p>
          <a:p>
            <a:endParaRPr lang="fr-CH" dirty="0"/>
          </a:p>
          <a:p>
            <a:r>
              <a:rPr lang="fr-CH" dirty="0" err="1" smtClean="0"/>
              <a:t>Because</a:t>
            </a:r>
            <a:r>
              <a:rPr lang="fr-CH" dirty="0" smtClean="0"/>
              <a:t> of a) the production of muons by pion </a:t>
            </a:r>
            <a:r>
              <a:rPr lang="fr-CH" dirty="0" err="1" smtClean="0"/>
              <a:t>decay</a:t>
            </a:r>
            <a:r>
              <a:rPr lang="fr-CH" dirty="0" smtClean="0"/>
              <a:t> and b) the short muon </a:t>
            </a:r>
            <a:r>
              <a:rPr lang="fr-CH" dirty="0" err="1" smtClean="0"/>
              <a:t>lifetime</a:t>
            </a:r>
            <a:r>
              <a:rPr lang="fr-CH" dirty="0" smtClean="0"/>
              <a:t>, </a:t>
            </a:r>
          </a:p>
          <a:p>
            <a:r>
              <a:rPr lang="fr-CH" sz="2000" b="1" dirty="0" err="1" smtClean="0"/>
              <a:t>ionization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cooling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is</a:t>
            </a:r>
            <a:r>
              <a:rPr lang="fr-CH" sz="2000" b="1" dirty="0" smtClean="0"/>
              <a:t>  </a:t>
            </a:r>
            <a:r>
              <a:rPr lang="fr-CH" sz="2000" b="1" dirty="0" err="1" smtClean="0"/>
              <a:t>only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practical</a:t>
            </a:r>
            <a:r>
              <a:rPr lang="fr-CH" sz="2000" b="1" dirty="0" smtClean="0"/>
              <a:t> solution  to </a:t>
            </a:r>
            <a:r>
              <a:rPr lang="fr-CH" sz="2000" b="1" dirty="0" err="1" smtClean="0"/>
              <a:t>produce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high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brilliance</a:t>
            </a:r>
            <a:r>
              <a:rPr lang="fr-CH" sz="2000" b="1" dirty="0" smtClean="0"/>
              <a:t> muon </a:t>
            </a:r>
            <a:r>
              <a:rPr lang="fr-CH" sz="2000" b="1" dirty="0" err="1" smtClean="0"/>
              <a:t>beams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92080" y="2996952"/>
            <a:ext cx="385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Emittance exchange </a:t>
            </a:r>
            <a:r>
              <a:rPr lang="fr-CH" dirty="0" err="1" smtClean="0"/>
              <a:t>involves</a:t>
            </a:r>
            <a:r>
              <a:rPr lang="fr-CH" dirty="0" smtClean="0"/>
              <a:t> </a:t>
            </a:r>
            <a:r>
              <a:rPr lang="fr-CH" dirty="0" err="1" smtClean="0"/>
              <a:t>ionization</a:t>
            </a:r>
            <a:endParaRPr lang="fr-CH" dirty="0" smtClean="0"/>
          </a:p>
          <a:p>
            <a:r>
              <a:rPr lang="fr-CH" dirty="0" err="1"/>
              <a:t>v</a:t>
            </a:r>
            <a:r>
              <a:rPr lang="fr-CH" dirty="0" err="1" smtClean="0"/>
              <a:t>arying</a:t>
            </a:r>
            <a:r>
              <a:rPr lang="fr-CH" dirty="0" smtClean="0"/>
              <a:t> in </a:t>
            </a:r>
            <a:r>
              <a:rPr lang="fr-CH" dirty="0" err="1" smtClean="0"/>
              <a:t>space</a:t>
            </a:r>
            <a:r>
              <a:rPr lang="fr-CH" dirty="0" smtClean="0"/>
              <a:t> </a:t>
            </a:r>
            <a:r>
              <a:rPr lang="fr-CH" dirty="0" err="1" smtClean="0"/>
              <a:t>which</a:t>
            </a:r>
            <a:r>
              <a:rPr lang="fr-CH" dirty="0" smtClean="0"/>
              <a:t> cancels the dispersion of </a:t>
            </a:r>
            <a:r>
              <a:rPr lang="fr-CH" dirty="0" err="1" smtClean="0"/>
              <a:t>energies</a:t>
            </a:r>
            <a:r>
              <a:rPr lang="fr-CH" dirty="0" smtClean="0"/>
              <a:t> in the </a:t>
            </a:r>
            <a:r>
              <a:rPr lang="fr-CH" dirty="0" err="1" smtClean="0"/>
              <a:t>beam</a:t>
            </a:r>
            <a:r>
              <a:rPr lang="fr-CH" dirty="0" smtClean="0"/>
              <a:t>. </a:t>
            </a:r>
          </a:p>
          <a:p>
            <a:r>
              <a:rPr lang="fr-CH" dirty="0" smtClean="0"/>
              <a:t>This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used</a:t>
            </a:r>
            <a:r>
              <a:rPr lang="fr-CH" dirty="0" smtClean="0"/>
              <a:t> to </a:t>
            </a:r>
            <a:r>
              <a:rPr lang="fr-CH" dirty="0" err="1" smtClean="0"/>
              <a:t>reduce</a:t>
            </a:r>
            <a:r>
              <a:rPr lang="fr-CH" dirty="0" smtClean="0"/>
              <a:t> the </a:t>
            </a:r>
            <a:r>
              <a:rPr lang="fr-CH" dirty="0" err="1" smtClean="0"/>
              <a:t>energy</a:t>
            </a:r>
            <a:endParaRPr lang="fr-CH" dirty="0"/>
          </a:p>
          <a:p>
            <a:r>
              <a:rPr lang="fr-CH" dirty="0" err="1"/>
              <a:t>s</a:t>
            </a:r>
            <a:r>
              <a:rPr lang="fr-CH" dirty="0" err="1" smtClean="0"/>
              <a:t>pread</a:t>
            </a:r>
            <a:r>
              <a:rPr lang="fr-CH" dirty="0" smtClean="0"/>
              <a:t>  and </a:t>
            </a:r>
            <a:r>
              <a:rPr lang="fr-CH" dirty="0" err="1" smtClean="0"/>
              <a:t>is</a:t>
            </a:r>
            <a:r>
              <a:rPr lang="fr-CH" dirty="0" smtClean="0"/>
              <a:t> of </a:t>
            </a:r>
            <a:r>
              <a:rPr lang="fr-CH" dirty="0" err="1" smtClean="0"/>
              <a:t>particular</a:t>
            </a:r>
            <a:r>
              <a:rPr lang="fr-CH" dirty="0" smtClean="0"/>
              <a:t> </a:t>
            </a:r>
            <a:r>
              <a:rPr lang="fr-CH" dirty="0" err="1" smtClean="0"/>
              <a:t>interest</a:t>
            </a:r>
            <a:r>
              <a:rPr lang="fr-CH" dirty="0" smtClean="0"/>
              <a:t> for</a:t>
            </a:r>
            <a:endParaRPr lang="fr-CH" dirty="0"/>
          </a:p>
          <a:p>
            <a:r>
              <a:rPr lang="fr-CH" dirty="0" smtClean="0"/>
              <a:t> muon </a:t>
            </a:r>
            <a:r>
              <a:rPr lang="fr-CH" dirty="0" err="1" smtClean="0"/>
              <a:t>collider</a:t>
            </a:r>
            <a:r>
              <a:rPr lang="fr-CH" dirty="0" smtClean="0"/>
              <a:t>        </a:t>
            </a:r>
            <a:r>
              <a:rPr lang="fr-CH" dirty="0" smtClean="0">
                <a:sym typeface="Symbol"/>
              </a:rPr>
              <a:t></a:t>
            </a:r>
            <a:r>
              <a:rPr lang="fr-CH" baseline="30000" dirty="0" smtClean="0">
                <a:sym typeface="Symbol"/>
              </a:rPr>
              <a:t>+</a:t>
            </a:r>
            <a:r>
              <a:rPr lang="fr-CH" dirty="0" smtClean="0">
                <a:sym typeface="Symbol"/>
              </a:rPr>
              <a:t> </a:t>
            </a:r>
            <a:r>
              <a:rPr lang="fr-CH" baseline="30000" dirty="0" smtClean="0">
                <a:sym typeface="Symbol"/>
              </a:rPr>
              <a:t>-</a:t>
            </a:r>
            <a:r>
              <a:rPr lang="fr-CH" dirty="0" smtClean="0">
                <a:sym typeface="Symbol"/>
              </a:rPr>
              <a:t>  H (125) </a:t>
            </a:r>
          </a:p>
          <a:p>
            <a:r>
              <a:rPr lang="fr-CH" dirty="0" err="1"/>
              <a:t>s</a:t>
            </a:r>
            <a:r>
              <a:rPr lang="fr-CH" dirty="0" err="1" smtClean="0"/>
              <a:t>ince</a:t>
            </a:r>
            <a:r>
              <a:rPr lang="fr-CH" dirty="0" smtClean="0"/>
              <a:t> the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narrow</a:t>
            </a:r>
            <a:r>
              <a:rPr lang="fr-CH" dirty="0" smtClean="0"/>
              <a:t> (~5MeV)</a:t>
            </a:r>
            <a:endParaRPr lang="fr-CH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4317" b="40823"/>
          <a:stretch>
            <a:fillRect/>
          </a:stretch>
        </p:blipFill>
        <p:spPr bwMode="auto">
          <a:xfrm>
            <a:off x="5076356" y="4941168"/>
            <a:ext cx="4067643" cy="1916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0" y="0"/>
            <a:ext cx="6379695" cy="52322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CH" sz="2800" b="1" dirty="0" smtClean="0">
                <a:solidFill>
                  <a:srgbClr val="0070C0"/>
                </a:solidFill>
              </a:rPr>
              <a:t>COOLING  -- </a:t>
            </a:r>
            <a:r>
              <a:rPr lang="fr-CH" sz="2800" b="1" dirty="0" err="1" smtClean="0">
                <a:solidFill>
                  <a:srgbClr val="0070C0"/>
                </a:solidFill>
              </a:rPr>
              <a:t>Principle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>
                <a:solidFill>
                  <a:srgbClr val="0070C0"/>
                </a:solidFill>
              </a:rPr>
              <a:t>is</a:t>
            </a:r>
            <a:r>
              <a:rPr lang="fr-CH" sz="2800" b="1" dirty="0">
                <a:solidFill>
                  <a:srgbClr val="0070C0"/>
                </a:solidFill>
              </a:rPr>
              <a:t> </a:t>
            </a:r>
            <a:r>
              <a:rPr lang="fr-CH" sz="2800" b="1" dirty="0" err="1">
                <a:solidFill>
                  <a:srgbClr val="0070C0"/>
                </a:solidFill>
              </a:rPr>
              <a:t>straightforward</a:t>
            </a:r>
            <a:r>
              <a:rPr lang="fr-CH" sz="2800" b="1" dirty="0">
                <a:solidFill>
                  <a:srgbClr val="0070C0"/>
                </a:solidFill>
              </a:rPr>
              <a:t>…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32198"/>
            <a:ext cx="3438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55576" y="836712"/>
            <a:ext cx="1627625" cy="461665"/>
          </a:xfrm>
          <a:prstGeom prst="rect">
            <a:avLst/>
          </a:prstGeom>
          <a:solidFill>
            <a:srgbClr val="F7F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/>
              <a:t>Transverse:</a:t>
            </a:r>
            <a:endParaRPr lang="en-US" sz="2400" b="1" dirty="0"/>
          </a:p>
        </p:txBody>
      </p:sp>
      <p:grpSp>
        <p:nvGrpSpPr>
          <p:cNvPr id="2" name="Group 16"/>
          <p:cNvGrpSpPr/>
          <p:nvPr/>
        </p:nvGrpSpPr>
        <p:grpSpPr>
          <a:xfrm>
            <a:off x="4468044" y="260648"/>
            <a:ext cx="4675956" cy="2736305"/>
            <a:chOff x="4468044" y="260648"/>
            <a:chExt cx="4675956" cy="2736305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 l="20079"/>
            <a:stretch>
              <a:fillRect/>
            </a:stretch>
          </p:blipFill>
          <p:spPr bwMode="auto">
            <a:xfrm>
              <a:off x="4468044" y="620689"/>
              <a:ext cx="4675956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6390507" y="260648"/>
              <a:ext cx="2069925" cy="461665"/>
            </a:xfrm>
            <a:prstGeom prst="rect">
              <a:avLst/>
            </a:prstGeom>
            <a:solidFill>
              <a:srgbClr val="F7F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 smtClean="0"/>
                <a:t>Longitudinal:</a:t>
              </a:r>
              <a:endParaRPr lang="en-US" b="1" dirty="0"/>
            </a:p>
          </p:txBody>
        </p:sp>
      </p:grpSp>
    </p:spTree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04" y="2996952"/>
            <a:ext cx="48965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Similar</a:t>
            </a:r>
            <a:r>
              <a:rPr lang="fr-CH" dirty="0" smtClean="0"/>
              <a:t> to radiation </a:t>
            </a:r>
            <a:r>
              <a:rPr lang="fr-CH" dirty="0" err="1" smtClean="0"/>
              <a:t>damping</a:t>
            </a:r>
            <a:r>
              <a:rPr lang="fr-CH" dirty="0" smtClean="0"/>
              <a:t> in an </a:t>
            </a:r>
            <a:r>
              <a:rPr lang="fr-CH" dirty="0" err="1" smtClean="0"/>
              <a:t>electron</a:t>
            </a:r>
            <a:r>
              <a:rPr lang="fr-CH" dirty="0" smtClean="0"/>
              <a:t> </a:t>
            </a:r>
            <a:r>
              <a:rPr lang="fr-CH" dirty="0" err="1" smtClean="0"/>
              <a:t>storage</a:t>
            </a:r>
            <a:r>
              <a:rPr lang="fr-CH" dirty="0" smtClean="0"/>
              <a:t> ring: muon </a:t>
            </a:r>
            <a:r>
              <a:rPr lang="fr-CH" dirty="0" err="1" smtClean="0"/>
              <a:t>momentum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reduced</a:t>
            </a:r>
            <a:r>
              <a:rPr lang="fr-CH" dirty="0" smtClean="0"/>
              <a:t> in all directions by </a:t>
            </a:r>
            <a:r>
              <a:rPr lang="fr-CH" dirty="0" err="1" smtClean="0"/>
              <a:t>going</a:t>
            </a:r>
            <a:r>
              <a:rPr lang="fr-CH" dirty="0" smtClean="0"/>
              <a:t> </a:t>
            </a:r>
            <a:r>
              <a:rPr lang="fr-CH" dirty="0" err="1" smtClean="0"/>
              <a:t>through</a:t>
            </a:r>
            <a:r>
              <a:rPr lang="fr-CH" dirty="0" smtClean="0"/>
              <a:t> </a:t>
            </a:r>
            <a:r>
              <a:rPr lang="fr-CH" dirty="0" err="1" smtClean="0"/>
              <a:t>liquid</a:t>
            </a:r>
            <a:r>
              <a:rPr lang="fr-CH" dirty="0" smtClean="0"/>
              <a:t> </a:t>
            </a:r>
            <a:r>
              <a:rPr lang="fr-CH" dirty="0" err="1" smtClean="0"/>
              <a:t>hydrogen</a:t>
            </a:r>
            <a:r>
              <a:rPr lang="fr-CH" dirty="0" smtClean="0"/>
              <a:t> </a:t>
            </a:r>
            <a:r>
              <a:rPr lang="fr-CH" dirty="0" err="1" smtClean="0"/>
              <a:t>absorbers</a:t>
            </a:r>
            <a:r>
              <a:rPr lang="fr-CH" dirty="0" smtClean="0"/>
              <a:t>, </a:t>
            </a:r>
          </a:p>
          <a:p>
            <a:r>
              <a:rPr lang="fr-CH" dirty="0" smtClean="0"/>
              <a:t>and </a:t>
            </a:r>
            <a:r>
              <a:rPr lang="fr-CH" dirty="0" err="1" smtClean="0"/>
              <a:t>restored</a:t>
            </a:r>
            <a:r>
              <a:rPr lang="fr-CH" dirty="0" smtClean="0"/>
              <a:t> </a:t>
            </a:r>
            <a:r>
              <a:rPr lang="fr-CH" dirty="0" err="1" smtClean="0"/>
              <a:t>longitudinally</a:t>
            </a:r>
            <a:r>
              <a:rPr lang="fr-CH" dirty="0" smtClean="0"/>
              <a:t> by </a:t>
            </a:r>
            <a:r>
              <a:rPr lang="fr-CH" dirty="0" err="1" smtClean="0"/>
              <a:t>acceleration</a:t>
            </a:r>
            <a:r>
              <a:rPr lang="fr-CH" dirty="0" smtClean="0"/>
              <a:t> in RF </a:t>
            </a:r>
            <a:r>
              <a:rPr lang="fr-CH" dirty="0" err="1" smtClean="0"/>
              <a:t>cavities</a:t>
            </a:r>
            <a:r>
              <a:rPr lang="fr-CH" dirty="0" smtClean="0"/>
              <a:t>.  </a:t>
            </a:r>
            <a:r>
              <a:rPr lang="fr-CH" dirty="0" err="1" smtClean="0"/>
              <a:t>Thus</a:t>
            </a:r>
            <a:r>
              <a:rPr lang="fr-CH" dirty="0" smtClean="0"/>
              <a:t> transverse emittance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reduced</a:t>
            </a:r>
            <a:r>
              <a:rPr lang="fr-CH" dirty="0" smtClean="0"/>
              <a:t> </a:t>
            </a:r>
            <a:r>
              <a:rPr lang="fr-CH" dirty="0" err="1" smtClean="0"/>
              <a:t>progressively</a:t>
            </a:r>
            <a:r>
              <a:rPr lang="fr-CH" dirty="0" smtClean="0"/>
              <a:t>. </a:t>
            </a:r>
          </a:p>
          <a:p>
            <a:endParaRPr lang="fr-CH" dirty="0"/>
          </a:p>
          <a:p>
            <a:r>
              <a:rPr lang="fr-CH" dirty="0" err="1" smtClean="0"/>
              <a:t>Because</a:t>
            </a:r>
            <a:r>
              <a:rPr lang="fr-CH" dirty="0" smtClean="0"/>
              <a:t> of a) the production of muons by pion </a:t>
            </a:r>
            <a:r>
              <a:rPr lang="fr-CH" dirty="0" err="1" smtClean="0"/>
              <a:t>decay</a:t>
            </a:r>
            <a:r>
              <a:rPr lang="fr-CH" dirty="0" smtClean="0"/>
              <a:t> and b) the short muon </a:t>
            </a:r>
            <a:r>
              <a:rPr lang="fr-CH" dirty="0" err="1" smtClean="0"/>
              <a:t>lifetime</a:t>
            </a:r>
            <a:r>
              <a:rPr lang="fr-CH" dirty="0" smtClean="0"/>
              <a:t>, </a:t>
            </a:r>
          </a:p>
          <a:p>
            <a:r>
              <a:rPr lang="fr-CH" sz="2000" b="1" dirty="0" err="1" smtClean="0"/>
              <a:t>ionization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cooling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is</a:t>
            </a:r>
            <a:r>
              <a:rPr lang="fr-CH" sz="2000" b="1" dirty="0" smtClean="0"/>
              <a:t>  </a:t>
            </a:r>
            <a:r>
              <a:rPr lang="fr-CH" sz="2000" b="1" dirty="0" err="1" smtClean="0"/>
              <a:t>only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practical</a:t>
            </a:r>
            <a:r>
              <a:rPr lang="fr-CH" sz="2000" b="1" dirty="0" smtClean="0"/>
              <a:t> solution  to </a:t>
            </a:r>
            <a:r>
              <a:rPr lang="fr-CH" sz="2000" b="1" dirty="0" err="1" smtClean="0"/>
              <a:t>produce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high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brilliance</a:t>
            </a:r>
            <a:r>
              <a:rPr lang="fr-CH" sz="2000" b="1" dirty="0" smtClean="0"/>
              <a:t> muon </a:t>
            </a:r>
            <a:r>
              <a:rPr lang="fr-CH" sz="2000" b="1" dirty="0" err="1" smtClean="0"/>
              <a:t>beams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92080" y="2996952"/>
            <a:ext cx="385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Emittance exchange </a:t>
            </a:r>
            <a:r>
              <a:rPr lang="fr-CH" dirty="0" err="1" smtClean="0"/>
              <a:t>involves</a:t>
            </a:r>
            <a:r>
              <a:rPr lang="fr-CH" dirty="0" smtClean="0"/>
              <a:t> </a:t>
            </a:r>
            <a:r>
              <a:rPr lang="fr-CH" dirty="0" err="1" smtClean="0"/>
              <a:t>ionization</a:t>
            </a:r>
            <a:endParaRPr lang="fr-CH" dirty="0" smtClean="0"/>
          </a:p>
          <a:p>
            <a:r>
              <a:rPr lang="fr-CH" dirty="0" err="1"/>
              <a:t>v</a:t>
            </a:r>
            <a:r>
              <a:rPr lang="fr-CH" dirty="0" err="1" smtClean="0"/>
              <a:t>arying</a:t>
            </a:r>
            <a:r>
              <a:rPr lang="fr-CH" dirty="0" smtClean="0"/>
              <a:t> in </a:t>
            </a:r>
            <a:r>
              <a:rPr lang="fr-CH" dirty="0" err="1" smtClean="0"/>
              <a:t>space</a:t>
            </a:r>
            <a:r>
              <a:rPr lang="fr-CH" dirty="0" smtClean="0"/>
              <a:t> </a:t>
            </a:r>
            <a:r>
              <a:rPr lang="fr-CH" dirty="0" err="1" smtClean="0"/>
              <a:t>which</a:t>
            </a:r>
            <a:r>
              <a:rPr lang="fr-CH" dirty="0" smtClean="0"/>
              <a:t> cancels the dispersion of </a:t>
            </a:r>
            <a:r>
              <a:rPr lang="fr-CH" dirty="0" err="1" smtClean="0"/>
              <a:t>energies</a:t>
            </a:r>
            <a:r>
              <a:rPr lang="fr-CH" dirty="0" smtClean="0"/>
              <a:t> in the </a:t>
            </a:r>
            <a:r>
              <a:rPr lang="fr-CH" dirty="0" err="1" smtClean="0"/>
              <a:t>beam</a:t>
            </a:r>
            <a:r>
              <a:rPr lang="fr-CH" dirty="0" smtClean="0"/>
              <a:t>. </a:t>
            </a:r>
          </a:p>
          <a:p>
            <a:r>
              <a:rPr lang="fr-CH" dirty="0" smtClean="0"/>
              <a:t>This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used</a:t>
            </a:r>
            <a:r>
              <a:rPr lang="fr-CH" dirty="0" smtClean="0"/>
              <a:t> to </a:t>
            </a:r>
            <a:r>
              <a:rPr lang="fr-CH" dirty="0" err="1" smtClean="0"/>
              <a:t>reduce</a:t>
            </a:r>
            <a:r>
              <a:rPr lang="fr-CH" dirty="0" smtClean="0"/>
              <a:t> the </a:t>
            </a:r>
            <a:r>
              <a:rPr lang="fr-CH" dirty="0" err="1" smtClean="0"/>
              <a:t>energy</a:t>
            </a:r>
            <a:endParaRPr lang="fr-CH" dirty="0"/>
          </a:p>
          <a:p>
            <a:r>
              <a:rPr lang="fr-CH" dirty="0" err="1"/>
              <a:t>s</a:t>
            </a:r>
            <a:r>
              <a:rPr lang="fr-CH" dirty="0" err="1" smtClean="0"/>
              <a:t>pread</a:t>
            </a:r>
            <a:r>
              <a:rPr lang="fr-CH" dirty="0" smtClean="0"/>
              <a:t>  and </a:t>
            </a:r>
            <a:r>
              <a:rPr lang="fr-CH" dirty="0" err="1" smtClean="0"/>
              <a:t>is</a:t>
            </a:r>
            <a:r>
              <a:rPr lang="fr-CH" dirty="0" smtClean="0"/>
              <a:t> of </a:t>
            </a:r>
            <a:r>
              <a:rPr lang="fr-CH" dirty="0" err="1" smtClean="0"/>
              <a:t>particular</a:t>
            </a:r>
            <a:r>
              <a:rPr lang="fr-CH" dirty="0" smtClean="0"/>
              <a:t> </a:t>
            </a:r>
            <a:r>
              <a:rPr lang="fr-CH" dirty="0" err="1" smtClean="0"/>
              <a:t>interest</a:t>
            </a:r>
            <a:r>
              <a:rPr lang="fr-CH" dirty="0" smtClean="0"/>
              <a:t> for</a:t>
            </a:r>
            <a:endParaRPr lang="fr-CH" dirty="0"/>
          </a:p>
          <a:p>
            <a:r>
              <a:rPr lang="fr-CH" dirty="0" smtClean="0"/>
              <a:t>         </a:t>
            </a:r>
            <a:r>
              <a:rPr lang="fr-CH" dirty="0" smtClean="0">
                <a:sym typeface="Symbol"/>
              </a:rPr>
              <a:t></a:t>
            </a:r>
            <a:r>
              <a:rPr lang="fr-CH" baseline="30000" dirty="0" smtClean="0">
                <a:sym typeface="Symbol"/>
              </a:rPr>
              <a:t>+</a:t>
            </a:r>
            <a:r>
              <a:rPr lang="fr-CH" dirty="0" smtClean="0">
                <a:sym typeface="Symbol"/>
              </a:rPr>
              <a:t> </a:t>
            </a:r>
            <a:r>
              <a:rPr lang="fr-CH" baseline="30000" dirty="0" smtClean="0">
                <a:sym typeface="Symbol"/>
              </a:rPr>
              <a:t>-</a:t>
            </a:r>
            <a:r>
              <a:rPr lang="fr-CH" dirty="0" smtClean="0">
                <a:sym typeface="Symbol"/>
              </a:rPr>
              <a:t>  H (125) </a:t>
            </a:r>
          </a:p>
          <a:p>
            <a:r>
              <a:rPr lang="fr-CH" dirty="0" err="1"/>
              <a:t>s</a:t>
            </a:r>
            <a:r>
              <a:rPr lang="fr-CH" dirty="0" err="1" smtClean="0"/>
              <a:t>ince</a:t>
            </a:r>
            <a:r>
              <a:rPr lang="fr-CH" dirty="0" smtClean="0"/>
              <a:t> the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narrow</a:t>
            </a:r>
            <a:r>
              <a:rPr lang="fr-CH" dirty="0" smtClean="0"/>
              <a:t> (~5MeV)</a:t>
            </a:r>
            <a:endParaRPr lang="fr-CH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4317" b="40823"/>
          <a:stretch>
            <a:fillRect/>
          </a:stretch>
        </p:blipFill>
        <p:spPr bwMode="auto">
          <a:xfrm>
            <a:off x="5076356" y="4941168"/>
            <a:ext cx="4067643" cy="1916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3645024"/>
          <a:ext cx="4499993" cy="1800200"/>
        </p:xfrm>
        <a:graphic>
          <a:graphicData uri="http://schemas.openxmlformats.org/presentationml/2006/ole">
            <p:oleObj spid="_x0000_s144386" name="Slide" r:id="rId4" imgW="4572000" imgH="3429000" progId="PowerPoint.Slide.8">
              <p:embed/>
            </p:oleObj>
          </a:graphicData>
        </a:graphic>
      </p:graphicFrame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0" y="0"/>
            <a:ext cx="6379695" cy="52322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CH" sz="2800" b="1" dirty="0" smtClean="0">
                <a:solidFill>
                  <a:srgbClr val="0070C0"/>
                </a:solidFill>
              </a:rPr>
              <a:t>COOLING  -- </a:t>
            </a:r>
            <a:r>
              <a:rPr lang="fr-CH" sz="2800" b="1" dirty="0" err="1" smtClean="0">
                <a:solidFill>
                  <a:srgbClr val="0070C0"/>
                </a:solidFill>
              </a:rPr>
              <a:t>Principle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>
                <a:solidFill>
                  <a:srgbClr val="0070C0"/>
                </a:solidFill>
              </a:rPr>
              <a:t>is</a:t>
            </a:r>
            <a:r>
              <a:rPr lang="fr-CH" sz="2800" b="1" dirty="0">
                <a:solidFill>
                  <a:srgbClr val="0070C0"/>
                </a:solidFill>
              </a:rPr>
              <a:t> </a:t>
            </a:r>
            <a:r>
              <a:rPr lang="fr-CH" sz="2800" b="1" dirty="0" err="1">
                <a:solidFill>
                  <a:srgbClr val="0070C0"/>
                </a:solidFill>
              </a:rPr>
              <a:t>straightforward</a:t>
            </a:r>
            <a:r>
              <a:rPr lang="fr-CH" sz="2800" b="1" dirty="0">
                <a:solidFill>
                  <a:srgbClr val="0070C0"/>
                </a:solidFill>
              </a:rPr>
              <a:t>…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32198"/>
            <a:ext cx="3438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55576" y="836712"/>
            <a:ext cx="1627625" cy="461665"/>
          </a:xfrm>
          <a:prstGeom prst="rect">
            <a:avLst/>
          </a:prstGeom>
          <a:solidFill>
            <a:srgbClr val="F7F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/>
              <a:t>Transverse:</a:t>
            </a:r>
            <a:endParaRPr lang="en-US" sz="2400" b="1" dirty="0"/>
          </a:p>
        </p:txBody>
      </p:sp>
      <p:grpSp>
        <p:nvGrpSpPr>
          <p:cNvPr id="2" name="Group 16"/>
          <p:cNvGrpSpPr/>
          <p:nvPr/>
        </p:nvGrpSpPr>
        <p:grpSpPr>
          <a:xfrm>
            <a:off x="4468044" y="260648"/>
            <a:ext cx="4675956" cy="2736305"/>
            <a:chOff x="4468044" y="260648"/>
            <a:chExt cx="4675956" cy="2736305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20079"/>
            <a:stretch>
              <a:fillRect/>
            </a:stretch>
          </p:blipFill>
          <p:spPr bwMode="auto">
            <a:xfrm>
              <a:off x="4468044" y="620689"/>
              <a:ext cx="4675956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6390507" y="260648"/>
              <a:ext cx="2069925" cy="461665"/>
            </a:xfrm>
            <a:prstGeom prst="rect">
              <a:avLst/>
            </a:prstGeom>
            <a:solidFill>
              <a:srgbClr val="F7F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 smtClean="0"/>
                <a:t>Longitudinal:</a:t>
              </a:r>
              <a:endParaRPr lang="en-US" b="1" dirty="0"/>
            </a:p>
          </p:txBody>
        </p:sp>
      </p:grp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01380" y="3068960"/>
            <a:ext cx="4370620" cy="52322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Practical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realization</a:t>
            </a:r>
            <a:r>
              <a:rPr lang="fr-CH" sz="2800" b="1" dirty="0" smtClean="0">
                <a:solidFill>
                  <a:srgbClr val="0070C0"/>
                </a:solidFill>
              </a:rPr>
              <a:t> </a:t>
            </a:r>
            <a:r>
              <a:rPr lang="fr-CH" sz="2800" b="1" dirty="0" err="1" smtClean="0">
                <a:solidFill>
                  <a:srgbClr val="0070C0"/>
                </a:solidFill>
              </a:rPr>
              <a:t>is</a:t>
            </a:r>
            <a:r>
              <a:rPr lang="fr-CH" sz="2800" b="1" dirty="0" smtClean="0">
                <a:solidFill>
                  <a:srgbClr val="0070C0"/>
                </a:solidFill>
              </a:rPr>
              <a:t> not!  </a:t>
            </a:r>
            <a:endParaRPr lang="fr-CH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5387732"/>
            <a:ext cx="46805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MICE </a:t>
            </a:r>
            <a:r>
              <a:rPr lang="fr-CH" sz="2400" b="1" dirty="0" err="1" smtClean="0"/>
              <a:t>cooling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channel</a:t>
            </a:r>
            <a:r>
              <a:rPr lang="fr-CH" sz="2400" b="1" dirty="0" smtClean="0"/>
              <a:t> (4D </a:t>
            </a:r>
            <a:r>
              <a:rPr lang="fr-CH" sz="2400" b="1" dirty="0" err="1" smtClean="0"/>
              <a:t>cooling</a:t>
            </a:r>
            <a:r>
              <a:rPr lang="fr-CH" sz="2400" b="1" dirty="0" smtClean="0"/>
              <a:t>)</a:t>
            </a:r>
          </a:p>
          <a:p>
            <a:endParaRPr lang="fr-CH" sz="2400" b="1" dirty="0"/>
          </a:p>
          <a:p>
            <a:endParaRPr lang="fr-CH" sz="2400" b="1" dirty="0" smtClean="0"/>
          </a:p>
          <a:p>
            <a:endParaRPr lang="en-US" sz="24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 t="9524"/>
          <a:stretch>
            <a:fillRect/>
          </a:stretch>
        </p:blipFill>
        <p:spPr bwMode="auto">
          <a:xfrm>
            <a:off x="4499992" y="2987951"/>
            <a:ext cx="46440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08078" y="6039290"/>
            <a:ext cx="38359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6D candidate </a:t>
            </a:r>
            <a:r>
              <a:rPr lang="fr-CH" sz="2400" b="1" dirty="0" err="1" smtClean="0"/>
              <a:t>cooling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lattices</a:t>
            </a:r>
            <a:endParaRPr lang="fr-CH" sz="2400" b="1" dirty="0" smtClean="0"/>
          </a:p>
          <a:p>
            <a:endParaRPr lang="en-US" sz="2400" b="1" dirty="0"/>
          </a:p>
        </p:txBody>
      </p:sp>
    </p:spTree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39788" y="260350"/>
            <a:ext cx="419100" cy="5794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3200">
                <a:latin typeface="Symbol" pitchFamily="18" charset="2"/>
              </a:rPr>
              <a:t>m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838200" y="11334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1257300" y="981075"/>
            <a:ext cx="1143000" cy="152400"/>
          </a:xfrm>
          <a:custGeom>
            <a:avLst/>
            <a:gdLst>
              <a:gd name="T0" fmla="*/ 0 w 720"/>
              <a:gd name="T1" fmla="*/ 2147483647 h 96"/>
              <a:gd name="T2" fmla="*/ 2147483647 w 720"/>
              <a:gd name="T3" fmla="*/ 2147483647 h 96"/>
              <a:gd name="T4" fmla="*/ 2147483647 w 720"/>
              <a:gd name="T5" fmla="*/ 0 h 96"/>
              <a:gd name="T6" fmla="*/ 0 60000 65536"/>
              <a:gd name="T7" fmla="*/ 0 60000 65536"/>
              <a:gd name="T8" fmla="*/ 0 60000 65536"/>
              <a:gd name="T9" fmla="*/ 0 w 720"/>
              <a:gd name="T10" fmla="*/ 0 h 96"/>
              <a:gd name="T11" fmla="*/ 720 w 72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96">
                <a:moveTo>
                  <a:pt x="0" y="96"/>
                </a:moveTo>
                <a:lnTo>
                  <a:pt x="40" y="80"/>
                </a:lnTo>
                <a:lnTo>
                  <a:pt x="72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Freeform 5"/>
          <p:cNvSpPr>
            <a:spLocks/>
          </p:cNvSpPr>
          <p:nvPr/>
        </p:nvSpPr>
        <p:spPr bwMode="auto">
          <a:xfrm>
            <a:off x="1314450" y="1158875"/>
            <a:ext cx="1181100" cy="127000"/>
          </a:xfrm>
          <a:custGeom>
            <a:avLst/>
            <a:gdLst>
              <a:gd name="T0" fmla="*/ 0 w 744"/>
              <a:gd name="T1" fmla="*/ 0 h 80"/>
              <a:gd name="T2" fmla="*/ 2147483647 w 744"/>
              <a:gd name="T3" fmla="*/ 2147483647 h 80"/>
              <a:gd name="T4" fmla="*/ 0 60000 65536"/>
              <a:gd name="T5" fmla="*/ 0 60000 65536"/>
              <a:gd name="T6" fmla="*/ 0 w 744"/>
              <a:gd name="T7" fmla="*/ 0 h 80"/>
              <a:gd name="T8" fmla="*/ 744 w 744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4" h="80">
                <a:moveTo>
                  <a:pt x="0" y="0"/>
                </a:moveTo>
                <a:lnTo>
                  <a:pt x="744" y="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1287463" y="903288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346200" y="955675"/>
            <a:ext cx="139700" cy="3429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433638" y="898525"/>
            <a:ext cx="50800" cy="508000"/>
          </a:xfrm>
          <a:prstGeom prst="rect">
            <a:avLst/>
          </a:prstGeom>
          <a:solidFill>
            <a:srgbClr val="C0C0C0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2382838" y="906463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735263" y="0"/>
            <a:ext cx="217239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dirty="0" smtClean="0"/>
              <a:t>MICE </a:t>
            </a:r>
            <a:r>
              <a:rPr lang="fr-CH" dirty="0"/>
              <a:t>SCHEDULE </a:t>
            </a:r>
          </a:p>
          <a:p>
            <a:r>
              <a:rPr lang="fr-CH" dirty="0" smtClean="0"/>
              <a:t>update: </a:t>
            </a:r>
            <a:r>
              <a:rPr lang="fr-CH" dirty="0" err="1"/>
              <a:t>June</a:t>
            </a:r>
            <a:r>
              <a:rPr lang="fr-CH" dirty="0"/>
              <a:t> 2012 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3543300" y="836613"/>
            <a:ext cx="1141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00FF"/>
                </a:solidFill>
                <a:latin typeface="Times New Roman" pitchFamily="18" charset="0"/>
              </a:rPr>
              <a:t>STEP I</a:t>
            </a:r>
            <a:endParaRPr lang="en-GB"/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-546100" y="2092325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pic>
        <p:nvPicPr>
          <p:cNvPr id="31757" name="Picture 14"/>
          <p:cNvPicPr>
            <a:picLocks noChangeAspect="1" noChangeArrowheads="1"/>
          </p:cNvPicPr>
          <p:nvPr/>
        </p:nvPicPr>
        <p:blipFill>
          <a:blip r:embed="rId3" cstate="print"/>
          <a:srcRect l="87683"/>
          <a:stretch>
            <a:fillRect/>
          </a:stretch>
        </p:blipFill>
        <p:spPr bwMode="auto">
          <a:xfrm>
            <a:off x="2997200" y="1906588"/>
            <a:ext cx="454025" cy="125412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3987800" y="2373313"/>
            <a:ext cx="787400" cy="2921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 rot="10800000">
            <a:off x="3517900" y="2703513"/>
            <a:ext cx="1422400" cy="106362"/>
            <a:chOff x="1064" y="2024"/>
            <a:chExt cx="896" cy="67"/>
          </a:xfrm>
        </p:grpSpPr>
        <p:sp>
          <p:nvSpPr>
            <p:cNvPr id="31846" name="Rectangle 17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7" name="Rectangle 18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8" name="Rectangle 19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9" name="Rectangle 20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50" name="Rectangle 21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51" name="Rectangle 22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 flipH="1">
            <a:off x="3517900" y="2233613"/>
            <a:ext cx="1422400" cy="106362"/>
            <a:chOff x="1064" y="2024"/>
            <a:chExt cx="896" cy="67"/>
          </a:xfrm>
        </p:grpSpPr>
        <p:sp>
          <p:nvSpPr>
            <p:cNvPr id="31840" name="Rectangle 24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1" name="Rectangle 25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2" name="Rectangle 26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3" name="Rectangle 27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4" name="Rectangle 28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45" name="Rectangle 29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61" name="Line 30"/>
          <p:cNvSpPr>
            <a:spLocks noChangeShapeType="1"/>
          </p:cNvSpPr>
          <p:nvPr/>
        </p:nvSpPr>
        <p:spPr bwMode="auto">
          <a:xfrm flipV="1">
            <a:off x="5003800" y="2284413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Rectangle 31"/>
          <p:cNvSpPr>
            <a:spLocks noChangeArrowheads="1"/>
          </p:cNvSpPr>
          <p:nvPr/>
        </p:nvSpPr>
        <p:spPr bwMode="auto">
          <a:xfrm>
            <a:off x="1676400" y="2373313"/>
            <a:ext cx="787400" cy="2921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763" name="Line 32"/>
          <p:cNvSpPr>
            <a:spLocks noChangeShapeType="1"/>
          </p:cNvSpPr>
          <p:nvPr/>
        </p:nvSpPr>
        <p:spPr bwMode="auto">
          <a:xfrm>
            <a:off x="-127000" y="252571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64" name="Line 33"/>
          <p:cNvSpPr>
            <a:spLocks noChangeShapeType="1"/>
          </p:cNvSpPr>
          <p:nvPr/>
        </p:nvSpPr>
        <p:spPr bwMode="auto">
          <a:xfrm>
            <a:off x="1562100" y="2373313"/>
            <a:ext cx="0" cy="304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5" name="Freeform 34"/>
          <p:cNvSpPr>
            <a:spLocks/>
          </p:cNvSpPr>
          <p:nvPr/>
        </p:nvSpPr>
        <p:spPr bwMode="auto">
          <a:xfrm>
            <a:off x="292100" y="2373313"/>
            <a:ext cx="1143000" cy="152400"/>
          </a:xfrm>
          <a:custGeom>
            <a:avLst/>
            <a:gdLst>
              <a:gd name="T0" fmla="*/ 0 w 720"/>
              <a:gd name="T1" fmla="*/ 2147483647 h 96"/>
              <a:gd name="T2" fmla="*/ 2147483647 w 720"/>
              <a:gd name="T3" fmla="*/ 2147483647 h 96"/>
              <a:gd name="T4" fmla="*/ 2147483647 w 720"/>
              <a:gd name="T5" fmla="*/ 0 h 96"/>
              <a:gd name="T6" fmla="*/ 0 60000 65536"/>
              <a:gd name="T7" fmla="*/ 0 60000 65536"/>
              <a:gd name="T8" fmla="*/ 0 60000 65536"/>
              <a:gd name="T9" fmla="*/ 0 w 720"/>
              <a:gd name="T10" fmla="*/ 0 h 96"/>
              <a:gd name="T11" fmla="*/ 720 w 72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96">
                <a:moveTo>
                  <a:pt x="0" y="96"/>
                </a:moveTo>
                <a:lnTo>
                  <a:pt x="40" y="80"/>
                </a:lnTo>
                <a:lnTo>
                  <a:pt x="72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6" name="Freeform 35"/>
          <p:cNvSpPr>
            <a:spLocks/>
          </p:cNvSpPr>
          <p:nvPr/>
        </p:nvSpPr>
        <p:spPr bwMode="auto">
          <a:xfrm>
            <a:off x="330200" y="2551113"/>
            <a:ext cx="1181100" cy="127000"/>
          </a:xfrm>
          <a:custGeom>
            <a:avLst/>
            <a:gdLst>
              <a:gd name="T0" fmla="*/ 0 w 744"/>
              <a:gd name="T1" fmla="*/ 0 h 80"/>
              <a:gd name="T2" fmla="*/ 2147483647 w 744"/>
              <a:gd name="T3" fmla="*/ 2147483647 h 80"/>
              <a:gd name="T4" fmla="*/ 0 60000 65536"/>
              <a:gd name="T5" fmla="*/ 0 60000 65536"/>
              <a:gd name="T6" fmla="*/ 0 w 744"/>
              <a:gd name="T7" fmla="*/ 0 h 80"/>
              <a:gd name="T8" fmla="*/ 744 w 744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4" h="80">
                <a:moveTo>
                  <a:pt x="0" y="0"/>
                </a:moveTo>
                <a:lnTo>
                  <a:pt x="744" y="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Line 36"/>
          <p:cNvSpPr>
            <a:spLocks noChangeShapeType="1"/>
          </p:cNvSpPr>
          <p:nvPr/>
        </p:nvSpPr>
        <p:spPr bwMode="auto">
          <a:xfrm flipV="1">
            <a:off x="322263" y="2295525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8" name="Line 37"/>
          <p:cNvSpPr>
            <a:spLocks noChangeShapeType="1"/>
          </p:cNvSpPr>
          <p:nvPr/>
        </p:nvSpPr>
        <p:spPr bwMode="auto">
          <a:xfrm flipV="1">
            <a:off x="1498600" y="2297113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524000" y="2233613"/>
            <a:ext cx="1422400" cy="106362"/>
            <a:chOff x="1064" y="2024"/>
            <a:chExt cx="896" cy="67"/>
          </a:xfrm>
        </p:grpSpPr>
        <p:sp>
          <p:nvSpPr>
            <p:cNvPr id="31834" name="Rectangle 39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5" name="Rectangle 40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6" name="Rectangle 41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7" name="Rectangle 42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8" name="Rectangle 43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9" name="Rectangle 44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 flipV="1">
            <a:off x="1524000" y="2703513"/>
            <a:ext cx="1422400" cy="106362"/>
            <a:chOff x="1064" y="2024"/>
            <a:chExt cx="896" cy="67"/>
          </a:xfrm>
        </p:grpSpPr>
        <p:sp>
          <p:nvSpPr>
            <p:cNvPr id="31828" name="Rectangle 46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9" name="Rectangle 47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0" name="Rectangle 48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1" name="Rectangle 49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2" name="Rectangle 50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33" name="Rectangle 51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71" name="Text Box 52"/>
          <p:cNvSpPr txBox="1">
            <a:spLocks noChangeArrowheads="1"/>
          </p:cNvSpPr>
          <p:nvPr/>
        </p:nvSpPr>
        <p:spPr bwMode="auto">
          <a:xfrm>
            <a:off x="-165100" y="2066925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sp>
        <p:nvSpPr>
          <p:cNvPr id="31772" name="Rectangle 53"/>
          <p:cNvSpPr>
            <a:spLocks noChangeArrowheads="1"/>
          </p:cNvSpPr>
          <p:nvPr/>
        </p:nvSpPr>
        <p:spPr bwMode="auto">
          <a:xfrm>
            <a:off x="368300" y="2347913"/>
            <a:ext cx="139700" cy="3429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3" name="Rectangle 54"/>
          <p:cNvSpPr>
            <a:spLocks noChangeArrowheads="1"/>
          </p:cNvSpPr>
          <p:nvPr/>
        </p:nvSpPr>
        <p:spPr bwMode="auto">
          <a:xfrm>
            <a:off x="5054600" y="2246313"/>
            <a:ext cx="50800" cy="508000"/>
          </a:xfrm>
          <a:prstGeom prst="rect">
            <a:avLst/>
          </a:prstGeom>
          <a:solidFill>
            <a:srgbClr val="C0C0C0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774" name="Text Box 55"/>
          <p:cNvSpPr txBox="1">
            <a:spLocks noChangeArrowheads="1"/>
          </p:cNvSpPr>
          <p:nvPr/>
        </p:nvSpPr>
        <p:spPr bwMode="auto">
          <a:xfrm>
            <a:off x="-558800" y="3057525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sp>
        <p:nvSpPr>
          <p:cNvPr id="31775" name="Text Box 56"/>
          <p:cNvSpPr txBox="1">
            <a:spLocks noChangeArrowheads="1"/>
          </p:cNvSpPr>
          <p:nvPr/>
        </p:nvSpPr>
        <p:spPr bwMode="auto">
          <a:xfrm>
            <a:off x="-558800" y="3057525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sp>
        <p:nvSpPr>
          <p:cNvPr id="31776" name="Text Box 57"/>
          <p:cNvSpPr txBox="1">
            <a:spLocks noChangeArrowheads="1"/>
          </p:cNvSpPr>
          <p:nvPr/>
        </p:nvSpPr>
        <p:spPr bwMode="auto">
          <a:xfrm>
            <a:off x="6105525" y="2278063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00FF"/>
                </a:solidFill>
                <a:latin typeface="Times New Roman" pitchFamily="18" charset="0"/>
              </a:rPr>
              <a:t>STEP IV</a:t>
            </a:r>
            <a:endParaRPr lang="en-GB" sz="2400">
              <a:solidFill>
                <a:srgbClr val="3300FF"/>
              </a:solidFill>
              <a:latin typeface="Times New Roman" pitchFamily="18" charset="0"/>
            </a:endParaRPr>
          </a:p>
        </p:txBody>
      </p:sp>
      <p:sp>
        <p:nvSpPr>
          <p:cNvPr id="31777" name="Text Box 58"/>
          <p:cNvSpPr txBox="1">
            <a:spLocks noChangeArrowheads="1"/>
          </p:cNvSpPr>
          <p:nvPr/>
        </p:nvSpPr>
        <p:spPr bwMode="auto">
          <a:xfrm>
            <a:off x="7650163" y="2312988"/>
            <a:ext cx="1257300" cy="8302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fr-CH">
                <a:solidFill>
                  <a:srgbClr val="0000FF"/>
                </a:solidFill>
              </a:rPr>
              <a:t>Q2 2013</a:t>
            </a:r>
          </a:p>
          <a:p>
            <a:pPr algn="just"/>
            <a:r>
              <a:rPr lang="fr-CH">
                <a:solidFill>
                  <a:srgbClr val="0000FF"/>
                </a:solidFill>
              </a:rPr>
              <a:t> till </a:t>
            </a:r>
          </a:p>
          <a:p>
            <a:pPr algn="just"/>
            <a:r>
              <a:rPr lang="fr-CH">
                <a:solidFill>
                  <a:srgbClr val="0000FF"/>
                </a:solidFill>
              </a:rPr>
              <a:t> Q2 2014 </a:t>
            </a:r>
          </a:p>
        </p:txBody>
      </p:sp>
      <p:pic>
        <p:nvPicPr>
          <p:cNvPr id="31778" name="Picture 103"/>
          <p:cNvPicPr>
            <a:picLocks noChangeAspect="1" noChangeArrowheads="1"/>
          </p:cNvPicPr>
          <p:nvPr/>
        </p:nvPicPr>
        <p:blipFill>
          <a:blip r:embed="rId4" cstate="print"/>
          <a:srcRect l="34753" r="22989"/>
          <a:stretch>
            <a:fillRect/>
          </a:stretch>
        </p:blipFill>
        <p:spPr bwMode="auto">
          <a:xfrm>
            <a:off x="2905125" y="4265613"/>
            <a:ext cx="3227388" cy="12477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31779" name="Text Box 104"/>
          <p:cNvSpPr txBox="1">
            <a:spLocks noChangeArrowheads="1"/>
          </p:cNvSpPr>
          <p:nvPr/>
        </p:nvSpPr>
        <p:spPr bwMode="auto">
          <a:xfrm>
            <a:off x="-609600" y="4240213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sp>
        <p:nvSpPr>
          <p:cNvPr id="31780" name="Rectangle 105"/>
          <p:cNvSpPr>
            <a:spLocks noChangeArrowheads="1"/>
          </p:cNvSpPr>
          <p:nvPr/>
        </p:nvSpPr>
        <p:spPr bwMode="auto">
          <a:xfrm>
            <a:off x="1612900" y="4737100"/>
            <a:ext cx="787400" cy="2921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781" name="Line 106"/>
          <p:cNvSpPr>
            <a:spLocks noChangeShapeType="1"/>
          </p:cNvSpPr>
          <p:nvPr/>
        </p:nvSpPr>
        <p:spPr bwMode="auto">
          <a:xfrm>
            <a:off x="-190500" y="48895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82" name="Line 107"/>
          <p:cNvSpPr>
            <a:spLocks noChangeShapeType="1"/>
          </p:cNvSpPr>
          <p:nvPr/>
        </p:nvSpPr>
        <p:spPr bwMode="auto">
          <a:xfrm>
            <a:off x="1498600" y="4737100"/>
            <a:ext cx="0" cy="304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3" name="Freeform 108"/>
          <p:cNvSpPr>
            <a:spLocks/>
          </p:cNvSpPr>
          <p:nvPr/>
        </p:nvSpPr>
        <p:spPr bwMode="auto">
          <a:xfrm>
            <a:off x="228600" y="4737100"/>
            <a:ext cx="1143000" cy="152400"/>
          </a:xfrm>
          <a:custGeom>
            <a:avLst/>
            <a:gdLst>
              <a:gd name="T0" fmla="*/ 0 w 720"/>
              <a:gd name="T1" fmla="*/ 2147483647 h 96"/>
              <a:gd name="T2" fmla="*/ 2147483647 w 720"/>
              <a:gd name="T3" fmla="*/ 2147483647 h 96"/>
              <a:gd name="T4" fmla="*/ 2147483647 w 720"/>
              <a:gd name="T5" fmla="*/ 0 h 96"/>
              <a:gd name="T6" fmla="*/ 0 60000 65536"/>
              <a:gd name="T7" fmla="*/ 0 60000 65536"/>
              <a:gd name="T8" fmla="*/ 0 60000 65536"/>
              <a:gd name="T9" fmla="*/ 0 w 720"/>
              <a:gd name="T10" fmla="*/ 0 h 96"/>
              <a:gd name="T11" fmla="*/ 720 w 72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96">
                <a:moveTo>
                  <a:pt x="0" y="96"/>
                </a:moveTo>
                <a:lnTo>
                  <a:pt x="40" y="80"/>
                </a:lnTo>
                <a:lnTo>
                  <a:pt x="72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4" name="Freeform 109"/>
          <p:cNvSpPr>
            <a:spLocks/>
          </p:cNvSpPr>
          <p:nvPr/>
        </p:nvSpPr>
        <p:spPr bwMode="auto">
          <a:xfrm>
            <a:off x="266700" y="4914900"/>
            <a:ext cx="1181100" cy="127000"/>
          </a:xfrm>
          <a:custGeom>
            <a:avLst/>
            <a:gdLst>
              <a:gd name="T0" fmla="*/ 0 w 744"/>
              <a:gd name="T1" fmla="*/ 0 h 80"/>
              <a:gd name="T2" fmla="*/ 2147483647 w 744"/>
              <a:gd name="T3" fmla="*/ 2147483647 h 80"/>
              <a:gd name="T4" fmla="*/ 0 60000 65536"/>
              <a:gd name="T5" fmla="*/ 0 60000 65536"/>
              <a:gd name="T6" fmla="*/ 0 w 744"/>
              <a:gd name="T7" fmla="*/ 0 h 80"/>
              <a:gd name="T8" fmla="*/ 744 w 744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4" h="80">
                <a:moveTo>
                  <a:pt x="0" y="0"/>
                </a:moveTo>
                <a:lnTo>
                  <a:pt x="744" y="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5" name="Line 110"/>
          <p:cNvSpPr>
            <a:spLocks noChangeShapeType="1"/>
          </p:cNvSpPr>
          <p:nvPr/>
        </p:nvSpPr>
        <p:spPr bwMode="auto">
          <a:xfrm flipV="1">
            <a:off x="258763" y="4659313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6" name="Line 111"/>
          <p:cNvSpPr>
            <a:spLocks noChangeShapeType="1"/>
          </p:cNvSpPr>
          <p:nvPr/>
        </p:nvSpPr>
        <p:spPr bwMode="auto">
          <a:xfrm flipV="1">
            <a:off x="1435100" y="46609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12"/>
          <p:cNvGrpSpPr>
            <a:grpSpLocks/>
          </p:cNvGrpSpPr>
          <p:nvPr/>
        </p:nvGrpSpPr>
        <p:grpSpPr bwMode="auto">
          <a:xfrm>
            <a:off x="1460500" y="4597400"/>
            <a:ext cx="1422400" cy="106363"/>
            <a:chOff x="1064" y="2024"/>
            <a:chExt cx="896" cy="67"/>
          </a:xfrm>
        </p:grpSpPr>
        <p:sp>
          <p:nvSpPr>
            <p:cNvPr id="31822" name="Rectangle 113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3" name="Rectangle 114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4" name="Rectangle 115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5" name="Rectangle 116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6" name="Rectangle 117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7" name="Rectangle 118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119"/>
          <p:cNvGrpSpPr>
            <a:grpSpLocks/>
          </p:cNvGrpSpPr>
          <p:nvPr/>
        </p:nvGrpSpPr>
        <p:grpSpPr bwMode="auto">
          <a:xfrm flipV="1">
            <a:off x="1460500" y="5067300"/>
            <a:ext cx="1422400" cy="106363"/>
            <a:chOff x="1064" y="2024"/>
            <a:chExt cx="896" cy="67"/>
          </a:xfrm>
        </p:grpSpPr>
        <p:sp>
          <p:nvSpPr>
            <p:cNvPr id="31816" name="Rectangle 120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7" name="Rectangle 121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8" name="Rectangle 122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9" name="Rectangle 123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0" name="Rectangle 124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21" name="Rectangle 125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89" name="Text Box 126"/>
          <p:cNvSpPr txBox="1">
            <a:spLocks noChangeArrowheads="1"/>
          </p:cNvSpPr>
          <p:nvPr/>
        </p:nvSpPr>
        <p:spPr bwMode="auto">
          <a:xfrm>
            <a:off x="-228600" y="3786188"/>
            <a:ext cx="184150" cy="3048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CH" sz="1400">
              <a:latin typeface="Times New Roman" pitchFamily="18" charset="0"/>
            </a:endParaRPr>
          </a:p>
        </p:txBody>
      </p:sp>
      <p:sp>
        <p:nvSpPr>
          <p:cNvPr id="31790" name="Rectangle 127"/>
          <p:cNvSpPr>
            <a:spLocks noChangeArrowheads="1"/>
          </p:cNvSpPr>
          <p:nvPr/>
        </p:nvSpPr>
        <p:spPr bwMode="auto">
          <a:xfrm>
            <a:off x="304800" y="4711700"/>
            <a:ext cx="139700" cy="3429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Rectangle 128"/>
          <p:cNvSpPr>
            <a:spLocks noChangeArrowheads="1"/>
          </p:cNvSpPr>
          <p:nvPr/>
        </p:nvSpPr>
        <p:spPr bwMode="auto">
          <a:xfrm>
            <a:off x="6616700" y="4724400"/>
            <a:ext cx="787400" cy="2921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" name="Group 129"/>
          <p:cNvGrpSpPr>
            <a:grpSpLocks/>
          </p:cNvGrpSpPr>
          <p:nvPr/>
        </p:nvGrpSpPr>
        <p:grpSpPr bwMode="auto">
          <a:xfrm rot="10800000">
            <a:off x="6146800" y="5054600"/>
            <a:ext cx="1422400" cy="106363"/>
            <a:chOff x="1064" y="2024"/>
            <a:chExt cx="896" cy="67"/>
          </a:xfrm>
        </p:grpSpPr>
        <p:sp>
          <p:nvSpPr>
            <p:cNvPr id="31810" name="Rectangle 130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1" name="Rectangle 131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2" name="Rectangle 132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3" name="Rectangle 133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4" name="Rectangle 134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15" name="Rectangle 135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136"/>
          <p:cNvGrpSpPr>
            <a:grpSpLocks/>
          </p:cNvGrpSpPr>
          <p:nvPr/>
        </p:nvGrpSpPr>
        <p:grpSpPr bwMode="auto">
          <a:xfrm flipH="1">
            <a:off x="6146800" y="4584700"/>
            <a:ext cx="1422400" cy="106363"/>
            <a:chOff x="1064" y="2024"/>
            <a:chExt cx="896" cy="67"/>
          </a:xfrm>
        </p:grpSpPr>
        <p:sp>
          <p:nvSpPr>
            <p:cNvPr id="31804" name="Rectangle 137"/>
            <p:cNvSpPr>
              <a:spLocks noChangeArrowheads="1"/>
            </p:cNvSpPr>
            <p:nvPr/>
          </p:nvSpPr>
          <p:spPr bwMode="auto">
            <a:xfrm>
              <a:off x="1064" y="2024"/>
              <a:ext cx="896" cy="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05" name="Rectangle 138"/>
            <p:cNvSpPr>
              <a:spLocks noChangeArrowheads="1"/>
            </p:cNvSpPr>
            <p:nvPr/>
          </p:nvSpPr>
          <p:spPr bwMode="auto">
            <a:xfrm>
              <a:off x="1152" y="2056"/>
              <a:ext cx="504" cy="2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06" name="Rectangle 139"/>
            <p:cNvSpPr>
              <a:spLocks noChangeArrowheads="1"/>
            </p:cNvSpPr>
            <p:nvPr/>
          </p:nvSpPr>
          <p:spPr bwMode="auto">
            <a:xfrm>
              <a:off x="1672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07" name="Rectangle 140"/>
            <p:cNvSpPr>
              <a:spLocks noChangeArrowheads="1"/>
            </p:cNvSpPr>
            <p:nvPr/>
          </p:nvSpPr>
          <p:spPr bwMode="auto">
            <a:xfrm>
              <a:off x="1744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08" name="Rectangle 141"/>
            <p:cNvSpPr>
              <a:spLocks noChangeArrowheads="1"/>
            </p:cNvSpPr>
            <p:nvPr/>
          </p:nvSpPr>
          <p:spPr bwMode="auto">
            <a:xfrm>
              <a:off x="1856" y="2048"/>
              <a:ext cx="88" cy="3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09" name="Rectangle 142"/>
            <p:cNvSpPr>
              <a:spLocks noChangeArrowheads="1"/>
            </p:cNvSpPr>
            <p:nvPr/>
          </p:nvSpPr>
          <p:spPr bwMode="auto">
            <a:xfrm>
              <a:off x="1080" y="2040"/>
              <a:ext cx="48" cy="5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794" name="Line 143"/>
          <p:cNvSpPr>
            <a:spLocks noChangeShapeType="1"/>
          </p:cNvSpPr>
          <p:nvPr/>
        </p:nvSpPr>
        <p:spPr bwMode="auto">
          <a:xfrm flipV="1">
            <a:off x="7632700" y="46355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5" name="Rectangle 144"/>
          <p:cNvSpPr>
            <a:spLocks noChangeArrowheads="1"/>
          </p:cNvSpPr>
          <p:nvPr/>
        </p:nvSpPr>
        <p:spPr bwMode="auto">
          <a:xfrm>
            <a:off x="7683500" y="4597400"/>
            <a:ext cx="50800" cy="508000"/>
          </a:xfrm>
          <a:prstGeom prst="rect">
            <a:avLst/>
          </a:prstGeom>
          <a:solidFill>
            <a:srgbClr val="C0C0C0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796" name="Text Box 145"/>
          <p:cNvSpPr txBox="1">
            <a:spLocks noChangeArrowheads="1"/>
          </p:cNvSpPr>
          <p:nvPr/>
        </p:nvSpPr>
        <p:spPr bwMode="auto">
          <a:xfrm>
            <a:off x="7781925" y="4086225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STEP</a:t>
            </a:r>
            <a:r>
              <a:rPr lang="en-US" sz="2400">
                <a:solidFill>
                  <a:srgbClr val="FF3399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VI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1797" name="Line 147"/>
          <p:cNvSpPr>
            <a:spLocks noChangeShapeType="1"/>
          </p:cNvSpPr>
          <p:nvPr/>
        </p:nvSpPr>
        <p:spPr bwMode="auto">
          <a:xfrm flipV="1">
            <a:off x="5330825" y="2211388"/>
            <a:ext cx="0" cy="568325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8" name="Text Box 149"/>
          <p:cNvSpPr txBox="1">
            <a:spLocks noChangeArrowheads="1"/>
          </p:cNvSpPr>
          <p:nvPr/>
        </p:nvSpPr>
        <p:spPr bwMode="auto">
          <a:xfrm>
            <a:off x="7458075" y="274638"/>
            <a:ext cx="138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800000"/>
                </a:solidFill>
              </a:rPr>
              <a:t>Run date:</a:t>
            </a:r>
          </a:p>
        </p:txBody>
      </p:sp>
      <p:sp>
        <p:nvSpPr>
          <p:cNvPr id="31799" name="Line 150"/>
          <p:cNvSpPr>
            <a:spLocks noChangeShapeType="1"/>
          </p:cNvSpPr>
          <p:nvPr/>
        </p:nvSpPr>
        <p:spPr bwMode="auto">
          <a:xfrm flipV="1">
            <a:off x="2700338" y="865188"/>
            <a:ext cx="0" cy="568325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0" name="Text Box 151"/>
          <p:cNvSpPr txBox="1">
            <a:spLocks noChangeArrowheads="1"/>
          </p:cNvSpPr>
          <p:nvPr/>
        </p:nvSpPr>
        <p:spPr bwMode="auto">
          <a:xfrm>
            <a:off x="6913563" y="858838"/>
            <a:ext cx="2071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CH">
                <a:solidFill>
                  <a:srgbClr val="3300FF"/>
                </a:solidFill>
              </a:rPr>
              <a:t>COMPLETED</a:t>
            </a:r>
          </a:p>
          <a:p>
            <a:pPr algn="r"/>
            <a:endParaRPr lang="en-GB"/>
          </a:p>
          <a:p>
            <a:pPr algn="r"/>
            <a:r>
              <a:rPr lang="en-GB">
                <a:solidFill>
                  <a:srgbClr val="3300FF"/>
                </a:solidFill>
              </a:rPr>
              <a:t>EMR run Feb 2013</a:t>
            </a:r>
            <a:endParaRPr lang="fr-CH">
              <a:solidFill>
                <a:srgbClr val="3300FF"/>
              </a:solidFill>
            </a:endParaRPr>
          </a:p>
        </p:txBody>
      </p:sp>
      <p:sp>
        <p:nvSpPr>
          <p:cNvPr id="31801" name="Line 153"/>
          <p:cNvSpPr>
            <a:spLocks noChangeShapeType="1"/>
          </p:cNvSpPr>
          <p:nvPr/>
        </p:nvSpPr>
        <p:spPr bwMode="auto">
          <a:xfrm flipV="1">
            <a:off x="7969250" y="4572000"/>
            <a:ext cx="0" cy="568325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02" name="TextBox 151"/>
          <p:cNvSpPr txBox="1">
            <a:spLocks noChangeArrowheads="1"/>
          </p:cNvSpPr>
          <p:nvPr/>
        </p:nvSpPr>
        <p:spPr bwMode="auto">
          <a:xfrm>
            <a:off x="298450" y="3573463"/>
            <a:ext cx="215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>
                <a:solidFill>
                  <a:srgbClr val="0000FF"/>
                </a:solidFill>
              </a:rPr>
              <a:t>Under construction: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1803" name="TextBox 151"/>
          <p:cNvSpPr txBox="1">
            <a:spLocks noChangeArrowheads="1"/>
          </p:cNvSpPr>
          <p:nvPr/>
        </p:nvSpPr>
        <p:spPr bwMode="auto">
          <a:xfrm>
            <a:off x="6602413" y="5240338"/>
            <a:ext cx="2506662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/>
              <a:t>NB: target date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9538" y="265113"/>
            <a:ext cx="6384925" cy="5892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55588" y="2551113"/>
            <a:ext cx="1728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000" dirty="0">
                <a:solidFill>
                  <a:srgbClr val="FF0000"/>
                </a:solidFill>
              </a:rPr>
              <a:t>Muon </a:t>
            </a:r>
            <a:r>
              <a:rPr lang="fr-CH" sz="2000" dirty="0" err="1">
                <a:solidFill>
                  <a:srgbClr val="FF0000"/>
                </a:solidFill>
              </a:rPr>
              <a:t>collider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7740650" y="2084388"/>
            <a:ext cx="900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i="1">
                <a:solidFill>
                  <a:srgbClr val="00B050"/>
                </a:solidFill>
              </a:rPr>
              <a:t>Murray</a:t>
            </a:r>
            <a:endParaRPr lang="en-US" i="1">
              <a:solidFill>
                <a:srgbClr val="00B050"/>
              </a:solidFill>
            </a:endParaRP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996238" y="4805363"/>
            <a:ext cx="744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i="1">
                <a:solidFill>
                  <a:srgbClr val="00B050"/>
                </a:solidFill>
              </a:rPr>
              <a:t>Janot</a:t>
            </a:r>
            <a:endParaRPr lang="en-US" i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193800"/>
            <a:ext cx="715933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Next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events</a:t>
            </a:r>
            <a:r>
              <a:rPr lang="fr-CH" sz="1800" dirty="0" smtClean="0">
                <a:latin typeface="+mn-lt"/>
              </a:rPr>
              <a:t>: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1. </a:t>
            </a:r>
            <a:r>
              <a:rPr lang="fr-CH" sz="1800" dirty="0" err="1" smtClean="0">
                <a:latin typeface="+mn-lt"/>
              </a:rPr>
              <a:t>P</a:t>
            </a:r>
            <a:r>
              <a:rPr lang="fr-CH" sz="1800" dirty="0" err="1" smtClean="0">
                <a:latin typeface="+mn-lt"/>
              </a:rPr>
              <a:t>apers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prepared</a:t>
            </a:r>
            <a:r>
              <a:rPr lang="fr-CH" sz="1800" dirty="0" smtClean="0">
                <a:latin typeface="+mn-lt"/>
              </a:rPr>
              <a:t> for </a:t>
            </a:r>
            <a:r>
              <a:rPr lang="fr-CH" sz="1800" dirty="0" err="1" smtClean="0">
                <a:latin typeface="+mn-lt"/>
              </a:rPr>
              <a:t>European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strategy</a:t>
            </a:r>
            <a:r>
              <a:rPr lang="fr-CH" sz="1800" dirty="0" smtClean="0">
                <a:latin typeface="+mn-lt"/>
              </a:rPr>
              <a:t>: </a:t>
            </a:r>
          </a:p>
          <a:p>
            <a:r>
              <a:rPr lang="fr-CH" sz="1800" dirty="0" smtClean="0">
                <a:latin typeface="+mn-lt"/>
              </a:rPr>
              <a:t>ILC, LEP3, </a:t>
            </a:r>
          </a:p>
          <a:p>
            <a:r>
              <a:rPr lang="fr-CH" sz="1800" dirty="0" smtClean="0">
                <a:latin typeface="+mn-lt"/>
              </a:rPr>
              <a:t>CMS </a:t>
            </a:r>
            <a:r>
              <a:rPr lang="fr-CH" sz="1800" dirty="0" err="1" smtClean="0">
                <a:latin typeface="+mn-lt"/>
              </a:rPr>
              <a:t>study</a:t>
            </a:r>
            <a:r>
              <a:rPr lang="fr-CH" sz="1800" dirty="0" smtClean="0">
                <a:latin typeface="+mn-lt"/>
              </a:rPr>
              <a:t>, </a:t>
            </a:r>
          </a:p>
          <a:p>
            <a:r>
              <a:rPr lang="fr-CH" sz="1800" dirty="0" smtClean="0">
                <a:latin typeface="+mn-lt"/>
              </a:rPr>
              <a:t>{TLEP, TLHC}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2.</a:t>
            </a:r>
            <a:r>
              <a:rPr lang="fr-CH" sz="1800" dirty="0" smtClean="0">
                <a:latin typeface="+mn-lt"/>
              </a:rPr>
              <a:t> </a:t>
            </a:r>
            <a:r>
              <a:rPr lang="en-US" sz="1800" dirty="0" smtClean="0"/>
              <a:t>ICFA </a:t>
            </a:r>
            <a:r>
              <a:rPr lang="en-US" sz="1800" dirty="0" smtClean="0"/>
              <a:t>beam dynamics workshop on </a:t>
            </a:r>
            <a:br>
              <a:rPr lang="en-US" sz="1800" dirty="0" smtClean="0"/>
            </a:br>
            <a:r>
              <a:rPr lang="en-US" sz="1800" dirty="0" smtClean="0"/>
              <a:t>"Accelerators for Higgs Factory: Linear vs. Circular" (HF2012) from </a:t>
            </a:r>
            <a:br>
              <a:rPr lang="en-US" sz="1800" dirty="0" smtClean="0"/>
            </a:br>
            <a:r>
              <a:rPr lang="en-US" sz="1800" dirty="0" smtClean="0"/>
              <a:t>November 14 to 16, 2012 at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.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3. </a:t>
            </a:r>
            <a:r>
              <a:rPr lang="en-US" sz="1800" dirty="0" smtClean="0"/>
              <a:t>Higgs Factory Collider workshop December 6 and 7, </a:t>
            </a:r>
            <a:r>
              <a:rPr lang="en-US" sz="1800" dirty="0" smtClean="0"/>
              <a:t>2012 at UCLA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4. if people </a:t>
            </a:r>
            <a:r>
              <a:rPr lang="fr-CH" sz="1800" dirty="0" err="1" smtClean="0">
                <a:latin typeface="+mn-lt"/>
              </a:rPr>
              <a:t>interested</a:t>
            </a:r>
            <a:r>
              <a:rPr lang="fr-CH" sz="1800" dirty="0" smtClean="0">
                <a:latin typeface="+mn-lt"/>
              </a:rPr>
              <a:t> in </a:t>
            </a:r>
            <a:r>
              <a:rPr lang="fr-CH" sz="1800" dirty="0" err="1" smtClean="0">
                <a:latin typeface="+mn-lt"/>
              </a:rPr>
              <a:t>dedicated</a:t>
            </a:r>
            <a:r>
              <a:rPr lang="fr-CH" sz="1800" dirty="0" smtClean="0">
                <a:latin typeface="+mn-lt"/>
              </a:rPr>
              <a:t> LEP3 WG </a:t>
            </a:r>
            <a:r>
              <a:rPr lang="fr-CH" sz="1800" dirty="0" err="1" smtClean="0">
                <a:latin typeface="+mn-lt"/>
              </a:rPr>
              <a:t>please</a:t>
            </a:r>
            <a:r>
              <a:rPr lang="fr-CH" sz="1800" dirty="0" smtClean="0">
                <a:latin typeface="+mn-lt"/>
              </a:rPr>
              <a:t> contact 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          alain.blondel@cern.ch </a:t>
            </a:r>
          </a:p>
          <a:p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         </a:t>
            </a:r>
            <a:r>
              <a:rPr lang="fr-CH" sz="1800" dirty="0" smtClean="0">
                <a:latin typeface="+mn-lt"/>
              </a:rPr>
              <a:t>or </a:t>
            </a:r>
            <a:r>
              <a:rPr lang="fr-CH" sz="1800" dirty="0" smtClean="0">
                <a:latin typeface="+mn-lt"/>
              </a:rPr>
              <a:t>f</a:t>
            </a:r>
            <a:r>
              <a:rPr lang="fr-CH" sz="1800" dirty="0" smtClean="0">
                <a:latin typeface="+mn-lt"/>
              </a:rPr>
              <a:t>rank.zimmermann@cern.ch (</a:t>
            </a:r>
            <a:r>
              <a:rPr lang="fr-CH" sz="1800" dirty="0" err="1" smtClean="0">
                <a:latin typeface="+mn-lt"/>
              </a:rPr>
              <a:t>accelerator</a:t>
            </a:r>
            <a:r>
              <a:rPr lang="fr-CH" sz="1800" dirty="0" smtClean="0">
                <a:latin typeface="+mn-lt"/>
              </a:rPr>
              <a:t>) </a:t>
            </a:r>
          </a:p>
          <a:p>
            <a:r>
              <a:rPr lang="fr-CH" sz="1800" dirty="0" smtClean="0">
                <a:latin typeface="+mn-lt"/>
              </a:rPr>
              <a:t>          or patrick.janot@cern.ch (CMS)</a:t>
            </a:r>
            <a:endParaRPr lang="en-US" sz="1800" dirty="0" smtClean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production 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38201"/>
            <a:ext cx="8432800" cy="12953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2000" dirty="0" smtClean="0"/>
              <a:t>Assuming that the Higgs is light, in an 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–</a:t>
            </a:r>
            <a:r>
              <a:rPr lang="en-GB" sz="2000" dirty="0" smtClean="0"/>
              <a:t> machine it is produced by the “</a:t>
            </a:r>
            <a:r>
              <a:rPr lang="en-GB" sz="2000" dirty="0" err="1" smtClean="0"/>
              <a:t>higgstrahlung</a:t>
            </a:r>
            <a:r>
              <a:rPr lang="en-GB" sz="2000" dirty="0" smtClean="0"/>
              <a:t>” process close to threshold</a:t>
            </a:r>
          </a:p>
          <a:p>
            <a:pPr>
              <a:buNone/>
            </a:pPr>
            <a:r>
              <a:rPr lang="en-GB" sz="2000" dirty="0" smtClean="0"/>
              <a:t>Production </a:t>
            </a:r>
            <a:r>
              <a:rPr lang="en-GB" sz="2000" dirty="0" err="1" smtClean="0"/>
              <a:t>xsection</a:t>
            </a:r>
            <a:r>
              <a:rPr lang="en-GB" sz="2000" dirty="0" smtClean="0"/>
              <a:t> has a maximum at near threshold</a:t>
            </a:r>
          </a:p>
          <a:p>
            <a:pPr>
              <a:buNone/>
            </a:pPr>
            <a:r>
              <a:rPr lang="en-GB" sz="2000" dirty="0" smtClean="0">
                <a:solidFill>
                  <a:srgbClr val="C00000"/>
                </a:solidFill>
              </a:rPr>
              <a:t>10</a:t>
            </a:r>
            <a:r>
              <a:rPr lang="en-GB" sz="2000" baseline="30000" dirty="0" smtClean="0">
                <a:solidFill>
                  <a:srgbClr val="C00000"/>
                </a:solidFill>
              </a:rPr>
              <a:t>34</a:t>
            </a:r>
            <a:r>
              <a:rPr lang="en-GB" sz="2000" dirty="0" smtClean="0">
                <a:solidFill>
                  <a:srgbClr val="C00000"/>
                </a:solidFill>
              </a:rPr>
              <a:t>/cm</a:t>
            </a:r>
            <a:r>
              <a:rPr lang="en-GB" sz="2000" baseline="30000" dirty="0" smtClean="0">
                <a:solidFill>
                  <a:srgbClr val="C00000"/>
                </a:solidFill>
              </a:rPr>
              <a:t>2</a:t>
            </a:r>
            <a:r>
              <a:rPr lang="en-GB" sz="2000" dirty="0" smtClean="0">
                <a:solidFill>
                  <a:srgbClr val="C00000"/>
                </a:solidFill>
              </a:rPr>
              <a:t>/s </a:t>
            </a:r>
            <a:r>
              <a:rPr lang="en-GB" sz="2000" dirty="0" smtClean="0">
                <a:solidFill>
                  <a:srgbClr val="C00000"/>
                </a:solidFill>
                <a:sym typeface="Wingdings" pitchFamily="2" charset="2"/>
              </a:rPr>
              <a:t>  20’000 HZ events per year.</a:t>
            </a:r>
            <a:r>
              <a:rPr lang="en-GB" sz="2000" dirty="0" smtClean="0">
                <a:sym typeface="Wingdings" pitchFamily="2" charset="2"/>
              </a:rPr>
              <a:t> 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148" t="8804" r="17953" b="6567"/>
          <a:stretch>
            <a:fillRect/>
          </a:stretch>
        </p:blipFill>
        <p:spPr bwMode="auto">
          <a:xfrm>
            <a:off x="4724400" y="2565400"/>
            <a:ext cx="3628084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903767" y="3066016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732567" y="3060700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4584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19200" y="3060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07116" y="35941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45201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30607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82600" y="5778500"/>
            <a:ext cx="8216900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For a Higgs of 125GeV, a centre of mass energy of 240GeV is sufficient </a:t>
            </a:r>
          </a:p>
          <a:p>
            <a:r>
              <a:rPr lang="en-GB" dirty="0" smtClean="0">
                <a:solidFill>
                  <a:srgbClr val="0033CC"/>
                </a:solidFill>
                <a:sym typeface="Wingdings" pitchFamily="2" charset="2"/>
              </a:rPr>
              <a:t> kinematical constraint near threshold for high precision in mass, width, selection purity </a:t>
            </a:r>
            <a:endParaRPr lang="en-GB" dirty="0">
              <a:solidFill>
                <a:srgbClr val="0033CC"/>
              </a:solidFill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1828800" y="3930799"/>
            <a:ext cx="914400" cy="76200"/>
            <a:chOff x="0" y="4336312"/>
            <a:chExt cx="5486400" cy="1864240"/>
          </a:xfrm>
        </p:grpSpPr>
        <p:grpSp>
          <p:nvGrpSpPr>
            <p:cNvPr id="5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6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34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32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9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1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3" name="Group 97"/>
          <p:cNvGrpSpPr/>
          <p:nvPr/>
        </p:nvGrpSpPr>
        <p:grpSpPr>
          <a:xfrm>
            <a:off x="3367555" y="3694455"/>
            <a:ext cx="770481" cy="1828800"/>
            <a:chOff x="3367555" y="4062755"/>
            <a:chExt cx="770481" cy="1828800"/>
          </a:xfrm>
        </p:grpSpPr>
        <p:grpSp>
          <p:nvGrpSpPr>
            <p:cNvPr id="2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2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2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3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3" name="Freeform 7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4" name="Freeform 7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97" name="Rectangle 9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0" y="3589278"/>
            <a:ext cx="7694735" cy="1754326"/>
          </a:xfrm>
          <a:prstGeom prst="rect">
            <a:avLst/>
          </a:prstGeom>
          <a:solidFill>
            <a:srgbClr val="DDF9FF"/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For </a:t>
            </a:r>
            <a:r>
              <a:rPr lang="fr-CH" sz="1800" dirty="0" err="1" smtClean="0">
                <a:latin typeface="+mn-lt"/>
              </a:rPr>
              <a:t>this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purpose</a:t>
            </a:r>
            <a:r>
              <a:rPr lang="fr-CH" sz="1800" dirty="0" smtClean="0">
                <a:latin typeface="+mn-lt"/>
              </a:rPr>
              <a:t> a ring e+e-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LEP3 or 3LEP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provide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an </a:t>
            </a:r>
            <a:r>
              <a:rPr lang="fr-CH" sz="1800" dirty="0" err="1" smtClean="0">
                <a:latin typeface="+mn-lt"/>
              </a:rPr>
              <a:t>economical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solution  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to </a:t>
            </a:r>
            <a:r>
              <a:rPr lang="fr-CH" sz="1800" dirty="0" err="1" smtClean="0">
                <a:latin typeface="+mn-lt"/>
              </a:rPr>
              <a:t>study</a:t>
            </a:r>
            <a:r>
              <a:rPr lang="fr-CH" sz="1800" dirty="0" smtClean="0">
                <a:latin typeface="+mn-lt"/>
              </a:rPr>
              <a:t> the X(125) </a:t>
            </a:r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high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precision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-- and to </a:t>
            </a:r>
            <a:r>
              <a:rPr lang="fr-CH" sz="1800" dirty="0" err="1" smtClean="0">
                <a:latin typeface="+mn-lt"/>
              </a:rPr>
              <a:t>perform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many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precision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on H, W, </a:t>
            </a:r>
            <a:r>
              <a:rPr lang="fr-CH" sz="1800" dirty="0" smtClean="0">
                <a:latin typeface="+mn-lt"/>
              </a:rPr>
              <a:t>Z (top)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within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our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lifetimes</a:t>
            </a:r>
            <a:r>
              <a:rPr lang="fr-CH" sz="1800" dirty="0" smtClean="0">
                <a:latin typeface="+mn-lt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249" y="1143000"/>
            <a:ext cx="88777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If the LHC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are not </a:t>
            </a:r>
            <a:r>
              <a:rPr lang="fr-CH" sz="1800" dirty="0" err="1" smtClean="0">
                <a:latin typeface="+mn-lt"/>
              </a:rPr>
              <a:t>complete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enough</a:t>
            </a:r>
            <a:r>
              <a:rPr lang="fr-CH" sz="1800" dirty="0" smtClean="0">
                <a:latin typeface="+mn-lt"/>
              </a:rPr>
              <a:t> an lepton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will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err="1" smtClean="0">
                <a:latin typeface="+mn-lt"/>
              </a:rPr>
              <a:t>necessary</a:t>
            </a:r>
            <a:r>
              <a:rPr lang="fr-CH" sz="1800" dirty="0" smtClean="0">
                <a:latin typeface="+mn-lt"/>
              </a:rPr>
              <a:t>.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In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particular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is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important to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understand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if the HH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coupling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can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be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</a:p>
          <a:p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addressed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LHC –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is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not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easy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the e+e- machine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either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!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Other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such</a:t>
            </a:r>
            <a:r>
              <a:rPr lang="fr-CH" sz="1800" dirty="0" smtClean="0">
                <a:latin typeface="+mn-lt"/>
              </a:rPr>
              <a:t> as the invisible </a:t>
            </a:r>
            <a:r>
              <a:rPr lang="fr-CH" sz="1800" dirty="0" err="1" smtClean="0">
                <a:latin typeface="+mn-lt"/>
              </a:rPr>
              <a:t>width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done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much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better</a:t>
            </a:r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an e+e-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just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above</a:t>
            </a:r>
            <a:r>
              <a:rPr lang="fr-CH" sz="1800" dirty="0" smtClean="0">
                <a:latin typeface="+mn-lt"/>
              </a:rPr>
              <a:t> the ZH </a:t>
            </a:r>
            <a:r>
              <a:rPr lang="fr-CH" sz="1800" dirty="0" err="1" smtClean="0">
                <a:latin typeface="+mn-lt"/>
              </a:rPr>
              <a:t>threshold</a:t>
            </a:r>
            <a:r>
              <a:rPr lang="fr-CH" sz="1800" dirty="0" smtClean="0">
                <a:latin typeface="+mn-lt"/>
              </a:rPr>
              <a:t> (240-260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)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8200" y="469900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>
                <a:solidFill>
                  <a:srgbClr val="000000"/>
                </a:solidFill>
                <a:latin typeface="Comic Sans MS"/>
              </a:rPr>
              <a:t>Conclusions</a:t>
            </a:r>
            <a:endParaRPr lang="en-US" sz="32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100" y="5562600"/>
            <a:ext cx="8440131" cy="923330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A muon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provides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specific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measurements</a:t>
            </a:r>
            <a:r>
              <a:rPr lang="fr-CH" sz="1800" dirty="0" smtClean="0">
                <a:latin typeface="+mn-lt"/>
              </a:rPr>
              <a:t> (muon </a:t>
            </a:r>
            <a:r>
              <a:rPr lang="fr-CH" sz="1800" dirty="0" err="1" smtClean="0">
                <a:latin typeface="+mn-lt"/>
              </a:rPr>
              <a:t>couplings</a:t>
            </a:r>
            <a:r>
              <a:rPr lang="fr-CH" sz="1800" dirty="0" smtClean="0">
                <a:latin typeface="+mn-lt"/>
              </a:rPr>
              <a:t>)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are</a:t>
            </a:r>
          </a:p>
          <a:p>
            <a:r>
              <a:rPr lang="fr-CH" sz="1800" dirty="0" err="1" smtClean="0">
                <a:latin typeface="+mn-lt"/>
              </a:rPr>
              <a:t>very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difficult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otherwise</a:t>
            </a:r>
            <a:r>
              <a:rPr lang="fr-CH" sz="1800" dirty="0" smtClean="0">
                <a:latin typeface="+mn-lt"/>
              </a:rPr>
              <a:t>. It </a:t>
            </a:r>
            <a:r>
              <a:rPr lang="fr-CH" sz="1800" dirty="0" err="1" smtClean="0">
                <a:latin typeface="+mn-lt"/>
              </a:rPr>
              <a:t>may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the </a:t>
            </a:r>
            <a:r>
              <a:rPr lang="fr-CH" sz="1800" dirty="0" err="1" smtClean="0">
                <a:latin typeface="+mn-lt"/>
              </a:rPr>
              <a:t>better</a:t>
            </a:r>
            <a:r>
              <a:rPr lang="fr-CH" sz="1800" dirty="0" smtClean="0">
                <a:latin typeface="+mn-lt"/>
              </a:rPr>
              <a:t> solution for the </a:t>
            </a:r>
          </a:p>
          <a:p>
            <a:r>
              <a:rPr lang="fr-CH" sz="1800" dirty="0" smtClean="0">
                <a:latin typeface="+mn-lt"/>
              </a:rPr>
              <a:t>lepton </a:t>
            </a:r>
            <a:r>
              <a:rPr lang="fr-CH" sz="1800" dirty="0" err="1" smtClean="0">
                <a:latin typeface="+mn-lt"/>
              </a:rPr>
              <a:t>collider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above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TeV</a:t>
            </a:r>
            <a:r>
              <a:rPr lang="fr-CH" sz="1800" dirty="0" smtClean="0">
                <a:latin typeface="+mn-lt"/>
              </a:rPr>
              <a:t>.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713"/>
            <a:ext cx="9144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400" b="1" dirty="0" smtClean="0"/>
              <a:t>LEP2/3 References</a:t>
            </a:r>
            <a:r>
              <a:rPr lang="en-US" dirty="0" smtClean="0"/>
              <a:t>:</a:t>
            </a:r>
          </a:p>
          <a:p>
            <a:pPr marL="514350" indent="-514350"/>
            <a:endParaRPr lang="en-US" sz="1200" dirty="0" smtClean="0"/>
          </a:p>
          <a:p>
            <a:pPr defTabSz="361950"/>
            <a:r>
              <a:rPr lang="en-GB" dirty="0" smtClean="0"/>
              <a:t>[1] 	A. Blondel, F. Zimmermann, ‘A High Luminosity </a:t>
            </a:r>
            <a:r>
              <a:rPr lang="en-GB" dirty="0" err="1" smtClean="0"/>
              <a:t>e+e</a:t>
            </a:r>
            <a:r>
              <a:rPr lang="en-GB" dirty="0" smtClean="0"/>
              <a:t>- Collider in the LHC tunnel to study the 		Higgs Boson,’ V2.1-V2.7, arXiv:1112.2518v1, 24.12.2011</a:t>
            </a:r>
          </a:p>
          <a:p>
            <a:pPr defTabSz="361950">
              <a:tabLst>
                <a:tab pos="361950" algn="l"/>
              </a:tabLst>
            </a:pPr>
            <a:r>
              <a:rPr lang="en-GB" dirty="0" smtClean="0"/>
              <a:t>[2] C. </a:t>
            </a:r>
            <a:r>
              <a:rPr lang="en-GB" dirty="0" err="1" smtClean="0"/>
              <a:t>Adolphsen</a:t>
            </a:r>
            <a:r>
              <a:rPr lang="en-GB" dirty="0" smtClean="0"/>
              <a:t> et al, ‘</a:t>
            </a:r>
            <a:r>
              <a:rPr lang="en-GB" dirty="0" err="1" smtClean="0"/>
              <a:t>LHeC</a:t>
            </a:r>
            <a:r>
              <a:rPr lang="en-GB" dirty="0" smtClean="0"/>
              <a:t>, A Large Hadron Electron Collider at CERN,’ </a:t>
            </a:r>
            <a:r>
              <a:rPr lang="en-GB" dirty="0" err="1" smtClean="0"/>
              <a:t>LHeC</a:t>
            </a:r>
            <a:r>
              <a:rPr lang="en-GB" dirty="0" smtClean="0"/>
              <a:t> working group, 				LHeC-Note-2011-001 GEN.</a:t>
            </a:r>
          </a:p>
          <a:p>
            <a:pPr defTabSz="361950"/>
            <a:r>
              <a:rPr lang="en-GB" dirty="0" smtClean="0"/>
              <a:t>[3] H. </a:t>
            </a:r>
            <a:r>
              <a:rPr lang="en-GB" dirty="0" err="1" smtClean="0"/>
              <a:t>Schopper</a:t>
            </a:r>
            <a:r>
              <a:rPr lang="en-GB" dirty="0" smtClean="0"/>
              <a:t>, The Lord of the Collider Rings at CERN 1980-	2000, Springer-</a:t>
            </a:r>
            <a:r>
              <a:rPr lang="en-GB" dirty="0" err="1" smtClean="0"/>
              <a:t>Verlag</a:t>
            </a:r>
            <a:r>
              <a:rPr lang="en-GB" dirty="0" smtClean="0"/>
              <a:t> Berlin 			Heidelberg 2009</a:t>
            </a:r>
          </a:p>
          <a:p>
            <a:pPr defTabSz="266700">
              <a:tabLst>
                <a:tab pos="714375" algn="l"/>
              </a:tabLst>
            </a:pPr>
            <a:r>
              <a:rPr lang="en-GB" dirty="0" smtClean="0"/>
              <a:t>[4] K. Oide, ‘</a:t>
            </a:r>
            <a:r>
              <a:rPr lang="en-GB" dirty="0" err="1" smtClean="0"/>
              <a:t>SuperTRISTAN</a:t>
            </a:r>
            <a:r>
              <a:rPr lang="en-GB" dirty="0" smtClean="0"/>
              <a:t> - A possibility of ring collider for Higgs factory,’ KEK Seminar, 13 			February 2012</a:t>
            </a:r>
          </a:p>
          <a:p>
            <a:pPr defTabSz="714375"/>
            <a:r>
              <a:rPr lang="en-GB" dirty="0" smtClean="0"/>
              <a:t>[5] R.W. </a:t>
            </a:r>
            <a:r>
              <a:rPr lang="en-GB" dirty="0" err="1" smtClean="0"/>
              <a:t>Assmann</a:t>
            </a:r>
            <a:r>
              <a:rPr lang="en-GB" dirty="0" smtClean="0"/>
              <a:t>, ‘LEP Operation and Performance with Electron-Positron Collisions at 209 	GeV,’ presented at 11</a:t>
            </a:r>
            <a:r>
              <a:rPr lang="en-GB" baseline="30000" dirty="0" smtClean="0"/>
              <a:t>th</a:t>
            </a:r>
            <a:r>
              <a:rPr lang="en-GB" dirty="0" smtClean="0"/>
              <a:t> Workshop of the LHC, Chamonix, France, 15 - 19 January 	2001</a:t>
            </a:r>
          </a:p>
          <a:p>
            <a:pPr>
              <a:tabLst>
                <a:tab pos="447675" algn="l"/>
              </a:tabLst>
            </a:pPr>
            <a:r>
              <a:rPr lang="en-GB" dirty="0" smtClean="0"/>
              <a:t>[6] A. Butterworth et al, ‘The LEP2 superconducting RF system,’ NIMA Vol. 587, Issues 2-3, </a:t>
            </a:r>
            <a:endParaRPr lang="en-GB" dirty="0"/>
          </a:p>
          <a:p>
            <a:pPr>
              <a:tabLst>
                <a:tab pos="542925" algn="l"/>
                <a:tab pos="714375" algn="l"/>
              </a:tabLst>
            </a:pPr>
            <a:r>
              <a:rPr lang="en-GB" dirty="0" smtClean="0"/>
              <a:t>		2008, pp. 151</a:t>
            </a:r>
          </a:p>
          <a:p>
            <a:pPr defTabSz="447675"/>
            <a:r>
              <a:rPr lang="fr-FR" dirty="0" smtClean="0"/>
              <a:t>[7] K. </a:t>
            </a:r>
            <a:r>
              <a:rPr lang="fr-FR" dirty="0" err="1" smtClean="0"/>
              <a:t>Yokoya</a:t>
            </a:r>
            <a:r>
              <a:rPr lang="fr-FR" dirty="0" smtClean="0"/>
              <a:t>, P. Chen, CERN US PAS 1990, </a:t>
            </a:r>
            <a:r>
              <a:rPr lang="fr-FR" dirty="0" err="1" smtClean="0"/>
              <a:t>Lect.Notes</a:t>
            </a:r>
            <a:r>
              <a:rPr lang="fr-FR" dirty="0" smtClean="0"/>
              <a:t> Phys. 400 (1992) 415-445</a:t>
            </a:r>
            <a:endParaRPr lang="en-GB" dirty="0" smtClean="0"/>
          </a:p>
          <a:p>
            <a:pPr>
              <a:tabLst>
                <a:tab pos="447675" algn="l"/>
              </a:tabLst>
            </a:pPr>
            <a:r>
              <a:rPr lang="en-GB" dirty="0" smtClean="0"/>
              <a:t>[8] K. </a:t>
            </a:r>
            <a:r>
              <a:rPr lang="en-GB" dirty="0" err="1" smtClean="0"/>
              <a:t>Yokoya</a:t>
            </a:r>
            <a:r>
              <a:rPr lang="en-GB" dirty="0" smtClean="0"/>
              <a:t>, </a:t>
            </a:r>
            <a:r>
              <a:rPr lang="en-GB" dirty="0" err="1" smtClean="0"/>
              <a:t>Nucl.Instrum.Meth</a:t>
            </a:r>
            <a:r>
              <a:rPr lang="en-GB" dirty="0" smtClean="0"/>
              <a:t>. A251 (1986) 1</a:t>
            </a:r>
          </a:p>
          <a:p>
            <a:pPr>
              <a:tabLst>
                <a:tab pos="447675" algn="l"/>
              </a:tabLst>
            </a:pPr>
            <a:r>
              <a:rPr lang="en-GB" dirty="0" smtClean="0"/>
              <a:t>[9] K. </a:t>
            </a:r>
            <a:r>
              <a:rPr lang="en-GB" dirty="0" err="1" smtClean="0"/>
              <a:t>Yokoya</a:t>
            </a:r>
            <a:r>
              <a:rPr lang="en-GB" dirty="0" smtClean="0"/>
              <a:t>, ‘Scaling of High-Energy </a:t>
            </a:r>
            <a:r>
              <a:rPr lang="en-GB" dirty="0" err="1" smtClean="0"/>
              <a:t>e</a:t>
            </a:r>
            <a:r>
              <a:rPr lang="en-GB" baseline="30000" dirty="0" err="1" smtClean="0"/>
              <a:t>+</a:t>
            </a:r>
            <a:r>
              <a:rPr lang="en-GB" dirty="0" err="1" smtClean="0"/>
              <a:t>e</a:t>
            </a:r>
            <a:r>
              <a:rPr lang="en-GB" baseline="30000" dirty="0" smtClean="0"/>
              <a:t>- </a:t>
            </a:r>
            <a:r>
              <a:rPr lang="en-GB" dirty="0" smtClean="0"/>
              <a:t>Ring Colliders,’ KEK  Accelerator Seminar, 15.03.2012</a:t>
            </a:r>
          </a:p>
          <a:p>
            <a:pPr>
              <a:tabLst>
                <a:tab pos="714375" algn="l"/>
              </a:tabLst>
            </a:pPr>
            <a:r>
              <a:rPr lang="en-GB" dirty="0" smtClean="0"/>
              <a:t>[10] V. Telnov, ‘Restriction on the energy and luminosity of </a:t>
            </a:r>
            <a:r>
              <a:rPr lang="en-GB" dirty="0" err="1" smtClean="0"/>
              <a:t>e</a:t>
            </a:r>
            <a:r>
              <a:rPr lang="en-GB" baseline="30000" dirty="0" err="1" smtClean="0"/>
              <a:t>+</a:t>
            </a:r>
            <a:r>
              <a:rPr lang="en-GB" dirty="0" err="1" smtClean="0"/>
              <a:t>e</a:t>
            </a:r>
            <a:r>
              <a:rPr lang="en-GB" baseline="30000" dirty="0" smtClean="0"/>
              <a:t>- </a:t>
            </a:r>
            <a:r>
              <a:rPr lang="en-GB" dirty="0" smtClean="0"/>
              <a:t>storage rings due to 	</a:t>
            </a:r>
            <a:r>
              <a:rPr lang="en-GB" dirty="0" err="1" smtClean="0"/>
              <a:t>beamstrahlung</a:t>
            </a:r>
            <a:r>
              <a:rPr lang="en-GB" dirty="0" smtClean="0"/>
              <a:t>,’ arXiv:1203.6563v, 29 	March 2012</a:t>
            </a:r>
          </a:p>
          <a:p>
            <a:pPr defTabSz="542925"/>
            <a:r>
              <a:rPr lang="en-GB" dirty="0" smtClean="0"/>
              <a:t>[11] H. </a:t>
            </a:r>
            <a:r>
              <a:rPr lang="en-GB" dirty="0" err="1" smtClean="0"/>
              <a:t>Burkhardt</a:t>
            </a:r>
            <a:r>
              <a:rPr lang="en-GB" dirty="0" smtClean="0"/>
              <a:t>, ‘Beam Lifetime and Beam Tails in LEP,’ CERN-SL-99-061-AP (1999)</a:t>
            </a:r>
          </a:p>
          <a:p>
            <a:pPr>
              <a:tabLst>
                <a:tab pos="542925" algn="l"/>
                <a:tab pos="628650" algn="l"/>
              </a:tabLst>
            </a:pPr>
            <a:r>
              <a:rPr lang="en-GB" dirty="0" smtClean="0"/>
              <a:t>[12] R. </a:t>
            </a:r>
            <a:r>
              <a:rPr lang="en-GB" dirty="0" err="1" smtClean="0"/>
              <a:t>Bossart</a:t>
            </a:r>
            <a:r>
              <a:rPr lang="en-GB" dirty="0" smtClean="0"/>
              <a:t> et al, ‘The LEP Injector </a:t>
            </a:r>
            <a:r>
              <a:rPr lang="en-GB" dirty="0" err="1" smtClean="0"/>
              <a:t>Linac</a:t>
            </a:r>
            <a:r>
              <a:rPr lang="en-GB" dirty="0" smtClean="0"/>
              <a:t>,’ CERN-PS-90-56-LP (1990)</a:t>
            </a:r>
          </a:p>
          <a:p>
            <a:pPr>
              <a:tabLst>
                <a:tab pos="542925" algn="l"/>
                <a:tab pos="628650" algn="l"/>
              </a:tabLst>
            </a:pPr>
            <a:r>
              <a:rPr lang="en-US" dirty="0" smtClean="0"/>
              <a:t>[13] P. Collier and G. Roy, `Removal of the LEP Ramp Rate Limitation,’ SL-MD Note 195 (1995).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97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579" y="1054101"/>
            <a:ext cx="8105171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78145"/>
            <a:ext cx="4130675" cy="18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5500" y="787401"/>
            <a:ext cx="6246813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527300" y="939800"/>
            <a:ext cx="25400" cy="38100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45785" y="5486400"/>
            <a:ext cx="8698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125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really</a:t>
            </a:r>
            <a:r>
              <a:rPr lang="fr-CH" sz="1800" dirty="0" smtClean="0">
                <a:latin typeface="+mn-lt"/>
              </a:rPr>
              <a:t> a good place to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: </a:t>
            </a:r>
          </a:p>
          <a:p>
            <a:r>
              <a:rPr lang="fr-CH" sz="1800" dirty="0" smtClean="0">
                <a:latin typeface="+mn-lt"/>
              </a:rPr>
              <a:t>   </a:t>
            </a:r>
            <a:r>
              <a:rPr lang="fr-CH" sz="1800" dirty="0" smtClean="0">
                <a:latin typeface="+mn-lt"/>
                <a:sym typeface="Symbol"/>
              </a:rPr>
              <a:t></a:t>
            </a:r>
            <a:r>
              <a:rPr lang="fr-CH" sz="1800" dirty="0" err="1" smtClean="0">
                <a:latin typeface="+mn-lt"/>
              </a:rPr>
              <a:t>bb</a:t>
            </a:r>
            <a:r>
              <a:rPr lang="fr-CH" sz="1800" dirty="0" smtClean="0">
                <a:latin typeface="+mn-lt"/>
              </a:rPr>
              <a:t> , WW, </a:t>
            </a:r>
            <a:r>
              <a:rPr lang="fr-CH" sz="1800" dirty="0" err="1" smtClean="0">
                <a:latin typeface="+mn-lt"/>
              </a:rPr>
              <a:t>gg</a:t>
            </a:r>
            <a:r>
              <a:rPr lang="fr-CH" sz="1800" dirty="0" smtClean="0">
                <a:latin typeface="+mn-lt"/>
              </a:rPr>
              <a:t>, </a:t>
            </a:r>
            <a:r>
              <a:rPr lang="fr-CH" sz="1800" dirty="0" smtClean="0">
                <a:latin typeface="+mn-lt"/>
                <a:sym typeface="Symbol"/>
              </a:rPr>
              <a:t>, </a:t>
            </a:r>
            <a:r>
              <a:rPr lang="fr-CH" sz="1800" dirty="0" smtClean="0">
                <a:latin typeface="+mn-lt"/>
              </a:rPr>
              <a:t>ZZ, </a:t>
            </a:r>
            <a:r>
              <a:rPr lang="fr-CH" sz="1800" dirty="0" smtClean="0">
                <a:latin typeface="+mn-lt"/>
                <a:sym typeface="Symbol"/>
              </a:rPr>
              <a:t>cc  are all </a:t>
            </a:r>
            <a:r>
              <a:rPr lang="fr-CH" sz="1800" dirty="0" err="1" smtClean="0">
                <a:latin typeface="+mn-lt"/>
                <a:sym typeface="Symbol"/>
              </a:rPr>
              <a:t>above</a:t>
            </a:r>
            <a:r>
              <a:rPr lang="fr-CH" sz="1800" dirty="0" smtClean="0">
                <a:latin typeface="+mn-lt"/>
                <a:sym typeface="Symbol"/>
              </a:rPr>
              <a:t> a few %  and   </a:t>
            </a:r>
            <a:r>
              <a:rPr lang="fr-CH" sz="1800" dirty="0" err="1" smtClean="0">
                <a:latin typeface="+mn-lt"/>
                <a:sym typeface="Symbol"/>
              </a:rPr>
              <a:t>is</a:t>
            </a:r>
            <a:r>
              <a:rPr lang="fr-CH" sz="1800" dirty="0" smtClean="0">
                <a:latin typeface="+mn-lt"/>
                <a:sym typeface="Symbol"/>
              </a:rPr>
              <a:t> ~maximal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0" y="228600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Fabiola’s</a:t>
            </a:r>
            <a:r>
              <a:rPr lang="fr-CH" sz="1800" dirty="0" smtClean="0">
                <a:latin typeface="+mn-lt"/>
              </a:rPr>
              <a:t> favorite:</a:t>
            </a:r>
            <a:endParaRPr lang="en-US" sz="1800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177" y="190500"/>
            <a:ext cx="86789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u="sng" dirty="0" err="1" smtClean="0">
                <a:latin typeface="+mn-lt"/>
              </a:rPr>
              <a:t>Genesis</a:t>
            </a:r>
            <a:endParaRPr lang="fr-CH" sz="1800" u="sng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As the </a:t>
            </a:r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became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cornered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below</a:t>
            </a:r>
            <a:r>
              <a:rPr lang="fr-CH" sz="1800" dirty="0" smtClean="0">
                <a:latin typeface="+mn-lt"/>
              </a:rPr>
              <a:t> 140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/c</a:t>
            </a:r>
            <a:r>
              <a:rPr lang="fr-CH" sz="1800" baseline="30000" dirty="0" smtClean="0">
                <a:latin typeface="+mn-lt"/>
              </a:rPr>
              <a:t>2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the </a:t>
            </a:r>
            <a:r>
              <a:rPr lang="fr-CH" sz="1800" dirty="0" smtClean="0">
                <a:latin typeface="+mn-lt"/>
              </a:rPr>
              <a:t>question </a:t>
            </a:r>
            <a:r>
              <a:rPr lang="fr-CH" sz="1800" dirty="0" err="1" smtClean="0">
                <a:latin typeface="+mn-lt"/>
              </a:rPr>
              <a:t>was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raised</a:t>
            </a:r>
            <a:r>
              <a:rPr lang="fr-CH" sz="1800" dirty="0" smtClean="0">
                <a:latin typeface="+mn-lt"/>
              </a:rPr>
              <a:t> </a:t>
            </a:r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around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the corridors 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‘</a:t>
            </a:r>
            <a:r>
              <a:rPr lang="fr-CH" sz="1800" dirty="0" err="1" smtClean="0">
                <a:latin typeface="+mn-lt"/>
              </a:rPr>
              <a:t>what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latin typeface="+mn-lt"/>
              </a:rPr>
              <a:t>about a new e+e- </a:t>
            </a:r>
            <a:r>
              <a:rPr lang="fr-CH" sz="1800" dirty="0" err="1" smtClean="0">
                <a:latin typeface="+mn-lt"/>
              </a:rPr>
              <a:t>colliding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ring</a:t>
            </a:r>
            <a:r>
              <a:rPr lang="fr-CH" sz="1800" dirty="0" smtClean="0">
                <a:latin typeface="+mn-lt"/>
              </a:rPr>
              <a:t>’ ? </a:t>
            </a:r>
            <a:endParaRPr lang="fr-CH" sz="1800" dirty="0" smtClean="0">
              <a:latin typeface="+mn-lt"/>
            </a:endParaRP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Raised</a:t>
            </a:r>
            <a:r>
              <a:rPr lang="fr-CH" sz="1800" dirty="0" smtClean="0">
                <a:latin typeface="+mn-lt"/>
              </a:rPr>
              <a:t> the ‘LEP3’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the EPS-HEP ECFA session in Grenoble (July 2011)</a:t>
            </a:r>
          </a:p>
          <a:p>
            <a:r>
              <a:rPr lang="fr-CH" sz="1800" dirty="0" smtClean="0">
                <a:latin typeface="+mn-lt"/>
              </a:rPr>
              <a:t>      and </a:t>
            </a:r>
            <a:r>
              <a:rPr lang="fr-CH" sz="1800" dirty="0" err="1" smtClean="0">
                <a:latin typeface="+mn-lt"/>
              </a:rPr>
              <a:t>got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such</a:t>
            </a:r>
            <a:r>
              <a:rPr lang="fr-CH" sz="1800" dirty="0" smtClean="0">
                <a:latin typeface="+mn-lt"/>
              </a:rPr>
              <a:t> feedback: </a:t>
            </a:r>
            <a:r>
              <a:rPr lang="fr-CH" sz="1800" dirty="0" smtClean="0">
                <a:latin typeface="+mn-lt"/>
              </a:rPr>
              <a:t>(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ILC </a:t>
            </a:r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WG </a:t>
            </a:r>
            <a:r>
              <a:rPr lang="fr-CH" sz="1800" dirty="0" err="1" smtClean="0">
                <a:latin typeface="+mn-lt"/>
              </a:rPr>
              <a:t>convener</a:t>
            </a:r>
            <a:r>
              <a:rPr lang="fr-CH" sz="1800" dirty="0" smtClean="0">
                <a:latin typeface="+mn-lt"/>
              </a:rPr>
              <a:t>)</a:t>
            </a:r>
            <a:endParaRPr lang="en-US" sz="1800" dirty="0" err="1" smtClean="0">
              <a:latin typeface="+mn-lt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473325"/>
            <a:ext cx="9086850" cy="46291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07200" y="5934670"/>
            <a:ext cx="1792478" cy="923330"/>
          </a:xfrm>
          <a:prstGeom prst="rect">
            <a:avLst/>
          </a:prstGeom>
          <a:noFill/>
          <a:ln w="31750" cmpd="thickThin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the end? </a:t>
            </a:r>
          </a:p>
          <a:p>
            <a:r>
              <a:rPr lang="fr-CH" sz="1800" dirty="0" smtClean="0">
                <a:latin typeface="+mn-lt"/>
              </a:rPr>
              <a:t>or </a:t>
            </a:r>
          </a:p>
          <a:p>
            <a:r>
              <a:rPr lang="fr-CH" sz="1800" dirty="0" smtClean="0">
                <a:latin typeface="+mn-lt"/>
              </a:rPr>
              <a:t>the challenge?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00200" y="5130800"/>
            <a:ext cx="1854200" cy="406400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558800"/>
            <a:ext cx="823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How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can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one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increase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over LEP 2 (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average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)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luminosity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by a factor 500 </a:t>
            </a:r>
          </a:p>
          <a:p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without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</a:rPr>
              <a:t>exploding</a:t>
            </a:r>
            <a:r>
              <a:rPr lang="fr-CH" sz="1800" dirty="0" smtClean="0">
                <a:solidFill>
                  <a:srgbClr val="0033CC"/>
                </a:solidFill>
                <a:latin typeface="+mn-lt"/>
              </a:rPr>
              <a:t> the power bill?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037" y="1447800"/>
            <a:ext cx="8670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Answer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in the B-</a:t>
            </a:r>
            <a:r>
              <a:rPr lang="fr-CH" sz="1800" dirty="0" err="1" smtClean="0">
                <a:latin typeface="+mn-lt"/>
              </a:rPr>
              <a:t>factory</a:t>
            </a:r>
            <a:r>
              <a:rPr lang="fr-CH" sz="1800" dirty="0" smtClean="0">
                <a:latin typeface="+mn-lt"/>
              </a:rPr>
              <a:t> design: a </a:t>
            </a:r>
            <a:r>
              <a:rPr lang="fr-CH" sz="1800" dirty="0" err="1" smtClean="0">
                <a:latin typeface="+mn-lt"/>
              </a:rPr>
              <a:t>very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low</a:t>
            </a:r>
            <a:r>
              <a:rPr lang="fr-CH" sz="1800" dirty="0" smtClean="0">
                <a:latin typeface="+mn-lt"/>
              </a:rPr>
              <a:t> vertical </a:t>
            </a:r>
            <a:r>
              <a:rPr lang="fr-CH" sz="1800" dirty="0" err="1" smtClean="0">
                <a:latin typeface="+mn-lt"/>
              </a:rPr>
              <a:t>emittance</a:t>
            </a:r>
            <a:r>
              <a:rPr lang="fr-CH" sz="1800" dirty="0" smtClean="0">
                <a:latin typeface="+mn-lt"/>
              </a:rPr>
              <a:t> ring </a:t>
            </a:r>
            <a:r>
              <a:rPr lang="fr-CH" sz="1800" dirty="0" err="1" smtClean="0">
                <a:latin typeface="+mn-lt"/>
              </a:rPr>
              <a:t>with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err="1" smtClean="0">
                <a:latin typeface="+mn-lt"/>
              </a:rPr>
              <a:t>higher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intrinsic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luminosity</a:t>
            </a:r>
            <a:r>
              <a:rPr lang="fr-CH" sz="1800" dirty="0" smtClean="0"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electrons</a:t>
            </a:r>
            <a:r>
              <a:rPr lang="fr-CH" sz="1800" dirty="0" smtClean="0">
                <a:latin typeface="+mn-lt"/>
              </a:rPr>
              <a:t> and positrons have a </a:t>
            </a:r>
            <a:r>
              <a:rPr lang="fr-CH" sz="1800" dirty="0" err="1" smtClean="0">
                <a:latin typeface="+mn-lt"/>
              </a:rPr>
              <a:t>much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higher</a:t>
            </a:r>
            <a:r>
              <a:rPr lang="fr-CH" sz="1800" dirty="0" smtClean="0">
                <a:latin typeface="+mn-lt"/>
              </a:rPr>
              <a:t> chance of </a:t>
            </a:r>
            <a:r>
              <a:rPr lang="fr-CH" sz="1800" dirty="0" err="1" smtClean="0">
                <a:latin typeface="+mn-lt"/>
              </a:rPr>
              <a:t>interacting</a:t>
            </a:r>
            <a:r>
              <a:rPr lang="fr-CH" sz="1800" dirty="0" smtClean="0">
                <a:latin typeface="+mn-lt"/>
              </a:rPr>
              <a:t> </a:t>
            </a:r>
          </a:p>
          <a:p>
            <a:r>
              <a:rPr lang="fr-CH" sz="1800" dirty="0" smtClean="0">
                <a:latin typeface="+mn-lt"/>
              </a:rPr>
              <a:t>   </a:t>
            </a:r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much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shorter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lifetime</a:t>
            </a:r>
            <a:r>
              <a:rPr lang="fr-CH" sz="1800" dirty="0" smtClean="0">
                <a:latin typeface="+mn-lt"/>
                <a:sym typeface="Wingdings" pitchFamily="2" charset="2"/>
              </a:rPr>
              <a:t> (few minutes)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       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top-up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beam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consituously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with</a:t>
            </a:r>
            <a:r>
              <a:rPr lang="fr-CH" sz="1800" dirty="0" smtClean="0">
                <a:latin typeface="+mn-lt"/>
                <a:sym typeface="Wingdings" pitchFamily="2" charset="2"/>
              </a:rPr>
              <a:t> a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ancillary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accelerator</a:t>
            </a:r>
            <a:endParaRPr lang="fr-CH" sz="1800" dirty="0" smtClean="0">
              <a:latin typeface="+mn-lt"/>
              <a:sym typeface="Wingdings" pitchFamily="2" charset="2"/>
            </a:endParaRPr>
          </a:p>
          <a:p>
            <a:endParaRPr lang="en-US" sz="1800" dirty="0" err="1" smtClean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203" y="3149601"/>
            <a:ext cx="7927148" cy="382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892" y="317500"/>
            <a:ext cx="846738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 smtClean="0">
                <a:latin typeface="+mn-lt"/>
              </a:rPr>
              <a:t>Extrapolating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from</a:t>
            </a:r>
            <a:r>
              <a:rPr lang="fr-CH" sz="2400" dirty="0" smtClean="0">
                <a:latin typeface="+mn-lt"/>
              </a:rPr>
              <a:t> LEP2</a:t>
            </a:r>
          </a:p>
          <a:p>
            <a:r>
              <a:rPr lang="fr-CH" sz="1800" dirty="0" smtClean="0">
                <a:latin typeface="+mn-lt"/>
              </a:rPr>
              <a:t>(</a:t>
            </a:r>
            <a:r>
              <a:rPr lang="fr-CH" sz="1800" dirty="0" err="1" smtClean="0">
                <a:latin typeface="+mn-lt"/>
              </a:rPr>
              <a:t>remarkably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scarce</a:t>
            </a:r>
            <a:r>
              <a:rPr lang="fr-CH" sz="1800" dirty="0" smtClean="0">
                <a:latin typeface="+mn-lt"/>
              </a:rPr>
              <a:t>) </a:t>
            </a:r>
            <a:r>
              <a:rPr lang="fr-CH" sz="1800" dirty="0" err="1" smtClean="0">
                <a:latin typeface="+mn-lt"/>
              </a:rPr>
              <a:t>litterature</a:t>
            </a:r>
            <a:r>
              <a:rPr lang="fr-CH" sz="1800" dirty="0" smtClean="0">
                <a:latin typeface="+mn-lt"/>
              </a:rPr>
              <a:t> on last </a:t>
            </a:r>
            <a:r>
              <a:rPr lang="fr-CH" sz="1800" dirty="0" err="1" smtClean="0">
                <a:latin typeface="+mn-lt"/>
              </a:rPr>
              <a:t>year</a:t>
            </a:r>
            <a:r>
              <a:rPr lang="fr-CH" sz="1800" dirty="0" smtClean="0">
                <a:latin typeface="+mn-lt"/>
              </a:rPr>
              <a:t> of LEP2 </a:t>
            </a:r>
            <a:r>
              <a:rPr lang="fr-CH" sz="1800" dirty="0" err="1" smtClean="0">
                <a:latin typeface="+mn-lt"/>
              </a:rPr>
              <a:t>says</a:t>
            </a:r>
            <a:r>
              <a:rPr lang="fr-CH" sz="1800" dirty="0" smtClean="0">
                <a:latin typeface="+mn-lt"/>
              </a:rPr>
              <a:t>:   </a:t>
            </a:r>
          </a:p>
          <a:p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went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up to 104.5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GeV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</a:rPr>
              <a:t> per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</a:rPr>
              <a:t>beam</a:t>
            </a:r>
            <a:endParaRPr lang="fr-CH" sz="1800" dirty="0" smtClean="0">
              <a:latin typeface="+mn-lt"/>
            </a:endParaRPr>
          </a:p>
          <a:p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lifetime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was</a:t>
            </a:r>
            <a:r>
              <a:rPr lang="fr-CH" sz="1800" dirty="0" smtClean="0">
                <a:latin typeface="+mn-lt"/>
              </a:rPr>
              <a:t> ~100 minutes, </a:t>
            </a:r>
            <a:r>
              <a:rPr lang="fr-CH" sz="1800" dirty="0" err="1" smtClean="0">
                <a:latin typeface="+mn-lt"/>
              </a:rPr>
              <a:t>burned</a:t>
            </a:r>
            <a:r>
              <a:rPr lang="fr-CH" sz="1800" dirty="0" smtClean="0">
                <a:latin typeface="+mn-lt"/>
              </a:rPr>
              <a:t> by interactions</a:t>
            </a:r>
          </a:p>
          <a:p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power </a:t>
            </a:r>
            <a:r>
              <a:rPr lang="fr-CH" sz="1800" dirty="0" err="1" smtClean="0">
                <a:latin typeface="+mn-lt"/>
              </a:rPr>
              <a:t>was</a:t>
            </a:r>
            <a:r>
              <a:rPr lang="fr-CH" sz="1800" dirty="0" smtClean="0">
                <a:latin typeface="+mn-lt"/>
              </a:rPr>
              <a:t> 20MW (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45 MW </a:t>
            </a:r>
            <a:r>
              <a:rPr lang="fr-CH" sz="1800" dirty="0" err="1" smtClean="0">
                <a:latin typeface="+mn-lt"/>
              </a:rPr>
              <a:t>at</a:t>
            </a:r>
            <a:r>
              <a:rPr lang="fr-CH" sz="1800" dirty="0" smtClean="0">
                <a:latin typeface="+mn-lt"/>
              </a:rPr>
              <a:t> 120 </a:t>
            </a:r>
            <a:r>
              <a:rPr lang="fr-CH" sz="1800" dirty="0" err="1" smtClean="0">
                <a:latin typeface="+mn-lt"/>
              </a:rPr>
              <a:t>GeV</a:t>
            </a:r>
            <a:r>
              <a:rPr lang="fr-CH" sz="1800" dirty="0" smtClean="0">
                <a:latin typeface="+mn-lt"/>
              </a:rPr>
              <a:t>/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)</a:t>
            </a:r>
          </a:p>
          <a:p>
            <a:r>
              <a:rPr lang="fr-CH" sz="1800" dirty="0" smtClean="0">
                <a:latin typeface="+mn-lt"/>
                <a:sym typeface="Symbol"/>
              </a:rPr>
              <a:t></a:t>
            </a:r>
            <a:r>
              <a:rPr lang="fr-CH" sz="1800" baseline="30000" dirty="0" smtClean="0">
                <a:latin typeface="+mn-lt"/>
                <a:sym typeface="Symbol"/>
              </a:rPr>
              <a:t>*  </a:t>
            </a:r>
            <a:r>
              <a:rPr lang="fr-CH" sz="1800" dirty="0" err="1" smtClean="0">
                <a:latin typeface="+mn-lt"/>
                <a:sym typeface="Symbol"/>
              </a:rPr>
              <a:t>was</a:t>
            </a:r>
            <a:r>
              <a:rPr lang="fr-CH" sz="1800" dirty="0" smtClean="0">
                <a:latin typeface="+mn-lt"/>
                <a:sym typeface="Symbol"/>
              </a:rPr>
              <a:t> 5cm and </a:t>
            </a:r>
            <a:r>
              <a:rPr lang="fr-CH" sz="1800" dirty="0" err="1" smtClean="0">
                <a:latin typeface="+mn-lt"/>
                <a:sym typeface="Symbol"/>
              </a:rPr>
              <a:t>beam</a:t>
            </a:r>
            <a:r>
              <a:rPr lang="fr-CH" sz="1800" dirty="0" smtClean="0">
                <a:latin typeface="+mn-lt"/>
                <a:sym typeface="Symbol"/>
              </a:rPr>
              <a:t>-</a:t>
            </a:r>
            <a:r>
              <a:rPr lang="fr-CH" sz="1800" dirty="0" err="1" smtClean="0">
                <a:latin typeface="+mn-lt"/>
                <a:sym typeface="Symbol"/>
              </a:rPr>
              <a:t>beam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tuneshift</a:t>
            </a:r>
            <a:r>
              <a:rPr lang="fr-CH" sz="1800" dirty="0" smtClean="0">
                <a:latin typeface="+mn-lt"/>
                <a:sym typeface="Symbol"/>
              </a:rPr>
              <a:t> </a:t>
            </a:r>
            <a:r>
              <a:rPr lang="fr-CH" sz="1800" baseline="30000" dirty="0" smtClean="0">
                <a:latin typeface="+mn-lt"/>
                <a:sym typeface="Symbol"/>
              </a:rPr>
              <a:t>*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was</a:t>
            </a:r>
            <a:r>
              <a:rPr lang="fr-CH" sz="1800" dirty="0" smtClean="0">
                <a:latin typeface="+mn-lt"/>
                <a:sym typeface="Symbol"/>
              </a:rPr>
              <a:t> 0.12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 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LEP2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Symbol"/>
              </a:rPr>
              <a:t>was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 NOT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Symbol"/>
              </a:rPr>
              <a:t>at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 the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Symbol"/>
              </a:rPr>
              <a:t>beam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Symbol"/>
              </a:rPr>
              <a:t>beam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Symbol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Symbol"/>
              </a:rPr>
              <a:t>limit</a:t>
            </a:r>
            <a:endParaRPr lang="fr-CH" sz="1800" dirty="0" smtClean="0">
              <a:solidFill>
                <a:srgbClr val="0033CC"/>
              </a:solidFill>
              <a:latin typeface="+mn-lt"/>
              <a:sym typeface="Symbol"/>
            </a:endParaRP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Excel </a:t>
            </a:r>
            <a:r>
              <a:rPr lang="fr-CH" sz="1800" dirty="0" err="1" smtClean="0">
                <a:latin typeface="+mn-lt"/>
                <a:sym typeface="Symbol"/>
              </a:rPr>
              <a:t>spread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sheet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says</a:t>
            </a:r>
            <a:r>
              <a:rPr lang="fr-CH" sz="1800" dirty="0" smtClean="0">
                <a:latin typeface="+mn-lt"/>
                <a:sym typeface="Symbol"/>
              </a:rPr>
              <a:t>: </a:t>
            </a:r>
          </a:p>
          <a:p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err="1" smtClean="0">
                <a:solidFill>
                  <a:srgbClr val="C00000"/>
                </a:solidFill>
                <a:latin typeface="+mn-lt"/>
                <a:sym typeface="Symbol"/>
              </a:rPr>
              <a:t>with</a:t>
            </a:r>
            <a:r>
              <a:rPr lang="fr-CH" sz="1800" dirty="0" smtClean="0">
                <a:solidFill>
                  <a:srgbClr val="C00000"/>
                </a:solidFill>
                <a:latin typeface="+mn-lt"/>
                <a:sym typeface="Symbol"/>
              </a:rPr>
              <a:t> 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</a:t>
            </a:r>
            <a:r>
              <a:rPr lang="fr-CH" sz="1800" baseline="30000" dirty="0" smtClean="0">
                <a:solidFill>
                  <a:srgbClr val="C00000"/>
                </a:solidFill>
                <a:latin typeface="Comic Sans MS"/>
                <a:sym typeface="Symbol"/>
              </a:rPr>
              <a:t>*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= 2mm and </a:t>
            </a:r>
            <a:r>
              <a:rPr lang="fr-CH" sz="1800" dirty="0" err="1" smtClean="0">
                <a:solidFill>
                  <a:srgbClr val="C00000"/>
                </a:solidFill>
                <a:latin typeface="Comic Sans MS"/>
                <a:sym typeface="Symbol"/>
              </a:rPr>
              <a:t>reducing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horizontal </a:t>
            </a:r>
            <a:r>
              <a:rPr lang="fr-CH" sz="1800" dirty="0" err="1" smtClean="0">
                <a:solidFill>
                  <a:srgbClr val="C00000"/>
                </a:solidFill>
                <a:latin typeface="Comic Sans MS"/>
                <a:sym typeface="Symbol"/>
              </a:rPr>
              <a:t>emittance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C00000"/>
                </a:solidFill>
                <a:latin typeface="Comic Sans MS"/>
                <a:sym typeface="Symbol"/>
              </a:rPr>
              <a:t>you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C00000"/>
                </a:solidFill>
                <a:latin typeface="Comic Sans MS"/>
                <a:sym typeface="Symbol"/>
              </a:rPr>
              <a:t>can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C00000"/>
                </a:solidFill>
                <a:latin typeface="Comic Sans MS"/>
                <a:sym typeface="Symbol"/>
              </a:rPr>
              <a:t>get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to </a:t>
            </a:r>
            <a:r>
              <a:rPr lang="fr-CH" sz="1800" baseline="30000" dirty="0" smtClean="0">
                <a:solidFill>
                  <a:srgbClr val="C00000"/>
                </a:solidFill>
                <a:latin typeface="Comic Sans MS"/>
                <a:sym typeface="Symbol"/>
              </a:rPr>
              <a:t>*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 =0.15</a:t>
            </a:r>
          </a:p>
          <a:p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and a life time of </a:t>
            </a:r>
            <a:r>
              <a:rPr lang="fr-CH" sz="1800" dirty="0" smtClean="0">
                <a:solidFill>
                  <a:srgbClr val="C00000"/>
                </a:solidFill>
                <a:latin typeface="Comic Sans MS"/>
                <a:sym typeface="Symbol"/>
              </a:rPr>
              <a:t>O(minutes)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(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you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need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higher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</a:t>
            </a:r>
            <a:r>
              <a:rPr lang="fr-CH" sz="1800" dirty="0" err="1" smtClean="0">
                <a:solidFill>
                  <a:srgbClr val="000000"/>
                </a:solidFill>
                <a:latin typeface="Comic Sans MS"/>
                <a:sym typeface="Symbol"/>
              </a:rPr>
              <a:t>frequency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Symbol"/>
              </a:rPr>
              <a:t> RF </a:t>
            </a:r>
            <a:r>
              <a:rPr lang="fr-CH" sz="1800" dirty="0" smtClean="0">
                <a:solidFill>
                  <a:srgbClr val="000000"/>
                </a:solidFill>
                <a:latin typeface="Comic Sans MS"/>
                <a:sym typeface="Wingdings" pitchFamily="2" charset="2"/>
              </a:rPr>
              <a:t> ILC !)</a:t>
            </a:r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endParaRPr lang="fr-CH" sz="1800" dirty="0" smtClean="0">
              <a:solidFill>
                <a:srgbClr val="000000"/>
              </a:solidFill>
              <a:latin typeface="Comic Sans MS"/>
              <a:sym typeface="Symbol"/>
            </a:endParaRPr>
          </a:p>
          <a:p>
            <a:r>
              <a:rPr lang="fr-CH" sz="1800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instantaneous</a:t>
            </a:r>
            <a:r>
              <a:rPr lang="fr-CH" sz="1800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luminosity</a:t>
            </a:r>
            <a:r>
              <a:rPr lang="fr-CH" sz="1800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is</a:t>
            </a:r>
            <a:r>
              <a:rPr lang="fr-CH" sz="1800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 100 times </a:t>
            </a:r>
            <a:r>
              <a:rPr lang="fr-CH" sz="1800" dirty="0" err="1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higher</a:t>
            </a:r>
            <a:r>
              <a:rPr lang="fr-CH" sz="1800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 ! 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but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this</a:t>
            </a:r>
            <a:r>
              <a:rPr lang="fr-CH" sz="1800" dirty="0" smtClean="0">
                <a:latin typeface="+mn-lt"/>
                <a:sym typeface="Wingdings" pitchFamily="2" charset="2"/>
              </a:rPr>
              <a:t> machine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is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unuseable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unless</a:t>
            </a:r>
            <a:r>
              <a:rPr lang="fr-CH" sz="1800" dirty="0" smtClean="0">
                <a:latin typeface="+mn-lt"/>
                <a:sym typeface="Wingdings" pitchFamily="2" charset="2"/>
              </a:rPr>
              <a:t> … one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refills</a:t>
            </a:r>
            <a:r>
              <a:rPr lang="fr-CH" sz="1800" dirty="0" smtClean="0">
                <a:latin typeface="+mn-lt"/>
                <a:sym typeface="Wingdings" pitchFamily="2" charset="2"/>
              </a:rPr>
              <a:t> all the time </a:t>
            </a: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B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factory</a:t>
            </a:r>
            <a:r>
              <a:rPr lang="fr-CH" sz="1800" dirty="0" smtClean="0">
                <a:latin typeface="+mn-lt"/>
                <a:sym typeface="Wingdings" pitchFamily="2" charset="2"/>
              </a:rPr>
              <a:t> –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which</a:t>
            </a:r>
            <a:r>
              <a:rPr lang="fr-CH" sz="1800" dirty="0" smtClean="0">
                <a:latin typeface="+mn-lt"/>
                <a:sym typeface="Wingdings" pitchFamily="2" charset="2"/>
              </a:rPr>
              <a:t> I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realized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at</a:t>
            </a:r>
            <a:r>
              <a:rPr lang="fr-CH" sz="1800" dirty="0" smtClean="0">
                <a:latin typeface="+mn-lt"/>
                <a:sym typeface="Wingdings" pitchFamily="2" charset="2"/>
              </a:rPr>
              <a:t> the ICFA meeting in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October</a:t>
            </a:r>
            <a:r>
              <a:rPr lang="fr-CH" sz="1800" dirty="0" smtClean="0">
                <a:latin typeface="+mn-lt"/>
                <a:sym typeface="Wingdings" pitchFamily="2" charset="2"/>
              </a:rPr>
              <a:t> 2011</a:t>
            </a:r>
          </a:p>
          <a:p>
            <a:r>
              <a:rPr lang="fr-CH" sz="1800" dirty="0" err="1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refilling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continuously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gives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you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 the </a:t>
            </a:r>
            <a:r>
              <a:rPr lang="fr-CH" sz="1800" dirty="0" err="1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other</a:t>
            </a:r>
            <a:r>
              <a:rPr lang="fr-CH" sz="1800" dirty="0" smtClean="0">
                <a:solidFill>
                  <a:srgbClr val="0033CC"/>
                </a:solidFill>
                <a:latin typeface="+mn-lt"/>
                <a:sym typeface="Wingdings" pitchFamily="2" charset="2"/>
              </a:rPr>
              <a:t> factor 5. </a:t>
            </a:r>
          </a:p>
          <a:p>
            <a:endParaRPr lang="fr-CH" sz="1800" dirty="0" smtClean="0">
              <a:latin typeface="+mn-lt"/>
              <a:sym typeface="Wingdings" pitchFamily="2" charset="2"/>
            </a:endParaRPr>
          </a:p>
          <a:p>
            <a:r>
              <a:rPr lang="fr-CH" sz="1800" dirty="0" err="1" smtClean="0">
                <a:latin typeface="+mn-lt"/>
                <a:sym typeface="Wingdings" pitchFamily="2" charset="2"/>
              </a:rPr>
              <a:t>At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that</a:t>
            </a:r>
            <a:r>
              <a:rPr lang="fr-CH" sz="1800" dirty="0" smtClean="0">
                <a:latin typeface="+mn-lt"/>
                <a:sym typeface="Wingdings" pitchFamily="2" charset="2"/>
              </a:rPr>
              <a:t> point I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needed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professional</a:t>
            </a:r>
            <a:r>
              <a:rPr lang="fr-CH" sz="1800" dirty="0" smtClean="0">
                <a:latin typeface="+mn-lt"/>
                <a:sym typeface="Wingdings" pitchFamily="2" charset="2"/>
              </a:rPr>
              <a:t> help; </a:t>
            </a:r>
            <a:r>
              <a:rPr lang="fr-CH" sz="18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Franck Zimmermann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</a:p>
          <a:p>
            <a:r>
              <a:rPr lang="fr-CH" sz="1800" dirty="0" err="1" smtClean="0">
                <a:latin typeface="+mn-lt"/>
                <a:sym typeface="Wingdings" pitchFamily="2" charset="2"/>
              </a:rPr>
              <a:t>got</a:t>
            </a:r>
            <a:r>
              <a:rPr lang="fr-CH" sz="1800" dirty="0" smtClean="0">
                <a:latin typeface="+mn-lt"/>
                <a:sym typeface="Wingdings" pitchFamily="2" charset="2"/>
              </a:rPr>
              <a:t> all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excited</a:t>
            </a:r>
            <a:r>
              <a:rPr lang="fr-CH" sz="1800" dirty="0" smtClean="0">
                <a:latin typeface="+mn-lt"/>
                <a:sym typeface="Wingdings" pitchFamily="2" charset="2"/>
              </a:rPr>
              <a:t>, and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quickly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confirmed</a:t>
            </a:r>
            <a:r>
              <a:rPr lang="fr-CH" sz="1800" dirty="0" smtClean="0">
                <a:latin typeface="+mn-lt"/>
                <a:sym typeface="Wingdings" pitchFamily="2" charset="2"/>
              </a:rPr>
              <a:t> (3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days</a:t>
            </a:r>
            <a:r>
              <a:rPr lang="fr-CH" sz="1800" dirty="0" smtClean="0">
                <a:latin typeface="+mn-lt"/>
                <a:sym typeface="Wingdings" pitchFamily="2" charset="2"/>
              </a:rPr>
              <a:t>!)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that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he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could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apply</a:t>
            </a:r>
            <a:r>
              <a:rPr lang="fr-CH" sz="1800" dirty="0" smtClean="0">
                <a:latin typeface="+mn-lt"/>
                <a:sym typeface="Wingdings" pitchFamily="2" charset="2"/>
              </a:rPr>
              <a:t> the </a:t>
            </a:r>
          </a:p>
          <a:p>
            <a:r>
              <a:rPr lang="fr-CH" sz="1800" dirty="0" err="1" smtClean="0">
                <a:latin typeface="+mn-lt"/>
                <a:sym typeface="Wingdings" pitchFamily="2" charset="2"/>
              </a:rPr>
              <a:t>LHeC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optics</a:t>
            </a:r>
            <a:r>
              <a:rPr lang="fr-CH" sz="1800" dirty="0" smtClean="0">
                <a:latin typeface="+mn-lt"/>
                <a:sym typeface="Wingdings" pitchFamily="2" charset="2"/>
              </a:rPr>
              <a:t> to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get</a:t>
            </a:r>
            <a:r>
              <a:rPr lang="fr-CH" sz="1800" dirty="0" smtClean="0">
                <a:latin typeface="+mn-lt"/>
                <a:sym typeface="Wingdings" pitchFamily="2" charset="2"/>
              </a:rPr>
              <a:t> the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desired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result</a:t>
            </a:r>
            <a:r>
              <a:rPr lang="fr-CH" sz="1800" dirty="0" smtClean="0">
                <a:latin typeface="+mn-lt"/>
                <a:sym typeface="Wingdings" pitchFamily="2" charset="2"/>
              </a:rPr>
              <a:t>!  (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see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his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presentation</a:t>
            </a:r>
            <a:r>
              <a:rPr lang="fr-CH" sz="1800" dirty="0" smtClean="0">
                <a:latin typeface="+mn-lt"/>
                <a:sym typeface="Wingdings" pitchFamily="2" charset="2"/>
              </a:rPr>
              <a:t>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uphysics-part1">
  <a:themeElements>
    <a:clrScheme name="nuphysics-part1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nuphysics-part1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+mn-lt"/>
          </a:defRPr>
        </a:defPPr>
      </a:lstStyle>
    </a:txDef>
  </a:objectDefaults>
  <a:extraClrSchemeLst>
    <a:extraClrScheme>
      <a:clrScheme name="nuphysics-part1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8">
        <a:dk1>
          <a:srgbClr val="003366"/>
        </a:dk1>
        <a:lt1>
          <a:srgbClr val="FFFFFF"/>
        </a:lt1>
        <a:dk2>
          <a:srgbClr val="000000"/>
        </a:dk2>
        <a:lt2>
          <a:srgbClr val="5E574E"/>
        </a:lt2>
        <a:accent1>
          <a:srgbClr val="CCCCFF"/>
        </a:accent1>
        <a:accent2>
          <a:srgbClr val="CC0000"/>
        </a:accent2>
        <a:accent3>
          <a:srgbClr val="FFFFFF"/>
        </a:accent3>
        <a:accent4>
          <a:srgbClr val="002A56"/>
        </a:accent4>
        <a:accent5>
          <a:srgbClr val="E2E2FF"/>
        </a:accent5>
        <a:accent6>
          <a:srgbClr val="B90000"/>
        </a:accent6>
        <a:hlink>
          <a:srgbClr val="0033CC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nuphysics-part1</Template>
  <TotalTime>37090</TotalTime>
  <Words>2570</Words>
  <Application>Microsoft Office PowerPoint</Application>
  <PresentationFormat>On-screen Show (4:3)</PresentationFormat>
  <Paragraphs>398</Paragraphs>
  <Slides>41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nuphysics-part1</vt:lpstr>
      <vt:lpstr>Office Theme</vt:lpstr>
      <vt:lpstr>Document</vt:lpstr>
      <vt:lpstr>Equation</vt:lpstr>
      <vt:lpstr>Slide</vt:lpstr>
      <vt:lpstr>Slide 1</vt:lpstr>
      <vt:lpstr>Slide 2</vt:lpstr>
      <vt:lpstr>Slide 3</vt:lpstr>
      <vt:lpstr>Higgs production mechanism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1989   The Number of light neutrinos</vt:lpstr>
      <vt:lpstr>Slide 14</vt:lpstr>
      <vt:lpstr>The RF system</vt:lpstr>
      <vt:lpstr>Available 1.3 GHz klystrons</vt:lpstr>
      <vt:lpstr>LHeC space considerations</vt:lpstr>
      <vt:lpstr>The low field dipoles (0.13 T)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Université de Genève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Alain Blondel</dc:creator>
  <cp:lastModifiedBy>bdl</cp:lastModifiedBy>
  <cp:revision>100</cp:revision>
  <cp:lastPrinted>2001-11-08T10:22:42Z</cp:lastPrinted>
  <dcterms:created xsi:type="dcterms:W3CDTF">2007-04-25T04:41:04Z</dcterms:created>
  <dcterms:modified xsi:type="dcterms:W3CDTF">2012-07-19T14:15:28Z</dcterms:modified>
</cp:coreProperties>
</file>