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6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9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352D5-BC58-8B45-902D-A518A67AC2D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19C18-17A5-F149-A130-4D8338AFE9D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2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0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9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1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7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7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1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1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3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5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0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0704" y="493678"/>
            <a:ext cx="300304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Règles du jeu</a:t>
            </a:r>
            <a:endParaRPr lang="de-AT" sz="36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50389" y="5801052"/>
            <a:ext cx="812498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2800" smtClean="0">
                <a:solidFill>
                  <a:schemeClr val="tx2"/>
                </a:solidFill>
                <a:latin typeface="Avenir Book"/>
                <a:cs typeface="Avenir Book"/>
              </a:rPr>
              <a:t>Voyons quelle énergie vous pouvez atteindre !</a:t>
            </a:r>
            <a:endParaRPr lang="de-AT" sz="28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182" y="1406465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7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questions</a:t>
            </a: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, avec 4 réponses au choix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(A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, B, C, </a:t>
            </a: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D) chacune.</a:t>
            </a:r>
            <a:endParaRPr lang="de-AT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182" y="2536572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Notez votre réponse sur la grille avant la fin du temps de réflexion.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182" y="3682159"/>
            <a:ext cx="313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Nous vous donnerons ensuite la bonne réponse.</a:t>
            </a:r>
            <a:endParaRPr lang="de-AT" sz="20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182" y="4522422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Si vous avez répondu correctement, cochez le niveau d‘énergie suivant.</a:t>
            </a:r>
          </a:p>
        </p:txBody>
      </p:sp>
      <p:pic>
        <p:nvPicPr>
          <p:cNvPr id="3" name="Picture 2" descr="answersheet_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18" y="941634"/>
            <a:ext cx="3248085" cy="4596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405764" y="1383989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8581" y="4367569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45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68" y="462471"/>
            <a:ext cx="4272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Quelle particule est le médiateur de l‘interaction forte 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620">
            <a:off x="4211876" y="1166445"/>
            <a:ext cx="4834440" cy="320869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9871" y="5159260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A.  </a:t>
            </a:r>
            <a:r>
              <a:rPr lang="en-US" sz="2200" dirty="0" err="1" smtClean="0">
                <a:solidFill>
                  <a:schemeClr val="tx2"/>
                </a:solidFill>
                <a:latin typeface="Avenir Book"/>
                <a:cs typeface="Avenir Book"/>
              </a:rPr>
              <a:t>Neutralino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85447" y="5159260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 Boson Z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85447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Quark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1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60007" y="5809281"/>
            <a:ext cx="3627572" cy="718459"/>
            <a:chOff x="1260007" y="5809281"/>
            <a:chExt cx="3627572" cy="718459"/>
          </a:xfrm>
        </p:grpSpPr>
        <p:sp>
          <p:nvSpPr>
            <p:cNvPr id="17" name="Rounded Rectangle 16"/>
            <p:cNvSpPr/>
            <p:nvPr/>
          </p:nvSpPr>
          <p:spPr>
            <a:xfrm>
              <a:off x="1260007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59871" y="5959791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C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Gluon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776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328" y="338853"/>
            <a:ext cx="7370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Quel pourcentage de notre Univers représentent la matière et l‘énergie dont nous ne savons rien ?</a:t>
            </a:r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59871" y="5148022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A.  95.1 %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85447" y="5948553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13 %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2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59871" y="5948553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32.8 %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61306" y="5012156"/>
            <a:ext cx="3627572" cy="718459"/>
            <a:chOff x="4961306" y="5012156"/>
            <a:chExt cx="3627572" cy="718459"/>
          </a:xfrm>
        </p:grpSpPr>
        <p:sp>
          <p:nvSpPr>
            <p:cNvPr id="19" name="Rounded Rectangle 18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85447" y="5148022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75 %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48" y="2523640"/>
            <a:ext cx="4494830" cy="224741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96546" y="2387172"/>
            <a:ext cx="4592332" cy="1827084"/>
          </a:xfrm>
          <a:prstGeom prst="rect">
            <a:avLst/>
          </a:prstGeom>
          <a:noFill/>
          <a:ln>
            <a:noFill/>
          </a:ln>
        </p:spPr>
        <p:txBody>
          <a:bodyPr spcFirstLastPara="1" wrap="none">
            <a:prstTxWarp prst="textArchUp">
              <a:avLst>
                <a:gd name="adj" fmla="val 11027433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14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ook"/>
                <a:cs typeface="Avenir Book"/>
              </a:rPr>
              <a:t>Planck Telescope map of the </a:t>
            </a:r>
            <a:r>
              <a:rPr lang="en-US" sz="14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ook"/>
                <a:cs typeface="Avenir Book"/>
              </a:rPr>
              <a:t>universe, ESA</a:t>
            </a:r>
            <a:endParaRPr lang="en-US" sz="1400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90470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1790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Quelle est la consommation électrique du LHC ?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Equivalente à celle …</a:t>
            </a: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3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4367" y="4979288"/>
            <a:ext cx="28546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chemeClr val="tx2"/>
                </a:solidFill>
                <a:latin typeface="Avenir Book"/>
                <a:cs typeface="Avenir Book"/>
              </a:rPr>
              <a:t>D’un village</a:t>
            </a:r>
            <a:endParaRPr lang="en-US" sz="2000" dirty="0" smtClean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smtClean="0">
                <a:solidFill>
                  <a:schemeClr val="tx2"/>
                </a:solidFill>
                <a:latin typeface="Avenir Book"/>
                <a:cs typeface="Avenir Book"/>
              </a:rPr>
              <a:t>(5 000 habitants)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2102" y="5787857"/>
            <a:ext cx="32472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chemeClr val="tx2"/>
                </a:solidFill>
                <a:latin typeface="Avenir Book"/>
                <a:cs typeface="Avenir Book"/>
              </a:rPr>
              <a:t>De la Suisse </a:t>
            </a:r>
            <a:endParaRPr lang="en-US" sz="2000" dirty="0" smtClean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smtClean="0">
                <a:solidFill>
                  <a:schemeClr val="tx2"/>
                </a:solidFill>
                <a:latin typeface="Avenir Book"/>
                <a:cs typeface="Avenir Book"/>
              </a:rPr>
              <a:t>(8 millions d’habitants)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61306" y="5778380"/>
            <a:ext cx="3627572" cy="749360"/>
            <a:chOff x="4961306" y="5778380"/>
            <a:chExt cx="3627572" cy="749360"/>
          </a:xfrm>
        </p:grpSpPr>
        <p:sp>
          <p:nvSpPr>
            <p:cNvPr id="32" name="Rounded Rectangle 31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85447" y="5944402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96470" y="5778380"/>
              <a:ext cx="289584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smtClean="0">
                  <a:solidFill>
                    <a:schemeClr val="tx2"/>
                  </a:solidFill>
                  <a:latin typeface="Avenir Book"/>
                  <a:cs typeface="Avenir Book"/>
                </a:rPr>
                <a:t>De la France </a:t>
              </a:r>
              <a:endParaRPr lang="en-US" sz="2000" dirty="0" smtClean="0">
                <a:solidFill>
                  <a:schemeClr val="tx2"/>
                </a:solidFill>
                <a:latin typeface="Avenir Book"/>
                <a:cs typeface="Avenir Book"/>
              </a:endParaRPr>
            </a:p>
            <a:p>
              <a:pPr algn="ctr"/>
              <a:r>
                <a:rPr lang="en-US" sz="2000" smtClean="0">
                  <a:solidFill>
                    <a:schemeClr val="tx2"/>
                  </a:solidFill>
                  <a:latin typeface="Avenir Book"/>
                  <a:cs typeface="Avenir Book"/>
                </a:rPr>
                <a:t>(66 millions d’habitants)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61306" y="5012156"/>
            <a:ext cx="3627572" cy="718459"/>
            <a:chOff x="4961306" y="5012156"/>
            <a:chExt cx="3627572" cy="718459"/>
          </a:xfrm>
        </p:grpSpPr>
        <p:sp>
          <p:nvSpPr>
            <p:cNvPr id="23" name="Rounded Rectangle 22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85447" y="5143871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58872" y="5046484"/>
              <a:ext cx="311348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tx2"/>
                  </a:solidFill>
                  <a:latin typeface="Avenir Book"/>
                  <a:cs typeface="Avenir Book"/>
                </a:rPr>
                <a:t>De tous les foyers du canton de Genève (500 000 personnes)</a:t>
              </a:r>
              <a:endParaRPr lang="en-US" sz="16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7" name="Picture 6" descr="LHC_and_mountains-0503019-1-ni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90" y="1933579"/>
            <a:ext cx="4006026" cy="26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6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143" y="544047"/>
            <a:ext cx="4206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A quoi sert le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champ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de Higgs ?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A expliquer …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4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085447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4367" y="4978747"/>
            <a:ext cx="28546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es ondes gravitationnelles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0552" y="4984388"/>
            <a:ext cx="23032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L’origine de la matière noire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8182" y="5941475"/>
            <a:ext cx="285460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L’origine du Big Bang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5" y="1919082"/>
            <a:ext cx="4080644" cy="27252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61306" y="5809281"/>
            <a:ext cx="3627572" cy="718459"/>
            <a:chOff x="4961306" y="5809281"/>
            <a:chExt cx="3627572" cy="718459"/>
          </a:xfrm>
        </p:grpSpPr>
        <p:sp>
          <p:nvSpPr>
            <p:cNvPr id="20" name="Rounded Rectangle 19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85447" y="5944402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93030" y="5947116"/>
              <a:ext cx="2815619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L’origine de la masse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51173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bul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11" y="1466954"/>
            <a:ext cx="4903352" cy="4903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8094" y="190210"/>
            <a:ext cx="7449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Laquelle des inventions suivantes a été motivée par les recherches en physique des particules au CERN ?</a:t>
            </a: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5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42765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359871" y="5144142"/>
            <a:ext cx="341532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Les écrans tactiles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65919" y="5012156"/>
            <a:ext cx="3788944" cy="718459"/>
            <a:chOff x="4961306" y="5809281"/>
            <a:chExt cx="3788944" cy="718459"/>
          </a:xfrm>
        </p:grpSpPr>
        <p:sp>
          <p:nvSpPr>
            <p:cNvPr id="23" name="Rounded Rectangle 22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0834" y="5938054"/>
              <a:ext cx="366941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. Le Web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514090" y="5834146"/>
            <a:ext cx="3328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La tomographie par émission de positrons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56693" y="5803355"/>
            <a:ext cx="3793557" cy="718459"/>
            <a:chOff x="4961306" y="4679562"/>
            <a:chExt cx="3793557" cy="718459"/>
          </a:xfrm>
        </p:grpSpPr>
        <p:sp>
          <p:nvSpPr>
            <p:cNvPr id="27" name="Rounded Rectangle 26"/>
            <p:cNvSpPr/>
            <p:nvPr/>
          </p:nvSpPr>
          <p:spPr>
            <a:xfrm>
              <a:off x="4961306" y="4679562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5447" y="4809502"/>
              <a:ext cx="366941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. Toutes les trois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694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340" y="139479"/>
            <a:ext cx="8889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Quelle distance ont parcouru les protons qui ont circulé pendant 10 heures (la durée typique d‘un long remplissage de l‘anneau) dans le LHC sans interagir ?</a:t>
            </a: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6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7021" y="5009524"/>
            <a:ext cx="312431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chemeClr val="tx2"/>
                </a:solidFill>
                <a:latin typeface="Avenir Book"/>
                <a:cs typeface="Avenir Book"/>
              </a:rPr>
              <a:t>Un aller-retour entre le CERN et le Soleil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085447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85786" y="5810773"/>
            <a:ext cx="321303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00" smtClean="0">
                <a:solidFill>
                  <a:schemeClr val="tx2"/>
                </a:solidFill>
                <a:latin typeface="Avenir Book"/>
                <a:cs typeface="Avenir Book"/>
              </a:rPr>
              <a:t>La distance entre le CERN et le centre-ville de Genève</a:t>
            </a:r>
            <a:endParaRPr lang="en-US" sz="19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77410" y="5981286"/>
            <a:ext cx="3394056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00" smtClean="0">
                <a:solidFill>
                  <a:schemeClr val="tx2"/>
                </a:solidFill>
                <a:latin typeface="Avenir Book"/>
                <a:cs typeface="Avenir Book"/>
              </a:rPr>
              <a:t>Une circonférence terrestre</a:t>
            </a:r>
            <a:endParaRPr lang="en-US" sz="19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61306" y="4997983"/>
            <a:ext cx="3627572" cy="732632"/>
            <a:chOff x="4961306" y="4997983"/>
            <a:chExt cx="3627572" cy="732632"/>
          </a:xfrm>
        </p:grpSpPr>
        <p:sp>
          <p:nvSpPr>
            <p:cNvPr id="18" name="Rounded Rectangle 17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5447" y="5143871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49564" y="4997983"/>
              <a:ext cx="312432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smtClean="0">
                  <a:solidFill>
                    <a:schemeClr val="tx2"/>
                  </a:solidFill>
                  <a:latin typeface="Avenir Book"/>
                  <a:cs typeface="Avenir Book"/>
                </a:rPr>
                <a:t>Un aller-retour entre le CERN et Neptune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1" y="2510272"/>
            <a:ext cx="3198574" cy="21340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60876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50" y="1123802"/>
            <a:ext cx="3348995" cy="3348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0122" y="133104"/>
            <a:ext cx="4473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Quelle est la particule élémentaire la plus commune dans notre corps 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7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59871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L’électron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85447" y="5159260"/>
            <a:ext cx="366941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Le quark down (d)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85447" y="5944402"/>
            <a:ext cx="350343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400" smtClean="0">
                <a:solidFill>
                  <a:schemeClr val="tx2"/>
                </a:solidFill>
                <a:latin typeface="Avenir Book"/>
                <a:cs typeface="Avenir Book"/>
              </a:rPr>
              <a:t>. Le quark bottom (b)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60007" y="5012156"/>
            <a:ext cx="3627572" cy="718459"/>
            <a:chOff x="1260007" y="5012156"/>
            <a:chExt cx="3627572" cy="718459"/>
          </a:xfrm>
        </p:grpSpPr>
        <p:sp>
          <p:nvSpPr>
            <p:cNvPr id="27" name="Rounded Rectangle 26"/>
            <p:cNvSpPr/>
            <p:nvPr/>
          </p:nvSpPr>
          <p:spPr>
            <a:xfrm>
              <a:off x="1260007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59871" y="5159260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A</a:t>
              </a:r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. Le quark up (u)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2998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374</Words>
  <Application>Microsoft Office PowerPoint</Application>
  <PresentationFormat>Affichage à l'écran (4:3)</PresentationFormat>
  <Paragraphs>77</Paragraphs>
  <Slides>8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University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Katharine Leney</dc:creator>
  <cp:lastModifiedBy>Nicolas Arnaud</cp:lastModifiedBy>
  <cp:revision>45</cp:revision>
  <cp:lastPrinted>2016-12-14T14:24:57Z</cp:lastPrinted>
  <dcterms:created xsi:type="dcterms:W3CDTF">2016-12-14T09:13:16Z</dcterms:created>
  <dcterms:modified xsi:type="dcterms:W3CDTF">2017-01-31T13:19:50Z</dcterms:modified>
</cp:coreProperties>
</file>