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9" r:id="rId3"/>
    <p:sldId id="283" r:id="rId4"/>
    <p:sldId id="278" r:id="rId5"/>
    <p:sldId id="260" r:id="rId6"/>
    <p:sldId id="264" r:id="rId7"/>
    <p:sldId id="269" r:id="rId8"/>
    <p:sldId id="263" r:id="rId9"/>
    <p:sldId id="266" r:id="rId10"/>
    <p:sldId id="280" r:id="rId11"/>
    <p:sldId id="285" r:id="rId12"/>
    <p:sldId id="279" r:id="rId13"/>
    <p:sldId id="281" r:id="rId14"/>
    <p:sldId id="284" r:id="rId15"/>
    <p:sldId id="286" r:id="rId16"/>
    <p:sldId id="276" r:id="rId17"/>
    <p:sldId id="270" r:id="rId18"/>
    <p:sldId id="262" r:id="rId19"/>
    <p:sldId id="272" r:id="rId20"/>
    <p:sldId id="271" r:id="rId21"/>
    <p:sldId id="273" r:id="rId22"/>
    <p:sldId id="282" r:id="rId23"/>
    <p:sldId id="274" r:id="rId24"/>
    <p:sldId id="277" r:id="rId25"/>
    <p:sldId id="287" r:id="rId26"/>
    <p:sldId id="288" r:id="rId27"/>
    <p:sldId id="289" r:id="rId28"/>
    <p:sldId id="290" r:id="rId29"/>
    <p:sldId id="291" r:id="rId30"/>
    <p:sldId id="275" r:id="rId31"/>
    <p:sldId id="258" r:id="rId32"/>
    <p:sldId id="292" r:id="rId33"/>
    <p:sldId id="296" r:id="rId34"/>
    <p:sldId id="295" r:id="rId35"/>
    <p:sldId id="293" r:id="rId3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45"/>
    <p:restoredTop sz="94787"/>
  </p:normalViewPr>
  <p:slideViewPr>
    <p:cSldViewPr snapToGrid="0">
      <p:cViewPr>
        <p:scale>
          <a:sx n="200" d="100"/>
          <a:sy n="200" d="100"/>
        </p:scale>
        <p:origin x="128"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DEC780-72B3-9B42-813C-0A5C4663164B}" type="datetimeFigureOut">
              <a:rPr kumimoji="1" lang="ja-JP" altLang="en-US" smtClean="0"/>
              <a:t>2023/12/7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3AECF-CD6E-4648-96DE-A201B26EB14D}" type="slidenum">
              <a:rPr kumimoji="1" lang="ja-JP" altLang="en-US" smtClean="0"/>
              <a:t>‹#›</a:t>
            </a:fld>
            <a:endParaRPr kumimoji="1" lang="ja-JP" altLang="en-US"/>
          </a:p>
        </p:txBody>
      </p:sp>
    </p:spTree>
    <p:extLst>
      <p:ext uri="{BB962C8B-B14F-4D97-AF65-F5344CB8AC3E}">
        <p14:creationId xmlns:p14="http://schemas.microsoft.com/office/powerpoint/2010/main" val="6993209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4F3AECF-CD6E-4648-96DE-A201B26EB14D}" type="slidenum">
              <a:rPr kumimoji="1" lang="ja-JP" altLang="en-US" smtClean="0"/>
              <a:t>2</a:t>
            </a:fld>
            <a:endParaRPr kumimoji="1" lang="ja-JP" altLang="en-US"/>
          </a:p>
        </p:txBody>
      </p:sp>
    </p:spTree>
    <p:extLst>
      <p:ext uri="{BB962C8B-B14F-4D97-AF65-F5344CB8AC3E}">
        <p14:creationId xmlns:p14="http://schemas.microsoft.com/office/powerpoint/2010/main" val="1722371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4F3AECF-CD6E-4648-96DE-A201B26EB14D}" type="slidenum">
              <a:rPr kumimoji="1" lang="ja-JP" altLang="en-US" smtClean="0"/>
              <a:t>3</a:t>
            </a:fld>
            <a:endParaRPr kumimoji="1" lang="ja-JP" altLang="en-US"/>
          </a:p>
        </p:txBody>
      </p:sp>
    </p:spTree>
    <p:extLst>
      <p:ext uri="{BB962C8B-B14F-4D97-AF65-F5344CB8AC3E}">
        <p14:creationId xmlns:p14="http://schemas.microsoft.com/office/powerpoint/2010/main" val="164815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4F3AECF-CD6E-4648-96DE-A201B26EB14D}" type="slidenum">
              <a:rPr kumimoji="1" lang="ja-JP" altLang="en-US" smtClean="0"/>
              <a:t>4</a:t>
            </a:fld>
            <a:endParaRPr kumimoji="1" lang="ja-JP" altLang="en-US"/>
          </a:p>
        </p:txBody>
      </p:sp>
    </p:spTree>
    <p:extLst>
      <p:ext uri="{BB962C8B-B14F-4D97-AF65-F5344CB8AC3E}">
        <p14:creationId xmlns:p14="http://schemas.microsoft.com/office/powerpoint/2010/main" val="1783413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4F3AECF-CD6E-4648-96DE-A201B26EB14D}" type="slidenum">
              <a:rPr kumimoji="1" lang="ja-JP" altLang="en-US" smtClean="0"/>
              <a:t>16</a:t>
            </a:fld>
            <a:endParaRPr kumimoji="1" lang="ja-JP" altLang="en-US"/>
          </a:p>
        </p:txBody>
      </p:sp>
    </p:spTree>
    <p:extLst>
      <p:ext uri="{BB962C8B-B14F-4D97-AF65-F5344CB8AC3E}">
        <p14:creationId xmlns:p14="http://schemas.microsoft.com/office/powerpoint/2010/main" val="2945965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4F3AECF-CD6E-4648-96DE-A201B26EB14D}" type="slidenum">
              <a:rPr kumimoji="1" lang="ja-JP" altLang="en-US" smtClean="0"/>
              <a:t>28</a:t>
            </a:fld>
            <a:endParaRPr kumimoji="1" lang="ja-JP" altLang="en-US"/>
          </a:p>
        </p:txBody>
      </p:sp>
    </p:spTree>
    <p:extLst>
      <p:ext uri="{BB962C8B-B14F-4D97-AF65-F5344CB8AC3E}">
        <p14:creationId xmlns:p14="http://schemas.microsoft.com/office/powerpoint/2010/main" val="1521330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9F285B-75BF-28B2-F4EA-B4C7C9ADD15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03FC6A9-C764-38EA-1A4E-0AFBB4EF7D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CE1F7E6-C4FB-62B0-743C-E0AECCD78B01}"/>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AB215AD9-D0F7-69C1-9868-289564A90E95}"/>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4C399870-0A7E-7F86-166F-9A2392DB9192}"/>
              </a:ext>
            </a:extLst>
          </p:cNvPr>
          <p:cNvSpPr>
            <a:spLocks noGrp="1"/>
          </p:cNvSpPr>
          <p:nvPr>
            <p:ph type="sldNum" sz="quarter" idx="12"/>
          </p:nvPr>
        </p:nvSpPr>
        <p:spPr/>
        <p:txBody>
          <a:bodyPr/>
          <a:lstStyle/>
          <a:p>
            <a:fld id="{32CE922C-3961-A146-854B-A16C6A68D034}" type="slidenum">
              <a:rPr kumimoji="1" lang="ja-JP" altLang="en-US" smtClean="0"/>
              <a:t>‹#›</a:t>
            </a:fld>
            <a:endParaRPr kumimoji="1" lang="ja-JP" altLang="en-US"/>
          </a:p>
        </p:txBody>
      </p:sp>
    </p:spTree>
    <p:extLst>
      <p:ext uri="{BB962C8B-B14F-4D97-AF65-F5344CB8AC3E}">
        <p14:creationId xmlns:p14="http://schemas.microsoft.com/office/powerpoint/2010/main" val="1932049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0B27EF-9FD3-C99D-5429-97CD804B799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E94872B-EE1B-A8B8-A7DF-F1E69EB2986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4E355EC-01D0-EE96-AC97-2B6F64111C8B}"/>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39324E97-E048-E11C-D6EE-524466DB175F}"/>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F765CD63-0967-6B82-4E7A-637C7556F4A8}"/>
              </a:ext>
            </a:extLst>
          </p:cNvPr>
          <p:cNvSpPr>
            <a:spLocks noGrp="1"/>
          </p:cNvSpPr>
          <p:nvPr>
            <p:ph type="sldNum" sz="quarter" idx="12"/>
          </p:nvPr>
        </p:nvSpPr>
        <p:spPr/>
        <p:txBody>
          <a:bodyPr/>
          <a:lstStyle/>
          <a:p>
            <a:fld id="{32CE922C-3961-A146-854B-A16C6A68D034}" type="slidenum">
              <a:rPr kumimoji="1" lang="ja-JP" altLang="en-US" smtClean="0"/>
              <a:t>‹#›</a:t>
            </a:fld>
            <a:endParaRPr kumimoji="1" lang="ja-JP" altLang="en-US"/>
          </a:p>
        </p:txBody>
      </p:sp>
    </p:spTree>
    <p:extLst>
      <p:ext uri="{BB962C8B-B14F-4D97-AF65-F5344CB8AC3E}">
        <p14:creationId xmlns:p14="http://schemas.microsoft.com/office/powerpoint/2010/main" val="3253283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9354FE5-30B6-ABFC-1771-58552AA8546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DD0CECF-285B-E8AA-6C4E-54F9B3A3CE1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E2FFC6-1750-5AA3-43C7-8203658D4A8E}"/>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BBA10D09-86DB-252F-6752-347523BD345D}"/>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6FBE0584-11BE-C469-1157-8814DE0B22C9}"/>
              </a:ext>
            </a:extLst>
          </p:cNvPr>
          <p:cNvSpPr>
            <a:spLocks noGrp="1"/>
          </p:cNvSpPr>
          <p:nvPr>
            <p:ph type="sldNum" sz="quarter" idx="12"/>
          </p:nvPr>
        </p:nvSpPr>
        <p:spPr/>
        <p:txBody>
          <a:bodyPr/>
          <a:lstStyle/>
          <a:p>
            <a:fld id="{32CE922C-3961-A146-854B-A16C6A68D034}" type="slidenum">
              <a:rPr kumimoji="1" lang="ja-JP" altLang="en-US" smtClean="0"/>
              <a:t>‹#›</a:t>
            </a:fld>
            <a:endParaRPr kumimoji="1" lang="ja-JP" altLang="en-US"/>
          </a:p>
        </p:txBody>
      </p:sp>
    </p:spTree>
    <p:extLst>
      <p:ext uri="{BB962C8B-B14F-4D97-AF65-F5344CB8AC3E}">
        <p14:creationId xmlns:p14="http://schemas.microsoft.com/office/powerpoint/2010/main" val="2933878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3B755D-5E7C-095C-25D4-52B9D07245E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2085AF6-7FC7-BDEB-0909-F538DF61F6A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D18ECF-0330-E1C2-E2C3-098BE93AB32B}"/>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27E17D3D-B8B0-BFD6-DECA-00D335D9EEEA}"/>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072F3FAA-DE64-5AA7-E83C-A921E391463E}"/>
              </a:ext>
            </a:extLst>
          </p:cNvPr>
          <p:cNvSpPr>
            <a:spLocks noGrp="1"/>
          </p:cNvSpPr>
          <p:nvPr>
            <p:ph type="sldNum" sz="quarter" idx="12"/>
          </p:nvPr>
        </p:nvSpPr>
        <p:spPr/>
        <p:txBody>
          <a:bodyPr/>
          <a:lstStyle/>
          <a:p>
            <a:fld id="{32CE922C-3961-A146-854B-A16C6A68D034}" type="slidenum">
              <a:rPr kumimoji="1" lang="ja-JP" altLang="en-US" smtClean="0"/>
              <a:t>‹#›</a:t>
            </a:fld>
            <a:endParaRPr kumimoji="1" lang="ja-JP" altLang="en-US"/>
          </a:p>
        </p:txBody>
      </p:sp>
    </p:spTree>
    <p:extLst>
      <p:ext uri="{BB962C8B-B14F-4D97-AF65-F5344CB8AC3E}">
        <p14:creationId xmlns:p14="http://schemas.microsoft.com/office/powerpoint/2010/main" val="3712175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9D4DC3-F247-A7ED-B9C2-E692DE9355A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B0506EA-9BDC-77A2-5CEE-4D1561CFA9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20F4890-2380-835F-C430-05184D995E4B}"/>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7FC1884D-8240-83DD-BD04-F22972D67F38}"/>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A11004BC-9734-6546-7D65-7B7CAC6CC743}"/>
              </a:ext>
            </a:extLst>
          </p:cNvPr>
          <p:cNvSpPr>
            <a:spLocks noGrp="1"/>
          </p:cNvSpPr>
          <p:nvPr>
            <p:ph type="sldNum" sz="quarter" idx="12"/>
          </p:nvPr>
        </p:nvSpPr>
        <p:spPr/>
        <p:txBody>
          <a:bodyPr/>
          <a:lstStyle/>
          <a:p>
            <a:fld id="{32CE922C-3961-A146-854B-A16C6A68D034}" type="slidenum">
              <a:rPr kumimoji="1" lang="ja-JP" altLang="en-US" smtClean="0"/>
              <a:t>‹#›</a:t>
            </a:fld>
            <a:endParaRPr kumimoji="1" lang="ja-JP" altLang="en-US"/>
          </a:p>
        </p:txBody>
      </p:sp>
    </p:spTree>
    <p:extLst>
      <p:ext uri="{BB962C8B-B14F-4D97-AF65-F5344CB8AC3E}">
        <p14:creationId xmlns:p14="http://schemas.microsoft.com/office/powerpoint/2010/main" val="1195642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FD1E7F-CC52-008B-C726-EF5EFE528A0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76E6F9F-B1AE-ADE5-CC4F-6BF46DB1017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4E05140-5166-BCE3-241E-5C6C1635420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7E951DC-373B-FF3B-B257-2A5EC2292DDC}"/>
              </a:ext>
            </a:extLst>
          </p:cNvPr>
          <p:cNvSpPr>
            <a:spLocks noGrp="1"/>
          </p:cNvSpPr>
          <p:nvPr>
            <p:ph type="dt" sz="half" idx="10"/>
          </p:nvPr>
        </p:nvSpPr>
        <p:spPr/>
        <p:txBody>
          <a:bodyPr/>
          <a:lstStyle/>
          <a:p>
            <a:r>
              <a:rPr kumimoji="1" lang="en-US" altLang="ja-JP"/>
              <a:t>2023/12/07</a:t>
            </a:r>
            <a:endParaRPr kumimoji="1" lang="ja-JP" altLang="en-US"/>
          </a:p>
        </p:txBody>
      </p:sp>
      <p:sp>
        <p:nvSpPr>
          <p:cNvPr id="6" name="フッター プレースホルダー 5">
            <a:extLst>
              <a:ext uri="{FF2B5EF4-FFF2-40B4-BE49-F238E27FC236}">
                <a16:creationId xmlns:a16="http://schemas.microsoft.com/office/drawing/2014/main" id="{29EC7A94-0DAA-352B-7DD2-698A7AA977EE}"/>
              </a:ext>
            </a:extLst>
          </p:cNvPr>
          <p:cNvSpPr>
            <a:spLocks noGrp="1"/>
          </p:cNvSpPr>
          <p:nvPr>
            <p:ph type="ftr" sz="quarter" idx="11"/>
          </p:nvPr>
        </p:nvSpPr>
        <p:spPr/>
        <p:txBody>
          <a:bodyPr/>
          <a:lstStyle/>
          <a:p>
            <a:r>
              <a:rPr kumimoji="1" lang="en" altLang="ja-JP"/>
              <a:t>kohriki</a:t>
            </a:r>
            <a:endParaRPr kumimoji="1" lang="ja-JP" altLang="en-US"/>
          </a:p>
        </p:txBody>
      </p:sp>
      <p:sp>
        <p:nvSpPr>
          <p:cNvPr id="7" name="スライド番号プレースホルダー 6">
            <a:extLst>
              <a:ext uri="{FF2B5EF4-FFF2-40B4-BE49-F238E27FC236}">
                <a16:creationId xmlns:a16="http://schemas.microsoft.com/office/drawing/2014/main" id="{1E9F379D-B1CB-F545-BECB-39BD1421C528}"/>
              </a:ext>
            </a:extLst>
          </p:cNvPr>
          <p:cNvSpPr>
            <a:spLocks noGrp="1"/>
          </p:cNvSpPr>
          <p:nvPr>
            <p:ph type="sldNum" sz="quarter" idx="12"/>
          </p:nvPr>
        </p:nvSpPr>
        <p:spPr/>
        <p:txBody>
          <a:bodyPr/>
          <a:lstStyle/>
          <a:p>
            <a:fld id="{32CE922C-3961-A146-854B-A16C6A68D034}" type="slidenum">
              <a:rPr kumimoji="1" lang="ja-JP" altLang="en-US" smtClean="0"/>
              <a:t>‹#›</a:t>
            </a:fld>
            <a:endParaRPr kumimoji="1" lang="ja-JP" altLang="en-US"/>
          </a:p>
        </p:txBody>
      </p:sp>
    </p:spTree>
    <p:extLst>
      <p:ext uri="{BB962C8B-B14F-4D97-AF65-F5344CB8AC3E}">
        <p14:creationId xmlns:p14="http://schemas.microsoft.com/office/powerpoint/2010/main" val="3430336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D6FE7E-EA9B-B9A4-13A4-DDB456AD3F0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978E02D-310F-D729-4F07-048A9CAAA8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E358089-776A-6247-FDED-978FE796EC7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DB9491E-7068-367D-D75C-F9EA2C7A3A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33526A1-98AE-8B7B-9BB9-76ED9F2FDD4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E05C6B9-643E-0B03-4511-233A05BEF9BB}"/>
              </a:ext>
            </a:extLst>
          </p:cNvPr>
          <p:cNvSpPr>
            <a:spLocks noGrp="1"/>
          </p:cNvSpPr>
          <p:nvPr>
            <p:ph type="dt" sz="half" idx="10"/>
          </p:nvPr>
        </p:nvSpPr>
        <p:spPr/>
        <p:txBody>
          <a:bodyPr/>
          <a:lstStyle/>
          <a:p>
            <a:r>
              <a:rPr kumimoji="1" lang="en-US" altLang="ja-JP"/>
              <a:t>2023/12/07</a:t>
            </a:r>
            <a:endParaRPr kumimoji="1" lang="ja-JP" altLang="en-US"/>
          </a:p>
        </p:txBody>
      </p:sp>
      <p:sp>
        <p:nvSpPr>
          <p:cNvPr id="8" name="フッター プレースホルダー 7">
            <a:extLst>
              <a:ext uri="{FF2B5EF4-FFF2-40B4-BE49-F238E27FC236}">
                <a16:creationId xmlns:a16="http://schemas.microsoft.com/office/drawing/2014/main" id="{4D5FFFD9-A0B9-320E-0E8A-EEE2879D3873}"/>
              </a:ext>
            </a:extLst>
          </p:cNvPr>
          <p:cNvSpPr>
            <a:spLocks noGrp="1"/>
          </p:cNvSpPr>
          <p:nvPr>
            <p:ph type="ftr" sz="quarter" idx="11"/>
          </p:nvPr>
        </p:nvSpPr>
        <p:spPr/>
        <p:txBody>
          <a:bodyPr/>
          <a:lstStyle/>
          <a:p>
            <a:r>
              <a:rPr kumimoji="1" lang="en" altLang="ja-JP"/>
              <a:t>kohriki</a:t>
            </a:r>
            <a:endParaRPr kumimoji="1" lang="ja-JP" altLang="en-US"/>
          </a:p>
        </p:txBody>
      </p:sp>
      <p:sp>
        <p:nvSpPr>
          <p:cNvPr id="9" name="スライド番号プレースホルダー 8">
            <a:extLst>
              <a:ext uri="{FF2B5EF4-FFF2-40B4-BE49-F238E27FC236}">
                <a16:creationId xmlns:a16="http://schemas.microsoft.com/office/drawing/2014/main" id="{E406CC61-7D46-E836-0E2C-10FC5BE1DE37}"/>
              </a:ext>
            </a:extLst>
          </p:cNvPr>
          <p:cNvSpPr>
            <a:spLocks noGrp="1"/>
          </p:cNvSpPr>
          <p:nvPr>
            <p:ph type="sldNum" sz="quarter" idx="12"/>
          </p:nvPr>
        </p:nvSpPr>
        <p:spPr/>
        <p:txBody>
          <a:bodyPr/>
          <a:lstStyle/>
          <a:p>
            <a:fld id="{32CE922C-3961-A146-854B-A16C6A68D034}" type="slidenum">
              <a:rPr kumimoji="1" lang="ja-JP" altLang="en-US" smtClean="0"/>
              <a:t>‹#›</a:t>
            </a:fld>
            <a:endParaRPr kumimoji="1" lang="ja-JP" altLang="en-US"/>
          </a:p>
        </p:txBody>
      </p:sp>
    </p:spTree>
    <p:extLst>
      <p:ext uri="{BB962C8B-B14F-4D97-AF65-F5344CB8AC3E}">
        <p14:creationId xmlns:p14="http://schemas.microsoft.com/office/powerpoint/2010/main" val="2421713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8F285F-C580-B401-58CF-405D4D01081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5F3A7EB-38A3-7EDC-A5DE-4F48BC53F92C}"/>
              </a:ext>
            </a:extLst>
          </p:cNvPr>
          <p:cNvSpPr>
            <a:spLocks noGrp="1"/>
          </p:cNvSpPr>
          <p:nvPr>
            <p:ph type="dt" sz="half" idx="10"/>
          </p:nvPr>
        </p:nvSpPr>
        <p:spPr/>
        <p:txBody>
          <a:bodyPr/>
          <a:lstStyle/>
          <a:p>
            <a:r>
              <a:rPr kumimoji="1" lang="en-US" altLang="ja-JP"/>
              <a:t>2023/12/07</a:t>
            </a:r>
            <a:endParaRPr kumimoji="1" lang="ja-JP" altLang="en-US"/>
          </a:p>
        </p:txBody>
      </p:sp>
      <p:sp>
        <p:nvSpPr>
          <p:cNvPr id="4" name="フッター プレースホルダー 3">
            <a:extLst>
              <a:ext uri="{FF2B5EF4-FFF2-40B4-BE49-F238E27FC236}">
                <a16:creationId xmlns:a16="http://schemas.microsoft.com/office/drawing/2014/main" id="{D11BADBC-F2A3-BC0B-906B-8F6EBABAE6CE}"/>
              </a:ext>
            </a:extLst>
          </p:cNvPr>
          <p:cNvSpPr>
            <a:spLocks noGrp="1"/>
          </p:cNvSpPr>
          <p:nvPr>
            <p:ph type="ftr" sz="quarter" idx="11"/>
          </p:nvPr>
        </p:nvSpPr>
        <p:spPr/>
        <p:txBody>
          <a:bodyPr/>
          <a:lstStyle/>
          <a:p>
            <a:r>
              <a:rPr kumimoji="1" lang="en" altLang="ja-JP"/>
              <a:t>kohriki</a:t>
            </a:r>
            <a:endParaRPr kumimoji="1" lang="ja-JP" altLang="en-US"/>
          </a:p>
        </p:txBody>
      </p:sp>
      <p:sp>
        <p:nvSpPr>
          <p:cNvPr id="5" name="スライド番号プレースホルダー 4">
            <a:extLst>
              <a:ext uri="{FF2B5EF4-FFF2-40B4-BE49-F238E27FC236}">
                <a16:creationId xmlns:a16="http://schemas.microsoft.com/office/drawing/2014/main" id="{4C26BFA3-8F14-EACC-666F-BB7F0ACB5EE9}"/>
              </a:ext>
            </a:extLst>
          </p:cNvPr>
          <p:cNvSpPr>
            <a:spLocks noGrp="1"/>
          </p:cNvSpPr>
          <p:nvPr>
            <p:ph type="sldNum" sz="quarter" idx="12"/>
          </p:nvPr>
        </p:nvSpPr>
        <p:spPr/>
        <p:txBody>
          <a:bodyPr/>
          <a:lstStyle/>
          <a:p>
            <a:fld id="{32CE922C-3961-A146-854B-A16C6A68D034}" type="slidenum">
              <a:rPr kumimoji="1" lang="ja-JP" altLang="en-US" smtClean="0"/>
              <a:t>‹#›</a:t>
            </a:fld>
            <a:endParaRPr kumimoji="1" lang="ja-JP" altLang="en-US"/>
          </a:p>
        </p:txBody>
      </p:sp>
    </p:spTree>
    <p:extLst>
      <p:ext uri="{BB962C8B-B14F-4D97-AF65-F5344CB8AC3E}">
        <p14:creationId xmlns:p14="http://schemas.microsoft.com/office/powerpoint/2010/main" val="1059074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BB9A7F7-30E7-E500-128F-CDAC47D7B0A2}"/>
              </a:ext>
            </a:extLst>
          </p:cNvPr>
          <p:cNvSpPr>
            <a:spLocks noGrp="1"/>
          </p:cNvSpPr>
          <p:nvPr>
            <p:ph type="dt" sz="half" idx="10"/>
          </p:nvPr>
        </p:nvSpPr>
        <p:spPr/>
        <p:txBody>
          <a:bodyPr/>
          <a:lstStyle/>
          <a:p>
            <a:r>
              <a:rPr kumimoji="1" lang="en-US" altLang="ja-JP"/>
              <a:t>2023/12/07</a:t>
            </a:r>
            <a:endParaRPr kumimoji="1" lang="ja-JP" altLang="en-US"/>
          </a:p>
        </p:txBody>
      </p:sp>
      <p:sp>
        <p:nvSpPr>
          <p:cNvPr id="3" name="フッター プレースホルダー 2">
            <a:extLst>
              <a:ext uri="{FF2B5EF4-FFF2-40B4-BE49-F238E27FC236}">
                <a16:creationId xmlns:a16="http://schemas.microsoft.com/office/drawing/2014/main" id="{A78D01B4-0639-BB59-89D7-588634BC1C20}"/>
              </a:ext>
            </a:extLst>
          </p:cNvPr>
          <p:cNvSpPr>
            <a:spLocks noGrp="1"/>
          </p:cNvSpPr>
          <p:nvPr>
            <p:ph type="ftr" sz="quarter" idx="11"/>
          </p:nvPr>
        </p:nvSpPr>
        <p:spPr/>
        <p:txBody>
          <a:bodyPr/>
          <a:lstStyle/>
          <a:p>
            <a:r>
              <a:rPr kumimoji="1" lang="en" altLang="ja-JP"/>
              <a:t>kohriki</a:t>
            </a:r>
            <a:endParaRPr kumimoji="1" lang="ja-JP" altLang="en-US"/>
          </a:p>
        </p:txBody>
      </p:sp>
      <p:sp>
        <p:nvSpPr>
          <p:cNvPr id="4" name="スライド番号プレースホルダー 3">
            <a:extLst>
              <a:ext uri="{FF2B5EF4-FFF2-40B4-BE49-F238E27FC236}">
                <a16:creationId xmlns:a16="http://schemas.microsoft.com/office/drawing/2014/main" id="{5AD05FED-3ECE-79E1-3E2E-A228651F6AF4}"/>
              </a:ext>
            </a:extLst>
          </p:cNvPr>
          <p:cNvSpPr>
            <a:spLocks noGrp="1"/>
          </p:cNvSpPr>
          <p:nvPr>
            <p:ph type="sldNum" sz="quarter" idx="12"/>
          </p:nvPr>
        </p:nvSpPr>
        <p:spPr/>
        <p:txBody>
          <a:bodyPr/>
          <a:lstStyle/>
          <a:p>
            <a:fld id="{32CE922C-3961-A146-854B-A16C6A68D034}" type="slidenum">
              <a:rPr kumimoji="1" lang="ja-JP" altLang="en-US" smtClean="0"/>
              <a:t>‹#›</a:t>
            </a:fld>
            <a:endParaRPr kumimoji="1" lang="ja-JP" altLang="en-US"/>
          </a:p>
        </p:txBody>
      </p:sp>
    </p:spTree>
    <p:extLst>
      <p:ext uri="{BB962C8B-B14F-4D97-AF65-F5344CB8AC3E}">
        <p14:creationId xmlns:p14="http://schemas.microsoft.com/office/powerpoint/2010/main" val="1309744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25C518-7D2C-B97E-897E-B610BE7F43A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B2D71C8-1721-64C1-6F8F-0E4EA06C65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76DD7C4-F7A2-2CD4-776A-88E3DA2B1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ADF21E9-DD13-3283-CB13-23993CD225F2}"/>
              </a:ext>
            </a:extLst>
          </p:cNvPr>
          <p:cNvSpPr>
            <a:spLocks noGrp="1"/>
          </p:cNvSpPr>
          <p:nvPr>
            <p:ph type="dt" sz="half" idx="10"/>
          </p:nvPr>
        </p:nvSpPr>
        <p:spPr/>
        <p:txBody>
          <a:bodyPr/>
          <a:lstStyle/>
          <a:p>
            <a:r>
              <a:rPr kumimoji="1" lang="en-US" altLang="ja-JP"/>
              <a:t>2023/12/07</a:t>
            </a:r>
            <a:endParaRPr kumimoji="1" lang="ja-JP" altLang="en-US"/>
          </a:p>
        </p:txBody>
      </p:sp>
      <p:sp>
        <p:nvSpPr>
          <p:cNvPr id="6" name="フッター プレースホルダー 5">
            <a:extLst>
              <a:ext uri="{FF2B5EF4-FFF2-40B4-BE49-F238E27FC236}">
                <a16:creationId xmlns:a16="http://schemas.microsoft.com/office/drawing/2014/main" id="{E1BFAED2-F143-0B2E-FC8A-DA2DBE75938E}"/>
              </a:ext>
            </a:extLst>
          </p:cNvPr>
          <p:cNvSpPr>
            <a:spLocks noGrp="1"/>
          </p:cNvSpPr>
          <p:nvPr>
            <p:ph type="ftr" sz="quarter" idx="11"/>
          </p:nvPr>
        </p:nvSpPr>
        <p:spPr/>
        <p:txBody>
          <a:bodyPr/>
          <a:lstStyle/>
          <a:p>
            <a:r>
              <a:rPr kumimoji="1" lang="en" altLang="ja-JP"/>
              <a:t>kohriki</a:t>
            </a:r>
            <a:endParaRPr kumimoji="1" lang="ja-JP" altLang="en-US"/>
          </a:p>
        </p:txBody>
      </p:sp>
      <p:sp>
        <p:nvSpPr>
          <p:cNvPr id="7" name="スライド番号プレースホルダー 6">
            <a:extLst>
              <a:ext uri="{FF2B5EF4-FFF2-40B4-BE49-F238E27FC236}">
                <a16:creationId xmlns:a16="http://schemas.microsoft.com/office/drawing/2014/main" id="{35712110-D931-55B3-1FCC-4B7C21921E33}"/>
              </a:ext>
            </a:extLst>
          </p:cNvPr>
          <p:cNvSpPr>
            <a:spLocks noGrp="1"/>
          </p:cNvSpPr>
          <p:nvPr>
            <p:ph type="sldNum" sz="quarter" idx="12"/>
          </p:nvPr>
        </p:nvSpPr>
        <p:spPr/>
        <p:txBody>
          <a:bodyPr/>
          <a:lstStyle/>
          <a:p>
            <a:fld id="{32CE922C-3961-A146-854B-A16C6A68D034}" type="slidenum">
              <a:rPr kumimoji="1" lang="ja-JP" altLang="en-US" smtClean="0"/>
              <a:t>‹#›</a:t>
            </a:fld>
            <a:endParaRPr kumimoji="1" lang="ja-JP" altLang="en-US"/>
          </a:p>
        </p:txBody>
      </p:sp>
    </p:spTree>
    <p:extLst>
      <p:ext uri="{BB962C8B-B14F-4D97-AF65-F5344CB8AC3E}">
        <p14:creationId xmlns:p14="http://schemas.microsoft.com/office/powerpoint/2010/main" val="3512548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6B4906-A821-A624-3E8E-91996D1A4FD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CA0681E-6436-9FC3-F387-7DE51E9412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1201262-FC4D-7E07-FB40-FD2485680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B7BC28D-55F8-504F-6F97-B727EE9680F1}"/>
              </a:ext>
            </a:extLst>
          </p:cNvPr>
          <p:cNvSpPr>
            <a:spLocks noGrp="1"/>
          </p:cNvSpPr>
          <p:nvPr>
            <p:ph type="dt" sz="half" idx="10"/>
          </p:nvPr>
        </p:nvSpPr>
        <p:spPr/>
        <p:txBody>
          <a:bodyPr/>
          <a:lstStyle/>
          <a:p>
            <a:r>
              <a:rPr kumimoji="1" lang="en-US" altLang="ja-JP"/>
              <a:t>2023/12/07</a:t>
            </a:r>
            <a:endParaRPr kumimoji="1" lang="ja-JP" altLang="en-US"/>
          </a:p>
        </p:txBody>
      </p:sp>
      <p:sp>
        <p:nvSpPr>
          <p:cNvPr id="6" name="フッター プレースホルダー 5">
            <a:extLst>
              <a:ext uri="{FF2B5EF4-FFF2-40B4-BE49-F238E27FC236}">
                <a16:creationId xmlns:a16="http://schemas.microsoft.com/office/drawing/2014/main" id="{3090D3E8-FCA1-FE79-A87C-A873479E0C2A}"/>
              </a:ext>
            </a:extLst>
          </p:cNvPr>
          <p:cNvSpPr>
            <a:spLocks noGrp="1"/>
          </p:cNvSpPr>
          <p:nvPr>
            <p:ph type="ftr" sz="quarter" idx="11"/>
          </p:nvPr>
        </p:nvSpPr>
        <p:spPr/>
        <p:txBody>
          <a:bodyPr/>
          <a:lstStyle/>
          <a:p>
            <a:r>
              <a:rPr kumimoji="1" lang="en" altLang="ja-JP"/>
              <a:t>kohriki</a:t>
            </a:r>
            <a:endParaRPr kumimoji="1" lang="ja-JP" altLang="en-US"/>
          </a:p>
        </p:txBody>
      </p:sp>
      <p:sp>
        <p:nvSpPr>
          <p:cNvPr id="7" name="スライド番号プレースホルダー 6">
            <a:extLst>
              <a:ext uri="{FF2B5EF4-FFF2-40B4-BE49-F238E27FC236}">
                <a16:creationId xmlns:a16="http://schemas.microsoft.com/office/drawing/2014/main" id="{F6403062-7522-CCA2-1054-5E6EC6E85466}"/>
              </a:ext>
            </a:extLst>
          </p:cNvPr>
          <p:cNvSpPr>
            <a:spLocks noGrp="1"/>
          </p:cNvSpPr>
          <p:nvPr>
            <p:ph type="sldNum" sz="quarter" idx="12"/>
          </p:nvPr>
        </p:nvSpPr>
        <p:spPr/>
        <p:txBody>
          <a:bodyPr/>
          <a:lstStyle/>
          <a:p>
            <a:fld id="{32CE922C-3961-A146-854B-A16C6A68D034}" type="slidenum">
              <a:rPr kumimoji="1" lang="ja-JP" altLang="en-US" smtClean="0"/>
              <a:t>‹#›</a:t>
            </a:fld>
            <a:endParaRPr kumimoji="1" lang="ja-JP" altLang="en-US"/>
          </a:p>
        </p:txBody>
      </p:sp>
    </p:spTree>
    <p:extLst>
      <p:ext uri="{BB962C8B-B14F-4D97-AF65-F5344CB8AC3E}">
        <p14:creationId xmlns:p14="http://schemas.microsoft.com/office/powerpoint/2010/main" val="4266132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E716AFB-20A4-371C-F5F9-087BFABEF2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FC3AB78-7742-D772-BE66-6021AED67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B03F41B-B9C0-EDE2-1C49-8E451B386F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B2834186-DC93-116E-4B3B-E2F5516DAF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759C851-393F-8CC1-68C0-EB0EEF088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E922C-3961-A146-854B-A16C6A68D034}" type="slidenum">
              <a:rPr kumimoji="1" lang="ja-JP" altLang="en-US" smtClean="0"/>
              <a:t>‹#›</a:t>
            </a:fld>
            <a:endParaRPr kumimoji="1" lang="ja-JP" altLang="en-US"/>
          </a:p>
        </p:txBody>
      </p:sp>
    </p:spTree>
    <p:extLst>
      <p:ext uri="{BB962C8B-B14F-4D97-AF65-F5344CB8AC3E}">
        <p14:creationId xmlns:p14="http://schemas.microsoft.com/office/powerpoint/2010/main" val="1369179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1.jpg"/><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xml"/><Relationship Id="rId4" Type="http://schemas.openxmlformats.org/officeDocument/2006/relationships/image" Target="../media/image74.jp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latin typeface="MS PGothic" panose="020B0600070205080204" pitchFamily="34" charset="-128"/>
              <a:ea typeface="MS PGothic" panose="020B0600070205080204" pitchFamily="34" charset="-128"/>
            </a:endParaRPr>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3505200" y="3602038"/>
            <a:ext cx="4931229" cy="1655762"/>
          </a:xfrm>
        </p:spPr>
        <p:txBody>
          <a:bodyPr/>
          <a:lstStyle/>
          <a:p>
            <a:r>
              <a:rPr lang="en-US" altLang="ja-JP" b="0" i="0" u="none" strike="noStrike" dirty="0">
                <a:solidFill>
                  <a:srgbClr val="000000"/>
                </a:solidFill>
                <a:effectLst/>
                <a:latin typeface="MS PGothic" panose="020B0600070205080204" pitchFamily="34" charset="-128"/>
                <a:ea typeface="MS PGothic" panose="020B0600070205080204" pitchFamily="34" charset="-128"/>
              </a:rPr>
              <a:t>2023</a:t>
            </a:r>
            <a:r>
              <a:rPr lang="ja-JP" altLang="en-US" b="0" i="0" u="none" strike="noStrike">
                <a:solidFill>
                  <a:srgbClr val="000000"/>
                </a:solidFill>
                <a:effectLst/>
                <a:latin typeface="MS PGothic" panose="020B0600070205080204" pitchFamily="34" charset="-128"/>
                <a:ea typeface="MS PGothic" panose="020B0600070205080204" pitchFamily="34" charset="-128"/>
              </a:rPr>
              <a:t>年</a:t>
            </a:r>
            <a:r>
              <a:rPr lang="en-US" altLang="ja-JP" b="0" i="0" u="none" strike="noStrike" dirty="0">
                <a:solidFill>
                  <a:srgbClr val="000000"/>
                </a:solidFill>
                <a:effectLst/>
                <a:latin typeface="MS PGothic" panose="020B0600070205080204" pitchFamily="34" charset="-128"/>
                <a:ea typeface="MS PGothic" panose="020B0600070205080204" pitchFamily="34" charset="-128"/>
              </a:rPr>
              <a:t>12</a:t>
            </a:r>
            <a:r>
              <a:rPr lang="ja-JP" altLang="en-US" b="0" i="0" u="none" strike="noStrike">
                <a:solidFill>
                  <a:srgbClr val="000000"/>
                </a:solidFill>
                <a:effectLst/>
                <a:latin typeface="MS PGothic" panose="020B0600070205080204" pitchFamily="34" charset="-128"/>
                <a:ea typeface="MS PGothic" panose="020B0600070205080204" pitchFamily="34" charset="-128"/>
              </a:rPr>
              <a:t>月</a:t>
            </a:r>
            <a:r>
              <a:rPr lang="en-US" altLang="ja-JP" b="0" i="0" u="none" strike="noStrike" dirty="0">
                <a:solidFill>
                  <a:srgbClr val="000000"/>
                </a:solidFill>
                <a:effectLst/>
                <a:latin typeface="MS PGothic" panose="020B0600070205080204" pitchFamily="34" charset="-128"/>
                <a:ea typeface="MS PGothic" panose="020B0600070205080204" pitchFamily="34" charset="-128"/>
              </a:rPr>
              <a:t>7</a:t>
            </a:r>
            <a:r>
              <a:rPr lang="ja-JP" altLang="en-US" b="0" i="0" u="none" strike="noStrike">
                <a:solidFill>
                  <a:srgbClr val="000000"/>
                </a:solidFill>
                <a:effectLst/>
                <a:latin typeface="MS PGothic" panose="020B0600070205080204" pitchFamily="34" charset="-128"/>
                <a:ea typeface="MS PGothic" panose="020B0600070205080204" pitchFamily="34" charset="-128"/>
              </a:rPr>
              <a:t>日</a:t>
            </a:r>
            <a:endParaRPr lang="en-US" altLang="ja-JP" b="0" i="0" u="none" strike="noStrike" dirty="0">
              <a:solidFill>
                <a:srgbClr val="000000"/>
              </a:solidFill>
              <a:effectLst/>
              <a:latin typeface="MS PGothic" panose="020B0600070205080204" pitchFamily="34" charset="-128"/>
              <a:ea typeface="MS PGothic" panose="020B0600070205080204" pitchFamily="34" charset="-128"/>
            </a:endParaRPr>
          </a:p>
          <a:p>
            <a:r>
              <a:rPr lang="ja-JP" altLang="en-US">
                <a:solidFill>
                  <a:srgbClr val="000000"/>
                </a:solidFill>
                <a:latin typeface="MS PGothic" panose="020B0600070205080204" pitchFamily="34" charset="-128"/>
                <a:ea typeface="MS PGothic" panose="020B0600070205080204" pitchFamily="34" charset="-128"/>
              </a:rPr>
              <a:t>髙力　孝</a:t>
            </a:r>
            <a:endParaRPr lang="en-US" altLang="ja-JP" b="0" i="0" u="none" strike="noStrike" dirty="0">
              <a:solidFill>
                <a:srgbClr val="000000"/>
              </a:solidFill>
              <a:effectLst/>
              <a:latin typeface="MS PGothic" panose="020B0600070205080204" pitchFamily="34" charset="-128"/>
              <a:ea typeface="MS PGothic" panose="020B0600070205080204" pitchFamily="34" charset="-128"/>
            </a:endParaRPr>
          </a:p>
          <a:p>
            <a:endParaRPr kumimoji="1" lang="ja-JP" altLang="en-US">
              <a:latin typeface="MS PGothic" panose="020B0600070205080204" pitchFamily="34" charset="-128"/>
              <a:ea typeface="MS PGothic" panose="020B0600070205080204" pitchFamily="34" charset="-128"/>
            </a:endParaRPr>
          </a:p>
        </p:txBody>
      </p:sp>
      <p:sp>
        <p:nvSpPr>
          <p:cNvPr id="4" name="日付プレースホルダー 3">
            <a:extLst>
              <a:ext uri="{FF2B5EF4-FFF2-40B4-BE49-F238E27FC236}">
                <a16:creationId xmlns:a16="http://schemas.microsoft.com/office/drawing/2014/main" id="{5A00915D-AB48-6C0D-3563-EF4CF472A4FE}"/>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B4BDAE01-7D27-92E8-B5F6-4D38439980D0}"/>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24A64B89-4A44-2335-70E2-7230EB99808E}"/>
              </a:ext>
            </a:extLst>
          </p:cNvPr>
          <p:cNvSpPr>
            <a:spLocks noGrp="1"/>
          </p:cNvSpPr>
          <p:nvPr>
            <p:ph type="sldNum" sz="quarter" idx="12"/>
          </p:nvPr>
        </p:nvSpPr>
        <p:spPr/>
        <p:txBody>
          <a:bodyPr/>
          <a:lstStyle/>
          <a:p>
            <a:fld id="{32CE922C-3961-A146-854B-A16C6A68D034}" type="slidenum">
              <a:rPr kumimoji="1" lang="ja-JP" altLang="en-US" smtClean="0"/>
              <a:t>1</a:t>
            </a:fld>
            <a:endParaRPr kumimoji="1" lang="ja-JP" altLang="en-US"/>
          </a:p>
        </p:txBody>
      </p:sp>
    </p:spTree>
    <p:extLst>
      <p:ext uri="{BB962C8B-B14F-4D97-AF65-F5344CB8AC3E}">
        <p14:creationId xmlns:p14="http://schemas.microsoft.com/office/powerpoint/2010/main" val="2244662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10</a:t>
            </a:fld>
            <a:endParaRPr kumimoji="1" lang="ja-JP" altLang="en-US"/>
          </a:p>
        </p:txBody>
      </p:sp>
      <p:pic>
        <p:nvPicPr>
          <p:cNvPr id="8" name="図 7">
            <a:extLst>
              <a:ext uri="{FF2B5EF4-FFF2-40B4-BE49-F238E27FC236}">
                <a16:creationId xmlns:a16="http://schemas.microsoft.com/office/drawing/2014/main" id="{2C5BD349-DB20-F932-0E8C-CB1852F86AD3}"/>
              </a:ext>
            </a:extLst>
          </p:cNvPr>
          <p:cNvPicPr>
            <a:picLocks noChangeAspect="1"/>
          </p:cNvPicPr>
          <p:nvPr/>
        </p:nvPicPr>
        <p:blipFill>
          <a:blip r:embed="rId2"/>
          <a:stretch>
            <a:fillRect/>
          </a:stretch>
        </p:blipFill>
        <p:spPr>
          <a:xfrm>
            <a:off x="2311430" y="1194368"/>
            <a:ext cx="7569139" cy="5354431"/>
          </a:xfrm>
          <a:prstGeom prst="rect">
            <a:avLst/>
          </a:prstGeom>
        </p:spPr>
      </p:pic>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328578" y="558550"/>
            <a:ext cx="10014524" cy="761540"/>
          </a:xfrm>
        </p:spPr>
        <p:txBody>
          <a:bodyPr>
            <a:noAutofit/>
          </a:bodyPr>
          <a:lstStyle/>
          <a:p>
            <a:r>
              <a:rPr kumimoji="1" lang="en-US" altLang="ja-JP" sz="2000" dirty="0">
                <a:latin typeface="MS PGothic" panose="020B0600070205080204" pitchFamily="34" charset="-128"/>
                <a:ea typeface="MS PGothic" panose="020B0600070205080204" pitchFamily="34" charset="-128"/>
              </a:rPr>
              <a:t>Phase 4 IP chamber 2020</a:t>
            </a:r>
            <a:r>
              <a:rPr kumimoji="1" lang="ja-JP" altLang="en-US" sz="2000">
                <a:latin typeface="MS PGothic" panose="020B0600070205080204" pitchFamily="34" charset="-128"/>
                <a:ea typeface="MS PGothic" panose="020B0600070205080204" pitchFamily="34" charset="-128"/>
              </a:rPr>
              <a:t>最終設計図</a:t>
            </a:r>
            <a:endParaRPr kumimoji="1" lang="en-US" altLang="ja-JP" sz="2000" dirty="0">
              <a:latin typeface="MS PGothic" panose="020B0600070205080204" pitchFamily="34" charset="-128"/>
              <a:ea typeface="MS PGothic" panose="020B0600070205080204" pitchFamily="34" charset="-128"/>
            </a:endParaRPr>
          </a:p>
          <a:p>
            <a:r>
              <a:rPr kumimoji="1" lang="en-US" altLang="ja-JP" sz="2000" dirty="0">
                <a:latin typeface="MS PGothic" panose="020B0600070205080204" pitchFamily="34" charset="-128"/>
                <a:ea typeface="MS PGothic" panose="020B0600070205080204" pitchFamily="34" charset="-128"/>
              </a:rPr>
              <a:t>Phase3</a:t>
            </a:r>
            <a:r>
              <a:rPr kumimoji="1" lang="ja-JP" altLang="en-US" sz="2000">
                <a:latin typeface="MS PGothic" panose="020B0600070205080204" pitchFamily="34" charset="-128"/>
                <a:ea typeface="MS PGothic" panose="020B0600070205080204" pitchFamily="34" charset="-128"/>
              </a:rPr>
              <a:t>から得られたバックグラウンドの影響を反映</a:t>
            </a:r>
            <a:endParaRPr kumimoji="1" lang="en-US" altLang="ja-JP" sz="180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492317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11</a:t>
            </a:fld>
            <a:endParaRPr kumimoji="1" lang="ja-JP" altLang="en-US"/>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439399" y="736591"/>
            <a:ext cx="9426316" cy="1926886"/>
          </a:xfrm>
        </p:spPr>
        <p:txBody>
          <a:bodyPr>
            <a:noAutofit/>
          </a:bodyPr>
          <a:lstStyle/>
          <a:p>
            <a:pPr algn="l"/>
            <a:r>
              <a:rPr kumimoji="1" lang="ja-JP" altLang="en-US" sz="2000">
                <a:latin typeface="MS PGothic" panose="020B0600070205080204" pitchFamily="34" charset="-128"/>
                <a:ea typeface="MS PGothic" panose="020B0600070205080204" pitchFamily="34" charset="-128"/>
              </a:rPr>
              <a:t>［</a:t>
            </a:r>
            <a:r>
              <a:rPr lang="en-US" altLang="ja-JP" sz="2000" dirty="0">
                <a:effectLst/>
                <a:latin typeface="MS PGothic" panose="020B0600070205080204" pitchFamily="34" charset="-128"/>
                <a:ea typeface="MS PGothic" panose="020B0600070205080204" pitchFamily="34" charset="-128"/>
              </a:rPr>
              <a:t> Phase 2</a:t>
            </a:r>
            <a:r>
              <a:rPr lang="ja-JP" altLang="en-US" sz="2000">
                <a:effectLst/>
                <a:latin typeface="MS PGothic" panose="020B0600070205080204" pitchFamily="34" charset="-128"/>
                <a:ea typeface="MS PGothic" panose="020B0600070205080204" pitchFamily="34" charset="-128"/>
              </a:rPr>
              <a:t>、 </a:t>
            </a:r>
            <a:r>
              <a:rPr kumimoji="1" lang="en-US" altLang="ja-JP" sz="2000" dirty="0">
                <a:latin typeface="MS PGothic" panose="020B0600070205080204" pitchFamily="34" charset="-128"/>
                <a:ea typeface="MS PGothic" panose="020B0600070205080204" pitchFamily="34" charset="-128"/>
              </a:rPr>
              <a:t>Phase3</a:t>
            </a:r>
            <a:r>
              <a:rPr kumimoji="1" lang="ja-JP" altLang="en-US" sz="2000">
                <a:latin typeface="MS PGothic" panose="020B0600070205080204" pitchFamily="34" charset="-128"/>
                <a:ea typeface="MS PGothic" panose="020B0600070205080204" pitchFamily="34" charset="-128"/>
              </a:rPr>
              <a:t>から</a:t>
            </a:r>
            <a:r>
              <a:rPr kumimoji="1" lang="en-US" altLang="ja-JP" sz="2000" dirty="0">
                <a:latin typeface="MS PGothic" panose="020B0600070205080204" pitchFamily="34" charset="-128"/>
                <a:ea typeface="MS PGothic" panose="020B0600070205080204" pitchFamily="34" charset="-128"/>
              </a:rPr>
              <a:t>Phase 4 IP chamber 2020</a:t>
            </a:r>
            <a:r>
              <a:rPr kumimoji="1" lang="ja-JP" altLang="en-US" sz="2000">
                <a:latin typeface="MS PGothic" panose="020B0600070205080204" pitchFamily="34" charset="-128"/>
                <a:ea typeface="MS PGothic" panose="020B0600070205080204" pitchFamily="34" charset="-128"/>
              </a:rPr>
              <a:t>への変更点</a:t>
            </a:r>
            <a:r>
              <a:rPr lang="ja-JP" altLang="en-US" sz="2000">
                <a:latin typeface="MS PGothic" panose="020B0600070205080204" pitchFamily="34" charset="-128"/>
                <a:ea typeface="MS PGothic" panose="020B0600070205080204" pitchFamily="34" charset="-128"/>
              </a:rPr>
              <a:t>］</a:t>
            </a:r>
            <a:endParaRPr lang="en-US" altLang="ja-JP" sz="2000" dirty="0">
              <a:latin typeface="MS PGothic" panose="020B0600070205080204" pitchFamily="34" charset="-128"/>
              <a:ea typeface="MS PGothic" panose="020B0600070205080204" pitchFamily="34" charset="-128"/>
            </a:endParaRPr>
          </a:p>
          <a:p>
            <a:pPr marL="285750" indent="-285750" algn="l">
              <a:buFont typeface="Arial" panose="020B0604020202020204" pitchFamily="34" charset="0"/>
              <a:buChar char="•"/>
            </a:pPr>
            <a:r>
              <a:rPr lang="ja-JP" altLang="en-US" sz="2000">
                <a:effectLst/>
                <a:latin typeface="MS PGothic" panose="020B0600070205080204" pitchFamily="34" charset="-128"/>
                <a:ea typeface="MS PGothic" panose="020B0600070205080204" pitchFamily="34" charset="-128"/>
              </a:rPr>
              <a:t>ビーム出口側</a:t>
            </a:r>
            <a:r>
              <a:rPr lang="el-GR" altLang="ja-JP" sz="2000" dirty="0">
                <a:effectLst/>
                <a:latin typeface="MS PGothic" panose="020B0600070205080204" pitchFamily="34" charset="-128"/>
                <a:ea typeface="MS PGothic" panose="020B0600070205080204" pitchFamily="34" charset="-128"/>
              </a:rPr>
              <a:t>φ20</a:t>
            </a:r>
            <a:r>
              <a:rPr lang="ja-JP" altLang="en-US" sz="2000">
                <a:effectLst/>
                <a:latin typeface="MS PGothic" panose="020B0600070205080204" pitchFamily="34" charset="-128"/>
                <a:ea typeface="MS PGothic" panose="020B0600070205080204" pitchFamily="34" charset="-128"/>
              </a:rPr>
              <a:t>経路内の突起を小さくした</a:t>
            </a:r>
            <a:endParaRPr lang="en-US" altLang="ja-JP" sz="2000" dirty="0">
              <a:effectLst/>
              <a:latin typeface="MS PGothic" panose="020B0600070205080204" pitchFamily="34" charset="-128"/>
              <a:ea typeface="MS PGothic" panose="020B0600070205080204" pitchFamily="34" charset="-128"/>
            </a:endParaRPr>
          </a:p>
          <a:p>
            <a:pPr marL="285750" indent="-285750" algn="l">
              <a:buFont typeface="Arial" panose="020B0604020202020204" pitchFamily="34" charset="0"/>
              <a:buChar char="•"/>
            </a:pPr>
            <a:r>
              <a:rPr lang="ja-JP" altLang="en-US" sz="2000">
                <a:effectLst/>
                <a:latin typeface="MS PGothic" panose="020B0600070205080204" pitchFamily="34" charset="-128"/>
                <a:ea typeface="MS PGothic" panose="020B0600070205080204" pitchFamily="34" charset="-128"/>
              </a:rPr>
              <a:t>入射側経路内の突起を小さくした</a:t>
            </a:r>
            <a:endParaRPr lang="en-US" altLang="ja-JP" sz="2000" dirty="0">
              <a:effectLst/>
              <a:latin typeface="MS PGothic" panose="020B0600070205080204" pitchFamily="34" charset="-128"/>
              <a:ea typeface="MS PGothic" panose="020B0600070205080204" pitchFamily="34" charset="-128"/>
            </a:endParaRPr>
          </a:p>
          <a:p>
            <a:pPr marL="285750" indent="-285750" algn="l">
              <a:buFont typeface="Arial" panose="020B0604020202020204" pitchFamily="34" charset="0"/>
              <a:buChar char="•"/>
            </a:pPr>
            <a:r>
              <a:rPr lang="ja-JP" altLang="en-US" sz="2000">
                <a:effectLst/>
                <a:latin typeface="MS PGothic" panose="020B0600070205080204" pitchFamily="34" charset="-128"/>
                <a:ea typeface="MS PGothic" panose="020B0600070205080204" pitchFamily="34" charset="-128"/>
              </a:rPr>
              <a:t>それに伴い肉厚が薄くなった部分の形状を変更した</a:t>
            </a:r>
          </a:p>
          <a:p>
            <a:pPr marL="285750" indent="-285750" algn="l">
              <a:buFont typeface="Arial" panose="020B0604020202020204" pitchFamily="34" charset="0"/>
              <a:buChar char="•"/>
            </a:pPr>
            <a:endParaRPr lang="ja-JP" altLang="en-US" sz="2000">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endParaRPr kumimoji="1" lang="en-US" altLang="ja-JP" sz="2000" dirty="0">
              <a:latin typeface="MS PGothic" panose="020B0600070205080204" pitchFamily="34" charset="-128"/>
              <a:ea typeface="MS PGothic" panose="020B0600070205080204" pitchFamily="34" charset="-128"/>
            </a:endParaRPr>
          </a:p>
        </p:txBody>
      </p:sp>
      <p:grpSp>
        <p:nvGrpSpPr>
          <p:cNvPr id="17" name="グループ化 16">
            <a:extLst>
              <a:ext uri="{FF2B5EF4-FFF2-40B4-BE49-F238E27FC236}">
                <a16:creationId xmlns:a16="http://schemas.microsoft.com/office/drawing/2014/main" id="{C437FADC-FEB1-FE16-7DCB-0C9DD74E9558}"/>
              </a:ext>
            </a:extLst>
          </p:cNvPr>
          <p:cNvGrpSpPr/>
          <p:nvPr/>
        </p:nvGrpSpPr>
        <p:grpSpPr>
          <a:xfrm>
            <a:off x="1001543" y="2490376"/>
            <a:ext cx="5159714" cy="3822854"/>
            <a:chOff x="8006076" y="1631784"/>
            <a:chExt cx="3291114" cy="2438400"/>
          </a:xfrm>
        </p:grpSpPr>
        <p:pic>
          <p:nvPicPr>
            <p:cNvPr id="9" name="図 8">
              <a:extLst>
                <a:ext uri="{FF2B5EF4-FFF2-40B4-BE49-F238E27FC236}">
                  <a16:creationId xmlns:a16="http://schemas.microsoft.com/office/drawing/2014/main" id="{596F6869-0D21-CD6A-F2AB-05991FA1A848}"/>
                </a:ext>
              </a:extLst>
            </p:cNvPr>
            <p:cNvPicPr>
              <a:picLocks noChangeAspect="1"/>
            </p:cNvPicPr>
            <p:nvPr/>
          </p:nvPicPr>
          <p:blipFill rotWithShape="1">
            <a:blip r:embed="rId2"/>
            <a:srcRect r="13772"/>
            <a:stretch/>
          </p:blipFill>
          <p:spPr>
            <a:xfrm>
              <a:off x="8033796" y="1631784"/>
              <a:ext cx="3241462" cy="2438400"/>
            </a:xfrm>
            <a:prstGeom prst="rect">
              <a:avLst/>
            </a:prstGeom>
          </p:spPr>
        </p:pic>
        <p:sp>
          <p:nvSpPr>
            <p:cNvPr id="13" name="フリーフォーム 12">
              <a:extLst>
                <a:ext uri="{FF2B5EF4-FFF2-40B4-BE49-F238E27FC236}">
                  <a16:creationId xmlns:a16="http://schemas.microsoft.com/office/drawing/2014/main" id="{C556D982-6F04-66DE-59CA-EDB45BA4BF2B}"/>
                </a:ext>
              </a:extLst>
            </p:cNvPr>
            <p:cNvSpPr/>
            <p:nvPr/>
          </p:nvSpPr>
          <p:spPr>
            <a:xfrm>
              <a:off x="11261190" y="2375362"/>
              <a:ext cx="36000" cy="900000"/>
            </a:xfrm>
            <a:custGeom>
              <a:avLst/>
              <a:gdLst>
                <a:gd name="connsiteX0" fmla="*/ 73700 w 127665"/>
                <a:gd name="connsiteY0" fmla="*/ 0 h 1109609"/>
                <a:gd name="connsiteX1" fmla="*/ 125071 w 127665"/>
                <a:gd name="connsiteY1" fmla="*/ 421240 h 1109609"/>
                <a:gd name="connsiteX2" fmla="*/ 1781 w 127665"/>
                <a:gd name="connsiteY2" fmla="*/ 821932 h 1109609"/>
                <a:gd name="connsiteX3" fmla="*/ 63426 w 127665"/>
                <a:gd name="connsiteY3" fmla="*/ 1109609 h 1109609"/>
              </a:gdLst>
              <a:ahLst/>
              <a:cxnLst>
                <a:cxn ang="0">
                  <a:pos x="connsiteX0" y="connsiteY0"/>
                </a:cxn>
                <a:cxn ang="0">
                  <a:pos x="connsiteX1" y="connsiteY1"/>
                </a:cxn>
                <a:cxn ang="0">
                  <a:pos x="connsiteX2" y="connsiteY2"/>
                </a:cxn>
                <a:cxn ang="0">
                  <a:pos x="connsiteX3" y="connsiteY3"/>
                </a:cxn>
              </a:cxnLst>
              <a:rect l="l" t="t" r="r" b="b"/>
              <a:pathLst>
                <a:path w="127665" h="1109609">
                  <a:moveTo>
                    <a:pt x="73700" y="0"/>
                  </a:moveTo>
                  <a:cubicBezTo>
                    <a:pt x="105379" y="142125"/>
                    <a:pt x="137058" y="284251"/>
                    <a:pt x="125071" y="421240"/>
                  </a:cubicBezTo>
                  <a:cubicBezTo>
                    <a:pt x="113085" y="558229"/>
                    <a:pt x="12055" y="707204"/>
                    <a:pt x="1781" y="821932"/>
                  </a:cubicBezTo>
                  <a:cubicBezTo>
                    <a:pt x="-8493" y="936660"/>
                    <a:pt x="27466" y="1023134"/>
                    <a:pt x="63426" y="1109609"/>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a:extLst>
                <a:ext uri="{FF2B5EF4-FFF2-40B4-BE49-F238E27FC236}">
                  <a16:creationId xmlns:a16="http://schemas.microsoft.com/office/drawing/2014/main" id="{C546C7E3-2789-837B-5E3B-9890F1F7C2B7}"/>
                </a:ext>
              </a:extLst>
            </p:cNvPr>
            <p:cNvSpPr/>
            <p:nvPr/>
          </p:nvSpPr>
          <p:spPr>
            <a:xfrm>
              <a:off x="8006076" y="2138289"/>
              <a:ext cx="45719" cy="1399736"/>
            </a:xfrm>
            <a:custGeom>
              <a:avLst/>
              <a:gdLst>
                <a:gd name="connsiteX0" fmla="*/ 73700 w 127665"/>
                <a:gd name="connsiteY0" fmla="*/ 0 h 1109609"/>
                <a:gd name="connsiteX1" fmla="*/ 125071 w 127665"/>
                <a:gd name="connsiteY1" fmla="*/ 421240 h 1109609"/>
                <a:gd name="connsiteX2" fmla="*/ 1781 w 127665"/>
                <a:gd name="connsiteY2" fmla="*/ 821932 h 1109609"/>
                <a:gd name="connsiteX3" fmla="*/ 63426 w 127665"/>
                <a:gd name="connsiteY3" fmla="*/ 1109609 h 1109609"/>
              </a:gdLst>
              <a:ahLst/>
              <a:cxnLst>
                <a:cxn ang="0">
                  <a:pos x="connsiteX0" y="connsiteY0"/>
                </a:cxn>
                <a:cxn ang="0">
                  <a:pos x="connsiteX1" y="connsiteY1"/>
                </a:cxn>
                <a:cxn ang="0">
                  <a:pos x="connsiteX2" y="connsiteY2"/>
                </a:cxn>
                <a:cxn ang="0">
                  <a:pos x="connsiteX3" y="connsiteY3"/>
                </a:cxn>
              </a:cxnLst>
              <a:rect l="l" t="t" r="r" b="b"/>
              <a:pathLst>
                <a:path w="127665" h="1109609">
                  <a:moveTo>
                    <a:pt x="73700" y="0"/>
                  </a:moveTo>
                  <a:cubicBezTo>
                    <a:pt x="105379" y="142125"/>
                    <a:pt x="137058" y="284251"/>
                    <a:pt x="125071" y="421240"/>
                  </a:cubicBezTo>
                  <a:cubicBezTo>
                    <a:pt x="113085" y="558229"/>
                    <a:pt x="12055" y="707204"/>
                    <a:pt x="1781" y="821932"/>
                  </a:cubicBezTo>
                  <a:cubicBezTo>
                    <a:pt x="-8493" y="936660"/>
                    <a:pt x="27466" y="1023134"/>
                    <a:pt x="63426" y="1109609"/>
                  </a:cubicBez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8547F016-CB23-91E5-EC2D-E1A01513EAF1}"/>
              </a:ext>
            </a:extLst>
          </p:cNvPr>
          <p:cNvGrpSpPr/>
          <p:nvPr/>
        </p:nvGrpSpPr>
        <p:grpSpPr>
          <a:xfrm>
            <a:off x="6188363" y="2421413"/>
            <a:ext cx="5175688" cy="3810099"/>
            <a:chOff x="8002175" y="3988290"/>
            <a:chExt cx="3312354" cy="2438400"/>
          </a:xfrm>
        </p:grpSpPr>
        <p:pic>
          <p:nvPicPr>
            <p:cNvPr id="11" name="図 10">
              <a:extLst>
                <a:ext uri="{FF2B5EF4-FFF2-40B4-BE49-F238E27FC236}">
                  <a16:creationId xmlns:a16="http://schemas.microsoft.com/office/drawing/2014/main" id="{03389002-5D0C-F887-AA02-364D61D85051}"/>
                </a:ext>
              </a:extLst>
            </p:cNvPr>
            <p:cNvPicPr>
              <a:picLocks noChangeAspect="1"/>
            </p:cNvPicPr>
            <p:nvPr/>
          </p:nvPicPr>
          <p:blipFill rotWithShape="1">
            <a:blip r:embed="rId3"/>
            <a:srcRect l="3025" r="10747"/>
            <a:stretch/>
          </p:blipFill>
          <p:spPr>
            <a:xfrm>
              <a:off x="8033797" y="3988290"/>
              <a:ext cx="3241462" cy="2438400"/>
            </a:xfrm>
            <a:prstGeom prst="rect">
              <a:avLst/>
            </a:prstGeom>
          </p:spPr>
        </p:pic>
        <p:sp>
          <p:nvSpPr>
            <p:cNvPr id="14" name="フリーフォーム 13">
              <a:extLst>
                <a:ext uri="{FF2B5EF4-FFF2-40B4-BE49-F238E27FC236}">
                  <a16:creationId xmlns:a16="http://schemas.microsoft.com/office/drawing/2014/main" id="{5FBD7DCE-0927-AC74-A05B-92C72C466055}"/>
                </a:ext>
              </a:extLst>
            </p:cNvPr>
            <p:cNvSpPr/>
            <p:nvPr/>
          </p:nvSpPr>
          <p:spPr>
            <a:xfrm>
              <a:off x="8002175" y="4778592"/>
              <a:ext cx="36000" cy="900000"/>
            </a:xfrm>
            <a:custGeom>
              <a:avLst/>
              <a:gdLst>
                <a:gd name="connsiteX0" fmla="*/ 73700 w 127665"/>
                <a:gd name="connsiteY0" fmla="*/ 0 h 1109609"/>
                <a:gd name="connsiteX1" fmla="*/ 125071 w 127665"/>
                <a:gd name="connsiteY1" fmla="*/ 421240 h 1109609"/>
                <a:gd name="connsiteX2" fmla="*/ 1781 w 127665"/>
                <a:gd name="connsiteY2" fmla="*/ 821932 h 1109609"/>
                <a:gd name="connsiteX3" fmla="*/ 63426 w 127665"/>
                <a:gd name="connsiteY3" fmla="*/ 1109609 h 1109609"/>
              </a:gdLst>
              <a:ahLst/>
              <a:cxnLst>
                <a:cxn ang="0">
                  <a:pos x="connsiteX0" y="connsiteY0"/>
                </a:cxn>
                <a:cxn ang="0">
                  <a:pos x="connsiteX1" y="connsiteY1"/>
                </a:cxn>
                <a:cxn ang="0">
                  <a:pos x="connsiteX2" y="connsiteY2"/>
                </a:cxn>
                <a:cxn ang="0">
                  <a:pos x="connsiteX3" y="connsiteY3"/>
                </a:cxn>
              </a:cxnLst>
              <a:rect l="l" t="t" r="r" b="b"/>
              <a:pathLst>
                <a:path w="127665" h="1109609">
                  <a:moveTo>
                    <a:pt x="73700" y="0"/>
                  </a:moveTo>
                  <a:cubicBezTo>
                    <a:pt x="105379" y="142125"/>
                    <a:pt x="137058" y="284251"/>
                    <a:pt x="125071" y="421240"/>
                  </a:cubicBezTo>
                  <a:cubicBezTo>
                    <a:pt x="113085" y="558229"/>
                    <a:pt x="12055" y="707204"/>
                    <a:pt x="1781" y="821932"/>
                  </a:cubicBezTo>
                  <a:cubicBezTo>
                    <a:pt x="-8493" y="936660"/>
                    <a:pt x="27466" y="1023134"/>
                    <a:pt x="63426" y="1109609"/>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a:extLst>
                <a:ext uri="{FF2B5EF4-FFF2-40B4-BE49-F238E27FC236}">
                  <a16:creationId xmlns:a16="http://schemas.microsoft.com/office/drawing/2014/main" id="{467EF425-4A8D-5218-D3FD-127E55CF82C3}"/>
                </a:ext>
              </a:extLst>
            </p:cNvPr>
            <p:cNvSpPr/>
            <p:nvPr/>
          </p:nvSpPr>
          <p:spPr>
            <a:xfrm>
              <a:off x="11268810" y="4579033"/>
              <a:ext cx="45719" cy="1295181"/>
            </a:xfrm>
            <a:custGeom>
              <a:avLst/>
              <a:gdLst>
                <a:gd name="connsiteX0" fmla="*/ 73700 w 127665"/>
                <a:gd name="connsiteY0" fmla="*/ 0 h 1109609"/>
                <a:gd name="connsiteX1" fmla="*/ 125071 w 127665"/>
                <a:gd name="connsiteY1" fmla="*/ 421240 h 1109609"/>
                <a:gd name="connsiteX2" fmla="*/ 1781 w 127665"/>
                <a:gd name="connsiteY2" fmla="*/ 821932 h 1109609"/>
                <a:gd name="connsiteX3" fmla="*/ 63426 w 127665"/>
                <a:gd name="connsiteY3" fmla="*/ 1109609 h 1109609"/>
              </a:gdLst>
              <a:ahLst/>
              <a:cxnLst>
                <a:cxn ang="0">
                  <a:pos x="connsiteX0" y="connsiteY0"/>
                </a:cxn>
                <a:cxn ang="0">
                  <a:pos x="connsiteX1" y="connsiteY1"/>
                </a:cxn>
                <a:cxn ang="0">
                  <a:pos x="connsiteX2" y="connsiteY2"/>
                </a:cxn>
                <a:cxn ang="0">
                  <a:pos x="connsiteX3" y="connsiteY3"/>
                </a:cxn>
              </a:cxnLst>
              <a:rect l="l" t="t" r="r" b="b"/>
              <a:pathLst>
                <a:path w="127665" h="1109609">
                  <a:moveTo>
                    <a:pt x="73700" y="0"/>
                  </a:moveTo>
                  <a:cubicBezTo>
                    <a:pt x="105379" y="142125"/>
                    <a:pt x="137058" y="284251"/>
                    <a:pt x="125071" y="421240"/>
                  </a:cubicBezTo>
                  <a:cubicBezTo>
                    <a:pt x="113085" y="558229"/>
                    <a:pt x="12055" y="707204"/>
                    <a:pt x="1781" y="821932"/>
                  </a:cubicBezTo>
                  <a:cubicBezTo>
                    <a:pt x="-8493" y="936660"/>
                    <a:pt x="27466" y="1023134"/>
                    <a:pt x="63426" y="1109609"/>
                  </a:cubicBez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00303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12</a:t>
            </a:fld>
            <a:endParaRPr kumimoji="1" lang="ja-JP" altLang="en-US"/>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322338" y="692776"/>
            <a:ext cx="9144000" cy="1655762"/>
          </a:xfrm>
        </p:spPr>
        <p:txBody>
          <a:bodyPr/>
          <a:lstStyle/>
          <a:p>
            <a:r>
              <a:rPr kumimoji="1" lang="en-US" altLang="ja-JP" dirty="0">
                <a:latin typeface="MS PGothic" panose="020B0600070205080204" pitchFamily="34" charset="-128"/>
                <a:ea typeface="MS PGothic" panose="020B0600070205080204" pitchFamily="34" charset="-128"/>
              </a:rPr>
              <a:t>Phase4 IP Chamber 2020</a:t>
            </a:r>
          </a:p>
          <a:p>
            <a:r>
              <a:rPr lang="ja-JP" altLang="en-US">
                <a:latin typeface="MS PGothic" panose="020B0600070205080204" pitchFamily="34" charset="-128"/>
                <a:ea typeface="MS PGothic" panose="020B0600070205080204" pitchFamily="34" charset="-128"/>
              </a:rPr>
              <a:t>内筒と外筒</a:t>
            </a:r>
            <a:endParaRPr kumimoji="1" lang="ja-JP" altLang="en-US">
              <a:latin typeface="MS PGothic" panose="020B0600070205080204" pitchFamily="34" charset="-128"/>
              <a:ea typeface="MS PGothic" panose="020B0600070205080204" pitchFamily="34" charset="-128"/>
            </a:endParaRPr>
          </a:p>
        </p:txBody>
      </p:sp>
      <p:pic>
        <p:nvPicPr>
          <p:cNvPr id="9" name="図 8">
            <a:extLst>
              <a:ext uri="{FF2B5EF4-FFF2-40B4-BE49-F238E27FC236}">
                <a16:creationId xmlns:a16="http://schemas.microsoft.com/office/drawing/2014/main" id="{2B6CB081-002E-FD47-B692-FC75BF85A981}"/>
              </a:ext>
            </a:extLst>
          </p:cNvPr>
          <p:cNvPicPr>
            <a:picLocks noChangeAspect="1"/>
          </p:cNvPicPr>
          <p:nvPr/>
        </p:nvPicPr>
        <p:blipFill>
          <a:blip r:embed="rId2"/>
          <a:stretch>
            <a:fillRect/>
          </a:stretch>
        </p:blipFill>
        <p:spPr>
          <a:xfrm>
            <a:off x="470517" y="2006454"/>
            <a:ext cx="4356100" cy="3263900"/>
          </a:xfrm>
          <a:prstGeom prst="rect">
            <a:avLst/>
          </a:prstGeom>
        </p:spPr>
      </p:pic>
      <p:grpSp>
        <p:nvGrpSpPr>
          <p:cNvPr id="8" name="グループ化 7">
            <a:extLst>
              <a:ext uri="{FF2B5EF4-FFF2-40B4-BE49-F238E27FC236}">
                <a16:creationId xmlns:a16="http://schemas.microsoft.com/office/drawing/2014/main" id="{818324F2-26A9-EAEF-DD60-71966BC32C48}"/>
              </a:ext>
            </a:extLst>
          </p:cNvPr>
          <p:cNvGrpSpPr/>
          <p:nvPr/>
        </p:nvGrpSpPr>
        <p:grpSpPr>
          <a:xfrm>
            <a:off x="4914026" y="2348538"/>
            <a:ext cx="3401865" cy="3107426"/>
            <a:chOff x="4914026" y="2348538"/>
            <a:chExt cx="3401865" cy="3107426"/>
          </a:xfrm>
        </p:grpSpPr>
        <p:pic>
          <p:nvPicPr>
            <p:cNvPr id="13" name="図 12">
              <a:extLst>
                <a:ext uri="{FF2B5EF4-FFF2-40B4-BE49-F238E27FC236}">
                  <a16:creationId xmlns:a16="http://schemas.microsoft.com/office/drawing/2014/main" id="{F4DCFECC-F6C9-F0BB-BFF1-7F4986DBABBC}"/>
                </a:ext>
              </a:extLst>
            </p:cNvPr>
            <p:cNvPicPr>
              <a:picLocks noChangeAspect="1"/>
            </p:cNvPicPr>
            <p:nvPr/>
          </p:nvPicPr>
          <p:blipFill rotWithShape="1">
            <a:blip r:embed="rId3"/>
            <a:srcRect l="22563" b="17172"/>
            <a:stretch/>
          </p:blipFill>
          <p:spPr>
            <a:xfrm>
              <a:off x="4914026" y="2348538"/>
              <a:ext cx="3373221" cy="2703405"/>
            </a:xfrm>
            <a:prstGeom prst="rect">
              <a:avLst/>
            </a:prstGeom>
          </p:spPr>
        </p:pic>
        <p:cxnSp>
          <p:nvCxnSpPr>
            <p:cNvPr id="15" name="直線矢印コネクタ 14">
              <a:extLst>
                <a:ext uri="{FF2B5EF4-FFF2-40B4-BE49-F238E27FC236}">
                  <a16:creationId xmlns:a16="http://schemas.microsoft.com/office/drawing/2014/main" id="{5890887C-930B-C52B-D53A-B453C5097996}"/>
                </a:ext>
              </a:extLst>
            </p:cNvPr>
            <p:cNvCxnSpPr>
              <a:cxnSpLocks/>
              <a:stCxn id="19" idx="1"/>
            </p:cNvCxnSpPr>
            <p:nvPr/>
          </p:nvCxnSpPr>
          <p:spPr>
            <a:xfrm flipH="1" flipV="1">
              <a:off x="6261197" y="4369576"/>
              <a:ext cx="715866" cy="9017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345C63FD-A6DF-5B3F-F764-8DF99922A116}"/>
                </a:ext>
              </a:extLst>
            </p:cNvPr>
            <p:cNvSpPr txBox="1"/>
            <p:nvPr/>
          </p:nvSpPr>
          <p:spPr>
            <a:xfrm>
              <a:off x="6977063" y="5086632"/>
              <a:ext cx="1338828" cy="369332"/>
            </a:xfrm>
            <a:prstGeom prst="rect">
              <a:avLst/>
            </a:prstGeom>
            <a:noFill/>
          </p:spPr>
          <p:txBody>
            <a:bodyPr wrap="none" rtlCol="0">
              <a:spAutoFit/>
            </a:bodyPr>
            <a:lstStyle/>
            <a:p>
              <a:r>
                <a:rPr kumimoji="1" lang="ja-JP" altLang="en-US">
                  <a:latin typeface="MS PGothic" panose="020B0600070205080204" pitchFamily="34" charset="-128"/>
                  <a:ea typeface="MS PGothic" panose="020B0600070205080204" pitchFamily="34" charset="-128"/>
                </a:rPr>
                <a:t>重ね隅肉部</a:t>
              </a:r>
            </a:p>
          </p:txBody>
        </p:sp>
        <p:sp>
          <p:nvSpPr>
            <p:cNvPr id="20" name="テキスト ボックス 19">
              <a:extLst>
                <a:ext uri="{FF2B5EF4-FFF2-40B4-BE49-F238E27FC236}">
                  <a16:creationId xmlns:a16="http://schemas.microsoft.com/office/drawing/2014/main" id="{80810AB3-B5F8-AD6C-8911-06171A200C6B}"/>
                </a:ext>
              </a:extLst>
            </p:cNvPr>
            <p:cNvSpPr txBox="1"/>
            <p:nvPr/>
          </p:nvSpPr>
          <p:spPr>
            <a:xfrm>
              <a:off x="5915393" y="5057268"/>
              <a:ext cx="652743" cy="369332"/>
            </a:xfrm>
            <a:prstGeom prst="rect">
              <a:avLst/>
            </a:prstGeom>
            <a:noFill/>
          </p:spPr>
          <p:txBody>
            <a:bodyPr wrap="none" rtlCol="0">
              <a:spAutoFit/>
            </a:bodyPr>
            <a:lstStyle/>
            <a:p>
              <a:r>
                <a:rPr kumimoji="1" lang="en-US" altLang="ja-JP" dirty="0">
                  <a:latin typeface="MS PGothic" panose="020B0600070205080204" pitchFamily="34" charset="-128"/>
                  <a:ea typeface="MS PGothic" panose="020B0600070205080204" pitchFamily="34" charset="-128"/>
                </a:rPr>
                <a:t>BWD</a:t>
              </a:r>
              <a:endParaRPr kumimoji="1" lang="ja-JP" altLang="en-US">
                <a:latin typeface="MS PGothic" panose="020B0600070205080204" pitchFamily="34" charset="-128"/>
                <a:ea typeface="MS PGothic" panose="020B0600070205080204" pitchFamily="34" charset="-128"/>
              </a:endParaRPr>
            </a:p>
          </p:txBody>
        </p:sp>
      </p:grpSp>
      <p:sp>
        <p:nvSpPr>
          <p:cNvPr id="21" name="テキスト ボックス 20">
            <a:extLst>
              <a:ext uri="{FF2B5EF4-FFF2-40B4-BE49-F238E27FC236}">
                <a16:creationId xmlns:a16="http://schemas.microsoft.com/office/drawing/2014/main" id="{E10A5864-BFA9-54E6-BA2F-C079DA1D09BF}"/>
              </a:ext>
            </a:extLst>
          </p:cNvPr>
          <p:cNvSpPr txBox="1"/>
          <p:nvPr/>
        </p:nvSpPr>
        <p:spPr>
          <a:xfrm>
            <a:off x="669595" y="5241934"/>
            <a:ext cx="652743" cy="369332"/>
          </a:xfrm>
          <a:prstGeom prst="rect">
            <a:avLst/>
          </a:prstGeom>
          <a:noFill/>
        </p:spPr>
        <p:txBody>
          <a:bodyPr wrap="none" rtlCol="0">
            <a:spAutoFit/>
          </a:bodyPr>
          <a:lstStyle/>
          <a:p>
            <a:r>
              <a:rPr kumimoji="1" lang="en-US" altLang="ja-JP" dirty="0">
                <a:latin typeface="MS PGothic" panose="020B0600070205080204" pitchFamily="34" charset="-128"/>
                <a:ea typeface="MS PGothic" panose="020B0600070205080204" pitchFamily="34" charset="-128"/>
              </a:rPr>
              <a:t>BWD</a:t>
            </a:r>
            <a:endParaRPr kumimoji="1" lang="ja-JP" altLang="en-US">
              <a:latin typeface="MS PGothic" panose="020B0600070205080204" pitchFamily="34" charset="-128"/>
              <a:ea typeface="MS PGothic" panose="020B0600070205080204" pitchFamily="34" charset="-128"/>
            </a:endParaRPr>
          </a:p>
        </p:txBody>
      </p:sp>
      <p:sp>
        <p:nvSpPr>
          <p:cNvPr id="23" name="テキスト ボックス 22">
            <a:extLst>
              <a:ext uri="{FF2B5EF4-FFF2-40B4-BE49-F238E27FC236}">
                <a16:creationId xmlns:a16="http://schemas.microsoft.com/office/drawing/2014/main" id="{C0488AF6-197D-1F5B-291B-EEA851ED1946}"/>
              </a:ext>
            </a:extLst>
          </p:cNvPr>
          <p:cNvSpPr txBox="1"/>
          <p:nvPr/>
        </p:nvSpPr>
        <p:spPr>
          <a:xfrm>
            <a:off x="3725696" y="5271298"/>
            <a:ext cx="652743" cy="369332"/>
          </a:xfrm>
          <a:prstGeom prst="rect">
            <a:avLst/>
          </a:prstGeom>
          <a:noFill/>
        </p:spPr>
        <p:txBody>
          <a:bodyPr wrap="none" rtlCol="0">
            <a:spAutoFit/>
          </a:bodyPr>
          <a:lstStyle/>
          <a:p>
            <a:r>
              <a:rPr kumimoji="1" lang="en-US" altLang="ja-JP" dirty="0">
                <a:latin typeface="MS PGothic" panose="020B0600070205080204" pitchFamily="34" charset="-128"/>
                <a:ea typeface="MS PGothic" panose="020B0600070205080204" pitchFamily="34" charset="-128"/>
              </a:rPr>
              <a:t>FWD</a:t>
            </a:r>
            <a:endParaRPr kumimoji="1" lang="ja-JP" altLang="en-US">
              <a:latin typeface="MS PGothic" panose="020B0600070205080204" pitchFamily="34" charset="-128"/>
              <a:ea typeface="MS PGothic" panose="020B0600070205080204" pitchFamily="34" charset="-128"/>
            </a:endParaRPr>
          </a:p>
        </p:txBody>
      </p:sp>
      <p:grpSp>
        <p:nvGrpSpPr>
          <p:cNvPr id="10" name="グループ化 9">
            <a:extLst>
              <a:ext uri="{FF2B5EF4-FFF2-40B4-BE49-F238E27FC236}">
                <a16:creationId xmlns:a16="http://schemas.microsoft.com/office/drawing/2014/main" id="{34656AF3-547C-393F-4AC3-F0267C27FBE9}"/>
              </a:ext>
            </a:extLst>
          </p:cNvPr>
          <p:cNvGrpSpPr/>
          <p:nvPr/>
        </p:nvGrpSpPr>
        <p:grpSpPr>
          <a:xfrm>
            <a:off x="8376626" y="2348538"/>
            <a:ext cx="3467593" cy="3603791"/>
            <a:chOff x="8376626" y="2348538"/>
            <a:chExt cx="3467593" cy="3603791"/>
          </a:xfrm>
        </p:grpSpPr>
        <p:pic>
          <p:nvPicPr>
            <p:cNvPr id="11" name="図 10">
              <a:extLst>
                <a:ext uri="{FF2B5EF4-FFF2-40B4-BE49-F238E27FC236}">
                  <a16:creationId xmlns:a16="http://schemas.microsoft.com/office/drawing/2014/main" id="{3A44A0EF-9023-9372-8DA9-4DEF33FAEC11}"/>
                </a:ext>
              </a:extLst>
            </p:cNvPr>
            <p:cNvPicPr>
              <a:picLocks noChangeAspect="1"/>
            </p:cNvPicPr>
            <p:nvPr/>
          </p:nvPicPr>
          <p:blipFill rotWithShape="1">
            <a:blip r:embed="rId4"/>
            <a:srcRect l="18423" r="9237" b="22625"/>
            <a:stretch/>
          </p:blipFill>
          <p:spPr>
            <a:xfrm>
              <a:off x="8470997" y="2348538"/>
              <a:ext cx="3373222" cy="2703405"/>
            </a:xfrm>
            <a:prstGeom prst="rect">
              <a:avLst/>
            </a:prstGeom>
          </p:spPr>
        </p:pic>
        <p:sp>
          <p:nvSpPr>
            <p:cNvPr id="22" name="テキスト ボックス 21">
              <a:extLst>
                <a:ext uri="{FF2B5EF4-FFF2-40B4-BE49-F238E27FC236}">
                  <a16:creationId xmlns:a16="http://schemas.microsoft.com/office/drawing/2014/main" id="{71A1B3F0-9F54-A4CF-C604-9F484575296D}"/>
                </a:ext>
              </a:extLst>
            </p:cNvPr>
            <p:cNvSpPr txBox="1"/>
            <p:nvPr/>
          </p:nvSpPr>
          <p:spPr>
            <a:xfrm>
              <a:off x="9795047" y="5051943"/>
              <a:ext cx="652743" cy="369332"/>
            </a:xfrm>
            <a:prstGeom prst="rect">
              <a:avLst/>
            </a:prstGeom>
            <a:noFill/>
          </p:spPr>
          <p:txBody>
            <a:bodyPr wrap="none" rtlCol="0">
              <a:spAutoFit/>
            </a:bodyPr>
            <a:lstStyle/>
            <a:p>
              <a:r>
                <a:rPr kumimoji="1" lang="en-US" altLang="ja-JP" dirty="0">
                  <a:latin typeface="MS PGothic" panose="020B0600070205080204" pitchFamily="34" charset="-128"/>
                  <a:ea typeface="MS PGothic" panose="020B0600070205080204" pitchFamily="34" charset="-128"/>
                </a:rPr>
                <a:t>FWD</a:t>
              </a:r>
              <a:endParaRPr kumimoji="1" lang="ja-JP" altLang="en-US">
                <a:latin typeface="MS PGothic" panose="020B0600070205080204" pitchFamily="34" charset="-128"/>
                <a:ea typeface="MS PGothic" panose="020B0600070205080204" pitchFamily="34" charset="-128"/>
              </a:endParaRPr>
            </a:p>
          </p:txBody>
        </p:sp>
        <p:cxnSp>
          <p:nvCxnSpPr>
            <p:cNvPr id="24" name="直線矢印コネクタ 23">
              <a:extLst>
                <a:ext uri="{FF2B5EF4-FFF2-40B4-BE49-F238E27FC236}">
                  <a16:creationId xmlns:a16="http://schemas.microsoft.com/office/drawing/2014/main" id="{8F62780C-F7FE-0A60-15C9-AF794DB4E5EE}"/>
                </a:ext>
              </a:extLst>
            </p:cNvPr>
            <p:cNvCxnSpPr>
              <a:cxnSpLocks/>
              <a:stCxn id="27" idx="0"/>
            </p:cNvCxnSpPr>
            <p:nvPr/>
          </p:nvCxnSpPr>
          <p:spPr>
            <a:xfrm flipV="1">
              <a:off x="9695256" y="4309672"/>
              <a:ext cx="205747" cy="127332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3C3C6E15-2A1E-F3E9-5F9C-C1A5426B0764}"/>
                </a:ext>
              </a:extLst>
            </p:cNvPr>
            <p:cNvSpPr txBox="1"/>
            <p:nvPr/>
          </p:nvSpPr>
          <p:spPr>
            <a:xfrm>
              <a:off x="8376626" y="5582997"/>
              <a:ext cx="2637260" cy="369332"/>
            </a:xfrm>
            <a:prstGeom prst="rect">
              <a:avLst/>
            </a:prstGeom>
            <a:noFill/>
          </p:spPr>
          <p:txBody>
            <a:bodyPr wrap="none" rtlCol="0">
              <a:spAutoFit/>
            </a:bodyPr>
            <a:lstStyle/>
            <a:p>
              <a:r>
                <a:rPr kumimoji="1" lang="ja-JP" altLang="en-US">
                  <a:latin typeface="MS PGothic" panose="020B0600070205080204" pitchFamily="34" charset="-128"/>
                  <a:ea typeface="MS PGothic" panose="020B0600070205080204" pitchFamily="34" charset="-128"/>
                </a:rPr>
                <a:t>中空メタルガスケット用溝</a:t>
              </a:r>
            </a:p>
          </p:txBody>
        </p:sp>
      </p:grpSp>
    </p:spTree>
    <p:extLst>
      <p:ext uri="{BB962C8B-B14F-4D97-AF65-F5344CB8AC3E}">
        <p14:creationId xmlns:p14="http://schemas.microsoft.com/office/powerpoint/2010/main" val="1956129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13</a:t>
            </a:fld>
            <a:endParaRPr kumimoji="1" lang="ja-JP" altLang="en-US"/>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524000" y="601333"/>
            <a:ext cx="9829800" cy="3611941"/>
          </a:xfrm>
        </p:spPr>
        <p:txBody>
          <a:bodyPr>
            <a:normAutofit/>
          </a:bodyPr>
          <a:lstStyle/>
          <a:p>
            <a:pPr algn="l"/>
            <a:r>
              <a:rPr lang="ja-JP" altLang="en-US" sz="1800">
                <a:latin typeface="MS PGothic" panose="020B0600070205080204" pitchFamily="34" charset="-128"/>
                <a:ea typeface="MS PGothic" panose="020B0600070205080204" pitchFamily="34" charset="-128"/>
              </a:rPr>
              <a:t>［</a:t>
            </a:r>
            <a:r>
              <a:rPr lang="en-US" altLang="ja-JP" sz="1800" dirty="0">
                <a:latin typeface="MS PGothic" panose="020B0600070205080204" pitchFamily="34" charset="-128"/>
                <a:ea typeface="MS PGothic" panose="020B0600070205080204" pitchFamily="34" charset="-128"/>
              </a:rPr>
              <a:t>IP-Chamber</a:t>
            </a:r>
            <a:r>
              <a:rPr lang="ja-JP" altLang="en-US" sz="1800">
                <a:latin typeface="MS PGothic" panose="020B0600070205080204" pitchFamily="34" charset="-128"/>
                <a:ea typeface="MS PGothic" panose="020B0600070205080204" pitchFamily="34" charset="-128"/>
              </a:rPr>
              <a:t>の表面処理その１：外筒</a:t>
            </a:r>
            <a:r>
              <a:rPr lang="en-US" altLang="ja-JP" sz="1800" dirty="0">
                <a:latin typeface="MS PGothic" panose="020B0600070205080204" pitchFamily="34" charset="-128"/>
                <a:ea typeface="MS PGothic" panose="020B0600070205080204" pitchFamily="34" charset="-128"/>
              </a:rPr>
              <a:t>Be</a:t>
            </a:r>
            <a:r>
              <a:rPr lang="ja-JP" altLang="en-US" sz="1800">
                <a:latin typeface="MS PGothic" panose="020B0600070205080204" pitchFamily="34" charset="-128"/>
                <a:ea typeface="MS PGothic" panose="020B0600070205080204" pitchFamily="34" charset="-128"/>
              </a:rPr>
              <a:t>表面］</a:t>
            </a:r>
            <a:endParaRPr lang="en-US" altLang="ja-JP" sz="1800" dirty="0">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1800" dirty="0">
                <a:latin typeface="MS PGothic" panose="020B0600070205080204" pitchFamily="34" charset="-128"/>
                <a:ea typeface="MS PGothic" panose="020B0600070205080204" pitchFamily="34" charset="-128"/>
              </a:rPr>
              <a:t>Be</a:t>
            </a:r>
            <a:r>
              <a:rPr lang="ja-JP" altLang="en-US" sz="1800">
                <a:latin typeface="MS PGothic" panose="020B0600070205080204" pitchFamily="34" charset="-128"/>
                <a:ea typeface="MS PGothic" panose="020B0600070205080204" pitchFamily="34" charset="-128"/>
              </a:rPr>
              <a:t>酸化物は毒性があるので、空気に曝される外筒</a:t>
            </a:r>
            <a:r>
              <a:rPr lang="en-US" altLang="ja-JP" sz="1800" dirty="0">
                <a:latin typeface="MS PGothic" panose="020B0600070205080204" pitchFamily="34" charset="-128"/>
                <a:ea typeface="MS PGothic" panose="020B0600070205080204" pitchFamily="34" charset="-128"/>
              </a:rPr>
              <a:t>Be</a:t>
            </a:r>
            <a:r>
              <a:rPr lang="ja-JP" altLang="en-US" sz="1800">
                <a:latin typeface="MS PGothic" panose="020B0600070205080204" pitchFamily="34" charset="-128"/>
                <a:ea typeface="MS PGothic" panose="020B0600070205080204" pitchFamily="34" charset="-128"/>
              </a:rPr>
              <a:t>表面は必ず何らかのコーティングをして水蒸気透過防止処理をする必要がある</a:t>
            </a:r>
            <a:endParaRPr lang="en-US" altLang="ja-JP" sz="1800" dirty="0">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kumimoji="1" lang="ja-JP" altLang="en-US" sz="1800">
                <a:latin typeface="MS PGothic" panose="020B0600070205080204" pitchFamily="34" charset="-128"/>
                <a:ea typeface="MS PGothic" panose="020B0600070205080204" pitchFamily="34" charset="-128"/>
              </a:rPr>
              <a:t>初代</a:t>
            </a:r>
            <a:r>
              <a:rPr lang="en-US" altLang="ja-JP" sz="1800" dirty="0">
                <a:latin typeface="MS PGothic" panose="020B0600070205080204" pitchFamily="34" charset="-128"/>
                <a:ea typeface="MS PGothic" panose="020B0600070205080204" pitchFamily="34" charset="-128"/>
              </a:rPr>
              <a:t>IP-Chamber</a:t>
            </a:r>
            <a:r>
              <a:rPr lang="ja-JP" altLang="en-US" sz="1800">
                <a:latin typeface="MS PGothic" panose="020B0600070205080204" pitchFamily="34" charset="-128"/>
                <a:ea typeface="MS PGothic" panose="020B0600070205080204" pitchFamily="34" charset="-128"/>
              </a:rPr>
              <a:t>の外筒</a:t>
            </a:r>
            <a:r>
              <a:rPr lang="en-US" altLang="ja-JP" sz="1800" dirty="0">
                <a:latin typeface="MS PGothic" panose="020B0600070205080204" pitchFamily="34" charset="-128"/>
                <a:ea typeface="MS PGothic" panose="020B0600070205080204" pitchFamily="34" charset="-128"/>
              </a:rPr>
              <a:t>Be</a:t>
            </a:r>
            <a:r>
              <a:rPr lang="ja-JP" altLang="en-US" sz="1800">
                <a:latin typeface="MS PGothic" panose="020B0600070205080204" pitchFamily="34" charset="-128"/>
                <a:ea typeface="MS PGothic" panose="020B0600070205080204" pitchFamily="34" charset="-128"/>
              </a:rPr>
              <a:t>表面は</a:t>
            </a:r>
            <a:r>
              <a:rPr lang="en-US" altLang="ja-JP" sz="1800" dirty="0">
                <a:latin typeface="MS PGothic" panose="020B0600070205080204" pitchFamily="34" charset="-128"/>
                <a:ea typeface="MS PGothic" panose="020B0600070205080204" pitchFamily="34" charset="-128"/>
              </a:rPr>
              <a:t>Brash Wellman</a:t>
            </a:r>
            <a:r>
              <a:rPr lang="ja-JP" altLang="en-US" sz="1800">
                <a:latin typeface="MS PGothic" panose="020B0600070205080204" pitchFamily="34" charset="-128"/>
                <a:ea typeface="MS PGothic" panose="020B0600070205080204" pitchFamily="34" charset="-128"/>
              </a:rPr>
              <a:t>指定の熱硬化性エポキシ接着剤でコーティングされていたので、それと同じものを調達しようとしたが数量で折り合いが付かず断念（数十グラムの使用量なのに数十キロ購入しないといけない）</a:t>
            </a:r>
            <a:endParaRPr lang="en-US" altLang="ja-JP" sz="1800" dirty="0">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1800" dirty="0">
                <a:latin typeface="MS PGothic" panose="020B0600070205080204" pitchFamily="34" charset="-128"/>
                <a:ea typeface="MS PGothic" panose="020B0600070205080204" pitchFamily="34" charset="-128"/>
              </a:rPr>
              <a:t>ATLAS</a:t>
            </a:r>
            <a:r>
              <a:rPr lang="ja-JP" altLang="en-US" sz="1800">
                <a:latin typeface="MS PGothic" panose="020B0600070205080204" pitchFamily="34" charset="-128"/>
                <a:ea typeface="MS PGothic" panose="020B0600070205080204" pitchFamily="34" charset="-128"/>
              </a:rPr>
              <a:t>で実績があったパリレンコーティングを採用した</a:t>
            </a:r>
            <a:r>
              <a:rPr lang="en-US" altLang="ja-JP" sz="1800" dirty="0">
                <a:latin typeface="MS PGothic" panose="020B0600070205080204" pitchFamily="34" charset="-128"/>
                <a:ea typeface="MS PGothic" panose="020B0600070205080204" pitchFamily="34" charset="-128"/>
              </a:rPr>
              <a:t>(Phase 2)</a:t>
            </a:r>
            <a:r>
              <a:rPr lang="ja-JP" altLang="en-US" sz="1800">
                <a:latin typeface="MS PGothic" panose="020B0600070205080204" pitchFamily="34" charset="-128"/>
                <a:ea typeface="MS PGothic" panose="020B0600070205080204" pitchFamily="34" charset="-128"/>
              </a:rPr>
              <a:t>　日本パリレン合同会社殿</a:t>
            </a:r>
            <a:endParaRPr lang="en-US" altLang="ja-JP" sz="1800" dirty="0">
              <a:latin typeface="MS PGothic" panose="020B0600070205080204" pitchFamily="34" charset="-128"/>
              <a:ea typeface="MS PGothic" panose="020B0600070205080204" pitchFamily="34" charset="-128"/>
            </a:endParaRPr>
          </a:p>
          <a:p>
            <a:pPr marL="800100" lvl="1" indent="-342900" algn="l">
              <a:buFont typeface="Wingdings" pitchFamily="2" charset="2"/>
              <a:buChar char="Ø"/>
            </a:pPr>
            <a:r>
              <a:rPr lang="ja-JP" altLang="en-US" sz="1800">
                <a:latin typeface="MS PGothic" panose="020B0600070205080204" pitchFamily="34" charset="-128"/>
                <a:ea typeface="MS PGothic" panose="020B0600070205080204" pitchFamily="34" charset="-128"/>
              </a:rPr>
              <a:t>パリレン蒸気中に曝すので、マスキングをしても隙間に回り込んで余分な部分に付着する</a:t>
            </a:r>
            <a:endParaRPr lang="en-US" altLang="ja-JP" sz="1800" dirty="0">
              <a:latin typeface="MS PGothic" panose="020B0600070205080204" pitchFamily="34" charset="-128"/>
              <a:ea typeface="MS PGothic" panose="020B0600070205080204" pitchFamily="34" charset="-128"/>
            </a:endParaRPr>
          </a:p>
          <a:p>
            <a:pPr marL="800100" lvl="1" indent="-342900" algn="l">
              <a:buFont typeface="Wingdings" pitchFamily="2" charset="2"/>
              <a:buChar char="Ø"/>
            </a:pPr>
            <a:r>
              <a:rPr lang="ja-JP" altLang="en-US" sz="1800">
                <a:latin typeface="MS PGothic" panose="020B0600070205080204" pitchFamily="34" charset="-128"/>
                <a:ea typeface="MS PGothic" panose="020B0600070205080204" pitchFamily="34" charset="-128"/>
              </a:rPr>
              <a:t>柔らかいので治具等で傷が付きやすい</a:t>
            </a:r>
            <a:endParaRPr lang="en-US" altLang="ja-JP" sz="1800" dirty="0">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1800" dirty="0">
                <a:latin typeface="MS PGothic" panose="020B0600070205080204" pitchFamily="34" charset="-128"/>
                <a:ea typeface="MS PGothic" panose="020B0600070205080204" pitchFamily="34" charset="-128"/>
              </a:rPr>
              <a:t>Phase 3</a:t>
            </a:r>
            <a:r>
              <a:rPr lang="ja-JP" altLang="en-US" sz="1800">
                <a:latin typeface="MS PGothic" panose="020B0600070205080204" pitchFamily="34" charset="-128"/>
                <a:ea typeface="MS PGothic" panose="020B0600070205080204" pitchFamily="34" charset="-128"/>
              </a:rPr>
              <a:t>では</a:t>
            </a:r>
            <a:r>
              <a:rPr lang="en-US" altLang="ja-JP" sz="1800" dirty="0" err="1">
                <a:latin typeface="MS PGothic" panose="020B0600070205080204" pitchFamily="34" charset="-128"/>
                <a:ea typeface="MS PGothic" panose="020B0600070205080204" pitchFamily="34" charset="-128"/>
              </a:rPr>
              <a:t>Ti</a:t>
            </a:r>
            <a:r>
              <a:rPr lang="ja-JP" altLang="en-US" sz="1800">
                <a:latin typeface="MS PGothic" panose="020B0600070205080204" pitchFamily="34" charset="-128"/>
                <a:ea typeface="MS PGothic" panose="020B0600070205080204" pitchFamily="34" charset="-128"/>
              </a:rPr>
              <a:t>をイオンプレーティングで成膜して良好な結果が得られた　　東邦化研株式会社殿</a:t>
            </a:r>
            <a:endParaRPr lang="en-US" altLang="ja-JP" sz="1800" dirty="0">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endParaRPr lang="en-US" altLang="ja-JP" sz="1800" dirty="0">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endParaRPr lang="en-US" altLang="ja-JP" sz="1800" dirty="0">
              <a:latin typeface="MS PGothic" panose="020B0600070205080204" pitchFamily="34" charset="-128"/>
              <a:ea typeface="MS PGothic" panose="020B0600070205080204" pitchFamily="34" charset="-128"/>
            </a:endParaRPr>
          </a:p>
        </p:txBody>
      </p:sp>
      <p:pic>
        <p:nvPicPr>
          <p:cNvPr id="12" name="図 11">
            <a:extLst>
              <a:ext uri="{FF2B5EF4-FFF2-40B4-BE49-F238E27FC236}">
                <a16:creationId xmlns:a16="http://schemas.microsoft.com/office/drawing/2014/main" id="{50605CCD-B0CC-4AA6-F9D1-85F3C6382E77}"/>
              </a:ext>
            </a:extLst>
          </p:cNvPr>
          <p:cNvPicPr>
            <a:picLocks noChangeAspect="1"/>
          </p:cNvPicPr>
          <p:nvPr/>
        </p:nvPicPr>
        <p:blipFill rotWithShape="1">
          <a:blip r:embed="rId2"/>
          <a:srcRect t="23422" b="32517"/>
          <a:stretch/>
        </p:blipFill>
        <p:spPr>
          <a:xfrm>
            <a:off x="2083973" y="3770184"/>
            <a:ext cx="7772400" cy="2208944"/>
          </a:xfrm>
          <a:prstGeom prst="rect">
            <a:avLst/>
          </a:prstGeom>
        </p:spPr>
      </p:pic>
    </p:spTree>
    <p:extLst>
      <p:ext uri="{BB962C8B-B14F-4D97-AF65-F5344CB8AC3E}">
        <p14:creationId xmlns:p14="http://schemas.microsoft.com/office/powerpoint/2010/main" val="1370825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14</a:t>
            </a:fld>
            <a:endParaRPr kumimoji="1" lang="ja-JP" altLang="en-US"/>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524000" y="601333"/>
            <a:ext cx="9315158" cy="1130031"/>
          </a:xfrm>
        </p:spPr>
        <p:txBody>
          <a:bodyPr>
            <a:normAutofit/>
          </a:bodyPr>
          <a:lstStyle/>
          <a:p>
            <a:pPr algn="l"/>
            <a:r>
              <a:rPr lang="ja-JP" altLang="en-US" sz="1800">
                <a:latin typeface="MS PGothic" panose="020B0600070205080204" pitchFamily="34" charset="-128"/>
                <a:ea typeface="MS PGothic" panose="020B0600070205080204" pitchFamily="34" charset="-128"/>
              </a:rPr>
              <a:t>［</a:t>
            </a:r>
            <a:r>
              <a:rPr lang="en-US" altLang="ja-JP" sz="1800" dirty="0">
                <a:latin typeface="MS PGothic" panose="020B0600070205080204" pitchFamily="34" charset="-128"/>
                <a:ea typeface="MS PGothic" panose="020B0600070205080204" pitchFamily="34" charset="-128"/>
              </a:rPr>
              <a:t>IP-Chamber</a:t>
            </a:r>
            <a:r>
              <a:rPr lang="ja-JP" altLang="en-US" sz="1800">
                <a:latin typeface="MS PGothic" panose="020B0600070205080204" pitchFamily="34" charset="-128"/>
                <a:ea typeface="MS PGothic" panose="020B0600070205080204" pitchFamily="34" charset="-128"/>
              </a:rPr>
              <a:t>の</a:t>
            </a:r>
            <a:r>
              <a:rPr lang="en-US" altLang="ja-JP" sz="1800" dirty="0">
                <a:latin typeface="MS PGothic" panose="020B0600070205080204" pitchFamily="34" charset="-128"/>
                <a:ea typeface="MS PGothic" panose="020B0600070205080204" pitchFamily="34" charset="-128"/>
              </a:rPr>
              <a:t>Be</a:t>
            </a:r>
            <a:r>
              <a:rPr lang="ja-JP" altLang="en-US" sz="1800">
                <a:latin typeface="MS PGothic" panose="020B0600070205080204" pitchFamily="34" charset="-128"/>
                <a:ea typeface="MS PGothic" panose="020B0600070205080204" pitchFamily="34" charset="-128"/>
              </a:rPr>
              <a:t>表面処理その</a:t>
            </a:r>
            <a:r>
              <a:rPr lang="en-US" altLang="ja-JP" sz="1800" dirty="0">
                <a:latin typeface="MS PGothic" panose="020B0600070205080204" pitchFamily="34" charset="-128"/>
                <a:ea typeface="MS PGothic" panose="020B0600070205080204" pitchFamily="34" charset="-128"/>
              </a:rPr>
              <a:t>2-1</a:t>
            </a:r>
            <a:r>
              <a:rPr lang="ja-JP" altLang="en-US" sz="1800">
                <a:latin typeface="MS PGothic" panose="020B0600070205080204" pitchFamily="34" charset="-128"/>
                <a:ea typeface="MS PGothic" panose="020B0600070205080204" pitchFamily="34" charset="-128"/>
              </a:rPr>
              <a:t>：内筒内外表面］</a:t>
            </a:r>
            <a:r>
              <a:rPr lang="en-US" altLang="ja-JP" sz="1800" dirty="0">
                <a:latin typeface="MS PGothic" panose="020B0600070205080204" pitchFamily="34" charset="-128"/>
                <a:ea typeface="MS PGothic" panose="020B0600070205080204" pitchFamily="34" charset="-128"/>
              </a:rPr>
              <a:t>  </a:t>
            </a:r>
            <a:r>
              <a:rPr lang="ja-JP" altLang="en-US" sz="1800">
                <a:latin typeface="MS PGothic" panose="020B0600070205080204" pitchFamily="34" charset="-128"/>
                <a:ea typeface="MS PGothic" panose="020B0600070205080204" pitchFamily="34" charset="-128"/>
              </a:rPr>
              <a:t>東邦化研株式会社殿</a:t>
            </a:r>
            <a:endParaRPr lang="en-US" altLang="ja-JP" sz="1800" dirty="0">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1800">
                <a:latin typeface="MS PGothic" panose="020B0600070205080204" pitchFamily="34" charset="-128"/>
                <a:ea typeface="MS PGothic" panose="020B0600070205080204" pitchFamily="34" charset="-128"/>
              </a:rPr>
              <a:t>ビームバックグラウンド低減のため内筒の内表面全体と外表面の一部に金をコーティング</a:t>
            </a:r>
            <a:endParaRPr lang="en-US" altLang="ja-JP" sz="1800" dirty="0">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1800" dirty="0">
                <a:latin typeface="MS PGothic" panose="020B0600070205080204" pitchFamily="34" charset="-128"/>
                <a:ea typeface="MS PGothic" panose="020B0600070205080204" pitchFamily="34" charset="-128"/>
              </a:rPr>
              <a:t>Au 10μm</a:t>
            </a:r>
            <a:r>
              <a:rPr lang="ja-JP" altLang="en-US" sz="1800">
                <a:latin typeface="MS PGothic" panose="020B0600070205080204" pitchFamily="34" charset="-128"/>
                <a:ea typeface="MS PGothic" panose="020B0600070205080204" pitchFamily="34" charset="-128"/>
              </a:rPr>
              <a:t>／下地</a:t>
            </a:r>
            <a:r>
              <a:rPr lang="en-US" altLang="ja-JP" sz="1800" dirty="0">
                <a:latin typeface="MS PGothic" panose="020B0600070205080204" pitchFamily="34" charset="-128"/>
                <a:ea typeface="MS PGothic" panose="020B0600070205080204" pitchFamily="34" charset="-128"/>
              </a:rPr>
              <a:t>Cr or </a:t>
            </a:r>
            <a:r>
              <a:rPr lang="en-US" altLang="ja-JP" sz="1800" dirty="0" err="1">
                <a:latin typeface="MS PGothic" panose="020B0600070205080204" pitchFamily="34" charset="-128"/>
                <a:ea typeface="MS PGothic" panose="020B0600070205080204" pitchFamily="34" charset="-128"/>
              </a:rPr>
              <a:t>Ti</a:t>
            </a:r>
            <a:r>
              <a:rPr lang="en-US" altLang="ja-JP" sz="1800" dirty="0">
                <a:latin typeface="MS PGothic" panose="020B0600070205080204" pitchFamily="34" charset="-128"/>
                <a:ea typeface="MS PGothic" panose="020B0600070205080204" pitchFamily="34" charset="-128"/>
              </a:rPr>
              <a:t> 0.3μm</a:t>
            </a:r>
            <a:r>
              <a:rPr lang="ja-JP" altLang="en-US" sz="1800">
                <a:latin typeface="MS PGothic" panose="020B0600070205080204" pitchFamily="34" charset="-128"/>
                <a:ea typeface="MS PGothic" panose="020B0600070205080204" pitchFamily="34" charset="-128"/>
              </a:rPr>
              <a:t>程度</a:t>
            </a:r>
            <a:endParaRPr lang="en-US" altLang="ja-JP" sz="1800" dirty="0">
              <a:latin typeface="MS PGothic" panose="020B0600070205080204" pitchFamily="34" charset="-128"/>
              <a:ea typeface="MS PGothic" panose="020B0600070205080204" pitchFamily="34" charset="-128"/>
            </a:endParaRPr>
          </a:p>
        </p:txBody>
      </p:sp>
      <p:pic>
        <p:nvPicPr>
          <p:cNvPr id="8" name="図 7">
            <a:extLst>
              <a:ext uri="{FF2B5EF4-FFF2-40B4-BE49-F238E27FC236}">
                <a16:creationId xmlns:a16="http://schemas.microsoft.com/office/drawing/2014/main" id="{30D20236-6594-1904-3D40-DD9A043F930C}"/>
              </a:ext>
            </a:extLst>
          </p:cNvPr>
          <p:cNvPicPr>
            <a:picLocks noChangeAspect="1"/>
          </p:cNvPicPr>
          <p:nvPr/>
        </p:nvPicPr>
        <p:blipFill>
          <a:blip r:embed="rId2"/>
          <a:stretch>
            <a:fillRect/>
          </a:stretch>
        </p:blipFill>
        <p:spPr>
          <a:xfrm>
            <a:off x="864367" y="1620945"/>
            <a:ext cx="6943433" cy="4911805"/>
          </a:xfrm>
          <a:prstGeom prst="rect">
            <a:avLst/>
          </a:prstGeom>
        </p:spPr>
      </p:pic>
      <p:pic>
        <p:nvPicPr>
          <p:cNvPr id="10" name="図 9">
            <a:extLst>
              <a:ext uri="{FF2B5EF4-FFF2-40B4-BE49-F238E27FC236}">
                <a16:creationId xmlns:a16="http://schemas.microsoft.com/office/drawing/2014/main" id="{4255DD71-606F-EA81-A279-B4E495FCFC5C}"/>
              </a:ext>
            </a:extLst>
          </p:cNvPr>
          <p:cNvPicPr>
            <a:picLocks noChangeAspect="1"/>
          </p:cNvPicPr>
          <p:nvPr/>
        </p:nvPicPr>
        <p:blipFill rotWithShape="1">
          <a:blip r:embed="rId3"/>
          <a:srcRect l="20304" t="16284" r="60396" b="12094"/>
          <a:stretch/>
        </p:blipFill>
        <p:spPr>
          <a:xfrm rot="16200000">
            <a:off x="9408904" y="2418223"/>
            <a:ext cx="724347" cy="3797531"/>
          </a:xfrm>
          <a:prstGeom prst="rect">
            <a:avLst/>
          </a:prstGeom>
        </p:spPr>
      </p:pic>
      <p:pic>
        <p:nvPicPr>
          <p:cNvPr id="13" name="図 12">
            <a:extLst>
              <a:ext uri="{FF2B5EF4-FFF2-40B4-BE49-F238E27FC236}">
                <a16:creationId xmlns:a16="http://schemas.microsoft.com/office/drawing/2014/main" id="{4D262A34-7965-0C4B-38DA-9CC9FB8280AD}"/>
              </a:ext>
            </a:extLst>
          </p:cNvPr>
          <p:cNvPicPr>
            <a:picLocks noChangeAspect="1"/>
          </p:cNvPicPr>
          <p:nvPr/>
        </p:nvPicPr>
        <p:blipFill rotWithShape="1">
          <a:blip r:embed="rId4"/>
          <a:srcRect l="44390" t="22842" r="23803" b="20765"/>
          <a:stretch/>
        </p:blipFill>
        <p:spPr>
          <a:xfrm rot="5400000">
            <a:off x="9034049" y="1042395"/>
            <a:ext cx="1543988" cy="3867462"/>
          </a:xfrm>
          <a:prstGeom prst="rect">
            <a:avLst/>
          </a:prstGeom>
        </p:spPr>
      </p:pic>
      <p:sp>
        <p:nvSpPr>
          <p:cNvPr id="14" name="テキスト ボックス 13">
            <a:extLst>
              <a:ext uri="{FF2B5EF4-FFF2-40B4-BE49-F238E27FC236}">
                <a16:creationId xmlns:a16="http://schemas.microsoft.com/office/drawing/2014/main" id="{E61C9E94-C052-EBAA-ED5A-96AEF39AE4AF}"/>
              </a:ext>
            </a:extLst>
          </p:cNvPr>
          <p:cNvSpPr txBox="1"/>
          <p:nvPr/>
        </p:nvSpPr>
        <p:spPr>
          <a:xfrm>
            <a:off x="8153400" y="1581150"/>
            <a:ext cx="2991525" cy="646331"/>
          </a:xfrm>
          <a:prstGeom prst="rect">
            <a:avLst/>
          </a:prstGeom>
          <a:noFill/>
        </p:spPr>
        <p:txBody>
          <a:bodyPr wrap="none" rtlCol="0">
            <a:spAutoFit/>
          </a:bodyPr>
          <a:lstStyle/>
          <a:p>
            <a:r>
              <a:rPr kumimoji="1" lang="ja-JP" altLang="en-US">
                <a:latin typeface="MS PGothic" panose="020B0600070205080204" pitchFamily="34" charset="-128"/>
                <a:ea typeface="MS PGothic" panose="020B0600070205080204" pitchFamily="34" charset="-128"/>
              </a:rPr>
              <a:t>内表面：スパッタリング</a:t>
            </a:r>
            <a:endParaRPr kumimoji="1" lang="en-US" altLang="ja-JP" dirty="0">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外表面：イオンプレーティング</a:t>
            </a:r>
            <a:endParaRPr kumimoji="1" lang="ja-JP" altLang="en-US">
              <a:latin typeface="MS PGothic" panose="020B0600070205080204" pitchFamily="34" charset="-128"/>
              <a:ea typeface="MS PGothic" panose="020B0600070205080204" pitchFamily="34" charset="-128"/>
            </a:endParaRPr>
          </a:p>
        </p:txBody>
      </p:sp>
      <p:pic>
        <p:nvPicPr>
          <p:cNvPr id="7" name="図 6">
            <a:extLst>
              <a:ext uri="{FF2B5EF4-FFF2-40B4-BE49-F238E27FC236}">
                <a16:creationId xmlns:a16="http://schemas.microsoft.com/office/drawing/2014/main" id="{D1D5B1F1-CCE3-588E-6D8A-70A994867552}"/>
              </a:ext>
            </a:extLst>
          </p:cNvPr>
          <p:cNvPicPr>
            <a:picLocks noChangeAspect="1"/>
          </p:cNvPicPr>
          <p:nvPr/>
        </p:nvPicPr>
        <p:blipFill rotWithShape="1">
          <a:blip r:embed="rId5"/>
          <a:srcRect l="50000" t="29629" r="32763" b="23149"/>
          <a:stretch/>
        </p:blipFill>
        <p:spPr>
          <a:xfrm rot="16200000">
            <a:off x="9387682" y="4153639"/>
            <a:ext cx="836722" cy="3238500"/>
          </a:xfrm>
          <a:prstGeom prst="rect">
            <a:avLst/>
          </a:prstGeom>
        </p:spPr>
      </p:pic>
      <p:sp>
        <p:nvSpPr>
          <p:cNvPr id="9" name="テキスト ボックス 8">
            <a:extLst>
              <a:ext uri="{FF2B5EF4-FFF2-40B4-BE49-F238E27FC236}">
                <a16:creationId xmlns:a16="http://schemas.microsoft.com/office/drawing/2014/main" id="{6038453E-14C8-7027-7D2C-83B2A8891F0F}"/>
              </a:ext>
            </a:extLst>
          </p:cNvPr>
          <p:cNvSpPr txBox="1"/>
          <p:nvPr/>
        </p:nvSpPr>
        <p:spPr>
          <a:xfrm>
            <a:off x="8287337" y="4979363"/>
            <a:ext cx="2967479" cy="369332"/>
          </a:xfrm>
          <a:prstGeom prst="rect">
            <a:avLst/>
          </a:prstGeom>
          <a:noFill/>
        </p:spPr>
        <p:txBody>
          <a:bodyPr wrap="none" rtlCol="0">
            <a:spAutoFit/>
          </a:bodyPr>
          <a:lstStyle/>
          <a:p>
            <a:r>
              <a:rPr kumimoji="1" lang="en-US" altLang="ja-JP" dirty="0">
                <a:latin typeface="MS PGothic" panose="020B0600070205080204" pitchFamily="34" charset="-128"/>
                <a:ea typeface="MS PGothic" panose="020B0600070205080204" pitchFamily="34" charset="-128"/>
              </a:rPr>
              <a:t>Phase 3 IP-Chamber </a:t>
            </a:r>
            <a:r>
              <a:rPr kumimoji="1" lang="ja-JP" altLang="en-US">
                <a:latin typeface="MS PGothic" panose="020B0600070205080204" pitchFamily="34" charset="-128"/>
                <a:ea typeface="MS PGothic" panose="020B0600070205080204" pitchFamily="34" charset="-128"/>
              </a:rPr>
              <a:t>完成品</a:t>
            </a:r>
            <a:endParaRPr kumimoji="1" lang="en-US" altLang="ja-JP"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4202185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15</a:t>
            </a:fld>
            <a:endParaRPr kumimoji="1" lang="ja-JP" altLang="en-US"/>
          </a:p>
        </p:txBody>
      </p:sp>
      <p:pic>
        <p:nvPicPr>
          <p:cNvPr id="9" name="図 8">
            <a:extLst>
              <a:ext uri="{FF2B5EF4-FFF2-40B4-BE49-F238E27FC236}">
                <a16:creationId xmlns:a16="http://schemas.microsoft.com/office/drawing/2014/main" id="{ADBA5DA4-3653-D265-E857-E7B840306B3E}"/>
              </a:ext>
            </a:extLst>
          </p:cNvPr>
          <p:cNvPicPr>
            <a:picLocks noChangeAspect="1"/>
          </p:cNvPicPr>
          <p:nvPr/>
        </p:nvPicPr>
        <p:blipFill rotWithShape="1">
          <a:blip r:embed="rId2"/>
          <a:srcRect l="15066" t="4334" r="18895" b="4873"/>
          <a:stretch/>
        </p:blipFill>
        <p:spPr>
          <a:xfrm rot="5400000">
            <a:off x="2285118" y="1642824"/>
            <a:ext cx="3200400" cy="6226651"/>
          </a:xfrm>
          <a:prstGeom prst="rect">
            <a:avLst/>
          </a:prstGeom>
        </p:spPr>
      </p:pic>
      <p:pic>
        <p:nvPicPr>
          <p:cNvPr id="11" name="図 10">
            <a:extLst>
              <a:ext uri="{FF2B5EF4-FFF2-40B4-BE49-F238E27FC236}">
                <a16:creationId xmlns:a16="http://schemas.microsoft.com/office/drawing/2014/main" id="{2F9779EB-C2A3-62A5-77D8-36B7B5891224}"/>
              </a:ext>
            </a:extLst>
          </p:cNvPr>
          <p:cNvPicPr>
            <a:picLocks noChangeAspect="1"/>
          </p:cNvPicPr>
          <p:nvPr/>
        </p:nvPicPr>
        <p:blipFill rotWithShape="1">
          <a:blip r:embed="rId3"/>
          <a:srcRect t="20957" r="8277" b="17418"/>
          <a:stretch/>
        </p:blipFill>
        <p:spPr>
          <a:xfrm>
            <a:off x="6941816" y="3265633"/>
            <a:ext cx="4194526" cy="2113093"/>
          </a:xfrm>
          <a:prstGeom prst="rect">
            <a:avLst/>
          </a:prstGeom>
        </p:spPr>
      </p:pic>
      <p:pic>
        <p:nvPicPr>
          <p:cNvPr id="13" name="図 12">
            <a:extLst>
              <a:ext uri="{FF2B5EF4-FFF2-40B4-BE49-F238E27FC236}">
                <a16:creationId xmlns:a16="http://schemas.microsoft.com/office/drawing/2014/main" id="{BA6EACDA-9A8A-F2BB-F08D-1E772D5D9FEE}"/>
              </a:ext>
            </a:extLst>
          </p:cNvPr>
          <p:cNvPicPr>
            <a:picLocks noChangeAspect="1"/>
          </p:cNvPicPr>
          <p:nvPr/>
        </p:nvPicPr>
        <p:blipFill>
          <a:blip r:embed="rId4"/>
          <a:stretch>
            <a:fillRect/>
          </a:stretch>
        </p:blipFill>
        <p:spPr>
          <a:xfrm>
            <a:off x="6960662" y="5438365"/>
            <a:ext cx="1192738" cy="893684"/>
          </a:xfrm>
          <a:prstGeom prst="rect">
            <a:avLst/>
          </a:prstGeom>
        </p:spPr>
      </p:pic>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438421" y="562556"/>
            <a:ext cx="9315158" cy="3078752"/>
          </a:xfrm>
        </p:spPr>
        <p:txBody>
          <a:bodyPr>
            <a:normAutofit/>
          </a:bodyPr>
          <a:lstStyle/>
          <a:p>
            <a:pPr algn="l"/>
            <a:r>
              <a:rPr lang="ja-JP" altLang="en-US" sz="2000">
                <a:latin typeface="MS PGothic" panose="020B0600070205080204" pitchFamily="34" charset="-128"/>
                <a:ea typeface="MS PGothic" panose="020B0600070205080204" pitchFamily="34" charset="-128"/>
              </a:rPr>
              <a:t>［</a:t>
            </a:r>
            <a:r>
              <a:rPr lang="en-US" altLang="ja-JP" sz="2000" dirty="0">
                <a:latin typeface="MS PGothic" panose="020B0600070205080204" pitchFamily="34" charset="-128"/>
                <a:ea typeface="MS PGothic" panose="020B0600070205080204" pitchFamily="34" charset="-128"/>
              </a:rPr>
              <a:t>IP-Chamber</a:t>
            </a:r>
            <a:r>
              <a:rPr lang="ja-JP" altLang="en-US" sz="2000">
                <a:latin typeface="MS PGothic" panose="020B0600070205080204" pitchFamily="34" charset="-128"/>
                <a:ea typeface="MS PGothic" panose="020B0600070205080204" pitchFamily="34" charset="-128"/>
              </a:rPr>
              <a:t>の</a:t>
            </a:r>
            <a:r>
              <a:rPr lang="en-US" altLang="ja-JP" sz="2000" dirty="0">
                <a:latin typeface="MS PGothic" panose="020B0600070205080204" pitchFamily="34" charset="-128"/>
                <a:ea typeface="MS PGothic" panose="020B0600070205080204" pitchFamily="34" charset="-128"/>
              </a:rPr>
              <a:t>Be</a:t>
            </a:r>
            <a:r>
              <a:rPr lang="ja-JP" altLang="en-US" sz="2000">
                <a:latin typeface="MS PGothic" panose="020B0600070205080204" pitchFamily="34" charset="-128"/>
                <a:ea typeface="MS PGothic" panose="020B0600070205080204" pitchFamily="34" charset="-128"/>
              </a:rPr>
              <a:t>表面処理その</a:t>
            </a:r>
            <a:r>
              <a:rPr lang="en-US" altLang="ja-JP" sz="2000" dirty="0">
                <a:latin typeface="MS PGothic" panose="020B0600070205080204" pitchFamily="34" charset="-128"/>
                <a:ea typeface="MS PGothic" panose="020B0600070205080204" pitchFamily="34" charset="-128"/>
              </a:rPr>
              <a:t>2-2</a:t>
            </a:r>
            <a:r>
              <a:rPr lang="ja-JP" altLang="en-US" sz="2000">
                <a:latin typeface="MS PGothic" panose="020B0600070205080204" pitchFamily="34" charset="-128"/>
                <a:ea typeface="MS PGothic" panose="020B0600070205080204" pitchFamily="34" charset="-128"/>
              </a:rPr>
              <a:t>：内筒内外表面］</a:t>
            </a:r>
            <a:endParaRPr lang="en-US" altLang="ja-JP" sz="2000" dirty="0">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1800">
                <a:latin typeface="MS PGothic" panose="020B0600070205080204" pitchFamily="34" charset="-128"/>
                <a:ea typeface="MS PGothic" panose="020B0600070205080204" pitchFamily="34" charset="-128"/>
              </a:rPr>
              <a:t>専用のスパッター装置を製作</a:t>
            </a:r>
            <a:endParaRPr lang="en-US" altLang="ja-JP" sz="1800" dirty="0">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1800">
                <a:latin typeface="MS PGothic" panose="020B0600070205080204" pitchFamily="34" charset="-128"/>
                <a:ea typeface="MS PGothic" panose="020B0600070205080204" pitchFamily="34" charset="-128"/>
              </a:rPr>
              <a:t>金ターゲットは</a:t>
            </a:r>
            <a:r>
              <a:rPr lang="en-US" altLang="ja-JP" sz="1800" dirty="0">
                <a:latin typeface="MS PGothic" panose="020B0600070205080204" pitchFamily="34" charset="-128"/>
                <a:ea typeface="MS PGothic" panose="020B0600070205080204" pitchFamily="34" charset="-128"/>
              </a:rPr>
              <a:t>Cu</a:t>
            </a:r>
            <a:r>
              <a:rPr lang="ja-JP" altLang="en-US" sz="1800">
                <a:latin typeface="MS PGothic" panose="020B0600070205080204" pitchFamily="34" charset="-128"/>
                <a:ea typeface="MS PGothic" panose="020B0600070205080204" pitchFamily="34" charset="-128"/>
              </a:rPr>
              <a:t> </a:t>
            </a:r>
            <a:r>
              <a:rPr lang="en-US" altLang="ja-JP" sz="1800" dirty="0">
                <a:latin typeface="MS PGothic" panose="020B0600070205080204" pitchFamily="34" charset="-128"/>
                <a:ea typeface="MS PGothic" panose="020B0600070205080204" pitchFamily="34" charset="-128"/>
              </a:rPr>
              <a:t>Pipe</a:t>
            </a:r>
            <a:r>
              <a:rPr lang="ja-JP" altLang="en-US" sz="1800">
                <a:latin typeface="MS PGothic" panose="020B0600070205080204" pitchFamily="34" charset="-128"/>
                <a:ea typeface="MS PGothic" panose="020B0600070205080204" pitchFamily="34" charset="-128"/>
              </a:rPr>
              <a:t>に</a:t>
            </a:r>
            <a:r>
              <a:rPr lang="en-US" altLang="ja-JP" sz="1800" dirty="0">
                <a:latin typeface="MS PGothic" panose="020B0600070205080204" pitchFamily="34" charset="-128"/>
                <a:ea typeface="MS PGothic" panose="020B0600070205080204" pitchFamily="34" charset="-128"/>
              </a:rPr>
              <a:t>Au</a:t>
            </a:r>
            <a:r>
              <a:rPr lang="ja-JP" altLang="en-US" sz="1800">
                <a:latin typeface="MS PGothic" panose="020B0600070205080204" pitchFamily="34" charset="-128"/>
                <a:ea typeface="MS PGothic" panose="020B0600070205080204" pitchFamily="34" charset="-128"/>
              </a:rPr>
              <a:t>を厚くコーティングして、更にその上から下地用の</a:t>
            </a:r>
            <a:r>
              <a:rPr lang="en-US" altLang="ja-JP" sz="1800" dirty="0">
                <a:latin typeface="MS PGothic" panose="020B0600070205080204" pitchFamily="34" charset="-128"/>
                <a:ea typeface="MS PGothic" panose="020B0600070205080204" pitchFamily="34" charset="-128"/>
              </a:rPr>
              <a:t>Cr</a:t>
            </a:r>
            <a:r>
              <a:rPr lang="ja-JP" altLang="en-US" sz="1800">
                <a:latin typeface="MS PGothic" panose="020B0600070205080204" pitchFamily="34" charset="-128"/>
                <a:ea typeface="MS PGothic" panose="020B0600070205080204" pitchFamily="34" charset="-128"/>
              </a:rPr>
              <a:t>又は</a:t>
            </a:r>
            <a:r>
              <a:rPr lang="en-US" altLang="ja-JP" sz="1800" dirty="0">
                <a:latin typeface="MS PGothic" panose="020B0600070205080204" pitchFamily="34" charset="-128"/>
                <a:ea typeface="MS PGothic" panose="020B0600070205080204" pitchFamily="34" charset="-128"/>
              </a:rPr>
              <a:t>Ni</a:t>
            </a:r>
            <a:r>
              <a:rPr lang="ja-JP" altLang="en-US" sz="1800">
                <a:latin typeface="MS PGothic" panose="020B0600070205080204" pitchFamily="34" charset="-128"/>
                <a:ea typeface="MS PGothic" panose="020B0600070205080204" pitchFamily="34" charset="-128"/>
              </a:rPr>
              <a:t>をコーティングしたハイブリッド型</a:t>
            </a:r>
            <a:endParaRPr lang="en-US" altLang="ja-JP" sz="1800" dirty="0">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1800">
                <a:latin typeface="MS PGothic" panose="020B0600070205080204" pitchFamily="34" charset="-128"/>
                <a:ea typeface="MS PGothic" panose="020B0600070205080204" pitchFamily="34" charset="-128"/>
              </a:rPr>
              <a:t>当初は特殊なスパッター装置について製作段階から関与していなかったため、冷却水配管にテフロンチューブを使ったり、スエジロック継手やカプトンテープなど真空の純度を妨げるようなものを使用していることに気づかなかった→会社任せにしない</a:t>
            </a:r>
            <a:endParaRPr lang="en-US" altLang="ja-JP" sz="1800" dirty="0">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1800">
                <a:latin typeface="MS PGothic" panose="020B0600070205080204" pitchFamily="34" charset="-128"/>
                <a:ea typeface="MS PGothic" panose="020B0600070205080204" pitchFamily="34" charset="-128"/>
              </a:rPr>
              <a:t>現在は改良された装置を使っている、が、</a:t>
            </a:r>
            <a:r>
              <a:rPr lang="en-US" altLang="ja-JP" sz="1800" dirty="0">
                <a:latin typeface="MS PGothic" panose="020B0600070205080204" pitchFamily="34" charset="-128"/>
                <a:ea typeface="MS PGothic" panose="020B0600070205080204" pitchFamily="34" charset="-128"/>
              </a:rPr>
              <a:t>Phase 2</a:t>
            </a:r>
            <a:r>
              <a:rPr lang="ja-JP" altLang="en-US" sz="1800">
                <a:latin typeface="MS PGothic" panose="020B0600070205080204" pitchFamily="34" charset="-128"/>
                <a:ea typeface="MS PGothic" panose="020B0600070205080204" pitchFamily="34" charset="-128"/>
              </a:rPr>
              <a:t>からずっと苦労している</a:t>
            </a:r>
            <a:endParaRPr lang="en-US" altLang="ja-JP" sz="1800" dirty="0">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endParaRPr lang="en-US" altLang="ja-JP" sz="1800" dirty="0">
              <a:latin typeface="MS PGothic" panose="020B0600070205080204" pitchFamily="34" charset="-128"/>
              <a:ea typeface="MS PGothic" panose="020B0600070205080204" pitchFamily="34" charset="-128"/>
            </a:endParaRPr>
          </a:p>
        </p:txBody>
      </p:sp>
      <p:pic>
        <p:nvPicPr>
          <p:cNvPr id="17" name="図 16">
            <a:extLst>
              <a:ext uri="{FF2B5EF4-FFF2-40B4-BE49-F238E27FC236}">
                <a16:creationId xmlns:a16="http://schemas.microsoft.com/office/drawing/2014/main" id="{2CE01716-2E77-5F55-996E-F31BC41B247A}"/>
              </a:ext>
            </a:extLst>
          </p:cNvPr>
          <p:cNvPicPr>
            <a:picLocks noChangeAspect="1"/>
          </p:cNvPicPr>
          <p:nvPr/>
        </p:nvPicPr>
        <p:blipFill rotWithShape="1">
          <a:blip r:embed="rId5"/>
          <a:srcRect l="15363" t="23388" r="16392" b="58579"/>
          <a:stretch/>
        </p:blipFill>
        <p:spPr>
          <a:xfrm>
            <a:off x="8794128" y="5462418"/>
            <a:ext cx="2342214" cy="874355"/>
          </a:xfrm>
          <a:prstGeom prst="rect">
            <a:avLst/>
          </a:prstGeom>
        </p:spPr>
      </p:pic>
    </p:spTree>
    <p:extLst>
      <p:ext uri="{BB962C8B-B14F-4D97-AF65-F5344CB8AC3E}">
        <p14:creationId xmlns:p14="http://schemas.microsoft.com/office/powerpoint/2010/main" val="2302757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81C82E70-01A0-7376-E15F-752CC18C4C14}"/>
              </a:ext>
            </a:extLst>
          </p:cNvPr>
          <p:cNvGrpSpPr/>
          <p:nvPr/>
        </p:nvGrpSpPr>
        <p:grpSpPr>
          <a:xfrm>
            <a:off x="7924658" y="3828053"/>
            <a:ext cx="3862871" cy="2550817"/>
            <a:chOff x="7924658" y="3828053"/>
            <a:chExt cx="3862871" cy="2550817"/>
          </a:xfrm>
        </p:grpSpPr>
        <p:pic>
          <p:nvPicPr>
            <p:cNvPr id="23" name="図 22">
              <a:extLst>
                <a:ext uri="{FF2B5EF4-FFF2-40B4-BE49-F238E27FC236}">
                  <a16:creationId xmlns:a16="http://schemas.microsoft.com/office/drawing/2014/main" id="{2F6ABC7C-0D9E-DC08-23F8-751C5BA309CE}"/>
                </a:ext>
              </a:extLst>
            </p:cNvPr>
            <p:cNvPicPr>
              <a:picLocks noChangeAspect="1"/>
            </p:cNvPicPr>
            <p:nvPr/>
          </p:nvPicPr>
          <p:blipFill rotWithShape="1">
            <a:blip r:embed="rId3"/>
            <a:srcRect l="17234" r="21671"/>
            <a:stretch/>
          </p:blipFill>
          <p:spPr>
            <a:xfrm>
              <a:off x="9118240" y="3828053"/>
              <a:ext cx="2669289" cy="2547305"/>
            </a:xfrm>
            <a:prstGeom prst="rect">
              <a:avLst/>
            </a:prstGeom>
          </p:spPr>
        </p:pic>
        <p:sp>
          <p:nvSpPr>
            <p:cNvPr id="26" name="テキスト ボックス 25">
              <a:extLst>
                <a:ext uri="{FF2B5EF4-FFF2-40B4-BE49-F238E27FC236}">
                  <a16:creationId xmlns:a16="http://schemas.microsoft.com/office/drawing/2014/main" id="{582CB0D1-72AD-FF64-BBAE-5A64D851C18A}"/>
                </a:ext>
              </a:extLst>
            </p:cNvPr>
            <p:cNvSpPr txBox="1"/>
            <p:nvPr/>
          </p:nvSpPr>
          <p:spPr>
            <a:xfrm>
              <a:off x="7924658" y="6101871"/>
              <a:ext cx="2743200" cy="276999"/>
            </a:xfrm>
            <a:prstGeom prst="rect">
              <a:avLst/>
            </a:prstGeom>
            <a:noFill/>
          </p:spPr>
          <p:txBody>
            <a:bodyPr wrap="square" rtlCol="0">
              <a:spAutoFit/>
            </a:bodyPr>
            <a:lstStyle/>
            <a:p>
              <a:pPr algn="r"/>
              <a:r>
                <a:rPr kumimoji="1" lang="ja-JP" altLang="en-US" sz="1200">
                  <a:latin typeface="MS PGothic" panose="020B0600070205080204" pitchFamily="34" charset="-128"/>
                  <a:ea typeface="MS PGothic" panose="020B0600070205080204" pitchFamily="34" charset="-128"/>
                </a:rPr>
                <a:t>実は、ねじ込み深さが直径ギリギリ</a:t>
              </a:r>
              <a:r>
                <a:rPr lang="ja-JP" altLang="en-US" sz="1200">
                  <a:latin typeface="MS PGothic" panose="020B0600070205080204" pitchFamily="34" charset="-128"/>
                  <a:ea typeface="MS PGothic" panose="020B0600070205080204" pitchFamily="34" charset="-128"/>
                </a:rPr>
                <a:t>です</a:t>
              </a:r>
              <a:endParaRPr kumimoji="1" lang="ja-JP" altLang="en-US" sz="1200">
                <a:latin typeface="MS PGothic" panose="020B0600070205080204" pitchFamily="34" charset="-128"/>
                <a:ea typeface="MS PGothic" panose="020B0600070205080204" pitchFamily="34" charset="-128"/>
              </a:endParaRPr>
            </a:p>
          </p:txBody>
        </p:sp>
        <p:cxnSp>
          <p:nvCxnSpPr>
            <p:cNvPr id="28" name="直線矢印コネクタ 27">
              <a:extLst>
                <a:ext uri="{FF2B5EF4-FFF2-40B4-BE49-F238E27FC236}">
                  <a16:creationId xmlns:a16="http://schemas.microsoft.com/office/drawing/2014/main" id="{335D32C9-E55A-FFD5-9442-7221FDC733CA}"/>
                </a:ext>
              </a:extLst>
            </p:cNvPr>
            <p:cNvCxnSpPr>
              <a:cxnSpLocks/>
              <a:stCxn id="26" idx="3"/>
            </p:cNvCxnSpPr>
            <p:nvPr/>
          </p:nvCxnSpPr>
          <p:spPr>
            <a:xfrm flipV="1">
              <a:off x="10667858" y="5814811"/>
              <a:ext cx="446610" cy="4255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246031" y="558066"/>
            <a:ext cx="10055180" cy="4201863"/>
          </a:xfrm>
        </p:spPr>
        <p:txBody>
          <a:bodyPr>
            <a:noAutofit/>
          </a:bodyPr>
          <a:lstStyle/>
          <a:p>
            <a:pPr algn="l"/>
            <a:r>
              <a:rPr lang="ja-JP" altLang="en-US" sz="1600">
                <a:solidFill>
                  <a:srgbClr val="000000"/>
                </a:solidFill>
                <a:latin typeface="MS PGothic" panose="020B0600070205080204" pitchFamily="34" charset="-128"/>
                <a:ea typeface="MS PGothic" panose="020B0600070205080204" pitchFamily="34" charset="-128"/>
              </a:rPr>
              <a:t>［中空メタル</a:t>
            </a:r>
            <a:r>
              <a:rPr lang="en-US" altLang="ja-JP" sz="1600" dirty="0">
                <a:solidFill>
                  <a:srgbClr val="000000"/>
                </a:solidFill>
                <a:latin typeface="MS PGothic" panose="020B0600070205080204" pitchFamily="34" charset="-128"/>
                <a:ea typeface="MS PGothic" panose="020B0600070205080204" pitchFamily="34" charset="-128"/>
              </a:rPr>
              <a:t>O</a:t>
            </a:r>
            <a:r>
              <a:rPr lang="ja-JP" altLang="en-US" sz="1600">
                <a:solidFill>
                  <a:srgbClr val="000000"/>
                </a:solidFill>
                <a:latin typeface="MS PGothic" panose="020B0600070205080204" pitchFamily="34" charset="-128"/>
                <a:ea typeface="MS PGothic" panose="020B0600070205080204" pitchFamily="34" charset="-128"/>
              </a:rPr>
              <a:t>リングシール：その</a:t>
            </a:r>
            <a:r>
              <a:rPr lang="en-US" altLang="ja-JP" sz="1600" dirty="0">
                <a:solidFill>
                  <a:srgbClr val="000000"/>
                </a:solidFill>
                <a:latin typeface="MS PGothic" panose="020B0600070205080204" pitchFamily="34" charset="-128"/>
                <a:ea typeface="MS PGothic" panose="020B0600070205080204" pitchFamily="34" charset="-128"/>
              </a:rPr>
              <a:t>1</a:t>
            </a:r>
            <a:r>
              <a:rPr lang="ja-JP" altLang="en-US" sz="1600">
                <a:solidFill>
                  <a:srgbClr val="000000"/>
                </a:solidFill>
                <a:latin typeface="MS PGothic" panose="020B0600070205080204" pitchFamily="34" charset="-128"/>
                <a:ea typeface="MS PGothic" panose="020B0600070205080204" pitchFamily="34" charset="-128"/>
              </a:rPr>
              <a:t>］</a:t>
            </a:r>
            <a:endParaRPr kumimoji="1" lang="en-US" altLang="ja-JP" sz="1600" dirty="0">
              <a:latin typeface="MS PGothic" panose="020B0600070205080204" pitchFamily="34" charset="-128"/>
              <a:ea typeface="MS PGothic" panose="020B0600070205080204" pitchFamily="34" charset="-128"/>
            </a:endParaRPr>
          </a:p>
          <a:p>
            <a:pPr marL="285750" indent="-285750" algn="l">
              <a:buFont typeface="Arial" panose="020B0604020202020204" pitchFamily="34" charset="0"/>
              <a:buChar char="•"/>
            </a:pPr>
            <a:r>
              <a:rPr lang="ja-JP" altLang="en-US" sz="1600">
                <a:effectLst/>
                <a:latin typeface="MS PGothic" panose="020B0600070205080204" pitchFamily="34" charset="-128"/>
                <a:ea typeface="MS PGothic" panose="020B0600070205080204" pitchFamily="34" charset="-128"/>
              </a:rPr>
              <a:t>三菱電線株式会社製</a:t>
            </a:r>
            <a:r>
              <a:rPr lang="ja-JP" altLang="en-US" sz="1600">
                <a:solidFill>
                  <a:srgbClr val="000000"/>
                </a:solidFill>
                <a:latin typeface="MS PGothic" panose="020B0600070205080204" pitchFamily="34" charset="-128"/>
                <a:ea typeface="MS PGothic" panose="020B0600070205080204" pitchFamily="34" charset="-128"/>
              </a:rPr>
              <a:t>中空メタル</a:t>
            </a:r>
            <a:r>
              <a:rPr lang="en-US" altLang="ja-JP" sz="1600" dirty="0">
                <a:solidFill>
                  <a:srgbClr val="000000"/>
                </a:solidFill>
                <a:latin typeface="MS PGothic" panose="020B0600070205080204" pitchFamily="34" charset="-128"/>
                <a:ea typeface="MS PGothic" panose="020B0600070205080204" pitchFamily="34" charset="-128"/>
              </a:rPr>
              <a:t>O</a:t>
            </a:r>
            <a:r>
              <a:rPr lang="ja-JP" altLang="en-US" sz="1600">
                <a:solidFill>
                  <a:srgbClr val="000000"/>
                </a:solidFill>
                <a:latin typeface="MS PGothic" panose="020B0600070205080204" pitchFamily="34" charset="-128"/>
                <a:ea typeface="MS PGothic" panose="020B0600070205080204" pitchFamily="34" charset="-128"/>
              </a:rPr>
              <a:t>リング</a:t>
            </a:r>
            <a:endParaRPr lang="en-US" altLang="ja-JP" sz="1600" dirty="0">
              <a:effectLst/>
              <a:latin typeface="MS PGothic" panose="020B0600070205080204" pitchFamily="34" charset="-128"/>
              <a:ea typeface="MS PGothic" panose="020B0600070205080204" pitchFamily="34" charset="-128"/>
            </a:endParaRPr>
          </a:p>
          <a:p>
            <a:pPr marL="285750" indent="-285750" algn="l">
              <a:buFont typeface="Arial" panose="020B0604020202020204" pitchFamily="34" charset="0"/>
              <a:buChar char="•"/>
            </a:pPr>
            <a:r>
              <a:rPr lang="ja-JP" altLang="en-US" sz="1600">
                <a:effectLst/>
                <a:latin typeface="MS PGothic" panose="020B0600070205080204" pitchFamily="34" charset="-128"/>
                <a:ea typeface="MS PGothic" panose="020B0600070205080204" pitchFamily="34" charset="-128"/>
              </a:rPr>
              <a:t>材質：チューブ材質　</a:t>
            </a:r>
            <a:r>
              <a:rPr lang="en-US" altLang="ja-JP" sz="1600" dirty="0">
                <a:effectLst/>
                <a:latin typeface="MS PGothic" panose="020B0600070205080204" pitchFamily="34" charset="-128"/>
                <a:ea typeface="MS PGothic" panose="020B0600070205080204" pitchFamily="34" charset="-128"/>
              </a:rPr>
              <a:t>SUS316L</a:t>
            </a:r>
            <a:r>
              <a:rPr lang="ja-JP" altLang="en-US" sz="1600">
                <a:effectLst/>
                <a:latin typeface="MS PGothic" panose="020B0600070205080204" pitchFamily="34" charset="-128"/>
                <a:ea typeface="MS PGothic" panose="020B0600070205080204" pitchFamily="34" charset="-128"/>
              </a:rPr>
              <a:t>、表面インジウム被覆　厚み</a:t>
            </a:r>
            <a:r>
              <a:rPr lang="en-US" altLang="ja-JP" sz="1600" dirty="0">
                <a:effectLst/>
                <a:latin typeface="MS PGothic" panose="020B0600070205080204" pitchFamily="34" charset="-128"/>
                <a:ea typeface="MS PGothic" panose="020B0600070205080204" pitchFamily="34" charset="-128"/>
              </a:rPr>
              <a:t>40</a:t>
            </a:r>
            <a:r>
              <a:rPr lang="ja-JP" altLang="en-US" sz="1600">
                <a:effectLst/>
                <a:latin typeface="MS PGothic" panose="020B0600070205080204" pitchFamily="34" charset="-128"/>
                <a:ea typeface="MS PGothic" panose="020B0600070205080204" pitchFamily="34" charset="-128"/>
              </a:rPr>
              <a:t>ミクロン</a:t>
            </a:r>
            <a:endParaRPr lang="en-US" altLang="ja-JP" sz="1600" dirty="0">
              <a:effectLst/>
              <a:latin typeface="MS PGothic" panose="020B0600070205080204" pitchFamily="34" charset="-128"/>
              <a:ea typeface="MS PGothic" panose="020B0600070205080204" pitchFamily="34" charset="-128"/>
            </a:endParaRPr>
          </a:p>
          <a:p>
            <a:pPr marL="285750" indent="-285750" algn="l">
              <a:buFont typeface="Arial" panose="020B0604020202020204" pitchFamily="34" charset="0"/>
              <a:buChar char="•"/>
            </a:pPr>
            <a:r>
              <a:rPr lang="ja-JP" altLang="en-US" sz="1600">
                <a:effectLst/>
                <a:latin typeface="MS PGothic" panose="020B0600070205080204" pitchFamily="34" charset="-128"/>
                <a:ea typeface="MS PGothic" panose="020B0600070205080204" pitchFamily="34" charset="-128"/>
              </a:rPr>
              <a:t>形状：チューブ径</a:t>
            </a:r>
            <a:r>
              <a:rPr lang="en-US" altLang="ja-JP" sz="1600" dirty="0">
                <a:effectLst/>
                <a:latin typeface="MS PGothic" panose="020B0600070205080204" pitchFamily="34" charset="-128"/>
                <a:ea typeface="MS PGothic" panose="020B0600070205080204" pitchFamily="34" charset="-128"/>
              </a:rPr>
              <a:t>0.89</a:t>
            </a:r>
            <a:r>
              <a:rPr lang="ja-JP" altLang="en-US" sz="1600">
                <a:effectLst/>
                <a:latin typeface="MS PGothic" panose="020B0600070205080204" pitchFamily="34" charset="-128"/>
                <a:ea typeface="MS PGothic" panose="020B0600070205080204" pitchFamily="34" charset="-128"/>
              </a:rPr>
              <a:t>、肉厚</a:t>
            </a:r>
            <a:r>
              <a:rPr lang="en-US" altLang="ja-JP" sz="1600" dirty="0">
                <a:effectLst/>
                <a:latin typeface="MS PGothic" panose="020B0600070205080204" pitchFamily="34" charset="-128"/>
                <a:ea typeface="MS PGothic" panose="020B0600070205080204" pitchFamily="34" charset="-128"/>
              </a:rPr>
              <a:t>0.25</a:t>
            </a:r>
            <a:r>
              <a:rPr lang="ja-JP" altLang="en-US" sz="1600">
                <a:effectLst/>
                <a:latin typeface="MS PGothic" panose="020B0600070205080204" pitchFamily="34" charset="-128"/>
                <a:ea typeface="MS PGothic" panose="020B0600070205080204" pitchFamily="34" charset="-128"/>
              </a:rPr>
              <a:t>、外径</a:t>
            </a:r>
            <a:r>
              <a:rPr lang="en-US" altLang="ja-JP" sz="1600" dirty="0">
                <a:effectLst/>
                <a:latin typeface="MS PGothic" panose="020B0600070205080204" pitchFamily="34" charset="-128"/>
                <a:ea typeface="MS PGothic" panose="020B0600070205080204" pitchFamily="34" charset="-128"/>
              </a:rPr>
              <a:t>6.4</a:t>
            </a:r>
            <a:r>
              <a:rPr lang="ja-JP" altLang="en-US" sz="1600">
                <a:effectLst/>
                <a:latin typeface="MS PGothic" panose="020B0600070205080204" pitchFamily="34" charset="-128"/>
                <a:ea typeface="MS PGothic" panose="020B0600070205080204" pitchFamily="34" charset="-128"/>
              </a:rPr>
              <a:t>、内径</a:t>
            </a:r>
            <a:r>
              <a:rPr lang="en-US" altLang="ja-JP" sz="1600" dirty="0">
                <a:effectLst/>
                <a:latin typeface="MS PGothic" panose="020B0600070205080204" pitchFamily="34" charset="-128"/>
                <a:ea typeface="MS PGothic" panose="020B0600070205080204" pitchFamily="34" charset="-128"/>
              </a:rPr>
              <a:t>4.62</a:t>
            </a:r>
            <a:r>
              <a:rPr lang="ja-JP" altLang="en-US" sz="1600">
                <a:effectLst/>
                <a:latin typeface="MS PGothic" panose="020B0600070205080204" pitchFamily="34" charset="-128"/>
                <a:ea typeface="MS PGothic" panose="020B0600070205080204" pitchFamily="34" charset="-128"/>
              </a:rPr>
              <a:t>、標準潰し量</a:t>
            </a:r>
            <a:r>
              <a:rPr lang="en-US" altLang="ja-JP" sz="1600" dirty="0">
                <a:effectLst/>
                <a:latin typeface="MS PGothic" panose="020B0600070205080204" pitchFamily="34" charset="-128"/>
                <a:ea typeface="MS PGothic" panose="020B0600070205080204" pitchFamily="34" charset="-128"/>
              </a:rPr>
              <a:t>0.2〜0.25</a:t>
            </a:r>
          </a:p>
          <a:p>
            <a:pPr marL="285750" indent="-285750" algn="l">
              <a:buFont typeface="Arial" panose="020B0604020202020204" pitchFamily="34" charset="0"/>
              <a:buChar char="•"/>
            </a:pPr>
            <a:r>
              <a:rPr lang="ja-JP" altLang="en-US" sz="1600">
                <a:effectLst/>
                <a:latin typeface="MS PGothic" panose="020B0600070205080204" pitchFamily="34" charset="-128"/>
                <a:ea typeface="MS PGothic" panose="020B0600070205080204" pitchFamily="34" charset="-128"/>
              </a:rPr>
              <a:t>スペーサ：ガスケット溝部の寸法を測定して</a:t>
            </a:r>
            <a:r>
              <a:rPr lang="en-US" altLang="ja-JP" sz="1600" dirty="0">
                <a:effectLst/>
                <a:latin typeface="MS PGothic" panose="020B0600070205080204" pitchFamily="34" charset="-128"/>
                <a:ea typeface="MS PGothic" panose="020B0600070205080204" pitchFamily="34" charset="-128"/>
              </a:rPr>
              <a:t>Flange</a:t>
            </a:r>
            <a:r>
              <a:rPr lang="ja-JP" altLang="en-US" sz="1600">
                <a:effectLst/>
                <a:latin typeface="MS PGothic" panose="020B0600070205080204" pitchFamily="34" charset="-128"/>
                <a:ea typeface="MS PGothic" panose="020B0600070205080204" pitchFamily="34" charset="-128"/>
              </a:rPr>
              <a:t>が密着した時に潰し量が</a:t>
            </a:r>
            <a:r>
              <a:rPr lang="en-US" altLang="ja-JP" sz="1600" dirty="0">
                <a:effectLst/>
                <a:latin typeface="MS PGothic" panose="020B0600070205080204" pitchFamily="34" charset="-128"/>
                <a:ea typeface="MS PGothic" panose="020B0600070205080204" pitchFamily="34" charset="-128"/>
              </a:rPr>
              <a:t>0.2〜0.25</a:t>
            </a:r>
            <a:r>
              <a:rPr lang="ja-JP" altLang="en-US" sz="1600">
                <a:effectLst/>
                <a:latin typeface="MS PGothic" panose="020B0600070205080204" pitchFamily="34" charset="-128"/>
                <a:ea typeface="MS PGothic" panose="020B0600070205080204" pitchFamily="34" charset="-128"/>
              </a:rPr>
              <a:t>になるようにスペーサを挟む</a:t>
            </a:r>
            <a:endParaRPr lang="en-US" altLang="ja-JP" sz="1600" dirty="0">
              <a:effectLst/>
              <a:latin typeface="MS PGothic" panose="020B0600070205080204" pitchFamily="34" charset="-128"/>
              <a:ea typeface="MS PGothic" panose="020B0600070205080204" pitchFamily="34" charset="-128"/>
            </a:endParaRPr>
          </a:p>
          <a:p>
            <a:pPr marL="285750" indent="-285750" algn="l">
              <a:buFont typeface="Arial" panose="020B0604020202020204" pitchFamily="34" charset="0"/>
              <a:buChar char="•"/>
            </a:pPr>
            <a:r>
              <a:rPr lang="ja-JP" altLang="en-US" sz="1600">
                <a:effectLst/>
                <a:latin typeface="MS PGothic" panose="020B0600070205080204" pitchFamily="34" charset="-128"/>
                <a:ea typeface="MS PGothic" panose="020B0600070205080204" pitchFamily="34" charset="-128"/>
              </a:rPr>
              <a:t>最小締め付け力：</a:t>
            </a:r>
            <a:r>
              <a:rPr lang="en-US" altLang="ja-JP" sz="1600" dirty="0">
                <a:effectLst/>
                <a:latin typeface="MS PGothic" panose="020B0600070205080204" pitchFamily="34" charset="-128"/>
                <a:ea typeface="MS PGothic" panose="020B0600070205080204" pitchFamily="34" charset="-128"/>
              </a:rPr>
              <a:t>175kgf/cm→(0.64+0.462)÷2x3.14x175=303kgf</a:t>
            </a:r>
          </a:p>
          <a:p>
            <a:pPr marL="285750" indent="-285750" algn="l">
              <a:buFont typeface="Arial" panose="020B0604020202020204" pitchFamily="34" charset="0"/>
              <a:buChar char="•"/>
            </a:pPr>
            <a:r>
              <a:rPr lang="ja-JP" altLang="en-US" sz="1600">
                <a:effectLst/>
                <a:latin typeface="MS PGothic" panose="020B0600070205080204" pitchFamily="34" charset="-128"/>
                <a:ea typeface="MS PGothic" panose="020B0600070205080204" pitchFamily="34" charset="-128"/>
              </a:rPr>
              <a:t>使用ネジ：</a:t>
            </a:r>
            <a:r>
              <a:rPr lang="en-US" altLang="ja-JP" sz="1600" dirty="0">
                <a:effectLst/>
                <a:latin typeface="MS PGothic" panose="020B0600070205080204" pitchFamily="34" charset="-128"/>
                <a:ea typeface="MS PGothic" panose="020B0600070205080204" pitchFamily="34" charset="-128"/>
              </a:rPr>
              <a:t>M4x10(BUMAX8.8)+Washer </a:t>
            </a:r>
            <a:r>
              <a:rPr lang="ja-JP" altLang="en-US" sz="1600">
                <a:effectLst/>
                <a:latin typeface="MS PGothic" panose="020B0600070205080204" pitchFamily="34" charset="-128"/>
                <a:ea typeface="MS PGothic" panose="020B0600070205080204" pitchFamily="34" charset="-128"/>
              </a:rPr>
              <a:t>、締め付けトルク</a:t>
            </a:r>
            <a:r>
              <a:rPr lang="en-US" altLang="ja-JP" sz="1600" dirty="0">
                <a:effectLst/>
                <a:latin typeface="MS PGothic" panose="020B0600070205080204" pitchFamily="34" charset="-128"/>
                <a:ea typeface="MS PGothic" panose="020B0600070205080204" pitchFamily="34" charset="-128"/>
              </a:rPr>
              <a:t> 2.9Nm</a:t>
            </a:r>
            <a:r>
              <a:rPr lang="ja-JP" altLang="en-US" sz="1600">
                <a:effectLst/>
                <a:latin typeface="MS PGothic" panose="020B0600070205080204" pitchFamily="34" charset="-128"/>
                <a:ea typeface="MS PGothic" panose="020B0600070205080204" pitchFamily="34" charset="-128"/>
              </a:rPr>
              <a:t>→</a:t>
            </a:r>
            <a:r>
              <a:rPr lang="en-US" altLang="ja-JP" sz="1600" dirty="0">
                <a:effectLst/>
                <a:latin typeface="MS PGothic" panose="020B0600070205080204" pitchFamily="34" charset="-128"/>
                <a:ea typeface="MS PGothic" panose="020B0600070205080204" pitchFamily="34" charset="-128"/>
              </a:rPr>
              <a:t> BUMAX8.8= Hi-Mo SUS316L</a:t>
            </a:r>
          </a:p>
          <a:p>
            <a:pPr marL="742950" lvl="1" indent="-285750" algn="l">
              <a:buFont typeface="Wingdings" pitchFamily="2" charset="2"/>
              <a:buChar char="Ø"/>
            </a:pPr>
            <a:r>
              <a:rPr lang="ja-JP" altLang="ja-JP" sz="1600">
                <a:effectLst/>
                <a:latin typeface="MS PGothic" panose="020B0600070205080204" pitchFamily="34" charset="-128"/>
                <a:ea typeface="MS PGothic" panose="020B0600070205080204" pitchFamily="34" charset="-128"/>
                <a:cs typeface="Times New Roman" panose="02020603050405020304" pitchFamily="18" charset="0"/>
              </a:rPr>
              <a:t>通常の</a:t>
            </a:r>
            <a:r>
              <a:rPr lang="en-US" altLang="ja-JP" sz="1600" dirty="0">
                <a:effectLst/>
                <a:latin typeface="MS PGothic" panose="020B0600070205080204" pitchFamily="34" charset="-128"/>
                <a:ea typeface="MS PGothic" panose="020B0600070205080204" pitchFamily="34" charset="-128"/>
                <a:cs typeface="Times New Roman" panose="02020603050405020304" pitchFamily="18" charset="0"/>
              </a:rPr>
              <a:t>SUS316L-M4</a:t>
            </a:r>
            <a:r>
              <a:rPr lang="ja-JP" altLang="ja-JP" sz="1600">
                <a:effectLst/>
                <a:latin typeface="MS PGothic" panose="020B0600070205080204" pitchFamily="34" charset="-128"/>
                <a:ea typeface="MS PGothic" panose="020B0600070205080204" pitchFamily="34" charset="-128"/>
                <a:cs typeface="Times New Roman" panose="02020603050405020304" pitchFamily="18" charset="0"/>
              </a:rPr>
              <a:t>（トルク</a:t>
            </a:r>
            <a:r>
              <a:rPr lang="en-US" altLang="ja-JP" sz="1600" dirty="0">
                <a:effectLst/>
                <a:latin typeface="MS PGothic" panose="020B0600070205080204" pitchFamily="34" charset="-128"/>
                <a:ea typeface="MS PGothic" panose="020B0600070205080204" pitchFamily="34" charset="-128"/>
                <a:cs typeface="Times New Roman" panose="02020603050405020304" pitchFamily="18" charset="0"/>
              </a:rPr>
              <a:t>2N-m</a:t>
            </a:r>
            <a:r>
              <a:rPr lang="ja-JP" altLang="ja-JP" sz="1600">
                <a:effectLst/>
                <a:latin typeface="MS PGothic" panose="020B0600070205080204" pitchFamily="34" charset="-128"/>
                <a:ea typeface="MS PGothic" panose="020B0600070205080204" pitchFamily="34" charset="-128"/>
                <a:cs typeface="Times New Roman" panose="02020603050405020304" pitchFamily="18" charset="0"/>
              </a:rPr>
              <a:t>）</a:t>
            </a:r>
            <a:r>
              <a:rPr lang="ja-JP" altLang="en-US" sz="1600">
                <a:latin typeface="MS PGothic" panose="020B0600070205080204" pitchFamily="34" charset="-128"/>
                <a:ea typeface="MS PGothic" panose="020B0600070205080204" pitchFamily="34" charset="-128"/>
                <a:cs typeface="Times New Roman" panose="02020603050405020304" pitchFamily="18" charset="0"/>
              </a:rPr>
              <a:t>は</a:t>
            </a:r>
            <a:r>
              <a:rPr lang="en-US" altLang="ja-JP" sz="1600" dirty="0">
                <a:effectLst/>
                <a:latin typeface="MS PGothic" panose="020B0600070205080204" pitchFamily="34" charset="-128"/>
                <a:ea typeface="MS PGothic" panose="020B0600070205080204" pitchFamily="34" charset="-128"/>
                <a:cs typeface="Times New Roman" panose="02020603050405020304" pitchFamily="18" charset="0"/>
              </a:rPr>
              <a:t>2</a:t>
            </a:r>
            <a:r>
              <a:rPr lang="ja-JP" altLang="ja-JP" sz="1600">
                <a:effectLst/>
                <a:latin typeface="MS PGothic" panose="020B0600070205080204" pitchFamily="34" charset="-128"/>
                <a:ea typeface="MS PGothic" panose="020B0600070205080204" pitchFamily="34" charset="-128"/>
                <a:cs typeface="Times New Roman" panose="02020603050405020304" pitchFamily="18" charset="0"/>
              </a:rPr>
              <a:t>本で計算上約</a:t>
            </a:r>
            <a:r>
              <a:rPr lang="en-US" altLang="ja-JP" sz="1600" dirty="0">
                <a:effectLst/>
                <a:latin typeface="MS PGothic" panose="020B0600070205080204" pitchFamily="34" charset="-128"/>
                <a:ea typeface="MS PGothic" panose="020B0600070205080204" pitchFamily="34" charset="-128"/>
                <a:cs typeface="Times New Roman" panose="02020603050405020304" pitchFamily="18" charset="0"/>
              </a:rPr>
              <a:t>500kg</a:t>
            </a:r>
            <a:r>
              <a:rPr lang="ja-JP" altLang="ja-JP" sz="1600">
                <a:effectLst/>
                <a:latin typeface="MS PGothic" panose="020B0600070205080204" pitchFamily="34" charset="-128"/>
                <a:ea typeface="MS PGothic" panose="020B0600070205080204" pitchFamily="34" charset="-128"/>
                <a:cs typeface="Times New Roman" panose="02020603050405020304" pitchFamily="18" charset="0"/>
              </a:rPr>
              <a:t>の締め付け力が得られ</a:t>
            </a:r>
            <a:r>
              <a:rPr lang="en-US" altLang="ja-JP" sz="1600" dirty="0">
                <a:effectLst/>
                <a:latin typeface="MS PGothic" panose="020B0600070205080204" pitchFamily="34" charset="-128"/>
                <a:ea typeface="MS PGothic" panose="020B0600070205080204" pitchFamily="34" charset="-128"/>
                <a:cs typeface="Times New Roman" panose="02020603050405020304" pitchFamily="18" charset="0"/>
              </a:rPr>
              <a:t>303kgf</a:t>
            </a:r>
            <a:r>
              <a:rPr lang="ja-JP" altLang="ja-JP" sz="1600">
                <a:effectLst/>
                <a:latin typeface="MS PGothic" panose="020B0600070205080204" pitchFamily="34" charset="-128"/>
                <a:ea typeface="MS PGothic" panose="020B0600070205080204" pitchFamily="34" charset="-128"/>
                <a:cs typeface="Times New Roman" panose="02020603050405020304" pitchFamily="18" charset="0"/>
              </a:rPr>
              <a:t>に対しては十分だが、実際にトルクに対する潰れ量の試験をしてみるとトルク</a:t>
            </a:r>
            <a:r>
              <a:rPr lang="en-US" altLang="ja-JP" sz="1600" dirty="0">
                <a:effectLst/>
                <a:latin typeface="MS PGothic" panose="020B0600070205080204" pitchFamily="34" charset="-128"/>
                <a:ea typeface="MS PGothic" panose="020B0600070205080204" pitchFamily="34" charset="-128"/>
                <a:cs typeface="Times New Roman" panose="02020603050405020304" pitchFamily="18" charset="0"/>
              </a:rPr>
              <a:t>2N-m</a:t>
            </a:r>
            <a:r>
              <a:rPr lang="ja-JP" altLang="ja-JP" sz="1600">
                <a:effectLst/>
                <a:latin typeface="MS PGothic" panose="020B0600070205080204" pitchFamily="34" charset="-128"/>
                <a:ea typeface="MS PGothic" panose="020B0600070205080204" pitchFamily="34" charset="-128"/>
                <a:cs typeface="Times New Roman" panose="02020603050405020304" pitchFamily="18" charset="0"/>
              </a:rPr>
              <a:t>で締め付けても潰れ量は</a:t>
            </a:r>
            <a:r>
              <a:rPr lang="en-US" altLang="ja-JP" sz="1600" dirty="0">
                <a:effectLst/>
                <a:latin typeface="MS PGothic" panose="020B0600070205080204" pitchFamily="34" charset="-128"/>
                <a:ea typeface="MS PGothic" panose="020B0600070205080204" pitchFamily="34" charset="-128"/>
                <a:cs typeface="Times New Roman" panose="02020603050405020304" pitchFamily="18" charset="0"/>
              </a:rPr>
              <a:t>0.2</a:t>
            </a:r>
            <a:r>
              <a:rPr lang="ja-JP" altLang="ja-JP" sz="1600">
                <a:effectLst/>
                <a:latin typeface="MS PGothic" panose="020B0600070205080204" pitchFamily="34" charset="-128"/>
                <a:ea typeface="MS PGothic" panose="020B0600070205080204" pitchFamily="34" charset="-128"/>
                <a:cs typeface="Times New Roman" panose="02020603050405020304" pitchFamily="18" charset="0"/>
              </a:rPr>
              <a:t>以下だった</a:t>
            </a:r>
            <a:endParaRPr lang="en-US" altLang="ja-JP" sz="1600" dirty="0">
              <a:effectLst/>
              <a:latin typeface="MS PGothic" panose="020B0600070205080204" pitchFamily="34" charset="-128"/>
              <a:ea typeface="MS PGothic" panose="020B0600070205080204" pitchFamily="34" charset="-128"/>
              <a:cs typeface="Times New Roman" panose="02020603050405020304" pitchFamily="18" charset="0"/>
            </a:endParaRPr>
          </a:p>
          <a:p>
            <a:pPr marL="742950" lvl="1" indent="-285750" algn="l">
              <a:buFont typeface="Wingdings" pitchFamily="2" charset="2"/>
              <a:buChar char="Ø"/>
            </a:pPr>
            <a:r>
              <a:rPr lang="ja-JP" altLang="ja-JP" sz="1600">
                <a:effectLst/>
                <a:latin typeface="MS PGothic" panose="020B0600070205080204" pitchFamily="34" charset="-128"/>
                <a:ea typeface="MS PGothic" panose="020B0600070205080204" pitchFamily="34" charset="-128"/>
                <a:cs typeface="Times New Roman" panose="02020603050405020304" pitchFamily="18" charset="0"/>
              </a:rPr>
              <a:t>摩擦係数が高くて実際の締め付け力が低かったと予想され</a:t>
            </a:r>
            <a:r>
              <a:rPr lang="ja-JP" altLang="en-US" sz="1600">
                <a:effectLst/>
                <a:latin typeface="MS PGothic" panose="020B0600070205080204" pitchFamily="34" charset="-128"/>
                <a:ea typeface="MS PGothic" panose="020B0600070205080204" pitchFamily="34" charset="-128"/>
                <a:cs typeface="Times New Roman" panose="02020603050405020304" pitchFamily="18" charset="0"/>
              </a:rPr>
              <a:t>る</a:t>
            </a:r>
            <a:r>
              <a:rPr lang="ja-JP" altLang="en-US" sz="1600">
                <a:latin typeface="MS PGothic" panose="020B0600070205080204" pitchFamily="34" charset="-128"/>
                <a:ea typeface="MS PGothic" panose="020B0600070205080204" pitchFamily="34" charset="-128"/>
                <a:cs typeface="Times New Roman" panose="02020603050405020304" pitchFamily="18" charset="0"/>
              </a:rPr>
              <a:t>が</a:t>
            </a:r>
            <a:r>
              <a:rPr lang="ja-JP" altLang="ja-JP" sz="1600">
                <a:effectLst/>
                <a:latin typeface="MS PGothic" panose="020B0600070205080204" pitchFamily="34" charset="-128"/>
                <a:ea typeface="MS PGothic" panose="020B0600070205080204" pitchFamily="34" charset="-128"/>
                <a:cs typeface="Times New Roman" panose="02020603050405020304" pitchFamily="18" charset="0"/>
              </a:rPr>
              <a:t>使用環境を考慮すると無潤滑が良い</a:t>
            </a:r>
            <a:endParaRPr lang="en-US" altLang="ja-JP" sz="1600" dirty="0">
              <a:effectLst/>
              <a:latin typeface="MS PGothic" panose="020B0600070205080204" pitchFamily="34" charset="-128"/>
              <a:ea typeface="MS PGothic" panose="020B0600070205080204" pitchFamily="34" charset="-128"/>
              <a:cs typeface="Times New Roman" panose="02020603050405020304" pitchFamily="18" charset="0"/>
            </a:endParaRPr>
          </a:p>
          <a:p>
            <a:pPr marL="742950" lvl="1" indent="-285750" algn="l">
              <a:buFont typeface="Wingdings" pitchFamily="2" charset="2"/>
              <a:buChar char="Ø"/>
            </a:pPr>
            <a:r>
              <a:rPr lang="en-US" altLang="ja-JP" sz="1600" dirty="0">
                <a:effectLst/>
                <a:latin typeface="MS PGothic" panose="020B0600070205080204" pitchFamily="34" charset="-128"/>
                <a:ea typeface="MS PGothic" panose="020B0600070205080204" pitchFamily="34" charset="-128"/>
                <a:cs typeface="Times New Roman" panose="02020603050405020304" pitchFamily="18" charset="0"/>
              </a:rPr>
              <a:t>BUMAX8.8</a:t>
            </a:r>
            <a:r>
              <a:rPr lang="en-US" altLang="ja-JP" sz="1600" dirty="0">
                <a:effectLst/>
                <a:latin typeface="MS PGothic" panose="020B0600070205080204" pitchFamily="34" charset="-128"/>
                <a:ea typeface="MS PGothic" panose="020B0600070205080204" pitchFamily="34" charset="-128"/>
              </a:rPr>
              <a:t> </a:t>
            </a:r>
            <a:r>
              <a:rPr lang="ja-JP" altLang="en-US" sz="1600">
                <a:effectLst/>
                <a:latin typeface="MS PGothic" panose="020B0600070205080204" pitchFamily="34" charset="-128"/>
                <a:ea typeface="MS PGothic" panose="020B0600070205080204" pitchFamily="34" charset="-128"/>
              </a:rPr>
              <a:t>は締め付けトルクが高い上に</a:t>
            </a:r>
            <a:r>
              <a:rPr lang="en-US" altLang="ja-JP" sz="1600" dirty="0">
                <a:effectLst/>
                <a:latin typeface="MS PGothic" panose="020B0600070205080204" pitchFamily="34" charset="-128"/>
                <a:ea typeface="MS PGothic" panose="020B0600070205080204" pitchFamily="34" charset="-128"/>
              </a:rPr>
              <a:t>Mo</a:t>
            </a:r>
            <a:r>
              <a:rPr lang="ja-JP" altLang="en-US" sz="1600">
                <a:latin typeface="MS PGothic" panose="020B0600070205080204" pitchFamily="34" charset="-128"/>
                <a:ea typeface="MS PGothic" panose="020B0600070205080204" pitchFamily="34" charset="-128"/>
              </a:rPr>
              <a:t>を含んでいるので自己潤滑性に優れている</a:t>
            </a:r>
            <a:endParaRPr lang="en-US" altLang="ja-JP" sz="1600" dirty="0">
              <a:effectLst/>
              <a:latin typeface="MS PGothic" panose="020B0600070205080204" pitchFamily="34" charset="-128"/>
              <a:ea typeface="MS PGothic" panose="020B0600070205080204" pitchFamily="34" charset="-128"/>
            </a:endParaRPr>
          </a:p>
          <a:p>
            <a:pPr marL="285750" indent="-285750" algn="l">
              <a:buFont typeface="Arial" panose="020B0604020202020204" pitchFamily="34" charset="0"/>
              <a:buChar char="•"/>
            </a:pPr>
            <a:r>
              <a:rPr lang="ja-JP" altLang="en-US" sz="1600">
                <a:effectLst/>
                <a:latin typeface="MS PGothic" panose="020B0600070205080204" pitchFamily="34" charset="-128"/>
                <a:ea typeface="MS PGothic" panose="020B0600070205080204" pitchFamily="34" charset="-128"/>
              </a:rPr>
              <a:t>試験：</a:t>
            </a:r>
            <a:r>
              <a:rPr lang="en-US" altLang="ja-JP" sz="1600" dirty="0">
                <a:effectLst/>
                <a:latin typeface="MS PGothic" panose="020B0600070205080204" pitchFamily="34" charset="-128"/>
                <a:ea typeface="MS PGothic" panose="020B0600070205080204" pitchFamily="34" charset="-128"/>
              </a:rPr>
              <a:t>0.05MPa</a:t>
            </a:r>
            <a:r>
              <a:rPr lang="ja-JP" altLang="en-US" sz="1600">
                <a:effectLst/>
                <a:latin typeface="MS PGothic" panose="020B0600070205080204" pitchFamily="34" charset="-128"/>
                <a:ea typeface="MS PGothic" panose="020B0600070205080204" pitchFamily="34" charset="-128"/>
              </a:rPr>
              <a:t>程度の気密試験とヘリウム真空漏れ試験（</a:t>
            </a:r>
            <a:r>
              <a:rPr lang="en-US" altLang="ja-JP" sz="1600" dirty="0">
                <a:effectLst/>
                <a:latin typeface="MS PGothic" panose="020B0600070205080204" pitchFamily="34" charset="-128"/>
                <a:ea typeface="MS PGothic" panose="020B0600070205080204" pitchFamily="34" charset="-128"/>
              </a:rPr>
              <a:t>&lt;1x10</a:t>
            </a:r>
            <a:r>
              <a:rPr lang="en-US" altLang="ja-JP" sz="1600" baseline="30000" dirty="0">
                <a:effectLst/>
                <a:latin typeface="MS PGothic" panose="020B0600070205080204" pitchFamily="34" charset="-128"/>
                <a:ea typeface="MS PGothic" panose="020B0600070205080204" pitchFamily="34" charset="-128"/>
              </a:rPr>
              <a:t>-10</a:t>
            </a:r>
            <a:r>
              <a:rPr lang="en-US" altLang="ja-JP" sz="1600" dirty="0">
                <a:effectLst/>
                <a:latin typeface="MS PGothic" panose="020B0600070205080204" pitchFamily="34" charset="-128"/>
                <a:ea typeface="MS PGothic" panose="020B0600070205080204" pitchFamily="34" charset="-128"/>
              </a:rPr>
              <a:t> Pa</a:t>
            </a:r>
            <a:r>
              <a:rPr lang="ja-JP" altLang="en-US" sz="1600">
                <a:effectLst/>
                <a:latin typeface="MS PGothic" panose="020B0600070205080204" pitchFamily="34" charset="-128"/>
                <a:ea typeface="MS PGothic" panose="020B0600070205080204" pitchFamily="34" charset="-128"/>
              </a:rPr>
              <a:t>・</a:t>
            </a:r>
            <a:r>
              <a:rPr lang="en-US" altLang="ja-JP" sz="1600" dirty="0">
                <a:effectLst/>
                <a:latin typeface="MS PGothic" panose="020B0600070205080204" pitchFamily="34" charset="-128"/>
                <a:ea typeface="MS PGothic" panose="020B0600070205080204" pitchFamily="34" charset="-128"/>
              </a:rPr>
              <a:t>m</a:t>
            </a:r>
            <a:r>
              <a:rPr lang="en-US" altLang="ja-JP" sz="1600" baseline="30000" dirty="0">
                <a:effectLst/>
                <a:latin typeface="MS PGothic" panose="020B0600070205080204" pitchFamily="34" charset="-128"/>
                <a:ea typeface="MS PGothic" panose="020B0600070205080204" pitchFamily="34" charset="-128"/>
              </a:rPr>
              <a:t>3</a:t>
            </a:r>
            <a:r>
              <a:rPr lang="en-US" altLang="ja-JP" sz="1600" dirty="0">
                <a:effectLst/>
                <a:latin typeface="MS PGothic" panose="020B0600070205080204" pitchFamily="34" charset="-128"/>
                <a:ea typeface="MS PGothic" panose="020B0600070205080204" pitchFamily="34" charset="-128"/>
              </a:rPr>
              <a:t>/sec)</a:t>
            </a:r>
            <a:r>
              <a:rPr lang="ja-JP" altLang="en-US" sz="1600">
                <a:effectLst/>
                <a:latin typeface="MS PGothic" panose="020B0600070205080204" pitchFamily="34" charset="-128"/>
                <a:ea typeface="MS PGothic" panose="020B0600070205080204" pitchFamily="34" charset="-128"/>
              </a:rPr>
              <a:t>を行う</a:t>
            </a:r>
          </a:p>
          <a:p>
            <a:pPr marL="285750" indent="-285750" algn="l">
              <a:buFont typeface="Arial" panose="020B0604020202020204" pitchFamily="34" charset="0"/>
              <a:buChar char="•"/>
            </a:pPr>
            <a:endParaRPr lang="en-US" altLang="ja-JP" sz="1600" b="0" i="0" u="none" strike="noStrike" dirty="0">
              <a:solidFill>
                <a:srgbClr val="000000"/>
              </a:solidFill>
              <a:effectLst/>
              <a:latin typeface="MS PGothic" panose="020B0600070205080204" pitchFamily="34" charset="-128"/>
              <a:ea typeface="MS PGothic" panose="020B0600070205080204" pitchFamily="34" charset="-128"/>
            </a:endParaRPr>
          </a:p>
          <a:p>
            <a:pPr algn="l"/>
            <a:endParaRPr kumimoji="1" lang="ja-JP" altLang="en-US" sz="1600">
              <a:latin typeface="MS PGothic" panose="020B0600070205080204" pitchFamily="34" charset="-128"/>
              <a:ea typeface="MS PGothic" panose="020B0600070205080204" pitchFamily="34" charset="-128"/>
            </a:endParaRPr>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16</a:t>
            </a:fld>
            <a:endParaRPr kumimoji="1" lang="ja-JP" altLang="en-US"/>
          </a:p>
        </p:txBody>
      </p:sp>
      <p:pic>
        <p:nvPicPr>
          <p:cNvPr id="7" name="図 6">
            <a:extLst>
              <a:ext uri="{FF2B5EF4-FFF2-40B4-BE49-F238E27FC236}">
                <a16:creationId xmlns:a16="http://schemas.microsoft.com/office/drawing/2014/main" id="{B1F0210E-5DE2-85F1-7603-D31DFFEF4AD4}"/>
              </a:ext>
            </a:extLst>
          </p:cNvPr>
          <p:cNvPicPr>
            <a:picLocks noChangeAspect="1"/>
          </p:cNvPicPr>
          <p:nvPr/>
        </p:nvPicPr>
        <p:blipFill rotWithShape="1">
          <a:blip r:embed="rId4">
            <a:extLst>
              <a:ext uri="{28A0092B-C50C-407E-A947-70E740481C1C}">
                <a14:useLocalDpi xmlns:a14="http://schemas.microsoft.com/office/drawing/2010/main" val="0"/>
              </a:ext>
            </a:extLst>
          </a:blip>
          <a:srcRect l="53474" r="2172" b="51515"/>
          <a:stretch/>
        </p:blipFill>
        <p:spPr>
          <a:xfrm>
            <a:off x="646090" y="4583419"/>
            <a:ext cx="2946042" cy="1443047"/>
          </a:xfrm>
          <a:prstGeom prst="rect">
            <a:avLst/>
          </a:prstGeom>
          <a:ln w="3175">
            <a:solidFill>
              <a:schemeClr val="tx1"/>
            </a:solidFill>
          </a:ln>
        </p:spPr>
      </p:pic>
      <p:grpSp>
        <p:nvGrpSpPr>
          <p:cNvPr id="13" name="グループ化 12">
            <a:extLst>
              <a:ext uri="{FF2B5EF4-FFF2-40B4-BE49-F238E27FC236}">
                <a16:creationId xmlns:a16="http://schemas.microsoft.com/office/drawing/2014/main" id="{3728F8B4-3E0B-AE51-98A3-076CCC1F958C}"/>
              </a:ext>
            </a:extLst>
          </p:cNvPr>
          <p:cNvGrpSpPr/>
          <p:nvPr/>
        </p:nvGrpSpPr>
        <p:grpSpPr>
          <a:xfrm>
            <a:off x="3712478" y="4583418"/>
            <a:ext cx="2807594" cy="1443047"/>
            <a:chOff x="1524000" y="3922804"/>
            <a:chExt cx="2807594" cy="1443047"/>
          </a:xfrm>
        </p:grpSpPr>
        <p:pic>
          <p:nvPicPr>
            <p:cNvPr id="10" name="図 9">
              <a:extLst>
                <a:ext uri="{FF2B5EF4-FFF2-40B4-BE49-F238E27FC236}">
                  <a16:creationId xmlns:a16="http://schemas.microsoft.com/office/drawing/2014/main" id="{81C9AEAC-6995-9B95-6F8A-A66E10D92DBB}"/>
                </a:ext>
              </a:extLst>
            </p:cNvPr>
            <p:cNvPicPr>
              <a:picLocks noChangeAspect="1"/>
            </p:cNvPicPr>
            <p:nvPr/>
          </p:nvPicPr>
          <p:blipFill rotWithShape="1">
            <a:blip r:embed="rId4">
              <a:extLst>
                <a:ext uri="{28A0092B-C50C-407E-A947-70E740481C1C}">
                  <a14:useLocalDpi xmlns:a14="http://schemas.microsoft.com/office/drawing/2010/main" val="0"/>
                </a:ext>
              </a:extLst>
            </a:blip>
            <a:srcRect l="4527" r="53203" b="51515"/>
            <a:stretch/>
          </p:blipFill>
          <p:spPr>
            <a:xfrm>
              <a:off x="1524000" y="3922804"/>
              <a:ext cx="2807594" cy="1443047"/>
            </a:xfrm>
            <a:prstGeom prst="rect">
              <a:avLst/>
            </a:prstGeom>
            <a:ln w="3175">
              <a:solidFill>
                <a:schemeClr val="tx1"/>
              </a:solidFill>
            </a:ln>
          </p:spPr>
        </p:pic>
        <p:sp>
          <p:nvSpPr>
            <p:cNvPr id="12" name="角丸四角形 11">
              <a:extLst>
                <a:ext uri="{FF2B5EF4-FFF2-40B4-BE49-F238E27FC236}">
                  <a16:creationId xmlns:a16="http://schemas.microsoft.com/office/drawing/2014/main" id="{16B554AF-0C87-BA37-B920-1E4816EAD9DB}"/>
                </a:ext>
              </a:extLst>
            </p:cNvPr>
            <p:cNvSpPr/>
            <p:nvPr/>
          </p:nvSpPr>
          <p:spPr>
            <a:xfrm>
              <a:off x="3568522" y="5054373"/>
              <a:ext cx="756000" cy="30445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5" name="図 24">
            <a:extLst>
              <a:ext uri="{FF2B5EF4-FFF2-40B4-BE49-F238E27FC236}">
                <a16:creationId xmlns:a16="http://schemas.microsoft.com/office/drawing/2014/main" id="{193ECB2C-E959-663B-F978-455F10482570}"/>
              </a:ext>
            </a:extLst>
          </p:cNvPr>
          <p:cNvPicPr>
            <a:picLocks noChangeAspect="1"/>
          </p:cNvPicPr>
          <p:nvPr/>
        </p:nvPicPr>
        <p:blipFill>
          <a:blip r:embed="rId5"/>
          <a:stretch>
            <a:fillRect/>
          </a:stretch>
        </p:blipFill>
        <p:spPr>
          <a:xfrm>
            <a:off x="6685351" y="4595329"/>
            <a:ext cx="1925249" cy="1445332"/>
          </a:xfrm>
          <a:prstGeom prst="rect">
            <a:avLst/>
          </a:prstGeom>
        </p:spPr>
      </p:pic>
    </p:spTree>
    <p:extLst>
      <p:ext uri="{BB962C8B-B14F-4D97-AF65-F5344CB8AC3E}">
        <p14:creationId xmlns:p14="http://schemas.microsoft.com/office/powerpoint/2010/main" val="2852844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1"/>
            <a:ext cx="9144000" cy="598714"/>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314913" y="897143"/>
            <a:ext cx="9562173" cy="2531654"/>
          </a:xfrm>
        </p:spPr>
        <p:txBody>
          <a:bodyPr>
            <a:normAutofit lnSpcReduction="10000"/>
          </a:bodyPr>
          <a:lstStyle/>
          <a:p>
            <a:pPr algn="l"/>
            <a:r>
              <a:rPr lang="ja-JP" altLang="en-US" sz="2000">
                <a:solidFill>
                  <a:srgbClr val="000000"/>
                </a:solidFill>
                <a:latin typeface="MS PGothic" panose="020B0600070205080204" pitchFamily="34" charset="-128"/>
                <a:ea typeface="MS PGothic" panose="020B0600070205080204" pitchFamily="34" charset="-128"/>
              </a:rPr>
              <a:t>［中空メタル</a:t>
            </a:r>
            <a:r>
              <a:rPr lang="en-US" altLang="ja-JP" sz="2000" dirty="0">
                <a:solidFill>
                  <a:srgbClr val="000000"/>
                </a:solidFill>
                <a:latin typeface="MS PGothic" panose="020B0600070205080204" pitchFamily="34" charset="-128"/>
                <a:ea typeface="MS PGothic" panose="020B0600070205080204" pitchFamily="34" charset="-128"/>
              </a:rPr>
              <a:t>O</a:t>
            </a:r>
            <a:r>
              <a:rPr lang="ja-JP" altLang="en-US" sz="2000">
                <a:solidFill>
                  <a:srgbClr val="000000"/>
                </a:solidFill>
                <a:latin typeface="MS PGothic" panose="020B0600070205080204" pitchFamily="34" charset="-128"/>
                <a:ea typeface="MS PGothic" panose="020B0600070205080204" pitchFamily="34" charset="-128"/>
              </a:rPr>
              <a:t>リングシール：その</a:t>
            </a:r>
            <a:r>
              <a:rPr lang="en-US" altLang="ja-JP" sz="2000" dirty="0">
                <a:solidFill>
                  <a:srgbClr val="000000"/>
                </a:solidFill>
                <a:latin typeface="MS PGothic" panose="020B0600070205080204" pitchFamily="34" charset="-128"/>
                <a:ea typeface="MS PGothic" panose="020B0600070205080204" pitchFamily="34" charset="-128"/>
              </a:rPr>
              <a:t>2</a:t>
            </a:r>
            <a:r>
              <a:rPr lang="ja-JP" altLang="en-US" sz="2000">
                <a:solidFill>
                  <a:srgbClr val="000000"/>
                </a:solidFill>
                <a:latin typeface="MS PGothic" panose="020B0600070205080204" pitchFamily="34" charset="-128"/>
                <a:ea typeface="MS PGothic" panose="020B0600070205080204" pitchFamily="34" charset="-128"/>
              </a:rPr>
              <a:t>］</a:t>
            </a:r>
            <a:endParaRPr lang="en-US" altLang="ja-JP" sz="2000" dirty="0">
              <a:solidFill>
                <a:srgbClr val="000000"/>
              </a:solidFill>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2000" b="0" i="0" u="none" strike="noStrike">
                <a:solidFill>
                  <a:srgbClr val="000000"/>
                </a:solidFill>
                <a:effectLst/>
                <a:latin typeface="MS PGothic" panose="020B0600070205080204" pitchFamily="34" charset="-128"/>
                <a:ea typeface="MS PGothic" panose="020B0600070205080204" pitchFamily="34" charset="-128"/>
              </a:rPr>
              <a:t>トルクが大きいので、ネジを締め付ける時はフランジが回転したり</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IP-Chamber</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に過度の力が掛からないように、特殊スパナでフランジを支えながら締め付ける</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kumimoji="1" lang="ja-JP" altLang="en-US" sz="2000">
                <a:solidFill>
                  <a:srgbClr val="000000"/>
                </a:solidFill>
                <a:latin typeface="MS PGothic" panose="020B0600070205080204" pitchFamily="34" charset="-128"/>
                <a:ea typeface="MS PGothic" panose="020B0600070205080204" pitchFamily="34" charset="-128"/>
              </a:rPr>
              <a:t>トルクは交互に</a:t>
            </a:r>
            <a:r>
              <a:rPr kumimoji="1" lang="en-US" altLang="ja-JP" sz="2000" dirty="0">
                <a:solidFill>
                  <a:srgbClr val="000000"/>
                </a:solidFill>
                <a:latin typeface="MS PGothic" panose="020B0600070205080204" pitchFamily="34" charset="-128"/>
                <a:ea typeface="MS PGothic" panose="020B0600070205080204" pitchFamily="34" charset="-128"/>
              </a:rPr>
              <a:t>0.5N-m</a:t>
            </a:r>
            <a:r>
              <a:rPr kumimoji="1" lang="ja-JP" altLang="en-US" sz="2000">
                <a:solidFill>
                  <a:srgbClr val="000000"/>
                </a:solidFill>
                <a:latin typeface="MS PGothic" panose="020B0600070205080204" pitchFamily="34" charset="-128"/>
                <a:ea typeface="MS PGothic" panose="020B0600070205080204" pitchFamily="34" charset="-128"/>
              </a:rPr>
              <a:t>、</a:t>
            </a:r>
            <a:r>
              <a:rPr kumimoji="1" lang="en-US" altLang="ja-JP" sz="2000" dirty="0">
                <a:solidFill>
                  <a:srgbClr val="000000"/>
                </a:solidFill>
                <a:latin typeface="MS PGothic" panose="020B0600070205080204" pitchFamily="34" charset="-128"/>
                <a:ea typeface="MS PGothic" panose="020B0600070205080204" pitchFamily="34" charset="-128"/>
              </a:rPr>
              <a:t>1</a:t>
            </a:r>
            <a:r>
              <a:rPr kumimoji="1" lang="ja-JP" altLang="en-US" sz="2000">
                <a:solidFill>
                  <a:srgbClr val="000000"/>
                </a:solidFill>
                <a:latin typeface="MS PGothic" panose="020B0600070205080204" pitchFamily="34" charset="-128"/>
                <a:ea typeface="MS PGothic" panose="020B0600070205080204" pitchFamily="34" charset="-128"/>
              </a:rPr>
              <a:t>、</a:t>
            </a:r>
            <a:r>
              <a:rPr kumimoji="1" lang="en-US" altLang="ja-JP" sz="2000" dirty="0">
                <a:solidFill>
                  <a:srgbClr val="000000"/>
                </a:solidFill>
                <a:latin typeface="MS PGothic" panose="020B0600070205080204" pitchFamily="34" charset="-128"/>
                <a:ea typeface="MS PGothic" panose="020B0600070205080204" pitchFamily="34" charset="-128"/>
              </a:rPr>
              <a:t>1.5</a:t>
            </a:r>
            <a:r>
              <a:rPr kumimoji="1" lang="ja-JP" altLang="en-US" sz="2000">
                <a:solidFill>
                  <a:srgbClr val="000000"/>
                </a:solidFill>
                <a:latin typeface="MS PGothic" panose="020B0600070205080204" pitchFamily="34" charset="-128"/>
                <a:ea typeface="MS PGothic" panose="020B0600070205080204" pitchFamily="34" charset="-128"/>
              </a:rPr>
              <a:t>、</a:t>
            </a:r>
            <a:r>
              <a:rPr kumimoji="1" lang="en-US" altLang="ja-JP" sz="2000" dirty="0">
                <a:solidFill>
                  <a:srgbClr val="000000"/>
                </a:solidFill>
                <a:latin typeface="MS PGothic" panose="020B0600070205080204" pitchFamily="34" charset="-128"/>
                <a:ea typeface="MS PGothic" panose="020B0600070205080204" pitchFamily="34" charset="-128"/>
              </a:rPr>
              <a:t>2</a:t>
            </a:r>
            <a:r>
              <a:rPr kumimoji="1" lang="ja-JP" altLang="en-US" sz="2000">
                <a:solidFill>
                  <a:srgbClr val="000000"/>
                </a:solidFill>
                <a:latin typeface="MS PGothic" panose="020B0600070205080204" pitchFamily="34" charset="-128"/>
                <a:ea typeface="MS PGothic" panose="020B0600070205080204" pitchFamily="34" charset="-128"/>
              </a:rPr>
              <a:t>、</a:t>
            </a:r>
            <a:r>
              <a:rPr kumimoji="1" lang="en-US" altLang="ja-JP" sz="2000" dirty="0">
                <a:solidFill>
                  <a:srgbClr val="000000"/>
                </a:solidFill>
                <a:latin typeface="MS PGothic" panose="020B0600070205080204" pitchFamily="34" charset="-128"/>
                <a:ea typeface="MS PGothic" panose="020B0600070205080204" pitchFamily="34" charset="-128"/>
              </a:rPr>
              <a:t>2.5</a:t>
            </a:r>
            <a:r>
              <a:rPr kumimoji="1" lang="ja-JP" altLang="en-US" sz="2000">
                <a:solidFill>
                  <a:srgbClr val="000000"/>
                </a:solidFill>
                <a:latin typeface="MS PGothic" panose="020B0600070205080204" pitchFamily="34" charset="-128"/>
                <a:ea typeface="MS PGothic" panose="020B0600070205080204" pitchFamily="34" charset="-128"/>
              </a:rPr>
              <a:t>、</a:t>
            </a:r>
            <a:r>
              <a:rPr kumimoji="1" lang="en-US" altLang="ja-JP" sz="2000" dirty="0">
                <a:solidFill>
                  <a:srgbClr val="000000"/>
                </a:solidFill>
                <a:latin typeface="MS PGothic" panose="020B0600070205080204" pitchFamily="34" charset="-128"/>
                <a:ea typeface="MS PGothic" panose="020B0600070205080204" pitchFamily="34" charset="-128"/>
              </a:rPr>
              <a:t>2.9</a:t>
            </a:r>
            <a:r>
              <a:rPr kumimoji="1" lang="ja-JP" altLang="en-US" sz="2000">
                <a:solidFill>
                  <a:srgbClr val="000000"/>
                </a:solidFill>
                <a:latin typeface="MS PGothic" panose="020B0600070205080204" pitchFamily="34" charset="-128"/>
                <a:ea typeface="MS PGothic" panose="020B0600070205080204" pitchFamily="34" charset="-128"/>
              </a:rPr>
              <a:t> 、</a:t>
            </a:r>
            <a:r>
              <a:rPr kumimoji="1" lang="en-US" altLang="ja-JP" sz="2000" dirty="0">
                <a:solidFill>
                  <a:srgbClr val="000000"/>
                </a:solidFill>
                <a:latin typeface="MS PGothic" panose="020B0600070205080204" pitchFamily="34" charset="-128"/>
                <a:ea typeface="MS PGothic" panose="020B0600070205080204" pitchFamily="34" charset="-128"/>
              </a:rPr>
              <a:t>2.9</a:t>
            </a:r>
            <a:r>
              <a:rPr kumimoji="1" lang="ja-JP" altLang="en-US" sz="2000">
                <a:solidFill>
                  <a:srgbClr val="000000"/>
                </a:solidFill>
                <a:latin typeface="MS PGothic" panose="020B0600070205080204" pitchFamily="34" charset="-128"/>
                <a:ea typeface="MS PGothic" panose="020B0600070205080204" pitchFamily="34" charset="-128"/>
              </a:rPr>
              <a:t> 、</a:t>
            </a:r>
            <a:r>
              <a:rPr kumimoji="1" lang="en-US" altLang="ja-JP" sz="2000" dirty="0">
                <a:solidFill>
                  <a:srgbClr val="000000"/>
                </a:solidFill>
                <a:latin typeface="MS PGothic" panose="020B0600070205080204" pitchFamily="34" charset="-128"/>
                <a:ea typeface="MS PGothic" panose="020B0600070205080204" pitchFamily="34" charset="-128"/>
              </a:rPr>
              <a:t>2.9</a:t>
            </a:r>
            <a:r>
              <a:rPr kumimoji="1" lang="ja-JP" altLang="en-US" sz="2000">
                <a:solidFill>
                  <a:srgbClr val="000000"/>
                </a:solidFill>
                <a:latin typeface="MS PGothic" panose="020B0600070205080204" pitchFamily="34" charset="-128"/>
                <a:ea typeface="MS PGothic" panose="020B0600070205080204" pitchFamily="34" charset="-128"/>
              </a:rPr>
              <a:t>と少しずつ増やして掛けていく</a:t>
            </a:r>
            <a:endParaRPr kumimoji="1" lang="en-US" altLang="ja-JP" sz="2000" dirty="0">
              <a:solidFill>
                <a:srgbClr val="000000"/>
              </a:solidFill>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kumimoji="1" lang="ja-JP" altLang="en-US" sz="2000">
                <a:latin typeface="MS PGothic" panose="020B0600070205080204" pitchFamily="34" charset="-128"/>
                <a:ea typeface="MS PGothic" panose="020B0600070205080204" pitchFamily="34" charset="-128"/>
              </a:rPr>
              <a:t>メタルシールなので締め付け前後でフランジが動かないようにすることが重要</a:t>
            </a:r>
            <a:endParaRPr kumimoji="1" lang="en-US" altLang="ja-JP" sz="2000" dirty="0">
              <a:latin typeface="MS PGothic" panose="020B0600070205080204" pitchFamily="34" charset="-128"/>
              <a:ea typeface="MS PGothic" panose="020B0600070205080204" pitchFamily="34" charset="-128"/>
            </a:endParaRPr>
          </a:p>
          <a:p>
            <a:pPr marL="800100" lvl="1" indent="-342900" algn="l">
              <a:buFont typeface="Wingdings" pitchFamily="2" charset="2"/>
              <a:buChar char="Ø"/>
            </a:pPr>
            <a:r>
              <a:rPr kumimoji="1" lang="ja-JP" altLang="en-US" sz="1600">
                <a:latin typeface="MS PGothic" panose="020B0600070205080204" pitchFamily="34" charset="-128"/>
                <a:ea typeface="MS PGothic" panose="020B0600070205080204" pitchFamily="34" charset="-128"/>
              </a:rPr>
              <a:t>締め付け後にフランジが動かないようにするのは必須だが、締め付け前と締め付け中は完全に動かないようにするのは無理</a:t>
            </a:r>
            <a:endParaRPr kumimoji="1" lang="en-US" altLang="ja-JP" sz="1600" dirty="0">
              <a:latin typeface="MS PGothic" panose="020B0600070205080204" pitchFamily="34" charset="-128"/>
              <a:ea typeface="MS PGothic" panose="020B0600070205080204" pitchFamily="34" charset="-128"/>
            </a:endParaRPr>
          </a:p>
          <a:p>
            <a:pPr marL="800100" lvl="1" indent="-342900" algn="l">
              <a:buFont typeface="Wingdings" pitchFamily="2" charset="2"/>
              <a:buChar char="Ø"/>
            </a:pPr>
            <a:r>
              <a:rPr lang="ja-JP" altLang="en-US" sz="1600">
                <a:latin typeface="MS PGothic" panose="020B0600070205080204" pitchFamily="34" charset="-128"/>
                <a:ea typeface="MS PGothic" panose="020B0600070205080204" pitchFamily="34" charset="-128"/>
              </a:rPr>
              <a:t>インジウム被覆を選択したのは、柔らかいので少し傷が出来ても潰れて自己修復可能なため</a:t>
            </a:r>
            <a:endParaRPr kumimoji="1" lang="en-US" altLang="ja-JP" sz="1600" dirty="0">
              <a:latin typeface="MS PGothic" panose="020B0600070205080204" pitchFamily="34" charset="-128"/>
              <a:ea typeface="MS PGothic" panose="020B0600070205080204" pitchFamily="34" charset="-128"/>
            </a:endParaRPr>
          </a:p>
          <a:p>
            <a:pPr marL="800100" lvl="1" indent="-342900" algn="l">
              <a:buFont typeface="Wingdings" pitchFamily="2" charset="2"/>
              <a:buChar char="Ø"/>
            </a:pPr>
            <a:endParaRPr kumimoji="1" lang="ja-JP" altLang="en-US" sz="1600">
              <a:latin typeface="MS PGothic" panose="020B0600070205080204" pitchFamily="34" charset="-128"/>
              <a:ea typeface="MS PGothic" panose="020B0600070205080204" pitchFamily="34" charset="-128"/>
            </a:endParaRPr>
          </a:p>
        </p:txBody>
      </p:sp>
      <p:sp>
        <p:nvSpPr>
          <p:cNvPr id="4" name="日付プレースホルダー 3">
            <a:extLst>
              <a:ext uri="{FF2B5EF4-FFF2-40B4-BE49-F238E27FC236}">
                <a16:creationId xmlns:a16="http://schemas.microsoft.com/office/drawing/2014/main" id="{E12DD700-04EE-A482-07B3-7B8C294E418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70F64F6E-5808-3D78-BDDD-A83ADB6D3DA9}"/>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0EE1AE5E-60AB-D5C0-0164-07CFB7F3734B}"/>
              </a:ext>
            </a:extLst>
          </p:cNvPr>
          <p:cNvSpPr>
            <a:spLocks noGrp="1"/>
          </p:cNvSpPr>
          <p:nvPr>
            <p:ph type="sldNum" sz="quarter" idx="12"/>
          </p:nvPr>
        </p:nvSpPr>
        <p:spPr/>
        <p:txBody>
          <a:bodyPr/>
          <a:lstStyle/>
          <a:p>
            <a:fld id="{32CE922C-3961-A146-854B-A16C6A68D034}" type="slidenum">
              <a:rPr kumimoji="1" lang="ja-JP" altLang="en-US" smtClean="0"/>
              <a:t>17</a:t>
            </a:fld>
            <a:endParaRPr kumimoji="1" lang="ja-JP" altLang="en-US"/>
          </a:p>
        </p:txBody>
      </p:sp>
      <p:pic>
        <p:nvPicPr>
          <p:cNvPr id="10" name="図 9">
            <a:extLst>
              <a:ext uri="{FF2B5EF4-FFF2-40B4-BE49-F238E27FC236}">
                <a16:creationId xmlns:a16="http://schemas.microsoft.com/office/drawing/2014/main" id="{D5C092D1-53C1-5F39-8C73-5426A182B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879" y="3646462"/>
            <a:ext cx="2870200" cy="2146300"/>
          </a:xfrm>
          <a:prstGeom prst="rect">
            <a:avLst/>
          </a:prstGeom>
          <a:ln w="3175">
            <a:solidFill>
              <a:schemeClr val="tx1"/>
            </a:solidFill>
          </a:ln>
        </p:spPr>
      </p:pic>
      <p:pic>
        <p:nvPicPr>
          <p:cNvPr id="12" name="図 11">
            <a:extLst>
              <a:ext uri="{FF2B5EF4-FFF2-40B4-BE49-F238E27FC236}">
                <a16:creationId xmlns:a16="http://schemas.microsoft.com/office/drawing/2014/main" id="{561BFD63-3C5C-82B9-9A59-F483D981F6CA}"/>
              </a:ext>
            </a:extLst>
          </p:cNvPr>
          <p:cNvPicPr>
            <a:picLocks noChangeAspect="1"/>
          </p:cNvPicPr>
          <p:nvPr/>
        </p:nvPicPr>
        <p:blipFill>
          <a:blip r:embed="rId3"/>
          <a:stretch>
            <a:fillRect/>
          </a:stretch>
        </p:blipFill>
        <p:spPr>
          <a:xfrm>
            <a:off x="7700046" y="3646462"/>
            <a:ext cx="3653754" cy="2143191"/>
          </a:xfrm>
          <a:prstGeom prst="rect">
            <a:avLst/>
          </a:prstGeom>
        </p:spPr>
      </p:pic>
      <p:pic>
        <p:nvPicPr>
          <p:cNvPr id="14" name="図 13">
            <a:extLst>
              <a:ext uri="{FF2B5EF4-FFF2-40B4-BE49-F238E27FC236}">
                <a16:creationId xmlns:a16="http://schemas.microsoft.com/office/drawing/2014/main" id="{9C1361D2-CD6E-8DF0-90D5-5C5B13FF4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700" y="3646462"/>
            <a:ext cx="2908300" cy="2197100"/>
          </a:xfrm>
          <a:prstGeom prst="rect">
            <a:avLst/>
          </a:prstGeom>
        </p:spPr>
      </p:pic>
    </p:spTree>
    <p:extLst>
      <p:ext uri="{BB962C8B-B14F-4D97-AF65-F5344CB8AC3E}">
        <p14:creationId xmlns:p14="http://schemas.microsoft.com/office/powerpoint/2010/main" val="2119429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a:extLst>
              <a:ext uri="{FF2B5EF4-FFF2-40B4-BE49-F238E27FC236}">
                <a16:creationId xmlns:a16="http://schemas.microsoft.com/office/drawing/2014/main" id="{8B4C72D1-DF98-D5DC-879C-5A486273FCEE}"/>
              </a:ext>
            </a:extLst>
          </p:cNvPr>
          <p:cNvGrpSpPr/>
          <p:nvPr/>
        </p:nvGrpSpPr>
        <p:grpSpPr>
          <a:xfrm>
            <a:off x="2446350" y="1586973"/>
            <a:ext cx="8306426" cy="4919967"/>
            <a:chOff x="2497506" y="1356775"/>
            <a:chExt cx="8306426" cy="4919967"/>
          </a:xfrm>
        </p:grpSpPr>
        <p:grpSp>
          <p:nvGrpSpPr>
            <p:cNvPr id="12" name="グループ化 11">
              <a:extLst>
                <a:ext uri="{FF2B5EF4-FFF2-40B4-BE49-F238E27FC236}">
                  <a16:creationId xmlns:a16="http://schemas.microsoft.com/office/drawing/2014/main" id="{0E98580F-CA64-E25E-4105-C1953B438EF1}"/>
                </a:ext>
              </a:extLst>
            </p:cNvPr>
            <p:cNvGrpSpPr/>
            <p:nvPr/>
          </p:nvGrpSpPr>
          <p:grpSpPr>
            <a:xfrm>
              <a:off x="2497506" y="1356775"/>
              <a:ext cx="7772400" cy="4919967"/>
              <a:chOff x="2497506" y="1356775"/>
              <a:chExt cx="7772400" cy="4919967"/>
            </a:xfrm>
          </p:grpSpPr>
          <p:pic>
            <p:nvPicPr>
              <p:cNvPr id="5" name="図 4">
                <a:extLst>
                  <a:ext uri="{FF2B5EF4-FFF2-40B4-BE49-F238E27FC236}">
                    <a16:creationId xmlns:a16="http://schemas.microsoft.com/office/drawing/2014/main" id="{8197CD39-CA7A-83E3-622B-C31637D5C949}"/>
                  </a:ext>
                </a:extLst>
              </p:cNvPr>
              <p:cNvPicPr>
                <a:picLocks noChangeAspect="1"/>
              </p:cNvPicPr>
              <p:nvPr/>
            </p:nvPicPr>
            <p:blipFill>
              <a:blip r:embed="rId2"/>
              <a:stretch>
                <a:fillRect/>
              </a:stretch>
            </p:blipFill>
            <p:spPr>
              <a:xfrm>
                <a:off x="2497506" y="1356775"/>
                <a:ext cx="7772400" cy="4919967"/>
              </a:xfrm>
              <a:prstGeom prst="rect">
                <a:avLst/>
              </a:prstGeom>
            </p:spPr>
          </p:pic>
          <p:sp>
            <p:nvSpPr>
              <p:cNvPr id="11" name="正方形/長方形 10">
                <a:extLst>
                  <a:ext uri="{FF2B5EF4-FFF2-40B4-BE49-F238E27FC236}">
                    <a16:creationId xmlns:a16="http://schemas.microsoft.com/office/drawing/2014/main" id="{B9A27601-74D2-FBDA-04CE-EACF1FC3F24E}"/>
                  </a:ext>
                </a:extLst>
              </p:cNvPr>
              <p:cNvSpPr/>
              <p:nvPr/>
            </p:nvSpPr>
            <p:spPr>
              <a:xfrm>
                <a:off x="3811066" y="5972375"/>
                <a:ext cx="5627077" cy="304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9" name="直線矢印コネクタ 8">
              <a:extLst>
                <a:ext uri="{FF2B5EF4-FFF2-40B4-BE49-F238E27FC236}">
                  <a16:creationId xmlns:a16="http://schemas.microsoft.com/office/drawing/2014/main" id="{4BB8CDD7-FB4B-4E79-29D0-70C0FB750633}"/>
                </a:ext>
              </a:extLst>
            </p:cNvPr>
            <p:cNvCxnSpPr/>
            <p:nvPr/>
          </p:nvCxnSpPr>
          <p:spPr>
            <a:xfrm>
              <a:off x="3906981" y="6157813"/>
              <a:ext cx="1790434"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3F819972-D80F-224D-A383-97640B1E89C5}"/>
                </a:ext>
              </a:extLst>
            </p:cNvPr>
            <p:cNvCxnSpPr>
              <a:cxnSpLocks/>
            </p:cNvCxnSpPr>
            <p:nvPr/>
          </p:nvCxnSpPr>
          <p:spPr>
            <a:xfrm>
              <a:off x="6669817" y="6157813"/>
              <a:ext cx="1726037"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F2F334CE-4158-3299-2A3F-57BD530A40FB}"/>
                </a:ext>
              </a:extLst>
            </p:cNvPr>
            <p:cNvSpPr txBox="1"/>
            <p:nvPr/>
          </p:nvSpPr>
          <p:spPr>
            <a:xfrm>
              <a:off x="8585055" y="5554213"/>
              <a:ext cx="2218877" cy="338554"/>
            </a:xfrm>
            <a:prstGeom prst="rect">
              <a:avLst/>
            </a:prstGeom>
            <a:noFill/>
          </p:spPr>
          <p:txBody>
            <a:bodyPr wrap="none" rtlCol="0">
              <a:spAutoFit/>
            </a:bodyPr>
            <a:lstStyle/>
            <a:p>
              <a:r>
                <a:rPr kumimoji="1" lang="en-US" altLang="ja-JP" sz="1600" dirty="0">
                  <a:latin typeface="MS PGothic" panose="020B0600070205080204" pitchFamily="34" charset="-128"/>
                  <a:ea typeface="MS PGothic" panose="020B0600070205080204" pitchFamily="34" charset="-128"/>
                </a:rPr>
                <a:t>18JUN2010KANAZAWA</a:t>
              </a:r>
              <a:endParaRPr kumimoji="1" lang="ja-JP" altLang="en-US" sz="1600">
                <a:latin typeface="MS PGothic" panose="020B0600070205080204" pitchFamily="34" charset="-128"/>
                <a:ea typeface="MS PGothic" panose="020B0600070205080204" pitchFamily="34" charset="-128"/>
              </a:endParaRPr>
            </a:p>
          </p:txBody>
        </p:sp>
        <p:cxnSp>
          <p:nvCxnSpPr>
            <p:cNvPr id="16" name="直線矢印コネクタ 15">
              <a:extLst>
                <a:ext uri="{FF2B5EF4-FFF2-40B4-BE49-F238E27FC236}">
                  <a16:creationId xmlns:a16="http://schemas.microsoft.com/office/drawing/2014/main" id="{2DA70D19-17B3-ED68-4F1D-7C00DB07EEAF}"/>
                </a:ext>
              </a:extLst>
            </p:cNvPr>
            <p:cNvCxnSpPr>
              <a:cxnSpLocks/>
            </p:cNvCxnSpPr>
            <p:nvPr/>
          </p:nvCxnSpPr>
          <p:spPr>
            <a:xfrm flipV="1">
              <a:off x="5729388" y="6156748"/>
              <a:ext cx="914853" cy="1065"/>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750E916F-E773-D64D-8054-1798997F89E5}"/>
                </a:ext>
              </a:extLst>
            </p:cNvPr>
            <p:cNvSpPr txBox="1"/>
            <p:nvPr/>
          </p:nvSpPr>
          <p:spPr>
            <a:xfrm>
              <a:off x="4142178" y="5820760"/>
              <a:ext cx="1334020" cy="338554"/>
            </a:xfrm>
            <a:prstGeom prst="rect">
              <a:avLst/>
            </a:prstGeom>
            <a:noFill/>
          </p:spPr>
          <p:txBody>
            <a:bodyPr wrap="none" rtlCol="0">
              <a:spAutoFit/>
            </a:bodyPr>
            <a:lstStyle/>
            <a:p>
              <a:r>
                <a:rPr kumimoji="1" lang="en-US" altLang="ja-JP" sz="1600" dirty="0">
                  <a:latin typeface="MS PGothic" panose="020B0600070205080204" pitchFamily="34" charset="-128"/>
                  <a:ea typeface="MS PGothic" panose="020B0600070205080204" pitchFamily="34" charset="-128"/>
                </a:rPr>
                <a:t>BWD-Ta</a:t>
              </a:r>
              <a:r>
                <a:rPr kumimoji="1" lang="ja-JP" altLang="en-US" sz="1600">
                  <a:latin typeface="MS PGothic" panose="020B0600070205080204" pitchFamily="34" charset="-128"/>
                  <a:ea typeface="MS PGothic" panose="020B0600070205080204" pitchFamily="34" charset="-128"/>
                </a:rPr>
                <a:t>二股</a:t>
              </a:r>
            </a:p>
          </p:txBody>
        </p:sp>
        <p:sp>
          <p:nvSpPr>
            <p:cNvPr id="20" name="テキスト ボックス 19">
              <a:extLst>
                <a:ext uri="{FF2B5EF4-FFF2-40B4-BE49-F238E27FC236}">
                  <a16:creationId xmlns:a16="http://schemas.microsoft.com/office/drawing/2014/main" id="{65AE1A0A-9F5A-141A-6707-62DC227C6F14}"/>
                </a:ext>
              </a:extLst>
            </p:cNvPr>
            <p:cNvSpPr txBox="1"/>
            <p:nvPr/>
          </p:nvSpPr>
          <p:spPr>
            <a:xfrm>
              <a:off x="6935939" y="5818194"/>
              <a:ext cx="1334020" cy="338554"/>
            </a:xfrm>
            <a:prstGeom prst="rect">
              <a:avLst/>
            </a:prstGeom>
            <a:noFill/>
          </p:spPr>
          <p:txBody>
            <a:bodyPr wrap="none" rtlCol="0">
              <a:spAutoFit/>
            </a:bodyPr>
            <a:lstStyle/>
            <a:p>
              <a:r>
                <a:rPr kumimoji="1" lang="en-US" altLang="ja-JP" sz="1600" dirty="0">
                  <a:latin typeface="MS PGothic" panose="020B0600070205080204" pitchFamily="34" charset="-128"/>
                  <a:ea typeface="MS PGothic" panose="020B0600070205080204" pitchFamily="34" charset="-128"/>
                </a:rPr>
                <a:t>FWD-Ta</a:t>
              </a:r>
              <a:r>
                <a:rPr kumimoji="1" lang="ja-JP" altLang="en-US" sz="1600">
                  <a:latin typeface="MS PGothic" panose="020B0600070205080204" pitchFamily="34" charset="-128"/>
                  <a:ea typeface="MS PGothic" panose="020B0600070205080204" pitchFamily="34" charset="-128"/>
                </a:rPr>
                <a:t>二股</a:t>
              </a:r>
            </a:p>
          </p:txBody>
        </p:sp>
        <p:sp>
          <p:nvSpPr>
            <p:cNvPr id="21" name="テキスト ボックス 20">
              <a:extLst>
                <a:ext uri="{FF2B5EF4-FFF2-40B4-BE49-F238E27FC236}">
                  <a16:creationId xmlns:a16="http://schemas.microsoft.com/office/drawing/2014/main" id="{C7B6CCAE-6C25-29E7-1CAD-1A9B01E932AD}"/>
                </a:ext>
              </a:extLst>
            </p:cNvPr>
            <p:cNvSpPr txBox="1"/>
            <p:nvPr/>
          </p:nvSpPr>
          <p:spPr>
            <a:xfrm>
              <a:off x="5609259" y="5801567"/>
              <a:ext cx="1229824" cy="338554"/>
            </a:xfrm>
            <a:prstGeom prst="rect">
              <a:avLst/>
            </a:prstGeom>
            <a:noFill/>
          </p:spPr>
          <p:txBody>
            <a:bodyPr wrap="none" rtlCol="0">
              <a:spAutoFit/>
            </a:bodyPr>
            <a:lstStyle/>
            <a:p>
              <a:r>
                <a:rPr kumimoji="1" lang="en-US" altLang="ja-JP" sz="1600" dirty="0">
                  <a:latin typeface="MS PGothic" panose="020B0600070205080204" pitchFamily="34" charset="-128"/>
                  <a:ea typeface="MS PGothic" panose="020B0600070205080204" pitchFamily="34" charset="-128"/>
                </a:rPr>
                <a:t>IP-Chamber</a:t>
              </a:r>
              <a:endParaRPr kumimoji="1" lang="ja-JP" altLang="en-US" sz="1600">
                <a:latin typeface="MS PGothic" panose="020B0600070205080204" pitchFamily="34" charset="-128"/>
                <a:ea typeface="MS PGothic" panose="020B0600070205080204" pitchFamily="34" charset="-128"/>
              </a:endParaRPr>
            </a:p>
          </p:txBody>
        </p:sp>
      </p:grpSp>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587829"/>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latin typeface="MS PGothic" panose="020B0600070205080204" pitchFamily="34" charset="-128"/>
              <a:ea typeface="MS PGothic" panose="020B0600070205080204" pitchFamily="34" charset="-128"/>
            </a:endParaRPr>
          </a:p>
        </p:txBody>
      </p:sp>
      <p:sp>
        <p:nvSpPr>
          <p:cNvPr id="6" name="日付プレースホルダー 5">
            <a:extLst>
              <a:ext uri="{FF2B5EF4-FFF2-40B4-BE49-F238E27FC236}">
                <a16:creationId xmlns:a16="http://schemas.microsoft.com/office/drawing/2014/main" id="{F2D490AF-3644-93DF-9258-8F235A0FA249}"/>
              </a:ext>
            </a:extLst>
          </p:cNvPr>
          <p:cNvSpPr>
            <a:spLocks noGrp="1"/>
          </p:cNvSpPr>
          <p:nvPr>
            <p:ph type="dt" sz="half" idx="10"/>
          </p:nvPr>
        </p:nvSpPr>
        <p:spPr/>
        <p:txBody>
          <a:bodyPr/>
          <a:lstStyle/>
          <a:p>
            <a:r>
              <a:rPr kumimoji="1" lang="en-US" altLang="ja-JP"/>
              <a:t>2023/12/07</a:t>
            </a:r>
            <a:endParaRPr kumimoji="1" lang="ja-JP" altLang="en-US"/>
          </a:p>
        </p:txBody>
      </p:sp>
      <p:sp>
        <p:nvSpPr>
          <p:cNvPr id="7" name="フッター プレースホルダー 6">
            <a:extLst>
              <a:ext uri="{FF2B5EF4-FFF2-40B4-BE49-F238E27FC236}">
                <a16:creationId xmlns:a16="http://schemas.microsoft.com/office/drawing/2014/main" id="{CB1C9188-F730-BF46-3496-A3EE20D68358}"/>
              </a:ext>
            </a:extLst>
          </p:cNvPr>
          <p:cNvSpPr>
            <a:spLocks noGrp="1"/>
          </p:cNvSpPr>
          <p:nvPr>
            <p:ph type="ftr" sz="quarter" idx="11"/>
          </p:nvPr>
        </p:nvSpPr>
        <p:spPr/>
        <p:txBody>
          <a:bodyPr/>
          <a:lstStyle/>
          <a:p>
            <a:r>
              <a:rPr kumimoji="1" lang="en" altLang="ja-JP"/>
              <a:t>kohriki</a:t>
            </a:r>
            <a:endParaRPr kumimoji="1" lang="ja-JP" altLang="en-US"/>
          </a:p>
        </p:txBody>
      </p:sp>
      <p:sp>
        <p:nvSpPr>
          <p:cNvPr id="8" name="スライド番号プレースホルダー 7">
            <a:extLst>
              <a:ext uri="{FF2B5EF4-FFF2-40B4-BE49-F238E27FC236}">
                <a16:creationId xmlns:a16="http://schemas.microsoft.com/office/drawing/2014/main" id="{2FCB1673-B8F2-F5F5-5547-16BE80986321}"/>
              </a:ext>
            </a:extLst>
          </p:cNvPr>
          <p:cNvSpPr>
            <a:spLocks noGrp="1"/>
          </p:cNvSpPr>
          <p:nvPr>
            <p:ph type="sldNum" sz="quarter" idx="12"/>
          </p:nvPr>
        </p:nvSpPr>
        <p:spPr/>
        <p:txBody>
          <a:bodyPr/>
          <a:lstStyle/>
          <a:p>
            <a:fld id="{32CE922C-3961-A146-854B-A16C6A68D034}" type="slidenum">
              <a:rPr kumimoji="1" lang="ja-JP" altLang="en-US" smtClean="0"/>
              <a:t>18</a:t>
            </a:fld>
            <a:endParaRPr kumimoji="1" lang="ja-JP" altLang="en-US"/>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922094" y="465794"/>
            <a:ext cx="9674492" cy="1171236"/>
          </a:xfrm>
        </p:spPr>
        <p:txBody>
          <a:bodyPr>
            <a:normAutofit/>
          </a:bodyPr>
          <a:lstStyle/>
          <a:p>
            <a:pPr algn="l"/>
            <a:r>
              <a:rPr lang="ja-JP" altLang="en-US" sz="2000" b="0" i="0" u="none" strike="noStrike">
                <a:solidFill>
                  <a:srgbClr val="000000"/>
                </a:solidFill>
                <a:effectLst/>
                <a:latin typeface="MS PGothic" panose="020B0600070205080204" pitchFamily="34" charset="-128"/>
                <a:ea typeface="MS PGothic" panose="020B0600070205080204" pitchFamily="34" charset="-128"/>
              </a:rPr>
              <a:t>［金澤さんの</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Ta</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二股部</a:t>
            </a:r>
            <a:r>
              <a:rPr lang="ja-JP" altLang="en-US" sz="2000">
                <a:solidFill>
                  <a:srgbClr val="000000"/>
                </a:solidFill>
                <a:latin typeface="MS PGothic" panose="020B0600070205080204" pitchFamily="34" charset="-128"/>
                <a:ea typeface="MS PGothic" panose="020B0600070205080204" pitchFamily="34" charset="-128"/>
              </a:rPr>
              <a:t>基本設計その１］</a:t>
            </a:r>
            <a:endParaRPr lang="en-US" altLang="ja-JP" sz="2000" dirty="0">
              <a:solidFill>
                <a:srgbClr val="000000"/>
              </a:solidFill>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2000" b="0" i="0" u="none" strike="noStrike">
                <a:solidFill>
                  <a:srgbClr val="000000"/>
                </a:solidFill>
                <a:effectLst/>
                <a:latin typeface="MS PGothic" panose="020B0600070205080204" pitchFamily="34" charset="-128"/>
                <a:ea typeface="MS PGothic" panose="020B0600070205080204" pitchFamily="34" charset="-128"/>
              </a:rPr>
              <a:t>交差角が</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±41.5mrad. </a:t>
            </a:r>
            <a:r>
              <a:rPr lang="ja-JP" altLang="en-US" sz="2000">
                <a:solidFill>
                  <a:srgbClr val="000000"/>
                </a:solidFill>
                <a:latin typeface="MS PGothic" panose="020B0600070205080204" pitchFamily="34" charset="-128"/>
                <a:ea typeface="MS PGothic" panose="020B0600070205080204" pitchFamily="34" charset="-128"/>
              </a:rPr>
              <a:t>で</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軌道の内径が</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φ20</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で一様な案</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2000" dirty="0">
                <a:solidFill>
                  <a:srgbClr val="000000"/>
                </a:solidFill>
                <a:latin typeface="MS PGothic" panose="020B0600070205080204" pitchFamily="34" charset="-128"/>
                <a:ea typeface="MS PGothic" panose="020B0600070205080204" pitchFamily="34" charset="-128"/>
              </a:rPr>
              <a:t>IP-Chamber</a:t>
            </a:r>
            <a:r>
              <a:rPr lang="ja-JP" altLang="en-US" sz="2000">
                <a:solidFill>
                  <a:srgbClr val="000000"/>
                </a:solidFill>
                <a:latin typeface="MS PGothic" panose="020B0600070205080204" pitchFamily="34" charset="-128"/>
                <a:ea typeface="MS PGothic" panose="020B0600070205080204" pitchFamily="34" charset="-128"/>
              </a:rPr>
              <a:t>両側の</a:t>
            </a:r>
            <a:r>
              <a:rPr lang="en-US" altLang="ja-JP" sz="2000" dirty="0">
                <a:solidFill>
                  <a:srgbClr val="000000"/>
                </a:solidFill>
                <a:latin typeface="MS PGothic" panose="020B0600070205080204" pitchFamily="34" charset="-128"/>
                <a:ea typeface="MS PGothic" panose="020B0600070205080204" pitchFamily="34" charset="-128"/>
              </a:rPr>
              <a:t>Beam Pipe</a:t>
            </a:r>
            <a:r>
              <a:rPr lang="ja-JP" altLang="en-US" sz="2000">
                <a:solidFill>
                  <a:srgbClr val="000000"/>
                </a:solidFill>
                <a:latin typeface="MS PGothic" panose="020B0600070205080204" pitchFamily="34" charset="-128"/>
                <a:ea typeface="MS PGothic" panose="020B0600070205080204" pitchFamily="34" charset="-128"/>
              </a:rPr>
              <a:t>を</a:t>
            </a:r>
            <a:r>
              <a:rPr lang="en-US" altLang="ja-JP" sz="2000" dirty="0">
                <a:solidFill>
                  <a:srgbClr val="000000"/>
                </a:solidFill>
                <a:latin typeface="MS PGothic" panose="020B0600070205080204" pitchFamily="34" charset="-128"/>
                <a:ea typeface="MS PGothic" panose="020B0600070205080204" pitchFamily="34" charset="-128"/>
              </a:rPr>
              <a:t>Ta</a:t>
            </a:r>
            <a:r>
              <a:rPr lang="ja-JP" altLang="en-US" sz="2000">
                <a:solidFill>
                  <a:srgbClr val="000000"/>
                </a:solidFill>
                <a:latin typeface="MS PGothic" panose="020B0600070205080204" pitchFamily="34" charset="-128"/>
                <a:ea typeface="MS PGothic" panose="020B0600070205080204" pitchFamily="34" charset="-128"/>
              </a:rPr>
              <a:t>二股と命名</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874451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1"/>
            <a:ext cx="9144000" cy="501650"/>
          </a:xfrm>
        </p:spPr>
        <p:txBody>
          <a:bodyPr>
            <a:normAutofit fontScale="90000"/>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latin typeface="MS PGothic" panose="020B0600070205080204" pitchFamily="34" charset="-128"/>
              <a:ea typeface="MS PGothic" panose="020B0600070205080204" pitchFamily="34" charset="-128"/>
            </a:endParaRPr>
          </a:p>
        </p:txBody>
      </p:sp>
      <p:sp>
        <p:nvSpPr>
          <p:cNvPr id="6" name="日付プレースホルダー 5">
            <a:extLst>
              <a:ext uri="{FF2B5EF4-FFF2-40B4-BE49-F238E27FC236}">
                <a16:creationId xmlns:a16="http://schemas.microsoft.com/office/drawing/2014/main" id="{8E9C9B57-8157-C87F-C3D1-0B12EBDC5766}"/>
              </a:ext>
            </a:extLst>
          </p:cNvPr>
          <p:cNvSpPr>
            <a:spLocks noGrp="1"/>
          </p:cNvSpPr>
          <p:nvPr>
            <p:ph type="dt" sz="half" idx="10"/>
          </p:nvPr>
        </p:nvSpPr>
        <p:spPr/>
        <p:txBody>
          <a:bodyPr/>
          <a:lstStyle/>
          <a:p>
            <a:r>
              <a:rPr kumimoji="1" lang="en-US" altLang="ja-JP"/>
              <a:t>2023/12/07</a:t>
            </a:r>
            <a:endParaRPr kumimoji="1" lang="ja-JP" altLang="en-US"/>
          </a:p>
        </p:txBody>
      </p:sp>
      <p:sp>
        <p:nvSpPr>
          <p:cNvPr id="7" name="フッター プレースホルダー 6">
            <a:extLst>
              <a:ext uri="{FF2B5EF4-FFF2-40B4-BE49-F238E27FC236}">
                <a16:creationId xmlns:a16="http://schemas.microsoft.com/office/drawing/2014/main" id="{75562049-AEE2-C1A4-1259-03EFFDF6287D}"/>
              </a:ext>
            </a:extLst>
          </p:cNvPr>
          <p:cNvSpPr>
            <a:spLocks noGrp="1"/>
          </p:cNvSpPr>
          <p:nvPr>
            <p:ph type="ftr" sz="quarter" idx="11"/>
          </p:nvPr>
        </p:nvSpPr>
        <p:spPr/>
        <p:txBody>
          <a:bodyPr/>
          <a:lstStyle/>
          <a:p>
            <a:r>
              <a:rPr kumimoji="1" lang="en" altLang="ja-JP"/>
              <a:t>kohriki</a:t>
            </a:r>
            <a:endParaRPr kumimoji="1" lang="ja-JP" altLang="en-US"/>
          </a:p>
        </p:txBody>
      </p:sp>
      <p:sp>
        <p:nvSpPr>
          <p:cNvPr id="8" name="スライド番号プレースホルダー 7">
            <a:extLst>
              <a:ext uri="{FF2B5EF4-FFF2-40B4-BE49-F238E27FC236}">
                <a16:creationId xmlns:a16="http://schemas.microsoft.com/office/drawing/2014/main" id="{8B1C4D53-301F-10F8-B970-1DA4675927B4}"/>
              </a:ext>
            </a:extLst>
          </p:cNvPr>
          <p:cNvSpPr>
            <a:spLocks noGrp="1"/>
          </p:cNvSpPr>
          <p:nvPr>
            <p:ph type="sldNum" sz="quarter" idx="12"/>
          </p:nvPr>
        </p:nvSpPr>
        <p:spPr/>
        <p:txBody>
          <a:bodyPr/>
          <a:lstStyle/>
          <a:p>
            <a:fld id="{32CE922C-3961-A146-854B-A16C6A68D034}" type="slidenum">
              <a:rPr kumimoji="1" lang="ja-JP" altLang="en-US" smtClean="0"/>
              <a:t>19</a:t>
            </a:fld>
            <a:endParaRPr kumimoji="1" lang="ja-JP" altLang="en-US"/>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524000" y="501651"/>
            <a:ext cx="10114774" cy="963356"/>
          </a:xfrm>
        </p:spPr>
        <p:txBody>
          <a:bodyPr>
            <a:normAutofit/>
          </a:bodyPr>
          <a:lstStyle/>
          <a:p>
            <a:pPr algn="l"/>
            <a:r>
              <a:rPr lang="ja-JP" altLang="en-US" sz="2000" b="0" i="0" u="none" strike="noStrike">
                <a:solidFill>
                  <a:srgbClr val="000000"/>
                </a:solidFill>
                <a:effectLst/>
                <a:latin typeface="MS PGothic" panose="020B0600070205080204" pitchFamily="34" charset="-128"/>
                <a:ea typeface="MS PGothic" panose="020B0600070205080204" pitchFamily="34" charset="-128"/>
              </a:rPr>
              <a:t>［金澤さんの</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Ta</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二股部</a:t>
            </a:r>
            <a:r>
              <a:rPr lang="ja-JP" altLang="en-US" sz="2000">
                <a:solidFill>
                  <a:srgbClr val="000000"/>
                </a:solidFill>
                <a:latin typeface="MS PGothic" panose="020B0600070205080204" pitchFamily="34" charset="-128"/>
                <a:ea typeface="MS PGothic" panose="020B0600070205080204" pitchFamily="34" charset="-128"/>
              </a:rPr>
              <a:t>基本設計その</a:t>
            </a:r>
            <a:r>
              <a:rPr lang="en-US" altLang="ja-JP" sz="2000" dirty="0">
                <a:solidFill>
                  <a:srgbClr val="000000"/>
                </a:solidFill>
                <a:latin typeface="MS PGothic" panose="020B0600070205080204" pitchFamily="34" charset="-128"/>
                <a:ea typeface="MS PGothic" panose="020B0600070205080204" pitchFamily="34" charset="-128"/>
              </a:rPr>
              <a:t>2 </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2000" b="0" i="0" u="none" strike="noStrike">
                <a:solidFill>
                  <a:srgbClr val="000000"/>
                </a:solidFill>
                <a:effectLst/>
                <a:latin typeface="MS PGothic" panose="020B0600070205080204" pitchFamily="34" charset="-128"/>
                <a:ea typeface="MS PGothic" panose="020B0600070205080204" pitchFamily="34" charset="-128"/>
              </a:rPr>
              <a:t>放射光の対策として、入射側の軌道の内径を</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φ20</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φ20</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→約</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φ10</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 →約</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φ10</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 →</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IP</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に絞る</a:t>
            </a:r>
            <a:endParaRPr kumimoji="1" lang="ja-JP" altLang="en-US" sz="2000">
              <a:latin typeface="MS PGothic" panose="020B0600070205080204" pitchFamily="34" charset="-128"/>
              <a:ea typeface="MS PGothic" panose="020B0600070205080204" pitchFamily="34" charset="-128"/>
            </a:endParaRPr>
          </a:p>
        </p:txBody>
      </p:sp>
      <p:pic>
        <p:nvPicPr>
          <p:cNvPr id="5" name="図 4">
            <a:extLst>
              <a:ext uri="{FF2B5EF4-FFF2-40B4-BE49-F238E27FC236}">
                <a16:creationId xmlns:a16="http://schemas.microsoft.com/office/drawing/2014/main" id="{4578E95F-2342-59B0-F58F-A39378AEE45C}"/>
              </a:ext>
            </a:extLst>
          </p:cNvPr>
          <p:cNvPicPr>
            <a:picLocks noChangeAspect="1"/>
          </p:cNvPicPr>
          <p:nvPr/>
        </p:nvPicPr>
        <p:blipFill>
          <a:blip r:embed="rId2"/>
          <a:stretch>
            <a:fillRect/>
          </a:stretch>
        </p:blipFill>
        <p:spPr>
          <a:xfrm>
            <a:off x="2328344" y="1243899"/>
            <a:ext cx="7535312" cy="5333558"/>
          </a:xfrm>
          <a:prstGeom prst="rect">
            <a:avLst/>
          </a:prstGeom>
        </p:spPr>
      </p:pic>
    </p:spTree>
    <p:extLst>
      <p:ext uri="{BB962C8B-B14F-4D97-AF65-F5344CB8AC3E}">
        <p14:creationId xmlns:p14="http://schemas.microsoft.com/office/powerpoint/2010/main" val="1419161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4EFFA0B-8C73-CD9C-1371-773EDDB56CE8}"/>
              </a:ext>
            </a:extLst>
          </p:cNvPr>
          <p:cNvPicPr>
            <a:picLocks noChangeAspect="1"/>
          </p:cNvPicPr>
          <p:nvPr/>
        </p:nvPicPr>
        <p:blipFill>
          <a:blip r:embed="rId3"/>
          <a:stretch>
            <a:fillRect/>
          </a:stretch>
        </p:blipFill>
        <p:spPr>
          <a:xfrm>
            <a:off x="908897" y="363807"/>
            <a:ext cx="10374204" cy="6159344"/>
          </a:xfrm>
          <a:prstGeom prst="rect">
            <a:avLst/>
          </a:prstGeom>
        </p:spPr>
      </p:pic>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3999" y="0"/>
            <a:ext cx="9144000" cy="508539"/>
          </a:xfrm>
        </p:spPr>
        <p:txBody>
          <a:bodyPr>
            <a:no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latin typeface="MS PGothic" panose="020B0600070205080204" pitchFamily="34" charset="-128"/>
              <a:ea typeface="MS PGothic" panose="020B0600070205080204" pitchFamily="34" charset="-128"/>
            </a:endParaRPr>
          </a:p>
        </p:txBody>
      </p:sp>
      <p:sp>
        <p:nvSpPr>
          <p:cNvPr id="6" name="日付プレースホルダー 5">
            <a:extLst>
              <a:ext uri="{FF2B5EF4-FFF2-40B4-BE49-F238E27FC236}">
                <a16:creationId xmlns:a16="http://schemas.microsoft.com/office/drawing/2014/main" id="{B70DA314-79AA-B0E2-C5B1-568925D32764}"/>
              </a:ext>
            </a:extLst>
          </p:cNvPr>
          <p:cNvSpPr>
            <a:spLocks noGrp="1"/>
          </p:cNvSpPr>
          <p:nvPr>
            <p:ph type="dt" sz="half" idx="10"/>
          </p:nvPr>
        </p:nvSpPr>
        <p:spPr/>
        <p:txBody>
          <a:bodyPr/>
          <a:lstStyle/>
          <a:p>
            <a:r>
              <a:rPr kumimoji="1" lang="en-US" altLang="ja-JP"/>
              <a:t>2023/12/07</a:t>
            </a:r>
            <a:endParaRPr kumimoji="1" lang="ja-JP" altLang="en-US"/>
          </a:p>
        </p:txBody>
      </p:sp>
      <p:sp>
        <p:nvSpPr>
          <p:cNvPr id="7" name="フッター プレースホルダー 6">
            <a:extLst>
              <a:ext uri="{FF2B5EF4-FFF2-40B4-BE49-F238E27FC236}">
                <a16:creationId xmlns:a16="http://schemas.microsoft.com/office/drawing/2014/main" id="{A7EE70DF-6303-179F-43B9-E7362215D94A}"/>
              </a:ext>
            </a:extLst>
          </p:cNvPr>
          <p:cNvSpPr>
            <a:spLocks noGrp="1"/>
          </p:cNvSpPr>
          <p:nvPr>
            <p:ph type="ftr" sz="quarter" idx="11"/>
          </p:nvPr>
        </p:nvSpPr>
        <p:spPr/>
        <p:txBody>
          <a:bodyPr/>
          <a:lstStyle/>
          <a:p>
            <a:r>
              <a:rPr kumimoji="1" lang="en" altLang="ja-JP"/>
              <a:t>kohriki</a:t>
            </a:r>
            <a:endParaRPr kumimoji="1" lang="ja-JP" altLang="en-US"/>
          </a:p>
        </p:txBody>
      </p:sp>
      <p:sp>
        <p:nvSpPr>
          <p:cNvPr id="8" name="スライド番号プレースホルダー 7">
            <a:extLst>
              <a:ext uri="{FF2B5EF4-FFF2-40B4-BE49-F238E27FC236}">
                <a16:creationId xmlns:a16="http://schemas.microsoft.com/office/drawing/2014/main" id="{32EC6822-AF23-BE38-5B71-BED5D0E89715}"/>
              </a:ext>
            </a:extLst>
          </p:cNvPr>
          <p:cNvSpPr>
            <a:spLocks noGrp="1"/>
          </p:cNvSpPr>
          <p:nvPr>
            <p:ph type="sldNum" sz="quarter" idx="12"/>
          </p:nvPr>
        </p:nvSpPr>
        <p:spPr/>
        <p:txBody>
          <a:bodyPr/>
          <a:lstStyle/>
          <a:p>
            <a:fld id="{32CE922C-3961-A146-854B-A16C6A68D034}" type="slidenum">
              <a:rPr kumimoji="1" lang="ja-JP" altLang="en-US" smtClean="0"/>
              <a:t>2</a:t>
            </a:fld>
            <a:endParaRPr kumimoji="1" lang="ja-JP" altLang="en-US"/>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4038599" y="624446"/>
            <a:ext cx="3486463" cy="508539"/>
          </a:xfrm>
          <a:noFill/>
        </p:spPr>
        <p:txBody>
          <a:bodyPr/>
          <a:lstStyle/>
          <a:p>
            <a:r>
              <a:rPr lang="ja-JP" altLang="en-US" b="0" i="0" u="none" strike="noStrike">
                <a:solidFill>
                  <a:srgbClr val="000000"/>
                </a:solidFill>
                <a:effectLst/>
                <a:latin typeface="MS PGothic" panose="020B0600070205080204" pitchFamily="34" charset="-128"/>
                <a:ea typeface="MS PGothic" panose="020B0600070205080204" pitchFamily="34" charset="-128"/>
              </a:rPr>
              <a:t>初代</a:t>
            </a:r>
            <a:r>
              <a:rPr lang="en" altLang="ja-JP" b="0" i="0" u="none" strike="noStrike" dirty="0">
                <a:solidFill>
                  <a:srgbClr val="000000"/>
                </a:solidFill>
                <a:effectLst/>
                <a:latin typeface="MS PGothic" panose="020B0600070205080204" pitchFamily="34" charset="-128"/>
                <a:ea typeface="MS PGothic" panose="020B0600070205080204" pitchFamily="34" charset="-128"/>
              </a:rPr>
              <a:t>Belle</a:t>
            </a:r>
            <a:r>
              <a:rPr lang="en-US" altLang="ja-JP" b="0" i="0" u="none" strike="noStrike" dirty="0">
                <a:solidFill>
                  <a:srgbClr val="000000"/>
                </a:solidFill>
                <a:effectLst/>
                <a:latin typeface="MS PGothic" panose="020B0600070205080204" pitchFamily="34" charset="-128"/>
                <a:ea typeface="MS PGothic" panose="020B0600070205080204" pitchFamily="34" charset="-128"/>
              </a:rPr>
              <a:t> Beam Pipe</a:t>
            </a:r>
          </a:p>
          <a:p>
            <a:endParaRPr kumimoji="1" lang="ja-JP" altLang="en-US">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2054781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1"/>
            <a:ext cx="9144000" cy="598714"/>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414670" y="524287"/>
            <a:ext cx="11897832" cy="1304513"/>
          </a:xfrm>
        </p:spPr>
        <p:txBody>
          <a:bodyPr>
            <a:noAutofit/>
          </a:bodyPr>
          <a:lstStyle/>
          <a:p>
            <a:pPr algn="l"/>
            <a:r>
              <a:rPr lang="ja-JP" altLang="en-US" sz="2000" b="0" i="0" u="none" strike="noStrike">
                <a:solidFill>
                  <a:srgbClr val="000000"/>
                </a:solidFill>
                <a:effectLst/>
                <a:latin typeface="MS PGothic" panose="020B0600070205080204" pitchFamily="34" charset="-128"/>
                <a:ea typeface="MS PGothic" panose="020B0600070205080204" pitchFamily="34" charset="-128"/>
              </a:rPr>
              <a:t>二股部</a:t>
            </a:r>
            <a:r>
              <a:rPr lang="ja-JP" altLang="en-US" sz="2000">
                <a:solidFill>
                  <a:srgbClr val="000000"/>
                </a:solidFill>
                <a:latin typeface="MS PGothic" panose="020B0600070205080204" pitchFamily="34" charset="-128"/>
                <a:ea typeface="MS PGothic" panose="020B0600070205080204" pitchFamily="34" charset="-128"/>
              </a:rPr>
              <a:t>基本設計その</a:t>
            </a:r>
            <a:r>
              <a:rPr lang="en-US" altLang="ja-JP" sz="2000" dirty="0">
                <a:solidFill>
                  <a:srgbClr val="000000"/>
                </a:solidFill>
                <a:latin typeface="MS PGothic" panose="020B0600070205080204" pitchFamily="34" charset="-128"/>
                <a:ea typeface="MS PGothic" panose="020B0600070205080204" pitchFamily="34" charset="-128"/>
              </a:rPr>
              <a:t>2</a:t>
            </a:r>
            <a:r>
              <a:rPr lang="ja-JP" altLang="en-US" sz="2000">
                <a:solidFill>
                  <a:srgbClr val="000000"/>
                </a:solidFill>
                <a:latin typeface="MS PGothic" panose="020B0600070205080204" pitchFamily="34" charset="-128"/>
                <a:ea typeface="MS PGothic" panose="020B0600070205080204" pitchFamily="34" charset="-128"/>
              </a:rPr>
              <a:t>に冷却機能を付加→ほぼ最終に近い形状になる</a:t>
            </a:r>
            <a:endParaRPr lang="en-US" altLang="ja-JP" sz="2000" dirty="0">
              <a:solidFill>
                <a:srgbClr val="000000"/>
              </a:solidFill>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kumimoji="1" lang="en-US" altLang="ja-JP" sz="2000" dirty="0">
                <a:latin typeface="MS PGothic" panose="020B0600070205080204" pitchFamily="34" charset="-128"/>
                <a:ea typeface="MS PGothic" panose="020B0600070205080204" pitchFamily="34" charset="-128"/>
              </a:rPr>
              <a:t>Ta</a:t>
            </a:r>
            <a:r>
              <a:rPr kumimoji="1" lang="ja-JP" altLang="en-US" sz="2000">
                <a:latin typeface="MS PGothic" panose="020B0600070205080204" pitchFamily="34" charset="-128"/>
                <a:ea typeface="MS PGothic" panose="020B0600070205080204" pitchFamily="34" charset="-128"/>
              </a:rPr>
              <a:t>二股側面の厚みを増やして、水冷用銅パイプを埋め込み、ヒートスプレッダーを兼ねた銅板で押し付ける</a:t>
            </a:r>
            <a:endParaRPr kumimoji="1" lang="en-US" altLang="ja-JP" sz="2000" dirty="0">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2000">
                <a:latin typeface="MS PGothic" panose="020B0600070205080204" pitchFamily="34" charset="-128"/>
                <a:ea typeface="MS PGothic" panose="020B0600070205080204" pitchFamily="34" charset="-128"/>
              </a:rPr>
              <a:t>支持金具を</a:t>
            </a:r>
            <a:r>
              <a:rPr lang="en-US" altLang="ja-JP" sz="2000" dirty="0">
                <a:latin typeface="MS PGothic" panose="020B0600070205080204" pitchFamily="34" charset="-128"/>
                <a:ea typeface="MS PGothic" panose="020B0600070205080204" pitchFamily="34" charset="-128"/>
              </a:rPr>
              <a:t>FWD</a:t>
            </a:r>
            <a:r>
              <a:rPr lang="ja-JP" altLang="en-US" sz="2000">
                <a:latin typeface="MS PGothic" panose="020B0600070205080204" pitchFamily="34" charset="-128"/>
                <a:ea typeface="MS PGothic" panose="020B0600070205080204" pitchFamily="34" charset="-128"/>
              </a:rPr>
              <a:t>、</a:t>
            </a:r>
            <a:r>
              <a:rPr lang="en-US" altLang="ja-JP" sz="2000" dirty="0">
                <a:latin typeface="MS PGothic" panose="020B0600070205080204" pitchFamily="34" charset="-128"/>
                <a:ea typeface="MS PGothic" panose="020B0600070205080204" pitchFamily="34" charset="-128"/>
              </a:rPr>
              <a:t>BWD</a:t>
            </a:r>
            <a:r>
              <a:rPr kumimoji="1" lang="en-US" altLang="ja-JP" sz="2000" dirty="0">
                <a:latin typeface="MS PGothic" panose="020B0600070205080204" pitchFamily="34" charset="-128"/>
                <a:ea typeface="MS PGothic" panose="020B0600070205080204" pitchFamily="34" charset="-128"/>
              </a:rPr>
              <a:t> Ta</a:t>
            </a:r>
            <a:r>
              <a:rPr kumimoji="1" lang="ja-JP" altLang="en-US" sz="2000">
                <a:latin typeface="MS PGothic" panose="020B0600070205080204" pitchFamily="34" charset="-128"/>
                <a:ea typeface="MS PGothic" panose="020B0600070205080204" pitchFamily="34" charset="-128"/>
              </a:rPr>
              <a:t>二股</a:t>
            </a:r>
            <a:r>
              <a:rPr lang="ja-JP" altLang="en-US" sz="2000">
                <a:latin typeface="MS PGothic" panose="020B0600070205080204" pitchFamily="34" charset="-128"/>
                <a:ea typeface="MS PGothic" panose="020B0600070205080204" pitchFamily="34" charset="-128"/>
              </a:rPr>
              <a:t>各々の重心に取り付けられるように</a:t>
            </a:r>
            <a:r>
              <a:rPr lang="en-US" altLang="ja-JP" sz="2000" dirty="0">
                <a:latin typeface="MS PGothic" panose="020B0600070205080204" pitchFamily="34" charset="-128"/>
                <a:ea typeface="MS PGothic" panose="020B0600070205080204" pitchFamily="34" charset="-128"/>
              </a:rPr>
              <a:t>M6</a:t>
            </a:r>
            <a:r>
              <a:rPr lang="ja-JP" altLang="en-US" sz="2000">
                <a:latin typeface="MS PGothic" panose="020B0600070205080204" pitchFamily="34" charset="-128"/>
                <a:ea typeface="MS PGothic" panose="020B0600070205080204" pitchFamily="34" charset="-128"/>
              </a:rPr>
              <a:t>ネジ穴を配置する</a:t>
            </a:r>
            <a:endParaRPr kumimoji="1" lang="ja-JP" altLang="en-US" sz="2000">
              <a:latin typeface="MS PGothic" panose="020B0600070205080204" pitchFamily="34" charset="-128"/>
              <a:ea typeface="MS PGothic" panose="020B0600070205080204" pitchFamily="34" charset="-128"/>
            </a:endParaRPr>
          </a:p>
        </p:txBody>
      </p:sp>
      <p:sp>
        <p:nvSpPr>
          <p:cNvPr id="4" name="日付プレースホルダー 3">
            <a:extLst>
              <a:ext uri="{FF2B5EF4-FFF2-40B4-BE49-F238E27FC236}">
                <a16:creationId xmlns:a16="http://schemas.microsoft.com/office/drawing/2014/main" id="{E12DD700-04EE-A482-07B3-7B8C294E418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70F64F6E-5808-3D78-BDDD-A83ADB6D3DA9}"/>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0EE1AE5E-60AB-D5C0-0164-07CFB7F3734B}"/>
              </a:ext>
            </a:extLst>
          </p:cNvPr>
          <p:cNvSpPr>
            <a:spLocks noGrp="1"/>
          </p:cNvSpPr>
          <p:nvPr>
            <p:ph type="sldNum" sz="quarter" idx="12"/>
          </p:nvPr>
        </p:nvSpPr>
        <p:spPr/>
        <p:txBody>
          <a:bodyPr/>
          <a:lstStyle/>
          <a:p>
            <a:fld id="{32CE922C-3961-A146-854B-A16C6A68D034}" type="slidenum">
              <a:rPr kumimoji="1" lang="ja-JP" altLang="en-US" smtClean="0"/>
              <a:t>20</a:t>
            </a:fld>
            <a:endParaRPr kumimoji="1" lang="ja-JP" altLang="en-US"/>
          </a:p>
        </p:txBody>
      </p:sp>
      <p:pic>
        <p:nvPicPr>
          <p:cNvPr id="8" name="図 7">
            <a:extLst>
              <a:ext uri="{FF2B5EF4-FFF2-40B4-BE49-F238E27FC236}">
                <a16:creationId xmlns:a16="http://schemas.microsoft.com/office/drawing/2014/main" id="{C9A9F3D2-4E29-7415-C0D9-E1319BF54BA7}"/>
              </a:ext>
            </a:extLst>
          </p:cNvPr>
          <p:cNvPicPr>
            <a:picLocks noChangeAspect="1"/>
          </p:cNvPicPr>
          <p:nvPr/>
        </p:nvPicPr>
        <p:blipFill>
          <a:blip r:embed="rId2">
            <a:lum/>
          </a:blip>
          <a:stretch>
            <a:fillRect/>
          </a:stretch>
        </p:blipFill>
        <p:spPr>
          <a:xfrm>
            <a:off x="1446613" y="1657351"/>
            <a:ext cx="6753997" cy="4777827"/>
          </a:xfrm>
          <a:prstGeom prst="rect">
            <a:avLst/>
          </a:prstGeom>
        </p:spPr>
      </p:pic>
      <p:grpSp>
        <p:nvGrpSpPr>
          <p:cNvPr id="20" name="グループ化 19">
            <a:extLst>
              <a:ext uri="{FF2B5EF4-FFF2-40B4-BE49-F238E27FC236}">
                <a16:creationId xmlns:a16="http://schemas.microsoft.com/office/drawing/2014/main" id="{3A806DC5-69F0-225C-EB16-D891720ECC91}"/>
              </a:ext>
            </a:extLst>
          </p:cNvPr>
          <p:cNvGrpSpPr/>
          <p:nvPr/>
        </p:nvGrpSpPr>
        <p:grpSpPr>
          <a:xfrm>
            <a:off x="8650399" y="2681534"/>
            <a:ext cx="2449401" cy="1821986"/>
            <a:chOff x="8650399" y="1825150"/>
            <a:chExt cx="2880000" cy="2142286"/>
          </a:xfrm>
        </p:grpSpPr>
        <p:pic>
          <p:nvPicPr>
            <p:cNvPr id="7" name="図 6">
              <a:extLst>
                <a:ext uri="{FF2B5EF4-FFF2-40B4-BE49-F238E27FC236}">
                  <a16:creationId xmlns:a16="http://schemas.microsoft.com/office/drawing/2014/main" id="{74F88ED6-3BD7-53C0-C612-E06D141A12AC}"/>
                </a:ext>
              </a:extLst>
            </p:cNvPr>
            <p:cNvPicPr>
              <a:picLocks noChangeAspect="1"/>
            </p:cNvPicPr>
            <p:nvPr/>
          </p:nvPicPr>
          <p:blipFill>
            <a:blip r:embed="rId3"/>
            <a:stretch>
              <a:fillRect/>
            </a:stretch>
          </p:blipFill>
          <p:spPr>
            <a:xfrm>
              <a:off x="8650399" y="1825150"/>
              <a:ext cx="2880000" cy="2142286"/>
            </a:xfrm>
            <a:prstGeom prst="rect">
              <a:avLst/>
            </a:prstGeom>
          </p:spPr>
        </p:pic>
        <p:cxnSp>
          <p:nvCxnSpPr>
            <p:cNvPr id="11" name="直線矢印コネクタ 10">
              <a:extLst>
                <a:ext uri="{FF2B5EF4-FFF2-40B4-BE49-F238E27FC236}">
                  <a16:creationId xmlns:a16="http://schemas.microsoft.com/office/drawing/2014/main" id="{F97CE2A5-2778-7EEA-C1EE-882A16BDEDF8}"/>
                </a:ext>
              </a:extLst>
            </p:cNvPr>
            <p:cNvCxnSpPr>
              <a:cxnSpLocks/>
            </p:cNvCxnSpPr>
            <p:nvPr/>
          </p:nvCxnSpPr>
          <p:spPr>
            <a:xfrm flipH="1" flipV="1">
              <a:off x="9762978" y="2827606"/>
              <a:ext cx="219222" cy="19694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C7B7DA7E-DB82-A00A-3DCD-CD4B9DBD68A3}"/>
                </a:ext>
              </a:extLst>
            </p:cNvPr>
            <p:cNvCxnSpPr>
              <a:cxnSpLocks/>
            </p:cNvCxnSpPr>
            <p:nvPr/>
          </p:nvCxnSpPr>
          <p:spPr>
            <a:xfrm flipH="1">
              <a:off x="9819249" y="3221502"/>
              <a:ext cx="162951" cy="47830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EF50EC1D-CE45-A68D-23E1-DC7DB9DAD384}"/>
                </a:ext>
              </a:extLst>
            </p:cNvPr>
            <p:cNvSpPr txBox="1"/>
            <p:nvPr/>
          </p:nvSpPr>
          <p:spPr>
            <a:xfrm>
              <a:off x="9283106" y="2999234"/>
              <a:ext cx="1765227" cy="276999"/>
            </a:xfrm>
            <a:prstGeom prst="rect">
              <a:avLst/>
            </a:prstGeom>
            <a:noFill/>
          </p:spPr>
          <p:txBody>
            <a:bodyPr wrap="none" rtlCol="0">
              <a:spAutoFit/>
            </a:bodyPr>
            <a:lstStyle/>
            <a:p>
              <a:r>
                <a:rPr kumimoji="1" lang="ja-JP" altLang="en-US" sz="1200">
                  <a:solidFill>
                    <a:srgbClr val="FFFF00"/>
                  </a:solidFill>
                  <a:latin typeface="MS PGothic" panose="020B0600070205080204" pitchFamily="34" charset="-128"/>
                  <a:ea typeface="MS PGothic" panose="020B0600070205080204" pitchFamily="34" charset="-128"/>
                </a:rPr>
                <a:t>サーマルグリースを塗布</a:t>
              </a:r>
            </a:p>
          </p:txBody>
        </p:sp>
      </p:grpSp>
      <p:grpSp>
        <p:nvGrpSpPr>
          <p:cNvPr id="22" name="グループ化 21">
            <a:extLst>
              <a:ext uri="{FF2B5EF4-FFF2-40B4-BE49-F238E27FC236}">
                <a16:creationId xmlns:a16="http://schemas.microsoft.com/office/drawing/2014/main" id="{026CA0B9-051C-1FAD-48A3-E9147788FAB9}"/>
              </a:ext>
            </a:extLst>
          </p:cNvPr>
          <p:cNvGrpSpPr/>
          <p:nvPr/>
        </p:nvGrpSpPr>
        <p:grpSpPr>
          <a:xfrm>
            <a:off x="8650399" y="4551144"/>
            <a:ext cx="2449401" cy="1837051"/>
            <a:chOff x="8650399" y="4046265"/>
            <a:chExt cx="2880000" cy="2160000"/>
          </a:xfrm>
        </p:grpSpPr>
        <p:pic>
          <p:nvPicPr>
            <p:cNvPr id="9" name="図 8">
              <a:extLst>
                <a:ext uri="{FF2B5EF4-FFF2-40B4-BE49-F238E27FC236}">
                  <a16:creationId xmlns:a16="http://schemas.microsoft.com/office/drawing/2014/main" id="{2E8420B6-62DD-35CE-CDA8-399A707135C6}"/>
                </a:ext>
              </a:extLst>
            </p:cNvPr>
            <p:cNvPicPr>
              <a:picLocks noChangeAspect="1"/>
            </p:cNvPicPr>
            <p:nvPr/>
          </p:nvPicPr>
          <p:blipFill>
            <a:blip r:embed="rId4"/>
            <a:stretch>
              <a:fillRect/>
            </a:stretch>
          </p:blipFill>
          <p:spPr>
            <a:xfrm>
              <a:off x="8650399" y="4046265"/>
              <a:ext cx="2880000" cy="2160000"/>
            </a:xfrm>
            <a:prstGeom prst="rect">
              <a:avLst/>
            </a:prstGeom>
          </p:spPr>
        </p:pic>
        <p:sp>
          <p:nvSpPr>
            <p:cNvPr id="21" name="テキスト ボックス 20">
              <a:extLst>
                <a:ext uri="{FF2B5EF4-FFF2-40B4-BE49-F238E27FC236}">
                  <a16:creationId xmlns:a16="http://schemas.microsoft.com/office/drawing/2014/main" id="{DA89B6A7-403F-3380-02DC-5B40E363B87B}"/>
                </a:ext>
              </a:extLst>
            </p:cNvPr>
            <p:cNvSpPr txBox="1"/>
            <p:nvPr/>
          </p:nvSpPr>
          <p:spPr>
            <a:xfrm>
              <a:off x="8790619" y="5651637"/>
              <a:ext cx="2335896" cy="461665"/>
            </a:xfrm>
            <a:prstGeom prst="rect">
              <a:avLst/>
            </a:prstGeom>
            <a:noFill/>
          </p:spPr>
          <p:txBody>
            <a:bodyPr wrap="none" rtlCol="0">
              <a:spAutoFit/>
            </a:bodyPr>
            <a:lstStyle/>
            <a:p>
              <a:r>
                <a:rPr kumimoji="1" lang="ja-JP" altLang="en-US" sz="1200">
                  <a:solidFill>
                    <a:srgbClr val="FFFF00"/>
                  </a:solidFill>
                  <a:latin typeface="MS PGothic" panose="020B0600070205080204" pitchFamily="34" charset="-128"/>
                  <a:ea typeface="MS PGothic" panose="020B0600070205080204" pitchFamily="34" charset="-128"/>
                </a:rPr>
                <a:t>時間を掛けてサーマルグリースを</a:t>
              </a:r>
              <a:endParaRPr kumimoji="1" lang="en-US" altLang="ja-JP" sz="1200" dirty="0">
                <a:solidFill>
                  <a:srgbClr val="FFFF00"/>
                </a:solidFill>
                <a:latin typeface="MS PGothic" panose="020B0600070205080204" pitchFamily="34" charset="-128"/>
                <a:ea typeface="MS PGothic" panose="020B0600070205080204" pitchFamily="34" charset="-128"/>
              </a:endParaRPr>
            </a:p>
            <a:p>
              <a:r>
                <a:rPr kumimoji="1" lang="ja-JP" altLang="en-US" sz="1200">
                  <a:solidFill>
                    <a:srgbClr val="FFFF00"/>
                  </a:solidFill>
                  <a:latin typeface="MS PGothic" panose="020B0600070205080204" pitchFamily="34" charset="-128"/>
                  <a:ea typeface="MS PGothic" panose="020B0600070205080204" pitchFamily="34" charset="-128"/>
                </a:rPr>
                <a:t>押し出して厚みをなるべく薄くする</a:t>
              </a:r>
            </a:p>
          </p:txBody>
        </p:sp>
      </p:grpSp>
      <p:pic>
        <p:nvPicPr>
          <p:cNvPr id="15" name="図 14">
            <a:extLst>
              <a:ext uri="{FF2B5EF4-FFF2-40B4-BE49-F238E27FC236}">
                <a16:creationId xmlns:a16="http://schemas.microsoft.com/office/drawing/2014/main" id="{279F924F-5B3B-D41A-2463-F32864D81883}"/>
              </a:ext>
            </a:extLst>
          </p:cNvPr>
          <p:cNvPicPr>
            <a:picLocks noChangeAspect="1"/>
          </p:cNvPicPr>
          <p:nvPr/>
        </p:nvPicPr>
        <p:blipFill rotWithShape="1">
          <a:blip r:embed="rId5"/>
          <a:srcRect t="17613" b="18587"/>
          <a:stretch/>
        </p:blipFill>
        <p:spPr>
          <a:xfrm>
            <a:off x="8336279" y="1680606"/>
            <a:ext cx="2764258" cy="1003313"/>
          </a:xfrm>
          <a:prstGeom prst="rect">
            <a:avLst/>
          </a:prstGeom>
        </p:spPr>
      </p:pic>
    </p:spTree>
    <p:extLst>
      <p:ext uri="{BB962C8B-B14F-4D97-AF65-F5344CB8AC3E}">
        <p14:creationId xmlns:p14="http://schemas.microsoft.com/office/powerpoint/2010/main" val="557132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1"/>
            <a:ext cx="9144000" cy="501650"/>
          </a:xfrm>
        </p:spPr>
        <p:txBody>
          <a:bodyPr>
            <a:normAutofit fontScale="90000"/>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latin typeface="MS PGothic" panose="020B0600070205080204" pitchFamily="34" charset="-128"/>
              <a:ea typeface="MS PGothic" panose="020B0600070205080204" pitchFamily="34" charset="-128"/>
            </a:endParaRPr>
          </a:p>
        </p:txBody>
      </p:sp>
      <p:sp>
        <p:nvSpPr>
          <p:cNvPr id="6" name="日付プレースホルダー 5">
            <a:extLst>
              <a:ext uri="{FF2B5EF4-FFF2-40B4-BE49-F238E27FC236}">
                <a16:creationId xmlns:a16="http://schemas.microsoft.com/office/drawing/2014/main" id="{8E9C9B57-8157-C87F-C3D1-0B12EBDC5766}"/>
              </a:ext>
            </a:extLst>
          </p:cNvPr>
          <p:cNvSpPr>
            <a:spLocks noGrp="1"/>
          </p:cNvSpPr>
          <p:nvPr>
            <p:ph type="dt" sz="half" idx="10"/>
          </p:nvPr>
        </p:nvSpPr>
        <p:spPr/>
        <p:txBody>
          <a:bodyPr/>
          <a:lstStyle/>
          <a:p>
            <a:r>
              <a:rPr kumimoji="1" lang="en-US" altLang="ja-JP"/>
              <a:t>2023/12/07</a:t>
            </a:r>
            <a:endParaRPr kumimoji="1" lang="ja-JP" altLang="en-US"/>
          </a:p>
        </p:txBody>
      </p:sp>
      <p:sp>
        <p:nvSpPr>
          <p:cNvPr id="7" name="フッター プレースホルダー 6">
            <a:extLst>
              <a:ext uri="{FF2B5EF4-FFF2-40B4-BE49-F238E27FC236}">
                <a16:creationId xmlns:a16="http://schemas.microsoft.com/office/drawing/2014/main" id="{75562049-AEE2-C1A4-1259-03EFFDF6287D}"/>
              </a:ext>
            </a:extLst>
          </p:cNvPr>
          <p:cNvSpPr>
            <a:spLocks noGrp="1"/>
          </p:cNvSpPr>
          <p:nvPr>
            <p:ph type="ftr" sz="quarter" idx="11"/>
          </p:nvPr>
        </p:nvSpPr>
        <p:spPr/>
        <p:txBody>
          <a:bodyPr/>
          <a:lstStyle/>
          <a:p>
            <a:r>
              <a:rPr kumimoji="1" lang="en" altLang="ja-JP"/>
              <a:t>kohriki</a:t>
            </a:r>
            <a:endParaRPr kumimoji="1" lang="ja-JP" altLang="en-US"/>
          </a:p>
        </p:txBody>
      </p:sp>
      <p:sp>
        <p:nvSpPr>
          <p:cNvPr id="8" name="スライド番号プレースホルダー 7">
            <a:extLst>
              <a:ext uri="{FF2B5EF4-FFF2-40B4-BE49-F238E27FC236}">
                <a16:creationId xmlns:a16="http://schemas.microsoft.com/office/drawing/2014/main" id="{8B1C4D53-301F-10F8-B970-1DA4675927B4}"/>
              </a:ext>
            </a:extLst>
          </p:cNvPr>
          <p:cNvSpPr>
            <a:spLocks noGrp="1"/>
          </p:cNvSpPr>
          <p:nvPr>
            <p:ph type="sldNum" sz="quarter" idx="12"/>
          </p:nvPr>
        </p:nvSpPr>
        <p:spPr/>
        <p:txBody>
          <a:bodyPr/>
          <a:lstStyle/>
          <a:p>
            <a:fld id="{32CE922C-3961-A146-854B-A16C6A68D034}" type="slidenum">
              <a:rPr kumimoji="1" lang="ja-JP" altLang="en-US" smtClean="0"/>
              <a:t>21</a:t>
            </a:fld>
            <a:endParaRPr kumimoji="1" lang="ja-JP" altLang="en-US"/>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364082" y="600123"/>
            <a:ext cx="9934136" cy="1980294"/>
          </a:xfrm>
        </p:spPr>
        <p:txBody>
          <a:bodyPr>
            <a:normAutofit/>
          </a:bodyPr>
          <a:lstStyle/>
          <a:p>
            <a:pPr algn="l"/>
            <a:r>
              <a:rPr lang="ja-JP" altLang="en-US" sz="2000" b="0" i="0" u="none" strike="noStrike">
                <a:solidFill>
                  <a:srgbClr val="000000"/>
                </a:solidFill>
                <a:effectLst/>
                <a:latin typeface="MS PGothic" panose="020B0600070205080204" pitchFamily="34" charset="-128"/>
                <a:ea typeface="MS PGothic" panose="020B0600070205080204" pitchFamily="34" charset="-128"/>
              </a:rPr>
              <a:t>金澤さんの二股部</a:t>
            </a:r>
            <a:r>
              <a:rPr lang="ja-JP" altLang="en-US" sz="2000">
                <a:solidFill>
                  <a:srgbClr val="000000"/>
                </a:solidFill>
                <a:latin typeface="MS PGothic" panose="020B0600070205080204" pitchFamily="34" charset="-128"/>
                <a:ea typeface="MS PGothic" panose="020B0600070205080204" pitchFamily="34" charset="-128"/>
              </a:rPr>
              <a:t>基本設計その</a:t>
            </a:r>
            <a:r>
              <a:rPr lang="en-US" altLang="ja-JP" sz="2000" dirty="0">
                <a:solidFill>
                  <a:srgbClr val="000000"/>
                </a:solidFill>
                <a:latin typeface="MS PGothic" panose="020B0600070205080204" pitchFamily="34" charset="-128"/>
                <a:ea typeface="MS PGothic" panose="020B0600070205080204" pitchFamily="34" charset="-128"/>
              </a:rPr>
              <a:t>3</a:t>
            </a:r>
          </a:p>
          <a:p>
            <a:pPr marL="342900" indent="-342900" algn="l">
              <a:buFont typeface="Arial" panose="020B0604020202020204" pitchFamily="34" charset="0"/>
              <a:buChar char="•"/>
            </a:pPr>
            <a:r>
              <a:rPr lang="ja-JP" altLang="en-US" sz="2000" b="0" i="0" u="none" strike="noStrike">
                <a:solidFill>
                  <a:srgbClr val="000000"/>
                </a:solidFill>
                <a:effectLst/>
                <a:latin typeface="MS PGothic" panose="020B0600070205080204" pitchFamily="34" charset="-128"/>
                <a:ea typeface="MS PGothic" panose="020B0600070205080204" pitchFamily="34" charset="-128"/>
              </a:rPr>
              <a:t>入射側から衝突点へ放射光が到達するのを少なくするために、内壁に</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Ridge</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構造を付加</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kumimoji="1" lang="en-US" altLang="ja-JP" sz="2000" dirty="0">
                <a:solidFill>
                  <a:srgbClr val="000000"/>
                </a:solidFill>
                <a:latin typeface="MS PGothic" panose="020B0600070205080204" pitchFamily="34" charset="-128"/>
                <a:ea typeface="MS PGothic" panose="020B0600070205080204" pitchFamily="34" charset="-128"/>
              </a:rPr>
              <a:t>L</a:t>
            </a:r>
            <a:r>
              <a:rPr kumimoji="1" lang="ja-JP" altLang="en-US" sz="2000">
                <a:solidFill>
                  <a:srgbClr val="000000"/>
                </a:solidFill>
                <a:latin typeface="MS PGothic" panose="020B0600070205080204" pitchFamily="34" charset="-128"/>
                <a:ea typeface="MS PGothic" panose="020B0600070205080204" pitchFamily="34" charset="-128"/>
              </a:rPr>
              <a:t>側</a:t>
            </a:r>
            <a:r>
              <a:rPr kumimoji="1" lang="en-US" altLang="ja-JP" sz="2000" dirty="0">
                <a:solidFill>
                  <a:srgbClr val="000000"/>
                </a:solidFill>
                <a:latin typeface="MS PGothic" panose="020B0600070205080204" pitchFamily="34" charset="-128"/>
                <a:ea typeface="MS PGothic" panose="020B0600070205080204" pitchFamily="34" charset="-128"/>
              </a:rPr>
              <a:t>(Positron)</a:t>
            </a:r>
            <a:r>
              <a:rPr lang="ja-JP" altLang="en-US" sz="2000">
                <a:solidFill>
                  <a:srgbClr val="000000"/>
                </a:solidFill>
                <a:latin typeface="MS PGothic" panose="020B0600070205080204" pitchFamily="34" charset="-128"/>
                <a:ea typeface="MS PGothic" panose="020B0600070205080204" pitchFamily="34" charset="-128"/>
              </a:rPr>
              <a:t>の経路の高さ方向（</a:t>
            </a:r>
            <a:r>
              <a:rPr kumimoji="1" lang="en-US" altLang="ja-JP" sz="2000" dirty="0">
                <a:solidFill>
                  <a:srgbClr val="000000"/>
                </a:solidFill>
                <a:latin typeface="MS PGothic" panose="020B0600070205080204" pitchFamily="34" charset="-128"/>
                <a:ea typeface="MS PGothic" panose="020B0600070205080204" pitchFamily="34" charset="-128"/>
              </a:rPr>
              <a:t>h</a:t>
            </a:r>
            <a:r>
              <a:rPr kumimoji="1" lang="ja-JP" altLang="en-US" sz="2000">
                <a:solidFill>
                  <a:srgbClr val="000000"/>
                </a:solidFill>
                <a:latin typeface="MS PGothic" panose="020B0600070205080204" pitchFamily="34" charset="-128"/>
                <a:ea typeface="MS PGothic" panose="020B0600070205080204" pitchFamily="34" charset="-128"/>
              </a:rPr>
              <a:t>）も調整</a:t>
            </a:r>
            <a:endParaRPr kumimoji="1" lang="en-US" altLang="ja-JP" sz="2000" dirty="0">
              <a:solidFill>
                <a:srgbClr val="000000"/>
              </a:solidFill>
              <a:latin typeface="MS PGothic" panose="020B0600070205080204" pitchFamily="34" charset="-128"/>
              <a:ea typeface="MS PGothic" panose="020B0600070205080204" pitchFamily="34" charset="-128"/>
            </a:endParaRPr>
          </a:p>
          <a:p>
            <a:pPr marL="800100" lvl="1" indent="-342900" algn="l">
              <a:buFont typeface="Wingdings" pitchFamily="2" charset="2"/>
              <a:buChar char="Ø"/>
            </a:pPr>
            <a:r>
              <a:rPr kumimoji="1" lang="en-US" altLang="ja-JP" dirty="0">
                <a:solidFill>
                  <a:srgbClr val="000000"/>
                </a:solidFill>
                <a:latin typeface="MS PGothic" panose="020B0600070205080204" pitchFamily="34" charset="-128"/>
                <a:ea typeface="MS PGothic" panose="020B0600070205080204" pitchFamily="34" charset="-128"/>
              </a:rPr>
              <a:t>Phase 2&amp;3</a:t>
            </a:r>
            <a:r>
              <a:rPr kumimoji="1" lang="ja-JP" altLang="en-US">
                <a:solidFill>
                  <a:srgbClr val="000000"/>
                </a:solidFill>
                <a:latin typeface="MS PGothic" panose="020B0600070205080204" pitchFamily="34" charset="-128"/>
                <a:ea typeface="MS PGothic" panose="020B0600070205080204" pitchFamily="34" charset="-128"/>
              </a:rPr>
              <a:t>：</a:t>
            </a:r>
            <a:r>
              <a:rPr kumimoji="1" lang="en-US" altLang="ja-JP" dirty="0">
                <a:solidFill>
                  <a:srgbClr val="000000"/>
                </a:solidFill>
                <a:latin typeface="MS PGothic" panose="020B0600070205080204" pitchFamily="34" charset="-128"/>
                <a:ea typeface="MS PGothic" panose="020B0600070205080204" pitchFamily="34" charset="-128"/>
              </a:rPr>
              <a:t>L1〜L7</a:t>
            </a:r>
            <a:r>
              <a:rPr lang="ja-JP" altLang="en-US">
                <a:solidFill>
                  <a:srgbClr val="000000"/>
                </a:solidFill>
                <a:latin typeface="MS PGothic" panose="020B0600070205080204" pitchFamily="34" charset="-128"/>
                <a:ea typeface="MS PGothic" panose="020B0600070205080204" pitchFamily="34" charset="-128"/>
              </a:rPr>
              <a:t>　</a:t>
            </a:r>
            <a:r>
              <a:rPr lang="en-US" altLang="ja-JP" dirty="0">
                <a:solidFill>
                  <a:srgbClr val="000000"/>
                </a:solidFill>
                <a:latin typeface="MS PGothic" panose="020B0600070205080204" pitchFamily="34" charset="-128"/>
                <a:ea typeface="MS PGothic" panose="020B0600070205080204" pitchFamily="34" charset="-128"/>
              </a:rPr>
              <a:t>h=-1</a:t>
            </a:r>
            <a:r>
              <a:rPr lang="ja-JP" altLang="en-US">
                <a:solidFill>
                  <a:srgbClr val="000000"/>
                </a:solidFill>
                <a:latin typeface="MS PGothic" panose="020B0600070205080204" pitchFamily="34" charset="-128"/>
                <a:ea typeface="MS PGothic" panose="020B0600070205080204" pitchFamily="34" charset="-128"/>
              </a:rPr>
              <a:t>→</a:t>
            </a:r>
            <a:r>
              <a:rPr lang="en-US" altLang="ja-JP" dirty="0">
                <a:solidFill>
                  <a:srgbClr val="000000"/>
                </a:solidFill>
                <a:latin typeface="MS PGothic" panose="020B0600070205080204" pitchFamily="34" charset="-128"/>
                <a:ea typeface="MS PGothic" panose="020B0600070205080204" pitchFamily="34" charset="-128"/>
              </a:rPr>
              <a:t>-1</a:t>
            </a:r>
            <a:r>
              <a:rPr lang="ja-JP" altLang="en-US">
                <a:solidFill>
                  <a:srgbClr val="000000"/>
                </a:solidFill>
                <a:latin typeface="MS PGothic" panose="020B0600070205080204" pitchFamily="34" charset="-128"/>
                <a:ea typeface="MS PGothic" panose="020B0600070205080204" pitchFamily="34" charset="-128"/>
              </a:rPr>
              <a:t> →</a:t>
            </a:r>
            <a:r>
              <a:rPr lang="en-US" altLang="ja-JP" dirty="0">
                <a:solidFill>
                  <a:srgbClr val="000000"/>
                </a:solidFill>
                <a:latin typeface="MS PGothic" panose="020B0600070205080204" pitchFamily="34" charset="-128"/>
                <a:ea typeface="MS PGothic" panose="020B0600070205080204" pitchFamily="34" charset="-128"/>
              </a:rPr>
              <a:t>0</a:t>
            </a:r>
            <a:r>
              <a:rPr lang="ja-JP" altLang="en-US">
                <a:solidFill>
                  <a:srgbClr val="000000"/>
                </a:solidFill>
                <a:latin typeface="MS PGothic" panose="020B0600070205080204" pitchFamily="34" charset="-128"/>
                <a:ea typeface="MS PGothic" panose="020B0600070205080204" pitchFamily="34" charset="-128"/>
              </a:rPr>
              <a:t> →</a:t>
            </a:r>
            <a:r>
              <a:rPr lang="en-US" altLang="ja-JP" dirty="0">
                <a:solidFill>
                  <a:srgbClr val="000000"/>
                </a:solidFill>
                <a:latin typeface="MS PGothic" panose="020B0600070205080204" pitchFamily="34" charset="-128"/>
                <a:ea typeface="MS PGothic" panose="020B0600070205080204" pitchFamily="34" charset="-128"/>
              </a:rPr>
              <a:t>0</a:t>
            </a:r>
            <a:r>
              <a:rPr lang="ja-JP" altLang="en-US">
                <a:solidFill>
                  <a:srgbClr val="000000"/>
                </a:solidFill>
                <a:latin typeface="MS PGothic" panose="020B0600070205080204" pitchFamily="34" charset="-128"/>
                <a:ea typeface="MS PGothic" panose="020B0600070205080204" pitchFamily="34" charset="-128"/>
              </a:rPr>
              <a:t> </a:t>
            </a:r>
            <a:r>
              <a:rPr lang="en-US" altLang="ja-JP" dirty="0">
                <a:solidFill>
                  <a:srgbClr val="000000"/>
                </a:solidFill>
                <a:latin typeface="MS PGothic" panose="020B0600070205080204" pitchFamily="34" charset="-128"/>
                <a:ea typeface="MS PGothic" panose="020B0600070205080204" pitchFamily="34" charset="-128"/>
              </a:rPr>
              <a:t>(IP)</a:t>
            </a:r>
            <a:r>
              <a:rPr lang="ja-JP" altLang="en-US">
                <a:solidFill>
                  <a:srgbClr val="000000"/>
                </a:solidFill>
                <a:latin typeface="MS PGothic" panose="020B0600070205080204" pitchFamily="34" charset="-128"/>
                <a:ea typeface="MS PGothic" panose="020B0600070205080204" pitchFamily="34" charset="-128"/>
              </a:rPr>
              <a:t>→</a:t>
            </a:r>
            <a:r>
              <a:rPr lang="en-US" altLang="ja-JP" dirty="0">
                <a:solidFill>
                  <a:srgbClr val="000000"/>
                </a:solidFill>
                <a:latin typeface="MS PGothic" panose="020B0600070205080204" pitchFamily="34" charset="-128"/>
                <a:ea typeface="MS PGothic" panose="020B0600070205080204" pitchFamily="34" charset="-128"/>
              </a:rPr>
              <a:t>0</a:t>
            </a:r>
            <a:r>
              <a:rPr lang="ja-JP" altLang="en-US">
                <a:solidFill>
                  <a:srgbClr val="000000"/>
                </a:solidFill>
                <a:latin typeface="MS PGothic" panose="020B0600070205080204" pitchFamily="34" charset="-128"/>
                <a:ea typeface="MS PGothic" panose="020B0600070205080204" pitchFamily="34" charset="-128"/>
              </a:rPr>
              <a:t>→</a:t>
            </a:r>
            <a:r>
              <a:rPr lang="en-US" altLang="ja-JP" dirty="0">
                <a:solidFill>
                  <a:srgbClr val="000000"/>
                </a:solidFill>
                <a:latin typeface="MS PGothic" panose="020B0600070205080204" pitchFamily="34" charset="-128"/>
                <a:ea typeface="MS PGothic" panose="020B0600070205080204" pitchFamily="34" charset="-128"/>
              </a:rPr>
              <a:t> 0</a:t>
            </a:r>
            <a:r>
              <a:rPr lang="ja-JP" altLang="en-US">
                <a:solidFill>
                  <a:srgbClr val="000000"/>
                </a:solidFill>
                <a:latin typeface="MS PGothic" panose="020B0600070205080204" pitchFamily="34" charset="-128"/>
                <a:ea typeface="MS PGothic" panose="020B0600070205080204" pitchFamily="34" charset="-128"/>
              </a:rPr>
              <a:t>→ </a:t>
            </a:r>
            <a:r>
              <a:rPr lang="en-US" altLang="ja-JP" dirty="0">
                <a:solidFill>
                  <a:srgbClr val="000000"/>
                </a:solidFill>
                <a:latin typeface="MS PGothic" panose="020B0600070205080204" pitchFamily="34" charset="-128"/>
                <a:ea typeface="MS PGothic" panose="020B0600070205080204" pitchFamily="34" charset="-128"/>
              </a:rPr>
              <a:t>-1</a:t>
            </a:r>
            <a:r>
              <a:rPr lang="ja-JP" altLang="en-US">
                <a:solidFill>
                  <a:srgbClr val="000000"/>
                </a:solidFill>
                <a:latin typeface="MS PGothic" panose="020B0600070205080204" pitchFamily="34" charset="-128"/>
                <a:ea typeface="MS PGothic" panose="020B0600070205080204" pitchFamily="34" charset="-128"/>
              </a:rPr>
              <a:t> →</a:t>
            </a:r>
            <a:r>
              <a:rPr lang="en-US" altLang="ja-JP" dirty="0">
                <a:solidFill>
                  <a:srgbClr val="000000"/>
                </a:solidFill>
                <a:latin typeface="MS PGothic" panose="020B0600070205080204" pitchFamily="34" charset="-128"/>
                <a:ea typeface="MS PGothic" panose="020B0600070205080204" pitchFamily="34" charset="-128"/>
              </a:rPr>
              <a:t>-1</a:t>
            </a:r>
          </a:p>
          <a:p>
            <a:pPr marL="800100" lvl="1" indent="-342900" algn="l">
              <a:buFont typeface="Wingdings" pitchFamily="2" charset="2"/>
              <a:buChar char="Ø"/>
            </a:pPr>
            <a:r>
              <a:rPr kumimoji="1" lang="en-US" altLang="ja-JP" dirty="0">
                <a:solidFill>
                  <a:srgbClr val="000000"/>
                </a:solidFill>
                <a:latin typeface="MS PGothic" panose="020B0600070205080204" pitchFamily="34" charset="-128"/>
                <a:ea typeface="MS PGothic" panose="020B0600070205080204" pitchFamily="34" charset="-128"/>
              </a:rPr>
              <a:t>Phase 4</a:t>
            </a:r>
            <a:r>
              <a:rPr kumimoji="1" lang="ja-JP" altLang="en-US">
                <a:solidFill>
                  <a:srgbClr val="000000"/>
                </a:solidFill>
                <a:latin typeface="MS PGothic" panose="020B0600070205080204" pitchFamily="34" charset="-128"/>
                <a:ea typeface="MS PGothic" panose="020B0600070205080204" pitchFamily="34" charset="-128"/>
              </a:rPr>
              <a:t>：</a:t>
            </a:r>
            <a:r>
              <a:rPr kumimoji="1" lang="en-US" altLang="ja-JP" dirty="0">
                <a:solidFill>
                  <a:srgbClr val="000000"/>
                </a:solidFill>
                <a:latin typeface="MS PGothic" panose="020B0600070205080204" pitchFamily="34" charset="-128"/>
                <a:ea typeface="MS PGothic" panose="020B0600070205080204" pitchFamily="34" charset="-128"/>
              </a:rPr>
              <a:t>L1〜L7</a:t>
            </a:r>
            <a:r>
              <a:rPr lang="ja-JP" altLang="en-US">
                <a:solidFill>
                  <a:srgbClr val="000000"/>
                </a:solidFill>
                <a:latin typeface="MS PGothic" panose="020B0600070205080204" pitchFamily="34" charset="-128"/>
                <a:ea typeface="MS PGothic" panose="020B0600070205080204" pitchFamily="34" charset="-128"/>
              </a:rPr>
              <a:t>　</a:t>
            </a:r>
            <a:r>
              <a:rPr lang="en-US" altLang="ja-JP" dirty="0">
                <a:solidFill>
                  <a:srgbClr val="000000"/>
                </a:solidFill>
                <a:latin typeface="MS PGothic" panose="020B0600070205080204" pitchFamily="34" charset="-128"/>
                <a:ea typeface="MS PGothic" panose="020B0600070205080204" pitchFamily="34" charset="-128"/>
              </a:rPr>
              <a:t>h=-1</a:t>
            </a:r>
            <a:r>
              <a:rPr lang="ja-JP" altLang="en-US">
                <a:solidFill>
                  <a:srgbClr val="000000"/>
                </a:solidFill>
                <a:latin typeface="MS PGothic" panose="020B0600070205080204" pitchFamily="34" charset="-128"/>
                <a:ea typeface="MS PGothic" panose="020B0600070205080204" pitchFamily="34" charset="-128"/>
              </a:rPr>
              <a:t>→</a:t>
            </a:r>
            <a:r>
              <a:rPr lang="en-US" altLang="ja-JP" dirty="0">
                <a:solidFill>
                  <a:srgbClr val="000000"/>
                </a:solidFill>
                <a:latin typeface="MS PGothic" panose="020B0600070205080204" pitchFamily="34" charset="-128"/>
                <a:ea typeface="MS PGothic" panose="020B0600070205080204" pitchFamily="34" charset="-128"/>
              </a:rPr>
              <a:t>-1</a:t>
            </a:r>
            <a:r>
              <a:rPr lang="ja-JP" altLang="en-US">
                <a:solidFill>
                  <a:srgbClr val="000000"/>
                </a:solidFill>
                <a:latin typeface="MS PGothic" panose="020B0600070205080204" pitchFamily="34" charset="-128"/>
                <a:ea typeface="MS PGothic" panose="020B0600070205080204" pitchFamily="34" charset="-128"/>
              </a:rPr>
              <a:t> →</a:t>
            </a:r>
            <a:r>
              <a:rPr lang="en-US" altLang="ja-JP" dirty="0">
                <a:solidFill>
                  <a:srgbClr val="000000"/>
                </a:solidFill>
                <a:latin typeface="MS PGothic" panose="020B0600070205080204" pitchFamily="34" charset="-128"/>
                <a:ea typeface="MS PGothic" panose="020B0600070205080204" pitchFamily="34" charset="-128"/>
              </a:rPr>
              <a:t>0</a:t>
            </a:r>
            <a:r>
              <a:rPr lang="ja-JP" altLang="en-US">
                <a:solidFill>
                  <a:srgbClr val="000000"/>
                </a:solidFill>
                <a:latin typeface="MS PGothic" panose="020B0600070205080204" pitchFamily="34" charset="-128"/>
                <a:ea typeface="MS PGothic" panose="020B0600070205080204" pitchFamily="34" charset="-128"/>
              </a:rPr>
              <a:t> →</a:t>
            </a:r>
            <a:r>
              <a:rPr lang="en-US" altLang="ja-JP" dirty="0">
                <a:solidFill>
                  <a:srgbClr val="000000"/>
                </a:solidFill>
                <a:latin typeface="MS PGothic" panose="020B0600070205080204" pitchFamily="34" charset="-128"/>
                <a:ea typeface="MS PGothic" panose="020B0600070205080204" pitchFamily="34" charset="-128"/>
              </a:rPr>
              <a:t>0</a:t>
            </a:r>
            <a:r>
              <a:rPr lang="ja-JP" altLang="en-US">
                <a:solidFill>
                  <a:srgbClr val="000000"/>
                </a:solidFill>
                <a:latin typeface="MS PGothic" panose="020B0600070205080204" pitchFamily="34" charset="-128"/>
                <a:ea typeface="MS PGothic" panose="020B0600070205080204" pitchFamily="34" charset="-128"/>
              </a:rPr>
              <a:t> </a:t>
            </a:r>
            <a:r>
              <a:rPr lang="en-US" altLang="ja-JP" dirty="0">
                <a:solidFill>
                  <a:srgbClr val="000000"/>
                </a:solidFill>
                <a:latin typeface="MS PGothic" panose="020B0600070205080204" pitchFamily="34" charset="-128"/>
                <a:ea typeface="MS PGothic" panose="020B0600070205080204" pitchFamily="34" charset="-128"/>
              </a:rPr>
              <a:t>(IP)</a:t>
            </a:r>
            <a:r>
              <a:rPr lang="ja-JP" altLang="en-US">
                <a:solidFill>
                  <a:srgbClr val="000000"/>
                </a:solidFill>
                <a:latin typeface="MS PGothic" panose="020B0600070205080204" pitchFamily="34" charset="-128"/>
                <a:ea typeface="MS PGothic" panose="020B0600070205080204" pitchFamily="34" charset="-128"/>
              </a:rPr>
              <a:t>→</a:t>
            </a:r>
            <a:r>
              <a:rPr lang="en-US" altLang="ja-JP" dirty="0">
                <a:solidFill>
                  <a:srgbClr val="000000"/>
                </a:solidFill>
                <a:latin typeface="MS PGothic" panose="020B0600070205080204" pitchFamily="34" charset="-128"/>
                <a:ea typeface="MS PGothic" panose="020B0600070205080204" pitchFamily="34" charset="-128"/>
              </a:rPr>
              <a:t>0</a:t>
            </a:r>
            <a:r>
              <a:rPr lang="ja-JP" altLang="en-US">
                <a:solidFill>
                  <a:srgbClr val="000000"/>
                </a:solidFill>
                <a:latin typeface="MS PGothic" panose="020B0600070205080204" pitchFamily="34" charset="-128"/>
                <a:ea typeface="MS PGothic" panose="020B0600070205080204" pitchFamily="34" charset="-128"/>
              </a:rPr>
              <a:t>→</a:t>
            </a:r>
            <a:r>
              <a:rPr lang="en-US" altLang="ja-JP" dirty="0">
                <a:solidFill>
                  <a:srgbClr val="000000"/>
                </a:solidFill>
                <a:latin typeface="MS PGothic" panose="020B0600070205080204" pitchFamily="34" charset="-128"/>
                <a:ea typeface="MS PGothic" panose="020B0600070205080204" pitchFamily="34" charset="-128"/>
              </a:rPr>
              <a:t> 0</a:t>
            </a:r>
            <a:r>
              <a:rPr lang="ja-JP" altLang="en-US">
                <a:solidFill>
                  <a:srgbClr val="000000"/>
                </a:solidFill>
                <a:latin typeface="MS PGothic" panose="020B0600070205080204" pitchFamily="34" charset="-128"/>
                <a:ea typeface="MS PGothic" panose="020B0600070205080204" pitchFamily="34" charset="-128"/>
              </a:rPr>
              <a:t>→ </a:t>
            </a:r>
            <a:r>
              <a:rPr lang="en-US" altLang="ja-JP" dirty="0">
                <a:solidFill>
                  <a:srgbClr val="000000"/>
                </a:solidFill>
                <a:latin typeface="MS PGothic" panose="020B0600070205080204" pitchFamily="34" charset="-128"/>
                <a:ea typeface="MS PGothic" panose="020B0600070205080204" pitchFamily="34" charset="-128"/>
              </a:rPr>
              <a:t>-1.5</a:t>
            </a:r>
            <a:r>
              <a:rPr lang="ja-JP" altLang="en-US">
                <a:solidFill>
                  <a:srgbClr val="000000"/>
                </a:solidFill>
                <a:latin typeface="MS PGothic" panose="020B0600070205080204" pitchFamily="34" charset="-128"/>
                <a:ea typeface="MS PGothic" panose="020B0600070205080204" pitchFamily="34" charset="-128"/>
              </a:rPr>
              <a:t> →</a:t>
            </a:r>
            <a:r>
              <a:rPr lang="en-US" altLang="ja-JP" dirty="0">
                <a:solidFill>
                  <a:srgbClr val="000000"/>
                </a:solidFill>
                <a:latin typeface="MS PGothic" panose="020B0600070205080204" pitchFamily="34" charset="-128"/>
                <a:ea typeface="MS PGothic" panose="020B0600070205080204" pitchFamily="34" charset="-128"/>
              </a:rPr>
              <a:t>-1.5</a:t>
            </a:r>
            <a:endParaRPr kumimoji="1" lang="ja-JP" altLang="en-US">
              <a:latin typeface="MS PGothic" panose="020B0600070205080204" pitchFamily="34" charset="-128"/>
              <a:ea typeface="MS PGothic" panose="020B0600070205080204" pitchFamily="34" charset="-128"/>
            </a:endParaRPr>
          </a:p>
        </p:txBody>
      </p:sp>
      <p:pic>
        <p:nvPicPr>
          <p:cNvPr id="15" name="図 14">
            <a:extLst>
              <a:ext uri="{FF2B5EF4-FFF2-40B4-BE49-F238E27FC236}">
                <a16:creationId xmlns:a16="http://schemas.microsoft.com/office/drawing/2014/main" id="{449F7E0C-E7A0-25EA-7F99-F486F8C361D8}"/>
              </a:ext>
            </a:extLst>
          </p:cNvPr>
          <p:cNvPicPr>
            <a:picLocks noChangeAspect="1"/>
          </p:cNvPicPr>
          <p:nvPr/>
        </p:nvPicPr>
        <p:blipFill>
          <a:blip r:embed="rId2"/>
          <a:stretch>
            <a:fillRect/>
          </a:stretch>
        </p:blipFill>
        <p:spPr>
          <a:xfrm>
            <a:off x="1043875" y="2395118"/>
            <a:ext cx="9442141" cy="3954882"/>
          </a:xfrm>
          <a:prstGeom prst="rect">
            <a:avLst/>
          </a:prstGeom>
        </p:spPr>
      </p:pic>
      <p:pic>
        <p:nvPicPr>
          <p:cNvPr id="14" name="図 13">
            <a:extLst>
              <a:ext uri="{FF2B5EF4-FFF2-40B4-BE49-F238E27FC236}">
                <a16:creationId xmlns:a16="http://schemas.microsoft.com/office/drawing/2014/main" id="{73B24B2F-EBC9-38EF-B6AF-BFE6FBA51522}"/>
              </a:ext>
            </a:extLst>
          </p:cNvPr>
          <p:cNvPicPr>
            <a:picLocks noChangeAspect="1"/>
          </p:cNvPicPr>
          <p:nvPr/>
        </p:nvPicPr>
        <p:blipFill rotWithShape="1">
          <a:blip r:embed="rId3"/>
          <a:srcRect l="31163" t="7592" r="43983" b="74525"/>
          <a:stretch/>
        </p:blipFill>
        <p:spPr>
          <a:xfrm rot="5400000">
            <a:off x="9954512" y="1900937"/>
            <a:ext cx="2033430" cy="2066956"/>
          </a:xfrm>
          <a:prstGeom prst="rect">
            <a:avLst/>
          </a:prstGeom>
          <a:ln>
            <a:solidFill>
              <a:schemeClr val="tx1"/>
            </a:solidFill>
          </a:ln>
        </p:spPr>
      </p:pic>
      <p:cxnSp>
        <p:nvCxnSpPr>
          <p:cNvPr id="10" name="直線矢印コネクタ 9">
            <a:extLst>
              <a:ext uri="{FF2B5EF4-FFF2-40B4-BE49-F238E27FC236}">
                <a16:creationId xmlns:a16="http://schemas.microsoft.com/office/drawing/2014/main" id="{BF8CDAC3-9F0C-8E6D-708A-37E3C976FF4E}"/>
              </a:ext>
            </a:extLst>
          </p:cNvPr>
          <p:cNvCxnSpPr>
            <a:cxnSpLocks/>
          </p:cNvCxnSpPr>
          <p:nvPr/>
        </p:nvCxnSpPr>
        <p:spPr>
          <a:xfrm flipV="1">
            <a:off x="9220200" y="3474143"/>
            <a:ext cx="717549" cy="9544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680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004340" y="837822"/>
            <a:ext cx="10275757" cy="1671459"/>
          </a:xfrm>
        </p:spPr>
        <p:txBody>
          <a:bodyPr>
            <a:normAutofit/>
          </a:bodyPr>
          <a:lstStyle/>
          <a:p>
            <a:pPr algn="l"/>
            <a:r>
              <a:rPr kumimoji="1" lang="en-US" altLang="ja-JP" dirty="0">
                <a:latin typeface="MS PGothic" panose="020B0600070205080204" pitchFamily="34" charset="-128"/>
                <a:ea typeface="MS PGothic" panose="020B0600070205080204" pitchFamily="34" charset="-128"/>
              </a:rPr>
              <a:t>Ta</a:t>
            </a:r>
            <a:r>
              <a:rPr kumimoji="1" lang="ja-JP" altLang="en-US">
                <a:latin typeface="MS PGothic" panose="020B0600070205080204" pitchFamily="34" charset="-128"/>
                <a:ea typeface="MS PGothic" panose="020B0600070205080204" pitchFamily="34" charset="-128"/>
              </a:rPr>
              <a:t>二股部</a:t>
            </a:r>
            <a:r>
              <a:rPr lang="ja-JP" altLang="en-US">
                <a:latin typeface="MS PGothic" panose="020B0600070205080204" pitchFamily="34" charset="-128"/>
                <a:ea typeface="MS PGothic" panose="020B0600070205080204" pitchFamily="34" charset="-128"/>
              </a:rPr>
              <a:t>は</a:t>
            </a:r>
            <a:r>
              <a:rPr lang="en-US" altLang="ja-JP" dirty="0">
                <a:latin typeface="MS PGothic" panose="020B0600070205080204" pitchFamily="34" charset="-128"/>
                <a:ea typeface="MS PGothic" panose="020B0600070205080204" pitchFamily="34" charset="-128"/>
              </a:rPr>
              <a:t>5</a:t>
            </a:r>
            <a:r>
              <a:rPr lang="ja-JP" altLang="en-US">
                <a:latin typeface="MS PGothic" panose="020B0600070205080204" pitchFamily="34" charset="-128"/>
                <a:ea typeface="MS PGothic" panose="020B0600070205080204" pitchFamily="34" charset="-128"/>
              </a:rPr>
              <a:t>分割して加工及び表面処理後に</a:t>
            </a:r>
            <a:r>
              <a:rPr lang="en-US" altLang="ja-JP" dirty="0">
                <a:latin typeface="MS PGothic" panose="020B0600070205080204" pitchFamily="34" charset="-128"/>
                <a:ea typeface="MS PGothic" panose="020B0600070205080204" pitchFamily="34" charset="-128"/>
              </a:rPr>
              <a:t>EBW</a:t>
            </a:r>
            <a:r>
              <a:rPr lang="ja-JP" altLang="en-US">
                <a:latin typeface="MS PGothic" panose="020B0600070205080204" pitchFamily="34" charset="-128"/>
                <a:ea typeface="MS PGothic" panose="020B0600070205080204" pitchFamily="34" charset="-128"/>
              </a:rPr>
              <a:t>で最終形状に組み立てる</a:t>
            </a:r>
            <a:endParaRPr lang="en-US" altLang="ja-JP" dirty="0">
              <a:latin typeface="MS PGothic" panose="020B0600070205080204" pitchFamily="34" charset="-128"/>
              <a:ea typeface="MS PGothic" panose="020B0600070205080204" pitchFamily="34" charset="-128"/>
            </a:endParaRPr>
          </a:p>
          <a:p>
            <a:pPr algn="l"/>
            <a:r>
              <a:rPr kumimoji="1" lang="en-US" altLang="ja-JP" dirty="0">
                <a:latin typeface="MS PGothic" panose="020B0600070205080204" pitchFamily="34" charset="-128"/>
                <a:ea typeface="MS PGothic" panose="020B0600070205080204" pitchFamily="34" charset="-128"/>
              </a:rPr>
              <a:t>Beam Pipe</a:t>
            </a:r>
            <a:r>
              <a:rPr kumimoji="1" lang="ja-JP" altLang="en-US">
                <a:latin typeface="MS PGothic" panose="020B0600070205080204" pitchFamily="34" charset="-128"/>
                <a:ea typeface="MS PGothic" panose="020B0600070205080204" pitchFamily="34" charset="-128"/>
              </a:rPr>
              <a:t>の製作にあたってはパートナーの金属技研株式会社殿の高度な技術力に負うところが大きい</a:t>
            </a:r>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22</a:t>
            </a:fld>
            <a:endParaRPr kumimoji="1" lang="ja-JP" altLang="en-US"/>
          </a:p>
        </p:txBody>
      </p:sp>
      <p:pic>
        <p:nvPicPr>
          <p:cNvPr id="11" name="図 10">
            <a:extLst>
              <a:ext uri="{FF2B5EF4-FFF2-40B4-BE49-F238E27FC236}">
                <a16:creationId xmlns:a16="http://schemas.microsoft.com/office/drawing/2014/main" id="{688D7DE6-D596-4B3A-145F-8A9011CFAF54}"/>
              </a:ext>
            </a:extLst>
          </p:cNvPr>
          <p:cNvPicPr>
            <a:picLocks noChangeAspect="1"/>
          </p:cNvPicPr>
          <p:nvPr/>
        </p:nvPicPr>
        <p:blipFill rotWithShape="1">
          <a:blip r:embed="rId2"/>
          <a:srcRect l="3260" t="3325" r="3456" b="4774"/>
          <a:stretch/>
        </p:blipFill>
        <p:spPr>
          <a:xfrm>
            <a:off x="6303010" y="2402955"/>
            <a:ext cx="5554209" cy="3540644"/>
          </a:xfrm>
          <a:prstGeom prst="rect">
            <a:avLst/>
          </a:prstGeom>
          <a:noFill/>
        </p:spPr>
      </p:pic>
      <p:pic>
        <p:nvPicPr>
          <p:cNvPr id="9" name="図 8">
            <a:extLst>
              <a:ext uri="{FF2B5EF4-FFF2-40B4-BE49-F238E27FC236}">
                <a16:creationId xmlns:a16="http://schemas.microsoft.com/office/drawing/2014/main" id="{1467FB57-81DB-9721-4AC8-BD33FC71C66A}"/>
              </a:ext>
            </a:extLst>
          </p:cNvPr>
          <p:cNvPicPr>
            <a:picLocks noChangeAspect="1"/>
          </p:cNvPicPr>
          <p:nvPr/>
        </p:nvPicPr>
        <p:blipFill rotWithShape="1">
          <a:blip r:embed="rId3"/>
          <a:srcRect l="8794" t="9275" r="9348" b="9780"/>
          <a:stretch/>
        </p:blipFill>
        <p:spPr>
          <a:xfrm>
            <a:off x="517336" y="2509281"/>
            <a:ext cx="5201233" cy="3327992"/>
          </a:xfrm>
          <a:prstGeom prst="rect">
            <a:avLst/>
          </a:prstGeom>
          <a:noFill/>
        </p:spPr>
      </p:pic>
      <p:pic>
        <p:nvPicPr>
          <p:cNvPr id="8" name="図 7">
            <a:extLst>
              <a:ext uri="{FF2B5EF4-FFF2-40B4-BE49-F238E27FC236}">
                <a16:creationId xmlns:a16="http://schemas.microsoft.com/office/drawing/2014/main" id="{5DC4BDE4-8A6B-B487-2D09-A8F9D815C05E}"/>
              </a:ext>
            </a:extLst>
          </p:cNvPr>
          <p:cNvPicPr>
            <a:picLocks noChangeAspect="1"/>
          </p:cNvPicPr>
          <p:nvPr/>
        </p:nvPicPr>
        <p:blipFill rotWithShape="1">
          <a:blip r:embed="rId4"/>
          <a:srcRect l="4479" t="75628" r="6562" b="5391"/>
          <a:stretch/>
        </p:blipFill>
        <p:spPr>
          <a:xfrm>
            <a:off x="2875081" y="4917759"/>
            <a:ext cx="3050498" cy="919514"/>
          </a:xfrm>
          <a:prstGeom prst="rect">
            <a:avLst/>
          </a:prstGeom>
        </p:spPr>
      </p:pic>
      <p:grpSp>
        <p:nvGrpSpPr>
          <p:cNvPr id="16" name="グループ化 15">
            <a:extLst>
              <a:ext uri="{FF2B5EF4-FFF2-40B4-BE49-F238E27FC236}">
                <a16:creationId xmlns:a16="http://schemas.microsoft.com/office/drawing/2014/main" id="{8FC4D6F6-6D4D-0D31-B886-692076F72A63}"/>
              </a:ext>
            </a:extLst>
          </p:cNvPr>
          <p:cNvGrpSpPr/>
          <p:nvPr/>
        </p:nvGrpSpPr>
        <p:grpSpPr>
          <a:xfrm>
            <a:off x="6096000" y="2064062"/>
            <a:ext cx="4104966" cy="2090411"/>
            <a:chOff x="6096000" y="2064062"/>
            <a:chExt cx="4104966" cy="2090411"/>
          </a:xfrm>
        </p:grpSpPr>
        <p:pic>
          <p:nvPicPr>
            <p:cNvPr id="7" name="図 6">
              <a:extLst>
                <a:ext uri="{FF2B5EF4-FFF2-40B4-BE49-F238E27FC236}">
                  <a16:creationId xmlns:a16="http://schemas.microsoft.com/office/drawing/2014/main" id="{EFE60254-BBCF-8E74-1117-6D9427D89895}"/>
                </a:ext>
              </a:extLst>
            </p:cNvPr>
            <p:cNvPicPr>
              <a:picLocks noChangeAspect="1"/>
            </p:cNvPicPr>
            <p:nvPr/>
          </p:nvPicPr>
          <p:blipFill rotWithShape="1">
            <a:blip r:embed="rId4"/>
            <a:srcRect l="6099" t="22076" r="17992" b="44445"/>
            <a:stretch/>
          </p:blipFill>
          <p:spPr>
            <a:xfrm>
              <a:off x="6096000" y="2509281"/>
              <a:ext cx="2640412" cy="1645192"/>
            </a:xfrm>
            <a:prstGeom prst="rect">
              <a:avLst/>
            </a:prstGeom>
          </p:spPr>
        </p:pic>
        <p:sp>
          <p:nvSpPr>
            <p:cNvPr id="10" name="テキスト ボックス 9">
              <a:extLst>
                <a:ext uri="{FF2B5EF4-FFF2-40B4-BE49-F238E27FC236}">
                  <a16:creationId xmlns:a16="http://schemas.microsoft.com/office/drawing/2014/main" id="{2E42E96F-E41F-F0F0-C500-B3F04DD57C93}"/>
                </a:ext>
              </a:extLst>
            </p:cNvPr>
            <p:cNvSpPr txBox="1"/>
            <p:nvPr/>
          </p:nvSpPr>
          <p:spPr>
            <a:xfrm>
              <a:off x="7892321" y="2064062"/>
              <a:ext cx="2308645" cy="584775"/>
            </a:xfrm>
            <a:prstGeom prst="rect">
              <a:avLst/>
            </a:prstGeom>
            <a:noFill/>
          </p:spPr>
          <p:txBody>
            <a:bodyPr wrap="none" rtlCol="0">
              <a:spAutoFit/>
            </a:bodyPr>
            <a:lstStyle/>
            <a:p>
              <a:r>
                <a:rPr lang="en-US" altLang="ja-JP" sz="1600" dirty="0">
                  <a:latin typeface="MS PGothic" panose="020B0600070205080204" pitchFamily="34" charset="-128"/>
                  <a:ea typeface="MS PGothic" panose="020B0600070205080204" pitchFamily="34" charset="-128"/>
                </a:rPr>
                <a:t>Cu10μm/</a:t>
              </a:r>
              <a:r>
                <a:rPr lang="ja-JP" altLang="en-US" sz="1600">
                  <a:latin typeface="MS PGothic" panose="020B0600070205080204" pitchFamily="34" charset="-128"/>
                  <a:ea typeface="MS PGothic" panose="020B0600070205080204" pitchFamily="34" charset="-128"/>
                </a:rPr>
                <a:t>下地</a:t>
              </a:r>
              <a:r>
                <a:rPr lang="en-US" altLang="ja-JP" sz="1600" dirty="0">
                  <a:latin typeface="MS PGothic" panose="020B0600070205080204" pitchFamily="34" charset="-128"/>
                  <a:ea typeface="MS PGothic" panose="020B0600070205080204" pitchFamily="34" charset="-128"/>
                </a:rPr>
                <a:t>Cr0.3μm</a:t>
              </a:r>
            </a:p>
            <a:p>
              <a:r>
                <a:rPr lang="ja-JP" altLang="en-US" sz="1600">
                  <a:latin typeface="MS PGothic" panose="020B0600070205080204" pitchFamily="34" charset="-128"/>
                  <a:ea typeface="MS PGothic" panose="020B0600070205080204" pitchFamily="34" charset="-128"/>
                </a:rPr>
                <a:t>イオンプレーティング</a:t>
              </a:r>
              <a:endParaRPr lang="en-US" altLang="ja-JP" sz="1600" dirty="0">
                <a:latin typeface="MS PGothic" panose="020B0600070205080204" pitchFamily="34" charset="-128"/>
                <a:ea typeface="MS PGothic" panose="020B0600070205080204" pitchFamily="34" charset="-128"/>
              </a:endParaRPr>
            </a:p>
          </p:txBody>
        </p:sp>
        <p:cxnSp>
          <p:nvCxnSpPr>
            <p:cNvPr id="15" name="直線矢印コネクタ 14">
              <a:extLst>
                <a:ext uri="{FF2B5EF4-FFF2-40B4-BE49-F238E27FC236}">
                  <a16:creationId xmlns:a16="http://schemas.microsoft.com/office/drawing/2014/main" id="{231EAB51-639A-C340-B612-15BECED0F56D}"/>
                </a:ext>
              </a:extLst>
            </p:cNvPr>
            <p:cNvCxnSpPr>
              <a:stCxn id="10" idx="1"/>
            </p:cNvCxnSpPr>
            <p:nvPr/>
          </p:nvCxnSpPr>
          <p:spPr>
            <a:xfrm flipH="1">
              <a:off x="7360170" y="2356450"/>
              <a:ext cx="532151" cy="4392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9121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554815" y="497331"/>
            <a:ext cx="9144000" cy="642257"/>
          </a:xfrm>
        </p:spPr>
        <p:txBody>
          <a:bodyPr/>
          <a:lstStyle/>
          <a:p>
            <a:r>
              <a:rPr kumimoji="1" lang="en-US" altLang="ja-JP" dirty="0">
                <a:latin typeface="MS PGothic" panose="020B0600070205080204" pitchFamily="34" charset="-128"/>
                <a:ea typeface="MS PGothic" panose="020B0600070205080204" pitchFamily="34" charset="-128"/>
              </a:rPr>
              <a:t>Phase 2 </a:t>
            </a:r>
            <a:r>
              <a:rPr kumimoji="1" lang="ja-JP" altLang="en-US">
                <a:latin typeface="MS PGothic" panose="020B0600070205080204" pitchFamily="34" charset="-128"/>
                <a:ea typeface="MS PGothic" panose="020B0600070205080204" pitchFamily="34" charset="-128"/>
              </a:rPr>
              <a:t>→</a:t>
            </a:r>
            <a:r>
              <a:rPr kumimoji="1" lang="en-US" altLang="ja-JP" dirty="0">
                <a:latin typeface="MS PGothic" panose="020B0600070205080204" pitchFamily="34" charset="-128"/>
                <a:ea typeface="MS PGothic" panose="020B0600070205080204" pitchFamily="34" charset="-128"/>
              </a:rPr>
              <a:t> Phase 3 </a:t>
            </a:r>
            <a:r>
              <a:rPr kumimoji="1" lang="ja-JP" altLang="en-US">
                <a:latin typeface="MS PGothic" panose="020B0600070205080204" pitchFamily="34" charset="-128"/>
                <a:ea typeface="MS PGothic" panose="020B0600070205080204" pitchFamily="34" charset="-128"/>
              </a:rPr>
              <a:t>→ </a:t>
            </a:r>
            <a:r>
              <a:rPr kumimoji="1" lang="en-US" altLang="ja-JP" dirty="0">
                <a:latin typeface="MS PGothic" panose="020B0600070205080204" pitchFamily="34" charset="-128"/>
                <a:ea typeface="MS PGothic" panose="020B0600070205080204" pitchFamily="34" charset="-128"/>
              </a:rPr>
              <a:t>Phase 4</a:t>
            </a:r>
            <a:r>
              <a:rPr kumimoji="1" lang="ja-JP" altLang="en-US">
                <a:latin typeface="MS PGothic" panose="020B0600070205080204" pitchFamily="34" charset="-128"/>
                <a:ea typeface="MS PGothic" panose="020B0600070205080204" pitchFamily="34" charset="-128"/>
              </a:rPr>
              <a:t> </a:t>
            </a:r>
            <a:r>
              <a:rPr kumimoji="1" lang="en-US" altLang="ja-JP" dirty="0">
                <a:latin typeface="MS PGothic" panose="020B0600070205080204" pitchFamily="34" charset="-128"/>
                <a:ea typeface="MS PGothic" panose="020B0600070205080204" pitchFamily="34" charset="-128"/>
              </a:rPr>
              <a:t>2020Ta</a:t>
            </a:r>
            <a:r>
              <a:rPr kumimoji="1" lang="ja-JP" altLang="en-US">
                <a:latin typeface="MS PGothic" panose="020B0600070205080204" pitchFamily="34" charset="-128"/>
                <a:ea typeface="MS PGothic" panose="020B0600070205080204" pitchFamily="34" charset="-128"/>
              </a:rPr>
              <a:t>二股部最終設計図</a:t>
            </a:r>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23</a:t>
            </a:fld>
            <a:endParaRPr kumimoji="1" lang="ja-JP" altLang="en-US"/>
          </a:p>
        </p:txBody>
      </p:sp>
      <p:pic>
        <p:nvPicPr>
          <p:cNvPr id="8" name="図 7">
            <a:extLst>
              <a:ext uri="{FF2B5EF4-FFF2-40B4-BE49-F238E27FC236}">
                <a16:creationId xmlns:a16="http://schemas.microsoft.com/office/drawing/2014/main" id="{2565E101-8D7F-D20F-0471-05D416598377}"/>
              </a:ext>
            </a:extLst>
          </p:cNvPr>
          <p:cNvPicPr>
            <a:picLocks noChangeAspect="1"/>
          </p:cNvPicPr>
          <p:nvPr/>
        </p:nvPicPr>
        <p:blipFill>
          <a:blip r:embed="rId2"/>
          <a:stretch>
            <a:fillRect/>
          </a:stretch>
        </p:blipFill>
        <p:spPr>
          <a:xfrm>
            <a:off x="2156366" y="838773"/>
            <a:ext cx="8061105" cy="5700139"/>
          </a:xfrm>
          <a:prstGeom prst="rect">
            <a:avLst/>
          </a:prstGeom>
        </p:spPr>
      </p:pic>
      <p:sp>
        <p:nvSpPr>
          <p:cNvPr id="7" name="テキスト ボックス 6">
            <a:extLst>
              <a:ext uri="{FF2B5EF4-FFF2-40B4-BE49-F238E27FC236}">
                <a16:creationId xmlns:a16="http://schemas.microsoft.com/office/drawing/2014/main" id="{4585188C-8726-21EF-D2C7-4FAD5DE566D4}"/>
              </a:ext>
            </a:extLst>
          </p:cNvPr>
          <p:cNvSpPr txBox="1"/>
          <p:nvPr/>
        </p:nvSpPr>
        <p:spPr>
          <a:xfrm>
            <a:off x="10156448" y="2960694"/>
            <a:ext cx="1872629" cy="1077218"/>
          </a:xfrm>
          <a:prstGeom prst="rect">
            <a:avLst/>
          </a:prstGeom>
          <a:noFill/>
        </p:spPr>
        <p:txBody>
          <a:bodyPr wrap="none" rtlCol="0">
            <a:spAutoFit/>
          </a:bodyPr>
          <a:lstStyle/>
          <a:p>
            <a:r>
              <a:rPr kumimoji="1" lang="en-US" altLang="ja-JP" sz="1600" dirty="0">
                <a:latin typeface="MS PGothic" panose="020B0600070205080204" pitchFamily="34" charset="-128"/>
                <a:ea typeface="MS PGothic" panose="020B0600070205080204" pitchFamily="34" charset="-128"/>
              </a:rPr>
              <a:t>IP-Chamber 0.24kg</a:t>
            </a:r>
          </a:p>
          <a:p>
            <a:r>
              <a:rPr lang="en-US" altLang="ja-JP" sz="1600" dirty="0">
                <a:latin typeface="MS PGothic" panose="020B0600070205080204" pitchFamily="34" charset="-128"/>
                <a:ea typeface="MS PGothic" panose="020B0600070205080204" pitchFamily="34" charset="-128"/>
              </a:rPr>
              <a:t>FWD-Ta</a:t>
            </a:r>
            <a:r>
              <a:rPr lang="ja-JP" altLang="en-US" sz="1600">
                <a:latin typeface="MS PGothic" panose="020B0600070205080204" pitchFamily="34" charset="-128"/>
                <a:ea typeface="MS PGothic" panose="020B0600070205080204" pitchFamily="34" charset="-128"/>
              </a:rPr>
              <a:t>二股</a:t>
            </a:r>
            <a:r>
              <a:rPr lang="en-US" altLang="ja-JP" sz="1600" dirty="0">
                <a:latin typeface="MS PGothic" panose="020B0600070205080204" pitchFamily="34" charset="-128"/>
                <a:ea typeface="MS PGothic" panose="020B0600070205080204" pitchFamily="34" charset="-128"/>
              </a:rPr>
              <a:t>7.53kg</a:t>
            </a:r>
          </a:p>
          <a:p>
            <a:r>
              <a:rPr lang="en-US" altLang="ja-JP" sz="1600" dirty="0">
                <a:latin typeface="MS PGothic" panose="020B0600070205080204" pitchFamily="34" charset="-128"/>
                <a:ea typeface="MS PGothic" panose="020B0600070205080204" pitchFamily="34" charset="-128"/>
              </a:rPr>
              <a:t>BWD-Ta</a:t>
            </a:r>
            <a:r>
              <a:rPr lang="ja-JP" altLang="en-US" sz="1600">
                <a:latin typeface="MS PGothic" panose="020B0600070205080204" pitchFamily="34" charset="-128"/>
                <a:ea typeface="MS PGothic" panose="020B0600070205080204" pitchFamily="34" charset="-128"/>
              </a:rPr>
              <a:t>二股</a:t>
            </a:r>
            <a:r>
              <a:rPr lang="en-US" altLang="ja-JP" sz="1600" dirty="0">
                <a:latin typeface="MS PGothic" panose="020B0600070205080204" pitchFamily="34" charset="-128"/>
                <a:ea typeface="MS PGothic" panose="020B0600070205080204" pitchFamily="34" charset="-128"/>
              </a:rPr>
              <a:t>8.04kg</a:t>
            </a:r>
          </a:p>
          <a:p>
            <a:r>
              <a:rPr kumimoji="1" lang="en-US" altLang="ja-JP" sz="1600" dirty="0">
                <a:latin typeface="MS PGothic" panose="020B0600070205080204" pitchFamily="34" charset="-128"/>
                <a:ea typeface="MS PGothic" panose="020B0600070205080204" pitchFamily="34" charset="-128"/>
              </a:rPr>
              <a:t>Total </a:t>
            </a:r>
            <a:r>
              <a:rPr kumimoji="1" lang="ja-JP" altLang="en-US" sz="1600">
                <a:latin typeface="MS PGothic" panose="020B0600070205080204" pitchFamily="34" charset="-128"/>
                <a:ea typeface="MS PGothic" panose="020B0600070205080204" pitchFamily="34" charset="-128"/>
              </a:rPr>
              <a:t>約</a:t>
            </a:r>
            <a:r>
              <a:rPr kumimoji="1" lang="en-US" altLang="ja-JP" sz="1600" dirty="0">
                <a:latin typeface="MS PGothic" panose="020B0600070205080204" pitchFamily="34" charset="-128"/>
                <a:ea typeface="MS PGothic" panose="020B0600070205080204" pitchFamily="34" charset="-128"/>
              </a:rPr>
              <a:t>16kg</a:t>
            </a:r>
            <a:endParaRPr kumimoji="1" lang="ja-JP" altLang="en-US" sz="160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2492949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184225" y="796524"/>
            <a:ext cx="10169572" cy="1415521"/>
          </a:xfrm>
        </p:spPr>
        <p:txBody>
          <a:bodyPr>
            <a:normAutofit/>
          </a:bodyPr>
          <a:lstStyle/>
          <a:p>
            <a:pPr algn="l"/>
            <a:r>
              <a:rPr lang="ja-JP" altLang="en-US" sz="2000" b="0" i="0" u="none" strike="noStrike">
                <a:solidFill>
                  <a:srgbClr val="000000"/>
                </a:solidFill>
                <a:effectLst/>
                <a:latin typeface="MS PGothic" panose="020B0600070205080204" pitchFamily="34" charset="-128"/>
                <a:ea typeface="MS PGothic" panose="020B0600070205080204" pitchFamily="34" charset="-128"/>
              </a:rPr>
              <a:t>［</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IP-Chamber</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と</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Ta</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二股の最終溶接組立：その１］　東成エレクトロビーム株式会社＆</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MTC</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殿</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IP-Chamber</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と</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Ta</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二股を回転治具</a:t>
            </a:r>
            <a:r>
              <a:rPr lang="ja-JP" altLang="en-US" sz="2000">
                <a:solidFill>
                  <a:srgbClr val="000000"/>
                </a:solidFill>
                <a:latin typeface="MS PGothic" panose="020B0600070205080204" pitchFamily="34" charset="-128"/>
                <a:ea typeface="MS PGothic" panose="020B0600070205080204" pitchFamily="34" charset="-128"/>
              </a:rPr>
              <a:t>に精度良くセットして</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EBW</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で最終接合する</a:t>
            </a:r>
            <a:endParaRPr lang="en-US" altLang="ja-JP" sz="2000" dirty="0">
              <a:solidFill>
                <a:srgbClr val="000000"/>
              </a:solidFill>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Phase 2</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3</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はこの回転治具で</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EBW</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を行った</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24</a:t>
            </a:fld>
            <a:endParaRPr kumimoji="1" lang="ja-JP" altLang="en-US"/>
          </a:p>
        </p:txBody>
      </p:sp>
      <p:grpSp>
        <p:nvGrpSpPr>
          <p:cNvPr id="13" name="グループ化 12">
            <a:extLst>
              <a:ext uri="{FF2B5EF4-FFF2-40B4-BE49-F238E27FC236}">
                <a16:creationId xmlns:a16="http://schemas.microsoft.com/office/drawing/2014/main" id="{15A472CB-E92D-61D4-BE22-72C9D6067EA6}"/>
              </a:ext>
            </a:extLst>
          </p:cNvPr>
          <p:cNvGrpSpPr/>
          <p:nvPr/>
        </p:nvGrpSpPr>
        <p:grpSpPr>
          <a:xfrm>
            <a:off x="1184225" y="2126334"/>
            <a:ext cx="5497016" cy="4032354"/>
            <a:chOff x="1184225" y="2126334"/>
            <a:chExt cx="5497016" cy="4032354"/>
          </a:xfrm>
        </p:grpSpPr>
        <p:pic>
          <p:nvPicPr>
            <p:cNvPr id="10" name="図 9">
              <a:extLst>
                <a:ext uri="{FF2B5EF4-FFF2-40B4-BE49-F238E27FC236}">
                  <a16:creationId xmlns:a16="http://schemas.microsoft.com/office/drawing/2014/main" id="{1641426B-4A25-7170-919F-AA0D62C898F1}"/>
                </a:ext>
              </a:extLst>
            </p:cNvPr>
            <p:cNvPicPr>
              <a:picLocks noChangeAspect="1"/>
            </p:cNvPicPr>
            <p:nvPr/>
          </p:nvPicPr>
          <p:blipFill rotWithShape="1">
            <a:blip r:embed="rId2"/>
            <a:srcRect l="8830" t="10246" r="8104" b="9599"/>
            <a:stretch/>
          </p:blipFill>
          <p:spPr>
            <a:xfrm rot="16200000">
              <a:off x="1916556" y="1394003"/>
              <a:ext cx="4032354" cy="5497016"/>
            </a:xfrm>
            <a:prstGeom prst="rect">
              <a:avLst/>
            </a:prstGeom>
            <a:ln>
              <a:solidFill>
                <a:schemeClr val="tx1"/>
              </a:solidFill>
            </a:ln>
          </p:spPr>
        </p:pic>
        <p:cxnSp>
          <p:nvCxnSpPr>
            <p:cNvPr id="14" name="直線矢印コネクタ 13">
              <a:extLst>
                <a:ext uri="{FF2B5EF4-FFF2-40B4-BE49-F238E27FC236}">
                  <a16:creationId xmlns:a16="http://schemas.microsoft.com/office/drawing/2014/main" id="{0C42388A-5F97-CDD5-36AD-1F6B0546E77B}"/>
                </a:ext>
              </a:extLst>
            </p:cNvPr>
            <p:cNvCxnSpPr>
              <a:cxnSpLocks/>
            </p:cNvCxnSpPr>
            <p:nvPr/>
          </p:nvCxnSpPr>
          <p:spPr>
            <a:xfrm>
              <a:off x="3465344" y="3775950"/>
              <a:ext cx="0" cy="3607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9422A668-6CE3-3D49-C552-30FA8BD1383B}"/>
                </a:ext>
              </a:extLst>
            </p:cNvPr>
            <p:cNvCxnSpPr>
              <a:cxnSpLocks/>
            </p:cNvCxnSpPr>
            <p:nvPr/>
          </p:nvCxnSpPr>
          <p:spPr>
            <a:xfrm>
              <a:off x="3910053" y="3629062"/>
              <a:ext cx="0" cy="3607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7ED4CAC5-19A3-6875-C603-41A7D8F7D63A}"/>
              </a:ext>
            </a:extLst>
          </p:cNvPr>
          <p:cNvGrpSpPr/>
          <p:nvPr/>
        </p:nvGrpSpPr>
        <p:grpSpPr>
          <a:xfrm>
            <a:off x="6697482" y="1910767"/>
            <a:ext cx="5191593" cy="3175000"/>
            <a:chOff x="6697482" y="2708213"/>
            <a:chExt cx="5191593" cy="3175000"/>
          </a:xfrm>
        </p:grpSpPr>
        <p:pic>
          <p:nvPicPr>
            <p:cNvPr id="12" name="図 11">
              <a:extLst>
                <a:ext uri="{FF2B5EF4-FFF2-40B4-BE49-F238E27FC236}">
                  <a16:creationId xmlns:a16="http://schemas.microsoft.com/office/drawing/2014/main" id="{8A5F63C4-9FF8-326B-B69C-157C52A15A44}"/>
                </a:ext>
              </a:extLst>
            </p:cNvPr>
            <p:cNvPicPr>
              <a:picLocks noChangeAspect="1"/>
            </p:cNvPicPr>
            <p:nvPr/>
          </p:nvPicPr>
          <p:blipFill rotWithShape="1">
            <a:blip r:embed="rId3"/>
            <a:srcRect l="3815"/>
            <a:stretch/>
          </p:blipFill>
          <p:spPr>
            <a:xfrm>
              <a:off x="6697482" y="2708213"/>
              <a:ext cx="5191593" cy="3175000"/>
            </a:xfrm>
            <a:prstGeom prst="rect">
              <a:avLst/>
            </a:prstGeom>
          </p:spPr>
        </p:pic>
        <p:cxnSp>
          <p:nvCxnSpPr>
            <p:cNvPr id="17" name="直線矢印コネクタ 16">
              <a:extLst>
                <a:ext uri="{FF2B5EF4-FFF2-40B4-BE49-F238E27FC236}">
                  <a16:creationId xmlns:a16="http://schemas.microsoft.com/office/drawing/2014/main" id="{D6CDFFBC-547B-27AB-381A-D6B6172FD9CD}"/>
                </a:ext>
              </a:extLst>
            </p:cNvPr>
            <p:cNvCxnSpPr>
              <a:cxnSpLocks/>
            </p:cNvCxnSpPr>
            <p:nvPr/>
          </p:nvCxnSpPr>
          <p:spPr>
            <a:xfrm>
              <a:off x="8801724" y="4115315"/>
              <a:ext cx="0" cy="3607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3D1C81DB-5F96-9446-A292-D157039F7E7C}"/>
                </a:ext>
              </a:extLst>
            </p:cNvPr>
            <p:cNvCxnSpPr>
              <a:cxnSpLocks/>
            </p:cNvCxnSpPr>
            <p:nvPr/>
          </p:nvCxnSpPr>
          <p:spPr>
            <a:xfrm>
              <a:off x="9816057" y="3502185"/>
              <a:ext cx="0" cy="3607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グループ化 8">
            <a:extLst>
              <a:ext uri="{FF2B5EF4-FFF2-40B4-BE49-F238E27FC236}">
                <a16:creationId xmlns:a16="http://schemas.microsoft.com/office/drawing/2014/main" id="{28271B46-9178-D40E-F872-400247D794FD}"/>
              </a:ext>
            </a:extLst>
          </p:cNvPr>
          <p:cNvGrpSpPr/>
          <p:nvPr/>
        </p:nvGrpSpPr>
        <p:grpSpPr>
          <a:xfrm>
            <a:off x="9123155" y="3714638"/>
            <a:ext cx="1735792" cy="1766915"/>
            <a:chOff x="9293278" y="4512081"/>
            <a:chExt cx="1735792" cy="1766915"/>
          </a:xfrm>
        </p:grpSpPr>
        <p:pic>
          <p:nvPicPr>
            <p:cNvPr id="7" name="図 6">
              <a:extLst>
                <a:ext uri="{FF2B5EF4-FFF2-40B4-BE49-F238E27FC236}">
                  <a16:creationId xmlns:a16="http://schemas.microsoft.com/office/drawing/2014/main" id="{5599FF24-C718-4424-DEFE-D6D12DCAB92A}"/>
                </a:ext>
              </a:extLst>
            </p:cNvPr>
            <p:cNvPicPr>
              <a:picLocks noChangeAspect="1"/>
            </p:cNvPicPr>
            <p:nvPr/>
          </p:nvPicPr>
          <p:blipFill rotWithShape="1">
            <a:blip r:embed="rId4"/>
            <a:srcRect l="38046" t="48570" r="50713" b="33747"/>
            <a:stretch/>
          </p:blipFill>
          <p:spPr>
            <a:xfrm>
              <a:off x="9293278" y="4512081"/>
              <a:ext cx="1735792" cy="1766915"/>
            </a:xfrm>
            <a:prstGeom prst="rect">
              <a:avLst/>
            </a:prstGeom>
            <a:noFill/>
          </p:spPr>
        </p:pic>
        <p:cxnSp>
          <p:nvCxnSpPr>
            <p:cNvPr id="8" name="直線矢印コネクタ 7">
              <a:extLst>
                <a:ext uri="{FF2B5EF4-FFF2-40B4-BE49-F238E27FC236}">
                  <a16:creationId xmlns:a16="http://schemas.microsoft.com/office/drawing/2014/main" id="{1B95D57E-ED12-E3BA-0DC6-AB90565496B5}"/>
                </a:ext>
              </a:extLst>
            </p:cNvPr>
            <p:cNvCxnSpPr>
              <a:cxnSpLocks/>
            </p:cNvCxnSpPr>
            <p:nvPr/>
          </p:nvCxnSpPr>
          <p:spPr>
            <a:xfrm>
              <a:off x="10109520" y="4724914"/>
              <a:ext cx="0" cy="3607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4986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DC484C9-C897-9592-D027-CA208A2D4495}"/>
              </a:ext>
            </a:extLst>
          </p:cNvPr>
          <p:cNvPicPr>
            <a:picLocks noChangeAspect="1"/>
          </p:cNvPicPr>
          <p:nvPr/>
        </p:nvPicPr>
        <p:blipFill rotWithShape="1">
          <a:blip r:embed="rId2"/>
          <a:srcRect l="6948" t="7102" r="7844" b="7252"/>
          <a:stretch/>
        </p:blipFill>
        <p:spPr>
          <a:xfrm rot="5400000">
            <a:off x="3707217" y="784137"/>
            <a:ext cx="4697619" cy="6670620"/>
          </a:xfrm>
          <a:prstGeom prst="rect">
            <a:avLst/>
          </a:prstGeom>
          <a:noFill/>
          <a:ln>
            <a:solidFill>
              <a:schemeClr val="tx1"/>
            </a:solidFill>
          </a:ln>
        </p:spPr>
      </p:pic>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581462" y="539813"/>
            <a:ext cx="9772338" cy="1181601"/>
          </a:xfrm>
        </p:spPr>
        <p:txBody>
          <a:bodyPr>
            <a:noAutofit/>
          </a:bodyPr>
          <a:lstStyle/>
          <a:p>
            <a:pPr algn="l"/>
            <a:r>
              <a:rPr lang="ja-JP" altLang="en-US" sz="2000" b="0" i="0" u="none" strike="noStrike">
                <a:solidFill>
                  <a:srgbClr val="000000"/>
                </a:solidFill>
                <a:effectLst/>
                <a:latin typeface="MS PGothic" panose="020B0600070205080204" pitchFamily="34" charset="-128"/>
                <a:ea typeface="MS PGothic" panose="020B0600070205080204" pitchFamily="34" charset="-128"/>
              </a:rPr>
              <a:t>［</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IP-Chamber</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と</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Ta</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二股の最終溶接組立：その</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2</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2000" b="0" i="0" u="none" strike="noStrike">
                <a:solidFill>
                  <a:srgbClr val="000000"/>
                </a:solidFill>
                <a:effectLst/>
                <a:latin typeface="MS PGothic" panose="020B0600070205080204" pitchFamily="34" charset="-128"/>
                <a:ea typeface="MS PGothic" panose="020B0600070205080204" pitchFamily="34" charset="-128"/>
              </a:rPr>
              <a:t>最初は仮止め用治具に取り付けて仮止めする→治具を</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90</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度ずつ回転させる</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2000" b="0" i="0" u="none" strike="noStrike">
                <a:solidFill>
                  <a:srgbClr val="000000"/>
                </a:solidFill>
                <a:effectLst/>
                <a:latin typeface="MS PGothic" panose="020B0600070205080204" pitchFamily="34" charset="-128"/>
                <a:ea typeface="MS PGothic" panose="020B0600070205080204" pitchFamily="34" charset="-128"/>
              </a:rPr>
              <a:t>回転治具</a:t>
            </a:r>
            <a:r>
              <a:rPr lang="ja-JP" altLang="en-US" sz="2000">
                <a:solidFill>
                  <a:srgbClr val="000000"/>
                </a:solidFill>
                <a:latin typeface="MS PGothic" panose="020B0600070205080204" pitchFamily="34" charset="-128"/>
                <a:ea typeface="MS PGothic" panose="020B0600070205080204" pitchFamily="34" charset="-128"/>
              </a:rPr>
              <a:t>に精度良くセットして</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本溶接を行う</a:t>
            </a:r>
            <a:endParaRPr kumimoji="1" lang="ja-JP" altLang="en-US" sz="2000">
              <a:latin typeface="MS PGothic" panose="020B0600070205080204" pitchFamily="34" charset="-128"/>
              <a:ea typeface="MS PGothic" panose="020B0600070205080204" pitchFamily="34" charset="-128"/>
            </a:endParaRPr>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25</a:t>
            </a:fld>
            <a:endParaRPr kumimoji="1" lang="ja-JP" altLang="en-US"/>
          </a:p>
        </p:txBody>
      </p:sp>
      <p:cxnSp>
        <p:nvCxnSpPr>
          <p:cNvPr id="11" name="直線矢印コネクタ 10">
            <a:extLst>
              <a:ext uri="{FF2B5EF4-FFF2-40B4-BE49-F238E27FC236}">
                <a16:creationId xmlns:a16="http://schemas.microsoft.com/office/drawing/2014/main" id="{C48676D8-E7DE-DE86-8402-E72EE8A53DD1}"/>
              </a:ext>
            </a:extLst>
          </p:cNvPr>
          <p:cNvCxnSpPr>
            <a:cxnSpLocks/>
          </p:cNvCxnSpPr>
          <p:nvPr/>
        </p:nvCxnSpPr>
        <p:spPr>
          <a:xfrm flipH="1">
            <a:off x="8182248" y="5149121"/>
            <a:ext cx="1493904" cy="5921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F08D151B-CE94-9B15-A0C3-11003F789611}"/>
              </a:ext>
            </a:extLst>
          </p:cNvPr>
          <p:cNvCxnSpPr>
            <a:cxnSpLocks/>
          </p:cNvCxnSpPr>
          <p:nvPr/>
        </p:nvCxnSpPr>
        <p:spPr>
          <a:xfrm flipH="1">
            <a:off x="8867425" y="4317167"/>
            <a:ext cx="804727" cy="5562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4E94CD6-173A-952D-D471-37F73B06BE75}"/>
              </a:ext>
            </a:extLst>
          </p:cNvPr>
          <p:cNvSpPr txBox="1"/>
          <p:nvPr/>
        </p:nvSpPr>
        <p:spPr>
          <a:xfrm>
            <a:off x="9694637" y="4098058"/>
            <a:ext cx="1107996" cy="369332"/>
          </a:xfrm>
          <a:prstGeom prst="rect">
            <a:avLst/>
          </a:prstGeom>
          <a:noFill/>
        </p:spPr>
        <p:txBody>
          <a:bodyPr wrap="none" rtlCol="0">
            <a:spAutoFit/>
          </a:bodyPr>
          <a:lstStyle/>
          <a:p>
            <a:r>
              <a:rPr kumimoji="1" lang="ja-JP" altLang="en-US">
                <a:latin typeface="MS PGothic" panose="020B0600070205080204" pitchFamily="34" charset="-128"/>
                <a:ea typeface="MS PGothic" panose="020B0600070205080204" pitchFamily="34" charset="-128"/>
              </a:rPr>
              <a:t>回転装置</a:t>
            </a:r>
          </a:p>
        </p:txBody>
      </p:sp>
      <p:sp>
        <p:nvSpPr>
          <p:cNvPr id="17" name="テキスト ボックス 16">
            <a:extLst>
              <a:ext uri="{FF2B5EF4-FFF2-40B4-BE49-F238E27FC236}">
                <a16:creationId xmlns:a16="http://schemas.microsoft.com/office/drawing/2014/main" id="{0C8006D5-7E7F-9499-A86F-DEB177204E2B}"/>
              </a:ext>
            </a:extLst>
          </p:cNvPr>
          <p:cNvSpPr txBox="1"/>
          <p:nvPr/>
        </p:nvSpPr>
        <p:spPr>
          <a:xfrm>
            <a:off x="9694637" y="4907860"/>
            <a:ext cx="1321196" cy="369332"/>
          </a:xfrm>
          <a:prstGeom prst="rect">
            <a:avLst/>
          </a:prstGeom>
          <a:noFill/>
        </p:spPr>
        <p:txBody>
          <a:bodyPr wrap="none" rtlCol="0">
            <a:spAutoFit/>
          </a:bodyPr>
          <a:lstStyle/>
          <a:p>
            <a:r>
              <a:rPr kumimoji="1" lang="en-US" altLang="ja-JP" dirty="0">
                <a:latin typeface="MS PGothic" panose="020B0600070205080204" pitchFamily="34" charset="-128"/>
                <a:ea typeface="MS PGothic" panose="020B0600070205080204" pitchFamily="34" charset="-128"/>
              </a:rPr>
              <a:t>XY</a:t>
            </a:r>
            <a:r>
              <a:rPr kumimoji="1" lang="ja-JP" altLang="en-US">
                <a:latin typeface="MS PGothic" panose="020B0600070205080204" pitchFamily="34" charset="-128"/>
                <a:ea typeface="MS PGothic" panose="020B0600070205080204" pitchFamily="34" charset="-128"/>
              </a:rPr>
              <a:t>テーブル</a:t>
            </a:r>
          </a:p>
        </p:txBody>
      </p:sp>
    </p:spTree>
    <p:extLst>
      <p:ext uri="{BB962C8B-B14F-4D97-AF65-F5344CB8AC3E}">
        <p14:creationId xmlns:p14="http://schemas.microsoft.com/office/powerpoint/2010/main" val="2158941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935884" y="539814"/>
            <a:ext cx="9693524" cy="876756"/>
          </a:xfrm>
        </p:spPr>
        <p:txBody>
          <a:bodyPr>
            <a:normAutofit/>
          </a:bodyPr>
          <a:lstStyle/>
          <a:p>
            <a:pPr algn="l"/>
            <a:r>
              <a:rPr lang="ja-JP" altLang="en-US" sz="2000" b="0" i="0" u="none" strike="noStrike">
                <a:solidFill>
                  <a:srgbClr val="000000"/>
                </a:solidFill>
                <a:effectLst/>
                <a:latin typeface="MS PGothic" panose="020B0600070205080204" pitchFamily="34" charset="-128"/>
                <a:ea typeface="MS PGothic" panose="020B0600070205080204" pitchFamily="34" charset="-128"/>
              </a:rPr>
              <a:t>［</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IP-Chamber</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と</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Ta</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二股の最終溶接組立：その</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3</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2000" b="0" i="0" u="none" strike="noStrike">
                <a:solidFill>
                  <a:srgbClr val="000000"/>
                </a:solidFill>
                <a:effectLst/>
                <a:latin typeface="MS PGothic" panose="020B0600070205080204" pitchFamily="34" charset="-128"/>
                <a:ea typeface="MS PGothic" panose="020B0600070205080204" pitchFamily="34" charset="-128"/>
              </a:rPr>
              <a:t>完成したら三次元測定機で測定してプロファイルを求める</a:t>
            </a:r>
            <a:endParaRPr kumimoji="1" lang="ja-JP" altLang="en-US" sz="2000">
              <a:latin typeface="MS PGothic" panose="020B0600070205080204" pitchFamily="34" charset="-128"/>
              <a:ea typeface="MS PGothic" panose="020B0600070205080204" pitchFamily="34" charset="-128"/>
            </a:endParaRPr>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26</a:t>
            </a:fld>
            <a:endParaRPr kumimoji="1" lang="ja-JP" altLang="en-US"/>
          </a:p>
        </p:txBody>
      </p:sp>
      <p:pic>
        <p:nvPicPr>
          <p:cNvPr id="15" name="図 14">
            <a:extLst>
              <a:ext uri="{FF2B5EF4-FFF2-40B4-BE49-F238E27FC236}">
                <a16:creationId xmlns:a16="http://schemas.microsoft.com/office/drawing/2014/main" id="{B30F37F3-041E-73AC-B0ED-108610E87FF1}"/>
              </a:ext>
            </a:extLst>
          </p:cNvPr>
          <p:cNvPicPr>
            <a:picLocks noChangeAspect="1"/>
          </p:cNvPicPr>
          <p:nvPr/>
        </p:nvPicPr>
        <p:blipFill>
          <a:blip r:embed="rId2"/>
          <a:stretch>
            <a:fillRect/>
          </a:stretch>
        </p:blipFill>
        <p:spPr>
          <a:xfrm>
            <a:off x="2644573" y="1257442"/>
            <a:ext cx="7398837" cy="5233959"/>
          </a:xfrm>
          <a:prstGeom prst="rect">
            <a:avLst/>
          </a:prstGeom>
        </p:spPr>
      </p:pic>
    </p:spTree>
    <p:extLst>
      <p:ext uri="{BB962C8B-B14F-4D97-AF65-F5344CB8AC3E}">
        <p14:creationId xmlns:p14="http://schemas.microsoft.com/office/powerpoint/2010/main" val="2704399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361721" y="539813"/>
            <a:ext cx="10074717" cy="2150509"/>
          </a:xfrm>
        </p:spPr>
        <p:txBody>
          <a:bodyPr>
            <a:noAutofit/>
          </a:bodyPr>
          <a:lstStyle/>
          <a:p>
            <a:pPr algn="l"/>
            <a:r>
              <a:rPr lang="ja-JP" altLang="en-US" sz="1600" b="0" i="0" u="none" strike="noStrike">
                <a:solidFill>
                  <a:srgbClr val="000000"/>
                </a:solidFill>
                <a:effectLst/>
                <a:latin typeface="MS PGothic" panose="020B0600070205080204" pitchFamily="34" charset="-128"/>
                <a:ea typeface="MS PGothic" panose="020B0600070205080204" pitchFamily="34" charset="-128"/>
              </a:rPr>
              <a:t>［</a:t>
            </a:r>
            <a:r>
              <a:rPr lang="en-US" altLang="ja-JP" sz="1600" b="0" i="0" u="none" strike="noStrike" dirty="0">
                <a:solidFill>
                  <a:srgbClr val="000000"/>
                </a:solidFill>
                <a:effectLst/>
                <a:latin typeface="MS PGothic" panose="020B0600070205080204" pitchFamily="34" charset="-128"/>
                <a:ea typeface="MS PGothic" panose="020B0600070205080204" pitchFamily="34" charset="-128"/>
              </a:rPr>
              <a:t>IP-Chamber</a:t>
            </a:r>
            <a:r>
              <a:rPr lang="ja-JP" altLang="en-US" sz="1600" b="0" i="0" u="none" strike="noStrike">
                <a:solidFill>
                  <a:srgbClr val="000000"/>
                </a:solidFill>
                <a:effectLst/>
                <a:latin typeface="MS PGothic" panose="020B0600070205080204" pitchFamily="34" charset="-128"/>
                <a:ea typeface="MS PGothic" panose="020B0600070205080204" pitchFamily="34" charset="-128"/>
              </a:rPr>
              <a:t>と</a:t>
            </a:r>
            <a:r>
              <a:rPr lang="en-US" altLang="ja-JP" sz="1600" b="0" i="0" u="none" strike="noStrike" dirty="0">
                <a:solidFill>
                  <a:srgbClr val="000000"/>
                </a:solidFill>
                <a:effectLst/>
                <a:latin typeface="MS PGothic" panose="020B0600070205080204" pitchFamily="34" charset="-128"/>
                <a:ea typeface="MS PGothic" panose="020B0600070205080204" pitchFamily="34" charset="-128"/>
              </a:rPr>
              <a:t>Ta</a:t>
            </a:r>
            <a:r>
              <a:rPr lang="ja-JP" altLang="en-US" sz="1600" b="0" i="0" u="none" strike="noStrike">
                <a:solidFill>
                  <a:srgbClr val="000000"/>
                </a:solidFill>
                <a:effectLst/>
                <a:latin typeface="MS PGothic" panose="020B0600070205080204" pitchFamily="34" charset="-128"/>
                <a:ea typeface="MS PGothic" panose="020B0600070205080204" pitchFamily="34" charset="-128"/>
              </a:rPr>
              <a:t>二股の最終溶接組立：その</a:t>
            </a:r>
            <a:r>
              <a:rPr lang="en-US" altLang="ja-JP" sz="1600" b="0" i="0" u="none" strike="noStrike" dirty="0">
                <a:solidFill>
                  <a:srgbClr val="000000"/>
                </a:solidFill>
                <a:effectLst/>
                <a:latin typeface="MS PGothic" panose="020B0600070205080204" pitchFamily="34" charset="-128"/>
                <a:ea typeface="MS PGothic" panose="020B0600070205080204" pitchFamily="34" charset="-128"/>
              </a:rPr>
              <a:t>4</a:t>
            </a:r>
            <a:r>
              <a:rPr lang="ja-JP" altLang="en-US" sz="1600" b="0" i="0" u="none" strike="noStrike">
                <a:solidFill>
                  <a:srgbClr val="000000"/>
                </a:solidFill>
                <a:effectLst/>
                <a:latin typeface="MS PGothic" panose="020B0600070205080204" pitchFamily="34" charset="-128"/>
                <a:ea typeface="MS PGothic" panose="020B0600070205080204" pitchFamily="34" charset="-128"/>
              </a:rPr>
              <a:t>］</a:t>
            </a:r>
            <a:endParaRPr lang="en-US" altLang="ja-JP" sz="16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1600" b="0" i="0" u="none" strike="noStrike" dirty="0">
                <a:solidFill>
                  <a:srgbClr val="000000"/>
                </a:solidFill>
                <a:effectLst/>
                <a:latin typeface="MS PGothic" panose="020B0600070205080204" pitchFamily="34" charset="-128"/>
                <a:ea typeface="MS PGothic" panose="020B0600070205080204" pitchFamily="34" charset="-128"/>
              </a:rPr>
              <a:t>Phase 2</a:t>
            </a:r>
            <a:r>
              <a:rPr lang="ja-JP" altLang="en-US" sz="1600" b="0" i="0" u="none" strike="noStrike">
                <a:solidFill>
                  <a:srgbClr val="000000"/>
                </a:solidFill>
                <a:effectLst/>
                <a:latin typeface="MS PGothic" panose="020B0600070205080204" pitchFamily="34" charset="-128"/>
                <a:ea typeface="MS PGothic" panose="020B0600070205080204" pitchFamily="34" charset="-128"/>
              </a:rPr>
              <a:t>、</a:t>
            </a:r>
            <a:r>
              <a:rPr lang="en-US" altLang="ja-JP" sz="1600" b="0" i="0" u="none" strike="noStrike" dirty="0">
                <a:solidFill>
                  <a:srgbClr val="000000"/>
                </a:solidFill>
                <a:effectLst/>
                <a:latin typeface="MS PGothic" panose="020B0600070205080204" pitchFamily="34" charset="-128"/>
                <a:ea typeface="MS PGothic" panose="020B0600070205080204" pitchFamily="34" charset="-128"/>
              </a:rPr>
              <a:t>3</a:t>
            </a:r>
            <a:r>
              <a:rPr lang="ja-JP" altLang="en-US" sz="1600" b="0" i="0" u="none" strike="noStrike">
                <a:solidFill>
                  <a:srgbClr val="000000"/>
                </a:solidFill>
                <a:effectLst/>
                <a:latin typeface="MS PGothic" panose="020B0600070205080204" pitchFamily="34" charset="-128"/>
                <a:ea typeface="MS PGothic" panose="020B0600070205080204" pitchFamily="34" charset="-128"/>
              </a:rPr>
              <a:t>のプロファイル</a:t>
            </a:r>
            <a:r>
              <a:rPr lang="ja-JP" altLang="en-US" sz="1600">
                <a:solidFill>
                  <a:srgbClr val="000000"/>
                </a:solidFill>
                <a:latin typeface="MS PGothic" panose="020B0600070205080204" pitchFamily="34" charset="-128"/>
                <a:ea typeface="MS PGothic" panose="020B0600070205080204" pitchFamily="34" charset="-128"/>
              </a:rPr>
              <a:t>：</a:t>
            </a:r>
            <a:r>
              <a:rPr lang="en-US" altLang="ja-JP" sz="1600" dirty="0">
                <a:solidFill>
                  <a:srgbClr val="000000"/>
                </a:solidFill>
                <a:latin typeface="MS PGothic" panose="020B0600070205080204" pitchFamily="34" charset="-128"/>
                <a:ea typeface="MS PGothic" panose="020B0600070205080204" pitchFamily="34" charset="-128"/>
              </a:rPr>
              <a:t>Belle</a:t>
            </a:r>
            <a:r>
              <a:rPr lang="ja-JP" altLang="en-US" sz="1600">
                <a:solidFill>
                  <a:srgbClr val="000000"/>
                </a:solidFill>
                <a:latin typeface="MS PGothic" panose="020B0600070205080204" pitchFamily="34" charset="-128"/>
                <a:ea typeface="MS PGothic" panose="020B0600070205080204" pitchFamily="34" charset="-128"/>
              </a:rPr>
              <a:t> 座標</a:t>
            </a:r>
            <a:endParaRPr lang="en-US" altLang="ja-JP" sz="16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1600" b="0" i="0" u="none" strike="noStrike" dirty="0">
                <a:solidFill>
                  <a:srgbClr val="000000"/>
                </a:solidFill>
                <a:effectLst/>
                <a:latin typeface="MS PGothic" panose="020B0600070205080204" pitchFamily="34" charset="-128"/>
                <a:ea typeface="MS PGothic" panose="020B0600070205080204" pitchFamily="34" charset="-128"/>
              </a:rPr>
              <a:t>Phase 2</a:t>
            </a:r>
            <a:r>
              <a:rPr lang="ja-JP" altLang="en-US" sz="1600" b="0" i="0" u="none" strike="noStrike">
                <a:solidFill>
                  <a:srgbClr val="000000"/>
                </a:solidFill>
                <a:effectLst/>
                <a:latin typeface="MS PGothic" panose="020B0600070205080204" pitchFamily="34" charset="-128"/>
                <a:ea typeface="MS PGothic" panose="020B0600070205080204" pitchFamily="34" charset="-128"/>
              </a:rPr>
              <a:t>は回転の影響（いきなりフルスピードで回転）が出て</a:t>
            </a:r>
            <a:r>
              <a:rPr lang="en-US" altLang="ja-JP" sz="1600" b="0" i="0" u="none" strike="noStrike" dirty="0">
                <a:solidFill>
                  <a:srgbClr val="000000"/>
                </a:solidFill>
                <a:effectLst/>
                <a:latin typeface="MS PGothic" panose="020B0600070205080204" pitchFamily="34" charset="-128"/>
                <a:ea typeface="MS PGothic" panose="020B0600070205080204" pitchFamily="34" charset="-128"/>
              </a:rPr>
              <a:t>X-ΔY</a:t>
            </a:r>
            <a:r>
              <a:rPr lang="ja-JP" altLang="en-US" sz="1600" b="0" i="0" u="none" strike="noStrike">
                <a:solidFill>
                  <a:srgbClr val="000000"/>
                </a:solidFill>
                <a:effectLst/>
                <a:latin typeface="MS PGothic" panose="020B0600070205080204" pitchFamily="34" charset="-128"/>
                <a:ea typeface="MS PGothic" panose="020B0600070205080204" pitchFamily="34" charset="-128"/>
              </a:rPr>
              <a:t>（捩れ）が大きかった以外は問題なかったが、この捩れのためにシールド</a:t>
            </a:r>
            <a:r>
              <a:rPr lang="ja-JP" altLang="en-US" sz="1600">
                <a:solidFill>
                  <a:srgbClr val="000000"/>
                </a:solidFill>
                <a:latin typeface="MS PGothic" panose="020B0600070205080204" pitchFamily="34" charset="-128"/>
                <a:ea typeface="MS PGothic" panose="020B0600070205080204" pitchFamily="34" charset="-128"/>
              </a:rPr>
              <a:t>等</a:t>
            </a:r>
            <a:r>
              <a:rPr lang="ja-JP" altLang="en-US" sz="1600" b="0" i="0" u="none" strike="noStrike">
                <a:solidFill>
                  <a:srgbClr val="000000"/>
                </a:solidFill>
                <a:effectLst/>
                <a:latin typeface="MS PGothic" panose="020B0600070205080204" pitchFamily="34" charset="-128"/>
                <a:ea typeface="MS PGothic" panose="020B0600070205080204" pitchFamily="34" charset="-128"/>
              </a:rPr>
              <a:t>と干渉してその後の組み立てに随分苦労した</a:t>
            </a:r>
            <a:endParaRPr lang="en-US" altLang="ja-JP" sz="16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1600" b="0" i="0" u="none" strike="noStrike" dirty="0">
                <a:solidFill>
                  <a:srgbClr val="000000"/>
                </a:solidFill>
                <a:effectLst/>
                <a:latin typeface="MS PGothic" panose="020B0600070205080204" pitchFamily="34" charset="-128"/>
                <a:ea typeface="MS PGothic" panose="020B0600070205080204" pitchFamily="34" charset="-128"/>
              </a:rPr>
              <a:t>Phase 3</a:t>
            </a:r>
            <a:r>
              <a:rPr lang="ja-JP" altLang="en-US" sz="1600" b="0" i="0" u="none" strike="noStrike">
                <a:solidFill>
                  <a:srgbClr val="000000"/>
                </a:solidFill>
                <a:effectLst/>
                <a:latin typeface="MS PGothic" panose="020B0600070205080204" pitchFamily="34" charset="-128"/>
                <a:ea typeface="MS PGothic" panose="020B0600070205080204" pitchFamily="34" charset="-128"/>
              </a:rPr>
              <a:t>は捩れ防止の為ゆっくり回転のスピードを上げるようにしたので捩れは小さかったが、</a:t>
            </a:r>
            <a:r>
              <a:rPr lang="en-US" altLang="ja-JP" sz="1600" b="0" i="0" u="none" strike="noStrike" dirty="0">
                <a:solidFill>
                  <a:srgbClr val="000000"/>
                </a:solidFill>
                <a:effectLst/>
                <a:latin typeface="MS PGothic" panose="020B0600070205080204" pitchFamily="34" charset="-128"/>
                <a:ea typeface="MS PGothic" panose="020B0600070205080204" pitchFamily="34" charset="-128"/>
              </a:rPr>
              <a:t>Z-ΔX</a:t>
            </a:r>
            <a:r>
              <a:rPr lang="ja-JP" altLang="en-US" sz="1600" b="0" i="0" u="none" strike="noStrike">
                <a:solidFill>
                  <a:srgbClr val="000000"/>
                </a:solidFill>
                <a:effectLst/>
                <a:latin typeface="MS PGothic" panose="020B0600070205080204" pitchFamily="34" charset="-128"/>
                <a:ea typeface="MS PGothic" panose="020B0600070205080204" pitchFamily="34" charset="-128"/>
              </a:rPr>
              <a:t>、</a:t>
            </a:r>
            <a:r>
              <a:rPr lang="en-US" altLang="ja-JP" sz="1600" b="0" i="0" u="none" strike="noStrike" dirty="0">
                <a:solidFill>
                  <a:srgbClr val="000000"/>
                </a:solidFill>
                <a:effectLst/>
                <a:latin typeface="MS PGothic" panose="020B0600070205080204" pitchFamily="34" charset="-128"/>
                <a:ea typeface="MS PGothic" panose="020B0600070205080204" pitchFamily="34" charset="-128"/>
              </a:rPr>
              <a:t>Z-ΔY</a:t>
            </a:r>
            <a:r>
              <a:rPr lang="ja-JP" altLang="en-US" sz="1600" b="0" i="0" u="none" strike="noStrike">
                <a:solidFill>
                  <a:srgbClr val="000000"/>
                </a:solidFill>
                <a:effectLst/>
                <a:latin typeface="MS PGothic" panose="020B0600070205080204" pitchFamily="34" charset="-128"/>
                <a:ea typeface="MS PGothic" panose="020B0600070205080204" pitchFamily="34" charset="-128"/>
              </a:rPr>
              <a:t>はあまり改善されなかった</a:t>
            </a:r>
            <a:endParaRPr lang="en-US" altLang="ja-JP" sz="1600" b="0" i="0" u="none" strike="noStrike" dirty="0">
              <a:solidFill>
                <a:srgbClr val="000000"/>
              </a:solidFill>
              <a:effectLst/>
              <a:latin typeface="MS PGothic" panose="020B0600070205080204" pitchFamily="34" charset="-128"/>
              <a:ea typeface="MS PGothic" panose="020B0600070205080204" pitchFamily="34" charset="-128"/>
            </a:endParaRPr>
          </a:p>
          <a:p>
            <a:pPr marL="800100" lvl="1" indent="-342900" algn="l">
              <a:buFont typeface="Wingdings" pitchFamily="2" charset="2"/>
              <a:buChar char="Ø"/>
            </a:pPr>
            <a:r>
              <a:rPr kumimoji="1" lang="ja-JP" altLang="en-US" sz="1600">
                <a:latin typeface="MS PGothic" panose="020B0600070205080204" pitchFamily="34" charset="-128"/>
                <a:ea typeface="MS PGothic" panose="020B0600070205080204" pitchFamily="34" charset="-128"/>
              </a:rPr>
              <a:t>溶接部に隙間ができないように</a:t>
            </a:r>
            <a:r>
              <a:rPr kumimoji="1" lang="en-US" altLang="ja-JP" sz="1600" dirty="0">
                <a:latin typeface="MS PGothic" panose="020B0600070205080204" pitchFamily="34" charset="-128"/>
                <a:ea typeface="MS PGothic" panose="020B0600070205080204" pitchFamily="34" charset="-128"/>
              </a:rPr>
              <a:t>Z</a:t>
            </a:r>
            <a:r>
              <a:rPr kumimoji="1" lang="ja-JP" altLang="en-US" sz="1600">
                <a:latin typeface="MS PGothic" panose="020B0600070205080204" pitchFamily="34" charset="-128"/>
                <a:ea typeface="MS PGothic" panose="020B0600070205080204" pitchFamily="34" charset="-128"/>
              </a:rPr>
              <a:t>方向を押しているのが問題なのかもしれない</a:t>
            </a:r>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27</a:t>
            </a:fld>
            <a:endParaRPr kumimoji="1" lang="ja-JP" altLang="en-US"/>
          </a:p>
        </p:txBody>
      </p:sp>
      <p:pic>
        <p:nvPicPr>
          <p:cNvPr id="8" name="図 7">
            <a:extLst>
              <a:ext uri="{FF2B5EF4-FFF2-40B4-BE49-F238E27FC236}">
                <a16:creationId xmlns:a16="http://schemas.microsoft.com/office/drawing/2014/main" id="{A179CEFD-6285-DA24-E5C2-7DCC7843FFF1}"/>
              </a:ext>
            </a:extLst>
          </p:cNvPr>
          <p:cNvPicPr>
            <a:picLocks noChangeAspect="1"/>
          </p:cNvPicPr>
          <p:nvPr/>
        </p:nvPicPr>
        <p:blipFill>
          <a:blip r:embed="rId2"/>
          <a:stretch>
            <a:fillRect/>
          </a:stretch>
        </p:blipFill>
        <p:spPr>
          <a:xfrm>
            <a:off x="1524000" y="2715601"/>
            <a:ext cx="2880000" cy="1730909"/>
          </a:xfrm>
          <a:prstGeom prst="rect">
            <a:avLst/>
          </a:prstGeom>
        </p:spPr>
      </p:pic>
      <p:pic>
        <p:nvPicPr>
          <p:cNvPr id="10" name="図 9">
            <a:extLst>
              <a:ext uri="{FF2B5EF4-FFF2-40B4-BE49-F238E27FC236}">
                <a16:creationId xmlns:a16="http://schemas.microsoft.com/office/drawing/2014/main" id="{B329065A-4BC2-4A1F-2644-33BFA15C1C8A}"/>
              </a:ext>
            </a:extLst>
          </p:cNvPr>
          <p:cNvPicPr>
            <a:picLocks noChangeAspect="1"/>
          </p:cNvPicPr>
          <p:nvPr/>
        </p:nvPicPr>
        <p:blipFill>
          <a:blip r:embed="rId3"/>
          <a:stretch>
            <a:fillRect/>
          </a:stretch>
        </p:blipFill>
        <p:spPr>
          <a:xfrm>
            <a:off x="4656000" y="2715601"/>
            <a:ext cx="2880000" cy="1741058"/>
          </a:xfrm>
          <a:prstGeom prst="rect">
            <a:avLst/>
          </a:prstGeom>
        </p:spPr>
      </p:pic>
      <p:pic>
        <p:nvPicPr>
          <p:cNvPr id="12" name="図 11">
            <a:extLst>
              <a:ext uri="{FF2B5EF4-FFF2-40B4-BE49-F238E27FC236}">
                <a16:creationId xmlns:a16="http://schemas.microsoft.com/office/drawing/2014/main" id="{1ADA7A6B-ECB2-CD50-5A7F-6544EE97E1C9}"/>
              </a:ext>
            </a:extLst>
          </p:cNvPr>
          <p:cNvPicPr>
            <a:picLocks noChangeAspect="1"/>
          </p:cNvPicPr>
          <p:nvPr/>
        </p:nvPicPr>
        <p:blipFill>
          <a:blip r:embed="rId4"/>
          <a:stretch>
            <a:fillRect/>
          </a:stretch>
        </p:blipFill>
        <p:spPr>
          <a:xfrm>
            <a:off x="7788000" y="2733064"/>
            <a:ext cx="2880000" cy="1719294"/>
          </a:xfrm>
          <a:prstGeom prst="rect">
            <a:avLst/>
          </a:prstGeom>
        </p:spPr>
      </p:pic>
      <p:pic>
        <p:nvPicPr>
          <p:cNvPr id="14" name="図 13">
            <a:extLst>
              <a:ext uri="{FF2B5EF4-FFF2-40B4-BE49-F238E27FC236}">
                <a16:creationId xmlns:a16="http://schemas.microsoft.com/office/drawing/2014/main" id="{956ED0C1-D0D3-ADC7-2242-74F0A562ACCB}"/>
              </a:ext>
            </a:extLst>
          </p:cNvPr>
          <p:cNvPicPr>
            <a:picLocks noChangeAspect="1"/>
          </p:cNvPicPr>
          <p:nvPr/>
        </p:nvPicPr>
        <p:blipFill>
          <a:blip r:embed="rId5"/>
          <a:stretch>
            <a:fillRect/>
          </a:stretch>
        </p:blipFill>
        <p:spPr>
          <a:xfrm>
            <a:off x="1524000" y="4614831"/>
            <a:ext cx="2880000" cy="1760410"/>
          </a:xfrm>
          <a:prstGeom prst="rect">
            <a:avLst/>
          </a:prstGeom>
        </p:spPr>
      </p:pic>
      <p:pic>
        <p:nvPicPr>
          <p:cNvPr id="17" name="図 16">
            <a:extLst>
              <a:ext uri="{FF2B5EF4-FFF2-40B4-BE49-F238E27FC236}">
                <a16:creationId xmlns:a16="http://schemas.microsoft.com/office/drawing/2014/main" id="{5E4DAAFB-DA28-347A-6DD2-1D77E43D24BA}"/>
              </a:ext>
            </a:extLst>
          </p:cNvPr>
          <p:cNvPicPr>
            <a:picLocks noChangeAspect="1"/>
          </p:cNvPicPr>
          <p:nvPr/>
        </p:nvPicPr>
        <p:blipFill>
          <a:blip r:embed="rId6"/>
          <a:stretch>
            <a:fillRect/>
          </a:stretch>
        </p:blipFill>
        <p:spPr>
          <a:xfrm>
            <a:off x="4656000" y="4631762"/>
            <a:ext cx="2880000" cy="1726549"/>
          </a:xfrm>
          <a:prstGeom prst="rect">
            <a:avLst/>
          </a:prstGeom>
        </p:spPr>
      </p:pic>
      <p:pic>
        <p:nvPicPr>
          <p:cNvPr id="19" name="図 18">
            <a:extLst>
              <a:ext uri="{FF2B5EF4-FFF2-40B4-BE49-F238E27FC236}">
                <a16:creationId xmlns:a16="http://schemas.microsoft.com/office/drawing/2014/main" id="{32B27491-39E3-2C07-AAEF-408422D1B0AA}"/>
              </a:ext>
            </a:extLst>
          </p:cNvPr>
          <p:cNvPicPr>
            <a:picLocks noChangeAspect="1"/>
          </p:cNvPicPr>
          <p:nvPr/>
        </p:nvPicPr>
        <p:blipFill>
          <a:blip r:embed="rId7"/>
          <a:stretch>
            <a:fillRect/>
          </a:stretch>
        </p:blipFill>
        <p:spPr>
          <a:xfrm>
            <a:off x="7788000" y="4617253"/>
            <a:ext cx="2880000" cy="1741058"/>
          </a:xfrm>
          <a:prstGeom prst="rect">
            <a:avLst/>
          </a:prstGeom>
        </p:spPr>
      </p:pic>
    </p:spTree>
    <p:extLst>
      <p:ext uri="{BB962C8B-B14F-4D97-AF65-F5344CB8AC3E}">
        <p14:creationId xmlns:p14="http://schemas.microsoft.com/office/powerpoint/2010/main" val="4416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0FF0D2E6-6800-A4FB-9094-5799CB693198}"/>
              </a:ext>
            </a:extLst>
          </p:cNvPr>
          <p:cNvGrpSpPr/>
          <p:nvPr/>
        </p:nvGrpSpPr>
        <p:grpSpPr>
          <a:xfrm>
            <a:off x="1814539" y="2582051"/>
            <a:ext cx="5234847" cy="3923091"/>
            <a:chOff x="1814539" y="3017186"/>
            <a:chExt cx="5234847" cy="3923091"/>
          </a:xfrm>
        </p:grpSpPr>
        <p:pic>
          <p:nvPicPr>
            <p:cNvPr id="10" name="図 9">
              <a:extLst>
                <a:ext uri="{FF2B5EF4-FFF2-40B4-BE49-F238E27FC236}">
                  <a16:creationId xmlns:a16="http://schemas.microsoft.com/office/drawing/2014/main" id="{4678B73E-BD89-507E-FB7F-4EF92E7A60C8}"/>
                </a:ext>
              </a:extLst>
            </p:cNvPr>
            <p:cNvPicPr>
              <a:picLocks noChangeAspect="1"/>
            </p:cNvPicPr>
            <p:nvPr/>
          </p:nvPicPr>
          <p:blipFill rotWithShape="1">
            <a:blip r:embed="rId3"/>
            <a:srcRect l="6537" t="8616" r="8544" b="11176"/>
            <a:stretch/>
          </p:blipFill>
          <p:spPr>
            <a:xfrm rot="5400000">
              <a:off x="2470417" y="2361308"/>
              <a:ext cx="3923091" cy="5234847"/>
            </a:xfrm>
            <a:prstGeom prst="rect">
              <a:avLst/>
            </a:prstGeom>
            <a:ln w="6350">
              <a:solidFill>
                <a:schemeClr val="tx1"/>
              </a:solidFill>
            </a:ln>
          </p:spPr>
        </p:pic>
        <p:sp>
          <p:nvSpPr>
            <p:cNvPr id="7" name="テキスト ボックス 6">
              <a:extLst>
                <a:ext uri="{FF2B5EF4-FFF2-40B4-BE49-F238E27FC236}">
                  <a16:creationId xmlns:a16="http://schemas.microsoft.com/office/drawing/2014/main" id="{6BD5E737-37A2-B82C-7FA1-314C182031AE}"/>
                </a:ext>
              </a:extLst>
            </p:cNvPr>
            <p:cNvSpPr txBox="1"/>
            <p:nvPr/>
          </p:nvSpPr>
          <p:spPr>
            <a:xfrm>
              <a:off x="3943660" y="5263119"/>
              <a:ext cx="1585690" cy="369332"/>
            </a:xfrm>
            <a:prstGeom prst="rect">
              <a:avLst/>
            </a:prstGeom>
            <a:noFill/>
            <a:ln w="6350">
              <a:solidFill>
                <a:schemeClr val="tx1"/>
              </a:solidFill>
            </a:ln>
          </p:spPr>
          <p:txBody>
            <a:bodyPr wrap="none" rtlCol="0">
              <a:spAutoFit/>
            </a:bodyPr>
            <a:lstStyle/>
            <a:p>
              <a:r>
                <a:rPr lang="en-US" altLang="ja-JP" sz="1800" dirty="0">
                  <a:solidFill>
                    <a:srgbClr val="000000"/>
                  </a:solidFill>
                  <a:latin typeface="MS PGothic" panose="020B0600070205080204" pitchFamily="34" charset="-128"/>
                  <a:ea typeface="MS PGothic" panose="020B0600070205080204" pitchFamily="34" charset="-128"/>
                </a:rPr>
                <a:t>Ta</a:t>
              </a:r>
              <a:r>
                <a:rPr lang="ja-JP" altLang="en-US" sz="1800">
                  <a:solidFill>
                    <a:srgbClr val="000000"/>
                  </a:solidFill>
                  <a:latin typeface="MS PGothic" panose="020B0600070205080204" pitchFamily="34" charset="-128"/>
                  <a:ea typeface="MS PGothic" panose="020B0600070205080204" pitchFamily="34" charset="-128"/>
                </a:rPr>
                <a:t>二股先端部</a:t>
              </a:r>
              <a:endParaRPr kumimoji="1" lang="ja-JP" altLang="en-US"/>
            </a:p>
          </p:txBody>
        </p:sp>
        <p:cxnSp>
          <p:nvCxnSpPr>
            <p:cNvPr id="11" name="直線矢印コネクタ 10">
              <a:extLst>
                <a:ext uri="{FF2B5EF4-FFF2-40B4-BE49-F238E27FC236}">
                  <a16:creationId xmlns:a16="http://schemas.microsoft.com/office/drawing/2014/main" id="{1B135C09-AE94-4070-F933-14627607E086}"/>
                </a:ext>
              </a:extLst>
            </p:cNvPr>
            <p:cNvCxnSpPr/>
            <p:nvPr/>
          </p:nvCxnSpPr>
          <p:spPr>
            <a:xfrm flipH="1">
              <a:off x="4019107" y="5550195"/>
              <a:ext cx="95693" cy="244549"/>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AABFEC77-BFD9-D148-2E74-40D35D974DB3}"/>
                </a:ext>
              </a:extLst>
            </p:cNvPr>
            <p:cNvCxnSpPr>
              <a:cxnSpLocks/>
            </p:cNvCxnSpPr>
            <p:nvPr/>
          </p:nvCxnSpPr>
          <p:spPr>
            <a:xfrm flipH="1">
              <a:off x="4993755" y="5582094"/>
              <a:ext cx="269358" cy="446568"/>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361722" y="539814"/>
            <a:ext cx="9693524" cy="1845289"/>
          </a:xfrm>
        </p:spPr>
        <p:txBody>
          <a:bodyPr>
            <a:normAutofit/>
          </a:bodyPr>
          <a:lstStyle/>
          <a:p>
            <a:pPr algn="l"/>
            <a:r>
              <a:rPr lang="ja-JP" altLang="en-US" sz="1800" b="0" i="0" u="none" strike="noStrike">
                <a:solidFill>
                  <a:srgbClr val="000000"/>
                </a:solidFill>
                <a:effectLst/>
                <a:latin typeface="MS PGothic" panose="020B0600070205080204" pitchFamily="34" charset="-128"/>
                <a:ea typeface="MS PGothic" panose="020B0600070205080204" pitchFamily="34" charset="-128"/>
              </a:rPr>
              <a:t>［</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IP-Chamber</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と</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Ta</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二股の最終溶接組立：その</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5</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a:t>
            </a:r>
            <a:endParaRPr lang="en-US" altLang="ja-JP" sz="18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1800">
                <a:solidFill>
                  <a:srgbClr val="000000"/>
                </a:solidFill>
                <a:latin typeface="MS PGothic" panose="020B0600070205080204" pitchFamily="34" charset="-128"/>
                <a:ea typeface="MS PGothic" panose="020B0600070205080204" pitchFamily="34" charset="-128"/>
              </a:rPr>
              <a:t>回転させ無いで</a:t>
            </a:r>
            <a:r>
              <a:rPr lang="en-US" altLang="ja-JP" sz="1800" dirty="0">
                <a:solidFill>
                  <a:srgbClr val="000000"/>
                </a:solidFill>
                <a:latin typeface="MS PGothic" panose="020B0600070205080204" pitchFamily="34" charset="-128"/>
                <a:ea typeface="MS PGothic" panose="020B0600070205080204" pitchFamily="34" charset="-128"/>
              </a:rPr>
              <a:t>EBW</a:t>
            </a:r>
            <a:r>
              <a:rPr lang="ja-JP" altLang="en-US" sz="1800">
                <a:solidFill>
                  <a:srgbClr val="000000"/>
                </a:solidFill>
                <a:latin typeface="MS PGothic" panose="020B0600070205080204" pitchFamily="34" charset="-128"/>
                <a:ea typeface="MS PGothic" panose="020B0600070205080204" pitchFamily="34" charset="-128"/>
              </a:rPr>
              <a:t>が出来ないか→</a:t>
            </a:r>
            <a:r>
              <a:rPr lang="en-US" altLang="ja-JP" sz="1800" dirty="0">
                <a:solidFill>
                  <a:srgbClr val="000000"/>
                </a:solidFill>
                <a:latin typeface="MS PGothic" panose="020B0600070205080204" pitchFamily="34" charset="-128"/>
                <a:ea typeface="MS PGothic" panose="020B0600070205080204" pitchFamily="34" charset="-128"/>
              </a:rPr>
              <a:t>Ta</a:t>
            </a:r>
            <a:r>
              <a:rPr lang="ja-JP" altLang="en-US" sz="1800">
                <a:solidFill>
                  <a:srgbClr val="000000"/>
                </a:solidFill>
                <a:latin typeface="MS PGothic" panose="020B0600070205080204" pitchFamily="34" charset="-128"/>
                <a:ea typeface="MS PGothic" panose="020B0600070205080204" pitchFamily="34" charset="-128"/>
              </a:rPr>
              <a:t>二股先端部のレーストラック状の円弧部分を回転させ無いで</a:t>
            </a:r>
            <a:r>
              <a:rPr lang="en-US" altLang="ja-JP" sz="1800" dirty="0">
                <a:solidFill>
                  <a:srgbClr val="000000"/>
                </a:solidFill>
                <a:latin typeface="MS PGothic" panose="020B0600070205080204" pitchFamily="34" charset="-128"/>
                <a:ea typeface="MS PGothic" panose="020B0600070205080204" pitchFamily="34" charset="-128"/>
              </a:rPr>
              <a:t>EBW</a:t>
            </a:r>
            <a:r>
              <a:rPr lang="ja-JP" altLang="en-US" sz="1800">
                <a:solidFill>
                  <a:srgbClr val="000000"/>
                </a:solidFill>
                <a:latin typeface="MS PGothic" panose="020B0600070205080204" pitchFamily="34" charset="-128"/>
                <a:ea typeface="MS PGothic" panose="020B0600070205080204" pitchFamily="34" charset="-128"/>
              </a:rPr>
              <a:t>出来ないか→テストピースで試験をした結果、溶け込み量は</a:t>
            </a:r>
            <a:r>
              <a:rPr lang="en-US" altLang="ja-JP" sz="1800" dirty="0">
                <a:solidFill>
                  <a:srgbClr val="000000"/>
                </a:solidFill>
                <a:latin typeface="MS PGothic" panose="020B0600070205080204" pitchFamily="34" charset="-128"/>
                <a:ea typeface="MS PGothic" panose="020B0600070205080204" pitchFamily="34" charset="-128"/>
              </a:rPr>
              <a:t>1.5mmm</a:t>
            </a:r>
            <a:r>
              <a:rPr lang="ja-JP" altLang="en-US" sz="1800">
                <a:solidFill>
                  <a:srgbClr val="000000"/>
                </a:solidFill>
                <a:latin typeface="MS PGothic" panose="020B0600070205080204" pitchFamily="34" charset="-128"/>
                <a:ea typeface="MS PGothic" panose="020B0600070205080204" pitchFamily="34" charset="-128"/>
              </a:rPr>
              <a:t>以上あり真空漏れもなかった</a:t>
            </a:r>
            <a:endParaRPr lang="en-US" altLang="ja-JP" sz="1800" dirty="0">
              <a:solidFill>
                <a:srgbClr val="000000"/>
              </a:solidFill>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Phase 4</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は</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IP-Chamber</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側に予め</a:t>
            </a:r>
            <a:r>
              <a:rPr lang="en-US" altLang="ja-JP" sz="1800" dirty="0">
                <a:solidFill>
                  <a:srgbClr val="000000"/>
                </a:solidFill>
                <a:latin typeface="MS PGothic" panose="020B0600070205080204" pitchFamily="34" charset="-128"/>
                <a:ea typeface="MS PGothic" panose="020B0600070205080204" pitchFamily="34" charset="-128"/>
              </a:rPr>
              <a:t>Ta</a:t>
            </a:r>
            <a:r>
              <a:rPr lang="ja-JP" altLang="en-US" sz="1800">
                <a:solidFill>
                  <a:srgbClr val="000000"/>
                </a:solidFill>
                <a:latin typeface="MS PGothic" panose="020B0600070205080204" pitchFamily="34" charset="-128"/>
                <a:ea typeface="MS PGothic" panose="020B0600070205080204" pitchFamily="34" charset="-128"/>
              </a:rPr>
              <a:t>二股先端部を接合して、</a:t>
            </a:r>
            <a:r>
              <a:rPr lang="en-US" altLang="ja-JP" sz="1800" dirty="0">
                <a:solidFill>
                  <a:srgbClr val="000000"/>
                </a:solidFill>
                <a:latin typeface="MS PGothic" panose="020B0600070205080204" pitchFamily="34" charset="-128"/>
                <a:ea typeface="MS PGothic" panose="020B0600070205080204" pitchFamily="34" charset="-128"/>
              </a:rPr>
              <a:t>90</a:t>
            </a:r>
            <a:r>
              <a:rPr lang="ja-JP" altLang="en-US" sz="1800">
                <a:solidFill>
                  <a:srgbClr val="000000"/>
                </a:solidFill>
                <a:latin typeface="MS PGothic" panose="020B0600070205080204" pitchFamily="34" charset="-128"/>
                <a:ea typeface="MS PGothic" panose="020B0600070205080204" pitchFamily="34" charset="-128"/>
              </a:rPr>
              <a:t>度ずつ置き直してレーストラック状の部分を</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EBW</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で接合した</a:t>
            </a:r>
            <a:endParaRPr kumimoji="1" lang="ja-JP" altLang="en-US" sz="1800">
              <a:latin typeface="MS PGothic" panose="020B0600070205080204" pitchFamily="34" charset="-128"/>
              <a:ea typeface="MS PGothic" panose="020B0600070205080204" pitchFamily="34" charset="-128"/>
            </a:endParaRPr>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28</a:t>
            </a:fld>
            <a:endParaRPr kumimoji="1" lang="ja-JP" altLang="en-US"/>
          </a:p>
        </p:txBody>
      </p:sp>
      <p:grpSp>
        <p:nvGrpSpPr>
          <p:cNvPr id="38" name="グループ化 37">
            <a:extLst>
              <a:ext uri="{FF2B5EF4-FFF2-40B4-BE49-F238E27FC236}">
                <a16:creationId xmlns:a16="http://schemas.microsoft.com/office/drawing/2014/main" id="{620B5E47-2105-87DC-963E-F9455E432DF3}"/>
              </a:ext>
            </a:extLst>
          </p:cNvPr>
          <p:cNvGrpSpPr/>
          <p:nvPr/>
        </p:nvGrpSpPr>
        <p:grpSpPr>
          <a:xfrm>
            <a:off x="7288311" y="2427059"/>
            <a:ext cx="3054119" cy="1872292"/>
            <a:chOff x="7288311" y="2749791"/>
            <a:chExt cx="3054119" cy="1872292"/>
          </a:xfrm>
        </p:grpSpPr>
        <p:grpSp>
          <p:nvGrpSpPr>
            <p:cNvPr id="27" name="グループ化 26">
              <a:extLst>
                <a:ext uri="{FF2B5EF4-FFF2-40B4-BE49-F238E27FC236}">
                  <a16:creationId xmlns:a16="http://schemas.microsoft.com/office/drawing/2014/main" id="{B0587226-E121-7C5E-BD5A-81759C130400}"/>
                </a:ext>
              </a:extLst>
            </p:cNvPr>
            <p:cNvGrpSpPr/>
            <p:nvPr/>
          </p:nvGrpSpPr>
          <p:grpSpPr>
            <a:xfrm>
              <a:off x="7992930" y="3133253"/>
              <a:ext cx="2349500" cy="1480230"/>
              <a:chOff x="7992930" y="3133253"/>
              <a:chExt cx="2349500" cy="1480230"/>
            </a:xfrm>
          </p:grpSpPr>
          <p:pic>
            <p:nvPicPr>
              <p:cNvPr id="8" name="図 7">
                <a:extLst>
                  <a:ext uri="{FF2B5EF4-FFF2-40B4-BE49-F238E27FC236}">
                    <a16:creationId xmlns:a16="http://schemas.microsoft.com/office/drawing/2014/main" id="{F013CCC9-0160-31EF-D0DD-BDA9D1EBA11A}"/>
                  </a:ext>
                </a:extLst>
              </p:cNvPr>
              <p:cNvPicPr>
                <a:picLocks noChangeAspect="1"/>
              </p:cNvPicPr>
              <p:nvPr/>
            </p:nvPicPr>
            <p:blipFill>
              <a:blip r:embed="rId4"/>
              <a:stretch>
                <a:fillRect/>
              </a:stretch>
            </p:blipFill>
            <p:spPr>
              <a:xfrm>
                <a:off x="7992930" y="3229183"/>
                <a:ext cx="2349500" cy="1384300"/>
              </a:xfrm>
              <a:prstGeom prst="rect">
                <a:avLst/>
              </a:prstGeom>
            </p:spPr>
          </p:pic>
          <p:cxnSp>
            <p:nvCxnSpPr>
              <p:cNvPr id="23" name="直線矢印コネクタ 22">
                <a:extLst>
                  <a:ext uri="{FF2B5EF4-FFF2-40B4-BE49-F238E27FC236}">
                    <a16:creationId xmlns:a16="http://schemas.microsoft.com/office/drawing/2014/main" id="{065E0B19-6F7E-312B-2B01-681B4333D498}"/>
                  </a:ext>
                </a:extLst>
              </p:cNvPr>
              <p:cNvCxnSpPr>
                <a:cxnSpLocks/>
              </p:cNvCxnSpPr>
              <p:nvPr/>
            </p:nvCxnSpPr>
            <p:spPr>
              <a:xfrm>
                <a:off x="9229606" y="3133253"/>
                <a:ext cx="0" cy="35945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テキスト ボックス 27">
              <a:extLst>
                <a:ext uri="{FF2B5EF4-FFF2-40B4-BE49-F238E27FC236}">
                  <a16:creationId xmlns:a16="http://schemas.microsoft.com/office/drawing/2014/main" id="{6F64DC60-B7DD-4385-8704-751321C220DA}"/>
                </a:ext>
              </a:extLst>
            </p:cNvPr>
            <p:cNvSpPr txBox="1"/>
            <p:nvPr/>
          </p:nvSpPr>
          <p:spPr>
            <a:xfrm>
              <a:off x="8696845" y="2749791"/>
              <a:ext cx="1292341" cy="369332"/>
            </a:xfrm>
            <a:prstGeom prst="rect">
              <a:avLst/>
            </a:prstGeom>
            <a:noFill/>
          </p:spPr>
          <p:txBody>
            <a:bodyPr wrap="none" rtlCol="0">
              <a:spAutoFit/>
            </a:bodyPr>
            <a:lstStyle/>
            <a:p>
              <a:r>
                <a:rPr lang="ja-JP" altLang="en-US" sz="1800">
                  <a:solidFill>
                    <a:srgbClr val="000000"/>
                  </a:solidFill>
                  <a:latin typeface="MS PGothic" panose="020B0600070205080204" pitchFamily="34" charset="-128"/>
                  <a:ea typeface="MS PGothic" panose="020B0600070205080204" pitchFamily="34" charset="-128"/>
                </a:rPr>
                <a:t>電子ビーム</a:t>
              </a:r>
              <a:endParaRPr kumimoji="1" lang="ja-JP" altLang="en-US"/>
            </a:p>
          </p:txBody>
        </p:sp>
        <p:cxnSp>
          <p:nvCxnSpPr>
            <p:cNvPr id="30" name="直線矢印コネクタ 29">
              <a:extLst>
                <a:ext uri="{FF2B5EF4-FFF2-40B4-BE49-F238E27FC236}">
                  <a16:creationId xmlns:a16="http://schemas.microsoft.com/office/drawing/2014/main" id="{E2E68ECC-178C-CE8C-D39D-1563DAF14A10}"/>
                </a:ext>
              </a:extLst>
            </p:cNvPr>
            <p:cNvCxnSpPr>
              <a:cxnSpLocks/>
            </p:cNvCxnSpPr>
            <p:nvPr/>
          </p:nvCxnSpPr>
          <p:spPr>
            <a:xfrm flipV="1">
              <a:off x="9079454" y="3488456"/>
              <a:ext cx="527125" cy="376317"/>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5A8CE0C1-AA4A-6968-350B-7102E7C0BCBD}"/>
                </a:ext>
              </a:extLst>
            </p:cNvPr>
            <p:cNvSpPr txBox="1"/>
            <p:nvPr/>
          </p:nvSpPr>
          <p:spPr>
            <a:xfrm>
              <a:off x="9618823" y="3193377"/>
              <a:ext cx="646331" cy="369332"/>
            </a:xfrm>
            <a:prstGeom prst="rect">
              <a:avLst/>
            </a:prstGeom>
            <a:noFill/>
          </p:spPr>
          <p:txBody>
            <a:bodyPr wrap="none" rtlCol="0">
              <a:spAutoFit/>
            </a:bodyPr>
            <a:lstStyle/>
            <a:p>
              <a:r>
                <a:rPr lang="ja-JP" altLang="en-US" sz="1800">
                  <a:solidFill>
                    <a:srgbClr val="000000"/>
                  </a:solidFill>
                  <a:latin typeface="MS PGothic" panose="020B0600070205080204" pitchFamily="34" charset="-128"/>
                  <a:ea typeface="MS PGothic" panose="020B0600070205080204" pitchFamily="34" charset="-128"/>
                </a:rPr>
                <a:t>移動</a:t>
              </a:r>
              <a:endParaRPr kumimoji="1" lang="ja-JP" altLang="en-US"/>
            </a:p>
          </p:txBody>
        </p:sp>
        <p:sp>
          <p:nvSpPr>
            <p:cNvPr id="33" name="テキスト ボックス 32">
              <a:extLst>
                <a:ext uri="{FF2B5EF4-FFF2-40B4-BE49-F238E27FC236}">
                  <a16:creationId xmlns:a16="http://schemas.microsoft.com/office/drawing/2014/main" id="{522EC376-8CF0-5395-F16B-153D5F7601A7}"/>
                </a:ext>
              </a:extLst>
            </p:cNvPr>
            <p:cNvSpPr txBox="1"/>
            <p:nvPr/>
          </p:nvSpPr>
          <p:spPr>
            <a:xfrm>
              <a:off x="7288311" y="4252751"/>
              <a:ext cx="1585690" cy="369332"/>
            </a:xfrm>
            <a:prstGeom prst="rect">
              <a:avLst/>
            </a:prstGeom>
            <a:noFill/>
          </p:spPr>
          <p:txBody>
            <a:bodyPr wrap="none" rtlCol="0">
              <a:spAutoFit/>
            </a:bodyPr>
            <a:lstStyle/>
            <a:p>
              <a:r>
                <a:rPr lang="en-US" altLang="ja-JP" sz="1800" dirty="0">
                  <a:solidFill>
                    <a:srgbClr val="000000"/>
                  </a:solidFill>
                  <a:latin typeface="MS PGothic" panose="020B0600070205080204" pitchFamily="34" charset="-128"/>
                  <a:ea typeface="MS PGothic" panose="020B0600070205080204" pitchFamily="34" charset="-128"/>
                </a:rPr>
                <a:t>Ta</a:t>
              </a:r>
              <a:r>
                <a:rPr lang="ja-JP" altLang="en-US" sz="1800">
                  <a:solidFill>
                    <a:srgbClr val="000000"/>
                  </a:solidFill>
                  <a:latin typeface="MS PGothic" panose="020B0600070205080204" pitchFamily="34" charset="-128"/>
                  <a:ea typeface="MS PGothic" panose="020B0600070205080204" pitchFamily="34" charset="-128"/>
                </a:rPr>
                <a:t>二股先端部</a:t>
              </a:r>
              <a:endParaRPr kumimoji="1" lang="ja-JP" altLang="en-US"/>
            </a:p>
          </p:txBody>
        </p:sp>
        <p:cxnSp>
          <p:nvCxnSpPr>
            <p:cNvPr id="34" name="直線矢印コネクタ 33">
              <a:extLst>
                <a:ext uri="{FF2B5EF4-FFF2-40B4-BE49-F238E27FC236}">
                  <a16:creationId xmlns:a16="http://schemas.microsoft.com/office/drawing/2014/main" id="{8580FFC1-6113-153D-2B38-507B76074BB9}"/>
                </a:ext>
              </a:extLst>
            </p:cNvPr>
            <p:cNvCxnSpPr>
              <a:cxnSpLocks/>
              <a:stCxn id="33" idx="3"/>
            </p:cNvCxnSpPr>
            <p:nvPr/>
          </p:nvCxnSpPr>
          <p:spPr>
            <a:xfrm flipV="1">
              <a:off x="8874001" y="4220477"/>
              <a:ext cx="205453" cy="21694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グループ化 17">
            <a:extLst>
              <a:ext uri="{FF2B5EF4-FFF2-40B4-BE49-F238E27FC236}">
                <a16:creationId xmlns:a16="http://schemas.microsoft.com/office/drawing/2014/main" id="{62939E82-F142-E6E3-3048-CA59A7A47517}"/>
              </a:ext>
            </a:extLst>
          </p:cNvPr>
          <p:cNvGrpSpPr/>
          <p:nvPr/>
        </p:nvGrpSpPr>
        <p:grpSpPr>
          <a:xfrm>
            <a:off x="8054437" y="4530883"/>
            <a:ext cx="2349500" cy="1983812"/>
            <a:chOff x="8054437" y="4530883"/>
            <a:chExt cx="2349500" cy="1983812"/>
          </a:xfrm>
        </p:grpSpPr>
        <p:pic>
          <p:nvPicPr>
            <p:cNvPr id="16" name="図 15">
              <a:extLst>
                <a:ext uri="{FF2B5EF4-FFF2-40B4-BE49-F238E27FC236}">
                  <a16:creationId xmlns:a16="http://schemas.microsoft.com/office/drawing/2014/main" id="{6D75397B-D098-9995-CDC3-43A9503B473A}"/>
                </a:ext>
              </a:extLst>
            </p:cNvPr>
            <p:cNvPicPr>
              <a:picLocks noChangeAspect="1"/>
            </p:cNvPicPr>
            <p:nvPr/>
          </p:nvPicPr>
          <p:blipFill rotWithShape="1">
            <a:blip r:embed="rId5"/>
            <a:srcRect l="10091" r="12502"/>
            <a:stretch/>
          </p:blipFill>
          <p:spPr>
            <a:xfrm>
              <a:off x="8054437" y="4749395"/>
              <a:ext cx="2349500" cy="1765300"/>
            </a:xfrm>
            <a:prstGeom prst="rect">
              <a:avLst/>
            </a:prstGeom>
          </p:spPr>
        </p:pic>
        <p:sp>
          <p:nvSpPr>
            <p:cNvPr id="41" name="テキスト ボックス 40">
              <a:extLst>
                <a:ext uri="{FF2B5EF4-FFF2-40B4-BE49-F238E27FC236}">
                  <a16:creationId xmlns:a16="http://schemas.microsoft.com/office/drawing/2014/main" id="{385544F3-0945-7F0F-FE90-757721211322}"/>
                </a:ext>
              </a:extLst>
            </p:cNvPr>
            <p:cNvSpPr txBox="1"/>
            <p:nvPr/>
          </p:nvSpPr>
          <p:spPr>
            <a:xfrm>
              <a:off x="8583016" y="4530883"/>
              <a:ext cx="1292341" cy="369332"/>
            </a:xfrm>
            <a:prstGeom prst="rect">
              <a:avLst/>
            </a:prstGeom>
            <a:noFill/>
          </p:spPr>
          <p:txBody>
            <a:bodyPr wrap="none" rtlCol="0">
              <a:spAutoFit/>
            </a:bodyPr>
            <a:lstStyle/>
            <a:p>
              <a:r>
                <a:rPr lang="ja-JP" altLang="en-US" sz="1800">
                  <a:solidFill>
                    <a:srgbClr val="000000"/>
                  </a:solidFill>
                  <a:latin typeface="MS PGothic" panose="020B0600070205080204" pitchFamily="34" charset="-128"/>
                  <a:ea typeface="MS PGothic" panose="020B0600070205080204" pitchFamily="34" charset="-128"/>
                </a:rPr>
                <a:t>電子ビーム</a:t>
              </a:r>
              <a:endParaRPr kumimoji="1" lang="ja-JP" altLang="en-US"/>
            </a:p>
          </p:txBody>
        </p:sp>
        <p:cxnSp>
          <p:nvCxnSpPr>
            <p:cNvPr id="42" name="直線矢印コネクタ 41">
              <a:extLst>
                <a:ext uri="{FF2B5EF4-FFF2-40B4-BE49-F238E27FC236}">
                  <a16:creationId xmlns:a16="http://schemas.microsoft.com/office/drawing/2014/main" id="{D5885012-9767-3BDE-14F2-B7B160774DE3}"/>
                </a:ext>
              </a:extLst>
            </p:cNvPr>
            <p:cNvCxnSpPr>
              <a:cxnSpLocks/>
            </p:cNvCxnSpPr>
            <p:nvPr/>
          </p:nvCxnSpPr>
          <p:spPr>
            <a:xfrm flipV="1">
              <a:off x="9167680" y="5279674"/>
              <a:ext cx="527125" cy="376317"/>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598B6348-5BD0-7180-234E-FFBD646686EE}"/>
                </a:ext>
              </a:extLst>
            </p:cNvPr>
            <p:cNvSpPr txBox="1"/>
            <p:nvPr/>
          </p:nvSpPr>
          <p:spPr>
            <a:xfrm>
              <a:off x="9504995" y="4880424"/>
              <a:ext cx="646331" cy="369332"/>
            </a:xfrm>
            <a:prstGeom prst="rect">
              <a:avLst/>
            </a:prstGeom>
            <a:noFill/>
          </p:spPr>
          <p:txBody>
            <a:bodyPr wrap="none" rtlCol="0">
              <a:spAutoFit/>
            </a:bodyPr>
            <a:lstStyle/>
            <a:p>
              <a:r>
                <a:rPr lang="ja-JP" altLang="en-US" sz="1800">
                  <a:solidFill>
                    <a:srgbClr val="000000"/>
                  </a:solidFill>
                  <a:latin typeface="MS PGothic" panose="020B0600070205080204" pitchFamily="34" charset="-128"/>
                  <a:ea typeface="MS PGothic" panose="020B0600070205080204" pitchFamily="34" charset="-128"/>
                </a:rPr>
                <a:t>移動</a:t>
              </a:r>
              <a:endParaRPr kumimoji="1" lang="ja-JP" altLang="en-US"/>
            </a:p>
          </p:txBody>
        </p:sp>
        <p:cxnSp>
          <p:nvCxnSpPr>
            <p:cNvPr id="17" name="直線矢印コネクタ 16">
              <a:extLst>
                <a:ext uri="{FF2B5EF4-FFF2-40B4-BE49-F238E27FC236}">
                  <a16:creationId xmlns:a16="http://schemas.microsoft.com/office/drawing/2014/main" id="{52AE8BE3-3C1D-4FE9-9D0F-67124C839C34}"/>
                </a:ext>
              </a:extLst>
            </p:cNvPr>
            <p:cNvCxnSpPr>
              <a:cxnSpLocks/>
            </p:cNvCxnSpPr>
            <p:nvPr/>
          </p:nvCxnSpPr>
          <p:spPr>
            <a:xfrm>
              <a:off x="9229187" y="4932489"/>
              <a:ext cx="0" cy="35945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8627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524000" y="1060018"/>
            <a:ext cx="9693524" cy="1876822"/>
          </a:xfrm>
        </p:spPr>
        <p:txBody>
          <a:bodyPr>
            <a:normAutofit/>
          </a:bodyPr>
          <a:lstStyle/>
          <a:p>
            <a:pPr algn="l"/>
            <a:r>
              <a:rPr lang="ja-JP" altLang="en-US" sz="2000" b="0" i="0" u="none" strike="noStrike">
                <a:solidFill>
                  <a:srgbClr val="000000"/>
                </a:solidFill>
                <a:effectLst/>
                <a:latin typeface="MS PGothic" panose="020B0600070205080204" pitchFamily="34" charset="-128"/>
                <a:ea typeface="MS PGothic" panose="020B0600070205080204" pitchFamily="34" charset="-128"/>
              </a:rPr>
              <a:t>［</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IP-Chamber</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と</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Ta</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二股の最終溶接組立：その</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6</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a:t>
            </a:r>
            <a:endParaRPr lang="en-US" altLang="ja-JP" sz="2000" dirty="0">
              <a:solidFill>
                <a:srgbClr val="000000"/>
              </a:solidFill>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Phase 4</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のプロファイルを測定</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kumimoji="1" lang="ja-JP" altLang="en-US" sz="2000">
                <a:solidFill>
                  <a:srgbClr val="000000"/>
                </a:solidFill>
                <a:latin typeface="MS PGothic" panose="020B0600070205080204" pitchFamily="34" charset="-128"/>
                <a:ea typeface="MS PGothic" panose="020B0600070205080204" pitchFamily="34" charset="-128"/>
              </a:rPr>
              <a:t>捩れは極端</a:t>
            </a:r>
            <a:r>
              <a:rPr lang="ja-JP" altLang="en-US" sz="2000">
                <a:solidFill>
                  <a:srgbClr val="000000"/>
                </a:solidFill>
                <a:latin typeface="MS PGothic" panose="020B0600070205080204" pitchFamily="34" charset="-128"/>
                <a:ea typeface="MS PGothic" panose="020B0600070205080204" pitchFamily="34" charset="-128"/>
              </a:rPr>
              <a:t>に良くなったが、</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 Z-ΔX</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Z-ΔY</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は倍くらい悪くなった</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kumimoji="1" lang="ja-JP" altLang="en-US" sz="2000">
                <a:solidFill>
                  <a:srgbClr val="000000"/>
                </a:solidFill>
                <a:latin typeface="MS PGothic" panose="020B0600070205080204" pitchFamily="34" charset="-128"/>
                <a:ea typeface="MS PGothic" panose="020B0600070205080204" pitchFamily="34" charset="-128"/>
              </a:rPr>
              <a:t>難し</a:t>
            </a:r>
            <a:r>
              <a:rPr lang="ja-JP" altLang="en-US" sz="2000">
                <a:solidFill>
                  <a:srgbClr val="000000"/>
                </a:solidFill>
                <a:latin typeface="MS PGothic" panose="020B0600070205080204" pitchFamily="34" charset="-128"/>
                <a:ea typeface="MS PGothic" panose="020B0600070205080204" pitchFamily="34" charset="-128"/>
              </a:rPr>
              <a:t>ー</a:t>
            </a:r>
            <a:r>
              <a:rPr kumimoji="1" lang="ja-JP" altLang="en-US" sz="2000">
                <a:solidFill>
                  <a:srgbClr val="000000"/>
                </a:solidFill>
                <a:latin typeface="MS PGothic" panose="020B0600070205080204" pitchFamily="34" charset="-128"/>
                <a:ea typeface="MS PGothic" panose="020B0600070205080204" pitchFamily="34" charset="-128"/>
              </a:rPr>
              <a:t>い、、、、</a:t>
            </a:r>
            <a:endParaRPr kumimoji="1" lang="ja-JP" altLang="en-US" sz="2000">
              <a:latin typeface="MS PGothic" panose="020B0600070205080204" pitchFamily="34" charset="-128"/>
              <a:ea typeface="MS PGothic" panose="020B0600070205080204" pitchFamily="34" charset="-128"/>
            </a:endParaRPr>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29</a:t>
            </a:fld>
            <a:endParaRPr kumimoji="1" lang="ja-JP" altLang="en-US"/>
          </a:p>
        </p:txBody>
      </p:sp>
      <p:pic>
        <p:nvPicPr>
          <p:cNvPr id="13" name="図 12">
            <a:extLst>
              <a:ext uri="{FF2B5EF4-FFF2-40B4-BE49-F238E27FC236}">
                <a16:creationId xmlns:a16="http://schemas.microsoft.com/office/drawing/2014/main" id="{D5591A0C-ABD8-DB19-D11E-09E156EFEB84}"/>
              </a:ext>
            </a:extLst>
          </p:cNvPr>
          <p:cNvPicPr>
            <a:picLocks noChangeAspect="1"/>
          </p:cNvPicPr>
          <p:nvPr/>
        </p:nvPicPr>
        <p:blipFill>
          <a:blip r:embed="rId2"/>
          <a:stretch>
            <a:fillRect/>
          </a:stretch>
        </p:blipFill>
        <p:spPr>
          <a:xfrm>
            <a:off x="1307037" y="3227665"/>
            <a:ext cx="2880000" cy="2000432"/>
          </a:xfrm>
          <a:prstGeom prst="rect">
            <a:avLst/>
          </a:prstGeom>
        </p:spPr>
      </p:pic>
      <p:pic>
        <p:nvPicPr>
          <p:cNvPr id="16" name="図 15">
            <a:extLst>
              <a:ext uri="{FF2B5EF4-FFF2-40B4-BE49-F238E27FC236}">
                <a16:creationId xmlns:a16="http://schemas.microsoft.com/office/drawing/2014/main" id="{A1F3D69D-8E44-C428-839F-05789F4D6DE2}"/>
              </a:ext>
            </a:extLst>
          </p:cNvPr>
          <p:cNvPicPr>
            <a:picLocks noChangeAspect="1"/>
          </p:cNvPicPr>
          <p:nvPr/>
        </p:nvPicPr>
        <p:blipFill>
          <a:blip r:embed="rId3"/>
          <a:stretch>
            <a:fillRect/>
          </a:stretch>
        </p:blipFill>
        <p:spPr>
          <a:xfrm>
            <a:off x="4559441" y="3227665"/>
            <a:ext cx="2880000" cy="2005161"/>
          </a:xfrm>
          <a:prstGeom prst="rect">
            <a:avLst/>
          </a:prstGeom>
        </p:spPr>
      </p:pic>
      <p:pic>
        <p:nvPicPr>
          <p:cNvPr id="18" name="図 17">
            <a:extLst>
              <a:ext uri="{FF2B5EF4-FFF2-40B4-BE49-F238E27FC236}">
                <a16:creationId xmlns:a16="http://schemas.microsoft.com/office/drawing/2014/main" id="{5A38DFCA-E6E5-4AE4-CB7C-36808E686CFB}"/>
              </a:ext>
            </a:extLst>
          </p:cNvPr>
          <p:cNvPicPr>
            <a:picLocks noChangeAspect="1"/>
          </p:cNvPicPr>
          <p:nvPr/>
        </p:nvPicPr>
        <p:blipFill>
          <a:blip r:embed="rId4"/>
          <a:stretch>
            <a:fillRect/>
          </a:stretch>
        </p:blipFill>
        <p:spPr>
          <a:xfrm>
            <a:off x="7811845" y="3227665"/>
            <a:ext cx="2880000" cy="2012903"/>
          </a:xfrm>
          <a:prstGeom prst="rect">
            <a:avLst/>
          </a:prstGeom>
        </p:spPr>
      </p:pic>
    </p:spTree>
    <p:extLst>
      <p:ext uri="{BB962C8B-B14F-4D97-AF65-F5344CB8AC3E}">
        <p14:creationId xmlns:p14="http://schemas.microsoft.com/office/powerpoint/2010/main" val="2484148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3999" y="0"/>
            <a:ext cx="9144000" cy="508539"/>
          </a:xfrm>
        </p:spPr>
        <p:txBody>
          <a:bodyPr>
            <a:no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latin typeface="MS PGothic" panose="020B0600070205080204" pitchFamily="34" charset="-128"/>
              <a:ea typeface="MS PGothic" panose="020B0600070205080204" pitchFamily="34" charset="-128"/>
            </a:endParaRPr>
          </a:p>
        </p:txBody>
      </p:sp>
      <p:sp>
        <p:nvSpPr>
          <p:cNvPr id="6" name="日付プレースホルダー 5">
            <a:extLst>
              <a:ext uri="{FF2B5EF4-FFF2-40B4-BE49-F238E27FC236}">
                <a16:creationId xmlns:a16="http://schemas.microsoft.com/office/drawing/2014/main" id="{B70DA314-79AA-B0E2-C5B1-568925D32764}"/>
              </a:ext>
            </a:extLst>
          </p:cNvPr>
          <p:cNvSpPr>
            <a:spLocks noGrp="1"/>
          </p:cNvSpPr>
          <p:nvPr>
            <p:ph type="dt" sz="half" idx="10"/>
          </p:nvPr>
        </p:nvSpPr>
        <p:spPr/>
        <p:txBody>
          <a:bodyPr/>
          <a:lstStyle/>
          <a:p>
            <a:r>
              <a:rPr kumimoji="1" lang="en-US" altLang="ja-JP"/>
              <a:t>2023/12/07</a:t>
            </a:r>
            <a:endParaRPr kumimoji="1" lang="ja-JP" altLang="en-US"/>
          </a:p>
        </p:txBody>
      </p:sp>
      <p:sp>
        <p:nvSpPr>
          <p:cNvPr id="7" name="フッター プレースホルダー 6">
            <a:extLst>
              <a:ext uri="{FF2B5EF4-FFF2-40B4-BE49-F238E27FC236}">
                <a16:creationId xmlns:a16="http://schemas.microsoft.com/office/drawing/2014/main" id="{A7EE70DF-6303-179F-43B9-E7362215D94A}"/>
              </a:ext>
            </a:extLst>
          </p:cNvPr>
          <p:cNvSpPr>
            <a:spLocks noGrp="1"/>
          </p:cNvSpPr>
          <p:nvPr>
            <p:ph type="ftr" sz="quarter" idx="11"/>
          </p:nvPr>
        </p:nvSpPr>
        <p:spPr/>
        <p:txBody>
          <a:bodyPr/>
          <a:lstStyle/>
          <a:p>
            <a:r>
              <a:rPr kumimoji="1" lang="en" altLang="ja-JP"/>
              <a:t>kohriki</a:t>
            </a:r>
            <a:endParaRPr kumimoji="1" lang="ja-JP" altLang="en-US"/>
          </a:p>
        </p:txBody>
      </p:sp>
      <p:sp>
        <p:nvSpPr>
          <p:cNvPr id="8" name="スライド番号プレースホルダー 7">
            <a:extLst>
              <a:ext uri="{FF2B5EF4-FFF2-40B4-BE49-F238E27FC236}">
                <a16:creationId xmlns:a16="http://schemas.microsoft.com/office/drawing/2014/main" id="{32EC6822-AF23-BE38-5B71-BED5D0E89715}"/>
              </a:ext>
            </a:extLst>
          </p:cNvPr>
          <p:cNvSpPr>
            <a:spLocks noGrp="1"/>
          </p:cNvSpPr>
          <p:nvPr>
            <p:ph type="sldNum" sz="quarter" idx="12"/>
          </p:nvPr>
        </p:nvSpPr>
        <p:spPr/>
        <p:txBody>
          <a:bodyPr/>
          <a:lstStyle/>
          <a:p>
            <a:fld id="{32CE922C-3961-A146-854B-A16C6A68D034}" type="slidenum">
              <a:rPr kumimoji="1" lang="ja-JP" altLang="en-US" smtClean="0"/>
              <a:t>3</a:t>
            </a:fld>
            <a:endParaRPr kumimoji="1" lang="ja-JP" altLang="en-US"/>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720682" y="487927"/>
            <a:ext cx="8397124" cy="508539"/>
          </a:xfrm>
          <a:noFill/>
        </p:spPr>
        <p:txBody>
          <a:bodyPr/>
          <a:lstStyle/>
          <a:p>
            <a:r>
              <a:rPr lang="ja-JP" altLang="en-US" b="0" i="0" u="none" strike="noStrike">
                <a:solidFill>
                  <a:srgbClr val="000000"/>
                </a:solidFill>
                <a:effectLst/>
                <a:latin typeface="MS PGothic" panose="020B0600070205080204" pitchFamily="34" charset="-128"/>
                <a:ea typeface="MS PGothic" panose="020B0600070205080204" pitchFamily="34" charset="-128"/>
              </a:rPr>
              <a:t>初代</a:t>
            </a:r>
            <a:r>
              <a:rPr lang="en" altLang="ja-JP" b="0" i="0" u="none" strike="noStrike" dirty="0">
                <a:solidFill>
                  <a:srgbClr val="000000"/>
                </a:solidFill>
                <a:effectLst/>
                <a:latin typeface="MS PGothic" panose="020B0600070205080204" pitchFamily="34" charset="-128"/>
                <a:ea typeface="MS PGothic" panose="020B0600070205080204" pitchFamily="34" charset="-128"/>
              </a:rPr>
              <a:t>Belle</a:t>
            </a:r>
            <a:r>
              <a:rPr lang="en-US" altLang="ja-JP" b="0" i="0" u="none" strike="noStrike" dirty="0">
                <a:solidFill>
                  <a:srgbClr val="000000"/>
                </a:solidFill>
                <a:effectLst/>
                <a:latin typeface="MS PGothic" panose="020B0600070205080204" pitchFamily="34" charset="-128"/>
                <a:ea typeface="MS PGothic" panose="020B0600070205080204" pitchFamily="34" charset="-128"/>
              </a:rPr>
              <a:t> IP-chamber </a:t>
            </a:r>
            <a:r>
              <a:rPr lang="ja-JP" altLang="en-US" b="0" i="0" u="none" strike="noStrike">
                <a:solidFill>
                  <a:srgbClr val="000000"/>
                </a:solidFill>
                <a:effectLst/>
                <a:latin typeface="MS PGothic" panose="020B0600070205080204" pitchFamily="34" charset="-128"/>
                <a:ea typeface="MS PGothic" panose="020B0600070205080204" pitchFamily="34" charset="-128"/>
              </a:rPr>
              <a:t>・</a:t>
            </a:r>
            <a:r>
              <a:rPr lang="en-US" altLang="ja-JP" b="0" i="0" u="none" strike="noStrike" dirty="0">
                <a:solidFill>
                  <a:srgbClr val="000000"/>
                </a:solidFill>
                <a:effectLst/>
                <a:latin typeface="MS PGothic" panose="020B0600070205080204" pitchFamily="34" charset="-128"/>
                <a:ea typeface="MS PGothic" panose="020B0600070205080204" pitchFamily="34" charset="-128"/>
              </a:rPr>
              <a:t> Hawaii</a:t>
            </a:r>
            <a:r>
              <a:rPr lang="ja-JP" altLang="en-US" b="0" i="0" u="none" strike="noStrike">
                <a:solidFill>
                  <a:srgbClr val="000000"/>
                </a:solidFill>
                <a:effectLst/>
                <a:latin typeface="MS PGothic" panose="020B0600070205080204" pitchFamily="34" charset="-128"/>
                <a:ea typeface="MS PGothic" panose="020B0600070205080204" pitchFamily="34" charset="-128"/>
              </a:rPr>
              <a:t>大学担当・</a:t>
            </a:r>
            <a:r>
              <a:rPr lang="en-US" altLang="ja-JP" b="0" i="0" u="none" strike="noStrike" dirty="0">
                <a:solidFill>
                  <a:srgbClr val="000000"/>
                </a:solidFill>
                <a:effectLst/>
                <a:latin typeface="MS PGothic" panose="020B0600070205080204" pitchFamily="34" charset="-128"/>
                <a:ea typeface="MS PGothic" panose="020B0600070205080204" pitchFamily="34" charset="-128"/>
              </a:rPr>
              <a:t> </a:t>
            </a:r>
            <a:r>
              <a:rPr lang="en-US" altLang="ja-JP" b="0" i="0" u="none" strike="noStrike" dirty="0" err="1">
                <a:solidFill>
                  <a:srgbClr val="000000"/>
                </a:solidFill>
                <a:effectLst/>
                <a:latin typeface="MS PGothic" panose="020B0600070205080204" pitchFamily="34" charset="-128"/>
                <a:ea typeface="MS PGothic" panose="020B0600070205080204" pitchFamily="34" charset="-128"/>
              </a:rPr>
              <a:t>BrushWellman</a:t>
            </a:r>
            <a:r>
              <a:rPr lang="ja-JP" altLang="en-US" b="0" i="0" u="none" strike="noStrike">
                <a:solidFill>
                  <a:srgbClr val="000000"/>
                </a:solidFill>
                <a:effectLst/>
                <a:latin typeface="MS PGothic" panose="020B0600070205080204" pitchFamily="34" charset="-128"/>
                <a:ea typeface="MS PGothic" panose="020B0600070205080204" pitchFamily="34" charset="-128"/>
              </a:rPr>
              <a:t>製造</a:t>
            </a:r>
            <a:endParaRPr lang="en-US" altLang="ja-JP" b="0" i="0" u="none" strike="noStrike" dirty="0">
              <a:solidFill>
                <a:srgbClr val="000000"/>
              </a:solidFill>
              <a:effectLst/>
              <a:latin typeface="MS PGothic" panose="020B0600070205080204" pitchFamily="34" charset="-128"/>
              <a:ea typeface="MS PGothic" panose="020B0600070205080204" pitchFamily="34" charset="-128"/>
            </a:endParaRPr>
          </a:p>
          <a:p>
            <a:endParaRPr kumimoji="1" lang="ja-JP" altLang="en-US">
              <a:latin typeface="MS PGothic" panose="020B0600070205080204" pitchFamily="34" charset="-128"/>
              <a:ea typeface="MS PGothic" panose="020B0600070205080204" pitchFamily="34" charset="-128"/>
            </a:endParaRPr>
          </a:p>
        </p:txBody>
      </p:sp>
      <p:grpSp>
        <p:nvGrpSpPr>
          <p:cNvPr id="23" name="グループ化 22">
            <a:extLst>
              <a:ext uri="{FF2B5EF4-FFF2-40B4-BE49-F238E27FC236}">
                <a16:creationId xmlns:a16="http://schemas.microsoft.com/office/drawing/2014/main" id="{A5CB3F7B-8758-42B1-A1DA-8A3EB3FD5626}"/>
              </a:ext>
            </a:extLst>
          </p:cNvPr>
          <p:cNvGrpSpPr/>
          <p:nvPr/>
        </p:nvGrpSpPr>
        <p:grpSpPr>
          <a:xfrm>
            <a:off x="1720682" y="870433"/>
            <a:ext cx="8750635" cy="5657544"/>
            <a:chOff x="1720682" y="870433"/>
            <a:chExt cx="8750635" cy="5657544"/>
          </a:xfrm>
        </p:grpSpPr>
        <p:pic>
          <p:nvPicPr>
            <p:cNvPr id="5" name="図 4">
              <a:extLst>
                <a:ext uri="{FF2B5EF4-FFF2-40B4-BE49-F238E27FC236}">
                  <a16:creationId xmlns:a16="http://schemas.microsoft.com/office/drawing/2014/main" id="{41D0C9B8-5B63-C8EE-C6FB-5D8010EDB212}"/>
                </a:ext>
              </a:extLst>
            </p:cNvPr>
            <p:cNvPicPr>
              <a:picLocks noChangeAspect="1"/>
            </p:cNvPicPr>
            <p:nvPr/>
          </p:nvPicPr>
          <p:blipFill>
            <a:blip r:embed="rId3"/>
            <a:stretch>
              <a:fillRect/>
            </a:stretch>
          </p:blipFill>
          <p:spPr>
            <a:xfrm>
              <a:off x="1720682" y="870433"/>
              <a:ext cx="8750635" cy="5657544"/>
            </a:xfrm>
            <a:prstGeom prst="rect">
              <a:avLst/>
            </a:prstGeom>
          </p:spPr>
        </p:pic>
        <p:grpSp>
          <p:nvGrpSpPr>
            <p:cNvPr id="21" name="グループ化 20">
              <a:extLst>
                <a:ext uri="{FF2B5EF4-FFF2-40B4-BE49-F238E27FC236}">
                  <a16:creationId xmlns:a16="http://schemas.microsoft.com/office/drawing/2014/main" id="{5ECD6965-D6CA-1358-AA86-9A40CA713325}"/>
                </a:ext>
              </a:extLst>
            </p:cNvPr>
            <p:cNvGrpSpPr/>
            <p:nvPr/>
          </p:nvGrpSpPr>
          <p:grpSpPr>
            <a:xfrm>
              <a:off x="2724150" y="3943350"/>
              <a:ext cx="6578600" cy="1073150"/>
              <a:chOff x="2724150" y="3943350"/>
              <a:chExt cx="6578600" cy="1073150"/>
            </a:xfrm>
          </p:grpSpPr>
          <p:cxnSp>
            <p:nvCxnSpPr>
              <p:cNvPr id="9" name="直線矢印コネクタ 8">
                <a:extLst>
                  <a:ext uri="{FF2B5EF4-FFF2-40B4-BE49-F238E27FC236}">
                    <a16:creationId xmlns:a16="http://schemas.microsoft.com/office/drawing/2014/main" id="{A71781F7-E852-2356-955A-A1C03B65904A}"/>
                  </a:ext>
                </a:extLst>
              </p:cNvPr>
              <p:cNvCxnSpPr/>
              <p:nvPr/>
            </p:nvCxnSpPr>
            <p:spPr>
              <a:xfrm flipH="1">
                <a:off x="8896350" y="3949700"/>
                <a:ext cx="4000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B5EFC9CE-730D-5640-6274-E73E890697F5}"/>
                  </a:ext>
                </a:extLst>
              </p:cNvPr>
              <p:cNvCxnSpPr/>
              <p:nvPr/>
            </p:nvCxnSpPr>
            <p:spPr>
              <a:xfrm flipH="1">
                <a:off x="2724150" y="5016500"/>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66A876A2-A2D2-0DD5-85B7-D1DD4E30BE40}"/>
                  </a:ext>
                </a:extLst>
              </p:cNvPr>
              <p:cNvCxnSpPr>
                <a:cxnSpLocks/>
              </p:cNvCxnSpPr>
              <p:nvPr/>
            </p:nvCxnSpPr>
            <p:spPr>
              <a:xfrm>
                <a:off x="2724150" y="4591050"/>
                <a:ext cx="0" cy="4254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5B74029E-8A4F-645D-0921-4A8FC108E705}"/>
                  </a:ext>
                </a:extLst>
              </p:cNvPr>
              <p:cNvCxnSpPr>
                <a:cxnSpLocks/>
              </p:cNvCxnSpPr>
              <p:nvPr/>
            </p:nvCxnSpPr>
            <p:spPr>
              <a:xfrm flipH="1" flipV="1">
                <a:off x="2724150" y="4584700"/>
                <a:ext cx="6572250" cy="63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3DFCF01D-2329-B1DB-E1D0-6FB0470D5225}"/>
                  </a:ext>
                </a:extLst>
              </p:cNvPr>
              <p:cNvCxnSpPr>
                <a:cxnSpLocks/>
              </p:cNvCxnSpPr>
              <p:nvPr/>
            </p:nvCxnSpPr>
            <p:spPr>
              <a:xfrm>
                <a:off x="9302750" y="3943350"/>
                <a:ext cx="0" cy="6413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テキスト ボックス 21">
              <a:extLst>
                <a:ext uri="{FF2B5EF4-FFF2-40B4-BE49-F238E27FC236}">
                  <a16:creationId xmlns:a16="http://schemas.microsoft.com/office/drawing/2014/main" id="{419C0598-5ABB-9292-69BE-55C587353D5A}"/>
                </a:ext>
              </a:extLst>
            </p:cNvPr>
            <p:cNvSpPr txBox="1"/>
            <p:nvPr/>
          </p:nvSpPr>
          <p:spPr>
            <a:xfrm>
              <a:off x="8977581" y="3604796"/>
              <a:ext cx="954107" cy="338554"/>
            </a:xfrm>
            <a:prstGeom prst="rect">
              <a:avLst/>
            </a:prstGeom>
            <a:noFill/>
          </p:spPr>
          <p:txBody>
            <a:bodyPr wrap="none" rtlCol="0">
              <a:spAutoFit/>
            </a:bodyPr>
            <a:lstStyle/>
            <a:p>
              <a:r>
                <a:rPr kumimoji="1" lang="ja-JP" altLang="en-US" sz="1600">
                  <a:latin typeface="MS PGothic" panose="020B0600070205080204" pitchFamily="34" charset="-128"/>
                  <a:ea typeface="MS PGothic" panose="020B0600070205080204" pitchFamily="34" charset="-128"/>
                </a:rPr>
                <a:t>差し込む</a:t>
              </a:r>
            </a:p>
          </p:txBody>
        </p:sp>
      </p:grpSp>
    </p:spTree>
    <p:extLst>
      <p:ext uri="{BB962C8B-B14F-4D97-AF65-F5344CB8AC3E}">
        <p14:creationId xmlns:p14="http://schemas.microsoft.com/office/powerpoint/2010/main" val="872966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137899" y="797477"/>
            <a:ext cx="8913521" cy="696276"/>
          </a:xfrm>
        </p:spPr>
        <p:txBody>
          <a:bodyPr>
            <a:normAutofit fontScale="92500" lnSpcReduction="20000"/>
          </a:bodyPr>
          <a:lstStyle/>
          <a:p>
            <a:r>
              <a:rPr lang="en-US" altLang="ja-JP" b="0" i="0" u="none" strike="noStrike" dirty="0">
                <a:solidFill>
                  <a:srgbClr val="000000"/>
                </a:solidFill>
                <a:effectLst/>
                <a:latin typeface="MS PGothic" panose="020B0600070205080204" pitchFamily="34" charset="-128"/>
                <a:ea typeface="MS PGothic" panose="020B0600070205080204" pitchFamily="34" charset="-128"/>
              </a:rPr>
              <a:t>Phase2 Beam Pipe</a:t>
            </a:r>
          </a:p>
          <a:p>
            <a:r>
              <a:rPr lang="en-US" altLang="ja-JP" dirty="0">
                <a:solidFill>
                  <a:srgbClr val="000000"/>
                </a:solidFill>
                <a:latin typeface="MS PGothic" panose="020B0600070205080204" pitchFamily="34" charset="-128"/>
                <a:ea typeface="MS PGothic" panose="020B0600070205080204" pitchFamily="34" charset="-128"/>
              </a:rPr>
              <a:t>2014</a:t>
            </a:r>
            <a:r>
              <a:rPr lang="ja-JP" altLang="en-US">
                <a:solidFill>
                  <a:srgbClr val="000000"/>
                </a:solidFill>
                <a:latin typeface="MS PGothic" panose="020B0600070205080204" pitchFamily="34" charset="-128"/>
                <a:ea typeface="MS PGothic" panose="020B0600070205080204" pitchFamily="34" charset="-128"/>
              </a:rPr>
              <a:t>年</a:t>
            </a:r>
            <a:r>
              <a:rPr lang="en-US" altLang="ja-JP" dirty="0">
                <a:solidFill>
                  <a:srgbClr val="000000"/>
                </a:solidFill>
                <a:latin typeface="MS PGothic" panose="020B0600070205080204" pitchFamily="34" charset="-128"/>
                <a:ea typeface="MS PGothic" panose="020B0600070205080204" pitchFamily="34" charset="-128"/>
              </a:rPr>
              <a:t>12</a:t>
            </a:r>
            <a:r>
              <a:rPr lang="ja-JP" altLang="en-US">
                <a:solidFill>
                  <a:srgbClr val="000000"/>
                </a:solidFill>
                <a:latin typeface="MS PGothic" panose="020B0600070205080204" pitchFamily="34" charset="-128"/>
                <a:ea typeface="MS PGothic" panose="020B0600070205080204" pitchFamily="34" charset="-128"/>
              </a:rPr>
              <a:t>月</a:t>
            </a:r>
            <a:endParaRPr lang="en-US" altLang="ja-JP" b="0" i="0" u="none" strike="noStrike" dirty="0">
              <a:solidFill>
                <a:srgbClr val="000000"/>
              </a:solidFill>
              <a:effectLst/>
              <a:latin typeface="MS PGothic" panose="020B0600070205080204" pitchFamily="34" charset="-128"/>
              <a:ea typeface="MS PGothic" panose="020B0600070205080204" pitchFamily="34" charset="-128"/>
            </a:endParaRPr>
          </a:p>
          <a:p>
            <a:endParaRPr kumimoji="1" lang="ja-JP" altLang="en-US">
              <a:latin typeface="MS PGothic" panose="020B0600070205080204" pitchFamily="34" charset="-128"/>
              <a:ea typeface="MS PGothic" panose="020B0600070205080204" pitchFamily="34" charset="-128"/>
            </a:endParaRPr>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30</a:t>
            </a:fld>
            <a:endParaRPr kumimoji="1" lang="ja-JP" altLang="en-US"/>
          </a:p>
        </p:txBody>
      </p:sp>
      <p:pic>
        <p:nvPicPr>
          <p:cNvPr id="8" name="図 7">
            <a:extLst>
              <a:ext uri="{FF2B5EF4-FFF2-40B4-BE49-F238E27FC236}">
                <a16:creationId xmlns:a16="http://schemas.microsoft.com/office/drawing/2014/main" id="{0CDE75FC-DACA-ECCC-C56D-23AE3C8710B3}"/>
              </a:ext>
            </a:extLst>
          </p:cNvPr>
          <p:cNvPicPr>
            <a:picLocks noChangeAspect="1"/>
          </p:cNvPicPr>
          <p:nvPr/>
        </p:nvPicPr>
        <p:blipFill rotWithShape="1">
          <a:blip r:embed="rId2"/>
          <a:srcRect t="26732" b="5703"/>
          <a:stretch/>
        </p:blipFill>
        <p:spPr>
          <a:xfrm>
            <a:off x="2209800" y="1566297"/>
            <a:ext cx="7772400" cy="3938557"/>
          </a:xfrm>
          <a:prstGeom prst="rect">
            <a:avLst/>
          </a:prstGeom>
        </p:spPr>
      </p:pic>
      <p:sp>
        <p:nvSpPr>
          <p:cNvPr id="9" name="テキスト ボックス 8">
            <a:extLst>
              <a:ext uri="{FF2B5EF4-FFF2-40B4-BE49-F238E27FC236}">
                <a16:creationId xmlns:a16="http://schemas.microsoft.com/office/drawing/2014/main" id="{FFB1F3FF-BAE6-A124-E2E5-9D1321CF2657}"/>
              </a:ext>
            </a:extLst>
          </p:cNvPr>
          <p:cNvSpPr txBox="1"/>
          <p:nvPr/>
        </p:nvSpPr>
        <p:spPr>
          <a:xfrm>
            <a:off x="2681444" y="5613786"/>
            <a:ext cx="6829114" cy="646331"/>
          </a:xfrm>
          <a:prstGeom prst="rect">
            <a:avLst/>
          </a:prstGeom>
          <a:noFill/>
        </p:spPr>
        <p:txBody>
          <a:bodyPr wrap="none" rtlCol="0">
            <a:spAutoFit/>
          </a:bodyPr>
          <a:lstStyle/>
          <a:p>
            <a:pPr algn="ctr"/>
            <a:r>
              <a:rPr kumimoji="1" lang="ja-JP" altLang="en-US">
                <a:latin typeface="MS PGothic" panose="020B0600070205080204" pitchFamily="34" charset="-128"/>
                <a:ea typeface="MS PGothic" panose="020B0600070205080204" pitchFamily="34" charset="-128"/>
              </a:rPr>
              <a:t>両端の冷却パイプの継手の部分は実機と異なる</a:t>
            </a:r>
            <a:endParaRPr kumimoji="1" lang="en-US" altLang="ja-JP" dirty="0">
              <a:latin typeface="MS PGothic" panose="020B0600070205080204" pitchFamily="34" charset="-128"/>
              <a:ea typeface="MS PGothic" panose="020B0600070205080204" pitchFamily="34" charset="-128"/>
            </a:endParaRPr>
          </a:p>
          <a:p>
            <a:pPr algn="ctr"/>
            <a:r>
              <a:rPr kumimoji="1" lang="ja-JP" altLang="en-US">
                <a:latin typeface="MS PGothic" panose="020B0600070205080204" pitchFamily="34" charset="-128"/>
                <a:ea typeface="MS PGothic" panose="020B0600070205080204" pitchFamily="34" charset="-128"/>
              </a:rPr>
              <a:t>実機は各々のパイプに</a:t>
            </a:r>
            <a:r>
              <a:rPr kumimoji="1" lang="en-US" altLang="ja-JP" dirty="0">
                <a:latin typeface="MS PGothic" panose="020B0600070205080204" pitchFamily="34" charset="-128"/>
                <a:ea typeface="MS PGothic" panose="020B0600070205080204" pitchFamily="34" charset="-128"/>
              </a:rPr>
              <a:t>SUS</a:t>
            </a:r>
            <a:r>
              <a:rPr kumimoji="1" lang="ja-JP" altLang="en-US">
                <a:latin typeface="MS PGothic" panose="020B0600070205080204" pitchFamily="34" charset="-128"/>
                <a:ea typeface="MS PGothic" panose="020B0600070205080204" pitchFamily="34" charset="-128"/>
              </a:rPr>
              <a:t>フレキシブルチューブを溶接接合してある</a:t>
            </a:r>
          </a:p>
        </p:txBody>
      </p:sp>
    </p:spTree>
    <p:extLst>
      <p:ext uri="{BB962C8B-B14F-4D97-AF65-F5344CB8AC3E}">
        <p14:creationId xmlns:p14="http://schemas.microsoft.com/office/powerpoint/2010/main" val="3641229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240971" y="1"/>
            <a:ext cx="9630783" cy="642256"/>
          </a:xfrm>
          <a:solidFill>
            <a:schemeClr val="bg1"/>
          </a:solidFill>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5142153" y="2995945"/>
            <a:ext cx="1534759" cy="642256"/>
          </a:xfrm>
          <a:solidFill>
            <a:schemeClr val="bg1"/>
          </a:solidFill>
        </p:spPr>
        <p:txBody>
          <a:bodyPr/>
          <a:lstStyle/>
          <a:p>
            <a:r>
              <a:rPr lang="ja-JP" altLang="en-US" b="0" i="0" u="none" strike="noStrike">
                <a:solidFill>
                  <a:srgbClr val="000000"/>
                </a:solidFill>
                <a:effectLst/>
                <a:latin typeface="MS PGothic" panose="020B0600070205080204" pitchFamily="34" charset="-128"/>
                <a:ea typeface="MS PGothic" panose="020B0600070205080204" pitchFamily="34" charset="-128"/>
              </a:rPr>
              <a:t>終わり</a:t>
            </a:r>
            <a:endParaRPr kumimoji="1" lang="ja-JP" altLang="en-US">
              <a:latin typeface="MS PGothic" panose="020B0600070205080204" pitchFamily="34" charset="-128"/>
              <a:ea typeface="MS PGothic" panose="020B0600070205080204" pitchFamily="34" charset="-128"/>
            </a:endParaRPr>
          </a:p>
        </p:txBody>
      </p:sp>
      <p:sp>
        <p:nvSpPr>
          <p:cNvPr id="4" name="日付プレースホルダー 3">
            <a:extLst>
              <a:ext uri="{FF2B5EF4-FFF2-40B4-BE49-F238E27FC236}">
                <a16:creationId xmlns:a16="http://schemas.microsoft.com/office/drawing/2014/main" id="{9C183FE0-010C-D646-35E6-23968993B928}"/>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9DAE31DB-4C26-B4FA-117F-746835E7E55F}"/>
              </a:ext>
            </a:extLst>
          </p:cNvPr>
          <p:cNvSpPr>
            <a:spLocks noGrp="1"/>
          </p:cNvSpPr>
          <p:nvPr>
            <p:ph type="ftr" sz="quarter" idx="11"/>
          </p:nvPr>
        </p:nvSpPr>
        <p:spPr/>
        <p:txBody>
          <a:bodyPr/>
          <a:lstStyle/>
          <a:p>
            <a:r>
              <a:rPr kumimoji="1" lang="en" altLang="ja-JP"/>
              <a:t>kohriki</a:t>
            </a:r>
            <a:endParaRPr kumimoji="1" lang="ja-JP" altLang="en-US"/>
          </a:p>
        </p:txBody>
      </p:sp>
      <p:sp>
        <p:nvSpPr>
          <p:cNvPr id="7" name="スライド番号プレースホルダー 6">
            <a:extLst>
              <a:ext uri="{FF2B5EF4-FFF2-40B4-BE49-F238E27FC236}">
                <a16:creationId xmlns:a16="http://schemas.microsoft.com/office/drawing/2014/main" id="{125433DC-EEE3-0638-24B5-DEF5F9866546}"/>
              </a:ext>
            </a:extLst>
          </p:cNvPr>
          <p:cNvSpPr>
            <a:spLocks noGrp="1"/>
          </p:cNvSpPr>
          <p:nvPr>
            <p:ph type="sldNum" sz="quarter" idx="12"/>
          </p:nvPr>
        </p:nvSpPr>
        <p:spPr/>
        <p:txBody>
          <a:bodyPr/>
          <a:lstStyle/>
          <a:p>
            <a:fld id="{32CE922C-3961-A146-854B-A16C6A68D034}" type="slidenum">
              <a:rPr kumimoji="1" lang="ja-JP" altLang="en-US" smtClean="0"/>
              <a:t>31</a:t>
            </a:fld>
            <a:endParaRPr kumimoji="1" lang="ja-JP" altLang="en-US"/>
          </a:p>
        </p:txBody>
      </p:sp>
    </p:spTree>
    <p:extLst>
      <p:ext uri="{BB962C8B-B14F-4D97-AF65-F5344CB8AC3E}">
        <p14:creationId xmlns:p14="http://schemas.microsoft.com/office/powerpoint/2010/main" val="3000062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240971" y="1"/>
            <a:ext cx="9630783" cy="642256"/>
          </a:xfrm>
          <a:solidFill>
            <a:schemeClr val="bg1"/>
          </a:solidFill>
        </p:spPr>
        <p:txBody>
          <a:bodyPr>
            <a:normAutofit/>
          </a:bodyPr>
          <a:lstStyle/>
          <a:p>
            <a:r>
              <a:rPr lang="en-US" altLang="ja-JP" sz="3200" dirty="0">
                <a:effectLst/>
                <a:latin typeface="MS PGothic" panose="020B0600070205080204" pitchFamily="34" charset="-128"/>
                <a:ea typeface="MS PGothic" panose="020B0600070205080204" pitchFamily="34" charset="-128"/>
              </a:rPr>
              <a:t>LS-2</a:t>
            </a:r>
            <a:r>
              <a:rPr lang="ja-JP" altLang="en-US" sz="3200">
                <a:effectLst/>
                <a:latin typeface="MS PGothic" panose="020B0600070205080204" pitchFamily="34" charset="-128"/>
                <a:ea typeface="MS PGothic" panose="020B0600070205080204" pitchFamily="34" charset="-128"/>
              </a:rPr>
              <a:t>に向けての勝手な私案</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680824" y="1076177"/>
            <a:ext cx="2529226" cy="530855"/>
          </a:xfrm>
          <a:solidFill>
            <a:schemeClr val="bg1"/>
          </a:solidFill>
        </p:spPr>
        <p:txBody>
          <a:bodyPr>
            <a:normAutofit/>
          </a:bodyPr>
          <a:lstStyle/>
          <a:p>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New Cryostat</a:t>
            </a:r>
            <a:endParaRPr kumimoji="1" lang="ja-JP" altLang="en-US" sz="2000">
              <a:latin typeface="MS PGothic" panose="020B0600070205080204" pitchFamily="34" charset="-128"/>
              <a:ea typeface="MS PGothic" panose="020B0600070205080204" pitchFamily="34" charset="-128"/>
            </a:endParaRPr>
          </a:p>
        </p:txBody>
      </p:sp>
      <p:sp>
        <p:nvSpPr>
          <p:cNvPr id="4" name="日付プレースホルダー 3">
            <a:extLst>
              <a:ext uri="{FF2B5EF4-FFF2-40B4-BE49-F238E27FC236}">
                <a16:creationId xmlns:a16="http://schemas.microsoft.com/office/drawing/2014/main" id="{9C183FE0-010C-D646-35E6-23968993B928}"/>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9DAE31DB-4C26-B4FA-117F-746835E7E55F}"/>
              </a:ext>
            </a:extLst>
          </p:cNvPr>
          <p:cNvSpPr>
            <a:spLocks noGrp="1"/>
          </p:cNvSpPr>
          <p:nvPr>
            <p:ph type="ftr" sz="quarter" idx="11"/>
          </p:nvPr>
        </p:nvSpPr>
        <p:spPr/>
        <p:txBody>
          <a:bodyPr/>
          <a:lstStyle/>
          <a:p>
            <a:r>
              <a:rPr kumimoji="1" lang="en" altLang="ja-JP"/>
              <a:t>kohriki</a:t>
            </a:r>
            <a:endParaRPr kumimoji="1" lang="ja-JP" altLang="en-US"/>
          </a:p>
        </p:txBody>
      </p:sp>
      <p:sp>
        <p:nvSpPr>
          <p:cNvPr id="7" name="スライド番号プレースホルダー 6">
            <a:extLst>
              <a:ext uri="{FF2B5EF4-FFF2-40B4-BE49-F238E27FC236}">
                <a16:creationId xmlns:a16="http://schemas.microsoft.com/office/drawing/2014/main" id="{125433DC-EEE3-0638-24B5-DEF5F9866546}"/>
              </a:ext>
            </a:extLst>
          </p:cNvPr>
          <p:cNvSpPr>
            <a:spLocks noGrp="1"/>
          </p:cNvSpPr>
          <p:nvPr>
            <p:ph type="sldNum" sz="quarter" idx="12"/>
          </p:nvPr>
        </p:nvSpPr>
        <p:spPr/>
        <p:txBody>
          <a:bodyPr/>
          <a:lstStyle/>
          <a:p>
            <a:fld id="{32CE922C-3961-A146-854B-A16C6A68D034}" type="slidenum">
              <a:rPr kumimoji="1" lang="ja-JP" altLang="en-US" smtClean="0"/>
              <a:t>32</a:t>
            </a:fld>
            <a:endParaRPr kumimoji="1" lang="ja-JP" altLang="en-US"/>
          </a:p>
        </p:txBody>
      </p:sp>
      <p:pic>
        <p:nvPicPr>
          <p:cNvPr id="8" name="図 7">
            <a:extLst>
              <a:ext uri="{FF2B5EF4-FFF2-40B4-BE49-F238E27FC236}">
                <a16:creationId xmlns:a16="http://schemas.microsoft.com/office/drawing/2014/main" id="{B0D14BCE-2C4E-18BB-2C0B-F8E698818EAF}"/>
              </a:ext>
            </a:extLst>
          </p:cNvPr>
          <p:cNvPicPr>
            <a:picLocks noChangeAspect="1"/>
          </p:cNvPicPr>
          <p:nvPr/>
        </p:nvPicPr>
        <p:blipFill rotWithShape="1">
          <a:blip r:embed="rId2"/>
          <a:srcRect r="3733"/>
          <a:stretch/>
        </p:blipFill>
        <p:spPr>
          <a:xfrm>
            <a:off x="-6350" y="1825959"/>
            <a:ext cx="6013450" cy="3561681"/>
          </a:xfrm>
          <a:prstGeom prst="rect">
            <a:avLst/>
          </a:prstGeom>
        </p:spPr>
      </p:pic>
      <p:pic>
        <p:nvPicPr>
          <p:cNvPr id="10" name="図 9">
            <a:extLst>
              <a:ext uri="{FF2B5EF4-FFF2-40B4-BE49-F238E27FC236}">
                <a16:creationId xmlns:a16="http://schemas.microsoft.com/office/drawing/2014/main" id="{2C405D0A-6EE1-AC87-5C64-95AA0C37DCA4}"/>
              </a:ext>
            </a:extLst>
          </p:cNvPr>
          <p:cNvPicPr>
            <a:picLocks noChangeAspect="1"/>
          </p:cNvPicPr>
          <p:nvPr/>
        </p:nvPicPr>
        <p:blipFill rotWithShape="1">
          <a:blip r:embed="rId3"/>
          <a:srcRect r="3253"/>
          <a:stretch/>
        </p:blipFill>
        <p:spPr>
          <a:xfrm>
            <a:off x="6140450" y="1825959"/>
            <a:ext cx="6043441" cy="3561681"/>
          </a:xfrm>
          <a:prstGeom prst="rect">
            <a:avLst/>
          </a:prstGeom>
        </p:spPr>
      </p:pic>
      <p:sp>
        <p:nvSpPr>
          <p:cNvPr id="11" name="字幕 2">
            <a:extLst>
              <a:ext uri="{FF2B5EF4-FFF2-40B4-BE49-F238E27FC236}">
                <a16:creationId xmlns:a16="http://schemas.microsoft.com/office/drawing/2014/main" id="{616E8772-3A68-C20B-9F35-BF1A5883A0D1}"/>
              </a:ext>
            </a:extLst>
          </p:cNvPr>
          <p:cNvSpPr txBox="1">
            <a:spLocks/>
          </p:cNvSpPr>
          <p:nvPr/>
        </p:nvSpPr>
        <p:spPr>
          <a:xfrm>
            <a:off x="6851650" y="1076177"/>
            <a:ext cx="3659526" cy="530855"/>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000">
                <a:solidFill>
                  <a:srgbClr val="000000"/>
                </a:solidFill>
                <a:latin typeface="MS PGothic" panose="020B0600070205080204" pitchFamily="34" charset="-128"/>
                <a:ea typeface="MS PGothic" panose="020B0600070205080204" pitchFamily="34" charset="-128"/>
              </a:rPr>
              <a:t>入射側を</a:t>
            </a:r>
            <a:r>
              <a:rPr lang="en-US" altLang="ja-JP" sz="2000" dirty="0">
                <a:solidFill>
                  <a:srgbClr val="000000"/>
                </a:solidFill>
                <a:latin typeface="MS PGothic" panose="020B0600070205080204" pitchFamily="34" charset="-128"/>
                <a:ea typeface="MS PGothic" panose="020B0600070205080204" pitchFamily="34" charset="-128"/>
              </a:rPr>
              <a:t>Taper</a:t>
            </a:r>
            <a:r>
              <a:rPr lang="ja-JP" altLang="en-US" sz="2000">
                <a:solidFill>
                  <a:srgbClr val="000000"/>
                </a:solidFill>
                <a:latin typeface="MS PGothic" panose="020B0600070205080204" pitchFamily="34" charset="-128"/>
                <a:ea typeface="MS PGothic" panose="020B0600070205080204" pitchFamily="34" charset="-128"/>
              </a:rPr>
              <a:t>と</a:t>
            </a:r>
            <a:r>
              <a:rPr lang="en-US" altLang="ja-JP" sz="2000" dirty="0">
                <a:solidFill>
                  <a:srgbClr val="000000"/>
                </a:solidFill>
                <a:latin typeface="MS PGothic" panose="020B0600070205080204" pitchFamily="34" charset="-128"/>
                <a:ea typeface="MS PGothic" panose="020B0600070205080204" pitchFamily="34" charset="-128"/>
              </a:rPr>
              <a:t>Ridge</a:t>
            </a:r>
            <a:endParaRPr lang="ja-JP" altLang="en-US" sz="200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685829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240971" y="1"/>
            <a:ext cx="9630783" cy="642256"/>
          </a:xfrm>
          <a:solidFill>
            <a:schemeClr val="bg1"/>
          </a:solidFill>
        </p:spPr>
        <p:txBody>
          <a:bodyPr>
            <a:normAutofit/>
          </a:bodyPr>
          <a:lstStyle/>
          <a:p>
            <a:r>
              <a:rPr lang="en-US" altLang="ja-JP" sz="3200" dirty="0">
                <a:effectLst/>
                <a:latin typeface="MS PGothic" panose="020B0600070205080204" pitchFamily="34" charset="-128"/>
                <a:ea typeface="MS PGothic" panose="020B0600070205080204" pitchFamily="34" charset="-128"/>
              </a:rPr>
              <a:t>LS-2</a:t>
            </a:r>
            <a:r>
              <a:rPr lang="ja-JP" altLang="en-US" sz="3200">
                <a:effectLst/>
                <a:latin typeface="MS PGothic" panose="020B0600070205080204" pitchFamily="34" charset="-128"/>
                <a:ea typeface="MS PGothic" panose="020B0600070205080204" pitchFamily="34" charset="-128"/>
              </a:rPr>
              <a:t>に向けての勝手な私案</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2451100" y="515924"/>
            <a:ext cx="6457950" cy="1896410"/>
          </a:xfrm>
          <a:solidFill>
            <a:schemeClr val="bg1"/>
          </a:solidFill>
        </p:spPr>
        <p:txBody>
          <a:bodyPr>
            <a:noAutofit/>
          </a:bodyPr>
          <a:lstStyle/>
          <a:p>
            <a:pPr marL="342900" indent="-342900" algn="l">
              <a:buFont typeface="Arial" panose="020B0604020202020204" pitchFamily="34" charset="0"/>
              <a:buChar char="•"/>
            </a:pPr>
            <a:r>
              <a:rPr lang="ja-JP" altLang="en-US" sz="1600" b="0" i="0" u="none" strike="noStrike">
                <a:solidFill>
                  <a:srgbClr val="000000"/>
                </a:solidFill>
                <a:effectLst/>
                <a:latin typeface="MS PGothic" panose="020B0600070205080204" pitchFamily="34" charset="-128"/>
                <a:ea typeface="MS PGothic" panose="020B0600070205080204" pitchFamily="34" charset="-128"/>
              </a:rPr>
              <a:t>手動ネジ締め型</a:t>
            </a:r>
            <a:r>
              <a:rPr lang="en-US" altLang="ja-JP" sz="1600" b="0" i="0" u="none" strike="noStrike" dirty="0">
                <a:solidFill>
                  <a:srgbClr val="000000"/>
                </a:solidFill>
                <a:effectLst/>
                <a:latin typeface="MS PGothic" panose="020B0600070205080204" pitchFamily="34" charset="-128"/>
                <a:ea typeface="MS PGothic" panose="020B0600070205080204" pitchFamily="34" charset="-128"/>
              </a:rPr>
              <a:t>RVC</a:t>
            </a:r>
          </a:p>
          <a:p>
            <a:pPr marL="342900" indent="-342900" algn="l">
              <a:buFont typeface="Arial" panose="020B0604020202020204" pitchFamily="34" charset="0"/>
              <a:buChar char="•"/>
            </a:pPr>
            <a:r>
              <a:rPr lang="ja-JP" altLang="en-US" sz="1600" b="0" i="0" u="none" strike="noStrike">
                <a:solidFill>
                  <a:srgbClr val="000000"/>
                </a:solidFill>
                <a:effectLst/>
                <a:latin typeface="MS PGothic" panose="020B0600070205080204" pitchFamily="34" charset="-128"/>
                <a:ea typeface="MS PGothic" panose="020B0600070205080204" pitchFamily="34" charset="-128"/>
              </a:rPr>
              <a:t>入射側を細く出来れば</a:t>
            </a:r>
            <a:r>
              <a:rPr lang="en-US" altLang="ja-JP" sz="1600" b="0" i="0" u="none" strike="noStrike" dirty="0">
                <a:solidFill>
                  <a:srgbClr val="000000"/>
                </a:solidFill>
                <a:effectLst/>
                <a:latin typeface="MS PGothic" panose="020B0600070205080204" pitchFamily="34" charset="-128"/>
                <a:ea typeface="MS PGothic" panose="020B0600070205080204" pitchFamily="34" charset="-128"/>
              </a:rPr>
              <a:t>Cryostat</a:t>
            </a:r>
            <a:r>
              <a:rPr lang="ja-JP" altLang="en-US" sz="1600" b="0" i="0" u="none" strike="noStrike">
                <a:solidFill>
                  <a:srgbClr val="000000"/>
                </a:solidFill>
                <a:effectLst/>
                <a:latin typeface="MS PGothic" panose="020B0600070205080204" pitchFamily="34" charset="-128"/>
                <a:ea typeface="MS PGothic" panose="020B0600070205080204" pitchFamily="34" charset="-128"/>
              </a:rPr>
              <a:t>先端の干渉は無くなる？</a:t>
            </a:r>
            <a:endParaRPr lang="en-US" altLang="ja-JP" sz="16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kumimoji="1" lang="en-US" altLang="ja-JP" sz="1600" dirty="0">
                <a:solidFill>
                  <a:srgbClr val="000000"/>
                </a:solidFill>
                <a:latin typeface="MS PGothic" panose="020B0600070205080204" pitchFamily="34" charset="-128"/>
                <a:ea typeface="MS PGothic" panose="020B0600070205080204" pitchFamily="34" charset="-128"/>
              </a:rPr>
              <a:t>Beam Pipe</a:t>
            </a:r>
            <a:r>
              <a:rPr kumimoji="1" lang="ja-JP" altLang="en-US" sz="1600">
                <a:solidFill>
                  <a:srgbClr val="000000"/>
                </a:solidFill>
                <a:latin typeface="MS PGothic" panose="020B0600070205080204" pitchFamily="34" charset="-128"/>
                <a:ea typeface="MS PGothic" panose="020B0600070205080204" pitchFamily="34" charset="-128"/>
              </a:rPr>
              <a:t>が</a:t>
            </a:r>
            <a:r>
              <a:rPr kumimoji="1" lang="en-US" altLang="ja-JP" sz="1600" dirty="0">
                <a:solidFill>
                  <a:srgbClr val="000000"/>
                </a:solidFill>
                <a:latin typeface="MS PGothic" panose="020B0600070205080204" pitchFamily="34" charset="-128"/>
                <a:ea typeface="MS PGothic" panose="020B0600070205080204" pitchFamily="34" charset="-128"/>
              </a:rPr>
              <a:t>Warm Bore</a:t>
            </a:r>
            <a:r>
              <a:rPr kumimoji="1" lang="ja-JP" altLang="en-US" sz="1600">
                <a:solidFill>
                  <a:srgbClr val="000000"/>
                </a:solidFill>
                <a:latin typeface="MS PGothic" panose="020B0600070205080204" pitchFamily="34" charset="-128"/>
                <a:ea typeface="MS PGothic" panose="020B0600070205080204" pitchFamily="34" charset="-128"/>
              </a:rPr>
              <a:t>なら</a:t>
            </a:r>
            <a:r>
              <a:rPr lang="en-US" altLang="ja-JP" sz="1600" b="0" i="0" u="none" strike="noStrike" dirty="0">
                <a:solidFill>
                  <a:srgbClr val="000000"/>
                </a:solidFill>
                <a:effectLst/>
                <a:latin typeface="MS PGothic" panose="020B0600070205080204" pitchFamily="34" charset="-128"/>
                <a:ea typeface="MS PGothic" panose="020B0600070205080204" pitchFamily="34" charset="-128"/>
              </a:rPr>
              <a:t>Cryostat</a:t>
            </a:r>
            <a:r>
              <a:rPr lang="ja-JP" altLang="en-US" sz="1600" b="0" i="0" u="none" strike="noStrike">
                <a:solidFill>
                  <a:srgbClr val="000000"/>
                </a:solidFill>
                <a:effectLst/>
                <a:latin typeface="MS PGothic" panose="020B0600070205080204" pitchFamily="34" charset="-128"/>
                <a:ea typeface="MS PGothic" panose="020B0600070205080204" pitchFamily="34" charset="-128"/>
              </a:rPr>
              <a:t>に溶接出来る？</a:t>
            </a:r>
            <a:endParaRPr lang="en-US" altLang="ja-JP" sz="16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kumimoji="1" lang="en-US" altLang="ja-JP" sz="1600" dirty="0">
                <a:solidFill>
                  <a:srgbClr val="000000"/>
                </a:solidFill>
                <a:latin typeface="MS PGothic" panose="020B0600070205080204" pitchFamily="34" charset="-128"/>
                <a:ea typeface="MS PGothic" panose="020B0600070205080204" pitchFamily="34" charset="-128"/>
              </a:rPr>
              <a:t>Beam Pipe</a:t>
            </a:r>
            <a:r>
              <a:rPr lang="ja-JP" altLang="en-US" sz="1600">
                <a:solidFill>
                  <a:srgbClr val="000000"/>
                </a:solidFill>
                <a:latin typeface="MS PGothic" panose="020B0600070205080204" pitchFamily="34" charset="-128"/>
                <a:ea typeface="MS PGothic" panose="020B0600070205080204" pitchFamily="34" charset="-128"/>
              </a:rPr>
              <a:t>の</a:t>
            </a:r>
            <a:r>
              <a:rPr lang="en-US" altLang="ja-JP" sz="1600" dirty="0">
                <a:solidFill>
                  <a:srgbClr val="000000"/>
                </a:solidFill>
                <a:latin typeface="MS PGothic" panose="020B0600070205080204" pitchFamily="34" charset="-128"/>
                <a:ea typeface="MS PGothic" panose="020B0600070205080204" pitchFamily="34" charset="-128"/>
              </a:rPr>
              <a:t>Support</a:t>
            </a:r>
            <a:r>
              <a:rPr lang="ja-JP" altLang="en-US" sz="1600">
                <a:solidFill>
                  <a:srgbClr val="000000"/>
                </a:solidFill>
                <a:latin typeface="MS PGothic" panose="020B0600070205080204" pitchFamily="34" charset="-128"/>
                <a:ea typeface="MS PGothic" panose="020B0600070205080204" pitchFamily="34" charset="-128"/>
              </a:rPr>
              <a:t>はシールドを兼ねて</a:t>
            </a:r>
            <a:r>
              <a:rPr lang="en-US" altLang="ja-JP" sz="1600" dirty="0">
                <a:solidFill>
                  <a:srgbClr val="000000"/>
                </a:solidFill>
                <a:latin typeface="MS PGothic" panose="020B0600070205080204" pitchFamily="34" charset="-128"/>
                <a:ea typeface="MS PGothic" panose="020B0600070205080204" pitchFamily="34" charset="-128"/>
              </a:rPr>
              <a:t>Ta</a:t>
            </a:r>
            <a:r>
              <a:rPr lang="ja-JP" altLang="en-US" sz="1600">
                <a:solidFill>
                  <a:srgbClr val="000000"/>
                </a:solidFill>
                <a:latin typeface="MS PGothic" panose="020B0600070205080204" pitchFamily="34" charset="-128"/>
                <a:ea typeface="MS PGothic" panose="020B0600070205080204" pitchFamily="34" charset="-128"/>
              </a:rPr>
              <a:t>製？</a:t>
            </a:r>
            <a:endParaRPr lang="en-US" altLang="ja-JP" sz="1600" dirty="0">
              <a:solidFill>
                <a:srgbClr val="000000"/>
              </a:solidFill>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kumimoji="1" lang="en-US" altLang="ja-JP" sz="1600" dirty="0">
                <a:solidFill>
                  <a:srgbClr val="000000"/>
                </a:solidFill>
                <a:latin typeface="MS PGothic" panose="020B0600070205080204" pitchFamily="34" charset="-128"/>
                <a:ea typeface="MS PGothic" panose="020B0600070205080204" pitchFamily="34" charset="-128"/>
              </a:rPr>
              <a:t>SVD</a:t>
            </a:r>
            <a:r>
              <a:rPr kumimoji="1" lang="ja-JP" altLang="en-US" sz="1600">
                <a:solidFill>
                  <a:srgbClr val="000000"/>
                </a:solidFill>
                <a:latin typeface="MS PGothic" panose="020B0600070205080204" pitchFamily="34" charset="-128"/>
                <a:ea typeface="MS PGothic" panose="020B0600070205080204" pitchFamily="34" charset="-128"/>
              </a:rPr>
              <a:t>の</a:t>
            </a:r>
            <a:r>
              <a:rPr kumimoji="1" lang="en-US" altLang="ja-JP" sz="1600" dirty="0">
                <a:solidFill>
                  <a:srgbClr val="000000"/>
                </a:solidFill>
                <a:latin typeface="MS PGothic" panose="020B0600070205080204" pitchFamily="34" charset="-128"/>
                <a:ea typeface="MS PGothic" panose="020B0600070205080204" pitchFamily="34" charset="-128"/>
              </a:rPr>
              <a:t>Support </a:t>
            </a:r>
            <a:r>
              <a:rPr lang="en-US" altLang="ja-JP" sz="1600" dirty="0">
                <a:solidFill>
                  <a:srgbClr val="000000"/>
                </a:solidFill>
                <a:latin typeface="MS PGothic" panose="020B0600070205080204" pitchFamily="34" charset="-128"/>
                <a:ea typeface="MS PGothic" panose="020B0600070205080204" pitchFamily="34" charset="-128"/>
              </a:rPr>
              <a:t>Corn</a:t>
            </a:r>
            <a:r>
              <a:rPr lang="ja-JP" altLang="en-US" sz="1600">
                <a:solidFill>
                  <a:srgbClr val="000000"/>
                </a:solidFill>
                <a:latin typeface="MS PGothic" panose="020B0600070205080204" pitchFamily="34" charset="-128"/>
                <a:ea typeface="MS PGothic" panose="020B0600070205080204" pitchFamily="34" charset="-128"/>
              </a:rPr>
              <a:t>もシールドを兼ねて</a:t>
            </a:r>
            <a:r>
              <a:rPr lang="en-US" altLang="ja-JP" sz="1600" dirty="0">
                <a:solidFill>
                  <a:srgbClr val="000000"/>
                </a:solidFill>
                <a:latin typeface="MS PGothic" panose="020B0600070205080204" pitchFamily="34" charset="-128"/>
                <a:ea typeface="MS PGothic" panose="020B0600070205080204" pitchFamily="34" charset="-128"/>
              </a:rPr>
              <a:t>Ta</a:t>
            </a:r>
            <a:r>
              <a:rPr lang="ja-JP" altLang="en-US" sz="1600">
                <a:solidFill>
                  <a:srgbClr val="000000"/>
                </a:solidFill>
                <a:latin typeface="MS PGothic" panose="020B0600070205080204" pitchFamily="34" charset="-128"/>
                <a:ea typeface="MS PGothic" panose="020B0600070205080204" pitchFamily="34" charset="-128"/>
              </a:rPr>
              <a:t>製？</a:t>
            </a:r>
            <a:endParaRPr kumimoji="1" lang="ja-JP" altLang="en-US" sz="1600">
              <a:latin typeface="MS PGothic" panose="020B0600070205080204" pitchFamily="34" charset="-128"/>
              <a:ea typeface="MS PGothic" panose="020B0600070205080204" pitchFamily="34" charset="-128"/>
            </a:endParaRPr>
          </a:p>
        </p:txBody>
      </p:sp>
      <p:sp>
        <p:nvSpPr>
          <p:cNvPr id="4" name="日付プレースホルダー 3">
            <a:extLst>
              <a:ext uri="{FF2B5EF4-FFF2-40B4-BE49-F238E27FC236}">
                <a16:creationId xmlns:a16="http://schemas.microsoft.com/office/drawing/2014/main" id="{9C183FE0-010C-D646-35E6-23968993B928}"/>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9DAE31DB-4C26-B4FA-117F-746835E7E55F}"/>
              </a:ext>
            </a:extLst>
          </p:cNvPr>
          <p:cNvSpPr>
            <a:spLocks noGrp="1"/>
          </p:cNvSpPr>
          <p:nvPr>
            <p:ph type="ftr" sz="quarter" idx="11"/>
          </p:nvPr>
        </p:nvSpPr>
        <p:spPr/>
        <p:txBody>
          <a:bodyPr/>
          <a:lstStyle/>
          <a:p>
            <a:r>
              <a:rPr kumimoji="1" lang="en" altLang="ja-JP"/>
              <a:t>kohriki</a:t>
            </a:r>
            <a:endParaRPr kumimoji="1" lang="ja-JP" altLang="en-US"/>
          </a:p>
        </p:txBody>
      </p:sp>
      <p:sp>
        <p:nvSpPr>
          <p:cNvPr id="7" name="スライド番号プレースホルダー 6">
            <a:extLst>
              <a:ext uri="{FF2B5EF4-FFF2-40B4-BE49-F238E27FC236}">
                <a16:creationId xmlns:a16="http://schemas.microsoft.com/office/drawing/2014/main" id="{125433DC-EEE3-0638-24B5-DEF5F9866546}"/>
              </a:ext>
            </a:extLst>
          </p:cNvPr>
          <p:cNvSpPr>
            <a:spLocks noGrp="1"/>
          </p:cNvSpPr>
          <p:nvPr>
            <p:ph type="sldNum" sz="quarter" idx="12"/>
          </p:nvPr>
        </p:nvSpPr>
        <p:spPr/>
        <p:txBody>
          <a:bodyPr/>
          <a:lstStyle/>
          <a:p>
            <a:fld id="{32CE922C-3961-A146-854B-A16C6A68D034}" type="slidenum">
              <a:rPr kumimoji="1" lang="ja-JP" altLang="en-US" smtClean="0"/>
              <a:t>33</a:t>
            </a:fld>
            <a:endParaRPr kumimoji="1" lang="ja-JP" altLang="en-US"/>
          </a:p>
        </p:txBody>
      </p:sp>
      <p:pic>
        <p:nvPicPr>
          <p:cNvPr id="11" name="図 10">
            <a:extLst>
              <a:ext uri="{FF2B5EF4-FFF2-40B4-BE49-F238E27FC236}">
                <a16:creationId xmlns:a16="http://schemas.microsoft.com/office/drawing/2014/main" id="{F9D70D1E-907C-50A3-F211-C12FD83254C3}"/>
              </a:ext>
            </a:extLst>
          </p:cNvPr>
          <p:cNvPicPr>
            <a:picLocks noChangeAspect="1"/>
          </p:cNvPicPr>
          <p:nvPr/>
        </p:nvPicPr>
        <p:blipFill>
          <a:blip r:embed="rId2"/>
          <a:stretch>
            <a:fillRect/>
          </a:stretch>
        </p:blipFill>
        <p:spPr>
          <a:xfrm>
            <a:off x="2371725" y="2216651"/>
            <a:ext cx="7448550" cy="4246980"/>
          </a:xfrm>
          <a:prstGeom prst="rect">
            <a:avLst/>
          </a:prstGeom>
        </p:spPr>
      </p:pic>
    </p:spTree>
    <p:extLst>
      <p:ext uri="{BB962C8B-B14F-4D97-AF65-F5344CB8AC3E}">
        <p14:creationId xmlns:p14="http://schemas.microsoft.com/office/powerpoint/2010/main" val="764882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683CF95B-1EB9-1817-40D8-4C285CB0B7E6}"/>
              </a:ext>
            </a:extLst>
          </p:cNvPr>
          <p:cNvPicPr>
            <a:picLocks noChangeAspect="1"/>
          </p:cNvPicPr>
          <p:nvPr/>
        </p:nvPicPr>
        <p:blipFill rotWithShape="1">
          <a:blip r:embed="rId2"/>
          <a:srcRect l="4000" r="10698"/>
          <a:stretch/>
        </p:blipFill>
        <p:spPr>
          <a:xfrm>
            <a:off x="24441" y="1176223"/>
            <a:ext cx="7221448" cy="4939986"/>
          </a:xfrm>
          <a:prstGeom prst="rect">
            <a:avLst/>
          </a:prstGeom>
        </p:spPr>
      </p:pic>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240971" y="1"/>
            <a:ext cx="9630783" cy="642256"/>
          </a:xfrm>
          <a:solidFill>
            <a:schemeClr val="bg1"/>
          </a:solidFill>
        </p:spPr>
        <p:txBody>
          <a:bodyPr>
            <a:normAutofit/>
          </a:bodyPr>
          <a:lstStyle/>
          <a:p>
            <a:r>
              <a:rPr lang="en-US" altLang="ja-JP" sz="3200" dirty="0">
                <a:effectLst/>
                <a:latin typeface="MS PGothic" panose="020B0600070205080204" pitchFamily="34" charset="-128"/>
                <a:ea typeface="MS PGothic" panose="020B0600070205080204" pitchFamily="34" charset="-128"/>
              </a:rPr>
              <a:t>LS-2</a:t>
            </a:r>
            <a:r>
              <a:rPr lang="ja-JP" altLang="en-US" sz="3200">
                <a:effectLst/>
                <a:latin typeface="MS PGothic" panose="020B0600070205080204" pitchFamily="34" charset="-128"/>
                <a:ea typeface="MS PGothic" panose="020B0600070205080204" pitchFamily="34" charset="-128"/>
              </a:rPr>
              <a:t>に向けての勝手な私案</a:t>
            </a:r>
            <a:endParaRPr kumimoji="1" lang="ja-JP" altLang="en-US" sz="3200"/>
          </a:p>
        </p:txBody>
      </p:sp>
      <p:sp>
        <p:nvSpPr>
          <p:cNvPr id="4" name="日付プレースホルダー 3">
            <a:extLst>
              <a:ext uri="{FF2B5EF4-FFF2-40B4-BE49-F238E27FC236}">
                <a16:creationId xmlns:a16="http://schemas.microsoft.com/office/drawing/2014/main" id="{9C183FE0-010C-D646-35E6-23968993B928}"/>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9DAE31DB-4C26-B4FA-117F-746835E7E55F}"/>
              </a:ext>
            </a:extLst>
          </p:cNvPr>
          <p:cNvSpPr>
            <a:spLocks noGrp="1"/>
          </p:cNvSpPr>
          <p:nvPr>
            <p:ph type="ftr" sz="quarter" idx="11"/>
          </p:nvPr>
        </p:nvSpPr>
        <p:spPr/>
        <p:txBody>
          <a:bodyPr/>
          <a:lstStyle/>
          <a:p>
            <a:r>
              <a:rPr kumimoji="1" lang="en" altLang="ja-JP"/>
              <a:t>kohriki</a:t>
            </a:r>
            <a:endParaRPr kumimoji="1" lang="ja-JP" altLang="en-US"/>
          </a:p>
        </p:txBody>
      </p:sp>
      <p:sp>
        <p:nvSpPr>
          <p:cNvPr id="7" name="スライド番号プレースホルダー 6">
            <a:extLst>
              <a:ext uri="{FF2B5EF4-FFF2-40B4-BE49-F238E27FC236}">
                <a16:creationId xmlns:a16="http://schemas.microsoft.com/office/drawing/2014/main" id="{125433DC-EEE3-0638-24B5-DEF5F9866546}"/>
              </a:ext>
            </a:extLst>
          </p:cNvPr>
          <p:cNvSpPr>
            <a:spLocks noGrp="1"/>
          </p:cNvSpPr>
          <p:nvPr>
            <p:ph type="sldNum" sz="quarter" idx="12"/>
          </p:nvPr>
        </p:nvSpPr>
        <p:spPr/>
        <p:txBody>
          <a:bodyPr/>
          <a:lstStyle/>
          <a:p>
            <a:fld id="{32CE922C-3961-A146-854B-A16C6A68D034}" type="slidenum">
              <a:rPr kumimoji="1" lang="ja-JP" altLang="en-US" smtClean="0"/>
              <a:t>34</a:t>
            </a:fld>
            <a:endParaRPr kumimoji="1" lang="ja-JP" altLang="en-US"/>
          </a:p>
        </p:txBody>
      </p:sp>
      <p:pic>
        <p:nvPicPr>
          <p:cNvPr id="8" name="図 7">
            <a:extLst>
              <a:ext uri="{FF2B5EF4-FFF2-40B4-BE49-F238E27FC236}">
                <a16:creationId xmlns:a16="http://schemas.microsoft.com/office/drawing/2014/main" id="{23BC8258-6254-1FD0-BD92-80D9B907D810}"/>
              </a:ext>
            </a:extLst>
          </p:cNvPr>
          <p:cNvPicPr>
            <a:picLocks noChangeAspect="1"/>
          </p:cNvPicPr>
          <p:nvPr/>
        </p:nvPicPr>
        <p:blipFill rotWithShape="1">
          <a:blip r:embed="rId3"/>
          <a:srcRect l="3745" r="3089"/>
          <a:stretch/>
        </p:blipFill>
        <p:spPr>
          <a:xfrm>
            <a:off x="8153400" y="1470148"/>
            <a:ext cx="3348507" cy="2095500"/>
          </a:xfrm>
          <a:prstGeom prst="rect">
            <a:avLst/>
          </a:prstGeom>
        </p:spPr>
      </p:pic>
      <p:pic>
        <p:nvPicPr>
          <p:cNvPr id="10" name="図 9">
            <a:extLst>
              <a:ext uri="{FF2B5EF4-FFF2-40B4-BE49-F238E27FC236}">
                <a16:creationId xmlns:a16="http://schemas.microsoft.com/office/drawing/2014/main" id="{C70967F9-039A-36E7-E737-F06926D0648E}"/>
              </a:ext>
            </a:extLst>
          </p:cNvPr>
          <p:cNvPicPr>
            <a:picLocks noChangeAspect="1"/>
          </p:cNvPicPr>
          <p:nvPr/>
        </p:nvPicPr>
        <p:blipFill rotWithShape="1">
          <a:blip r:embed="rId4"/>
          <a:srcRect l="3822" r="4265"/>
          <a:stretch/>
        </p:blipFill>
        <p:spPr>
          <a:xfrm>
            <a:off x="8198476" y="4120131"/>
            <a:ext cx="3303431" cy="2095500"/>
          </a:xfrm>
          <a:prstGeom prst="rect">
            <a:avLst/>
          </a:prstGeom>
        </p:spPr>
      </p:pic>
      <p:sp>
        <p:nvSpPr>
          <p:cNvPr id="6" name="テキスト ボックス 5">
            <a:extLst>
              <a:ext uri="{FF2B5EF4-FFF2-40B4-BE49-F238E27FC236}">
                <a16:creationId xmlns:a16="http://schemas.microsoft.com/office/drawing/2014/main" id="{CAD153C0-E7EE-B353-03B2-28DDDC17EBD8}"/>
              </a:ext>
            </a:extLst>
          </p:cNvPr>
          <p:cNvSpPr txBox="1"/>
          <p:nvPr/>
        </p:nvSpPr>
        <p:spPr>
          <a:xfrm>
            <a:off x="9461500" y="1087787"/>
            <a:ext cx="622286" cy="369332"/>
          </a:xfrm>
          <a:prstGeom prst="rect">
            <a:avLst/>
          </a:prstGeom>
          <a:noFill/>
        </p:spPr>
        <p:txBody>
          <a:bodyPr wrap="none" rtlCol="0">
            <a:spAutoFit/>
          </a:bodyPr>
          <a:lstStyle/>
          <a:p>
            <a:r>
              <a:rPr kumimoji="1" lang="en-US" altLang="ja-JP" dirty="0">
                <a:latin typeface="MS PGothic" panose="020B0600070205080204" pitchFamily="34" charset="-128"/>
                <a:ea typeface="MS PGothic" panose="020B0600070205080204" pitchFamily="34" charset="-128"/>
              </a:rPr>
              <a:t>Free</a:t>
            </a:r>
            <a:endParaRPr kumimoji="1" lang="ja-JP" altLang="en-US">
              <a:latin typeface="MS PGothic" panose="020B0600070205080204" pitchFamily="34" charset="-128"/>
              <a:ea typeface="MS PGothic" panose="020B0600070205080204" pitchFamily="34" charset="-128"/>
            </a:endParaRPr>
          </a:p>
        </p:txBody>
      </p:sp>
      <p:sp>
        <p:nvSpPr>
          <p:cNvPr id="9" name="テキスト ボックス 8">
            <a:extLst>
              <a:ext uri="{FF2B5EF4-FFF2-40B4-BE49-F238E27FC236}">
                <a16:creationId xmlns:a16="http://schemas.microsoft.com/office/drawing/2014/main" id="{E037961C-68DA-4416-FF27-3071FC6A5E17}"/>
              </a:ext>
            </a:extLst>
          </p:cNvPr>
          <p:cNvSpPr txBox="1"/>
          <p:nvPr/>
        </p:nvSpPr>
        <p:spPr>
          <a:xfrm>
            <a:off x="9461500" y="3750799"/>
            <a:ext cx="647934" cy="369332"/>
          </a:xfrm>
          <a:prstGeom prst="rect">
            <a:avLst/>
          </a:prstGeom>
          <a:noFill/>
        </p:spPr>
        <p:txBody>
          <a:bodyPr wrap="none" rtlCol="0">
            <a:spAutoFit/>
          </a:bodyPr>
          <a:lstStyle/>
          <a:p>
            <a:r>
              <a:rPr kumimoji="1" lang="en-US" altLang="ja-JP" dirty="0">
                <a:latin typeface="MS PGothic" panose="020B0600070205080204" pitchFamily="34" charset="-128"/>
                <a:ea typeface="MS PGothic" panose="020B0600070205080204" pitchFamily="34" charset="-128"/>
              </a:rPr>
              <a:t>Lock</a:t>
            </a:r>
            <a:endParaRPr kumimoji="1" lang="ja-JP" altLang="en-US">
              <a:latin typeface="MS PGothic" panose="020B0600070205080204" pitchFamily="34" charset="-128"/>
              <a:ea typeface="MS PGothic" panose="020B0600070205080204" pitchFamily="34" charset="-128"/>
            </a:endParaRPr>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2406650" y="702322"/>
            <a:ext cx="2916576" cy="707661"/>
          </a:xfrm>
          <a:solidFill>
            <a:schemeClr val="bg1"/>
          </a:solidFill>
        </p:spPr>
        <p:txBody>
          <a:bodyPr>
            <a:normAutofit/>
          </a:bodyPr>
          <a:lstStyle/>
          <a:p>
            <a:pPr algn="l"/>
            <a:r>
              <a:rPr lang="ja-JP" altLang="en-US" sz="2400" b="0" i="0" u="none" strike="noStrike">
                <a:solidFill>
                  <a:srgbClr val="000000"/>
                </a:solidFill>
                <a:effectLst/>
                <a:latin typeface="MS PGothic" panose="020B0600070205080204" pitchFamily="34" charset="-128"/>
                <a:ea typeface="MS PGothic" panose="020B0600070205080204" pitchFamily="34" charset="-128"/>
              </a:rPr>
              <a:t>手動ネジ締め型</a:t>
            </a:r>
            <a:r>
              <a:rPr lang="en-US" altLang="ja-JP" sz="2400" b="0" i="0" u="none" strike="noStrike" dirty="0">
                <a:solidFill>
                  <a:srgbClr val="000000"/>
                </a:solidFill>
                <a:effectLst/>
                <a:latin typeface="MS PGothic" panose="020B0600070205080204" pitchFamily="34" charset="-128"/>
                <a:ea typeface="MS PGothic" panose="020B0600070205080204" pitchFamily="34" charset="-128"/>
              </a:rPr>
              <a:t>RVC</a:t>
            </a:r>
          </a:p>
        </p:txBody>
      </p:sp>
    </p:spTree>
    <p:extLst>
      <p:ext uri="{BB962C8B-B14F-4D97-AF65-F5344CB8AC3E}">
        <p14:creationId xmlns:p14="http://schemas.microsoft.com/office/powerpoint/2010/main" val="1962399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240971" y="1"/>
            <a:ext cx="9630783" cy="642256"/>
          </a:xfrm>
          <a:solidFill>
            <a:schemeClr val="bg1"/>
          </a:solidFill>
        </p:spPr>
        <p:txBody>
          <a:bodyPr>
            <a:normAutofit/>
          </a:bodyPr>
          <a:lstStyle/>
          <a:p>
            <a:r>
              <a:rPr lang="en-US" altLang="ja-JP" sz="3200" dirty="0">
                <a:effectLst/>
                <a:latin typeface="MS PGothic" panose="020B0600070205080204" pitchFamily="34" charset="-128"/>
                <a:ea typeface="MS PGothic" panose="020B0600070205080204" pitchFamily="34" charset="-128"/>
              </a:rPr>
              <a:t>LS-2</a:t>
            </a:r>
            <a:r>
              <a:rPr lang="ja-JP" altLang="en-US" sz="3200">
                <a:effectLst/>
                <a:latin typeface="MS PGothic" panose="020B0600070205080204" pitchFamily="34" charset="-128"/>
                <a:ea typeface="MS PGothic" panose="020B0600070205080204" pitchFamily="34" charset="-128"/>
              </a:rPr>
              <a:t>に向けての勝手な私案</a:t>
            </a:r>
            <a:endParaRPr kumimoji="1" lang="ja-JP" altLang="en-US" sz="3200"/>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4646853" y="742142"/>
            <a:ext cx="2865197" cy="642256"/>
          </a:xfrm>
          <a:solidFill>
            <a:schemeClr val="bg1"/>
          </a:solidFill>
        </p:spPr>
        <p:txBody>
          <a:bodyPr>
            <a:normAutofit/>
          </a:bodyPr>
          <a:lstStyle/>
          <a:p>
            <a:pPr algn="l"/>
            <a:r>
              <a:rPr lang="ja-JP" altLang="en-US" sz="2400" b="0" i="0" u="none" strike="noStrike">
                <a:solidFill>
                  <a:srgbClr val="000000"/>
                </a:solidFill>
                <a:effectLst/>
                <a:latin typeface="MS PGothic" panose="020B0600070205080204" pitchFamily="34" charset="-128"/>
                <a:ea typeface="MS PGothic" panose="020B0600070205080204" pitchFamily="34" charset="-128"/>
              </a:rPr>
              <a:t>手動ネジ締め型</a:t>
            </a:r>
            <a:r>
              <a:rPr lang="en-US" altLang="ja-JP" sz="2400" b="0" i="0" u="none" strike="noStrike" dirty="0">
                <a:solidFill>
                  <a:srgbClr val="000000"/>
                </a:solidFill>
                <a:effectLst/>
                <a:latin typeface="MS PGothic" panose="020B0600070205080204" pitchFamily="34" charset="-128"/>
                <a:ea typeface="MS PGothic" panose="020B0600070205080204" pitchFamily="34" charset="-128"/>
              </a:rPr>
              <a:t>RVC</a:t>
            </a:r>
          </a:p>
        </p:txBody>
      </p:sp>
      <p:sp>
        <p:nvSpPr>
          <p:cNvPr id="4" name="日付プレースホルダー 3">
            <a:extLst>
              <a:ext uri="{FF2B5EF4-FFF2-40B4-BE49-F238E27FC236}">
                <a16:creationId xmlns:a16="http://schemas.microsoft.com/office/drawing/2014/main" id="{9C183FE0-010C-D646-35E6-23968993B928}"/>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9DAE31DB-4C26-B4FA-117F-746835E7E55F}"/>
              </a:ext>
            </a:extLst>
          </p:cNvPr>
          <p:cNvSpPr>
            <a:spLocks noGrp="1"/>
          </p:cNvSpPr>
          <p:nvPr>
            <p:ph type="ftr" sz="quarter" idx="11"/>
          </p:nvPr>
        </p:nvSpPr>
        <p:spPr/>
        <p:txBody>
          <a:bodyPr/>
          <a:lstStyle/>
          <a:p>
            <a:r>
              <a:rPr kumimoji="1" lang="en" altLang="ja-JP"/>
              <a:t>kohriki</a:t>
            </a:r>
            <a:endParaRPr kumimoji="1" lang="ja-JP" altLang="en-US"/>
          </a:p>
        </p:txBody>
      </p:sp>
      <p:sp>
        <p:nvSpPr>
          <p:cNvPr id="7" name="スライド番号プレースホルダー 6">
            <a:extLst>
              <a:ext uri="{FF2B5EF4-FFF2-40B4-BE49-F238E27FC236}">
                <a16:creationId xmlns:a16="http://schemas.microsoft.com/office/drawing/2014/main" id="{125433DC-EEE3-0638-24B5-DEF5F9866546}"/>
              </a:ext>
            </a:extLst>
          </p:cNvPr>
          <p:cNvSpPr>
            <a:spLocks noGrp="1"/>
          </p:cNvSpPr>
          <p:nvPr>
            <p:ph type="sldNum" sz="quarter" idx="12"/>
          </p:nvPr>
        </p:nvSpPr>
        <p:spPr/>
        <p:txBody>
          <a:bodyPr/>
          <a:lstStyle/>
          <a:p>
            <a:fld id="{32CE922C-3961-A146-854B-A16C6A68D034}" type="slidenum">
              <a:rPr kumimoji="1" lang="ja-JP" altLang="en-US" smtClean="0"/>
              <a:t>35</a:t>
            </a:fld>
            <a:endParaRPr kumimoji="1" lang="ja-JP" altLang="en-US"/>
          </a:p>
        </p:txBody>
      </p:sp>
      <p:pic>
        <p:nvPicPr>
          <p:cNvPr id="8" name="図 7">
            <a:extLst>
              <a:ext uri="{FF2B5EF4-FFF2-40B4-BE49-F238E27FC236}">
                <a16:creationId xmlns:a16="http://schemas.microsoft.com/office/drawing/2014/main" id="{CDD7BF9B-6107-A1FF-05E1-A774D695CD91}"/>
              </a:ext>
            </a:extLst>
          </p:cNvPr>
          <p:cNvPicPr>
            <a:picLocks noChangeAspect="1"/>
          </p:cNvPicPr>
          <p:nvPr/>
        </p:nvPicPr>
        <p:blipFill>
          <a:blip r:embed="rId2"/>
          <a:stretch>
            <a:fillRect/>
          </a:stretch>
        </p:blipFill>
        <p:spPr>
          <a:xfrm>
            <a:off x="1668354" y="1653134"/>
            <a:ext cx="7920000" cy="4733365"/>
          </a:xfrm>
          <a:prstGeom prst="rect">
            <a:avLst/>
          </a:prstGeom>
        </p:spPr>
      </p:pic>
      <p:pic>
        <p:nvPicPr>
          <p:cNvPr id="11" name="図 10">
            <a:extLst>
              <a:ext uri="{FF2B5EF4-FFF2-40B4-BE49-F238E27FC236}">
                <a16:creationId xmlns:a16="http://schemas.microsoft.com/office/drawing/2014/main" id="{33377B57-87F0-634E-30C2-88D0D86C7198}"/>
              </a:ext>
            </a:extLst>
          </p:cNvPr>
          <p:cNvPicPr>
            <a:picLocks noChangeAspect="1"/>
          </p:cNvPicPr>
          <p:nvPr/>
        </p:nvPicPr>
        <p:blipFill rotWithShape="1">
          <a:blip r:embed="rId3"/>
          <a:srcRect l="30474" t="22654" r="35166" b="16962"/>
          <a:stretch/>
        </p:blipFill>
        <p:spPr>
          <a:xfrm>
            <a:off x="622444" y="1653134"/>
            <a:ext cx="2743200" cy="2881203"/>
          </a:xfrm>
          <a:prstGeom prst="rect">
            <a:avLst/>
          </a:prstGeom>
        </p:spPr>
      </p:pic>
      <p:pic>
        <p:nvPicPr>
          <p:cNvPr id="12" name="図 11">
            <a:extLst>
              <a:ext uri="{FF2B5EF4-FFF2-40B4-BE49-F238E27FC236}">
                <a16:creationId xmlns:a16="http://schemas.microsoft.com/office/drawing/2014/main" id="{729F8C22-025B-1B7F-C1F7-82F9BBE5D996}"/>
              </a:ext>
            </a:extLst>
          </p:cNvPr>
          <p:cNvPicPr>
            <a:picLocks noChangeAspect="1"/>
          </p:cNvPicPr>
          <p:nvPr/>
        </p:nvPicPr>
        <p:blipFill rotWithShape="1">
          <a:blip r:embed="rId4"/>
          <a:srcRect l="35008" t="21154" r="34450" b="18462"/>
          <a:stretch/>
        </p:blipFill>
        <p:spPr>
          <a:xfrm>
            <a:off x="9145528" y="3583974"/>
            <a:ext cx="2346298" cy="2772376"/>
          </a:xfrm>
          <a:prstGeom prst="rect">
            <a:avLst/>
          </a:prstGeom>
        </p:spPr>
      </p:pic>
      <p:sp>
        <p:nvSpPr>
          <p:cNvPr id="6" name="テキスト ボックス 5">
            <a:extLst>
              <a:ext uri="{FF2B5EF4-FFF2-40B4-BE49-F238E27FC236}">
                <a16:creationId xmlns:a16="http://schemas.microsoft.com/office/drawing/2014/main" id="{81848C9B-CE64-6002-DA25-C07D4BBAC0F1}"/>
              </a:ext>
            </a:extLst>
          </p:cNvPr>
          <p:cNvSpPr txBox="1"/>
          <p:nvPr/>
        </p:nvSpPr>
        <p:spPr>
          <a:xfrm>
            <a:off x="3080471" y="2705387"/>
            <a:ext cx="1354858" cy="369332"/>
          </a:xfrm>
          <a:prstGeom prst="rect">
            <a:avLst/>
          </a:prstGeom>
          <a:noFill/>
        </p:spPr>
        <p:txBody>
          <a:bodyPr wrap="none" rtlCol="0">
            <a:spAutoFit/>
          </a:bodyPr>
          <a:lstStyle/>
          <a:p>
            <a:pPr algn="l"/>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Main Flange</a:t>
            </a:r>
          </a:p>
        </p:txBody>
      </p:sp>
      <p:sp>
        <p:nvSpPr>
          <p:cNvPr id="9" name="テキスト ボックス 8">
            <a:extLst>
              <a:ext uri="{FF2B5EF4-FFF2-40B4-BE49-F238E27FC236}">
                <a16:creationId xmlns:a16="http://schemas.microsoft.com/office/drawing/2014/main" id="{68C1B1A4-7B86-581B-8AF5-C71E57ABDF23}"/>
              </a:ext>
            </a:extLst>
          </p:cNvPr>
          <p:cNvSpPr txBox="1"/>
          <p:nvPr/>
        </p:nvSpPr>
        <p:spPr>
          <a:xfrm>
            <a:off x="6977750" y="5204866"/>
            <a:ext cx="1962397" cy="369332"/>
          </a:xfrm>
          <a:prstGeom prst="rect">
            <a:avLst/>
          </a:prstGeom>
          <a:noFill/>
        </p:spPr>
        <p:txBody>
          <a:bodyPr wrap="none" rtlCol="0">
            <a:spAutoFit/>
          </a:bodyPr>
          <a:lstStyle/>
          <a:p>
            <a:r>
              <a:rPr kumimoji="1" lang="en-US" altLang="ja-JP" dirty="0">
                <a:latin typeface="MS PGothic" panose="020B0600070205080204" pitchFamily="34" charset="-128"/>
                <a:ea typeface="MS PGothic" panose="020B0600070205080204" pitchFamily="34" charset="-128"/>
              </a:rPr>
              <a:t>22.5</a:t>
            </a:r>
            <a:r>
              <a:rPr kumimoji="1" lang="ja-JP" altLang="en-US">
                <a:latin typeface="MS PGothic" panose="020B0600070205080204" pitchFamily="34" charset="-128"/>
                <a:ea typeface="MS PGothic" panose="020B0600070205080204" pitchFamily="34" charset="-128"/>
              </a:rPr>
              <a:t>度回転用歯車</a:t>
            </a:r>
            <a:endParaRPr kumimoji="1" lang="en-US" altLang="ja-JP" dirty="0">
              <a:latin typeface="MS PGothic" panose="020B0600070205080204" pitchFamily="34" charset="-128"/>
              <a:ea typeface="MS PGothic" panose="020B0600070205080204" pitchFamily="34" charset="-128"/>
            </a:endParaRPr>
          </a:p>
        </p:txBody>
      </p:sp>
      <p:sp>
        <p:nvSpPr>
          <p:cNvPr id="10" name="テキスト ボックス 9">
            <a:extLst>
              <a:ext uri="{FF2B5EF4-FFF2-40B4-BE49-F238E27FC236}">
                <a16:creationId xmlns:a16="http://schemas.microsoft.com/office/drawing/2014/main" id="{2E260689-D355-9212-3F44-512167EC2660}"/>
              </a:ext>
            </a:extLst>
          </p:cNvPr>
          <p:cNvSpPr txBox="1"/>
          <p:nvPr/>
        </p:nvSpPr>
        <p:spPr>
          <a:xfrm>
            <a:off x="4758915" y="1377220"/>
            <a:ext cx="2020105" cy="369332"/>
          </a:xfrm>
          <a:prstGeom prst="rect">
            <a:avLst/>
          </a:prstGeom>
          <a:noFill/>
        </p:spPr>
        <p:txBody>
          <a:bodyPr wrap="none" rtlCol="0">
            <a:spAutoFit/>
          </a:bodyPr>
          <a:lstStyle/>
          <a:p>
            <a:r>
              <a:rPr kumimoji="1" lang="ja-JP" altLang="en-US">
                <a:latin typeface="MS PGothic" panose="020B0600070205080204" pitchFamily="34" charset="-128"/>
                <a:ea typeface="MS PGothic" panose="020B0600070205080204" pitchFamily="34" charset="-128"/>
              </a:rPr>
              <a:t>締め付けネジ</a:t>
            </a:r>
            <a:r>
              <a:rPr kumimoji="1" lang="en-US" altLang="ja-JP" dirty="0">
                <a:latin typeface="MS PGothic" panose="020B0600070205080204" pitchFamily="34" charset="-128"/>
                <a:ea typeface="MS PGothic" panose="020B0600070205080204" pitchFamily="34" charset="-128"/>
              </a:rPr>
              <a:t>8xM8</a:t>
            </a:r>
            <a:endParaRPr kumimoji="1" lang="ja-JP" altLang="en-US">
              <a:latin typeface="MS PGothic" panose="020B0600070205080204" pitchFamily="34" charset="-128"/>
              <a:ea typeface="MS PGothic" panose="020B0600070205080204" pitchFamily="34" charset="-128"/>
            </a:endParaRPr>
          </a:p>
        </p:txBody>
      </p:sp>
      <p:cxnSp>
        <p:nvCxnSpPr>
          <p:cNvPr id="13" name="直線矢印コネクタ 12">
            <a:extLst>
              <a:ext uri="{FF2B5EF4-FFF2-40B4-BE49-F238E27FC236}">
                <a16:creationId xmlns:a16="http://schemas.microsoft.com/office/drawing/2014/main" id="{7D2F804D-DB92-5BE4-641C-143DD62253A8}"/>
              </a:ext>
            </a:extLst>
          </p:cNvPr>
          <p:cNvCxnSpPr>
            <a:cxnSpLocks/>
          </p:cNvCxnSpPr>
          <p:nvPr/>
        </p:nvCxnSpPr>
        <p:spPr>
          <a:xfrm>
            <a:off x="6719198" y="1659881"/>
            <a:ext cx="368300" cy="3083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55AD3F27-5B35-BD83-5F1F-C91338A35020}"/>
              </a:ext>
            </a:extLst>
          </p:cNvPr>
          <p:cNvCxnSpPr>
            <a:cxnSpLocks/>
          </p:cNvCxnSpPr>
          <p:nvPr/>
        </p:nvCxnSpPr>
        <p:spPr>
          <a:xfrm flipH="1" flipV="1">
            <a:off x="6719198" y="4789694"/>
            <a:ext cx="287164" cy="5998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3193ADE9-1AEE-B666-8111-5E05C61E7B1E}"/>
              </a:ext>
            </a:extLst>
          </p:cNvPr>
          <p:cNvCxnSpPr>
            <a:cxnSpLocks/>
          </p:cNvCxnSpPr>
          <p:nvPr/>
        </p:nvCxnSpPr>
        <p:spPr>
          <a:xfrm flipH="1" flipV="1">
            <a:off x="6659434" y="4914755"/>
            <a:ext cx="339431" cy="4747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28D706FF-8392-EA1D-C23F-74D2201E5107}"/>
              </a:ext>
            </a:extLst>
          </p:cNvPr>
          <p:cNvCxnSpPr>
            <a:cxnSpLocks/>
          </p:cNvCxnSpPr>
          <p:nvPr/>
        </p:nvCxnSpPr>
        <p:spPr>
          <a:xfrm>
            <a:off x="4317380" y="2937191"/>
            <a:ext cx="211698" cy="5439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15ACA568-0E96-1E06-3067-5BC51C804DCF}"/>
              </a:ext>
            </a:extLst>
          </p:cNvPr>
          <p:cNvSpPr txBox="1"/>
          <p:nvPr/>
        </p:nvSpPr>
        <p:spPr>
          <a:xfrm>
            <a:off x="3348992" y="2329413"/>
            <a:ext cx="1693092" cy="369332"/>
          </a:xfrm>
          <a:prstGeom prst="rect">
            <a:avLst/>
          </a:prstGeom>
          <a:noFill/>
        </p:spPr>
        <p:txBody>
          <a:bodyPr wrap="none" rtlCol="0">
            <a:spAutoFit/>
          </a:bodyPr>
          <a:lstStyle/>
          <a:p>
            <a:pPr algn="l"/>
            <a:r>
              <a:rPr lang="en-US" altLang="ja-JP" dirty="0">
                <a:solidFill>
                  <a:srgbClr val="000000"/>
                </a:solidFill>
                <a:latin typeface="MS PGothic" panose="020B0600070205080204" pitchFamily="34" charset="-128"/>
                <a:ea typeface="MS PGothic" panose="020B0600070205080204" pitchFamily="34" charset="-128"/>
              </a:rPr>
              <a:t>Rotation</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 Flange</a:t>
            </a:r>
          </a:p>
        </p:txBody>
      </p:sp>
      <p:sp>
        <p:nvSpPr>
          <p:cNvPr id="18" name="テキスト ボックス 17">
            <a:extLst>
              <a:ext uri="{FF2B5EF4-FFF2-40B4-BE49-F238E27FC236}">
                <a16:creationId xmlns:a16="http://schemas.microsoft.com/office/drawing/2014/main" id="{36E75CEF-FADE-3AAE-3006-199257DC6745}"/>
              </a:ext>
            </a:extLst>
          </p:cNvPr>
          <p:cNvSpPr txBox="1"/>
          <p:nvPr/>
        </p:nvSpPr>
        <p:spPr>
          <a:xfrm>
            <a:off x="1846122" y="4400753"/>
            <a:ext cx="1167307" cy="369332"/>
          </a:xfrm>
          <a:prstGeom prst="rect">
            <a:avLst/>
          </a:prstGeom>
          <a:noFill/>
        </p:spPr>
        <p:txBody>
          <a:bodyPr wrap="none" rtlCol="0">
            <a:spAutoFit/>
          </a:bodyPr>
          <a:lstStyle/>
          <a:p>
            <a:pPr algn="l"/>
            <a:r>
              <a:rPr lang="en-US" altLang="ja-JP" dirty="0">
                <a:solidFill>
                  <a:srgbClr val="000000"/>
                </a:solidFill>
                <a:latin typeface="MS PGothic" panose="020B0600070205080204" pitchFamily="34" charset="-128"/>
                <a:ea typeface="MS PGothic" panose="020B0600070205080204" pitchFamily="34" charset="-128"/>
              </a:rPr>
              <a:t>BP</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 Flange</a:t>
            </a:r>
          </a:p>
        </p:txBody>
      </p:sp>
      <p:sp>
        <p:nvSpPr>
          <p:cNvPr id="19" name="テキスト ボックス 18">
            <a:extLst>
              <a:ext uri="{FF2B5EF4-FFF2-40B4-BE49-F238E27FC236}">
                <a16:creationId xmlns:a16="http://schemas.microsoft.com/office/drawing/2014/main" id="{060D34FB-AFF4-2A7F-A904-7894101DA694}"/>
              </a:ext>
            </a:extLst>
          </p:cNvPr>
          <p:cNvSpPr txBox="1"/>
          <p:nvPr/>
        </p:nvSpPr>
        <p:spPr>
          <a:xfrm>
            <a:off x="1356264" y="4659631"/>
            <a:ext cx="1276311" cy="369332"/>
          </a:xfrm>
          <a:prstGeom prst="rect">
            <a:avLst/>
          </a:prstGeom>
          <a:noFill/>
        </p:spPr>
        <p:txBody>
          <a:bodyPr wrap="none" rtlCol="0">
            <a:spAutoFit/>
          </a:bodyPr>
          <a:lstStyle/>
          <a:p>
            <a:pPr algn="l"/>
            <a:r>
              <a:rPr lang="en-US" altLang="ja-JP" dirty="0">
                <a:solidFill>
                  <a:srgbClr val="000000"/>
                </a:solidFill>
                <a:latin typeface="MS PGothic" panose="020B0600070205080204" pitchFamily="34" charset="-128"/>
                <a:ea typeface="MS PGothic" panose="020B0600070205080204" pitchFamily="34" charset="-128"/>
              </a:rPr>
              <a:t>BP</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 Bellows</a:t>
            </a:r>
          </a:p>
        </p:txBody>
      </p:sp>
      <p:cxnSp>
        <p:nvCxnSpPr>
          <p:cNvPr id="20" name="直線矢印コネクタ 19">
            <a:extLst>
              <a:ext uri="{FF2B5EF4-FFF2-40B4-BE49-F238E27FC236}">
                <a16:creationId xmlns:a16="http://schemas.microsoft.com/office/drawing/2014/main" id="{9EEFEC99-A828-276E-0438-76C636D94F77}"/>
              </a:ext>
            </a:extLst>
          </p:cNvPr>
          <p:cNvCxnSpPr>
            <a:cxnSpLocks/>
          </p:cNvCxnSpPr>
          <p:nvPr/>
        </p:nvCxnSpPr>
        <p:spPr>
          <a:xfrm>
            <a:off x="4940300" y="2590800"/>
            <a:ext cx="446765" cy="6183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136D717D-6B9F-DDA8-8EBF-94127DFD2BE2}"/>
              </a:ext>
            </a:extLst>
          </p:cNvPr>
          <p:cNvCxnSpPr>
            <a:cxnSpLocks/>
          </p:cNvCxnSpPr>
          <p:nvPr/>
        </p:nvCxnSpPr>
        <p:spPr>
          <a:xfrm>
            <a:off x="2562745" y="4916355"/>
            <a:ext cx="52970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C2953528-8CFB-0D9B-AAF2-995605F20816}"/>
              </a:ext>
            </a:extLst>
          </p:cNvPr>
          <p:cNvCxnSpPr>
            <a:cxnSpLocks/>
          </p:cNvCxnSpPr>
          <p:nvPr/>
        </p:nvCxnSpPr>
        <p:spPr>
          <a:xfrm>
            <a:off x="2896244" y="4659631"/>
            <a:ext cx="250155" cy="1241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22C2B52F-4D44-7572-D3BD-E9E5D8402970}"/>
              </a:ext>
            </a:extLst>
          </p:cNvPr>
          <p:cNvSpPr txBox="1"/>
          <p:nvPr/>
        </p:nvSpPr>
        <p:spPr>
          <a:xfrm>
            <a:off x="4870608" y="2101156"/>
            <a:ext cx="761747" cy="369332"/>
          </a:xfrm>
          <a:prstGeom prst="rect">
            <a:avLst/>
          </a:prstGeom>
          <a:noFill/>
        </p:spPr>
        <p:txBody>
          <a:bodyPr wrap="none" rtlCol="0">
            <a:spAutoFit/>
          </a:bodyPr>
          <a:lstStyle/>
          <a:p>
            <a:pPr algn="l"/>
            <a:r>
              <a:rPr lang="en-US" altLang="ja-JP" dirty="0">
                <a:solidFill>
                  <a:srgbClr val="000000"/>
                </a:solidFill>
                <a:latin typeface="MS PGothic" panose="020B0600070205080204" pitchFamily="34" charset="-128"/>
                <a:ea typeface="MS PGothic" panose="020B0600070205080204" pitchFamily="34" charset="-128"/>
              </a:rPr>
              <a:t>Cover</a:t>
            </a:r>
            <a:endParaRPr lang="en-US" altLang="ja-JP" sz="1800" b="0" i="0" u="none" strike="noStrike" dirty="0">
              <a:solidFill>
                <a:srgbClr val="000000"/>
              </a:solidFill>
              <a:effectLst/>
              <a:latin typeface="MS PGothic" panose="020B0600070205080204" pitchFamily="34" charset="-128"/>
              <a:ea typeface="MS PGothic" panose="020B0600070205080204" pitchFamily="34" charset="-128"/>
            </a:endParaRPr>
          </a:p>
        </p:txBody>
      </p:sp>
      <p:cxnSp>
        <p:nvCxnSpPr>
          <p:cNvPr id="33" name="直線矢印コネクタ 32">
            <a:extLst>
              <a:ext uri="{FF2B5EF4-FFF2-40B4-BE49-F238E27FC236}">
                <a16:creationId xmlns:a16="http://schemas.microsoft.com/office/drawing/2014/main" id="{A6CBE13F-5D32-1DA6-E23D-80FD16C410B9}"/>
              </a:ext>
            </a:extLst>
          </p:cNvPr>
          <p:cNvCxnSpPr>
            <a:cxnSpLocks/>
          </p:cNvCxnSpPr>
          <p:nvPr/>
        </p:nvCxnSpPr>
        <p:spPr>
          <a:xfrm>
            <a:off x="5547055" y="2414284"/>
            <a:ext cx="443827" cy="3247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29563239-9272-61FF-34F0-33B778D2636E}"/>
              </a:ext>
            </a:extLst>
          </p:cNvPr>
          <p:cNvSpPr txBox="1"/>
          <p:nvPr/>
        </p:nvSpPr>
        <p:spPr>
          <a:xfrm>
            <a:off x="3898606" y="1794956"/>
            <a:ext cx="2425664" cy="369332"/>
          </a:xfrm>
          <a:prstGeom prst="rect">
            <a:avLst/>
          </a:prstGeom>
          <a:noFill/>
        </p:spPr>
        <p:txBody>
          <a:bodyPr wrap="none" rtlCol="0">
            <a:spAutoFit/>
          </a:bodyPr>
          <a:lstStyle/>
          <a:p>
            <a:r>
              <a:rPr kumimoji="1" lang="en-US" altLang="ja-JP" dirty="0">
                <a:latin typeface="MS PGothic" panose="020B0600070205080204" pitchFamily="34" charset="-128"/>
                <a:ea typeface="MS PGothic" panose="020B0600070205080204" pitchFamily="34" charset="-128"/>
              </a:rPr>
              <a:t>22.5</a:t>
            </a:r>
            <a:r>
              <a:rPr kumimoji="1" lang="ja-JP" altLang="en-US">
                <a:latin typeface="MS PGothic" panose="020B0600070205080204" pitchFamily="34" charset="-128"/>
                <a:ea typeface="MS PGothic" panose="020B0600070205080204" pitchFamily="34" charset="-128"/>
              </a:rPr>
              <a:t>度回転用ガイドミゾ</a:t>
            </a:r>
            <a:endParaRPr kumimoji="1" lang="en-US" altLang="ja-JP" dirty="0">
              <a:latin typeface="MS PGothic" panose="020B0600070205080204" pitchFamily="34" charset="-128"/>
              <a:ea typeface="MS PGothic" panose="020B0600070205080204" pitchFamily="34" charset="-128"/>
            </a:endParaRPr>
          </a:p>
        </p:txBody>
      </p:sp>
      <p:cxnSp>
        <p:nvCxnSpPr>
          <p:cNvPr id="36" name="直線矢印コネクタ 35">
            <a:extLst>
              <a:ext uri="{FF2B5EF4-FFF2-40B4-BE49-F238E27FC236}">
                <a16:creationId xmlns:a16="http://schemas.microsoft.com/office/drawing/2014/main" id="{EA0BB544-EEB5-EAA3-1DB8-C2909AEB1B0B}"/>
              </a:ext>
            </a:extLst>
          </p:cNvPr>
          <p:cNvCxnSpPr>
            <a:cxnSpLocks/>
            <a:stCxn id="35" idx="3"/>
          </p:cNvCxnSpPr>
          <p:nvPr/>
        </p:nvCxnSpPr>
        <p:spPr>
          <a:xfrm>
            <a:off x="6324270" y="1979622"/>
            <a:ext cx="653480" cy="6819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8B6FD7A2-C9E5-ADD5-BABC-595320C4C1C4}"/>
              </a:ext>
            </a:extLst>
          </p:cNvPr>
          <p:cNvSpPr txBox="1"/>
          <p:nvPr/>
        </p:nvSpPr>
        <p:spPr>
          <a:xfrm>
            <a:off x="9618349" y="2485738"/>
            <a:ext cx="1202573" cy="369332"/>
          </a:xfrm>
          <a:prstGeom prst="rect">
            <a:avLst/>
          </a:prstGeom>
          <a:noFill/>
        </p:spPr>
        <p:txBody>
          <a:bodyPr wrap="none" rtlCol="0">
            <a:spAutoFit/>
          </a:bodyPr>
          <a:lstStyle/>
          <a:p>
            <a:pPr algn="l"/>
            <a:r>
              <a:rPr lang="en-US" altLang="ja-JP" dirty="0">
                <a:solidFill>
                  <a:srgbClr val="000000"/>
                </a:solidFill>
                <a:latin typeface="MS PGothic" panose="020B0600070205080204" pitchFamily="34" charset="-128"/>
                <a:ea typeface="MS PGothic" panose="020B0600070205080204" pitchFamily="34" charset="-128"/>
              </a:rPr>
              <a:t>AL Gasket</a:t>
            </a:r>
            <a:endParaRPr lang="en-US" altLang="ja-JP" sz="1800" b="0" i="0" u="none" strike="noStrike" dirty="0">
              <a:solidFill>
                <a:srgbClr val="000000"/>
              </a:solidFill>
              <a:effectLst/>
              <a:latin typeface="MS PGothic" panose="020B0600070205080204" pitchFamily="34" charset="-128"/>
              <a:ea typeface="MS PGothic" panose="020B0600070205080204" pitchFamily="34" charset="-128"/>
            </a:endParaRPr>
          </a:p>
        </p:txBody>
      </p:sp>
      <p:cxnSp>
        <p:nvCxnSpPr>
          <p:cNvPr id="40" name="直線矢印コネクタ 39">
            <a:extLst>
              <a:ext uri="{FF2B5EF4-FFF2-40B4-BE49-F238E27FC236}">
                <a16:creationId xmlns:a16="http://schemas.microsoft.com/office/drawing/2014/main" id="{2017816F-81E3-30EE-8717-1D73C16E3E2E}"/>
              </a:ext>
            </a:extLst>
          </p:cNvPr>
          <p:cNvCxnSpPr>
            <a:cxnSpLocks/>
            <a:stCxn id="39" idx="1"/>
          </p:cNvCxnSpPr>
          <p:nvPr/>
        </p:nvCxnSpPr>
        <p:spPr>
          <a:xfrm flipH="1">
            <a:off x="7975600" y="2670404"/>
            <a:ext cx="1642749" cy="3458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026CB7D6-F66A-3028-8669-CC61B1E76D46}"/>
              </a:ext>
            </a:extLst>
          </p:cNvPr>
          <p:cNvSpPr txBox="1"/>
          <p:nvPr/>
        </p:nvSpPr>
        <p:spPr>
          <a:xfrm>
            <a:off x="5712313" y="5951765"/>
            <a:ext cx="3935693" cy="307777"/>
          </a:xfrm>
          <a:prstGeom prst="rect">
            <a:avLst/>
          </a:prstGeom>
          <a:noFill/>
        </p:spPr>
        <p:txBody>
          <a:bodyPr wrap="none" rtlCol="0">
            <a:spAutoFit/>
          </a:bodyPr>
          <a:lstStyle/>
          <a:p>
            <a:r>
              <a:rPr kumimoji="1" lang="ja-JP" altLang="en-US" sz="1400">
                <a:latin typeface="MS PGothic" panose="020B0600070205080204" pitchFamily="34" charset="-128"/>
                <a:ea typeface="MS PGothic" panose="020B0600070205080204" pitchFamily="34" charset="-128"/>
              </a:rPr>
              <a:t>締め付け</a:t>
            </a:r>
            <a:r>
              <a:rPr lang="ja-JP" altLang="en-US" sz="1400">
                <a:latin typeface="MS PGothic" panose="020B0600070205080204" pitchFamily="34" charset="-128"/>
                <a:ea typeface="MS PGothic" panose="020B0600070205080204" pitchFamily="34" charset="-128"/>
              </a:rPr>
              <a:t>調整のための</a:t>
            </a:r>
            <a:r>
              <a:rPr lang="en-US" altLang="ja-JP" sz="1400" dirty="0">
                <a:latin typeface="MS PGothic" panose="020B0600070205080204" pitchFamily="34" charset="-128"/>
                <a:ea typeface="MS PGothic" panose="020B0600070205080204" pitchFamily="34" charset="-128"/>
              </a:rPr>
              <a:t>Z</a:t>
            </a:r>
            <a:r>
              <a:rPr lang="ja-JP" altLang="en-US" sz="1400">
                <a:latin typeface="MS PGothic" panose="020B0600070205080204" pitchFamily="34" charset="-128"/>
                <a:ea typeface="MS PGothic" panose="020B0600070205080204" pitchFamily="34" charset="-128"/>
              </a:rPr>
              <a:t>方向位置検出器が必要</a:t>
            </a:r>
            <a:endParaRPr kumimoji="1" lang="ja-JP" altLang="en-US" sz="140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481473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1"/>
            <a:ext cx="9144000" cy="508539"/>
          </a:xfrm>
        </p:spPr>
        <p:txBody>
          <a:bodyPr>
            <a:no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latin typeface="MS PGothic" panose="020B0600070205080204" pitchFamily="34" charset="-128"/>
              <a:ea typeface="MS PGothic" panose="020B0600070205080204" pitchFamily="34" charset="-128"/>
            </a:endParaRPr>
          </a:p>
        </p:txBody>
      </p:sp>
      <p:sp>
        <p:nvSpPr>
          <p:cNvPr id="6" name="日付プレースホルダー 5">
            <a:extLst>
              <a:ext uri="{FF2B5EF4-FFF2-40B4-BE49-F238E27FC236}">
                <a16:creationId xmlns:a16="http://schemas.microsoft.com/office/drawing/2014/main" id="{B70DA314-79AA-B0E2-C5B1-568925D32764}"/>
              </a:ext>
            </a:extLst>
          </p:cNvPr>
          <p:cNvSpPr>
            <a:spLocks noGrp="1"/>
          </p:cNvSpPr>
          <p:nvPr>
            <p:ph type="dt" sz="half" idx="10"/>
          </p:nvPr>
        </p:nvSpPr>
        <p:spPr/>
        <p:txBody>
          <a:bodyPr/>
          <a:lstStyle/>
          <a:p>
            <a:r>
              <a:rPr kumimoji="1" lang="en-US" altLang="ja-JP"/>
              <a:t>2023/12/07</a:t>
            </a:r>
            <a:endParaRPr kumimoji="1" lang="ja-JP" altLang="en-US"/>
          </a:p>
        </p:txBody>
      </p:sp>
      <p:sp>
        <p:nvSpPr>
          <p:cNvPr id="7" name="フッター プレースホルダー 6">
            <a:extLst>
              <a:ext uri="{FF2B5EF4-FFF2-40B4-BE49-F238E27FC236}">
                <a16:creationId xmlns:a16="http://schemas.microsoft.com/office/drawing/2014/main" id="{A7EE70DF-6303-179F-43B9-E7362215D94A}"/>
              </a:ext>
            </a:extLst>
          </p:cNvPr>
          <p:cNvSpPr>
            <a:spLocks noGrp="1"/>
          </p:cNvSpPr>
          <p:nvPr>
            <p:ph type="ftr" sz="quarter" idx="11"/>
          </p:nvPr>
        </p:nvSpPr>
        <p:spPr/>
        <p:txBody>
          <a:bodyPr/>
          <a:lstStyle/>
          <a:p>
            <a:r>
              <a:rPr kumimoji="1" lang="en" altLang="ja-JP"/>
              <a:t>kohriki</a:t>
            </a:r>
            <a:endParaRPr kumimoji="1" lang="ja-JP" altLang="en-US"/>
          </a:p>
        </p:txBody>
      </p:sp>
      <p:sp>
        <p:nvSpPr>
          <p:cNvPr id="8" name="スライド番号プレースホルダー 7">
            <a:extLst>
              <a:ext uri="{FF2B5EF4-FFF2-40B4-BE49-F238E27FC236}">
                <a16:creationId xmlns:a16="http://schemas.microsoft.com/office/drawing/2014/main" id="{32EC6822-AF23-BE38-5B71-BED5D0E89715}"/>
              </a:ext>
            </a:extLst>
          </p:cNvPr>
          <p:cNvSpPr>
            <a:spLocks noGrp="1"/>
          </p:cNvSpPr>
          <p:nvPr>
            <p:ph type="sldNum" sz="quarter" idx="12"/>
          </p:nvPr>
        </p:nvSpPr>
        <p:spPr/>
        <p:txBody>
          <a:bodyPr/>
          <a:lstStyle/>
          <a:p>
            <a:fld id="{32CE922C-3961-A146-854B-A16C6A68D034}" type="slidenum">
              <a:rPr kumimoji="1" lang="ja-JP" altLang="en-US" smtClean="0"/>
              <a:t>4</a:t>
            </a:fld>
            <a:endParaRPr kumimoji="1" lang="ja-JP" altLang="en-US"/>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148155" y="464741"/>
            <a:ext cx="10916025" cy="2883476"/>
          </a:xfrm>
        </p:spPr>
        <p:txBody>
          <a:bodyPr>
            <a:noAutofit/>
          </a:bodyPr>
          <a:lstStyle/>
          <a:p>
            <a:pPr algn="l"/>
            <a:r>
              <a:rPr lang="ja-JP" altLang="en-US" sz="1800" b="0" i="0" u="none" strike="noStrike">
                <a:solidFill>
                  <a:srgbClr val="000000"/>
                </a:solidFill>
                <a:effectLst/>
                <a:latin typeface="MS PGothic" panose="020B0600070205080204" pitchFamily="34" charset="-128"/>
                <a:ea typeface="MS PGothic" panose="020B0600070205080204" pitchFamily="34" charset="-128"/>
              </a:rPr>
              <a:t>初代</a:t>
            </a:r>
            <a:r>
              <a:rPr lang="en" altLang="ja-JP" sz="1800" b="0" i="0" u="none" strike="noStrike" dirty="0">
                <a:solidFill>
                  <a:srgbClr val="000000"/>
                </a:solidFill>
                <a:effectLst/>
                <a:latin typeface="MS PGothic" panose="020B0600070205080204" pitchFamily="34" charset="-128"/>
                <a:ea typeface="MS PGothic" panose="020B0600070205080204" pitchFamily="34" charset="-128"/>
              </a:rPr>
              <a:t>Belle</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 IP-chamber</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の調査　　　　　　　　　　　（先人の知恵に敬意を払って）</a:t>
            </a:r>
            <a:endParaRPr lang="en-US" altLang="ja-JP" sz="18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1800" dirty="0">
                <a:solidFill>
                  <a:srgbClr val="000000"/>
                </a:solidFill>
                <a:latin typeface="MS PGothic" panose="020B0600070205080204" pitchFamily="34" charset="-128"/>
                <a:ea typeface="MS PGothic" panose="020B0600070205080204" pitchFamily="34" charset="-128"/>
              </a:rPr>
              <a:t>Inner Tube</a:t>
            </a:r>
            <a:r>
              <a:rPr lang="ja-JP" altLang="en-US" sz="1800">
                <a:solidFill>
                  <a:srgbClr val="000000"/>
                </a:solidFill>
                <a:latin typeface="MS PGothic" panose="020B0600070205080204" pitchFamily="34" charset="-128"/>
                <a:ea typeface="MS PGothic" panose="020B0600070205080204" pitchFamily="34" charset="-128"/>
              </a:rPr>
              <a:t>と</a:t>
            </a:r>
            <a:r>
              <a:rPr lang="en-US" altLang="ja-JP" sz="1800" dirty="0">
                <a:solidFill>
                  <a:srgbClr val="000000"/>
                </a:solidFill>
                <a:latin typeface="MS PGothic" panose="020B0600070205080204" pitchFamily="34" charset="-128"/>
                <a:ea typeface="MS PGothic" panose="020B0600070205080204" pitchFamily="34" charset="-128"/>
              </a:rPr>
              <a:t>Outer Tube</a:t>
            </a:r>
            <a:r>
              <a:rPr lang="ja-JP" altLang="en-US" sz="1800">
                <a:solidFill>
                  <a:srgbClr val="000000"/>
                </a:solidFill>
                <a:latin typeface="MS PGothic" panose="020B0600070205080204" pitchFamily="34" charset="-128"/>
                <a:ea typeface="MS PGothic" panose="020B0600070205080204" pitchFamily="34" charset="-128"/>
              </a:rPr>
              <a:t>を別々に組み立ててから</a:t>
            </a:r>
            <a:r>
              <a:rPr lang="en-US" altLang="ja-JP" sz="1800" dirty="0">
                <a:solidFill>
                  <a:srgbClr val="000000"/>
                </a:solidFill>
                <a:latin typeface="MS PGothic" panose="020B0600070205080204" pitchFamily="34" charset="-128"/>
                <a:ea typeface="MS PGothic" panose="020B0600070205080204" pitchFamily="34" charset="-128"/>
              </a:rPr>
              <a:t> Inner Tube</a:t>
            </a:r>
            <a:r>
              <a:rPr lang="ja-JP" altLang="en-US" sz="1800">
                <a:solidFill>
                  <a:srgbClr val="000000"/>
                </a:solidFill>
                <a:latin typeface="MS PGothic" panose="020B0600070205080204" pitchFamily="34" charset="-128"/>
                <a:ea typeface="MS PGothic" panose="020B0600070205080204" pitchFamily="34" charset="-128"/>
              </a:rPr>
              <a:t>を</a:t>
            </a:r>
            <a:r>
              <a:rPr lang="en-US" altLang="ja-JP" sz="1800" dirty="0">
                <a:solidFill>
                  <a:srgbClr val="000000"/>
                </a:solidFill>
                <a:latin typeface="MS PGothic" panose="020B0600070205080204" pitchFamily="34" charset="-128"/>
                <a:ea typeface="MS PGothic" panose="020B0600070205080204" pitchFamily="34" charset="-128"/>
              </a:rPr>
              <a:t>Outer Tube</a:t>
            </a:r>
            <a:r>
              <a:rPr lang="ja-JP" altLang="en-US" sz="1800">
                <a:solidFill>
                  <a:srgbClr val="000000"/>
                </a:solidFill>
                <a:latin typeface="MS PGothic" panose="020B0600070205080204" pitchFamily="34" charset="-128"/>
                <a:ea typeface="MS PGothic" panose="020B0600070205080204" pitchFamily="34" charset="-128"/>
              </a:rPr>
              <a:t>に</a:t>
            </a:r>
            <a:r>
              <a:rPr lang="en-US" altLang="ja-JP" sz="1800" dirty="0">
                <a:solidFill>
                  <a:srgbClr val="000000"/>
                </a:solidFill>
                <a:latin typeface="MS PGothic" panose="020B0600070205080204" pitchFamily="34" charset="-128"/>
                <a:ea typeface="MS PGothic" panose="020B0600070205080204" pitchFamily="34" charset="-128"/>
              </a:rPr>
              <a:t>FWD</a:t>
            </a:r>
            <a:r>
              <a:rPr lang="ja-JP" altLang="en-US" sz="1800">
                <a:solidFill>
                  <a:srgbClr val="000000"/>
                </a:solidFill>
                <a:latin typeface="MS PGothic" panose="020B0600070205080204" pitchFamily="34" charset="-128"/>
                <a:ea typeface="MS PGothic" panose="020B0600070205080204" pitchFamily="34" charset="-128"/>
              </a:rPr>
              <a:t>側から差し込み</a:t>
            </a:r>
            <a:r>
              <a:rPr lang="en-US" altLang="ja-JP" sz="1800" dirty="0">
                <a:solidFill>
                  <a:srgbClr val="000000"/>
                </a:solidFill>
                <a:latin typeface="MS PGothic" panose="020B0600070205080204" pitchFamily="34" charset="-128"/>
                <a:ea typeface="MS PGothic" panose="020B0600070205080204" pitchFamily="34" charset="-128"/>
              </a:rPr>
              <a:t>EBW I</a:t>
            </a:r>
            <a:r>
              <a:rPr lang="ja-JP" altLang="en-US" sz="1800">
                <a:solidFill>
                  <a:srgbClr val="000000"/>
                </a:solidFill>
                <a:latin typeface="MS PGothic" panose="020B0600070205080204" pitchFamily="34" charset="-128"/>
                <a:ea typeface="MS PGothic" panose="020B0600070205080204" pitchFamily="34" charset="-128"/>
              </a:rPr>
              <a:t>と</a:t>
            </a:r>
            <a:r>
              <a:rPr lang="en-US" altLang="ja-JP" sz="1800" dirty="0">
                <a:solidFill>
                  <a:srgbClr val="000000"/>
                </a:solidFill>
                <a:latin typeface="MS PGothic" panose="020B0600070205080204" pitchFamily="34" charset="-128"/>
                <a:ea typeface="MS PGothic" panose="020B0600070205080204" pitchFamily="34" charset="-128"/>
              </a:rPr>
              <a:t>EBW IV</a:t>
            </a:r>
            <a:r>
              <a:rPr lang="ja-JP" altLang="en-US" sz="1800">
                <a:solidFill>
                  <a:srgbClr val="000000"/>
                </a:solidFill>
                <a:latin typeface="MS PGothic" panose="020B0600070205080204" pitchFamily="34" charset="-128"/>
                <a:ea typeface="MS PGothic" panose="020B0600070205080204" pitchFamily="34" charset="-128"/>
              </a:rPr>
              <a:t>で仕上げる→</a:t>
            </a:r>
            <a:r>
              <a:rPr lang="en-US" altLang="ja-JP" sz="1800" dirty="0">
                <a:solidFill>
                  <a:srgbClr val="000000"/>
                </a:solidFill>
                <a:latin typeface="MS PGothic" panose="020B0600070205080204" pitchFamily="34" charset="-128"/>
                <a:ea typeface="MS PGothic" panose="020B0600070205080204" pitchFamily="34" charset="-128"/>
              </a:rPr>
              <a:t>BWD</a:t>
            </a:r>
            <a:r>
              <a:rPr lang="ja-JP" altLang="en-US" sz="1800">
                <a:solidFill>
                  <a:srgbClr val="000000"/>
                </a:solidFill>
                <a:latin typeface="MS PGothic" panose="020B0600070205080204" pitchFamily="34" charset="-128"/>
                <a:ea typeface="MS PGothic" panose="020B0600070205080204" pitchFamily="34" charset="-128"/>
              </a:rPr>
              <a:t>側の溶接はリップ又は重ね隅肉溶接に限られる</a:t>
            </a:r>
            <a:endParaRPr lang="en-US" altLang="ja-JP" sz="1800" dirty="0">
              <a:solidFill>
                <a:srgbClr val="000000"/>
              </a:solidFill>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1800">
                <a:solidFill>
                  <a:srgbClr val="000000"/>
                </a:solidFill>
                <a:latin typeface="MS PGothic" panose="020B0600070205080204" pitchFamily="34" charset="-128"/>
                <a:ea typeface="MS PGothic" panose="020B0600070205080204" pitchFamily="34" charset="-128"/>
              </a:rPr>
              <a:t>赤色　</a:t>
            </a:r>
            <a:r>
              <a:rPr lang="en-US" altLang="ja-JP" sz="1800" dirty="0">
                <a:solidFill>
                  <a:srgbClr val="000000"/>
                </a:solidFill>
                <a:latin typeface="MS PGothic" panose="020B0600070205080204" pitchFamily="34" charset="-128"/>
                <a:ea typeface="MS PGothic" panose="020B0600070205080204" pitchFamily="34" charset="-128"/>
              </a:rPr>
              <a:t>Be</a:t>
            </a:r>
            <a:r>
              <a:rPr lang="ja-JP" altLang="en-US" sz="1800">
                <a:solidFill>
                  <a:srgbClr val="000000"/>
                </a:solidFill>
                <a:latin typeface="MS PGothic" panose="020B0600070205080204" pitchFamily="34" charset="-128"/>
                <a:ea typeface="MS PGothic" panose="020B0600070205080204" pitchFamily="34" charset="-128"/>
              </a:rPr>
              <a:t>、緑色　</a:t>
            </a:r>
            <a:r>
              <a:rPr lang="en-US" altLang="ja-JP" sz="1800" dirty="0">
                <a:solidFill>
                  <a:srgbClr val="000000"/>
                </a:solidFill>
                <a:latin typeface="MS PGothic" panose="020B0600070205080204" pitchFamily="34" charset="-128"/>
                <a:ea typeface="MS PGothic" panose="020B0600070205080204" pitchFamily="34" charset="-128"/>
              </a:rPr>
              <a:t>AL-alloy</a:t>
            </a:r>
            <a:r>
              <a:rPr lang="ja-JP" altLang="en-US" sz="1800">
                <a:solidFill>
                  <a:srgbClr val="000000"/>
                </a:solidFill>
                <a:latin typeface="MS PGothic" panose="020B0600070205080204" pitchFamily="34" charset="-128"/>
                <a:ea typeface="MS PGothic" panose="020B0600070205080204" pitchFamily="34" charset="-128"/>
              </a:rPr>
              <a:t>、灰色　</a:t>
            </a:r>
            <a:r>
              <a:rPr lang="en-US" altLang="ja-JP" sz="1800" dirty="0">
                <a:solidFill>
                  <a:srgbClr val="000000"/>
                </a:solidFill>
                <a:latin typeface="MS PGothic" panose="020B0600070205080204" pitchFamily="34" charset="-128"/>
                <a:ea typeface="MS PGothic" panose="020B0600070205080204" pitchFamily="34" charset="-128"/>
              </a:rPr>
              <a:t>SUS</a:t>
            </a:r>
            <a:r>
              <a:rPr lang="ja-JP" altLang="en-US" sz="1800">
                <a:solidFill>
                  <a:srgbClr val="000000"/>
                </a:solidFill>
                <a:latin typeface="MS PGothic" panose="020B0600070205080204" pitchFamily="34" charset="-128"/>
                <a:ea typeface="MS PGothic" panose="020B0600070205080204" pitchFamily="34" charset="-128"/>
              </a:rPr>
              <a:t> 、青色　</a:t>
            </a:r>
            <a:r>
              <a:rPr lang="en-US" altLang="ja-JP" sz="1800" dirty="0">
                <a:solidFill>
                  <a:srgbClr val="000000"/>
                </a:solidFill>
                <a:latin typeface="MS PGothic" panose="020B0600070205080204" pitchFamily="34" charset="-128"/>
                <a:ea typeface="MS PGothic" panose="020B0600070205080204" pitchFamily="34" charset="-128"/>
              </a:rPr>
              <a:t>Ta</a:t>
            </a:r>
          </a:p>
          <a:p>
            <a:pPr marL="342900" indent="-342900" algn="l">
              <a:buFont typeface="Arial" panose="020B0604020202020204" pitchFamily="34" charset="0"/>
              <a:buChar char="•"/>
            </a:pPr>
            <a:r>
              <a:rPr lang="ja-JP" altLang="en-US" sz="1800" b="0" i="0" u="none" strike="noStrike">
                <a:solidFill>
                  <a:srgbClr val="000000"/>
                </a:solidFill>
                <a:effectLst/>
                <a:latin typeface="MS PGothic" panose="020B0600070205080204" pitchFamily="34" charset="-128"/>
                <a:ea typeface="MS PGothic" panose="020B0600070205080204" pitchFamily="34" charset="-128"/>
              </a:rPr>
              <a:t>内筒・外筒は全て</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Be</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 →複雑な形状なので国内で製造は不可能</a:t>
            </a:r>
            <a:endParaRPr lang="en-US" altLang="ja-JP" sz="18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Be</a:t>
            </a:r>
            <a:r>
              <a:rPr lang="ja-JP" altLang="en-US" sz="1800">
                <a:solidFill>
                  <a:srgbClr val="000000"/>
                </a:solidFill>
                <a:latin typeface="MS PGothic" panose="020B0600070205080204" pitchFamily="34" charset="-128"/>
                <a:ea typeface="MS PGothic" panose="020B0600070205080204" pitchFamily="34" charset="-128"/>
              </a:rPr>
              <a:t>と</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AL-alloy</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の接合は</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EBW</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→国内で</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Be</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の</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EBW</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接合は不可能</a:t>
            </a:r>
            <a:endParaRPr lang="en-US" altLang="ja-JP" sz="1800" dirty="0">
              <a:solidFill>
                <a:srgbClr val="000000"/>
              </a:solidFill>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Be</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と</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Ta</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の接合は中間に</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SUS</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を挟んでロウ付け→国内で接合可能</a:t>
            </a:r>
            <a:endParaRPr lang="en-US" altLang="ja-JP" sz="18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1800" b="0" i="0" u="none" strike="noStrike">
                <a:solidFill>
                  <a:srgbClr val="000000"/>
                </a:solidFill>
                <a:effectLst/>
                <a:latin typeface="MS PGothic" panose="020B0600070205080204" pitchFamily="34" charset="-128"/>
                <a:ea typeface="MS PGothic" panose="020B0600070205080204" pitchFamily="34" charset="-128"/>
              </a:rPr>
              <a:t>内筒</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Be</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にスペーサー用突起あり</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 </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幅</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0.7mm</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→補強では無く冷却剤が均一に流れるようにするためと思われる</a:t>
            </a:r>
            <a:endParaRPr lang="en-US" altLang="ja-JP" sz="1800" b="0" i="0" u="none" strike="noStrike" dirty="0">
              <a:solidFill>
                <a:srgbClr val="000000"/>
              </a:solidFill>
              <a:effectLst/>
              <a:latin typeface="MS PGothic" panose="020B0600070205080204" pitchFamily="34" charset="-128"/>
              <a:ea typeface="MS PGothic" panose="020B0600070205080204" pitchFamily="34" charset="-128"/>
            </a:endParaRPr>
          </a:p>
          <a:p>
            <a:pPr algn="l"/>
            <a:endParaRPr kumimoji="1" lang="ja-JP" altLang="en-US" sz="1800">
              <a:latin typeface="MS PGothic" panose="020B0600070205080204" pitchFamily="34" charset="-128"/>
              <a:ea typeface="MS PGothic" panose="020B0600070205080204" pitchFamily="34" charset="-128"/>
            </a:endParaRPr>
          </a:p>
        </p:txBody>
      </p:sp>
      <p:pic>
        <p:nvPicPr>
          <p:cNvPr id="21" name="図 20">
            <a:extLst>
              <a:ext uri="{FF2B5EF4-FFF2-40B4-BE49-F238E27FC236}">
                <a16:creationId xmlns:a16="http://schemas.microsoft.com/office/drawing/2014/main" id="{C77CC9F5-6E8B-56CA-D860-B8DB9286F987}"/>
              </a:ext>
            </a:extLst>
          </p:cNvPr>
          <p:cNvPicPr>
            <a:picLocks noChangeAspect="1"/>
          </p:cNvPicPr>
          <p:nvPr/>
        </p:nvPicPr>
        <p:blipFill>
          <a:blip r:embed="rId3"/>
          <a:stretch>
            <a:fillRect/>
          </a:stretch>
        </p:blipFill>
        <p:spPr>
          <a:xfrm>
            <a:off x="4091815" y="3232636"/>
            <a:ext cx="5436000" cy="3298892"/>
          </a:xfrm>
          <a:prstGeom prst="rect">
            <a:avLst/>
          </a:prstGeom>
        </p:spPr>
      </p:pic>
      <p:pic>
        <p:nvPicPr>
          <p:cNvPr id="20" name="図 19">
            <a:extLst>
              <a:ext uri="{FF2B5EF4-FFF2-40B4-BE49-F238E27FC236}">
                <a16:creationId xmlns:a16="http://schemas.microsoft.com/office/drawing/2014/main" id="{81DC9680-EADF-2360-58F2-65CCF3A67F8A}"/>
              </a:ext>
            </a:extLst>
          </p:cNvPr>
          <p:cNvPicPr>
            <a:picLocks noChangeAspect="1"/>
          </p:cNvPicPr>
          <p:nvPr/>
        </p:nvPicPr>
        <p:blipFill rotWithShape="1">
          <a:blip r:embed="rId4"/>
          <a:srcRect l="28432"/>
          <a:stretch/>
        </p:blipFill>
        <p:spPr>
          <a:xfrm>
            <a:off x="7585725" y="3252180"/>
            <a:ext cx="4068000" cy="3312000"/>
          </a:xfrm>
          <a:prstGeom prst="rect">
            <a:avLst/>
          </a:prstGeom>
        </p:spPr>
      </p:pic>
      <p:grpSp>
        <p:nvGrpSpPr>
          <p:cNvPr id="34" name="グループ化 33">
            <a:extLst>
              <a:ext uri="{FF2B5EF4-FFF2-40B4-BE49-F238E27FC236}">
                <a16:creationId xmlns:a16="http://schemas.microsoft.com/office/drawing/2014/main" id="{3131E634-A0EE-A65B-9658-EBAF9B179B39}"/>
              </a:ext>
            </a:extLst>
          </p:cNvPr>
          <p:cNvGrpSpPr/>
          <p:nvPr/>
        </p:nvGrpSpPr>
        <p:grpSpPr>
          <a:xfrm>
            <a:off x="538275" y="3280258"/>
            <a:ext cx="5458409" cy="3298892"/>
            <a:chOff x="538275" y="3280258"/>
            <a:chExt cx="5458409" cy="3298892"/>
          </a:xfrm>
        </p:grpSpPr>
        <p:pic>
          <p:nvPicPr>
            <p:cNvPr id="18" name="図 17">
              <a:extLst>
                <a:ext uri="{FF2B5EF4-FFF2-40B4-BE49-F238E27FC236}">
                  <a16:creationId xmlns:a16="http://schemas.microsoft.com/office/drawing/2014/main" id="{16815F0F-01C5-B442-EE09-D2B5446697CB}"/>
                </a:ext>
              </a:extLst>
            </p:cNvPr>
            <p:cNvPicPr>
              <a:picLocks noChangeAspect="1"/>
            </p:cNvPicPr>
            <p:nvPr/>
          </p:nvPicPr>
          <p:blipFill rotWithShape="1">
            <a:blip r:embed="rId5"/>
            <a:srcRect r="4476"/>
            <a:stretch/>
          </p:blipFill>
          <p:spPr>
            <a:xfrm>
              <a:off x="588462" y="3280258"/>
              <a:ext cx="5408222" cy="3298892"/>
            </a:xfrm>
            <a:prstGeom prst="rect">
              <a:avLst/>
            </a:prstGeom>
          </p:spPr>
        </p:pic>
        <p:sp>
          <p:nvSpPr>
            <p:cNvPr id="4" name="テキスト ボックス 3">
              <a:extLst>
                <a:ext uri="{FF2B5EF4-FFF2-40B4-BE49-F238E27FC236}">
                  <a16:creationId xmlns:a16="http://schemas.microsoft.com/office/drawing/2014/main" id="{3C7BE802-8BA8-C832-EBBA-4790ADF69449}"/>
                </a:ext>
              </a:extLst>
            </p:cNvPr>
            <p:cNvSpPr txBox="1"/>
            <p:nvPr/>
          </p:nvSpPr>
          <p:spPr>
            <a:xfrm>
              <a:off x="787092" y="3841041"/>
              <a:ext cx="1035861" cy="461665"/>
            </a:xfrm>
            <a:prstGeom prst="rect">
              <a:avLst/>
            </a:prstGeom>
            <a:noFill/>
          </p:spPr>
          <p:txBody>
            <a:bodyPr wrap="none" rtlCol="0">
              <a:spAutoFit/>
            </a:bodyPr>
            <a:lstStyle/>
            <a:p>
              <a:pPr algn="r"/>
              <a:r>
                <a:rPr kumimoji="1" lang="ja-JP" altLang="en-US" sz="1200">
                  <a:latin typeface="MS PGothic" panose="020B0600070205080204" pitchFamily="34" charset="-128"/>
                  <a:ea typeface="MS PGothic" panose="020B0600070205080204" pitchFamily="34" charset="-128"/>
                </a:rPr>
                <a:t>リップ型</a:t>
              </a:r>
              <a:endParaRPr kumimoji="1" lang="en-US" altLang="ja-JP" sz="1200" dirty="0">
                <a:latin typeface="MS PGothic" panose="020B0600070205080204" pitchFamily="34" charset="-128"/>
                <a:ea typeface="MS PGothic" panose="020B0600070205080204" pitchFamily="34" charset="-128"/>
              </a:endParaRPr>
            </a:p>
            <a:p>
              <a:pPr algn="r"/>
              <a:r>
                <a:rPr lang="en-US" altLang="ja-JP" sz="1200" dirty="0">
                  <a:latin typeface="MS PGothic" panose="020B0600070205080204" pitchFamily="34" charset="-128"/>
                  <a:ea typeface="MS PGothic" panose="020B0600070205080204" pitchFamily="34" charset="-128"/>
                </a:rPr>
                <a:t>Ta</a:t>
              </a:r>
              <a:r>
                <a:rPr lang="ja-JP" altLang="en-US" sz="1200">
                  <a:latin typeface="MS PGothic" panose="020B0600070205080204" pitchFamily="34" charset="-128"/>
                  <a:ea typeface="MS PGothic" panose="020B0600070205080204" pitchFamily="34" charset="-128"/>
                </a:rPr>
                <a:t>と隙間あり</a:t>
              </a:r>
              <a:endParaRPr kumimoji="1" lang="ja-JP" altLang="en-US" sz="1200">
                <a:latin typeface="MS PGothic" panose="020B0600070205080204" pitchFamily="34" charset="-128"/>
                <a:ea typeface="MS PGothic" panose="020B0600070205080204" pitchFamily="34" charset="-128"/>
              </a:endParaRPr>
            </a:p>
          </p:txBody>
        </p:sp>
        <p:cxnSp>
          <p:nvCxnSpPr>
            <p:cNvPr id="9" name="直線矢印コネクタ 8">
              <a:extLst>
                <a:ext uri="{FF2B5EF4-FFF2-40B4-BE49-F238E27FC236}">
                  <a16:creationId xmlns:a16="http://schemas.microsoft.com/office/drawing/2014/main" id="{0AE3B893-62BD-1AD8-FADC-027CB4DFF7E1}"/>
                </a:ext>
              </a:extLst>
            </p:cNvPr>
            <p:cNvCxnSpPr>
              <a:cxnSpLocks/>
            </p:cNvCxnSpPr>
            <p:nvPr/>
          </p:nvCxnSpPr>
          <p:spPr>
            <a:xfrm>
              <a:off x="1818517" y="4021915"/>
              <a:ext cx="1227138" cy="1280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0BD122B0-2437-C8F2-7ADC-7E9E6B99EB42}"/>
                </a:ext>
              </a:extLst>
            </p:cNvPr>
            <p:cNvSpPr txBox="1"/>
            <p:nvPr/>
          </p:nvSpPr>
          <p:spPr>
            <a:xfrm>
              <a:off x="538275" y="5328678"/>
              <a:ext cx="1563896" cy="461665"/>
            </a:xfrm>
            <a:prstGeom prst="rect">
              <a:avLst/>
            </a:prstGeom>
            <a:noFill/>
          </p:spPr>
          <p:txBody>
            <a:bodyPr wrap="square" rtlCol="0">
              <a:spAutoFit/>
            </a:bodyPr>
            <a:lstStyle/>
            <a:p>
              <a:r>
                <a:rPr kumimoji="1" lang="ja-JP" altLang="en-US" sz="1200">
                  <a:latin typeface="MS PGothic" panose="020B0600070205080204" pitchFamily="34" charset="-128"/>
                  <a:ea typeface="MS PGothic" panose="020B0600070205080204" pitchFamily="34" charset="-128"/>
                </a:rPr>
                <a:t>厚みを確保する為</a:t>
              </a:r>
              <a:endParaRPr kumimoji="1" lang="en-US" altLang="ja-JP" sz="1200" dirty="0">
                <a:latin typeface="MS PGothic" panose="020B0600070205080204" pitchFamily="34" charset="-128"/>
                <a:ea typeface="MS PGothic" panose="020B0600070205080204" pitchFamily="34" charset="-128"/>
              </a:endParaRPr>
            </a:p>
            <a:p>
              <a:r>
                <a:rPr kumimoji="1" lang="ja-JP" altLang="en-US" sz="1200">
                  <a:latin typeface="MS PGothic" panose="020B0600070205080204" pitchFamily="34" charset="-128"/>
                  <a:ea typeface="MS PGothic" panose="020B0600070205080204" pitchFamily="34" charset="-128"/>
                </a:rPr>
                <a:t>に細くしている</a:t>
              </a:r>
              <a:r>
                <a:rPr lang="ja-JP" altLang="en-US" sz="1200">
                  <a:latin typeface="MS PGothic" panose="020B0600070205080204" pitchFamily="34" charset="-128"/>
                  <a:ea typeface="MS PGothic" panose="020B0600070205080204" pitchFamily="34" charset="-128"/>
                </a:rPr>
                <a:t>？</a:t>
              </a:r>
              <a:endParaRPr kumimoji="1" lang="en-US" altLang="ja-JP" sz="1200" dirty="0">
                <a:latin typeface="MS PGothic" panose="020B0600070205080204" pitchFamily="34" charset="-128"/>
                <a:ea typeface="MS PGothic" panose="020B0600070205080204" pitchFamily="34" charset="-128"/>
              </a:endParaRPr>
            </a:p>
          </p:txBody>
        </p:sp>
        <p:cxnSp>
          <p:nvCxnSpPr>
            <p:cNvPr id="27" name="直線矢印コネクタ 26">
              <a:extLst>
                <a:ext uri="{FF2B5EF4-FFF2-40B4-BE49-F238E27FC236}">
                  <a16:creationId xmlns:a16="http://schemas.microsoft.com/office/drawing/2014/main" id="{E4C8F428-BAD4-DCF9-E9EC-B3292EE1C3A1}"/>
                </a:ext>
              </a:extLst>
            </p:cNvPr>
            <p:cNvCxnSpPr>
              <a:cxnSpLocks/>
              <a:stCxn id="26" idx="0"/>
            </p:cNvCxnSpPr>
            <p:nvPr/>
          </p:nvCxnSpPr>
          <p:spPr>
            <a:xfrm flipV="1">
              <a:off x="1320223" y="4923692"/>
              <a:ext cx="900961" cy="4049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3471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1"/>
            <a:ext cx="9144000" cy="620486"/>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latin typeface="MS PGothic" panose="020B0600070205080204" pitchFamily="34" charset="-128"/>
              <a:ea typeface="MS PGothic" panose="020B0600070205080204" pitchFamily="34" charset="-128"/>
            </a:endParaRPr>
          </a:p>
        </p:txBody>
      </p:sp>
      <p:sp>
        <p:nvSpPr>
          <p:cNvPr id="6" name="日付プレースホルダー 5">
            <a:extLst>
              <a:ext uri="{FF2B5EF4-FFF2-40B4-BE49-F238E27FC236}">
                <a16:creationId xmlns:a16="http://schemas.microsoft.com/office/drawing/2014/main" id="{2739034F-21A1-8233-19A0-511C71B19673}"/>
              </a:ext>
            </a:extLst>
          </p:cNvPr>
          <p:cNvSpPr>
            <a:spLocks noGrp="1"/>
          </p:cNvSpPr>
          <p:nvPr>
            <p:ph type="dt" sz="half" idx="10"/>
          </p:nvPr>
        </p:nvSpPr>
        <p:spPr/>
        <p:txBody>
          <a:bodyPr/>
          <a:lstStyle/>
          <a:p>
            <a:r>
              <a:rPr kumimoji="1" lang="en-US" altLang="ja-JP"/>
              <a:t>2023/12/07</a:t>
            </a:r>
            <a:endParaRPr kumimoji="1" lang="ja-JP" altLang="en-US"/>
          </a:p>
        </p:txBody>
      </p:sp>
      <p:sp>
        <p:nvSpPr>
          <p:cNvPr id="7" name="フッター プレースホルダー 6">
            <a:extLst>
              <a:ext uri="{FF2B5EF4-FFF2-40B4-BE49-F238E27FC236}">
                <a16:creationId xmlns:a16="http://schemas.microsoft.com/office/drawing/2014/main" id="{27E6BC4E-6477-7A77-2C4D-C150C528CBD5}"/>
              </a:ext>
            </a:extLst>
          </p:cNvPr>
          <p:cNvSpPr>
            <a:spLocks noGrp="1"/>
          </p:cNvSpPr>
          <p:nvPr>
            <p:ph type="ftr" sz="quarter" idx="11"/>
          </p:nvPr>
        </p:nvSpPr>
        <p:spPr/>
        <p:txBody>
          <a:bodyPr/>
          <a:lstStyle/>
          <a:p>
            <a:r>
              <a:rPr kumimoji="1" lang="en" altLang="ja-JP"/>
              <a:t>kohriki</a:t>
            </a:r>
            <a:endParaRPr kumimoji="1" lang="ja-JP" altLang="en-US"/>
          </a:p>
        </p:txBody>
      </p:sp>
      <p:sp>
        <p:nvSpPr>
          <p:cNvPr id="8" name="スライド番号プレースホルダー 7">
            <a:extLst>
              <a:ext uri="{FF2B5EF4-FFF2-40B4-BE49-F238E27FC236}">
                <a16:creationId xmlns:a16="http://schemas.microsoft.com/office/drawing/2014/main" id="{2159C082-C805-0889-87CC-2CD639049C41}"/>
              </a:ext>
            </a:extLst>
          </p:cNvPr>
          <p:cNvSpPr>
            <a:spLocks noGrp="1"/>
          </p:cNvSpPr>
          <p:nvPr>
            <p:ph type="sldNum" sz="quarter" idx="12"/>
          </p:nvPr>
        </p:nvSpPr>
        <p:spPr/>
        <p:txBody>
          <a:bodyPr/>
          <a:lstStyle/>
          <a:p>
            <a:fld id="{32CE922C-3961-A146-854B-A16C6A68D034}" type="slidenum">
              <a:rPr kumimoji="1" lang="ja-JP" altLang="en-US" smtClean="0"/>
              <a:t>5</a:t>
            </a:fld>
            <a:endParaRPr kumimoji="1" lang="ja-JP" altLang="en-US"/>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935148" y="304481"/>
            <a:ext cx="11043141" cy="1103074"/>
          </a:xfrm>
        </p:spPr>
        <p:txBody>
          <a:bodyPr>
            <a:normAutofit lnSpcReduction="10000"/>
          </a:bodyPr>
          <a:lstStyle/>
          <a:p>
            <a:pPr algn="l"/>
            <a:r>
              <a:rPr lang="ja-JP" altLang="en-US" sz="2000" b="0" i="0" u="none" strike="noStrike">
                <a:solidFill>
                  <a:srgbClr val="000000"/>
                </a:solidFill>
                <a:effectLst/>
                <a:latin typeface="MS PGothic" panose="020B0600070205080204" pitchFamily="34" charset="-128"/>
                <a:ea typeface="MS PGothic" panose="020B0600070205080204" pitchFamily="34" charset="-128"/>
              </a:rPr>
              <a:t>［検討１］</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2000" b="0" i="0" u="none" strike="noStrike">
                <a:solidFill>
                  <a:srgbClr val="000000"/>
                </a:solidFill>
                <a:effectLst/>
                <a:latin typeface="MS PGothic" panose="020B0600070205080204" pitchFamily="34" charset="-128"/>
                <a:ea typeface="MS PGothic" panose="020B0600070205080204" pitchFamily="34" charset="-128"/>
              </a:rPr>
              <a:t>冷却パイプの接続方法を検討→カーボンガスケットから</a:t>
            </a:r>
            <a:r>
              <a:rPr lang="ja-JP" altLang="en-US" sz="2000">
                <a:latin typeface="MS PGothic" panose="020B0600070205080204" pitchFamily="34" charset="-128"/>
                <a:ea typeface="MS PGothic" panose="020B0600070205080204" pitchFamily="34" charset="-128"/>
              </a:rPr>
              <a:t>中空メタル</a:t>
            </a:r>
            <a:r>
              <a:rPr kumimoji="1" lang="en-US" altLang="ja-JP" sz="2000" dirty="0">
                <a:latin typeface="MS PGothic" panose="020B0600070205080204" pitchFamily="34" charset="-128"/>
                <a:ea typeface="MS PGothic" panose="020B0600070205080204" pitchFamily="34" charset="-128"/>
              </a:rPr>
              <a:t>O</a:t>
            </a:r>
            <a:r>
              <a:rPr kumimoji="1" lang="ja-JP" altLang="en-US" sz="2000">
                <a:latin typeface="MS PGothic" panose="020B0600070205080204" pitchFamily="34" charset="-128"/>
                <a:ea typeface="MS PGothic" panose="020B0600070205080204" pitchFamily="34" charset="-128"/>
              </a:rPr>
              <a:t>リングへ</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a:p>
            <a:pPr marL="800100" lvl="1" indent="-342900" algn="l">
              <a:buFont typeface="Wingdings" pitchFamily="2" charset="2"/>
              <a:buChar char="Ø"/>
            </a:pPr>
            <a:r>
              <a:rPr lang="ja-JP" altLang="en-US" b="0" i="0" u="none" strike="noStrike">
                <a:solidFill>
                  <a:srgbClr val="000000"/>
                </a:solidFill>
                <a:effectLst/>
                <a:latin typeface="MS PGothic" panose="020B0600070205080204" pitchFamily="34" charset="-128"/>
                <a:ea typeface="MS PGothic" panose="020B0600070205080204" pitchFamily="34" charset="-128"/>
              </a:rPr>
              <a:t>初代</a:t>
            </a:r>
            <a:r>
              <a:rPr lang="en-US" altLang="ja-JP" b="0" i="0" u="none" strike="noStrike" dirty="0">
                <a:solidFill>
                  <a:srgbClr val="000000"/>
                </a:solidFill>
                <a:effectLst/>
                <a:latin typeface="MS PGothic" panose="020B0600070205080204" pitchFamily="34" charset="-128"/>
                <a:ea typeface="MS PGothic" panose="020B0600070205080204" pitchFamily="34" charset="-128"/>
              </a:rPr>
              <a:t>Belle IP-chamber</a:t>
            </a:r>
            <a:r>
              <a:rPr lang="ja-JP" altLang="en-US" b="0" i="0" u="none" strike="noStrike">
                <a:solidFill>
                  <a:srgbClr val="000000"/>
                </a:solidFill>
                <a:effectLst/>
                <a:latin typeface="MS PGothic" panose="020B0600070205080204" pitchFamily="34" charset="-128"/>
                <a:ea typeface="MS PGothic" panose="020B0600070205080204" pitchFamily="34" charset="-128"/>
              </a:rPr>
              <a:t>はカーボンガスケットからの漏れを止めるのに苦労したらしい</a:t>
            </a:r>
            <a:endParaRPr kumimoji="1" lang="ja-JP" altLang="en-US">
              <a:latin typeface="MS PGothic" panose="020B0600070205080204" pitchFamily="34" charset="-128"/>
              <a:ea typeface="MS PGothic" panose="020B0600070205080204" pitchFamily="34" charset="-128"/>
            </a:endParaRPr>
          </a:p>
        </p:txBody>
      </p:sp>
      <p:sp>
        <p:nvSpPr>
          <p:cNvPr id="9" name="テキスト ボックス 8">
            <a:extLst>
              <a:ext uri="{FF2B5EF4-FFF2-40B4-BE49-F238E27FC236}">
                <a16:creationId xmlns:a16="http://schemas.microsoft.com/office/drawing/2014/main" id="{132A3CC4-2518-4DE5-5AF6-22FF5CD3365C}"/>
              </a:ext>
            </a:extLst>
          </p:cNvPr>
          <p:cNvSpPr txBox="1"/>
          <p:nvPr/>
        </p:nvSpPr>
        <p:spPr>
          <a:xfrm>
            <a:off x="5531031" y="1676102"/>
            <a:ext cx="5841820" cy="4247317"/>
          </a:xfrm>
          <a:prstGeom prst="rect">
            <a:avLst/>
          </a:prstGeom>
          <a:noFill/>
        </p:spPr>
        <p:txBody>
          <a:bodyPr wrap="square" rtlCol="0">
            <a:spAutoFit/>
          </a:bodyPr>
          <a:lstStyle/>
          <a:p>
            <a:r>
              <a:rPr kumimoji="1" lang="ja-JP" altLang="en-US">
                <a:latin typeface="MS PGothic" panose="020B0600070205080204" pitchFamily="34" charset="-128"/>
                <a:ea typeface="MS PGothic" panose="020B0600070205080204" pitchFamily="34" charset="-128"/>
              </a:rPr>
              <a:t>初代</a:t>
            </a:r>
            <a:endParaRPr kumimoji="1" lang="en-US" altLang="ja-JP" dirty="0">
              <a:latin typeface="MS PGothic" panose="020B0600070205080204" pitchFamily="34" charset="-128"/>
              <a:ea typeface="MS PGothic" panose="020B0600070205080204" pitchFamily="34" charset="-128"/>
            </a:endParaRPr>
          </a:p>
          <a:p>
            <a:pPr marL="285750" indent="-285750">
              <a:buFont typeface="Arial" panose="020B0604020202020204" pitchFamily="34" charset="0"/>
              <a:buChar char="•"/>
            </a:pPr>
            <a:r>
              <a:rPr kumimoji="1" lang="ja-JP" altLang="en-US">
                <a:latin typeface="MS PGothic" panose="020B0600070205080204" pitchFamily="34" charset="-128"/>
                <a:ea typeface="MS PGothic" panose="020B0600070205080204" pitchFamily="34" charset="-128"/>
              </a:rPr>
              <a:t>ねじ込み式継手</a:t>
            </a:r>
            <a:endParaRPr kumimoji="1" lang="en-US" altLang="ja-JP" dirty="0">
              <a:latin typeface="MS PGothic" panose="020B0600070205080204" pitchFamily="34" charset="-128"/>
              <a:ea typeface="MS PGothic" panose="020B0600070205080204" pitchFamily="34" charset="-128"/>
            </a:endParaRPr>
          </a:p>
          <a:p>
            <a:pPr marL="285750" indent="-285750">
              <a:buFont typeface="Arial" panose="020B0604020202020204" pitchFamily="34" charset="0"/>
              <a:buChar char="•"/>
            </a:pPr>
            <a:r>
              <a:rPr kumimoji="1" lang="ja-JP" altLang="en-US">
                <a:latin typeface="MS PGothic" panose="020B0600070205080204" pitchFamily="34" charset="-128"/>
                <a:ea typeface="MS PGothic" panose="020B0600070205080204" pitchFamily="34" charset="-128"/>
              </a:rPr>
              <a:t>カーボンガスケットを使用</a:t>
            </a:r>
            <a:endParaRPr kumimoji="1" lang="en-US" altLang="ja-JP" dirty="0">
              <a:latin typeface="MS PGothic" panose="020B0600070205080204" pitchFamily="34" charset="-128"/>
              <a:ea typeface="MS PGothic" panose="020B0600070205080204" pitchFamily="34" charset="-128"/>
            </a:endParaRPr>
          </a:p>
          <a:p>
            <a:pPr marL="285750" indent="-285750">
              <a:buFont typeface="Arial" panose="020B0604020202020204" pitchFamily="34" charset="0"/>
              <a:buChar char="•"/>
            </a:pPr>
            <a:r>
              <a:rPr kumimoji="1" lang="en-US" altLang="ja-JP" dirty="0">
                <a:latin typeface="MS PGothic" panose="020B0600070205080204" pitchFamily="34" charset="-128"/>
                <a:ea typeface="MS PGothic" panose="020B0600070205080204" pitchFamily="34" charset="-128"/>
              </a:rPr>
              <a:t>Manifold</a:t>
            </a:r>
            <a:r>
              <a:rPr kumimoji="1" lang="ja-JP" altLang="en-US">
                <a:latin typeface="MS PGothic" panose="020B0600070205080204" pitchFamily="34" charset="-128"/>
                <a:ea typeface="MS PGothic" panose="020B0600070205080204" pitchFamily="34" charset="-128"/>
              </a:rPr>
              <a:t>の材質が</a:t>
            </a:r>
            <a:r>
              <a:rPr kumimoji="1" lang="en-US" altLang="ja-JP" dirty="0">
                <a:latin typeface="MS PGothic" panose="020B0600070205080204" pitchFamily="34" charset="-128"/>
                <a:ea typeface="MS PGothic" panose="020B0600070205080204" pitchFamily="34" charset="-128"/>
              </a:rPr>
              <a:t>AL</a:t>
            </a:r>
            <a:r>
              <a:rPr kumimoji="1" lang="ja-JP" altLang="en-US">
                <a:latin typeface="MS PGothic" panose="020B0600070205080204" pitchFamily="34" charset="-128"/>
                <a:ea typeface="MS PGothic" panose="020B0600070205080204" pitchFamily="34" charset="-128"/>
              </a:rPr>
              <a:t>なので強く締め付けられない？</a:t>
            </a:r>
            <a:endParaRPr kumimoji="1" lang="en-US" altLang="ja-JP" dirty="0">
              <a:latin typeface="MS PGothic" panose="020B0600070205080204" pitchFamily="34" charset="-128"/>
              <a:ea typeface="MS PGothic" panose="020B0600070205080204" pitchFamily="34" charset="-128"/>
            </a:endParaRPr>
          </a:p>
          <a:p>
            <a:pPr marL="285750" indent="-285750">
              <a:buFont typeface="Arial" panose="020B0604020202020204" pitchFamily="34" charset="0"/>
              <a:buChar char="•"/>
            </a:pPr>
            <a:r>
              <a:rPr lang="ja-JP" altLang="en-US">
                <a:latin typeface="MS PGothic" panose="020B0600070205080204" pitchFamily="34" charset="-128"/>
                <a:ea typeface="MS PGothic" panose="020B0600070205080204" pitchFamily="34" charset="-128"/>
              </a:rPr>
              <a:t>ガスケットに弾力性が無い？</a:t>
            </a:r>
            <a:endParaRPr lang="en-US" altLang="ja-JP" dirty="0">
              <a:latin typeface="MS PGothic" panose="020B0600070205080204" pitchFamily="34" charset="-128"/>
              <a:ea typeface="MS PGothic" panose="020B0600070205080204" pitchFamily="34" charset="-128"/>
            </a:endParaRPr>
          </a:p>
          <a:p>
            <a:pPr marL="285750" indent="-285750">
              <a:buFont typeface="Arial" panose="020B0604020202020204" pitchFamily="34" charset="0"/>
              <a:buChar char="•"/>
            </a:pPr>
            <a:endParaRPr lang="en-US" altLang="ja-JP" dirty="0">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中空メタル</a:t>
            </a:r>
            <a:r>
              <a:rPr kumimoji="1" lang="en-US" altLang="ja-JP" dirty="0">
                <a:latin typeface="MS PGothic" panose="020B0600070205080204" pitchFamily="34" charset="-128"/>
                <a:ea typeface="MS PGothic" panose="020B0600070205080204" pitchFamily="34" charset="-128"/>
              </a:rPr>
              <a:t>O</a:t>
            </a:r>
            <a:r>
              <a:rPr kumimoji="1" lang="ja-JP" altLang="en-US">
                <a:latin typeface="MS PGothic" panose="020B0600070205080204" pitchFamily="34" charset="-128"/>
                <a:ea typeface="MS PGothic" panose="020B0600070205080204" pitchFamily="34" charset="-128"/>
              </a:rPr>
              <a:t>リング案</a:t>
            </a:r>
            <a:endParaRPr kumimoji="1" lang="en-US" altLang="ja-JP" dirty="0">
              <a:latin typeface="MS PGothic" panose="020B0600070205080204" pitchFamily="34" charset="-128"/>
              <a:ea typeface="MS PGothic" panose="020B0600070205080204" pitchFamily="34" charset="-128"/>
            </a:endParaRPr>
          </a:p>
          <a:p>
            <a:pPr marL="285750" indent="-285750">
              <a:buFont typeface="Arial" panose="020B0604020202020204" pitchFamily="34" charset="0"/>
              <a:buChar char="•"/>
            </a:pPr>
            <a:r>
              <a:rPr lang="ja-JP" altLang="en-US">
                <a:effectLst/>
                <a:latin typeface="MS PGothic" panose="020B0600070205080204" pitchFamily="34" charset="-128"/>
                <a:ea typeface="MS PGothic" panose="020B0600070205080204" pitchFamily="34" charset="-128"/>
              </a:rPr>
              <a:t>耐放射線性に優れ低温から高温まで使用可能</a:t>
            </a:r>
            <a:endParaRPr lang="en-US" altLang="ja-JP" dirty="0">
              <a:effectLst/>
              <a:latin typeface="MS PGothic" panose="020B0600070205080204" pitchFamily="34" charset="-128"/>
              <a:ea typeface="MS PGothic" panose="020B0600070205080204" pitchFamily="34" charset="-128"/>
            </a:endParaRPr>
          </a:p>
          <a:p>
            <a:pPr marL="285750" indent="-285750">
              <a:buFont typeface="Arial" panose="020B0604020202020204" pitchFamily="34" charset="0"/>
              <a:buChar char="•"/>
            </a:pPr>
            <a:r>
              <a:rPr lang="ja-JP" altLang="en-US">
                <a:effectLst/>
                <a:latin typeface="MS PGothic" panose="020B0600070205080204" pitchFamily="34" charset="-128"/>
                <a:ea typeface="MS PGothic" panose="020B0600070205080204" pitchFamily="34" charset="-128"/>
              </a:rPr>
              <a:t>スペースが限られるのでのフランジはレーストラック型で締め付けネジは</a:t>
            </a:r>
            <a:r>
              <a:rPr lang="en-US" altLang="ja-JP" dirty="0">
                <a:effectLst/>
                <a:latin typeface="MS PGothic" panose="020B0600070205080204" pitchFamily="34" charset="-128"/>
                <a:ea typeface="MS PGothic" panose="020B0600070205080204" pitchFamily="34" charset="-128"/>
              </a:rPr>
              <a:t>2</a:t>
            </a:r>
            <a:r>
              <a:rPr lang="ja-JP" altLang="en-US">
                <a:effectLst/>
                <a:latin typeface="MS PGothic" panose="020B0600070205080204" pitchFamily="34" charset="-128"/>
                <a:ea typeface="MS PGothic" panose="020B0600070205080204" pitchFamily="34" charset="-128"/>
              </a:rPr>
              <a:t>箇所のみの制約あり</a:t>
            </a:r>
            <a:endParaRPr lang="en-US" altLang="ja-JP" dirty="0">
              <a:effectLst/>
              <a:latin typeface="MS PGothic" panose="020B0600070205080204" pitchFamily="34" charset="-128"/>
              <a:ea typeface="MS PGothic" panose="020B0600070205080204" pitchFamily="34" charset="-128"/>
            </a:endParaRPr>
          </a:p>
          <a:p>
            <a:pPr marL="285750" indent="-285750">
              <a:buFont typeface="Arial" panose="020B0604020202020204" pitchFamily="34" charset="0"/>
              <a:buChar char="•"/>
            </a:pPr>
            <a:r>
              <a:rPr lang="ja-JP" altLang="en-US">
                <a:effectLst/>
                <a:latin typeface="MS PGothic" panose="020B0600070205080204" pitchFamily="34" charset="-128"/>
                <a:ea typeface="MS PGothic" panose="020B0600070205080204" pitchFamily="34" charset="-128"/>
              </a:rPr>
              <a:t>材質　</a:t>
            </a:r>
            <a:r>
              <a:rPr lang="en-US" altLang="ja-JP" dirty="0">
                <a:effectLst/>
                <a:latin typeface="MS PGothic" panose="020B0600070205080204" pitchFamily="34" charset="-128"/>
                <a:ea typeface="MS PGothic" panose="020B0600070205080204" pitchFamily="34" charset="-128"/>
              </a:rPr>
              <a:t>SUS316L</a:t>
            </a:r>
            <a:endParaRPr lang="ja-JP" altLang="en-US">
              <a:effectLst/>
              <a:latin typeface="MS PGothic" panose="020B0600070205080204" pitchFamily="34" charset="-128"/>
              <a:ea typeface="MS PGothic" panose="020B0600070205080204" pitchFamily="34" charset="-128"/>
            </a:endParaRPr>
          </a:p>
          <a:p>
            <a:pPr marL="285750" indent="-285750">
              <a:buFont typeface="Arial" panose="020B0604020202020204" pitchFamily="34" charset="0"/>
              <a:buChar char="•"/>
            </a:pPr>
            <a:r>
              <a:rPr lang="ja-JP" altLang="en-US">
                <a:effectLst/>
                <a:latin typeface="MS PGothic" panose="020B0600070205080204" pitchFamily="34" charset="-128"/>
                <a:ea typeface="MS PGothic" panose="020B0600070205080204" pitchFamily="34" charset="-128"/>
              </a:rPr>
              <a:t>チューブ径</a:t>
            </a:r>
            <a:r>
              <a:rPr lang="en-US" altLang="ja-JP" dirty="0">
                <a:effectLst/>
                <a:latin typeface="MS PGothic" panose="020B0600070205080204" pitchFamily="34" charset="-128"/>
                <a:ea typeface="MS PGothic" panose="020B0600070205080204" pitchFamily="34" charset="-128"/>
              </a:rPr>
              <a:t>0.89</a:t>
            </a:r>
            <a:r>
              <a:rPr lang="ja-JP" altLang="en-US">
                <a:effectLst/>
                <a:latin typeface="MS PGothic" panose="020B0600070205080204" pitchFamily="34" charset="-128"/>
                <a:ea typeface="MS PGothic" panose="020B0600070205080204" pitchFamily="34" charset="-128"/>
              </a:rPr>
              <a:t>、肉厚</a:t>
            </a:r>
            <a:r>
              <a:rPr lang="en-US" altLang="ja-JP" dirty="0">
                <a:effectLst/>
                <a:latin typeface="MS PGothic" panose="020B0600070205080204" pitchFamily="34" charset="-128"/>
                <a:ea typeface="MS PGothic" panose="020B0600070205080204" pitchFamily="34" charset="-128"/>
              </a:rPr>
              <a:t>0.25</a:t>
            </a:r>
            <a:r>
              <a:rPr lang="ja-JP" altLang="en-US">
                <a:effectLst/>
                <a:latin typeface="MS PGothic" panose="020B0600070205080204" pitchFamily="34" charset="-128"/>
                <a:ea typeface="MS PGothic" panose="020B0600070205080204" pitchFamily="34" charset="-128"/>
              </a:rPr>
              <a:t>、外径</a:t>
            </a:r>
            <a:r>
              <a:rPr lang="en-US" altLang="ja-JP" dirty="0">
                <a:effectLst/>
                <a:latin typeface="MS PGothic" panose="020B0600070205080204" pitchFamily="34" charset="-128"/>
                <a:ea typeface="MS PGothic" panose="020B0600070205080204" pitchFamily="34" charset="-128"/>
              </a:rPr>
              <a:t>6.4</a:t>
            </a:r>
            <a:r>
              <a:rPr lang="ja-JP" altLang="en-US">
                <a:effectLst/>
                <a:latin typeface="MS PGothic" panose="020B0600070205080204" pitchFamily="34" charset="-128"/>
                <a:ea typeface="MS PGothic" panose="020B0600070205080204" pitchFamily="34" charset="-128"/>
              </a:rPr>
              <a:t>、内径</a:t>
            </a:r>
            <a:r>
              <a:rPr lang="en-US" altLang="ja-JP" dirty="0">
                <a:effectLst/>
                <a:latin typeface="MS PGothic" panose="020B0600070205080204" pitchFamily="34" charset="-128"/>
                <a:ea typeface="MS PGothic" panose="020B0600070205080204" pitchFamily="34" charset="-128"/>
              </a:rPr>
              <a:t>4.62</a:t>
            </a:r>
          </a:p>
          <a:p>
            <a:pPr marL="285750" indent="-285750">
              <a:buFont typeface="Arial" panose="020B0604020202020204" pitchFamily="34" charset="0"/>
              <a:buChar char="•"/>
            </a:pPr>
            <a:r>
              <a:rPr lang="ja-JP" altLang="en-US">
                <a:latin typeface="MS PGothic" panose="020B0600070205080204" pitchFamily="34" charset="-128"/>
                <a:ea typeface="MS PGothic" panose="020B0600070205080204" pitchFamily="34" charset="-128"/>
              </a:rPr>
              <a:t>表面処理　</a:t>
            </a:r>
            <a:r>
              <a:rPr lang="en-US" altLang="ja-JP" dirty="0">
                <a:latin typeface="MS PGothic" panose="020B0600070205080204" pitchFamily="34" charset="-128"/>
                <a:ea typeface="MS PGothic" panose="020B0600070205080204" pitchFamily="34" charset="-128"/>
              </a:rPr>
              <a:t>In</a:t>
            </a:r>
            <a:r>
              <a:rPr lang="ja-JP" altLang="en-US">
                <a:latin typeface="MS PGothic" panose="020B0600070205080204" pitchFamily="34" charset="-128"/>
                <a:ea typeface="MS PGothic" panose="020B0600070205080204" pitchFamily="34" charset="-128"/>
              </a:rPr>
              <a:t>被覆（インジウム）</a:t>
            </a:r>
            <a:endParaRPr kumimoji="1" lang="en-US" altLang="ja-JP" dirty="0">
              <a:latin typeface="MS PGothic" panose="020B0600070205080204" pitchFamily="34" charset="-128"/>
              <a:ea typeface="MS PGothic" panose="020B0600070205080204" pitchFamily="34" charset="-128"/>
            </a:endParaRPr>
          </a:p>
          <a:p>
            <a:endParaRPr lang="en-US" altLang="ja-JP" dirty="0">
              <a:latin typeface="MS PGothic" panose="020B0600070205080204" pitchFamily="34" charset="-128"/>
              <a:ea typeface="MS PGothic" panose="020B0600070205080204" pitchFamily="34" charset="-128"/>
            </a:endParaRPr>
          </a:p>
          <a:p>
            <a:r>
              <a:rPr kumimoji="1" lang="ja-JP" altLang="en-US">
                <a:latin typeface="MS PGothic" panose="020B0600070205080204" pitchFamily="34" charset="-128"/>
                <a:ea typeface="MS PGothic" panose="020B0600070205080204" pitchFamily="34" charset="-128"/>
              </a:rPr>
              <a:t>溶接案</a:t>
            </a:r>
            <a:r>
              <a:rPr lang="ja-JP" altLang="en-US">
                <a:latin typeface="MS PGothic" panose="020B0600070205080204" pitchFamily="34" charset="-128"/>
                <a:ea typeface="MS PGothic" panose="020B0600070205080204" pitchFamily="34" charset="-128"/>
              </a:rPr>
              <a:t>→組み立て</a:t>
            </a:r>
            <a:r>
              <a:rPr kumimoji="1" lang="ja-JP" altLang="en-US">
                <a:latin typeface="MS PGothic" panose="020B0600070205080204" pitchFamily="34" charset="-128"/>
                <a:ea typeface="MS PGothic" panose="020B0600070205080204" pitchFamily="34" charset="-128"/>
              </a:rPr>
              <a:t>工程上不可能なので諦める</a:t>
            </a:r>
            <a:endParaRPr lang="en-US" altLang="ja-JP" dirty="0">
              <a:effectLst/>
              <a:latin typeface="MS PGothic" panose="020B0600070205080204" pitchFamily="34" charset="-128"/>
              <a:ea typeface="MS PGothic" panose="020B0600070205080204" pitchFamily="34" charset="-128"/>
            </a:endParaRPr>
          </a:p>
        </p:txBody>
      </p:sp>
      <p:grpSp>
        <p:nvGrpSpPr>
          <p:cNvPr id="18" name="グループ化 17">
            <a:extLst>
              <a:ext uri="{FF2B5EF4-FFF2-40B4-BE49-F238E27FC236}">
                <a16:creationId xmlns:a16="http://schemas.microsoft.com/office/drawing/2014/main" id="{12FFE362-85DC-80EC-C840-3329D11A758E}"/>
              </a:ext>
            </a:extLst>
          </p:cNvPr>
          <p:cNvGrpSpPr/>
          <p:nvPr/>
        </p:nvGrpSpPr>
        <p:grpSpPr>
          <a:xfrm>
            <a:off x="1690359" y="1459526"/>
            <a:ext cx="3448383" cy="5032423"/>
            <a:chOff x="1352764" y="1365741"/>
            <a:chExt cx="3448383" cy="5032423"/>
          </a:xfrm>
        </p:grpSpPr>
        <p:pic>
          <p:nvPicPr>
            <p:cNvPr id="5" name="図 4">
              <a:extLst>
                <a:ext uri="{FF2B5EF4-FFF2-40B4-BE49-F238E27FC236}">
                  <a16:creationId xmlns:a16="http://schemas.microsoft.com/office/drawing/2014/main" id="{DAD9F01A-D082-BC3F-CC31-5C61AAAAB10D}"/>
                </a:ext>
              </a:extLst>
            </p:cNvPr>
            <p:cNvPicPr>
              <a:picLocks noChangeAspect="1"/>
            </p:cNvPicPr>
            <p:nvPr/>
          </p:nvPicPr>
          <p:blipFill rotWithShape="1">
            <a:blip r:embed="rId2"/>
            <a:srcRect r="55902"/>
            <a:stretch/>
          </p:blipFill>
          <p:spPr>
            <a:xfrm>
              <a:off x="1352764" y="1365741"/>
              <a:ext cx="3427462" cy="5032423"/>
            </a:xfrm>
            <a:prstGeom prst="rect">
              <a:avLst/>
            </a:prstGeom>
          </p:spPr>
        </p:pic>
        <p:sp>
          <p:nvSpPr>
            <p:cNvPr id="10" name="フリーフォーム 9">
              <a:extLst>
                <a:ext uri="{FF2B5EF4-FFF2-40B4-BE49-F238E27FC236}">
                  <a16:creationId xmlns:a16="http://schemas.microsoft.com/office/drawing/2014/main" id="{721CBB56-6C9A-D654-6F14-FD5013503400}"/>
                </a:ext>
              </a:extLst>
            </p:cNvPr>
            <p:cNvSpPr/>
            <p:nvPr/>
          </p:nvSpPr>
          <p:spPr>
            <a:xfrm>
              <a:off x="4741481" y="2073359"/>
              <a:ext cx="46344" cy="780836"/>
            </a:xfrm>
            <a:custGeom>
              <a:avLst/>
              <a:gdLst>
                <a:gd name="connsiteX0" fmla="*/ 41797 w 124691"/>
                <a:gd name="connsiteY0" fmla="*/ 0 h 945223"/>
                <a:gd name="connsiteX1" fmla="*/ 123990 w 124691"/>
                <a:gd name="connsiteY1" fmla="*/ 339047 h 945223"/>
                <a:gd name="connsiteX2" fmla="*/ 700 w 124691"/>
                <a:gd name="connsiteY2" fmla="*/ 616450 h 945223"/>
                <a:gd name="connsiteX3" fmla="*/ 82893 w 124691"/>
                <a:gd name="connsiteY3" fmla="*/ 945223 h 945223"/>
              </a:gdLst>
              <a:ahLst/>
              <a:cxnLst>
                <a:cxn ang="0">
                  <a:pos x="connsiteX0" y="connsiteY0"/>
                </a:cxn>
                <a:cxn ang="0">
                  <a:pos x="connsiteX1" y="connsiteY1"/>
                </a:cxn>
                <a:cxn ang="0">
                  <a:pos x="connsiteX2" y="connsiteY2"/>
                </a:cxn>
                <a:cxn ang="0">
                  <a:pos x="connsiteX3" y="connsiteY3"/>
                </a:cxn>
              </a:cxnLst>
              <a:rect l="l" t="t" r="r" b="b"/>
              <a:pathLst>
                <a:path w="124691" h="945223">
                  <a:moveTo>
                    <a:pt x="41797" y="0"/>
                  </a:moveTo>
                  <a:cubicBezTo>
                    <a:pt x="86318" y="118152"/>
                    <a:pt x="130840" y="236305"/>
                    <a:pt x="123990" y="339047"/>
                  </a:cubicBezTo>
                  <a:cubicBezTo>
                    <a:pt x="117141" y="441789"/>
                    <a:pt x="7549" y="515421"/>
                    <a:pt x="700" y="616450"/>
                  </a:cubicBezTo>
                  <a:cubicBezTo>
                    <a:pt x="-6149" y="717479"/>
                    <a:pt x="38372" y="831351"/>
                    <a:pt x="82893" y="945223"/>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a:extLst>
                <a:ext uri="{FF2B5EF4-FFF2-40B4-BE49-F238E27FC236}">
                  <a16:creationId xmlns:a16="http://schemas.microsoft.com/office/drawing/2014/main" id="{B9596BB0-D31E-5DFC-4B4F-4B51F3FDF6D1}"/>
                </a:ext>
              </a:extLst>
            </p:cNvPr>
            <p:cNvSpPr/>
            <p:nvPr/>
          </p:nvSpPr>
          <p:spPr>
            <a:xfrm>
              <a:off x="4749508" y="3888832"/>
              <a:ext cx="46344" cy="648000"/>
            </a:xfrm>
            <a:custGeom>
              <a:avLst/>
              <a:gdLst>
                <a:gd name="connsiteX0" fmla="*/ 41797 w 124691"/>
                <a:gd name="connsiteY0" fmla="*/ 0 h 945223"/>
                <a:gd name="connsiteX1" fmla="*/ 123990 w 124691"/>
                <a:gd name="connsiteY1" fmla="*/ 339047 h 945223"/>
                <a:gd name="connsiteX2" fmla="*/ 700 w 124691"/>
                <a:gd name="connsiteY2" fmla="*/ 616450 h 945223"/>
                <a:gd name="connsiteX3" fmla="*/ 82893 w 124691"/>
                <a:gd name="connsiteY3" fmla="*/ 945223 h 945223"/>
              </a:gdLst>
              <a:ahLst/>
              <a:cxnLst>
                <a:cxn ang="0">
                  <a:pos x="connsiteX0" y="connsiteY0"/>
                </a:cxn>
                <a:cxn ang="0">
                  <a:pos x="connsiteX1" y="connsiteY1"/>
                </a:cxn>
                <a:cxn ang="0">
                  <a:pos x="connsiteX2" y="connsiteY2"/>
                </a:cxn>
                <a:cxn ang="0">
                  <a:pos x="connsiteX3" y="connsiteY3"/>
                </a:cxn>
              </a:cxnLst>
              <a:rect l="l" t="t" r="r" b="b"/>
              <a:pathLst>
                <a:path w="124691" h="945223">
                  <a:moveTo>
                    <a:pt x="41797" y="0"/>
                  </a:moveTo>
                  <a:cubicBezTo>
                    <a:pt x="86318" y="118152"/>
                    <a:pt x="130840" y="236305"/>
                    <a:pt x="123990" y="339047"/>
                  </a:cubicBezTo>
                  <a:cubicBezTo>
                    <a:pt x="117141" y="441789"/>
                    <a:pt x="7549" y="515421"/>
                    <a:pt x="700" y="616450"/>
                  </a:cubicBezTo>
                  <a:cubicBezTo>
                    <a:pt x="-6149" y="717479"/>
                    <a:pt x="38372" y="831351"/>
                    <a:pt x="82893" y="945223"/>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a:extLst>
                <a:ext uri="{FF2B5EF4-FFF2-40B4-BE49-F238E27FC236}">
                  <a16:creationId xmlns:a16="http://schemas.microsoft.com/office/drawing/2014/main" id="{9AB6D080-3798-9481-B6F5-37B3FBB3A783}"/>
                </a:ext>
              </a:extLst>
            </p:cNvPr>
            <p:cNvSpPr/>
            <p:nvPr/>
          </p:nvSpPr>
          <p:spPr>
            <a:xfrm>
              <a:off x="4754803" y="5513383"/>
              <a:ext cx="46344" cy="612000"/>
            </a:xfrm>
            <a:custGeom>
              <a:avLst/>
              <a:gdLst>
                <a:gd name="connsiteX0" fmla="*/ 41797 w 124691"/>
                <a:gd name="connsiteY0" fmla="*/ 0 h 945223"/>
                <a:gd name="connsiteX1" fmla="*/ 123990 w 124691"/>
                <a:gd name="connsiteY1" fmla="*/ 339047 h 945223"/>
                <a:gd name="connsiteX2" fmla="*/ 700 w 124691"/>
                <a:gd name="connsiteY2" fmla="*/ 616450 h 945223"/>
                <a:gd name="connsiteX3" fmla="*/ 82893 w 124691"/>
                <a:gd name="connsiteY3" fmla="*/ 945223 h 945223"/>
              </a:gdLst>
              <a:ahLst/>
              <a:cxnLst>
                <a:cxn ang="0">
                  <a:pos x="connsiteX0" y="connsiteY0"/>
                </a:cxn>
                <a:cxn ang="0">
                  <a:pos x="connsiteX1" y="connsiteY1"/>
                </a:cxn>
                <a:cxn ang="0">
                  <a:pos x="connsiteX2" y="connsiteY2"/>
                </a:cxn>
                <a:cxn ang="0">
                  <a:pos x="connsiteX3" y="connsiteY3"/>
                </a:cxn>
              </a:cxnLst>
              <a:rect l="l" t="t" r="r" b="b"/>
              <a:pathLst>
                <a:path w="124691" h="945223">
                  <a:moveTo>
                    <a:pt x="41797" y="0"/>
                  </a:moveTo>
                  <a:cubicBezTo>
                    <a:pt x="86318" y="118152"/>
                    <a:pt x="130840" y="236305"/>
                    <a:pt x="123990" y="339047"/>
                  </a:cubicBezTo>
                  <a:cubicBezTo>
                    <a:pt x="117141" y="441789"/>
                    <a:pt x="7549" y="515421"/>
                    <a:pt x="700" y="616450"/>
                  </a:cubicBezTo>
                  <a:cubicBezTo>
                    <a:pt x="-6149" y="717479"/>
                    <a:pt x="38372" y="831351"/>
                    <a:pt x="82893" y="945223"/>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037967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09600"/>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latin typeface="MS PGothic" panose="020B0600070205080204" pitchFamily="34" charset="-128"/>
              <a:ea typeface="MS PGothic" panose="020B0600070205080204" pitchFamily="34" charset="-128"/>
            </a:endParaRPr>
          </a:p>
        </p:txBody>
      </p:sp>
      <p:sp>
        <p:nvSpPr>
          <p:cNvPr id="6" name="日付プレースホルダー 5">
            <a:extLst>
              <a:ext uri="{FF2B5EF4-FFF2-40B4-BE49-F238E27FC236}">
                <a16:creationId xmlns:a16="http://schemas.microsoft.com/office/drawing/2014/main" id="{6DAA2830-F551-9DF6-A011-F39017FFF32E}"/>
              </a:ext>
            </a:extLst>
          </p:cNvPr>
          <p:cNvSpPr>
            <a:spLocks noGrp="1"/>
          </p:cNvSpPr>
          <p:nvPr>
            <p:ph type="dt" sz="half" idx="10"/>
          </p:nvPr>
        </p:nvSpPr>
        <p:spPr/>
        <p:txBody>
          <a:bodyPr/>
          <a:lstStyle/>
          <a:p>
            <a:r>
              <a:rPr kumimoji="1" lang="en-US" altLang="ja-JP"/>
              <a:t>2023/12/07</a:t>
            </a:r>
            <a:endParaRPr kumimoji="1" lang="ja-JP" altLang="en-US"/>
          </a:p>
        </p:txBody>
      </p:sp>
      <p:sp>
        <p:nvSpPr>
          <p:cNvPr id="7" name="フッター プレースホルダー 6">
            <a:extLst>
              <a:ext uri="{FF2B5EF4-FFF2-40B4-BE49-F238E27FC236}">
                <a16:creationId xmlns:a16="http://schemas.microsoft.com/office/drawing/2014/main" id="{B027BCD3-45CB-EDC0-66E7-8B153C8C61BB}"/>
              </a:ext>
            </a:extLst>
          </p:cNvPr>
          <p:cNvSpPr>
            <a:spLocks noGrp="1"/>
          </p:cNvSpPr>
          <p:nvPr>
            <p:ph type="ftr" sz="quarter" idx="11"/>
          </p:nvPr>
        </p:nvSpPr>
        <p:spPr/>
        <p:txBody>
          <a:bodyPr/>
          <a:lstStyle/>
          <a:p>
            <a:r>
              <a:rPr kumimoji="1" lang="en" altLang="ja-JP"/>
              <a:t>kohriki</a:t>
            </a:r>
            <a:endParaRPr kumimoji="1" lang="ja-JP" altLang="en-US"/>
          </a:p>
        </p:txBody>
      </p:sp>
      <p:sp>
        <p:nvSpPr>
          <p:cNvPr id="8" name="スライド番号プレースホルダー 7">
            <a:extLst>
              <a:ext uri="{FF2B5EF4-FFF2-40B4-BE49-F238E27FC236}">
                <a16:creationId xmlns:a16="http://schemas.microsoft.com/office/drawing/2014/main" id="{69C76957-E94A-8D53-F604-4AB386B40D6E}"/>
              </a:ext>
            </a:extLst>
          </p:cNvPr>
          <p:cNvSpPr>
            <a:spLocks noGrp="1"/>
          </p:cNvSpPr>
          <p:nvPr>
            <p:ph type="sldNum" sz="quarter" idx="12"/>
          </p:nvPr>
        </p:nvSpPr>
        <p:spPr/>
        <p:txBody>
          <a:bodyPr/>
          <a:lstStyle/>
          <a:p>
            <a:fld id="{32CE922C-3961-A146-854B-A16C6A68D034}" type="slidenum">
              <a:rPr kumimoji="1" lang="ja-JP" altLang="en-US" smtClean="0"/>
              <a:t>6</a:t>
            </a:fld>
            <a:endParaRPr kumimoji="1" lang="ja-JP" altLang="en-US"/>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821929" y="178089"/>
            <a:ext cx="11232695" cy="2419234"/>
          </a:xfrm>
          <a:noFill/>
        </p:spPr>
        <p:txBody>
          <a:bodyPr>
            <a:noAutofit/>
          </a:bodyPr>
          <a:lstStyle/>
          <a:p>
            <a:pPr algn="l"/>
            <a:r>
              <a:rPr lang="ja-JP" altLang="en-US" sz="2000">
                <a:effectLst/>
                <a:latin typeface="MS PGothic" panose="020B0600070205080204" pitchFamily="34" charset="-128"/>
                <a:ea typeface="MS PGothic" panose="020B0600070205080204" pitchFamily="34" charset="-128"/>
              </a:rPr>
              <a:t>［検討</a:t>
            </a:r>
            <a:r>
              <a:rPr lang="en-US" altLang="ja-JP" sz="2000" dirty="0">
                <a:effectLst/>
                <a:latin typeface="MS PGothic" panose="020B0600070205080204" pitchFamily="34" charset="-128"/>
                <a:ea typeface="MS PGothic" panose="020B0600070205080204" pitchFamily="34" charset="-128"/>
              </a:rPr>
              <a:t>2</a:t>
            </a:r>
            <a:r>
              <a:rPr lang="ja-JP" altLang="en-US" sz="2000">
                <a:effectLst/>
                <a:latin typeface="MS PGothic" panose="020B0600070205080204" pitchFamily="34" charset="-128"/>
                <a:ea typeface="MS PGothic" panose="020B0600070205080204" pitchFamily="34" charset="-128"/>
              </a:rPr>
              <a:t>］</a:t>
            </a:r>
            <a:endParaRPr lang="en-US" altLang="ja-JP" sz="2000" dirty="0">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2000">
                <a:effectLst/>
                <a:latin typeface="MS PGothic" panose="020B0600070205080204" pitchFamily="34" charset="-128"/>
                <a:ea typeface="MS PGothic" panose="020B0600070205080204" pitchFamily="34" charset="-128"/>
              </a:rPr>
              <a:t>初代</a:t>
            </a:r>
            <a:r>
              <a:rPr lang="en" altLang="ja-JP" sz="2000" dirty="0">
                <a:effectLst/>
                <a:latin typeface="MS PGothic" panose="020B0600070205080204" pitchFamily="34" charset="-128"/>
                <a:ea typeface="MS PGothic" panose="020B0600070205080204" pitchFamily="34" charset="-128"/>
              </a:rPr>
              <a:t>IP-chamber</a:t>
            </a:r>
            <a:r>
              <a:rPr lang="ja-JP" altLang="en-US" sz="2000">
                <a:effectLst/>
                <a:latin typeface="MS PGothic" panose="020B0600070205080204" pitchFamily="34" charset="-128"/>
                <a:ea typeface="MS PGothic" panose="020B0600070205080204" pitchFamily="34" charset="-128"/>
              </a:rPr>
              <a:t>と同じようにロウ付け部は真空と冷却剤が同時に接しない構造（</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金澤さん</a:t>
            </a:r>
            <a:r>
              <a:rPr lang="ja-JP" altLang="en-US" sz="2000">
                <a:solidFill>
                  <a:srgbClr val="000000"/>
                </a:solidFill>
                <a:latin typeface="MS PGothic" panose="020B0600070205080204" pitchFamily="34" charset="-128"/>
                <a:ea typeface="MS PGothic" panose="020B0600070205080204" pitchFamily="34" charset="-128"/>
              </a:rPr>
              <a:t>の要請）</a:t>
            </a:r>
            <a:endParaRPr lang="ja-JP" altLang="en-US" sz="2000">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2000">
                <a:solidFill>
                  <a:srgbClr val="000000"/>
                </a:solidFill>
                <a:latin typeface="MS PGothic" panose="020B0600070205080204" pitchFamily="34" charset="-128"/>
                <a:ea typeface="MS PGothic" panose="020B0600070205080204" pitchFamily="34" charset="-128"/>
              </a:rPr>
              <a:t>内径は一様に</a:t>
            </a:r>
            <a:r>
              <a:rPr lang="en-US" altLang="ja-JP" sz="2000" dirty="0">
                <a:solidFill>
                  <a:srgbClr val="000000"/>
                </a:solidFill>
                <a:latin typeface="MS PGothic" panose="020B0600070205080204" pitchFamily="34" charset="-128"/>
                <a:ea typeface="MS PGothic" panose="020B0600070205080204" pitchFamily="34" charset="-128"/>
              </a:rPr>
              <a:t>φ20</a:t>
            </a:r>
            <a:r>
              <a:rPr lang="ja-JP" altLang="en-US" sz="2000">
                <a:solidFill>
                  <a:srgbClr val="000000"/>
                </a:solidFill>
                <a:latin typeface="MS PGothic" panose="020B0600070205080204" pitchFamily="34" charset="-128"/>
                <a:ea typeface="MS PGothic" panose="020B0600070205080204" pitchFamily="34" charset="-128"/>
              </a:rPr>
              <a:t>とする→</a:t>
            </a:r>
            <a:r>
              <a:rPr lang="en-US" altLang="ja-JP" sz="2000" dirty="0">
                <a:solidFill>
                  <a:srgbClr val="000000"/>
                </a:solidFill>
                <a:latin typeface="MS PGothic" panose="020B0600070205080204" pitchFamily="34" charset="-128"/>
                <a:ea typeface="MS PGothic" panose="020B0600070205080204" pitchFamily="34" charset="-128"/>
              </a:rPr>
              <a:t>BWD</a:t>
            </a:r>
            <a:r>
              <a:rPr lang="ja-JP" altLang="en-US" sz="2000">
                <a:solidFill>
                  <a:srgbClr val="000000"/>
                </a:solidFill>
                <a:latin typeface="MS PGothic" panose="020B0600070205080204" pitchFamily="34" charset="-128"/>
                <a:ea typeface="MS PGothic" panose="020B0600070205080204" pitchFamily="34" charset="-128"/>
              </a:rPr>
              <a:t>側の</a:t>
            </a:r>
            <a:r>
              <a:rPr lang="en-US" altLang="ja-JP" sz="2000" dirty="0">
                <a:solidFill>
                  <a:srgbClr val="000000"/>
                </a:solidFill>
                <a:latin typeface="MS PGothic" panose="020B0600070205080204" pitchFamily="34" charset="-128"/>
                <a:ea typeface="MS PGothic" panose="020B0600070205080204" pitchFamily="34" charset="-128"/>
              </a:rPr>
              <a:t>EBW</a:t>
            </a:r>
            <a:r>
              <a:rPr lang="ja-JP" altLang="en-US" sz="2000">
                <a:solidFill>
                  <a:srgbClr val="000000"/>
                </a:solidFill>
                <a:latin typeface="MS PGothic" panose="020B0600070205080204" pitchFamily="34" charset="-128"/>
                <a:ea typeface="MS PGothic" panose="020B0600070205080204" pitchFamily="34" charset="-128"/>
              </a:rPr>
              <a:t>周りの肉厚が薄くなるので工夫する必要あり</a:t>
            </a:r>
            <a:endParaRPr lang="en-US" altLang="ja-JP" sz="2000" dirty="0">
              <a:solidFill>
                <a:srgbClr val="000000"/>
              </a:solidFill>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2000">
                <a:solidFill>
                  <a:srgbClr val="000000"/>
                </a:solidFill>
                <a:latin typeface="MS PGothic" panose="020B0600070205080204" pitchFamily="34" charset="-128"/>
                <a:ea typeface="MS PGothic" panose="020B0600070205080204" pitchFamily="34" charset="-128"/>
              </a:rPr>
              <a:t>パラフィン</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パイプの接続は中空メタル</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O</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リングを使用→</a:t>
            </a:r>
            <a:r>
              <a:rPr lang="en-US" altLang="ja-JP" sz="2000" b="0" i="0" u="none" strike="noStrike" dirty="0">
                <a:solidFill>
                  <a:srgbClr val="000000"/>
                </a:solidFill>
                <a:effectLst/>
                <a:latin typeface="MS PGothic" panose="020B0600070205080204" pitchFamily="34" charset="-128"/>
                <a:ea typeface="MS PGothic" panose="020B0600070205080204" pitchFamily="34" charset="-128"/>
              </a:rPr>
              <a:t>Manifold</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の材質を</a:t>
            </a:r>
            <a:r>
              <a:rPr lang="en-US" altLang="ja-JP" sz="2000" b="0" i="0" u="none" strike="noStrike" dirty="0" err="1">
                <a:solidFill>
                  <a:srgbClr val="000000"/>
                </a:solidFill>
                <a:effectLst/>
                <a:latin typeface="MS PGothic" panose="020B0600070205080204" pitchFamily="34" charset="-128"/>
                <a:ea typeface="MS PGothic" panose="020B0600070205080204" pitchFamily="34" charset="-128"/>
              </a:rPr>
              <a:t>AL-alloy+SUS</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にする</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2000">
                <a:solidFill>
                  <a:srgbClr val="000000"/>
                </a:solidFill>
                <a:latin typeface="MS PGothic" panose="020B0600070205080204" pitchFamily="34" charset="-128"/>
                <a:ea typeface="MS PGothic" panose="020B0600070205080204" pitchFamily="34" charset="-128"/>
              </a:rPr>
              <a:t>使用材料の種類：</a:t>
            </a:r>
            <a:r>
              <a:rPr lang="en-US" altLang="ja-JP" sz="2000" dirty="0">
                <a:solidFill>
                  <a:srgbClr val="000000"/>
                </a:solidFill>
                <a:latin typeface="MS PGothic" panose="020B0600070205080204" pitchFamily="34" charset="-128"/>
                <a:ea typeface="MS PGothic" panose="020B0600070205080204" pitchFamily="34" charset="-128"/>
              </a:rPr>
              <a:t>Be</a:t>
            </a:r>
            <a:r>
              <a:rPr lang="ja-JP" altLang="en-US" sz="2000">
                <a:solidFill>
                  <a:srgbClr val="000000"/>
                </a:solidFill>
                <a:latin typeface="MS PGothic" panose="020B0600070205080204" pitchFamily="34" charset="-128"/>
                <a:ea typeface="MS PGothic" panose="020B0600070205080204" pitchFamily="34" charset="-128"/>
              </a:rPr>
              <a:t>、</a:t>
            </a:r>
            <a:r>
              <a:rPr lang="en-US" altLang="ja-JP" sz="2000" dirty="0">
                <a:solidFill>
                  <a:srgbClr val="000000"/>
                </a:solidFill>
                <a:latin typeface="MS PGothic" panose="020B0600070205080204" pitchFamily="34" charset="-128"/>
                <a:ea typeface="MS PGothic" panose="020B0600070205080204" pitchFamily="34" charset="-128"/>
              </a:rPr>
              <a:t>AL</a:t>
            </a:r>
            <a:r>
              <a:rPr lang="ja-JP" altLang="en-US" sz="2000">
                <a:solidFill>
                  <a:srgbClr val="000000"/>
                </a:solidFill>
                <a:latin typeface="MS PGothic" panose="020B0600070205080204" pitchFamily="34" charset="-128"/>
                <a:ea typeface="MS PGothic" panose="020B0600070205080204" pitchFamily="34" charset="-128"/>
              </a:rPr>
              <a:t>、</a:t>
            </a:r>
            <a:r>
              <a:rPr lang="en-US" altLang="ja-JP" sz="2000" dirty="0">
                <a:solidFill>
                  <a:srgbClr val="000000"/>
                </a:solidFill>
                <a:latin typeface="MS PGothic" panose="020B0600070205080204" pitchFamily="34" charset="-128"/>
                <a:ea typeface="MS PGothic" panose="020B0600070205080204" pitchFamily="34" charset="-128"/>
              </a:rPr>
              <a:t>SUS</a:t>
            </a:r>
            <a:r>
              <a:rPr lang="ja-JP" altLang="en-US" sz="2000">
                <a:solidFill>
                  <a:srgbClr val="000000"/>
                </a:solidFill>
                <a:latin typeface="MS PGothic" panose="020B0600070205080204" pitchFamily="34" charset="-128"/>
                <a:ea typeface="MS PGothic" panose="020B0600070205080204" pitchFamily="34" charset="-128"/>
              </a:rPr>
              <a:t>、</a:t>
            </a:r>
            <a:r>
              <a:rPr lang="en-US" altLang="ja-JP" sz="2000" dirty="0">
                <a:solidFill>
                  <a:srgbClr val="000000"/>
                </a:solidFill>
                <a:latin typeface="MS PGothic" panose="020B0600070205080204" pitchFamily="34" charset="-128"/>
                <a:ea typeface="MS PGothic" panose="020B0600070205080204" pitchFamily="34" charset="-128"/>
              </a:rPr>
              <a:t>Ta </a:t>
            </a:r>
            <a:r>
              <a:rPr lang="ja-JP" altLang="en-US" sz="2000">
                <a:solidFill>
                  <a:srgbClr val="000000"/>
                </a:solidFill>
                <a:latin typeface="MS PGothic" panose="020B0600070205080204" pitchFamily="34" charset="-128"/>
                <a:ea typeface="MS PGothic" panose="020B0600070205080204" pitchFamily="34" charset="-128"/>
              </a:rPr>
              <a:t>→両側に接続する</a:t>
            </a:r>
            <a:r>
              <a:rPr lang="en-US" altLang="ja-JP" sz="2000" dirty="0">
                <a:solidFill>
                  <a:srgbClr val="000000"/>
                </a:solidFill>
                <a:latin typeface="MS PGothic" panose="020B0600070205080204" pitchFamily="34" charset="-128"/>
                <a:ea typeface="MS PGothic" panose="020B0600070205080204" pitchFamily="34" charset="-128"/>
              </a:rPr>
              <a:t>Beam Pipe</a:t>
            </a:r>
            <a:r>
              <a:rPr lang="ja-JP" altLang="en-US" sz="2000">
                <a:solidFill>
                  <a:srgbClr val="000000"/>
                </a:solidFill>
                <a:latin typeface="MS PGothic" panose="020B0600070205080204" pitchFamily="34" charset="-128"/>
                <a:ea typeface="MS PGothic" panose="020B0600070205080204" pitchFamily="34" charset="-128"/>
              </a:rPr>
              <a:t>は</a:t>
            </a:r>
            <a:r>
              <a:rPr lang="en-US" altLang="ja-JP" sz="2000" dirty="0">
                <a:solidFill>
                  <a:srgbClr val="000000"/>
                </a:solidFill>
                <a:latin typeface="MS PGothic" panose="020B0600070205080204" pitchFamily="34" charset="-128"/>
                <a:ea typeface="MS PGothic" panose="020B0600070205080204" pitchFamily="34" charset="-128"/>
              </a:rPr>
              <a:t>Ta</a:t>
            </a:r>
            <a:r>
              <a:rPr lang="ja-JP" altLang="en-US" sz="2000">
                <a:solidFill>
                  <a:srgbClr val="000000"/>
                </a:solidFill>
                <a:latin typeface="MS PGothic" panose="020B0600070205080204" pitchFamily="34" charset="-128"/>
                <a:ea typeface="MS PGothic" panose="020B0600070205080204" pitchFamily="34" charset="-128"/>
              </a:rPr>
              <a:t>製なので両端は</a:t>
            </a:r>
            <a:r>
              <a:rPr lang="en-US" altLang="ja-JP" sz="2000" dirty="0">
                <a:solidFill>
                  <a:srgbClr val="000000"/>
                </a:solidFill>
                <a:latin typeface="MS PGothic" panose="020B0600070205080204" pitchFamily="34" charset="-128"/>
                <a:ea typeface="MS PGothic" panose="020B0600070205080204" pitchFamily="34" charset="-128"/>
              </a:rPr>
              <a:t>Ta</a:t>
            </a:r>
            <a:r>
              <a:rPr lang="ja-JP" altLang="en-US" sz="2000">
                <a:solidFill>
                  <a:srgbClr val="000000"/>
                </a:solidFill>
                <a:latin typeface="MS PGothic" panose="020B0600070205080204" pitchFamily="34" charset="-128"/>
                <a:ea typeface="MS PGothic" panose="020B0600070205080204" pitchFamily="34" charset="-128"/>
              </a:rPr>
              <a:t>が望ましい</a:t>
            </a:r>
            <a:endParaRPr lang="en-US" altLang="ja-JP" sz="2000" dirty="0">
              <a:solidFill>
                <a:srgbClr val="000000"/>
              </a:solidFill>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2000">
                <a:solidFill>
                  <a:srgbClr val="000000"/>
                </a:solidFill>
                <a:latin typeface="MS PGothic" panose="020B0600070205080204" pitchFamily="34" charset="-128"/>
                <a:ea typeface="MS PGothic" panose="020B0600070205080204" pitchFamily="34" charset="-128"/>
              </a:rPr>
              <a:t>接合：</a:t>
            </a:r>
            <a:r>
              <a:rPr lang="en-US" altLang="ja-JP" sz="2000" dirty="0">
                <a:solidFill>
                  <a:srgbClr val="000000"/>
                </a:solidFill>
                <a:latin typeface="MS PGothic" panose="020B0600070205080204" pitchFamily="34" charset="-128"/>
                <a:ea typeface="MS PGothic" panose="020B0600070205080204" pitchFamily="34" charset="-128"/>
              </a:rPr>
              <a:t> </a:t>
            </a:r>
            <a:r>
              <a:rPr lang="en-US" altLang="ja-JP" sz="2000" dirty="0" err="1">
                <a:solidFill>
                  <a:srgbClr val="000000"/>
                </a:solidFill>
                <a:latin typeface="MS PGothic" panose="020B0600070205080204" pitchFamily="34" charset="-128"/>
                <a:ea typeface="MS PGothic" panose="020B0600070205080204" pitchFamily="34" charset="-128"/>
              </a:rPr>
              <a:t>Be+AL</a:t>
            </a:r>
            <a:r>
              <a:rPr lang="en-US" altLang="ja-JP" sz="2000" dirty="0">
                <a:solidFill>
                  <a:srgbClr val="000000"/>
                </a:solidFill>
                <a:latin typeface="MS PGothic" panose="020B0600070205080204" pitchFamily="34" charset="-128"/>
                <a:ea typeface="MS PGothic" panose="020B0600070205080204" pitchFamily="34" charset="-128"/>
              </a:rPr>
              <a:t>=EBW</a:t>
            </a:r>
            <a:r>
              <a:rPr lang="ja-JP" altLang="en-US" sz="2000">
                <a:solidFill>
                  <a:srgbClr val="000000"/>
                </a:solidFill>
                <a:latin typeface="MS PGothic" panose="020B0600070205080204" pitchFamily="34" charset="-128"/>
                <a:ea typeface="MS PGothic" panose="020B0600070205080204" pitchFamily="34" charset="-128"/>
              </a:rPr>
              <a:t>、</a:t>
            </a:r>
            <a:r>
              <a:rPr lang="en-US" altLang="ja-JP" sz="2000" dirty="0">
                <a:solidFill>
                  <a:srgbClr val="000000"/>
                </a:solidFill>
                <a:latin typeface="MS PGothic" panose="020B0600070205080204" pitchFamily="34" charset="-128"/>
                <a:ea typeface="MS PGothic" panose="020B0600070205080204" pitchFamily="34" charset="-128"/>
              </a:rPr>
              <a:t> AL+SUS=HIP</a:t>
            </a:r>
            <a:r>
              <a:rPr lang="ja-JP" altLang="en-US" sz="2000">
                <a:solidFill>
                  <a:srgbClr val="000000"/>
                </a:solidFill>
                <a:latin typeface="MS PGothic" panose="020B0600070205080204" pitchFamily="34" charset="-128"/>
                <a:ea typeface="MS PGothic" panose="020B0600070205080204" pitchFamily="34" charset="-128"/>
              </a:rPr>
              <a:t>、</a:t>
            </a:r>
            <a:r>
              <a:rPr lang="en-US" altLang="ja-JP" sz="2000" dirty="0">
                <a:solidFill>
                  <a:srgbClr val="000000"/>
                </a:solidFill>
                <a:latin typeface="MS PGothic" panose="020B0600070205080204" pitchFamily="34" charset="-128"/>
                <a:ea typeface="MS PGothic" panose="020B0600070205080204" pitchFamily="34" charset="-128"/>
              </a:rPr>
              <a:t> </a:t>
            </a:r>
            <a:r>
              <a:rPr lang="en-US" altLang="ja-JP" sz="2000" dirty="0" err="1">
                <a:solidFill>
                  <a:srgbClr val="000000"/>
                </a:solidFill>
                <a:latin typeface="MS PGothic" panose="020B0600070205080204" pitchFamily="34" charset="-128"/>
                <a:ea typeface="MS PGothic" panose="020B0600070205080204" pitchFamily="34" charset="-128"/>
              </a:rPr>
              <a:t>Be+SUS</a:t>
            </a:r>
            <a:r>
              <a:rPr lang="en-US" altLang="ja-JP" sz="2000" dirty="0">
                <a:solidFill>
                  <a:srgbClr val="000000"/>
                </a:solidFill>
                <a:latin typeface="MS PGothic" panose="020B0600070205080204" pitchFamily="34" charset="-128"/>
                <a:ea typeface="MS PGothic" panose="020B0600070205080204" pitchFamily="34" charset="-128"/>
              </a:rPr>
              <a:t>=</a:t>
            </a:r>
            <a:r>
              <a:rPr lang="ja-JP" altLang="en-US" sz="2000">
                <a:solidFill>
                  <a:srgbClr val="000000"/>
                </a:solidFill>
                <a:latin typeface="MS PGothic" panose="020B0600070205080204" pitchFamily="34" charset="-128"/>
                <a:ea typeface="MS PGothic" panose="020B0600070205080204" pitchFamily="34" charset="-128"/>
              </a:rPr>
              <a:t>ロウ付け、</a:t>
            </a:r>
            <a:r>
              <a:rPr lang="en-US" altLang="ja-JP" sz="2000" dirty="0">
                <a:solidFill>
                  <a:srgbClr val="000000"/>
                </a:solidFill>
                <a:latin typeface="MS PGothic" panose="020B0600070205080204" pitchFamily="34" charset="-128"/>
                <a:ea typeface="MS PGothic" panose="020B0600070205080204" pitchFamily="34" charset="-128"/>
              </a:rPr>
              <a:t> </a:t>
            </a:r>
            <a:r>
              <a:rPr lang="en-US" altLang="ja-JP" sz="2000" dirty="0" err="1">
                <a:solidFill>
                  <a:srgbClr val="000000"/>
                </a:solidFill>
                <a:latin typeface="MS PGothic" panose="020B0600070205080204" pitchFamily="34" charset="-128"/>
                <a:ea typeface="MS PGothic" panose="020B0600070205080204" pitchFamily="34" charset="-128"/>
              </a:rPr>
              <a:t>SUS+Ta</a:t>
            </a:r>
            <a:r>
              <a:rPr lang="en-US" altLang="ja-JP" sz="2000" dirty="0">
                <a:solidFill>
                  <a:srgbClr val="000000"/>
                </a:solidFill>
                <a:latin typeface="MS PGothic" panose="020B0600070205080204" pitchFamily="34" charset="-128"/>
                <a:ea typeface="MS PGothic" panose="020B0600070205080204" pitchFamily="34" charset="-128"/>
              </a:rPr>
              <a:t>=HIP</a:t>
            </a:r>
            <a:r>
              <a:rPr lang="ja-JP" altLang="en-US" sz="2000">
                <a:solidFill>
                  <a:srgbClr val="000000"/>
                </a:solidFill>
                <a:latin typeface="MS PGothic" panose="020B0600070205080204" pitchFamily="34" charset="-128"/>
                <a:ea typeface="MS PGothic" panose="020B0600070205080204" pitchFamily="34" charset="-128"/>
              </a:rPr>
              <a:t>、</a:t>
            </a:r>
            <a:r>
              <a:rPr lang="en-US" altLang="ja-JP" sz="2000" dirty="0">
                <a:solidFill>
                  <a:srgbClr val="000000"/>
                </a:solidFill>
                <a:latin typeface="MS PGothic" panose="020B0600070205080204" pitchFamily="34" charset="-128"/>
                <a:ea typeface="MS PGothic" panose="020B0600070205080204" pitchFamily="34" charset="-128"/>
              </a:rPr>
              <a:t> </a:t>
            </a:r>
            <a:r>
              <a:rPr lang="en-US" altLang="ja-JP" sz="2000" dirty="0" err="1">
                <a:solidFill>
                  <a:srgbClr val="000000"/>
                </a:solidFill>
                <a:latin typeface="MS PGothic" panose="020B0600070205080204" pitchFamily="34" charset="-128"/>
                <a:ea typeface="MS PGothic" panose="020B0600070205080204" pitchFamily="34" charset="-128"/>
              </a:rPr>
              <a:t>Ta+Ta</a:t>
            </a:r>
            <a:r>
              <a:rPr lang="en-US" altLang="ja-JP" sz="2000" dirty="0">
                <a:solidFill>
                  <a:srgbClr val="000000"/>
                </a:solidFill>
                <a:latin typeface="MS PGothic" panose="020B0600070205080204" pitchFamily="34" charset="-128"/>
                <a:ea typeface="MS PGothic" panose="020B0600070205080204" pitchFamily="34" charset="-128"/>
              </a:rPr>
              <a:t>=EBW</a:t>
            </a:r>
            <a:endParaRPr kumimoji="1" lang="ja-JP" altLang="en-US" sz="2000">
              <a:latin typeface="MS PGothic" panose="020B0600070205080204" pitchFamily="34" charset="-128"/>
              <a:ea typeface="MS PGothic" panose="020B0600070205080204" pitchFamily="34" charset="-128"/>
            </a:endParaRPr>
          </a:p>
        </p:txBody>
      </p:sp>
      <p:pic>
        <p:nvPicPr>
          <p:cNvPr id="10" name="図 9">
            <a:extLst>
              <a:ext uri="{FF2B5EF4-FFF2-40B4-BE49-F238E27FC236}">
                <a16:creationId xmlns:a16="http://schemas.microsoft.com/office/drawing/2014/main" id="{0430950F-4D2D-6FDF-35DB-64ADBA3DCB93}"/>
              </a:ext>
            </a:extLst>
          </p:cNvPr>
          <p:cNvPicPr>
            <a:picLocks noChangeAspect="1"/>
          </p:cNvPicPr>
          <p:nvPr/>
        </p:nvPicPr>
        <p:blipFill>
          <a:blip r:embed="rId2"/>
          <a:stretch>
            <a:fillRect/>
          </a:stretch>
        </p:blipFill>
        <p:spPr>
          <a:xfrm>
            <a:off x="1160980" y="2566364"/>
            <a:ext cx="5527496" cy="3851631"/>
          </a:xfrm>
          <a:prstGeom prst="rect">
            <a:avLst/>
          </a:prstGeom>
        </p:spPr>
      </p:pic>
      <p:sp>
        <p:nvSpPr>
          <p:cNvPr id="4" name="テキスト ボックス 3">
            <a:extLst>
              <a:ext uri="{FF2B5EF4-FFF2-40B4-BE49-F238E27FC236}">
                <a16:creationId xmlns:a16="http://schemas.microsoft.com/office/drawing/2014/main" id="{0E197353-5599-CF41-9DE7-6925545E7C5D}"/>
              </a:ext>
            </a:extLst>
          </p:cNvPr>
          <p:cNvSpPr txBox="1"/>
          <p:nvPr/>
        </p:nvSpPr>
        <p:spPr>
          <a:xfrm>
            <a:off x="6871619" y="5993306"/>
            <a:ext cx="4849404" cy="338554"/>
          </a:xfrm>
          <a:prstGeom prst="rect">
            <a:avLst/>
          </a:prstGeom>
          <a:noFill/>
        </p:spPr>
        <p:txBody>
          <a:bodyPr wrap="none" rtlCol="0">
            <a:spAutoFit/>
          </a:bodyPr>
          <a:lstStyle/>
          <a:p>
            <a:r>
              <a:rPr kumimoji="1" lang="ja-JP" altLang="en-US" sz="1600">
                <a:latin typeface="MS PGothic" panose="020B0600070205080204" pitchFamily="34" charset="-128"/>
                <a:ea typeface="MS PGothic" panose="020B0600070205080204" pitchFamily="34" charset="-128"/>
              </a:rPr>
              <a:t>（</a:t>
            </a:r>
            <a:r>
              <a:rPr kumimoji="1" lang="en-US" altLang="ja-JP" sz="1600" dirty="0">
                <a:latin typeface="MS PGothic" panose="020B0600070205080204" pitchFamily="34" charset="-128"/>
                <a:ea typeface="MS PGothic" panose="020B0600070205080204" pitchFamily="34" charset="-128"/>
              </a:rPr>
              <a:t>Manifold</a:t>
            </a:r>
            <a:r>
              <a:rPr kumimoji="1" lang="ja-JP" altLang="en-US" sz="1600">
                <a:latin typeface="MS PGothic" panose="020B0600070205080204" pitchFamily="34" charset="-128"/>
                <a:ea typeface="MS PGothic" panose="020B0600070205080204" pitchFamily="34" charset="-128"/>
              </a:rPr>
              <a:t>を</a:t>
            </a:r>
            <a:r>
              <a:rPr kumimoji="1" lang="en-US" altLang="ja-JP" sz="1600" dirty="0">
                <a:latin typeface="MS PGothic" panose="020B0600070205080204" pitchFamily="34" charset="-128"/>
                <a:ea typeface="MS PGothic" panose="020B0600070205080204" pitchFamily="34" charset="-128"/>
              </a:rPr>
              <a:t>SUS</a:t>
            </a:r>
            <a:r>
              <a:rPr kumimoji="1" lang="ja-JP" altLang="en-US" sz="1600">
                <a:latin typeface="MS PGothic" panose="020B0600070205080204" pitchFamily="34" charset="-128"/>
                <a:ea typeface="MS PGothic" panose="020B0600070205080204" pitchFamily="34" charset="-128"/>
              </a:rPr>
              <a:t>と</a:t>
            </a:r>
            <a:r>
              <a:rPr kumimoji="1" lang="en-US" altLang="ja-JP" sz="1600" dirty="0">
                <a:latin typeface="MS PGothic" panose="020B0600070205080204" pitchFamily="34" charset="-128"/>
                <a:ea typeface="MS PGothic" panose="020B0600070205080204" pitchFamily="34" charset="-128"/>
              </a:rPr>
              <a:t>AL</a:t>
            </a:r>
            <a:r>
              <a:rPr kumimoji="1" lang="ja-JP" altLang="en-US" sz="1600">
                <a:latin typeface="MS PGothic" panose="020B0600070205080204" pitchFamily="34" charset="-128"/>
                <a:ea typeface="MS PGothic" panose="020B0600070205080204" pitchFamily="34" charset="-128"/>
              </a:rPr>
              <a:t>にするのは原理的には可能だが）</a:t>
            </a:r>
          </a:p>
        </p:txBody>
      </p:sp>
      <p:grpSp>
        <p:nvGrpSpPr>
          <p:cNvPr id="19" name="グループ化 18">
            <a:extLst>
              <a:ext uri="{FF2B5EF4-FFF2-40B4-BE49-F238E27FC236}">
                <a16:creationId xmlns:a16="http://schemas.microsoft.com/office/drawing/2014/main" id="{F747D9EE-5455-E537-6609-74EEA7BA15B2}"/>
              </a:ext>
            </a:extLst>
          </p:cNvPr>
          <p:cNvGrpSpPr/>
          <p:nvPr/>
        </p:nvGrpSpPr>
        <p:grpSpPr>
          <a:xfrm>
            <a:off x="6745910" y="2370318"/>
            <a:ext cx="4895700" cy="3780719"/>
            <a:chOff x="6745910" y="2370318"/>
            <a:chExt cx="4895700" cy="3780719"/>
          </a:xfrm>
        </p:grpSpPr>
        <p:grpSp>
          <p:nvGrpSpPr>
            <p:cNvPr id="14" name="グループ化 13">
              <a:extLst>
                <a:ext uri="{FF2B5EF4-FFF2-40B4-BE49-F238E27FC236}">
                  <a16:creationId xmlns:a16="http://schemas.microsoft.com/office/drawing/2014/main" id="{B69456B3-9D02-0F97-5FCD-FE0B1060B5DA}"/>
                </a:ext>
              </a:extLst>
            </p:cNvPr>
            <p:cNvGrpSpPr/>
            <p:nvPr/>
          </p:nvGrpSpPr>
          <p:grpSpPr>
            <a:xfrm>
              <a:off x="6745910" y="2370318"/>
              <a:ext cx="4895700" cy="3780719"/>
              <a:chOff x="6745910" y="2370318"/>
              <a:chExt cx="4895700" cy="3780719"/>
            </a:xfrm>
          </p:grpSpPr>
          <p:pic>
            <p:nvPicPr>
              <p:cNvPr id="12" name="図 11">
                <a:extLst>
                  <a:ext uri="{FF2B5EF4-FFF2-40B4-BE49-F238E27FC236}">
                    <a16:creationId xmlns:a16="http://schemas.microsoft.com/office/drawing/2014/main" id="{275E3DA0-16C2-AF58-AA54-166859FCE1D6}"/>
                  </a:ext>
                </a:extLst>
              </p:cNvPr>
              <p:cNvPicPr>
                <a:picLocks noChangeAspect="1"/>
              </p:cNvPicPr>
              <p:nvPr/>
            </p:nvPicPr>
            <p:blipFill rotWithShape="1">
              <a:blip r:embed="rId3"/>
              <a:srcRect r="17157"/>
              <a:stretch/>
            </p:blipFill>
            <p:spPr>
              <a:xfrm>
                <a:off x="6745910" y="2370318"/>
                <a:ext cx="4840473" cy="3780719"/>
              </a:xfrm>
              <a:prstGeom prst="rect">
                <a:avLst/>
              </a:prstGeom>
            </p:spPr>
          </p:pic>
          <p:sp>
            <p:nvSpPr>
              <p:cNvPr id="11" name="フリーフォーム 10">
                <a:extLst>
                  <a:ext uri="{FF2B5EF4-FFF2-40B4-BE49-F238E27FC236}">
                    <a16:creationId xmlns:a16="http://schemas.microsoft.com/office/drawing/2014/main" id="{64281116-3CAF-4A58-E3E1-8F69BB351C96}"/>
                  </a:ext>
                </a:extLst>
              </p:cNvPr>
              <p:cNvSpPr/>
              <p:nvPr/>
            </p:nvSpPr>
            <p:spPr>
              <a:xfrm>
                <a:off x="11565835" y="3657601"/>
                <a:ext cx="75775" cy="1116000"/>
              </a:xfrm>
              <a:custGeom>
                <a:avLst/>
                <a:gdLst>
                  <a:gd name="connsiteX0" fmla="*/ 73700 w 127665"/>
                  <a:gd name="connsiteY0" fmla="*/ 0 h 1109609"/>
                  <a:gd name="connsiteX1" fmla="*/ 125071 w 127665"/>
                  <a:gd name="connsiteY1" fmla="*/ 421240 h 1109609"/>
                  <a:gd name="connsiteX2" fmla="*/ 1781 w 127665"/>
                  <a:gd name="connsiteY2" fmla="*/ 821932 h 1109609"/>
                  <a:gd name="connsiteX3" fmla="*/ 63426 w 127665"/>
                  <a:gd name="connsiteY3" fmla="*/ 1109609 h 1109609"/>
                </a:gdLst>
                <a:ahLst/>
                <a:cxnLst>
                  <a:cxn ang="0">
                    <a:pos x="connsiteX0" y="connsiteY0"/>
                  </a:cxn>
                  <a:cxn ang="0">
                    <a:pos x="connsiteX1" y="connsiteY1"/>
                  </a:cxn>
                  <a:cxn ang="0">
                    <a:pos x="connsiteX2" y="connsiteY2"/>
                  </a:cxn>
                  <a:cxn ang="0">
                    <a:pos x="connsiteX3" y="connsiteY3"/>
                  </a:cxn>
                </a:cxnLst>
                <a:rect l="l" t="t" r="r" b="b"/>
                <a:pathLst>
                  <a:path w="127665" h="1109609">
                    <a:moveTo>
                      <a:pt x="73700" y="0"/>
                    </a:moveTo>
                    <a:cubicBezTo>
                      <a:pt x="105379" y="142125"/>
                      <a:pt x="137058" y="284251"/>
                      <a:pt x="125071" y="421240"/>
                    </a:cubicBezTo>
                    <a:cubicBezTo>
                      <a:pt x="113085" y="558229"/>
                      <a:pt x="12055" y="707204"/>
                      <a:pt x="1781" y="821932"/>
                    </a:cubicBezTo>
                    <a:cubicBezTo>
                      <a:pt x="-8493" y="936660"/>
                      <a:pt x="27466" y="1023134"/>
                      <a:pt x="63426" y="1109609"/>
                    </a:cubicBez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7E9D9003-EFA3-6A30-E4EC-2C340054F7BE}"/>
                </a:ext>
              </a:extLst>
            </p:cNvPr>
            <p:cNvSpPr txBox="1"/>
            <p:nvPr/>
          </p:nvSpPr>
          <p:spPr>
            <a:xfrm>
              <a:off x="9249508" y="4268933"/>
              <a:ext cx="907366" cy="276999"/>
            </a:xfrm>
            <a:prstGeom prst="rect">
              <a:avLst/>
            </a:prstGeom>
            <a:noFill/>
            <a:ln>
              <a:noFill/>
            </a:ln>
          </p:spPr>
          <p:txBody>
            <a:bodyPr wrap="square" rtlCol="0">
              <a:spAutoFit/>
            </a:bodyPr>
            <a:lstStyle/>
            <a:p>
              <a:r>
                <a:rPr kumimoji="1" lang="ja-JP" altLang="en-US" sz="1200">
                  <a:solidFill>
                    <a:srgbClr val="FF0000"/>
                  </a:solidFill>
                  <a:latin typeface="MS PGothic" panose="020B0600070205080204" pitchFamily="34" charset="-128"/>
                  <a:ea typeface="MS PGothic" panose="020B0600070205080204" pitchFamily="34" charset="-128"/>
                </a:rPr>
                <a:t>厚くしたい</a:t>
              </a:r>
              <a:endParaRPr kumimoji="1" lang="en-US" altLang="ja-JP" sz="1200" dirty="0">
                <a:solidFill>
                  <a:srgbClr val="FF0000"/>
                </a:solidFill>
                <a:latin typeface="MS PGothic" panose="020B0600070205080204" pitchFamily="34" charset="-128"/>
                <a:ea typeface="MS PGothic" panose="020B0600070205080204" pitchFamily="34" charset="-128"/>
              </a:endParaRPr>
            </a:p>
          </p:txBody>
        </p:sp>
        <p:cxnSp>
          <p:nvCxnSpPr>
            <p:cNvPr id="9" name="直線矢印コネクタ 8">
              <a:extLst>
                <a:ext uri="{FF2B5EF4-FFF2-40B4-BE49-F238E27FC236}">
                  <a16:creationId xmlns:a16="http://schemas.microsoft.com/office/drawing/2014/main" id="{C5941216-3B2E-E386-117C-4CCE3AC70B31}"/>
                </a:ext>
              </a:extLst>
            </p:cNvPr>
            <p:cNvCxnSpPr>
              <a:cxnSpLocks/>
            </p:cNvCxnSpPr>
            <p:nvPr/>
          </p:nvCxnSpPr>
          <p:spPr>
            <a:xfrm flipH="1" flipV="1">
              <a:off x="8679766" y="3763108"/>
              <a:ext cx="619574" cy="65043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7816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900807" y="268064"/>
            <a:ext cx="10452993" cy="1559938"/>
          </a:xfrm>
          <a:solidFill>
            <a:schemeClr val="bg1"/>
          </a:solidFill>
        </p:spPr>
        <p:txBody>
          <a:bodyPr>
            <a:noAutofit/>
          </a:bodyPr>
          <a:lstStyle/>
          <a:p>
            <a:pPr algn="l"/>
            <a:r>
              <a:rPr lang="ja-JP" altLang="en-US" sz="2000">
                <a:effectLst/>
                <a:latin typeface="MS PGothic" panose="020B0600070205080204" pitchFamily="34" charset="-128"/>
                <a:ea typeface="MS PGothic" panose="020B0600070205080204" pitchFamily="34" charset="-128"/>
              </a:rPr>
              <a:t>［検討</a:t>
            </a:r>
            <a:r>
              <a:rPr lang="en-US" altLang="ja-JP" sz="2000" dirty="0">
                <a:effectLst/>
                <a:latin typeface="MS PGothic" panose="020B0600070205080204" pitchFamily="34" charset="-128"/>
                <a:ea typeface="MS PGothic" panose="020B0600070205080204" pitchFamily="34" charset="-128"/>
              </a:rPr>
              <a:t>3</a:t>
            </a:r>
            <a:r>
              <a:rPr lang="ja-JP" altLang="en-US" sz="2000">
                <a:effectLst/>
                <a:latin typeface="MS PGothic" panose="020B0600070205080204" pitchFamily="34" charset="-128"/>
                <a:ea typeface="MS PGothic" panose="020B0600070205080204" pitchFamily="34" charset="-128"/>
              </a:rPr>
              <a:t>］</a:t>
            </a:r>
            <a:endParaRPr lang="en-US" altLang="ja-JP" sz="2000" dirty="0">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2000">
                <a:effectLst/>
                <a:latin typeface="MS PGothic" panose="020B0600070205080204" pitchFamily="34" charset="-128"/>
                <a:ea typeface="MS PGothic" panose="020B0600070205080204" pitchFamily="34" charset="-128"/>
              </a:rPr>
              <a:t>接合構造が複雑なので、ロウ付け部に真空と冷却剤が同時に接しても</a:t>
            </a:r>
            <a:r>
              <a:rPr lang="ja-JP" altLang="en-US" sz="2000">
                <a:solidFill>
                  <a:srgbClr val="000000"/>
                </a:solidFill>
                <a:latin typeface="MS PGothic" panose="020B0600070205080204" pitchFamily="34" charset="-128"/>
                <a:ea typeface="MS PGothic" panose="020B0600070205080204" pitchFamily="34" charset="-128"/>
              </a:rPr>
              <a:t>良い構造に変更する</a:t>
            </a:r>
            <a:endParaRPr lang="en-US" altLang="ja-JP" sz="2000" dirty="0">
              <a:solidFill>
                <a:srgbClr val="000000"/>
              </a:solidFill>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2000" dirty="0">
                <a:solidFill>
                  <a:srgbClr val="000000"/>
                </a:solidFill>
                <a:latin typeface="MS PGothic" panose="020B0600070205080204" pitchFamily="34" charset="-128"/>
                <a:ea typeface="MS PGothic" panose="020B0600070205080204" pitchFamily="34" charset="-128"/>
              </a:rPr>
              <a:t>Be</a:t>
            </a:r>
            <a:r>
              <a:rPr lang="ja-JP" altLang="en-US" sz="2000">
                <a:solidFill>
                  <a:srgbClr val="000000"/>
                </a:solidFill>
                <a:latin typeface="MS PGothic" panose="020B0600070205080204" pitchFamily="34" charset="-128"/>
                <a:ea typeface="MS PGothic" panose="020B0600070205080204" pitchFamily="34" charset="-128"/>
              </a:rPr>
              <a:t>を単純な薄肉パイプで長さも必要最小限にする</a:t>
            </a:r>
            <a:r>
              <a:rPr lang="ja-JP" altLang="en-US" sz="2000" b="0" i="0" u="none" strike="noStrike">
                <a:solidFill>
                  <a:srgbClr val="000000"/>
                </a:solidFill>
                <a:effectLst/>
                <a:latin typeface="MS PGothic" panose="020B0600070205080204" pitchFamily="34" charset="-128"/>
                <a:ea typeface="MS PGothic" panose="020B0600070205080204" pitchFamily="34" charset="-128"/>
              </a:rPr>
              <a:t>→国内で調達可能</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2000" dirty="0">
                <a:solidFill>
                  <a:srgbClr val="000000"/>
                </a:solidFill>
                <a:latin typeface="MS PGothic" panose="020B0600070205080204" pitchFamily="34" charset="-128"/>
                <a:ea typeface="MS PGothic" panose="020B0600070205080204" pitchFamily="34" charset="-128"/>
              </a:rPr>
              <a:t>Be</a:t>
            </a:r>
            <a:r>
              <a:rPr lang="ja-JP" altLang="en-US" sz="2000">
                <a:solidFill>
                  <a:srgbClr val="000000"/>
                </a:solidFill>
                <a:latin typeface="MS PGothic" panose="020B0600070205080204" pitchFamily="34" charset="-128"/>
                <a:ea typeface="MS PGothic" panose="020B0600070205080204" pitchFamily="34" charset="-128"/>
              </a:rPr>
              <a:t>と</a:t>
            </a:r>
            <a:r>
              <a:rPr lang="en-US" altLang="ja-JP" sz="2000" dirty="0">
                <a:solidFill>
                  <a:srgbClr val="000000"/>
                </a:solidFill>
                <a:latin typeface="MS PGothic" panose="020B0600070205080204" pitchFamily="34" charset="-128"/>
                <a:ea typeface="MS PGothic" panose="020B0600070205080204" pitchFamily="34" charset="-128"/>
              </a:rPr>
              <a:t>SUS</a:t>
            </a:r>
            <a:r>
              <a:rPr lang="ja-JP" altLang="en-US" sz="2000">
                <a:solidFill>
                  <a:srgbClr val="000000"/>
                </a:solidFill>
                <a:latin typeface="MS PGothic" panose="020B0600070205080204" pitchFamily="34" charset="-128"/>
                <a:ea typeface="MS PGothic" panose="020B0600070205080204" pitchFamily="34" charset="-128"/>
              </a:rPr>
              <a:t>のロウ付けが可能なので</a:t>
            </a:r>
            <a:r>
              <a:rPr lang="en-US" altLang="ja-JP" sz="2000" dirty="0">
                <a:solidFill>
                  <a:srgbClr val="000000"/>
                </a:solidFill>
                <a:latin typeface="MS PGothic" panose="020B0600070205080204" pitchFamily="34" charset="-128"/>
                <a:ea typeface="MS PGothic" panose="020B0600070205080204" pitchFamily="34" charset="-128"/>
              </a:rPr>
              <a:t>AL</a:t>
            </a:r>
            <a:r>
              <a:rPr lang="ja-JP" altLang="en-US" sz="2000">
                <a:solidFill>
                  <a:srgbClr val="000000"/>
                </a:solidFill>
                <a:latin typeface="MS PGothic" panose="020B0600070205080204" pitchFamily="34" charset="-128"/>
                <a:ea typeface="MS PGothic" panose="020B0600070205080204" pitchFamily="34" charset="-128"/>
              </a:rPr>
              <a:t>を</a:t>
            </a:r>
            <a:r>
              <a:rPr lang="en-US" altLang="ja-JP" sz="2000" dirty="0">
                <a:solidFill>
                  <a:srgbClr val="000000"/>
                </a:solidFill>
                <a:latin typeface="MS PGothic" panose="020B0600070205080204" pitchFamily="34" charset="-128"/>
                <a:ea typeface="MS PGothic" panose="020B0600070205080204" pitchFamily="34" charset="-128"/>
              </a:rPr>
              <a:t>SUS</a:t>
            </a:r>
            <a:r>
              <a:rPr lang="ja-JP" altLang="en-US" sz="2000">
                <a:solidFill>
                  <a:srgbClr val="000000"/>
                </a:solidFill>
                <a:latin typeface="MS PGothic" panose="020B0600070205080204" pitchFamily="34" charset="-128"/>
                <a:ea typeface="MS PGothic" panose="020B0600070205080204" pitchFamily="34" charset="-128"/>
              </a:rPr>
              <a:t>に置き換える→使用材料の種類：</a:t>
            </a:r>
            <a:r>
              <a:rPr lang="en-US" altLang="ja-JP" sz="2000" dirty="0">
                <a:solidFill>
                  <a:srgbClr val="000000"/>
                </a:solidFill>
                <a:latin typeface="MS PGothic" panose="020B0600070205080204" pitchFamily="34" charset="-128"/>
                <a:ea typeface="MS PGothic" panose="020B0600070205080204" pitchFamily="34" charset="-128"/>
              </a:rPr>
              <a:t>Be</a:t>
            </a:r>
            <a:r>
              <a:rPr lang="ja-JP" altLang="en-US" sz="2000">
                <a:solidFill>
                  <a:srgbClr val="000000"/>
                </a:solidFill>
                <a:latin typeface="MS PGothic" panose="020B0600070205080204" pitchFamily="34" charset="-128"/>
                <a:ea typeface="MS PGothic" panose="020B0600070205080204" pitchFamily="34" charset="-128"/>
              </a:rPr>
              <a:t>、</a:t>
            </a:r>
            <a:r>
              <a:rPr lang="en-US" altLang="ja-JP" sz="2000" dirty="0">
                <a:solidFill>
                  <a:srgbClr val="000000"/>
                </a:solidFill>
                <a:latin typeface="MS PGothic" panose="020B0600070205080204" pitchFamily="34" charset="-128"/>
                <a:ea typeface="MS PGothic" panose="020B0600070205080204" pitchFamily="34" charset="-128"/>
              </a:rPr>
              <a:t>SUS</a:t>
            </a:r>
            <a:r>
              <a:rPr lang="ja-JP" altLang="en-US" sz="2000">
                <a:solidFill>
                  <a:srgbClr val="000000"/>
                </a:solidFill>
                <a:latin typeface="MS PGothic" panose="020B0600070205080204" pitchFamily="34" charset="-128"/>
                <a:ea typeface="MS PGothic" panose="020B0600070205080204" pitchFamily="34" charset="-128"/>
              </a:rPr>
              <a:t>、</a:t>
            </a:r>
            <a:r>
              <a:rPr lang="en-US" altLang="ja-JP" sz="2000" dirty="0">
                <a:solidFill>
                  <a:srgbClr val="000000"/>
                </a:solidFill>
                <a:latin typeface="MS PGothic" panose="020B0600070205080204" pitchFamily="34" charset="-128"/>
                <a:ea typeface="MS PGothic" panose="020B0600070205080204" pitchFamily="34" charset="-128"/>
              </a:rPr>
              <a:t>Ta </a:t>
            </a:r>
            <a:endParaRPr lang="en-US" altLang="ja-JP" sz="2000" b="0" i="0" u="none" strike="noStrike" dirty="0">
              <a:solidFill>
                <a:srgbClr val="000000"/>
              </a:solidFill>
              <a:effectLst/>
              <a:latin typeface="MS PGothic" panose="020B0600070205080204" pitchFamily="34" charset="-128"/>
              <a:ea typeface="MS PGothic" panose="020B0600070205080204" pitchFamily="34" charset="-128"/>
            </a:endParaRPr>
          </a:p>
        </p:txBody>
      </p:sp>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09600"/>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latin typeface="MS PGothic" panose="020B0600070205080204" pitchFamily="34" charset="-128"/>
              <a:ea typeface="MS PGothic" panose="020B0600070205080204" pitchFamily="34" charset="-128"/>
            </a:endParaRPr>
          </a:p>
        </p:txBody>
      </p:sp>
      <p:sp>
        <p:nvSpPr>
          <p:cNvPr id="6" name="日付プレースホルダー 5">
            <a:extLst>
              <a:ext uri="{FF2B5EF4-FFF2-40B4-BE49-F238E27FC236}">
                <a16:creationId xmlns:a16="http://schemas.microsoft.com/office/drawing/2014/main" id="{6DAA2830-F551-9DF6-A011-F39017FFF32E}"/>
              </a:ext>
            </a:extLst>
          </p:cNvPr>
          <p:cNvSpPr>
            <a:spLocks noGrp="1"/>
          </p:cNvSpPr>
          <p:nvPr>
            <p:ph type="dt" sz="half" idx="10"/>
          </p:nvPr>
        </p:nvSpPr>
        <p:spPr/>
        <p:txBody>
          <a:bodyPr/>
          <a:lstStyle/>
          <a:p>
            <a:r>
              <a:rPr kumimoji="1" lang="en-US" altLang="ja-JP"/>
              <a:t>2023/12/07</a:t>
            </a:r>
            <a:endParaRPr kumimoji="1" lang="ja-JP" altLang="en-US"/>
          </a:p>
        </p:txBody>
      </p:sp>
      <p:sp>
        <p:nvSpPr>
          <p:cNvPr id="7" name="フッター プレースホルダー 6">
            <a:extLst>
              <a:ext uri="{FF2B5EF4-FFF2-40B4-BE49-F238E27FC236}">
                <a16:creationId xmlns:a16="http://schemas.microsoft.com/office/drawing/2014/main" id="{B027BCD3-45CB-EDC0-66E7-8B153C8C61BB}"/>
              </a:ext>
            </a:extLst>
          </p:cNvPr>
          <p:cNvSpPr>
            <a:spLocks noGrp="1"/>
          </p:cNvSpPr>
          <p:nvPr>
            <p:ph type="ftr" sz="quarter" idx="11"/>
          </p:nvPr>
        </p:nvSpPr>
        <p:spPr/>
        <p:txBody>
          <a:bodyPr/>
          <a:lstStyle/>
          <a:p>
            <a:r>
              <a:rPr kumimoji="1" lang="en" altLang="ja-JP"/>
              <a:t>kohriki</a:t>
            </a:r>
            <a:endParaRPr kumimoji="1" lang="ja-JP" altLang="en-US"/>
          </a:p>
        </p:txBody>
      </p:sp>
      <p:sp>
        <p:nvSpPr>
          <p:cNvPr id="8" name="スライド番号プレースホルダー 7">
            <a:extLst>
              <a:ext uri="{FF2B5EF4-FFF2-40B4-BE49-F238E27FC236}">
                <a16:creationId xmlns:a16="http://schemas.microsoft.com/office/drawing/2014/main" id="{69C76957-E94A-8D53-F604-4AB386B40D6E}"/>
              </a:ext>
            </a:extLst>
          </p:cNvPr>
          <p:cNvSpPr>
            <a:spLocks noGrp="1"/>
          </p:cNvSpPr>
          <p:nvPr>
            <p:ph type="sldNum" sz="quarter" idx="12"/>
          </p:nvPr>
        </p:nvSpPr>
        <p:spPr/>
        <p:txBody>
          <a:bodyPr/>
          <a:lstStyle/>
          <a:p>
            <a:fld id="{32CE922C-3961-A146-854B-A16C6A68D034}" type="slidenum">
              <a:rPr kumimoji="1" lang="ja-JP" altLang="en-US" smtClean="0"/>
              <a:t>7</a:t>
            </a:fld>
            <a:endParaRPr kumimoji="1" lang="ja-JP" altLang="en-US"/>
          </a:p>
        </p:txBody>
      </p:sp>
      <p:pic>
        <p:nvPicPr>
          <p:cNvPr id="21" name="図 20">
            <a:extLst>
              <a:ext uri="{FF2B5EF4-FFF2-40B4-BE49-F238E27FC236}">
                <a16:creationId xmlns:a16="http://schemas.microsoft.com/office/drawing/2014/main" id="{ACBC58AB-08CC-23D3-977C-7D297882F445}"/>
              </a:ext>
            </a:extLst>
          </p:cNvPr>
          <p:cNvPicPr>
            <a:picLocks noChangeAspect="1"/>
          </p:cNvPicPr>
          <p:nvPr/>
        </p:nvPicPr>
        <p:blipFill>
          <a:blip r:embed="rId2"/>
          <a:stretch>
            <a:fillRect/>
          </a:stretch>
        </p:blipFill>
        <p:spPr>
          <a:xfrm>
            <a:off x="658291" y="1766803"/>
            <a:ext cx="6742091" cy="4772109"/>
          </a:xfrm>
          <a:prstGeom prst="rect">
            <a:avLst/>
          </a:prstGeom>
        </p:spPr>
      </p:pic>
      <p:grpSp>
        <p:nvGrpSpPr>
          <p:cNvPr id="18" name="グループ化 17">
            <a:extLst>
              <a:ext uri="{FF2B5EF4-FFF2-40B4-BE49-F238E27FC236}">
                <a16:creationId xmlns:a16="http://schemas.microsoft.com/office/drawing/2014/main" id="{B2B136D5-9C53-DC2C-FCBB-9BB0684D440B}"/>
              </a:ext>
            </a:extLst>
          </p:cNvPr>
          <p:cNvGrpSpPr/>
          <p:nvPr/>
        </p:nvGrpSpPr>
        <p:grpSpPr>
          <a:xfrm>
            <a:off x="7513908" y="4016375"/>
            <a:ext cx="4556760" cy="2705100"/>
            <a:chOff x="7513908" y="4016375"/>
            <a:chExt cx="4556760" cy="2705100"/>
          </a:xfrm>
        </p:grpSpPr>
        <p:cxnSp>
          <p:nvCxnSpPr>
            <p:cNvPr id="23" name="直線矢印コネクタ 22">
              <a:extLst>
                <a:ext uri="{FF2B5EF4-FFF2-40B4-BE49-F238E27FC236}">
                  <a16:creationId xmlns:a16="http://schemas.microsoft.com/office/drawing/2014/main" id="{74FC8A1B-AF3E-AFD6-D88F-38FAE6D567AD}"/>
                </a:ext>
              </a:extLst>
            </p:cNvPr>
            <p:cNvCxnSpPr>
              <a:cxnSpLocks/>
            </p:cNvCxnSpPr>
            <p:nvPr/>
          </p:nvCxnSpPr>
          <p:spPr>
            <a:xfrm flipH="1">
              <a:off x="7631459" y="4360154"/>
              <a:ext cx="337889" cy="5831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507A25C3-42BB-F8B4-6EAD-880B1B38A50F}"/>
                </a:ext>
              </a:extLst>
            </p:cNvPr>
            <p:cNvSpPr txBox="1"/>
            <p:nvPr/>
          </p:nvSpPr>
          <p:spPr>
            <a:xfrm>
              <a:off x="7851097" y="4140893"/>
              <a:ext cx="1079142" cy="276999"/>
            </a:xfrm>
            <a:prstGeom prst="rect">
              <a:avLst/>
            </a:prstGeom>
            <a:noFill/>
          </p:spPr>
          <p:txBody>
            <a:bodyPr wrap="none" rtlCol="0">
              <a:spAutoFit/>
            </a:bodyPr>
            <a:lstStyle/>
            <a:p>
              <a:r>
                <a:rPr kumimoji="1" lang="ja-JP" altLang="en-US" sz="1200">
                  <a:latin typeface="MS PGothic" panose="020B0600070205080204" pitchFamily="34" charset="-128"/>
                  <a:ea typeface="MS PGothic" panose="020B0600070205080204" pitchFamily="34" charset="-128"/>
                </a:rPr>
                <a:t>スペーサ不要</a:t>
              </a:r>
              <a:endParaRPr kumimoji="1" lang="en-US" altLang="ja-JP" sz="1200" dirty="0">
                <a:latin typeface="MS PGothic" panose="020B0600070205080204" pitchFamily="34" charset="-128"/>
                <a:ea typeface="MS PGothic" panose="020B0600070205080204" pitchFamily="34" charset="-128"/>
              </a:endParaRPr>
            </a:p>
          </p:txBody>
        </p:sp>
        <p:grpSp>
          <p:nvGrpSpPr>
            <p:cNvPr id="9" name="グループ化 8">
              <a:extLst>
                <a:ext uri="{FF2B5EF4-FFF2-40B4-BE49-F238E27FC236}">
                  <a16:creationId xmlns:a16="http://schemas.microsoft.com/office/drawing/2014/main" id="{E0215AA5-A468-0798-8FDC-D8DEE9AA4319}"/>
                </a:ext>
              </a:extLst>
            </p:cNvPr>
            <p:cNvGrpSpPr/>
            <p:nvPr/>
          </p:nvGrpSpPr>
          <p:grpSpPr>
            <a:xfrm>
              <a:off x="7513908" y="4016375"/>
              <a:ext cx="4556760" cy="2705100"/>
              <a:chOff x="7513908" y="4016375"/>
              <a:chExt cx="4556760" cy="2705100"/>
            </a:xfrm>
          </p:grpSpPr>
          <p:pic>
            <p:nvPicPr>
              <p:cNvPr id="17" name="図 16">
                <a:extLst>
                  <a:ext uri="{FF2B5EF4-FFF2-40B4-BE49-F238E27FC236}">
                    <a16:creationId xmlns:a16="http://schemas.microsoft.com/office/drawing/2014/main" id="{D480C70B-BF31-76BD-2457-1F970B787D44}"/>
                  </a:ext>
                </a:extLst>
              </p:cNvPr>
              <p:cNvPicPr>
                <a:picLocks noChangeAspect="1"/>
              </p:cNvPicPr>
              <p:nvPr/>
            </p:nvPicPr>
            <p:blipFill>
              <a:blip r:embed="rId3"/>
              <a:stretch>
                <a:fillRect/>
              </a:stretch>
            </p:blipFill>
            <p:spPr>
              <a:xfrm>
                <a:off x="7536768" y="4016375"/>
                <a:ext cx="4533900" cy="2705100"/>
              </a:xfrm>
              <a:prstGeom prst="rect">
                <a:avLst/>
              </a:prstGeom>
            </p:spPr>
          </p:pic>
          <p:sp>
            <p:nvSpPr>
              <p:cNvPr id="5" name="フリーフォーム 4">
                <a:extLst>
                  <a:ext uri="{FF2B5EF4-FFF2-40B4-BE49-F238E27FC236}">
                    <a16:creationId xmlns:a16="http://schemas.microsoft.com/office/drawing/2014/main" id="{1B1EAF97-3820-D891-0F94-796D767E2852}"/>
                  </a:ext>
                </a:extLst>
              </p:cNvPr>
              <p:cNvSpPr/>
              <p:nvPr/>
            </p:nvSpPr>
            <p:spPr>
              <a:xfrm>
                <a:off x="7513908" y="4943260"/>
                <a:ext cx="52117" cy="865353"/>
              </a:xfrm>
              <a:custGeom>
                <a:avLst/>
                <a:gdLst>
                  <a:gd name="connsiteX0" fmla="*/ 73700 w 127665"/>
                  <a:gd name="connsiteY0" fmla="*/ 0 h 1109609"/>
                  <a:gd name="connsiteX1" fmla="*/ 125071 w 127665"/>
                  <a:gd name="connsiteY1" fmla="*/ 421240 h 1109609"/>
                  <a:gd name="connsiteX2" fmla="*/ 1781 w 127665"/>
                  <a:gd name="connsiteY2" fmla="*/ 821932 h 1109609"/>
                  <a:gd name="connsiteX3" fmla="*/ 63426 w 127665"/>
                  <a:gd name="connsiteY3" fmla="*/ 1109609 h 1109609"/>
                </a:gdLst>
                <a:ahLst/>
                <a:cxnLst>
                  <a:cxn ang="0">
                    <a:pos x="connsiteX0" y="connsiteY0"/>
                  </a:cxn>
                  <a:cxn ang="0">
                    <a:pos x="connsiteX1" y="connsiteY1"/>
                  </a:cxn>
                  <a:cxn ang="0">
                    <a:pos x="connsiteX2" y="connsiteY2"/>
                  </a:cxn>
                  <a:cxn ang="0">
                    <a:pos x="connsiteX3" y="connsiteY3"/>
                  </a:cxn>
                </a:cxnLst>
                <a:rect l="l" t="t" r="r" b="b"/>
                <a:pathLst>
                  <a:path w="127665" h="1109609">
                    <a:moveTo>
                      <a:pt x="73700" y="0"/>
                    </a:moveTo>
                    <a:cubicBezTo>
                      <a:pt x="105379" y="142125"/>
                      <a:pt x="137058" y="284251"/>
                      <a:pt x="125071" y="421240"/>
                    </a:cubicBezTo>
                    <a:cubicBezTo>
                      <a:pt x="113085" y="558229"/>
                      <a:pt x="12055" y="707204"/>
                      <a:pt x="1781" y="821932"/>
                    </a:cubicBezTo>
                    <a:cubicBezTo>
                      <a:pt x="-8493" y="936660"/>
                      <a:pt x="27466" y="1023134"/>
                      <a:pt x="63426" y="1109609"/>
                    </a:cubicBez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9" name="グループ化 18">
            <a:extLst>
              <a:ext uri="{FF2B5EF4-FFF2-40B4-BE49-F238E27FC236}">
                <a16:creationId xmlns:a16="http://schemas.microsoft.com/office/drawing/2014/main" id="{01335497-10C2-DA87-2669-7B87581EAE2C}"/>
              </a:ext>
            </a:extLst>
          </p:cNvPr>
          <p:cNvGrpSpPr/>
          <p:nvPr/>
        </p:nvGrpSpPr>
        <p:grpSpPr>
          <a:xfrm>
            <a:off x="7303234" y="1807454"/>
            <a:ext cx="4495410" cy="2552700"/>
            <a:chOff x="7303234" y="1807454"/>
            <a:chExt cx="4495410" cy="2552700"/>
          </a:xfrm>
        </p:grpSpPr>
        <p:grpSp>
          <p:nvGrpSpPr>
            <p:cNvPr id="10" name="グループ化 9">
              <a:extLst>
                <a:ext uri="{FF2B5EF4-FFF2-40B4-BE49-F238E27FC236}">
                  <a16:creationId xmlns:a16="http://schemas.microsoft.com/office/drawing/2014/main" id="{B7A941D0-DADE-0FCD-4926-90D0AC7461C2}"/>
                </a:ext>
              </a:extLst>
            </p:cNvPr>
            <p:cNvGrpSpPr/>
            <p:nvPr/>
          </p:nvGrpSpPr>
          <p:grpSpPr>
            <a:xfrm>
              <a:off x="7495885" y="1807454"/>
              <a:ext cx="4302759" cy="2552700"/>
              <a:chOff x="7495885" y="1807454"/>
              <a:chExt cx="4302759" cy="2552700"/>
            </a:xfrm>
          </p:grpSpPr>
          <p:pic>
            <p:nvPicPr>
              <p:cNvPr id="15" name="図 14">
                <a:extLst>
                  <a:ext uri="{FF2B5EF4-FFF2-40B4-BE49-F238E27FC236}">
                    <a16:creationId xmlns:a16="http://schemas.microsoft.com/office/drawing/2014/main" id="{C18E9241-F5F5-9B5E-6FEB-2F0ABE869629}"/>
                  </a:ext>
                </a:extLst>
              </p:cNvPr>
              <p:cNvPicPr>
                <a:picLocks noChangeAspect="1"/>
              </p:cNvPicPr>
              <p:nvPr/>
            </p:nvPicPr>
            <p:blipFill>
              <a:blip r:embed="rId4"/>
              <a:stretch>
                <a:fillRect/>
              </a:stretch>
            </p:blipFill>
            <p:spPr>
              <a:xfrm>
                <a:off x="7495885" y="1807454"/>
                <a:ext cx="4279900" cy="2552700"/>
              </a:xfrm>
              <a:prstGeom prst="rect">
                <a:avLst/>
              </a:prstGeom>
            </p:spPr>
          </p:pic>
          <p:sp>
            <p:nvSpPr>
              <p:cNvPr id="4" name="フリーフォーム 3">
                <a:extLst>
                  <a:ext uri="{FF2B5EF4-FFF2-40B4-BE49-F238E27FC236}">
                    <a16:creationId xmlns:a16="http://schemas.microsoft.com/office/drawing/2014/main" id="{9A8125D2-0B8A-F576-8FCF-5998B51133B6}"/>
                  </a:ext>
                </a:extLst>
              </p:cNvPr>
              <p:cNvSpPr/>
              <p:nvPr/>
            </p:nvSpPr>
            <p:spPr>
              <a:xfrm>
                <a:off x="11752925" y="2679700"/>
                <a:ext cx="45719" cy="873125"/>
              </a:xfrm>
              <a:custGeom>
                <a:avLst/>
                <a:gdLst>
                  <a:gd name="connsiteX0" fmla="*/ 73700 w 127665"/>
                  <a:gd name="connsiteY0" fmla="*/ 0 h 1109609"/>
                  <a:gd name="connsiteX1" fmla="*/ 125071 w 127665"/>
                  <a:gd name="connsiteY1" fmla="*/ 421240 h 1109609"/>
                  <a:gd name="connsiteX2" fmla="*/ 1781 w 127665"/>
                  <a:gd name="connsiteY2" fmla="*/ 821932 h 1109609"/>
                  <a:gd name="connsiteX3" fmla="*/ 63426 w 127665"/>
                  <a:gd name="connsiteY3" fmla="*/ 1109609 h 1109609"/>
                </a:gdLst>
                <a:ahLst/>
                <a:cxnLst>
                  <a:cxn ang="0">
                    <a:pos x="connsiteX0" y="connsiteY0"/>
                  </a:cxn>
                  <a:cxn ang="0">
                    <a:pos x="connsiteX1" y="connsiteY1"/>
                  </a:cxn>
                  <a:cxn ang="0">
                    <a:pos x="connsiteX2" y="connsiteY2"/>
                  </a:cxn>
                  <a:cxn ang="0">
                    <a:pos x="connsiteX3" y="connsiteY3"/>
                  </a:cxn>
                </a:cxnLst>
                <a:rect l="l" t="t" r="r" b="b"/>
                <a:pathLst>
                  <a:path w="127665" h="1109609">
                    <a:moveTo>
                      <a:pt x="73700" y="0"/>
                    </a:moveTo>
                    <a:cubicBezTo>
                      <a:pt x="105379" y="142125"/>
                      <a:pt x="137058" y="284251"/>
                      <a:pt x="125071" y="421240"/>
                    </a:cubicBezTo>
                    <a:cubicBezTo>
                      <a:pt x="113085" y="558229"/>
                      <a:pt x="12055" y="707204"/>
                      <a:pt x="1781" y="821932"/>
                    </a:cubicBezTo>
                    <a:cubicBezTo>
                      <a:pt x="-8493" y="936660"/>
                      <a:pt x="27466" y="1023134"/>
                      <a:pt x="63426" y="1109609"/>
                    </a:cubicBez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88C0C210-7381-5DF8-94E9-CD2A3F0F7134}"/>
                </a:ext>
              </a:extLst>
            </p:cNvPr>
            <p:cNvSpPr txBox="1"/>
            <p:nvPr/>
          </p:nvSpPr>
          <p:spPr>
            <a:xfrm>
              <a:off x="7400382" y="3541731"/>
              <a:ext cx="907366" cy="276999"/>
            </a:xfrm>
            <a:prstGeom prst="rect">
              <a:avLst/>
            </a:prstGeom>
            <a:noFill/>
            <a:ln>
              <a:noFill/>
            </a:ln>
          </p:spPr>
          <p:txBody>
            <a:bodyPr wrap="square" rtlCol="0">
              <a:spAutoFit/>
            </a:bodyPr>
            <a:lstStyle/>
            <a:p>
              <a:r>
                <a:rPr kumimoji="1" lang="ja-JP" altLang="en-US" sz="1200">
                  <a:solidFill>
                    <a:srgbClr val="FF0000"/>
                  </a:solidFill>
                  <a:latin typeface="MS PGothic" panose="020B0600070205080204" pitchFamily="34" charset="-128"/>
                  <a:ea typeface="MS PGothic" panose="020B0600070205080204" pitchFamily="34" charset="-128"/>
                </a:rPr>
                <a:t>厚くしたい</a:t>
              </a:r>
              <a:endParaRPr kumimoji="1" lang="en-US" altLang="ja-JP" sz="1200" dirty="0">
                <a:solidFill>
                  <a:srgbClr val="FF0000"/>
                </a:solidFill>
                <a:latin typeface="MS PGothic" panose="020B0600070205080204" pitchFamily="34" charset="-128"/>
                <a:ea typeface="MS PGothic" panose="020B0600070205080204" pitchFamily="34" charset="-128"/>
              </a:endParaRPr>
            </a:p>
          </p:txBody>
        </p:sp>
        <p:cxnSp>
          <p:nvCxnSpPr>
            <p:cNvPr id="12" name="直線矢印コネクタ 11">
              <a:extLst>
                <a:ext uri="{FF2B5EF4-FFF2-40B4-BE49-F238E27FC236}">
                  <a16:creationId xmlns:a16="http://schemas.microsoft.com/office/drawing/2014/main" id="{74BCA032-26EC-086C-C608-81C3CF1C7844}"/>
                </a:ext>
              </a:extLst>
            </p:cNvPr>
            <p:cNvCxnSpPr>
              <a:cxnSpLocks/>
            </p:cNvCxnSpPr>
            <p:nvPr/>
          </p:nvCxnSpPr>
          <p:spPr>
            <a:xfrm flipV="1">
              <a:off x="8153400" y="2771594"/>
              <a:ext cx="723314" cy="91891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992395B6-BC29-975D-B8FC-C304259C044A}"/>
                </a:ext>
              </a:extLst>
            </p:cNvPr>
            <p:cNvSpPr txBox="1"/>
            <p:nvPr/>
          </p:nvSpPr>
          <p:spPr>
            <a:xfrm>
              <a:off x="7303234" y="2734222"/>
              <a:ext cx="1307366" cy="461665"/>
            </a:xfrm>
            <a:prstGeom prst="rect">
              <a:avLst/>
            </a:prstGeom>
            <a:noFill/>
            <a:ln>
              <a:noFill/>
            </a:ln>
          </p:spPr>
          <p:txBody>
            <a:bodyPr wrap="square" rtlCol="0">
              <a:spAutoFit/>
            </a:bodyPr>
            <a:lstStyle/>
            <a:p>
              <a:r>
                <a:rPr kumimoji="1" lang="ja-JP" altLang="en-US" sz="1200">
                  <a:solidFill>
                    <a:srgbClr val="FF0000"/>
                  </a:solidFill>
                  <a:latin typeface="MS PGothic" panose="020B0600070205080204" pitchFamily="34" charset="-128"/>
                  <a:ea typeface="MS PGothic" panose="020B0600070205080204" pitchFamily="34" charset="-128"/>
                </a:rPr>
                <a:t>隙間を作る為に複雑になっている</a:t>
              </a:r>
              <a:endParaRPr kumimoji="1" lang="en-US" altLang="ja-JP" sz="1200" dirty="0">
                <a:solidFill>
                  <a:srgbClr val="FF0000"/>
                </a:solidFill>
                <a:latin typeface="MS PGothic" panose="020B0600070205080204" pitchFamily="34" charset="-128"/>
                <a:ea typeface="MS PGothic" panose="020B0600070205080204" pitchFamily="34" charset="-128"/>
              </a:endParaRPr>
            </a:p>
          </p:txBody>
        </p:sp>
        <p:cxnSp>
          <p:nvCxnSpPr>
            <p:cNvPr id="14" name="直線矢印コネクタ 13">
              <a:extLst>
                <a:ext uri="{FF2B5EF4-FFF2-40B4-BE49-F238E27FC236}">
                  <a16:creationId xmlns:a16="http://schemas.microsoft.com/office/drawing/2014/main" id="{AF404FC9-7A06-14C6-AF4A-5C7CD94C0EC3}"/>
                </a:ext>
              </a:extLst>
            </p:cNvPr>
            <p:cNvCxnSpPr>
              <a:cxnSpLocks/>
            </p:cNvCxnSpPr>
            <p:nvPr/>
          </p:nvCxnSpPr>
          <p:spPr>
            <a:xfrm flipV="1">
              <a:off x="8476830" y="2734222"/>
              <a:ext cx="330620" cy="22376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7999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6" name="日付プレースホルダー 5">
            <a:extLst>
              <a:ext uri="{FF2B5EF4-FFF2-40B4-BE49-F238E27FC236}">
                <a16:creationId xmlns:a16="http://schemas.microsoft.com/office/drawing/2014/main" id="{FE35ABFA-2AE1-41BC-D375-15F29635EDC2}"/>
              </a:ext>
            </a:extLst>
          </p:cNvPr>
          <p:cNvSpPr>
            <a:spLocks noGrp="1"/>
          </p:cNvSpPr>
          <p:nvPr>
            <p:ph type="dt" sz="half" idx="10"/>
          </p:nvPr>
        </p:nvSpPr>
        <p:spPr/>
        <p:txBody>
          <a:bodyPr/>
          <a:lstStyle/>
          <a:p>
            <a:r>
              <a:rPr kumimoji="1" lang="en-US" altLang="ja-JP"/>
              <a:t>2023/12/07</a:t>
            </a:r>
            <a:endParaRPr kumimoji="1" lang="ja-JP" altLang="en-US"/>
          </a:p>
        </p:txBody>
      </p:sp>
      <p:sp>
        <p:nvSpPr>
          <p:cNvPr id="7" name="フッター プレースホルダー 6">
            <a:extLst>
              <a:ext uri="{FF2B5EF4-FFF2-40B4-BE49-F238E27FC236}">
                <a16:creationId xmlns:a16="http://schemas.microsoft.com/office/drawing/2014/main" id="{42624AC6-8EB6-C7E3-F729-1D210DCC9491}"/>
              </a:ext>
            </a:extLst>
          </p:cNvPr>
          <p:cNvSpPr>
            <a:spLocks noGrp="1"/>
          </p:cNvSpPr>
          <p:nvPr>
            <p:ph type="ftr" sz="quarter" idx="11"/>
          </p:nvPr>
        </p:nvSpPr>
        <p:spPr/>
        <p:txBody>
          <a:bodyPr/>
          <a:lstStyle/>
          <a:p>
            <a:r>
              <a:rPr kumimoji="1" lang="en" altLang="ja-JP"/>
              <a:t>kohriki</a:t>
            </a:r>
            <a:endParaRPr kumimoji="1" lang="ja-JP" altLang="en-US"/>
          </a:p>
        </p:txBody>
      </p:sp>
      <p:sp>
        <p:nvSpPr>
          <p:cNvPr id="8" name="スライド番号プレースホルダー 7">
            <a:extLst>
              <a:ext uri="{FF2B5EF4-FFF2-40B4-BE49-F238E27FC236}">
                <a16:creationId xmlns:a16="http://schemas.microsoft.com/office/drawing/2014/main" id="{0C184E52-04D7-BB06-62FA-6E07AA2E96A6}"/>
              </a:ext>
            </a:extLst>
          </p:cNvPr>
          <p:cNvSpPr>
            <a:spLocks noGrp="1"/>
          </p:cNvSpPr>
          <p:nvPr>
            <p:ph type="sldNum" sz="quarter" idx="12"/>
          </p:nvPr>
        </p:nvSpPr>
        <p:spPr/>
        <p:txBody>
          <a:bodyPr/>
          <a:lstStyle/>
          <a:p>
            <a:fld id="{32CE922C-3961-A146-854B-A16C6A68D034}" type="slidenum">
              <a:rPr kumimoji="1" lang="ja-JP" altLang="en-US" smtClean="0"/>
              <a:t>8</a:t>
            </a:fld>
            <a:endParaRPr kumimoji="1" lang="ja-JP" altLang="en-US"/>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005906" y="241566"/>
            <a:ext cx="10974507" cy="1882656"/>
          </a:xfrm>
          <a:noFill/>
        </p:spPr>
        <p:txBody>
          <a:bodyPr>
            <a:noAutofit/>
          </a:bodyPr>
          <a:lstStyle/>
          <a:p>
            <a:pPr algn="l"/>
            <a:r>
              <a:rPr lang="ja-JP" altLang="en-US" sz="1800">
                <a:effectLst/>
                <a:latin typeface="MS PGothic" panose="020B0600070205080204" pitchFamily="34" charset="-128"/>
                <a:ea typeface="MS PGothic" panose="020B0600070205080204" pitchFamily="34" charset="-128"/>
              </a:rPr>
              <a:t>［検討</a:t>
            </a:r>
            <a:r>
              <a:rPr lang="en-US" altLang="ja-JP" sz="1800" dirty="0">
                <a:latin typeface="MS PGothic" panose="020B0600070205080204" pitchFamily="34" charset="-128"/>
                <a:ea typeface="MS PGothic" panose="020B0600070205080204" pitchFamily="34" charset="-128"/>
              </a:rPr>
              <a:t>4</a:t>
            </a:r>
            <a:r>
              <a:rPr lang="ja-JP" altLang="en-US" sz="1800">
                <a:effectLst/>
                <a:latin typeface="MS PGothic" panose="020B0600070205080204" pitchFamily="34" charset="-128"/>
                <a:ea typeface="MS PGothic" panose="020B0600070205080204" pitchFamily="34" charset="-128"/>
              </a:rPr>
              <a:t>］</a:t>
            </a:r>
            <a:endParaRPr lang="en-US" altLang="ja-JP" sz="18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1800" b="0" i="0" u="none" strike="noStrike">
                <a:solidFill>
                  <a:srgbClr val="000000"/>
                </a:solidFill>
                <a:effectLst/>
                <a:latin typeface="MS PGothic" panose="020B0600070205080204" pitchFamily="34" charset="-128"/>
                <a:ea typeface="MS PGothic" panose="020B0600070205080204" pitchFamily="34" charset="-128"/>
              </a:rPr>
              <a:t>熱応力対策のため熱膨張率が大きい</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SUS(16.7x10</a:t>
            </a:r>
            <a:r>
              <a:rPr lang="en-US" altLang="ja-JP" sz="1800" b="0" i="0" u="none" strike="noStrike" baseline="30000" dirty="0">
                <a:solidFill>
                  <a:srgbClr val="000000"/>
                </a:solidFill>
                <a:effectLst/>
                <a:latin typeface="MS PGothic" panose="020B0600070205080204" pitchFamily="34" charset="-128"/>
                <a:ea typeface="MS PGothic" panose="020B0600070205080204" pitchFamily="34" charset="-128"/>
              </a:rPr>
              <a:t>-6</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/K)</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を半分の純</a:t>
            </a:r>
            <a:r>
              <a:rPr lang="en-US" altLang="ja-JP" sz="1800" b="0" i="0" u="none" strike="noStrike" dirty="0" err="1">
                <a:solidFill>
                  <a:srgbClr val="000000"/>
                </a:solidFill>
                <a:effectLst/>
                <a:latin typeface="MS PGothic" panose="020B0600070205080204" pitchFamily="34" charset="-128"/>
                <a:ea typeface="MS PGothic" panose="020B0600070205080204" pitchFamily="34" charset="-128"/>
              </a:rPr>
              <a:t>Ti</a:t>
            </a:r>
            <a:r>
              <a:rPr lang="en-US" altLang="ja-JP" sz="1800" dirty="0">
                <a:solidFill>
                  <a:srgbClr val="000000"/>
                </a:solidFill>
                <a:latin typeface="MS PGothic" panose="020B0600070205080204" pitchFamily="34" charset="-128"/>
                <a:ea typeface="MS PGothic" panose="020B0600070205080204" pitchFamily="34" charset="-128"/>
              </a:rPr>
              <a:t> (8.4)</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に置き換える</a:t>
            </a:r>
            <a:endParaRPr lang="en-US" altLang="ja-JP" sz="18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1800" b="0" i="0" u="none" strike="noStrike">
                <a:solidFill>
                  <a:srgbClr val="000000"/>
                </a:solidFill>
                <a:effectLst/>
                <a:latin typeface="MS PGothic" panose="020B0600070205080204" pitchFamily="34" charset="-128"/>
                <a:ea typeface="MS PGothic" panose="020B0600070205080204" pitchFamily="34" charset="-128"/>
              </a:rPr>
              <a:t>純</a:t>
            </a:r>
            <a:r>
              <a:rPr lang="en-US" altLang="ja-JP" sz="1800" b="0" i="0" u="none" strike="noStrike" dirty="0" err="1">
                <a:solidFill>
                  <a:srgbClr val="000000"/>
                </a:solidFill>
                <a:effectLst/>
                <a:latin typeface="MS PGothic" panose="020B0600070205080204" pitchFamily="34" charset="-128"/>
                <a:ea typeface="MS PGothic" panose="020B0600070205080204" pitchFamily="34" charset="-128"/>
              </a:rPr>
              <a:t>Ti</a:t>
            </a:r>
            <a:r>
              <a:rPr lang="en-US" altLang="ja-JP" sz="1800" dirty="0">
                <a:solidFill>
                  <a:srgbClr val="000000"/>
                </a:solidFill>
                <a:latin typeface="MS PGothic" panose="020B0600070205080204" pitchFamily="34" charset="-128"/>
                <a:ea typeface="MS PGothic" panose="020B0600070205080204" pitchFamily="34" charset="-128"/>
              </a:rPr>
              <a:t>(8.4)</a:t>
            </a:r>
            <a:r>
              <a:rPr lang="ja-JP" altLang="en-US" sz="1800">
                <a:solidFill>
                  <a:srgbClr val="000000"/>
                </a:solidFill>
                <a:latin typeface="MS PGothic" panose="020B0600070205080204" pitchFamily="34" charset="-128"/>
                <a:ea typeface="MS PGothic" panose="020B0600070205080204" pitchFamily="34" charset="-128"/>
              </a:rPr>
              <a:t>は</a:t>
            </a:r>
            <a:r>
              <a:rPr lang="en-US" altLang="ja-JP" sz="1800" dirty="0">
                <a:solidFill>
                  <a:srgbClr val="000000"/>
                </a:solidFill>
                <a:latin typeface="MS PGothic" panose="020B0600070205080204" pitchFamily="34" charset="-128"/>
                <a:ea typeface="MS PGothic" panose="020B0600070205080204" pitchFamily="34" charset="-128"/>
              </a:rPr>
              <a:t>Be(11.3)</a:t>
            </a:r>
            <a:r>
              <a:rPr lang="ja-JP" altLang="en-US" sz="1800">
                <a:solidFill>
                  <a:srgbClr val="000000"/>
                </a:solidFill>
                <a:latin typeface="MS PGothic" panose="020B0600070205080204" pitchFamily="34" charset="-128"/>
                <a:ea typeface="MS PGothic" panose="020B0600070205080204" pitchFamily="34" charset="-128"/>
              </a:rPr>
              <a:t>と</a:t>
            </a:r>
            <a:r>
              <a:rPr lang="en-US" altLang="ja-JP" sz="1800" dirty="0">
                <a:solidFill>
                  <a:srgbClr val="000000"/>
                </a:solidFill>
                <a:latin typeface="MS PGothic" panose="020B0600070205080204" pitchFamily="34" charset="-128"/>
                <a:ea typeface="MS PGothic" panose="020B0600070205080204" pitchFamily="34" charset="-128"/>
              </a:rPr>
              <a:t>Ta(6.3)</a:t>
            </a:r>
            <a:r>
              <a:rPr lang="ja-JP" altLang="en-US" sz="1800">
                <a:solidFill>
                  <a:srgbClr val="000000"/>
                </a:solidFill>
                <a:latin typeface="MS PGothic" panose="020B0600070205080204" pitchFamily="34" charset="-128"/>
                <a:ea typeface="MS PGothic" panose="020B0600070205080204" pitchFamily="34" charset="-128"/>
              </a:rPr>
              <a:t>の中間で、非磁性、機械加工性、ロウ付けや</a:t>
            </a:r>
            <a:r>
              <a:rPr lang="en-US" altLang="ja-JP" sz="1800" dirty="0">
                <a:solidFill>
                  <a:srgbClr val="000000"/>
                </a:solidFill>
                <a:latin typeface="MS PGothic" panose="020B0600070205080204" pitchFamily="34" charset="-128"/>
                <a:ea typeface="MS PGothic" panose="020B0600070205080204" pitchFamily="34" charset="-128"/>
              </a:rPr>
              <a:t>EBW</a:t>
            </a:r>
            <a:r>
              <a:rPr lang="ja-JP" altLang="en-US" sz="1800">
                <a:solidFill>
                  <a:srgbClr val="000000"/>
                </a:solidFill>
                <a:latin typeface="MS PGothic" panose="020B0600070205080204" pitchFamily="34" charset="-128"/>
                <a:ea typeface="MS PGothic" panose="020B0600070205080204" pitchFamily="34" charset="-128"/>
              </a:rPr>
              <a:t>の接合性に優れる</a:t>
            </a:r>
            <a:endParaRPr lang="en-US" altLang="ja-JP" sz="1800" dirty="0">
              <a:solidFill>
                <a:srgbClr val="000000"/>
              </a:solidFill>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BWD</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側</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Manifold</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と内筒の</a:t>
            </a:r>
            <a:r>
              <a:rPr lang="en-US" altLang="ja-JP" sz="1800" b="0" i="0" u="none" strike="noStrike" dirty="0">
                <a:solidFill>
                  <a:srgbClr val="000000"/>
                </a:solidFill>
                <a:effectLst/>
                <a:latin typeface="MS PGothic" panose="020B0600070205080204" pitchFamily="34" charset="-128"/>
                <a:ea typeface="MS PGothic" panose="020B0600070205080204" pitchFamily="34" charset="-128"/>
              </a:rPr>
              <a:t>EBW</a:t>
            </a:r>
            <a:r>
              <a:rPr lang="ja-JP" altLang="en-US" sz="1800" b="0" i="0" u="none" strike="noStrike">
                <a:solidFill>
                  <a:srgbClr val="000000"/>
                </a:solidFill>
                <a:effectLst/>
                <a:latin typeface="MS PGothic" panose="020B0600070205080204" pitchFamily="34" charset="-128"/>
                <a:ea typeface="MS PGothic" panose="020B0600070205080204" pitchFamily="34" charset="-128"/>
              </a:rPr>
              <a:t>部の形状をリップ型から重ね隅肉型にする→形状単純化と厚み確保</a:t>
            </a:r>
            <a:endParaRPr lang="en-US" altLang="ja-JP" sz="1800" b="0" i="0" u="none" strike="noStrike" dirty="0">
              <a:solidFill>
                <a:srgbClr val="000000"/>
              </a:solidFill>
              <a:effectLst/>
              <a:latin typeface="MS PGothic" panose="020B0600070205080204" pitchFamily="34" charset="-128"/>
              <a:ea typeface="MS PGothic" panose="020B0600070205080204" pitchFamily="34" charset="-128"/>
            </a:endParaRPr>
          </a:p>
          <a:p>
            <a:pPr marL="342900" indent="-342900" algn="l">
              <a:buFont typeface="Arial" panose="020B0604020202020204" pitchFamily="34" charset="0"/>
              <a:buChar char="•"/>
            </a:pPr>
            <a:r>
              <a:rPr lang="ja-JP" altLang="en-US" sz="1800">
                <a:solidFill>
                  <a:srgbClr val="000000"/>
                </a:solidFill>
                <a:latin typeface="MS PGothic" panose="020B0600070205080204" pitchFamily="34" charset="-128"/>
                <a:ea typeface="MS PGothic" panose="020B0600070205080204" pitchFamily="34" charset="-128"/>
              </a:rPr>
              <a:t>外筒の最終形状は</a:t>
            </a:r>
            <a:r>
              <a:rPr lang="en-US" altLang="ja-JP" sz="1800" dirty="0">
                <a:solidFill>
                  <a:srgbClr val="000000"/>
                </a:solidFill>
                <a:latin typeface="MS PGothic" panose="020B0600070205080204" pitchFamily="34" charset="-128"/>
                <a:ea typeface="MS PGothic" panose="020B0600070205080204" pitchFamily="34" charset="-128"/>
              </a:rPr>
              <a:t>PXD</a:t>
            </a:r>
            <a:r>
              <a:rPr lang="ja-JP" altLang="en-US" sz="1800">
                <a:solidFill>
                  <a:srgbClr val="000000"/>
                </a:solidFill>
                <a:latin typeface="MS PGothic" panose="020B0600070205080204" pitchFamily="34" charset="-128"/>
                <a:ea typeface="MS PGothic" panose="020B0600070205080204" pitchFamily="34" charset="-128"/>
              </a:rPr>
              <a:t>と調整して決められる</a:t>
            </a:r>
            <a:endParaRPr lang="en-US" altLang="ja-JP" sz="1800" b="0" i="0" u="none" strike="noStrike" dirty="0">
              <a:solidFill>
                <a:srgbClr val="000000"/>
              </a:solidFill>
              <a:effectLst/>
              <a:latin typeface="MS PGothic" panose="020B0600070205080204" pitchFamily="34" charset="-128"/>
              <a:ea typeface="MS PGothic" panose="020B0600070205080204" pitchFamily="34" charset="-128"/>
            </a:endParaRPr>
          </a:p>
        </p:txBody>
      </p:sp>
      <p:pic>
        <p:nvPicPr>
          <p:cNvPr id="14" name="図 13">
            <a:extLst>
              <a:ext uri="{FF2B5EF4-FFF2-40B4-BE49-F238E27FC236}">
                <a16:creationId xmlns:a16="http://schemas.microsoft.com/office/drawing/2014/main" id="{AA5B41B3-7FA9-C4A2-C948-023E12850686}"/>
              </a:ext>
            </a:extLst>
          </p:cNvPr>
          <p:cNvPicPr>
            <a:picLocks noChangeAspect="1"/>
          </p:cNvPicPr>
          <p:nvPr/>
        </p:nvPicPr>
        <p:blipFill>
          <a:blip r:embed="rId2"/>
          <a:stretch>
            <a:fillRect/>
          </a:stretch>
        </p:blipFill>
        <p:spPr>
          <a:xfrm>
            <a:off x="838200" y="2050353"/>
            <a:ext cx="6383004" cy="4511607"/>
          </a:xfrm>
          <a:prstGeom prst="rect">
            <a:avLst/>
          </a:prstGeom>
        </p:spPr>
      </p:pic>
      <p:grpSp>
        <p:nvGrpSpPr>
          <p:cNvPr id="9" name="グループ化 8">
            <a:extLst>
              <a:ext uri="{FF2B5EF4-FFF2-40B4-BE49-F238E27FC236}">
                <a16:creationId xmlns:a16="http://schemas.microsoft.com/office/drawing/2014/main" id="{CEEA058F-3C0D-881F-CBD4-5CC217DA6BEA}"/>
              </a:ext>
            </a:extLst>
          </p:cNvPr>
          <p:cNvGrpSpPr/>
          <p:nvPr/>
        </p:nvGrpSpPr>
        <p:grpSpPr>
          <a:xfrm>
            <a:off x="7470158" y="3993312"/>
            <a:ext cx="4217663" cy="2628900"/>
            <a:chOff x="7470158" y="3951108"/>
            <a:chExt cx="4217663" cy="2628900"/>
          </a:xfrm>
        </p:grpSpPr>
        <p:pic>
          <p:nvPicPr>
            <p:cNvPr id="22" name="図 21">
              <a:extLst>
                <a:ext uri="{FF2B5EF4-FFF2-40B4-BE49-F238E27FC236}">
                  <a16:creationId xmlns:a16="http://schemas.microsoft.com/office/drawing/2014/main" id="{20DE86A0-9701-2DA5-2F4D-221B56B21757}"/>
                </a:ext>
              </a:extLst>
            </p:cNvPr>
            <p:cNvPicPr>
              <a:picLocks noChangeAspect="1"/>
            </p:cNvPicPr>
            <p:nvPr/>
          </p:nvPicPr>
          <p:blipFill rotWithShape="1">
            <a:blip r:embed="rId3"/>
            <a:srcRect l="3774" r="1529"/>
            <a:stretch/>
          </p:blipFill>
          <p:spPr>
            <a:xfrm>
              <a:off x="7514581" y="3951108"/>
              <a:ext cx="4173240" cy="2628900"/>
            </a:xfrm>
            <a:prstGeom prst="rect">
              <a:avLst/>
            </a:prstGeom>
          </p:spPr>
        </p:pic>
        <p:sp>
          <p:nvSpPr>
            <p:cNvPr id="5" name="フリーフォーム 4">
              <a:extLst>
                <a:ext uri="{FF2B5EF4-FFF2-40B4-BE49-F238E27FC236}">
                  <a16:creationId xmlns:a16="http://schemas.microsoft.com/office/drawing/2014/main" id="{A5B233EB-EFFA-8DB7-C693-D7E5293F80AE}"/>
                </a:ext>
              </a:extLst>
            </p:cNvPr>
            <p:cNvSpPr/>
            <p:nvPr/>
          </p:nvSpPr>
          <p:spPr>
            <a:xfrm>
              <a:off x="7470158" y="4795486"/>
              <a:ext cx="72000" cy="828000"/>
            </a:xfrm>
            <a:custGeom>
              <a:avLst/>
              <a:gdLst>
                <a:gd name="connsiteX0" fmla="*/ 73700 w 127665"/>
                <a:gd name="connsiteY0" fmla="*/ 0 h 1109609"/>
                <a:gd name="connsiteX1" fmla="*/ 125071 w 127665"/>
                <a:gd name="connsiteY1" fmla="*/ 421240 h 1109609"/>
                <a:gd name="connsiteX2" fmla="*/ 1781 w 127665"/>
                <a:gd name="connsiteY2" fmla="*/ 821932 h 1109609"/>
                <a:gd name="connsiteX3" fmla="*/ 63426 w 127665"/>
                <a:gd name="connsiteY3" fmla="*/ 1109609 h 1109609"/>
              </a:gdLst>
              <a:ahLst/>
              <a:cxnLst>
                <a:cxn ang="0">
                  <a:pos x="connsiteX0" y="connsiteY0"/>
                </a:cxn>
                <a:cxn ang="0">
                  <a:pos x="connsiteX1" y="connsiteY1"/>
                </a:cxn>
                <a:cxn ang="0">
                  <a:pos x="connsiteX2" y="connsiteY2"/>
                </a:cxn>
                <a:cxn ang="0">
                  <a:pos x="connsiteX3" y="connsiteY3"/>
                </a:cxn>
              </a:cxnLst>
              <a:rect l="l" t="t" r="r" b="b"/>
              <a:pathLst>
                <a:path w="127665" h="1109609">
                  <a:moveTo>
                    <a:pt x="73700" y="0"/>
                  </a:moveTo>
                  <a:cubicBezTo>
                    <a:pt x="105379" y="142125"/>
                    <a:pt x="137058" y="284251"/>
                    <a:pt x="125071" y="421240"/>
                  </a:cubicBezTo>
                  <a:cubicBezTo>
                    <a:pt x="113085" y="558229"/>
                    <a:pt x="12055" y="707204"/>
                    <a:pt x="1781" y="821932"/>
                  </a:cubicBezTo>
                  <a:cubicBezTo>
                    <a:pt x="-8493" y="936660"/>
                    <a:pt x="27466" y="1023134"/>
                    <a:pt x="63426" y="1109609"/>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a:extLst>
              <a:ext uri="{FF2B5EF4-FFF2-40B4-BE49-F238E27FC236}">
                <a16:creationId xmlns:a16="http://schemas.microsoft.com/office/drawing/2014/main" id="{96D3FA16-35DC-9748-90EA-FB315F257695}"/>
              </a:ext>
            </a:extLst>
          </p:cNvPr>
          <p:cNvGrpSpPr/>
          <p:nvPr/>
        </p:nvGrpSpPr>
        <p:grpSpPr>
          <a:xfrm>
            <a:off x="7334671" y="1652109"/>
            <a:ext cx="4479077" cy="2775311"/>
            <a:chOff x="7334671" y="1652109"/>
            <a:chExt cx="4479077" cy="2775311"/>
          </a:xfrm>
        </p:grpSpPr>
        <p:grpSp>
          <p:nvGrpSpPr>
            <p:cNvPr id="10" name="グループ化 9">
              <a:extLst>
                <a:ext uri="{FF2B5EF4-FFF2-40B4-BE49-F238E27FC236}">
                  <a16:creationId xmlns:a16="http://schemas.microsoft.com/office/drawing/2014/main" id="{64181601-2BD3-54E7-D148-6273431AFE49}"/>
                </a:ext>
              </a:extLst>
            </p:cNvPr>
            <p:cNvGrpSpPr/>
            <p:nvPr/>
          </p:nvGrpSpPr>
          <p:grpSpPr>
            <a:xfrm>
              <a:off x="7500830" y="1652109"/>
              <a:ext cx="4312918" cy="2628900"/>
              <a:chOff x="7500830" y="1722449"/>
              <a:chExt cx="4312918" cy="2628900"/>
            </a:xfrm>
          </p:grpSpPr>
          <p:pic>
            <p:nvPicPr>
              <p:cNvPr id="24" name="図 23">
                <a:extLst>
                  <a:ext uri="{FF2B5EF4-FFF2-40B4-BE49-F238E27FC236}">
                    <a16:creationId xmlns:a16="http://schemas.microsoft.com/office/drawing/2014/main" id="{3995104C-C7DD-1CD6-1D8E-BA73EA2F9093}"/>
                  </a:ext>
                </a:extLst>
              </p:cNvPr>
              <p:cNvPicPr>
                <a:picLocks noChangeAspect="1"/>
              </p:cNvPicPr>
              <p:nvPr/>
            </p:nvPicPr>
            <p:blipFill rotWithShape="1">
              <a:blip r:embed="rId4"/>
              <a:srcRect l="2416"/>
              <a:stretch/>
            </p:blipFill>
            <p:spPr>
              <a:xfrm>
                <a:off x="7500830" y="1722449"/>
                <a:ext cx="4300458" cy="2628900"/>
              </a:xfrm>
              <a:prstGeom prst="rect">
                <a:avLst/>
              </a:prstGeom>
            </p:spPr>
          </p:pic>
          <p:sp>
            <p:nvSpPr>
              <p:cNvPr id="4" name="フリーフォーム 3">
                <a:extLst>
                  <a:ext uri="{FF2B5EF4-FFF2-40B4-BE49-F238E27FC236}">
                    <a16:creationId xmlns:a16="http://schemas.microsoft.com/office/drawing/2014/main" id="{0A36042F-A5D2-24B0-AAA5-1B8A1F81EA3E}"/>
                  </a:ext>
                </a:extLst>
              </p:cNvPr>
              <p:cNvSpPr/>
              <p:nvPr/>
            </p:nvSpPr>
            <p:spPr>
              <a:xfrm>
                <a:off x="11741748" y="2578814"/>
                <a:ext cx="72000" cy="828000"/>
              </a:xfrm>
              <a:custGeom>
                <a:avLst/>
                <a:gdLst>
                  <a:gd name="connsiteX0" fmla="*/ 73700 w 127665"/>
                  <a:gd name="connsiteY0" fmla="*/ 0 h 1109609"/>
                  <a:gd name="connsiteX1" fmla="*/ 125071 w 127665"/>
                  <a:gd name="connsiteY1" fmla="*/ 421240 h 1109609"/>
                  <a:gd name="connsiteX2" fmla="*/ 1781 w 127665"/>
                  <a:gd name="connsiteY2" fmla="*/ 821932 h 1109609"/>
                  <a:gd name="connsiteX3" fmla="*/ 63426 w 127665"/>
                  <a:gd name="connsiteY3" fmla="*/ 1109609 h 1109609"/>
                </a:gdLst>
                <a:ahLst/>
                <a:cxnLst>
                  <a:cxn ang="0">
                    <a:pos x="connsiteX0" y="connsiteY0"/>
                  </a:cxn>
                  <a:cxn ang="0">
                    <a:pos x="connsiteX1" y="connsiteY1"/>
                  </a:cxn>
                  <a:cxn ang="0">
                    <a:pos x="connsiteX2" y="connsiteY2"/>
                  </a:cxn>
                  <a:cxn ang="0">
                    <a:pos x="connsiteX3" y="connsiteY3"/>
                  </a:cxn>
                </a:cxnLst>
                <a:rect l="l" t="t" r="r" b="b"/>
                <a:pathLst>
                  <a:path w="127665" h="1109609">
                    <a:moveTo>
                      <a:pt x="73700" y="0"/>
                    </a:moveTo>
                    <a:cubicBezTo>
                      <a:pt x="105379" y="142125"/>
                      <a:pt x="137058" y="284251"/>
                      <a:pt x="125071" y="421240"/>
                    </a:cubicBezTo>
                    <a:cubicBezTo>
                      <a:pt x="113085" y="558229"/>
                      <a:pt x="12055" y="707204"/>
                      <a:pt x="1781" y="821932"/>
                    </a:cubicBezTo>
                    <a:cubicBezTo>
                      <a:pt x="-8493" y="936660"/>
                      <a:pt x="27466" y="1023134"/>
                      <a:pt x="63426" y="1109609"/>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2" name="直線矢印コネクタ 11">
              <a:extLst>
                <a:ext uri="{FF2B5EF4-FFF2-40B4-BE49-F238E27FC236}">
                  <a16:creationId xmlns:a16="http://schemas.microsoft.com/office/drawing/2014/main" id="{FC674580-CA3D-3997-BAA1-66D114038FF8}"/>
                </a:ext>
              </a:extLst>
            </p:cNvPr>
            <p:cNvCxnSpPr>
              <a:cxnSpLocks/>
            </p:cNvCxnSpPr>
            <p:nvPr/>
          </p:nvCxnSpPr>
          <p:spPr>
            <a:xfrm flipV="1">
              <a:off x="7941212" y="3344592"/>
              <a:ext cx="513471" cy="79130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D16245D4-2231-4F5F-251E-ADF1818E88D1}"/>
                </a:ext>
              </a:extLst>
            </p:cNvPr>
            <p:cNvSpPr txBox="1"/>
            <p:nvPr/>
          </p:nvSpPr>
          <p:spPr>
            <a:xfrm>
              <a:off x="7334671" y="4119643"/>
              <a:ext cx="2318263" cy="307777"/>
            </a:xfrm>
            <a:prstGeom prst="rect">
              <a:avLst/>
            </a:prstGeom>
            <a:noFill/>
          </p:spPr>
          <p:txBody>
            <a:bodyPr wrap="none" rtlCol="0">
              <a:spAutoFit/>
            </a:bodyPr>
            <a:lstStyle/>
            <a:p>
              <a:r>
                <a:rPr kumimoji="1" lang="ja-JP" altLang="en-US" sz="1400">
                  <a:solidFill>
                    <a:srgbClr val="FF0000"/>
                  </a:solidFill>
                  <a:latin typeface="MS PGothic" panose="020B0600070205080204" pitchFamily="34" charset="-128"/>
                  <a:ea typeface="MS PGothic" panose="020B0600070205080204" pitchFamily="34" charset="-128"/>
                </a:rPr>
                <a:t>内筒側の溝は実機には無い</a:t>
              </a:r>
            </a:p>
          </p:txBody>
        </p:sp>
      </p:grpSp>
    </p:spTree>
    <p:extLst>
      <p:ext uri="{BB962C8B-B14F-4D97-AF65-F5344CB8AC3E}">
        <p14:creationId xmlns:p14="http://schemas.microsoft.com/office/powerpoint/2010/main" val="4030555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8DAAC-5744-EB46-7E08-80BBEE57365A}"/>
              </a:ext>
            </a:extLst>
          </p:cNvPr>
          <p:cNvSpPr>
            <a:spLocks noGrp="1"/>
          </p:cNvSpPr>
          <p:nvPr>
            <p:ph type="ctrTitle"/>
          </p:nvPr>
        </p:nvSpPr>
        <p:spPr>
          <a:xfrm>
            <a:off x="1524000" y="0"/>
            <a:ext cx="9144000" cy="642257"/>
          </a:xfrm>
        </p:spPr>
        <p:txBody>
          <a:bodyPr>
            <a:normAutofit/>
          </a:bodyPr>
          <a:lstStyle/>
          <a:p>
            <a:r>
              <a:rPr lang="en" altLang="ja-JP" sz="3200" dirty="0">
                <a:effectLst/>
                <a:latin typeface="MS PGothic" panose="020B0600070205080204" pitchFamily="34" charset="-128"/>
                <a:ea typeface="MS PGothic" panose="020B0600070205080204" pitchFamily="34" charset="-128"/>
              </a:rPr>
              <a:t>IP</a:t>
            </a:r>
            <a:r>
              <a:rPr lang="ja-JP" altLang="en-US" sz="3200">
                <a:effectLst/>
                <a:latin typeface="MS PGothic" panose="020B0600070205080204" pitchFamily="34" charset="-128"/>
                <a:ea typeface="MS PGothic" panose="020B0600070205080204" pitchFamily="34" charset="-128"/>
              </a:rPr>
              <a:t>パイプの設計・製作に関する体験談</a:t>
            </a:r>
            <a:endParaRPr kumimoji="1" lang="ja-JP" altLang="en-US" sz="3200"/>
          </a:p>
        </p:txBody>
      </p:sp>
      <p:sp>
        <p:nvSpPr>
          <p:cNvPr id="4" name="日付プレースホルダー 3">
            <a:extLst>
              <a:ext uri="{FF2B5EF4-FFF2-40B4-BE49-F238E27FC236}">
                <a16:creationId xmlns:a16="http://schemas.microsoft.com/office/drawing/2014/main" id="{470CC5D9-7E32-EEB9-614C-67131D34ECCF}"/>
              </a:ext>
            </a:extLst>
          </p:cNvPr>
          <p:cNvSpPr>
            <a:spLocks noGrp="1"/>
          </p:cNvSpPr>
          <p:nvPr>
            <p:ph type="dt" sz="half" idx="10"/>
          </p:nvPr>
        </p:nvSpPr>
        <p:spPr/>
        <p:txBody>
          <a:bodyPr/>
          <a:lstStyle/>
          <a:p>
            <a:r>
              <a:rPr kumimoji="1" lang="en-US" altLang="ja-JP"/>
              <a:t>2023/12/07</a:t>
            </a:r>
            <a:endParaRPr kumimoji="1" lang="ja-JP" altLang="en-US"/>
          </a:p>
        </p:txBody>
      </p:sp>
      <p:sp>
        <p:nvSpPr>
          <p:cNvPr id="5" name="フッター プレースホルダー 4">
            <a:extLst>
              <a:ext uri="{FF2B5EF4-FFF2-40B4-BE49-F238E27FC236}">
                <a16:creationId xmlns:a16="http://schemas.microsoft.com/office/drawing/2014/main" id="{1F20AD24-E8AA-CF3F-2AD2-03FFB79B365C}"/>
              </a:ext>
            </a:extLst>
          </p:cNvPr>
          <p:cNvSpPr>
            <a:spLocks noGrp="1"/>
          </p:cNvSpPr>
          <p:nvPr>
            <p:ph type="ftr" sz="quarter" idx="11"/>
          </p:nvPr>
        </p:nvSpPr>
        <p:spPr/>
        <p:txBody>
          <a:bodyPr/>
          <a:lstStyle/>
          <a:p>
            <a:r>
              <a:rPr kumimoji="1" lang="en" altLang="ja-JP"/>
              <a:t>kohriki</a:t>
            </a:r>
            <a:endParaRPr kumimoji="1" lang="ja-JP" altLang="en-US"/>
          </a:p>
        </p:txBody>
      </p:sp>
      <p:sp>
        <p:nvSpPr>
          <p:cNvPr id="6" name="スライド番号プレースホルダー 5">
            <a:extLst>
              <a:ext uri="{FF2B5EF4-FFF2-40B4-BE49-F238E27FC236}">
                <a16:creationId xmlns:a16="http://schemas.microsoft.com/office/drawing/2014/main" id="{35900E82-B092-CB30-A901-1F62F274809C}"/>
              </a:ext>
            </a:extLst>
          </p:cNvPr>
          <p:cNvSpPr>
            <a:spLocks noGrp="1"/>
          </p:cNvSpPr>
          <p:nvPr>
            <p:ph type="sldNum" sz="quarter" idx="12"/>
          </p:nvPr>
        </p:nvSpPr>
        <p:spPr/>
        <p:txBody>
          <a:bodyPr/>
          <a:lstStyle/>
          <a:p>
            <a:fld id="{32CE922C-3961-A146-854B-A16C6A68D034}" type="slidenum">
              <a:rPr kumimoji="1" lang="ja-JP" altLang="en-US" smtClean="0"/>
              <a:t>9</a:t>
            </a:fld>
            <a:endParaRPr kumimoji="1" lang="ja-JP" altLang="en-US"/>
          </a:p>
        </p:txBody>
      </p:sp>
      <p:sp>
        <p:nvSpPr>
          <p:cNvPr id="3" name="字幕 2">
            <a:extLst>
              <a:ext uri="{FF2B5EF4-FFF2-40B4-BE49-F238E27FC236}">
                <a16:creationId xmlns:a16="http://schemas.microsoft.com/office/drawing/2014/main" id="{3557D277-4D6C-B230-4C34-BAB5AED0A189}"/>
              </a:ext>
            </a:extLst>
          </p:cNvPr>
          <p:cNvSpPr>
            <a:spLocks noGrp="1"/>
          </p:cNvSpPr>
          <p:nvPr>
            <p:ph type="subTitle" idx="1"/>
          </p:nvPr>
        </p:nvSpPr>
        <p:spPr>
          <a:xfrm>
            <a:off x="1322338" y="524831"/>
            <a:ext cx="9144000" cy="444570"/>
          </a:xfrm>
        </p:spPr>
        <p:txBody>
          <a:bodyPr/>
          <a:lstStyle/>
          <a:p>
            <a:r>
              <a:rPr kumimoji="1" lang="en-US" altLang="ja-JP" dirty="0">
                <a:latin typeface="MS PGothic" panose="020B0600070205080204" pitchFamily="34" charset="-128"/>
                <a:ea typeface="MS PGothic" panose="020B0600070205080204" pitchFamily="34" charset="-128"/>
              </a:rPr>
              <a:t>Phase 2 &amp; Phase 3 </a:t>
            </a:r>
            <a:r>
              <a:rPr kumimoji="1" lang="ja-JP" altLang="en-US">
                <a:latin typeface="MS PGothic" panose="020B0600070205080204" pitchFamily="34" charset="-128"/>
                <a:ea typeface="MS PGothic" panose="020B0600070205080204" pitchFamily="34" charset="-128"/>
              </a:rPr>
              <a:t>最終設計図</a:t>
            </a:r>
          </a:p>
        </p:txBody>
      </p:sp>
      <p:sp>
        <p:nvSpPr>
          <p:cNvPr id="7" name="テキスト ボックス 6">
            <a:extLst>
              <a:ext uri="{FF2B5EF4-FFF2-40B4-BE49-F238E27FC236}">
                <a16:creationId xmlns:a16="http://schemas.microsoft.com/office/drawing/2014/main" id="{B24BB622-F49E-3AD9-E011-D530063AFC2E}"/>
              </a:ext>
            </a:extLst>
          </p:cNvPr>
          <p:cNvSpPr txBox="1"/>
          <p:nvPr/>
        </p:nvSpPr>
        <p:spPr>
          <a:xfrm>
            <a:off x="547353" y="901415"/>
            <a:ext cx="10921284" cy="338554"/>
          </a:xfrm>
          <a:prstGeom prst="rect">
            <a:avLst/>
          </a:prstGeom>
          <a:noFill/>
        </p:spPr>
        <p:txBody>
          <a:bodyPr wrap="square" rtlCol="0">
            <a:spAutoFit/>
          </a:bodyPr>
          <a:lstStyle/>
          <a:p>
            <a:pPr algn="ctr"/>
            <a:r>
              <a:rPr kumimoji="1" lang="en-US" altLang="ja-JP" sz="1600" dirty="0">
                <a:latin typeface="MS PGothic" panose="020B0600070205080204" pitchFamily="34" charset="-128"/>
                <a:ea typeface="MS PGothic" panose="020B0600070205080204" pitchFamily="34" charset="-128"/>
              </a:rPr>
              <a:t>Inner Tube</a:t>
            </a:r>
            <a:r>
              <a:rPr kumimoji="1" lang="ja-JP" altLang="en-US" sz="1600">
                <a:latin typeface="MS PGothic" panose="020B0600070205080204" pitchFamily="34" charset="-128"/>
                <a:ea typeface="MS PGothic" panose="020B0600070205080204" pitchFamily="34" charset="-128"/>
              </a:rPr>
              <a:t>両側の</a:t>
            </a:r>
            <a:r>
              <a:rPr kumimoji="1" lang="en-US" altLang="ja-JP" sz="1600" dirty="0" err="1">
                <a:latin typeface="MS PGothic" panose="020B0600070205080204" pitchFamily="34" charset="-128"/>
                <a:ea typeface="MS PGothic" panose="020B0600070205080204" pitchFamily="34" charset="-128"/>
              </a:rPr>
              <a:t>Ti</a:t>
            </a:r>
            <a:r>
              <a:rPr kumimoji="1" lang="ja-JP" altLang="en-US" sz="1600">
                <a:latin typeface="MS PGothic" panose="020B0600070205080204" pitchFamily="34" charset="-128"/>
                <a:ea typeface="MS PGothic" panose="020B0600070205080204" pitchFamily="34" charset="-128"/>
              </a:rPr>
              <a:t>と</a:t>
            </a:r>
            <a:r>
              <a:rPr kumimoji="1" lang="en-US" altLang="ja-JP" sz="1600" dirty="0">
                <a:latin typeface="MS PGothic" panose="020B0600070205080204" pitchFamily="34" charset="-128"/>
                <a:ea typeface="MS PGothic" panose="020B0600070205080204" pitchFamily="34" charset="-128"/>
              </a:rPr>
              <a:t>Ta Beam Pipe</a:t>
            </a:r>
            <a:r>
              <a:rPr kumimoji="1" lang="ja-JP" altLang="en-US" sz="1600">
                <a:latin typeface="MS PGothic" panose="020B0600070205080204" pitchFamily="34" charset="-128"/>
                <a:ea typeface="MS PGothic" panose="020B0600070205080204" pitchFamily="34" charset="-128"/>
              </a:rPr>
              <a:t>との異種金属同士の</a:t>
            </a:r>
            <a:r>
              <a:rPr lang="en-US" altLang="ja-JP" sz="1600" dirty="0">
                <a:latin typeface="MS PGothic" panose="020B0600070205080204" pitchFamily="34" charset="-128"/>
                <a:ea typeface="MS PGothic" panose="020B0600070205080204" pitchFamily="34" charset="-128"/>
              </a:rPr>
              <a:t>EBW</a:t>
            </a:r>
            <a:r>
              <a:rPr lang="ja-JP" altLang="en-US" sz="1600">
                <a:latin typeface="MS PGothic" panose="020B0600070205080204" pitchFamily="34" charset="-128"/>
                <a:ea typeface="MS PGothic" panose="020B0600070205080204" pitchFamily="34" charset="-128"/>
              </a:rPr>
              <a:t>は可能だが、</a:t>
            </a:r>
            <a:r>
              <a:rPr kumimoji="1" lang="en-US" altLang="ja-JP" sz="1600" dirty="0">
                <a:latin typeface="MS PGothic" panose="020B0600070205080204" pitchFamily="34" charset="-128"/>
                <a:ea typeface="MS PGothic" panose="020B0600070205080204" pitchFamily="34" charset="-128"/>
              </a:rPr>
              <a:t>Ta</a:t>
            </a:r>
            <a:r>
              <a:rPr kumimoji="1" lang="ja-JP" altLang="en-US" sz="1600">
                <a:latin typeface="MS PGothic" panose="020B0600070205080204" pitchFamily="34" charset="-128"/>
                <a:ea typeface="MS PGothic" panose="020B0600070205080204" pitchFamily="34" charset="-128"/>
              </a:rPr>
              <a:t>を</a:t>
            </a:r>
            <a:r>
              <a:rPr kumimoji="1" lang="en-US" altLang="ja-JP" sz="1600" dirty="0">
                <a:latin typeface="MS PGothic" panose="020B0600070205080204" pitchFamily="34" charset="-128"/>
                <a:ea typeface="MS PGothic" panose="020B0600070205080204" pitchFamily="34" charset="-128"/>
              </a:rPr>
              <a:t>HIP</a:t>
            </a:r>
            <a:r>
              <a:rPr lang="ja-JP" altLang="en-US" sz="1600">
                <a:latin typeface="MS PGothic" panose="020B0600070205080204" pitchFamily="34" charset="-128"/>
                <a:ea typeface="MS PGothic" panose="020B0600070205080204" pitchFamily="34" charset="-128"/>
              </a:rPr>
              <a:t>接合した材料を使用する</a:t>
            </a:r>
            <a:endParaRPr kumimoji="1" lang="ja-JP" altLang="en-US" sz="1600">
              <a:latin typeface="MS PGothic" panose="020B0600070205080204" pitchFamily="34" charset="-128"/>
              <a:ea typeface="MS PGothic" panose="020B0600070205080204" pitchFamily="34" charset="-128"/>
            </a:endParaRPr>
          </a:p>
        </p:txBody>
      </p:sp>
      <p:grpSp>
        <p:nvGrpSpPr>
          <p:cNvPr id="11" name="グループ化 10">
            <a:extLst>
              <a:ext uri="{FF2B5EF4-FFF2-40B4-BE49-F238E27FC236}">
                <a16:creationId xmlns:a16="http://schemas.microsoft.com/office/drawing/2014/main" id="{4508BE71-E706-C4E6-8AFB-42DC51DFCF27}"/>
              </a:ext>
            </a:extLst>
          </p:cNvPr>
          <p:cNvGrpSpPr/>
          <p:nvPr/>
        </p:nvGrpSpPr>
        <p:grpSpPr>
          <a:xfrm>
            <a:off x="2302597" y="1171983"/>
            <a:ext cx="7586806" cy="5366929"/>
            <a:chOff x="2302597" y="1171983"/>
            <a:chExt cx="7586806" cy="5366929"/>
          </a:xfrm>
        </p:grpSpPr>
        <p:pic>
          <p:nvPicPr>
            <p:cNvPr id="9" name="図 8">
              <a:extLst>
                <a:ext uri="{FF2B5EF4-FFF2-40B4-BE49-F238E27FC236}">
                  <a16:creationId xmlns:a16="http://schemas.microsoft.com/office/drawing/2014/main" id="{F5B5BBD1-64EF-A508-DAA7-0DA537D8BF5F}"/>
                </a:ext>
              </a:extLst>
            </p:cNvPr>
            <p:cNvPicPr>
              <a:picLocks noChangeAspect="1"/>
            </p:cNvPicPr>
            <p:nvPr/>
          </p:nvPicPr>
          <p:blipFill>
            <a:blip r:embed="rId2"/>
            <a:stretch>
              <a:fillRect/>
            </a:stretch>
          </p:blipFill>
          <p:spPr>
            <a:xfrm>
              <a:off x="2302597" y="1171983"/>
              <a:ext cx="7586806" cy="5366929"/>
            </a:xfrm>
            <a:prstGeom prst="rect">
              <a:avLst/>
            </a:prstGeom>
          </p:spPr>
        </p:pic>
        <p:sp>
          <p:nvSpPr>
            <p:cNvPr id="8" name="円/楕円 7">
              <a:extLst>
                <a:ext uri="{FF2B5EF4-FFF2-40B4-BE49-F238E27FC236}">
                  <a16:creationId xmlns:a16="http://schemas.microsoft.com/office/drawing/2014/main" id="{425B00ED-ABDC-6B20-A761-938410D42235}"/>
                </a:ext>
              </a:extLst>
            </p:cNvPr>
            <p:cNvSpPr/>
            <p:nvPr/>
          </p:nvSpPr>
          <p:spPr>
            <a:xfrm rot="1961968">
              <a:off x="2676095" y="2799747"/>
              <a:ext cx="760611" cy="28575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33174073-AD5D-E53D-A4D6-DD92339A7A9E}"/>
                </a:ext>
              </a:extLst>
            </p:cNvPr>
            <p:cNvSpPr/>
            <p:nvPr/>
          </p:nvSpPr>
          <p:spPr>
            <a:xfrm rot="1146758">
              <a:off x="6896384" y="4650274"/>
              <a:ext cx="792950" cy="35374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20769894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6589</TotalTime>
  <Words>2658</Words>
  <Application>Microsoft Macintosh PowerPoint</Application>
  <PresentationFormat>ワイド画面</PresentationFormat>
  <Paragraphs>334</Paragraphs>
  <Slides>35</Slides>
  <Notes>5</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35</vt:i4>
      </vt:variant>
    </vt:vector>
  </HeadingPairs>
  <TitlesOfParts>
    <vt:vector size="41" baseType="lpstr">
      <vt:lpstr>MS PGothic</vt:lpstr>
      <vt:lpstr>游ゴシック</vt:lpstr>
      <vt:lpstr>游ゴシック Light</vt:lpstr>
      <vt:lpstr>Arial</vt:lpstr>
      <vt:lpstr>Wingdings</vt:lpstr>
      <vt:lpstr>Office テーマ</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IPパイプの設計・製作に関する体験談</vt:lpstr>
      <vt:lpstr>LS-2に向けての勝手な私案</vt:lpstr>
      <vt:lpstr>LS-2に向けての勝手な私案</vt:lpstr>
      <vt:lpstr>LS-2に向けての勝手な私案</vt:lpstr>
      <vt:lpstr>LS-2に向けての勝手な私案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IPパイプの設計・製作に関する金澤さんと高力さんの体験談を聞く会</dc:title>
  <dc:creator>孝 高力</dc:creator>
  <cp:lastModifiedBy>高力 孝</cp:lastModifiedBy>
  <cp:revision>191</cp:revision>
  <cp:lastPrinted>2023-12-06T04:38:04Z</cp:lastPrinted>
  <dcterms:created xsi:type="dcterms:W3CDTF">2023-11-20T05:15:17Z</dcterms:created>
  <dcterms:modified xsi:type="dcterms:W3CDTF">2023-12-07T04:01:50Z</dcterms:modified>
</cp:coreProperties>
</file>