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bookmarkIdSeed="2">
  <p:sldMasterIdLst>
    <p:sldMasterId id="2147483648" r:id="rId1"/>
    <p:sldMasterId id="2147483712" r:id="rId2"/>
  </p:sldMasterIdLst>
  <p:notesMasterIdLst>
    <p:notesMasterId r:id="rId33"/>
  </p:notesMasterIdLst>
  <p:handoutMasterIdLst>
    <p:handoutMasterId r:id="rId34"/>
  </p:handoutMasterIdLst>
  <p:sldIdLst>
    <p:sldId id="704" r:id="rId3"/>
    <p:sldId id="2593" r:id="rId4"/>
    <p:sldId id="2582" r:id="rId5"/>
    <p:sldId id="2547" r:id="rId6"/>
    <p:sldId id="2583" r:id="rId7"/>
    <p:sldId id="2585" r:id="rId8"/>
    <p:sldId id="2584" r:id="rId9"/>
    <p:sldId id="2578" r:id="rId10"/>
    <p:sldId id="2577" r:id="rId11"/>
    <p:sldId id="2576" r:id="rId12"/>
    <p:sldId id="2589" r:id="rId13"/>
    <p:sldId id="2602" r:id="rId14"/>
    <p:sldId id="2612" r:id="rId15"/>
    <p:sldId id="2611" r:id="rId16"/>
    <p:sldId id="2613" r:id="rId17"/>
    <p:sldId id="2614" r:id="rId18"/>
    <p:sldId id="2616" r:id="rId19"/>
    <p:sldId id="2598" r:id="rId20"/>
    <p:sldId id="2600" r:id="rId21"/>
    <p:sldId id="2597" r:id="rId22"/>
    <p:sldId id="2601" r:id="rId23"/>
    <p:sldId id="2603" r:id="rId24"/>
    <p:sldId id="2580" r:id="rId25"/>
    <p:sldId id="2594" r:id="rId26"/>
    <p:sldId id="2587" r:id="rId27"/>
    <p:sldId id="2591" r:id="rId28"/>
    <p:sldId id="2579" r:id="rId29"/>
    <p:sldId id="2590" r:id="rId30"/>
    <p:sldId id="2595" r:id="rId31"/>
    <p:sldId id="2615" r:id="rId32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i="1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i="1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i="1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i="1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clrMru>
    <a:srgbClr val="009900"/>
    <a:srgbClr val="FFFF99"/>
    <a:srgbClr val="4FDB70"/>
    <a:srgbClr val="FF0000"/>
    <a:srgbClr val="FFFF66"/>
    <a:srgbClr val="FF6600"/>
    <a:srgbClr val="0099FF"/>
    <a:srgbClr val="CCFFFF"/>
    <a:srgbClr val="FF0066"/>
    <a:srgbClr val="FF66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99682" autoAdjust="0"/>
  </p:normalViewPr>
  <p:slideViewPr>
    <p:cSldViewPr>
      <p:cViewPr>
        <p:scale>
          <a:sx n="80" d="100"/>
          <a:sy n="80" d="100"/>
        </p:scale>
        <p:origin x="-780" y="-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4902"/>
    </p:cViewPr>
  </p:sorterViewPr>
  <p:notesViewPr>
    <p:cSldViewPr>
      <p:cViewPr varScale="1">
        <p:scale>
          <a:sx n="60" d="100"/>
          <a:sy n="60" d="100"/>
        </p:scale>
        <p:origin x="-2400" y="-78"/>
      </p:cViewPr>
      <p:guideLst>
        <p:guide orient="horz" pos="3024"/>
        <p:guide pos="230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20.xml"/><Relationship Id="rId1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Relationship Id="rId6" Type="http://schemas.openxmlformats.org/officeDocument/2006/relationships/image" Target="../media/image9.wmf"/><Relationship Id="rId5" Type="http://schemas.openxmlformats.org/officeDocument/2006/relationships/image" Target="../media/image8.wmf"/><Relationship Id="rId4" Type="http://schemas.openxmlformats.org/officeDocument/2006/relationships/image" Target="../media/image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189288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215" tIns="48605" rIns="97215" bIns="48605" numCol="1" anchor="t" anchorCtr="0" compatLnSpc="1">
            <a:prstTxWarp prst="textNoShape">
              <a:avLst/>
            </a:prstTxWarp>
          </a:bodyPr>
          <a:lstStyle>
            <a:lvl1pPr defTabSz="973138">
              <a:defRPr sz="1300" i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6551" y="1"/>
            <a:ext cx="3186113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215" tIns="48605" rIns="97215" bIns="48605" numCol="1" anchor="t" anchorCtr="0" compatLnSpc="1">
            <a:prstTxWarp prst="textNoShape">
              <a:avLst/>
            </a:prstTxWarp>
          </a:bodyPr>
          <a:lstStyle>
            <a:lvl1pPr algn="r" defTabSz="973138">
              <a:defRPr sz="1300" i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6551" y="9145589"/>
            <a:ext cx="3186113" cy="47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215" tIns="48605" rIns="97215" bIns="48605" numCol="1" anchor="b" anchorCtr="0" compatLnSpc="1">
            <a:prstTxWarp prst="textNoShape">
              <a:avLst/>
            </a:prstTxWarp>
          </a:bodyPr>
          <a:lstStyle>
            <a:lvl1pPr algn="r" defTabSz="973138">
              <a:defRPr sz="1300" i="0">
                <a:latin typeface="Arial" charset="0"/>
              </a:defRPr>
            </a:lvl1pPr>
          </a:lstStyle>
          <a:p>
            <a:pPr>
              <a:defRPr/>
            </a:pPr>
            <a:fld id="{EF85B7DF-B485-4FFD-8A2E-BE82A117095B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2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2019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538" tIns="46770" rIns="93538" bIns="46770" numCol="1" anchor="t" anchorCtr="0" compatLnSpc="1">
            <a:prstTxWarp prst="textNoShape">
              <a:avLst/>
            </a:prstTxWarp>
          </a:bodyPr>
          <a:lstStyle>
            <a:lvl1pPr defTabSz="935038">
              <a:defRPr sz="1200" i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092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16389" y="1"/>
            <a:ext cx="31988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538" tIns="46770" rIns="93538" bIns="46770" numCol="1" anchor="t" anchorCtr="0" compatLnSpc="1">
            <a:prstTxWarp prst="textNoShape">
              <a:avLst/>
            </a:prstTxWarp>
          </a:bodyPr>
          <a:lstStyle>
            <a:lvl1pPr algn="r" defTabSz="935038">
              <a:defRPr sz="1200" i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75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20788" y="685800"/>
            <a:ext cx="4875212" cy="36560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92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2188" y="4572000"/>
            <a:ext cx="5330825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538" tIns="46770" rIns="93538" bIns="4677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092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16389" y="9144000"/>
            <a:ext cx="31988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538" tIns="46770" rIns="93538" bIns="46770" numCol="1" anchor="b" anchorCtr="0" compatLnSpc="1">
            <a:prstTxWarp prst="textNoShape">
              <a:avLst/>
            </a:prstTxWarp>
          </a:bodyPr>
          <a:lstStyle>
            <a:lvl1pPr algn="r" defTabSz="935038">
              <a:defRPr sz="1200" i="0"/>
            </a:lvl1pPr>
          </a:lstStyle>
          <a:p>
            <a:pPr>
              <a:defRPr/>
            </a:pPr>
            <a:fld id="{20ADCADF-F0EA-42E9-B28E-EDD47C05027E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E0390A5-2402-4514-A992-68EB7FD28730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87AAA22-6737-4FDF-9C76-6B422D4745DF}" type="slidenum">
              <a:rPr lang="en-US"/>
              <a:pPr/>
              <a:t>17</a:t>
            </a:fld>
            <a:endParaRPr lang="en-US"/>
          </a:p>
        </p:txBody>
      </p:sp>
      <p:sp>
        <p:nvSpPr>
          <p:cNvPr id="251699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16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04DD1B2-D5D0-403B-8D36-B70526F5C0B2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Other tool is multivariate technique.</a:t>
            </a:r>
          </a:p>
          <a:p>
            <a:pPr eaLnBrk="1" hangingPunct="1"/>
            <a:r>
              <a:rPr lang="en-US" smtClean="0"/>
              <a:t>In order to maximize sensitivity, we often use these technique, NN, BDT and ME.</a:t>
            </a:r>
          </a:p>
          <a:p>
            <a:pPr eaLnBrk="1" hangingPunct="1"/>
            <a:r>
              <a:rPr lang="en-US" smtClean="0"/>
              <a:t>Good point of BDT is it can handle large number of inputs.</a:t>
            </a:r>
          </a:p>
          <a:p>
            <a:pPr eaLnBrk="1" hangingPunct="1"/>
            <a:r>
              <a:rPr lang="en-US" smtClean="0"/>
              <a:t>Of course bunch of parameter need to be test, basically we don’t need to chose variables. </a:t>
            </a:r>
          </a:p>
          <a:p>
            <a:pPr eaLnBrk="1" hangingPunct="1"/>
            <a:r>
              <a:rPr lang="en-US" smtClean="0"/>
              <a:t>Other approach is ME, we can obtain event probability on each process by integrating matrix element.</a:t>
            </a:r>
          </a:p>
          <a:p>
            <a:pPr eaLnBrk="1" hangingPunct="1"/>
            <a:r>
              <a:rPr lang="en-US" smtClean="0"/>
              <a:t>It needs huge CPU power, but this is strong tool.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We often combine these outputs by NNet or BDT with additional step.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2322513" y="6692900"/>
            <a:ext cx="1143000" cy="1524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8813800" y="6629400"/>
            <a:ext cx="381000" cy="304800"/>
          </a:xfrm>
        </p:spPr>
        <p:txBody>
          <a:bodyPr/>
          <a:lstStyle>
            <a:lvl1pPr>
              <a:defRPr sz="800">
                <a:latin typeface="+mj-lt"/>
              </a:defRPr>
            </a:lvl1pPr>
          </a:lstStyle>
          <a:p>
            <a:pPr>
              <a:defRPr/>
            </a:pPr>
            <a:fld id="{A31F4BBC-7322-4D7A-B97F-6297E6A08AFD}" type="slidenum">
              <a:rPr lang="en-US" smtClean="0"/>
              <a:pPr>
                <a:defRPr/>
              </a:pPr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BE1213-0153-4078-B21F-0CA9A9923F33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0"/>
            <a:ext cx="194310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0"/>
            <a:ext cx="567690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81F89D-2759-40AD-918D-2C2D0508508D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6200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066800"/>
            <a:ext cx="3810000" cy="5029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066800"/>
            <a:ext cx="3810000" cy="2438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657600"/>
            <a:ext cx="3810000" cy="2438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391FBE-31CD-4FB6-9893-F31CC46BE8B4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A2C07-A9DA-4CD2-8ED1-3B9DC93C02BF}" type="datetimeFigureOut">
              <a:rPr lang="fr-FR" smtClean="0"/>
              <a:pPr/>
              <a:t>30/07/2010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13C6D-356A-4F4B-AC1B-BCE465F8997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A2C07-A9DA-4CD2-8ED1-3B9DC93C02BF}" type="datetimeFigureOut">
              <a:rPr lang="fr-FR" smtClean="0"/>
              <a:pPr/>
              <a:t>30/07/2010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13C6D-356A-4F4B-AC1B-BCE465F8997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A2C07-A9DA-4CD2-8ED1-3B9DC93C02BF}" type="datetimeFigureOut">
              <a:rPr lang="fr-FR" smtClean="0"/>
              <a:pPr/>
              <a:t>30/07/2010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13C6D-356A-4F4B-AC1B-BCE465F8997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A2C07-A9DA-4CD2-8ED1-3B9DC93C02BF}" type="datetimeFigureOut">
              <a:rPr lang="fr-FR" smtClean="0"/>
              <a:pPr/>
              <a:t>30/07/2010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13C6D-356A-4F4B-AC1B-BCE465F8997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A2C07-A9DA-4CD2-8ED1-3B9DC93C02BF}" type="datetimeFigureOut">
              <a:rPr lang="fr-FR" smtClean="0"/>
              <a:pPr/>
              <a:t>30/07/2010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13C6D-356A-4F4B-AC1B-BCE465F8997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A2C07-A9DA-4CD2-8ED1-3B9DC93C02BF}" type="datetimeFigureOut">
              <a:rPr lang="fr-FR" smtClean="0"/>
              <a:pPr/>
              <a:t>30/07/2010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13C6D-356A-4F4B-AC1B-BCE465F8997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A2C07-A9DA-4CD2-8ED1-3B9DC93C02BF}" type="datetimeFigureOut">
              <a:rPr lang="fr-FR" smtClean="0"/>
              <a:pPr/>
              <a:t>30/07/2010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13C6D-356A-4F4B-AC1B-BCE465F8997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>
                <a:latin typeface="Tahoma" pitchFamily="34" charset="0"/>
                <a:ea typeface="Arial Unicode MS" pitchFamily="34" charset="-128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noFill/>
          </a:ln>
        </p:spPr>
        <p:txBody>
          <a:bodyPr/>
          <a:lstStyle>
            <a:lvl1pPr>
              <a:defRPr sz="2400" b="1">
                <a:solidFill>
                  <a:schemeClr val="accent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1pPr>
            <a:lvl2pPr>
              <a:defRPr sz="2000" b="1">
                <a:solidFill>
                  <a:srgbClr val="0099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2pPr>
            <a:lvl3pPr>
              <a:defRPr sz="1800" b="1">
                <a:solidFill>
                  <a:srgbClr val="FF66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3pPr>
            <a:lvl4pPr>
              <a:defRPr sz="1800" b="1"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4pPr>
            <a:lvl5pPr>
              <a:defRPr b="1"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610600" y="6553200"/>
            <a:ext cx="533400" cy="304800"/>
          </a:xfrm>
          <a:ln/>
        </p:spPr>
        <p:txBody>
          <a:bodyPr/>
          <a:lstStyle>
            <a:lvl1pPr>
              <a:defRPr sz="800">
                <a:latin typeface="+mj-lt"/>
              </a:defRPr>
            </a:lvl1pPr>
          </a:lstStyle>
          <a:p>
            <a:pPr>
              <a:defRPr/>
            </a:pPr>
            <a:fld id="{F675ADD7-E719-4B2E-A13C-C5B79783E153}" type="slidenum">
              <a:rPr lang="en-US" smtClean="0"/>
              <a:pPr>
                <a:defRPr/>
              </a:pPr>
              <a:t>‹N°›</a:t>
            </a:fld>
            <a:endParaRPr lang="en-US" dirty="0"/>
          </a:p>
        </p:txBody>
      </p:sp>
      <p:pic>
        <p:nvPicPr>
          <p:cNvPr id="7" name="Picture 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13" y="3175"/>
            <a:ext cx="725487" cy="635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A2C07-A9DA-4CD2-8ED1-3B9DC93C02BF}" type="datetimeFigureOut">
              <a:rPr lang="fr-FR" smtClean="0"/>
              <a:pPr/>
              <a:t>30/07/2010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13C6D-356A-4F4B-AC1B-BCE465F8997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A2C07-A9DA-4CD2-8ED1-3B9DC93C02BF}" type="datetimeFigureOut">
              <a:rPr lang="fr-FR" smtClean="0"/>
              <a:pPr/>
              <a:t>30/07/2010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13C6D-356A-4F4B-AC1B-BCE465F8997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A2C07-A9DA-4CD2-8ED1-3B9DC93C02BF}" type="datetimeFigureOut">
              <a:rPr lang="fr-FR" smtClean="0"/>
              <a:pPr/>
              <a:t>30/07/2010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13C6D-356A-4F4B-AC1B-BCE465F8997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A2C07-A9DA-4CD2-8ED1-3B9DC93C02BF}" type="datetimeFigureOut">
              <a:rPr lang="fr-FR" smtClean="0"/>
              <a:pPr/>
              <a:t>30/07/2010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13C6D-356A-4F4B-AC1B-BCE465F8997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DA50D9-CF1B-41EC-93F7-A14ACFDAC899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85800" y="1066800"/>
            <a:ext cx="3810000" cy="5029200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3810000" cy="5029200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C96B95-9D34-400F-8AA1-F839C5C0CA78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0480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4300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4300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FB6AEA-17F6-4BF5-84B3-1F5450C016B1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7974A4-0B98-498A-96E6-2E32AD510FB1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4B998D-7C64-48F2-99F0-9749FCDB033F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6485D7-CF33-45CC-8B33-773867EBDD36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8359F7-38A8-4CEE-9542-66777C4AD06C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Rectangle 15"/>
          <p:cNvSpPr>
            <a:spLocks noChangeArrowheads="1"/>
          </p:cNvSpPr>
          <p:nvPr userDrawn="1"/>
        </p:nvSpPr>
        <p:spPr bwMode="auto">
          <a:xfrm>
            <a:off x="0" y="0"/>
            <a:ext cx="8229600" cy="60960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1400" b="1">
              <a:solidFill>
                <a:schemeClr val="hlink"/>
              </a:solidFill>
            </a:endParaRPr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0"/>
            <a:ext cx="7620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066800"/>
            <a:ext cx="77724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813800" y="6591300"/>
            <a:ext cx="381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/>
            </a:lvl1pPr>
          </a:lstStyle>
          <a:p>
            <a:pPr>
              <a:defRPr/>
            </a:pPr>
            <a:fld id="{501081E3-7EEE-4643-9CDE-A21958791BC1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  <p:pic>
        <p:nvPicPr>
          <p:cNvPr id="7175" name="Picture 11" descr="logo-white-small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305800" y="28575"/>
            <a:ext cx="838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-76200" y="6629400"/>
            <a:ext cx="3581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r>
              <a:rPr lang="en-US" sz="1200" b="1" i="0" dirty="0">
                <a:latin typeface="Times New Roman" pitchFamily="18" charset="0"/>
              </a:rPr>
              <a:t>Gregorio </a:t>
            </a:r>
            <a:r>
              <a:rPr lang="en-US" sz="1200" b="1" i="0" dirty="0" err="1">
                <a:latin typeface="Times New Roman" pitchFamily="18" charset="0"/>
              </a:rPr>
              <a:t>Bernardi</a:t>
            </a:r>
            <a:r>
              <a:rPr lang="en-US" sz="1200" b="1" i="0" dirty="0">
                <a:latin typeface="Times New Roman" pitchFamily="18" charset="0"/>
              </a:rPr>
              <a:t> / LPNHE-Paris </a:t>
            </a:r>
            <a:endParaRPr lang="fr-FR" sz="1200" b="1" i="0" dirty="0">
              <a:latin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0000"/>
          </a:solidFill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0000"/>
          </a:solidFill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0000"/>
          </a:solidFill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0000"/>
          </a:solidFill>
          <a:latin typeface="Tahoma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0000"/>
          </a:solidFill>
          <a:latin typeface="Tahoma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0000"/>
          </a:solidFill>
          <a:latin typeface="Tahoma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0000"/>
          </a:solidFill>
          <a:latin typeface="Tahoma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0000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accent2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rgbClr val="009900"/>
          </a:solidFill>
          <a:latin typeface="Arial" pitchFamily="34" charset="0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800" b="1">
          <a:solidFill>
            <a:srgbClr val="FF6600"/>
          </a:solidFill>
          <a:latin typeface="Arial" pitchFamily="34" charset="0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 b="1">
          <a:solidFill>
            <a:srgbClr val="FF3300"/>
          </a:solidFill>
          <a:latin typeface="Arial" pitchFamily="34" charset="0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 b="1">
          <a:solidFill>
            <a:srgbClr val="FF3300"/>
          </a:solidFill>
          <a:latin typeface="Arial" pitchFamily="34" charset="0"/>
          <a:cs typeface="Arial" pitchFamily="34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 b="1">
          <a:solidFill>
            <a:srgbClr val="FF3300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 b="1">
          <a:solidFill>
            <a:srgbClr val="FF3300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 b="1">
          <a:solidFill>
            <a:srgbClr val="FF3300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 b="1">
          <a:solidFill>
            <a:srgbClr val="FF33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9A2C07-A9DA-4CD2-8ED1-3B9DC93C02BF}" type="datetimeFigureOut">
              <a:rPr lang="fr-FR" smtClean="0"/>
              <a:pPr/>
              <a:t>30/07/2010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213C6D-356A-4F4B-AC1B-BCE465F8997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3.png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5.bin"/><Relationship Id="rId12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4.bin"/><Relationship Id="rId11" Type="http://schemas.openxmlformats.org/officeDocument/2006/relationships/image" Target="../media/image2.png"/><Relationship Id="rId5" Type="http://schemas.openxmlformats.org/officeDocument/2006/relationships/oleObject" Target="../embeddings/oleObject3.bin"/><Relationship Id="rId10" Type="http://schemas.openxmlformats.org/officeDocument/2006/relationships/oleObject" Target="../embeddings/oleObject6.bin"/><Relationship Id="rId4" Type="http://schemas.openxmlformats.org/officeDocument/2006/relationships/oleObject" Target="../embeddings/oleObject2.bin"/><Relationship Id="rId9" Type="http://schemas.openxmlformats.org/officeDocument/2006/relationships/image" Target="../media/image11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2.png"/><Relationship Id="rId4" Type="http://schemas.openxmlformats.org/officeDocument/2006/relationships/image" Target="../media/image3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105400" y="1066800"/>
            <a:ext cx="4038600" cy="609600"/>
          </a:xfrm>
          <a:noFill/>
        </p:spPr>
        <p:txBody>
          <a:bodyPr/>
          <a:lstStyle/>
          <a:p>
            <a:r>
              <a:rPr lang="en-US" sz="2000" dirty="0" smtClean="0">
                <a:solidFill>
                  <a:schemeClr val="accent1"/>
                </a:solidFill>
              </a:rPr>
              <a:t>Gregorio </a:t>
            </a:r>
            <a:r>
              <a:rPr lang="en-US" sz="2000" dirty="0" err="1" smtClean="0">
                <a:solidFill>
                  <a:schemeClr val="accent1"/>
                </a:solidFill>
              </a:rPr>
              <a:t>Bernardi</a:t>
            </a:r>
            <a:r>
              <a:rPr lang="en-US" sz="2000" dirty="0" smtClean="0">
                <a:solidFill>
                  <a:schemeClr val="accent1"/>
                </a:solidFill>
              </a:rPr>
              <a:t>,            LPNHE Paris</a:t>
            </a:r>
          </a:p>
          <a:p>
            <a:r>
              <a:rPr lang="en-US" sz="2000" dirty="0" smtClean="0">
                <a:solidFill>
                  <a:schemeClr val="accent1"/>
                </a:solidFill>
              </a:rPr>
              <a:t>On behalf of CDF and D</a:t>
            </a:r>
            <a:r>
              <a:rPr lang="en-US" sz="2000" dirty="0" smtClean="0">
                <a:solidFill>
                  <a:schemeClr val="accent1"/>
                </a:solidFill>
                <a:sym typeface="Symbol"/>
              </a:rPr>
              <a:t></a:t>
            </a:r>
            <a:endParaRPr lang="en-US" sz="2000" dirty="0" smtClean="0">
              <a:solidFill>
                <a:schemeClr val="accent1"/>
              </a:solidFill>
            </a:endParaRPr>
          </a:p>
          <a:p>
            <a:r>
              <a:rPr lang="en-US" sz="2000" dirty="0" smtClean="0">
                <a:solidFill>
                  <a:schemeClr val="tx1"/>
                </a:solidFill>
              </a:rPr>
              <a:t>July 30</a:t>
            </a:r>
            <a:r>
              <a:rPr lang="en-US" sz="2000" baseline="30000" dirty="0" smtClean="0">
                <a:solidFill>
                  <a:schemeClr val="tx1"/>
                </a:solidFill>
              </a:rPr>
              <a:t>th</a:t>
            </a:r>
            <a:r>
              <a:rPr lang="en-US" sz="2000" dirty="0" smtClean="0">
                <a:solidFill>
                  <a:schemeClr val="tx1"/>
                </a:solidFill>
              </a:rPr>
              <a:t> 2010</a:t>
            </a:r>
          </a:p>
        </p:txBody>
      </p:sp>
      <p:sp>
        <p:nvSpPr>
          <p:cNvPr id="10244" name="Rectangle 41"/>
          <p:cNvSpPr>
            <a:spLocks noChangeArrowheads="1"/>
          </p:cNvSpPr>
          <p:nvPr/>
        </p:nvSpPr>
        <p:spPr bwMode="auto">
          <a:xfrm>
            <a:off x="-76200" y="-7620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sz="3100" b="1" i="0" dirty="0" smtClean="0">
              <a:solidFill>
                <a:srgbClr val="FF3300"/>
              </a:solidFill>
              <a:cs typeface="Arial" charset="0"/>
            </a:endParaRPr>
          </a:p>
          <a:p>
            <a:pPr algn="ctr"/>
            <a:r>
              <a:rPr lang="en-US" sz="3100" b="1" i="0" dirty="0" smtClean="0">
                <a:solidFill>
                  <a:srgbClr val="FF3300"/>
                </a:solidFill>
                <a:cs typeface="Arial" charset="0"/>
              </a:rPr>
              <a:t> </a:t>
            </a:r>
            <a:r>
              <a:rPr lang="en-US" sz="3100" b="1" i="0" dirty="0" err="1" smtClean="0">
                <a:solidFill>
                  <a:srgbClr val="FF3300"/>
                </a:solidFill>
                <a:cs typeface="Arial" charset="0"/>
              </a:rPr>
              <a:t>Tevatron</a:t>
            </a:r>
            <a:r>
              <a:rPr lang="en-US" sz="3100" b="1" i="0" dirty="0" smtClean="0">
                <a:solidFill>
                  <a:srgbClr val="FF3300"/>
                </a:solidFill>
                <a:cs typeface="Arial" charset="0"/>
              </a:rPr>
              <a:t> Roadmap for the Higgs   </a:t>
            </a:r>
            <a:r>
              <a:rPr lang="en-US" sz="3100" b="1" i="0" dirty="0">
                <a:solidFill>
                  <a:srgbClr val="000000"/>
                </a:solidFill>
                <a:cs typeface="Arial" charset="0"/>
              </a:rPr>
              <a:t/>
            </a:r>
            <a:br>
              <a:rPr lang="en-US" sz="3100" b="1" i="0" dirty="0">
                <a:solidFill>
                  <a:srgbClr val="000000"/>
                </a:solidFill>
                <a:cs typeface="Arial" charset="0"/>
              </a:rPr>
            </a:br>
            <a:r>
              <a:rPr lang="en-US" sz="3100" b="1" i="0" dirty="0" smtClean="0">
                <a:solidFill>
                  <a:srgbClr val="000000"/>
                </a:solidFill>
                <a:cs typeface="Arial" charset="0"/>
              </a:rPr>
              <a:t> </a:t>
            </a:r>
            <a:endParaRPr lang="en-US" sz="3100" b="1" i="0" dirty="0">
              <a:solidFill>
                <a:srgbClr val="FF0000"/>
              </a:solidFill>
              <a:cs typeface="Tahoma" pitchFamily="34" charset="0"/>
            </a:endParaRPr>
          </a:p>
        </p:txBody>
      </p:sp>
      <p:sp>
        <p:nvSpPr>
          <p:cNvPr id="10245" name="Rectangle 44"/>
          <p:cNvSpPr>
            <a:spLocks noChangeArrowheads="1"/>
          </p:cNvSpPr>
          <p:nvPr/>
        </p:nvSpPr>
        <p:spPr bwMode="auto">
          <a:xfrm>
            <a:off x="0" y="6629400"/>
            <a:ext cx="3657600" cy="228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6" name="Text Box 32"/>
          <p:cNvSpPr txBox="1">
            <a:spLocks noChangeArrowheads="1"/>
          </p:cNvSpPr>
          <p:nvPr/>
        </p:nvSpPr>
        <p:spPr bwMode="auto">
          <a:xfrm>
            <a:off x="40575" y="3276600"/>
            <a:ext cx="9067800" cy="3323987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800" b="1" i="0" dirty="0" smtClean="0">
                <a:solidFill>
                  <a:schemeClr val="accent2">
                    <a:lumMod val="50000"/>
                  </a:schemeClr>
                </a:solidFill>
                <a:cs typeface="Tahoma" pitchFamily="34" charset="0"/>
              </a:rPr>
              <a:t>Where are we?</a:t>
            </a:r>
          </a:p>
          <a:p>
            <a:endParaRPr lang="en-US" sz="1800" b="1" i="0" dirty="0" smtClean="0">
              <a:solidFill>
                <a:schemeClr val="accent2">
                  <a:lumMod val="50000"/>
                </a:schemeClr>
              </a:solidFill>
              <a:cs typeface="Tahoma" pitchFamily="34" charset="0"/>
            </a:endParaRPr>
          </a:p>
          <a:p>
            <a:r>
              <a:rPr lang="en-US" sz="1800" b="1" i="0" dirty="0" smtClean="0">
                <a:solidFill>
                  <a:schemeClr val="accent2">
                    <a:lumMod val="50000"/>
                  </a:schemeClr>
                </a:solidFill>
                <a:cs typeface="Tahoma" pitchFamily="34" charset="0"/>
              </a:rPr>
              <a:t>What can still be done, assuming</a:t>
            </a:r>
          </a:p>
          <a:p>
            <a:endParaRPr lang="en-US" sz="1800" b="1" i="0" dirty="0" smtClean="0">
              <a:solidFill>
                <a:schemeClr val="accent2">
                  <a:lumMod val="50000"/>
                </a:schemeClr>
              </a:solidFill>
              <a:cs typeface="Tahoma" pitchFamily="34" charset="0"/>
            </a:endParaRPr>
          </a:p>
          <a:p>
            <a:r>
              <a:rPr lang="en-US" sz="1800" b="1" i="0" dirty="0" smtClean="0">
                <a:solidFill>
                  <a:schemeClr val="accent2">
                    <a:lumMod val="50000"/>
                  </a:schemeClr>
                </a:solidFill>
                <a:cs typeface="Tahoma" pitchFamily="34" charset="0"/>
              </a:rPr>
              <a:t>1) Data ends end 2011 / results </a:t>
            </a:r>
            <a:r>
              <a:rPr lang="en-US" sz="1800" b="1" i="0" dirty="0" err="1" smtClean="0">
                <a:solidFill>
                  <a:schemeClr val="accent2">
                    <a:lumMod val="50000"/>
                  </a:schemeClr>
                </a:solidFill>
                <a:cs typeface="Tahoma" pitchFamily="34" charset="0"/>
              </a:rPr>
              <a:t>Moriond</a:t>
            </a:r>
            <a:r>
              <a:rPr lang="en-US" sz="1800" b="1" i="0" dirty="0" smtClean="0">
                <a:solidFill>
                  <a:schemeClr val="accent2">
                    <a:lumMod val="50000"/>
                  </a:schemeClr>
                </a:solidFill>
                <a:cs typeface="Tahoma" pitchFamily="34" charset="0"/>
              </a:rPr>
              <a:t> 2012</a:t>
            </a:r>
          </a:p>
          <a:p>
            <a:endParaRPr lang="en-US" sz="1800" b="1" i="0" dirty="0" smtClean="0">
              <a:solidFill>
                <a:schemeClr val="accent2"/>
              </a:solidFill>
              <a:cs typeface="Tahoma" pitchFamily="34" charset="0"/>
            </a:endParaRPr>
          </a:p>
          <a:p>
            <a:r>
              <a:rPr lang="en-US" sz="1800" b="1" i="0" dirty="0" smtClean="0">
                <a:solidFill>
                  <a:schemeClr val="accent2">
                    <a:lumMod val="75000"/>
                  </a:schemeClr>
                </a:solidFill>
                <a:cs typeface="Tahoma" pitchFamily="34" charset="0"/>
              </a:rPr>
              <a:t>2) Data ends end 2012 / results </a:t>
            </a:r>
            <a:r>
              <a:rPr lang="en-US" sz="1800" b="1" i="0" dirty="0" err="1" smtClean="0">
                <a:solidFill>
                  <a:schemeClr val="accent2">
                    <a:lumMod val="75000"/>
                  </a:schemeClr>
                </a:solidFill>
                <a:cs typeface="Tahoma" pitchFamily="34" charset="0"/>
              </a:rPr>
              <a:t>Moriond</a:t>
            </a:r>
            <a:r>
              <a:rPr lang="en-US" sz="1800" b="1" i="0" dirty="0" smtClean="0">
                <a:solidFill>
                  <a:schemeClr val="accent2">
                    <a:lumMod val="75000"/>
                  </a:schemeClr>
                </a:solidFill>
                <a:cs typeface="Tahoma" pitchFamily="34" charset="0"/>
              </a:rPr>
              <a:t> 2013</a:t>
            </a:r>
            <a:endParaRPr lang="en-US" sz="1400" i="0" dirty="0" smtClean="0">
              <a:solidFill>
                <a:schemeClr val="accent2">
                  <a:lumMod val="75000"/>
                </a:schemeClr>
              </a:solidFill>
              <a:cs typeface="Tahoma" pitchFamily="34" charset="0"/>
            </a:endParaRPr>
          </a:p>
          <a:p>
            <a:endParaRPr lang="en-US" sz="1800" b="1" i="0" dirty="0" smtClean="0">
              <a:solidFill>
                <a:schemeClr val="accent2">
                  <a:lumMod val="60000"/>
                  <a:lumOff val="40000"/>
                </a:schemeClr>
              </a:solidFill>
              <a:cs typeface="Tahoma" pitchFamily="34" charset="0"/>
            </a:endParaRPr>
          </a:p>
          <a:p>
            <a:r>
              <a:rPr lang="en-US" sz="1800" b="1" i="0" dirty="0" smtClean="0">
                <a:solidFill>
                  <a:schemeClr val="accent2">
                    <a:lumMod val="60000"/>
                    <a:lumOff val="40000"/>
                  </a:schemeClr>
                </a:solidFill>
                <a:cs typeface="Tahoma" pitchFamily="34" charset="0"/>
              </a:rPr>
              <a:t>3) Data ends end 2014 / results end 2014</a:t>
            </a:r>
          </a:p>
          <a:p>
            <a:endParaRPr lang="en-US" sz="1800" b="1" i="0" dirty="0" smtClean="0">
              <a:solidFill>
                <a:schemeClr val="accent2">
                  <a:lumMod val="60000"/>
                  <a:lumOff val="40000"/>
                </a:schemeClr>
              </a:solidFill>
              <a:cs typeface="Tahoma" pitchFamily="34" charset="0"/>
            </a:endParaRPr>
          </a:p>
          <a:p>
            <a:endParaRPr lang="en-US" sz="1600" b="1" i="0" dirty="0" smtClean="0">
              <a:solidFill>
                <a:srgbClr val="009900"/>
              </a:solidFill>
              <a:cs typeface="Tahoma" pitchFamily="34" charset="0"/>
            </a:endParaRPr>
          </a:p>
          <a:p>
            <a:r>
              <a:rPr lang="en-US" sz="1400" b="1" i="0" dirty="0" smtClean="0">
                <a:solidFill>
                  <a:srgbClr val="009900"/>
                </a:solidFill>
                <a:cs typeface="Tahoma" pitchFamily="34" charset="0"/>
              </a:rPr>
              <a:t>Thanks to Y. </a:t>
            </a:r>
            <a:r>
              <a:rPr lang="en-US" sz="1400" b="1" i="0" dirty="0" err="1" smtClean="0">
                <a:solidFill>
                  <a:srgbClr val="009900"/>
                </a:solidFill>
                <a:cs typeface="Tahoma" pitchFamily="34" charset="0"/>
              </a:rPr>
              <a:t>Enari</a:t>
            </a:r>
            <a:r>
              <a:rPr lang="en-US" sz="1400" b="1" i="0" dirty="0" smtClean="0">
                <a:solidFill>
                  <a:srgbClr val="009900"/>
                </a:solidFill>
                <a:cs typeface="Tahoma" pitchFamily="34" charset="0"/>
              </a:rPr>
              <a:t>, W. Fisher, T. Junk, B. </a:t>
            </a:r>
            <a:r>
              <a:rPr lang="en-US" sz="1400" b="1" i="0" dirty="0" err="1" smtClean="0">
                <a:solidFill>
                  <a:srgbClr val="009900"/>
                </a:solidFill>
                <a:cs typeface="Tahoma" pitchFamily="34" charset="0"/>
              </a:rPr>
              <a:t>Kilminster</a:t>
            </a:r>
            <a:r>
              <a:rPr lang="en-US" sz="1400" b="1" i="0" dirty="0" smtClean="0">
                <a:solidFill>
                  <a:srgbClr val="009900"/>
                </a:solidFill>
                <a:cs typeface="Tahoma" pitchFamily="34" charset="0"/>
              </a:rPr>
              <a:t>, M. Kirby, K. Peters and all </a:t>
            </a:r>
            <a:r>
              <a:rPr lang="en-US" sz="1400" b="1" i="0" dirty="0" err="1" smtClean="0">
                <a:solidFill>
                  <a:srgbClr val="009900"/>
                </a:solidFill>
                <a:cs typeface="Tahoma" pitchFamily="34" charset="0"/>
              </a:rPr>
              <a:t>cdf</a:t>
            </a:r>
            <a:r>
              <a:rPr lang="en-US" sz="1400" b="1" i="0" dirty="0" smtClean="0">
                <a:solidFill>
                  <a:srgbClr val="009900"/>
                </a:solidFill>
                <a:cs typeface="Tahoma" pitchFamily="34" charset="0"/>
              </a:rPr>
              <a:t> &amp; d0 colleagues</a:t>
            </a:r>
            <a:endParaRPr lang="en-US" sz="1400" i="0" dirty="0">
              <a:solidFill>
                <a:srgbClr val="009900"/>
              </a:solidFill>
              <a:cs typeface="Tahoma" pitchFamily="34" charset="0"/>
            </a:endParaRPr>
          </a:p>
        </p:txBody>
      </p:sp>
      <p:pic>
        <p:nvPicPr>
          <p:cNvPr id="7" name="Picture 2" descr="C:\Documents and Settings\gregorio\Which_way.jpg"/>
          <p:cNvPicPr>
            <a:picLocks noChangeAspect="1" noChangeArrowheads="1"/>
          </p:cNvPicPr>
          <p:nvPr/>
        </p:nvPicPr>
        <p:blipFill>
          <a:blip r:embed="rId3" cstate="print"/>
          <a:srcRect t="24000"/>
          <a:stretch>
            <a:fillRect/>
          </a:stretch>
        </p:blipFill>
        <p:spPr bwMode="auto">
          <a:xfrm>
            <a:off x="1524000" y="800100"/>
            <a:ext cx="3810000" cy="2171700"/>
          </a:xfrm>
          <a:prstGeom prst="rect">
            <a:avLst/>
          </a:prstGeom>
          <a:noFill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513" y="3175"/>
            <a:ext cx="725487" cy="635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advTm="28594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S/B at high mass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675ADD7-E719-4B2E-A13C-C5B79783E153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pic>
        <p:nvPicPr>
          <p:cNvPr id="81817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922" y="1000124"/>
            <a:ext cx="8393878" cy="532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ZoneTexte 6"/>
          <p:cNvSpPr txBox="1"/>
          <p:nvPr/>
        </p:nvSpPr>
        <p:spPr>
          <a:xfrm>
            <a:off x="457200" y="4930914"/>
            <a:ext cx="8458200" cy="22467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i="0" dirty="0" smtClean="0">
                <a:solidFill>
                  <a:srgbClr val="FF0000"/>
                </a:solidFill>
              </a:rPr>
              <a:t>   	 At High Mass, good agreement data/mc at all  s/b,</a:t>
            </a:r>
          </a:p>
          <a:p>
            <a:endParaRPr lang="en-US" sz="2000" b="1" i="0" dirty="0" smtClean="0">
              <a:solidFill>
                <a:srgbClr val="FF0000"/>
              </a:solidFill>
            </a:endParaRPr>
          </a:p>
          <a:p>
            <a:r>
              <a:rPr lang="en-US" sz="2000" b="1" i="0" dirty="0" smtClean="0">
                <a:solidFill>
                  <a:srgbClr val="FF0000"/>
                </a:solidFill>
              </a:rPr>
              <a:t>	if anything, a small “negative fluctuation” of data for 					high s/b </a:t>
            </a:r>
          </a:p>
          <a:p>
            <a:r>
              <a:rPr lang="en-US" sz="2000" b="1" i="0" dirty="0" smtClean="0">
                <a:solidFill>
                  <a:srgbClr val="FF0000"/>
                </a:solidFill>
              </a:rPr>
              <a:t>               </a:t>
            </a:r>
          </a:p>
          <a:p>
            <a:endParaRPr lang="en-US" sz="2000" b="1" i="0" dirty="0" smtClean="0">
              <a:solidFill>
                <a:srgbClr val="FF0000"/>
              </a:solidFill>
            </a:endParaRPr>
          </a:p>
          <a:p>
            <a:r>
              <a:rPr lang="en-US" sz="2000" b="1" i="0" dirty="0" smtClean="0">
                <a:solidFill>
                  <a:srgbClr val="FF0000"/>
                </a:solidFill>
              </a:rPr>
              <a:t>           		  	</a:t>
            </a:r>
            <a:endParaRPr lang="fr-FR" sz="2000" b="1" i="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ICHEP 2010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675ADD7-E719-4B2E-A13C-C5B79783E153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pic>
        <p:nvPicPr>
          <p:cNvPr id="8294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3395" y="609600"/>
            <a:ext cx="8187205" cy="574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Connecteur droit 6"/>
          <p:cNvCxnSpPr/>
          <p:nvPr/>
        </p:nvCxnSpPr>
        <p:spPr bwMode="auto">
          <a:xfrm>
            <a:off x="2045525" y="3733800"/>
            <a:ext cx="58674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" name="ZoneTexte 7"/>
          <p:cNvSpPr txBox="1"/>
          <p:nvPr/>
        </p:nvSpPr>
        <p:spPr>
          <a:xfrm>
            <a:off x="304800" y="5029200"/>
            <a:ext cx="8077200" cy="178510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b="1" i="0" dirty="0" smtClean="0">
                <a:solidFill>
                  <a:srgbClr val="FF0000"/>
                </a:solidFill>
              </a:rPr>
              <a:t>          High mass exclusion between 158 and 175 </a:t>
            </a:r>
            <a:r>
              <a:rPr lang="en-US" sz="2000" b="1" i="0" dirty="0" err="1" smtClean="0">
                <a:solidFill>
                  <a:srgbClr val="FF0000"/>
                </a:solidFill>
              </a:rPr>
              <a:t>GeV</a:t>
            </a:r>
            <a:endParaRPr lang="en-US" sz="2000" b="1" i="0" dirty="0" smtClean="0">
              <a:solidFill>
                <a:srgbClr val="FF0000"/>
              </a:solidFill>
            </a:endParaRPr>
          </a:p>
          <a:p>
            <a:r>
              <a:rPr lang="en-US" sz="1800" i="0" dirty="0" smtClean="0"/>
              <a:t>The dependence  on the theoretical x-section is weak: with 20% less on </a:t>
            </a:r>
            <a:r>
              <a:rPr lang="en-US" sz="1800" i="0" dirty="0" err="1" smtClean="0"/>
              <a:t>gg</a:t>
            </a:r>
            <a:r>
              <a:rPr lang="en-US" sz="1800" i="0" dirty="0" err="1" smtClean="0">
                <a:sym typeface="Wingdings" pitchFamily="2" charset="2"/>
              </a:rPr>
              <a:t>H</a:t>
            </a:r>
            <a:r>
              <a:rPr lang="en-US" sz="1800" i="0" dirty="0" smtClean="0">
                <a:sym typeface="Wingdings" pitchFamily="2" charset="2"/>
              </a:rPr>
              <a:t> the exclusion would still be ~ 160-172 </a:t>
            </a:r>
            <a:r>
              <a:rPr lang="en-US" sz="1800" i="0" dirty="0" err="1" smtClean="0">
                <a:sym typeface="Wingdings" pitchFamily="2" charset="2"/>
              </a:rPr>
              <a:t>GeV</a:t>
            </a:r>
            <a:r>
              <a:rPr lang="en-US" sz="1800" i="0" dirty="0" smtClean="0">
                <a:sym typeface="Wingdings" pitchFamily="2" charset="2"/>
              </a:rPr>
              <a:t>, effect of large </a:t>
            </a:r>
            <a:r>
              <a:rPr lang="en-US" sz="1800" i="0" dirty="0" err="1" smtClean="0">
                <a:sym typeface="Wingdings" pitchFamily="2" charset="2"/>
              </a:rPr>
              <a:t>systematics</a:t>
            </a:r>
            <a:r>
              <a:rPr lang="en-US" sz="1800" i="0" dirty="0" smtClean="0">
                <a:sym typeface="Wingdings" pitchFamily="2" charset="2"/>
              </a:rPr>
              <a:t> even weaker. </a:t>
            </a:r>
          </a:p>
          <a:p>
            <a:r>
              <a:rPr lang="en-US" sz="1800" i="0" dirty="0" smtClean="0">
                <a:sym typeface="Wingdings" pitchFamily="2" charset="2"/>
              </a:rPr>
              <a:t>In any case, no hint of a signal in the 155-175 </a:t>
            </a:r>
            <a:r>
              <a:rPr lang="en-US" sz="1800" i="0" dirty="0" err="1" smtClean="0">
                <a:sym typeface="Wingdings" pitchFamily="2" charset="2"/>
              </a:rPr>
              <a:t>GeV</a:t>
            </a:r>
            <a:r>
              <a:rPr lang="en-US" sz="1800" i="0" dirty="0" smtClean="0">
                <a:sym typeface="Wingdings" pitchFamily="2" charset="2"/>
              </a:rPr>
              <a:t> region where you would expect a &gt; 2 sigma excess</a:t>
            </a:r>
            <a:endParaRPr lang="fr-FR" sz="1800" i="0" dirty="0"/>
          </a:p>
        </p:txBody>
      </p:sp>
      <p:sp>
        <p:nvSpPr>
          <p:cNvPr id="9" name="ZoneTexte 8"/>
          <p:cNvSpPr txBox="1"/>
          <p:nvPr/>
        </p:nvSpPr>
        <p:spPr>
          <a:xfrm>
            <a:off x="7924800" y="3352800"/>
            <a:ext cx="1195450" cy="101566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Assume (for a test)</a:t>
            </a:r>
            <a:r>
              <a:rPr lang="en-US" sz="1200" dirty="0" smtClean="0"/>
              <a:t> </a:t>
            </a:r>
            <a:r>
              <a:rPr lang="en-US" sz="1200" dirty="0" smtClean="0"/>
              <a:t>~ </a:t>
            </a:r>
            <a:r>
              <a:rPr lang="en-US" sz="1200" dirty="0" smtClean="0"/>
              <a:t>-20</a:t>
            </a:r>
            <a:r>
              <a:rPr lang="en-US" sz="1200" dirty="0" smtClean="0"/>
              <a:t>% less on </a:t>
            </a:r>
            <a:r>
              <a:rPr lang="en-US" sz="1200" dirty="0" err="1" smtClean="0"/>
              <a:t>gg</a:t>
            </a:r>
            <a:r>
              <a:rPr lang="en-US" sz="1200" dirty="0" err="1" smtClean="0">
                <a:sym typeface="Wingdings" pitchFamily="2" charset="2"/>
              </a:rPr>
              <a:t>H</a:t>
            </a:r>
            <a:r>
              <a:rPr lang="en-US" sz="1200" dirty="0" smtClean="0">
                <a:sym typeface="Wingdings" pitchFamily="2" charset="2"/>
              </a:rPr>
              <a:t>, don’t  forget W/ZH,VBF </a:t>
            </a:r>
            <a:endParaRPr lang="fr-FR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numéro de diapositive 3"/>
          <p:cNvSpPr>
            <a:spLocks noGrp="1"/>
          </p:cNvSpPr>
          <p:nvPr>
            <p:ph type="sldNum" sz="quarter" idx="11"/>
          </p:nvPr>
        </p:nvSpPr>
        <p:spPr>
          <a:xfrm>
            <a:off x="8820150" y="6553200"/>
            <a:ext cx="339725" cy="317500"/>
          </a:xfrm>
          <a:prstGeom prst="rect">
            <a:avLst/>
          </a:prstGeom>
        </p:spPr>
        <p:txBody>
          <a:bodyPr/>
          <a:lstStyle/>
          <a:p>
            <a:fld id="{4E90DBC2-0DA3-4C7C-A250-74BBF605123F}" type="slidenum">
              <a:rPr lang="en-US" i="0"/>
              <a:pPr/>
              <a:t>12</a:t>
            </a:fld>
            <a:endParaRPr lang="en-US" i="0"/>
          </a:p>
        </p:txBody>
      </p:sp>
      <p:sp>
        <p:nvSpPr>
          <p:cNvPr id="18435" name="Rectangle 3"/>
          <p:cNvSpPr>
            <a:spLocks/>
          </p:cNvSpPr>
          <p:nvPr/>
        </p:nvSpPr>
        <p:spPr bwMode="auto">
          <a:xfrm>
            <a:off x="3579813" y="6553200"/>
            <a:ext cx="5168900" cy="317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39200" bIns="0"/>
          <a:lstStyle/>
          <a:p>
            <a:pPr marL="38100" algn="r">
              <a:lnSpc>
                <a:spcPct val="98000"/>
              </a:lnSpc>
              <a:tabLst>
                <a:tab pos="38100" algn="l"/>
                <a:tab pos="952500" algn="l"/>
                <a:tab pos="1866900" algn="l"/>
                <a:tab pos="2781300" algn="l"/>
                <a:tab pos="3695700" algn="l"/>
                <a:tab pos="4610100" algn="l"/>
                <a:tab pos="5524500" algn="l"/>
                <a:tab pos="6438900" algn="l"/>
                <a:tab pos="7353300" algn="l"/>
                <a:tab pos="8267700" algn="l"/>
                <a:tab pos="9182100" algn="l"/>
                <a:tab pos="10096500" algn="l"/>
              </a:tabLst>
            </a:pPr>
            <a:r>
              <a:rPr lang="en-US" sz="1400" i="0">
                <a:solidFill>
                  <a:srgbClr val="FFFFFF"/>
                </a:solidFill>
                <a:latin typeface="Verdana" charset="0"/>
                <a:ea typeface="Verdana" charset="0"/>
                <a:cs typeface="Verdana" charset="0"/>
                <a:sym typeface="Verdana" charset="0"/>
              </a:rPr>
              <a:t>Perspectives of Higgs Searches </a:t>
            </a:r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dirty="0" smtClean="0"/>
              <a:t>Improvement Perspectives</a:t>
            </a:r>
            <a:endParaRPr lang="en-US" dirty="0"/>
          </a:p>
        </p:txBody>
      </p:sp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700" y="1941513"/>
            <a:ext cx="7886700" cy="2960687"/>
          </a:xfrm>
          <a:prstGeom prst="rect">
            <a:avLst/>
          </a:prstGeom>
          <a:noFill/>
          <a:ln w="12700" cap="flat">
            <a:noFill/>
            <a:round/>
            <a:headEnd/>
            <a:tailEnd/>
          </a:ln>
        </p:spPr>
      </p:pic>
      <p:sp>
        <p:nvSpPr>
          <p:cNvPr id="18439" name="Rectangle 7"/>
          <p:cNvSpPr>
            <a:spLocks/>
          </p:cNvSpPr>
          <p:nvPr/>
        </p:nvSpPr>
        <p:spPr bwMode="auto">
          <a:xfrm>
            <a:off x="330200" y="1092200"/>
            <a:ext cx="7782258" cy="307777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2000" b="1" i="0">
                <a:solidFill>
                  <a:srgbClr val="800000"/>
                </a:solidFill>
                <a:cs typeface="Arial" charset="0"/>
              </a:rPr>
              <a:t>Continue to make improvements over a wide range of areas</a:t>
            </a:r>
          </a:p>
        </p:txBody>
      </p:sp>
      <p:sp>
        <p:nvSpPr>
          <p:cNvPr id="18440" name="Rectangle 8"/>
          <p:cNvSpPr>
            <a:spLocks/>
          </p:cNvSpPr>
          <p:nvPr/>
        </p:nvSpPr>
        <p:spPr bwMode="auto">
          <a:xfrm>
            <a:off x="304800" y="5372100"/>
            <a:ext cx="8572500" cy="3810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40639" bIns="0"/>
          <a:lstStyle/>
          <a:p>
            <a:pPr marL="39688"/>
            <a:endParaRPr lang="en-US" sz="2000" b="1" i="0" dirty="0">
              <a:solidFill>
                <a:srgbClr val="004080"/>
              </a:solidFill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/>
          </p:cNvSpPr>
          <p:nvPr/>
        </p:nvSpPr>
        <p:spPr bwMode="auto">
          <a:xfrm>
            <a:off x="3579813" y="6553200"/>
            <a:ext cx="5168900" cy="317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39200" bIns="0"/>
          <a:lstStyle/>
          <a:p>
            <a:pPr marL="38100" algn="r">
              <a:lnSpc>
                <a:spcPct val="98000"/>
              </a:lnSpc>
              <a:tabLst>
                <a:tab pos="38100" algn="l"/>
                <a:tab pos="952500" algn="l"/>
                <a:tab pos="1866900" algn="l"/>
                <a:tab pos="2781300" algn="l"/>
                <a:tab pos="3695700" algn="l"/>
                <a:tab pos="4610100" algn="l"/>
                <a:tab pos="5524500" algn="l"/>
                <a:tab pos="6438900" algn="l"/>
                <a:tab pos="7353300" algn="l"/>
                <a:tab pos="8267700" algn="l"/>
                <a:tab pos="9182100" algn="l"/>
                <a:tab pos="10096500" algn="l"/>
              </a:tabLst>
            </a:pPr>
            <a:r>
              <a:rPr lang="en-US" sz="1200" i="0">
                <a:solidFill>
                  <a:srgbClr val="FFFFFF"/>
                </a:solidFill>
                <a:latin typeface="Verdana" charset="0"/>
                <a:ea typeface="Verdana" charset="0"/>
                <a:cs typeface="Verdana" charset="0"/>
                <a:sym typeface="Verdana" charset="0"/>
              </a:rPr>
              <a:t>Perspectives of Higgs Searches </a:t>
            </a:r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Modeling of V+HF jets</a:t>
            </a:r>
          </a:p>
        </p:txBody>
      </p:sp>
      <p:sp>
        <p:nvSpPr>
          <p:cNvPr id="23558" name="Rectangle 6"/>
          <p:cNvSpPr>
            <a:spLocks/>
          </p:cNvSpPr>
          <p:nvPr/>
        </p:nvSpPr>
        <p:spPr bwMode="auto">
          <a:xfrm>
            <a:off x="266700" y="1193800"/>
            <a:ext cx="4305300" cy="27559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40639" bIns="0"/>
          <a:lstStyle/>
          <a:p>
            <a:pPr marL="39688">
              <a:spcBef>
                <a:spcPts val="1500"/>
              </a:spcBef>
            </a:pPr>
            <a:r>
              <a:rPr lang="en-US" sz="2000" b="1" i="0" dirty="0">
                <a:solidFill>
                  <a:srgbClr val="0070C0"/>
                </a:solidFill>
                <a:cs typeface="Arial" charset="0"/>
              </a:rPr>
              <a:t>Normalization from MCFM (N)NLO and sideband fit to data</a:t>
            </a:r>
          </a:p>
          <a:p>
            <a:pPr marL="39688">
              <a:spcBef>
                <a:spcPts val="1500"/>
              </a:spcBef>
            </a:pPr>
            <a:r>
              <a:rPr lang="en-US" sz="2000" b="1" i="0" dirty="0">
                <a:solidFill>
                  <a:srgbClr val="0070C0"/>
                </a:solidFill>
                <a:cs typeface="Arial" charset="0"/>
              </a:rPr>
              <a:t>Shapes from MC</a:t>
            </a:r>
          </a:p>
          <a:p>
            <a:pPr marL="39688">
              <a:spcBef>
                <a:spcPts val="1000"/>
              </a:spcBef>
              <a:buClr>
                <a:srgbClr val="004080"/>
              </a:buClr>
              <a:buSzPct val="125000"/>
              <a:buFont typeface="Arial" charset="0"/>
              <a:buChar char="-"/>
            </a:pPr>
            <a:r>
              <a:rPr lang="en-US" sz="2000" b="1" i="0" dirty="0">
                <a:solidFill>
                  <a:srgbClr val="0070C0"/>
                </a:solidFill>
                <a:cs typeface="Arial" charset="0"/>
              </a:rPr>
              <a:t>Different choices for scale, underlying event and showering </a:t>
            </a:r>
          </a:p>
          <a:p>
            <a:pPr marL="39688">
              <a:spcBef>
                <a:spcPts val="500"/>
              </a:spcBef>
            </a:pPr>
            <a:endParaRPr lang="en-US" sz="2000" b="1" i="0" dirty="0">
              <a:solidFill>
                <a:srgbClr val="0070C0"/>
              </a:solidFill>
              <a:ea typeface="Lucida Grande" charset="0"/>
              <a:cs typeface="Lucida Grande" charset="0"/>
            </a:endParaRPr>
          </a:p>
          <a:p>
            <a:pPr marL="39688">
              <a:spcBef>
                <a:spcPts val="500"/>
              </a:spcBef>
            </a:pPr>
            <a:endParaRPr lang="en-US" sz="2000" b="1" i="0" dirty="0" smtClean="0">
              <a:solidFill>
                <a:srgbClr val="FF0000"/>
              </a:solidFill>
              <a:cs typeface="Arial" charset="0"/>
            </a:endParaRPr>
          </a:p>
          <a:p>
            <a:pPr marL="39688">
              <a:spcBef>
                <a:spcPts val="500"/>
              </a:spcBef>
            </a:pPr>
            <a:r>
              <a:rPr lang="en-US" sz="2000" b="1" i="0" dirty="0" smtClean="0">
                <a:solidFill>
                  <a:srgbClr val="FF0000"/>
                </a:solidFill>
                <a:cs typeface="Arial" charset="0"/>
              </a:rPr>
              <a:t>V+HF </a:t>
            </a:r>
            <a:r>
              <a:rPr lang="en-US" sz="2000" b="1" i="0" dirty="0">
                <a:solidFill>
                  <a:srgbClr val="FF0000"/>
                </a:solidFill>
                <a:cs typeface="Arial" charset="0"/>
              </a:rPr>
              <a:t>cross section measurements </a:t>
            </a:r>
          </a:p>
          <a:p>
            <a:pPr marL="39688">
              <a:spcBef>
                <a:spcPts val="1000"/>
              </a:spcBef>
              <a:buClr>
                <a:srgbClr val="004080"/>
              </a:buClr>
              <a:buSzPct val="125000"/>
            </a:pPr>
            <a:r>
              <a:rPr lang="en-US" sz="2000" b="1" i="0" dirty="0" smtClean="0">
                <a:solidFill>
                  <a:srgbClr val="0070C0"/>
                </a:solidFill>
                <a:cs typeface="Arial" charset="0"/>
              </a:rPr>
              <a:t>(W+jets, </a:t>
            </a:r>
            <a:r>
              <a:rPr lang="en-US" sz="2000" b="1" i="0" dirty="0" err="1" smtClean="0">
                <a:solidFill>
                  <a:srgbClr val="0070C0"/>
                </a:solidFill>
                <a:cs typeface="Arial" charset="0"/>
              </a:rPr>
              <a:t>Z+jets</a:t>
            </a:r>
            <a:r>
              <a:rPr lang="en-US" sz="2000" b="1" i="0" dirty="0" smtClean="0">
                <a:solidFill>
                  <a:srgbClr val="0070C0"/>
                </a:solidFill>
                <a:cs typeface="Arial" charset="0"/>
              </a:rPr>
              <a:t>, </a:t>
            </a:r>
            <a:r>
              <a:rPr lang="en-US" sz="2000" b="1" i="0" dirty="0" err="1" smtClean="0">
                <a:solidFill>
                  <a:srgbClr val="0070C0"/>
                </a:solidFill>
                <a:cs typeface="Arial" charset="0"/>
              </a:rPr>
              <a:t>W+c</a:t>
            </a:r>
            <a:r>
              <a:rPr lang="en-US" sz="2000" b="1" i="0" dirty="0" smtClean="0">
                <a:solidFill>
                  <a:srgbClr val="0070C0"/>
                </a:solidFill>
                <a:cs typeface="Arial" charset="0"/>
              </a:rPr>
              <a:t>, </a:t>
            </a:r>
            <a:r>
              <a:rPr lang="en-US" sz="2000" b="1" i="0" dirty="0" err="1" smtClean="0">
                <a:solidFill>
                  <a:srgbClr val="0070C0"/>
                </a:solidFill>
                <a:cs typeface="Arial" charset="0"/>
              </a:rPr>
              <a:t>W+b</a:t>
            </a:r>
            <a:r>
              <a:rPr lang="en-US" sz="2000" b="1" i="0" dirty="0" smtClean="0">
                <a:solidFill>
                  <a:srgbClr val="0070C0"/>
                </a:solidFill>
                <a:cs typeface="Arial" charset="0"/>
              </a:rPr>
              <a:t>…) allow to control theoretical models &amp; cross-sections</a:t>
            </a:r>
          </a:p>
          <a:p>
            <a:pPr marL="39688">
              <a:spcBef>
                <a:spcPts val="1000"/>
              </a:spcBef>
              <a:buClr>
                <a:srgbClr val="004080"/>
              </a:buClr>
              <a:buSzPct val="125000"/>
            </a:pPr>
            <a:r>
              <a:rPr lang="en-US" sz="2000" i="0" dirty="0">
                <a:solidFill>
                  <a:srgbClr val="004080"/>
                </a:solidFill>
                <a:cs typeface="Arial" charset="0"/>
              </a:rPr>
              <a:t/>
            </a:r>
            <a:br>
              <a:rPr lang="en-US" sz="2000" i="0" dirty="0">
                <a:solidFill>
                  <a:srgbClr val="004080"/>
                </a:solidFill>
                <a:cs typeface="Arial" charset="0"/>
              </a:rPr>
            </a:br>
            <a:endParaRPr lang="en-US" sz="2000" i="0" dirty="0">
              <a:solidFill>
                <a:srgbClr val="004080"/>
              </a:solidFill>
              <a:cs typeface="Arial" charset="0"/>
            </a:endParaRP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4267200" y="3429000"/>
            <a:ext cx="4852987" cy="3352800"/>
            <a:chOff x="0" y="0"/>
            <a:chExt cx="2912" cy="1176"/>
          </a:xfrm>
        </p:grpSpPr>
        <p:pic>
          <p:nvPicPr>
            <p:cNvPr id="23560" name="Picture 8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2912" cy="1176"/>
            </a:xfrm>
            <a:prstGeom prst="rect">
              <a:avLst/>
            </a:prstGeom>
            <a:noFill/>
            <a:ln w="12700" cap="flat">
              <a:noFill/>
              <a:round/>
              <a:headEnd/>
              <a:tailEnd/>
            </a:ln>
          </p:spPr>
        </p:pic>
        <p:sp>
          <p:nvSpPr>
            <p:cNvPr id="23561" name="Rectangle 9"/>
            <p:cNvSpPr>
              <a:spLocks/>
            </p:cNvSpPr>
            <p:nvPr/>
          </p:nvSpPr>
          <p:spPr bwMode="auto">
            <a:xfrm>
              <a:off x="968" y="136"/>
              <a:ext cx="645" cy="174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>
              <a:spAutoFit/>
            </a:bodyPr>
            <a:lstStyle/>
            <a:p>
              <a:pPr marL="39688"/>
              <a:r>
                <a:rPr lang="en-US" sz="1800" i="0" dirty="0">
                  <a:solidFill>
                    <a:srgbClr val="008000"/>
                  </a:solidFill>
                  <a:cs typeface="Arial" charset="0"/>
                </a:rPr>
                <a:t>W+2 jets</a:t>
              </a:r>
            </a:p>
          </p:txBody>
        </p:sp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4724400" y="1066800"/>
            <a:ext cx="4953533" cy="2387600"/>
            <a:chOff x="0" y="0"/>
            <a:chExt cx="2656" cy="1504"/>
          </a:xfrm>
        </p:grpSpPr>
        <p:grpSp>
          <p:nvGrpSpPr>
            <p:cNvPr id="4" name="Group 11"/>
            <p:cNvGrpSpPr>
              <a:grpSpLocks/>
            </p:cNvGrpSpPr>
            <p:nvPr/>
          </p:nvGrpSpPr>
          <p:grpSpPr bwMode="auto">
            <a:xfrm>
              <a:off x="0" y="0"/>
              <a:ext cx="2288" cy="1504"/>
              <a:chOff x="0" y="0"/>
              <a:chExt cx="2288" cy="1504"/>
            </a:xfrm>
          </p:grpSpPr>
          <p:pic>
            <p:nvPicPr>
              <p:cNvPr id="23564" name="Picture 12"/>
              <p:cNvPicPr>
                <a:picLocks noChangeArrowheads="1"/>
              </p:cNvPicPr>
              <p:nvPr/>
            </p:nvPicPr>
            <p:blipFill>
              <a:blip r:embed="rId3" cstate="print"/>
              <a:srcRect l="572" t="763" r="46201" b="53435"/>
              <a:stretch>
                <a:fillRect/>
              </a:stretch>
            </p:blipFill>
            <p:spPr bwMode="auto">
              <a:xfrm>
                <a:off x="0" y="0"/>
                <a:ext cx="2288" cy="1504"/>
              </a:xfrm>
              <a:prstGeom prst="rect">
                <a:avLst/>
              </a:prstGeom>
              <a:noFill/>
              <a:ln w="12700" cap="flat">
                <a:noFill/>
                <a:round/>
                <a:headEnd/>
                <a:tailEnd/>
              </a:ln>
            </p:spPr>
          </p:pic>
          <p:pic>
            <p:nvPicPr>
              <p:cNvPr id="23565" name="Picture 13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384" y="198"/>
                <a:ext cx="728" cy="314"/>
              </a:xfrm>
              <a:prstGeom prst="rect">
                <a:avLst/>
              </a:prstGeom>
              <a:noFill/>
              <a:ln w="12700" cap="flat">
                <a:noFill/>
                <a:round/>
                <a:headEnd/>
                <a:tailEnd/>
              </a:ln>
            </p:spPr>
          </p:pic>
        </p:grpSp>
        <p:sp>
          <p:nvSpPr>
            <p:cNvPr id="23566" name="Rectangle 14"/>
            <p:cNvSpPr>
              <a:spLocks/>
            </p:cNvSpPr>
            <p:nvPr/>
          </p:nvSpPr>
          <p:spPr bwMode="auto">
            <a:xfrm>
              <a:off x="1427" y="512"/>
              <a:ext cx="1229" cy="349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square" lIns="0" tIns="0" rIns="40639" bIns="0">
              <a:spAutoFit/>
            </a:bodyPr>
            <a:lstStyle/>
            <a:p>
              <a:pPr marL="39688"/>
              <a:r>
                <a:rPr lang="en-US" sz="1800" i="0" dirty="0">
                  <a:solidFill>
                    <a:schemeClr val="tx1"/>
                  </a:solidFill>
                  <a:cs typeface="Arial" charset="0"/>
                </a:rPr>
                <a:t>Particle </a:t>
              </a:r>
              <a:r>
                <a:rPr lang="en-US" sz="1800" i="0" dirty="0" smtClean="0">
                  <a:solidFill>
                    <a:schemeClr val="tx1"/>
                  </a:solidFill>
                  <a:cs typeface="Arial" charset="0"/>
                </a:rPr>
                <a:t>jets comparison</a:t>
              </a:r>
              <a:endParaRPr lang="en-US" sz="1800" i="0" dirty="0">
                <a:solidFill>
                  <a:schemeClr val="tx1"/>
                </a:solidFill>
                <a:cs typeface="Arial" charset="0"/>
              </a:endParaRPr>
            </a:p>
          </p:txBody>
        </p:sp>
      </p:grpSp>
      <p:sp>
        <p:nvSpPr>
          <p:cNvPr id="23567" name="Rectangle 15"/>
          <p:cNvSpPr>
            <a:spLocks/>
          </p:cNvSpPr>
          <p:nvPr/>
        </p:nvSpPr>
        <p:spPr bwMode="auto">
          <a:xfrm>
            <a:off x="7239000" y="5313402"/>
            <a:ext cx="1676400" cy="553998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square" lIns="0" tIns="0" rIns="40639" bIns="0">
            <a:spAutoFit/>
          </a:bodyPr>
          <a:lstStyle/>
          <a:p>
            <a:pPr marL="39688"/>
            <a:r>
              <a:rPr lang="en-US" sz="1800" i="0" dirty="0" smtClean="0">
                <a:solidFill>
                  <a:schemeClr val="tx1"/>
                </a:solidFill>
                <a:cs typeface="Arial" charset="0"/>
              </a:rPr>
              <a:t>Next to Leading 	jet </a:t>
            </a:r>
            <a:r>
              <a:rPr lang="en-US" sz="1800" i="0" dirty="0">
                <a:solidFill>
                  <a:schemeClr val="tx1"/>
                </a:solidFill>
                <a:cs typeface="Arial" charset="0"/>
              </a:rPr>
              <a:t>Pt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l-GR" dirty="0" smtClean="0"/>
              <a:t>σ</a:t>
            </a:r>
            <a:r>
              <a:rPr lang="en-US" dirty="0" smtClean="0"/>
              <a:t>(</a:t>
            </a:r>
            <a:r>
              <a:rPr lang="en-US" dirty="0" err="1" smtClean="0"/>
              <a:t>Z+b</a:t>
            </a:r>
            <a:r>
              <a:rPr lang="en-US" dirty="0" smtClean="0"/>
              <a:t>)/</a:t>
            </a:r>
            <a:r>
              <a:rPr lang="el-GR" dirty="0" smtClean="0"/>
              <a:t>σ</a:t>
            </a:r>
            <a:r>
              <a:rPr lang="en-US" dirty="0" smtClean="0"/>
              <a:t>(</a:t>
            </a:r>
            <a:r>
              <a:rPr lang="en-US" dirty="0" err="1" smtClean="0"/>
              <a:t>Z+jet</a:t>
            </a:r>
            <a:r>
              <a:rPr lang="en-US" dirty="0" smtClean="0"/>
              <a:t>) ratio measurement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675ADD7-E719-4B2E-A13C-C5B79783E153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5" name="Content Placeholder 1"/>
          <p:cNvSpPr txBox="1">
            <a:spLocks/>
          </p:cNvSpPr>
          <p:nvPr/>
        </p:nvSpPr>
        <p:spPr bwMode="auto">
          <a:xfrm>
            <a:off x="228600" y="838200"/>
            <a:ext cx="52578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  <a:cs typeface="Arial" pitchFamily="34" charset="0"/>
              </a:rPr>
              <a:t>Event Selection: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Dilepton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mass 70 ≤ M ≤ 110 </a:t>
            </a: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GeV</a:t>
            </a: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srgbClr val="009900"/>
              </a:solidFill>
              <a:effectLst/>
              <a:uLnTx/>
              <a:uFillTx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At least one jet</a:t>
            </a:r>
          </a:p>
          <a:p>
            <a:pPr marL="1143000" marR="0" lvl="2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</a:t>
            </a:r>
            <a:r>
              <a:rPr kumimoji="0" lang="en-US" sz="2000" b="1" i="0" u="none" strike="noStrike" kern="0" cap="none" spc="0" normalizeH="0" baseline="-25000" noProof="0" dirty="0" err="1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&gt; 20 </a:t>
            </a: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GeV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; |</a:t>
            </a:r>
            <a:r>
              <a:rPr kumimoji="0" lang="el-GR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η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| &lt; 1.1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  <a:cs typeface="Arial" pitchFamily="34" charset="0"/>
              </a:rPr>
              <a:t>Tagged Sample: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Apply Neural Network tagging algorithm on jets to enrich b content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Use </a:t>
            </a: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rJLIP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variable to discriminate between b, c and light jets</a:t>
            </a:r>
          </a:p>
          <a:p>
            <a:pPr marL="1143000" marR="0" lvl="2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rJLIP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calculates probability for a jet to come from the primary vertex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  <a:cs typeface="Arial" pitchFamily="34" charset="0"/>
              </a:rPr>
              <a:t>Use data for light jet template, </a:t>
            </a: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  <a:cs typeface="Arial" pitchFamily="34" charset="0"/>
              </a:rPr>
              <a:t>Pythia+Alpgen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  <a:cs typeface="Arial" pitchFamily="34" charset="0"/>
              </a:rPr>
              <a:t> for b, c templates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  <a:cs typeface="Arial" pitchFamily="34" charset="0"/>
              </a:rPr>
              <a:t>Use log likelihood fit to extract </a:t>
            </a: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  <a:cs typeface="Arial" pitchFamily="34" charset="0"/>
              </a:rPr>
              <a:t>Z+b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  <a:cs typeface="Arial" pitchFamily="34" charset="0"/>
              </a:rPr>
              <a:t> fraction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2000" b="1" i="0" kern="0" dirty="0" smtClean="0">
                <a:solidFill>
                  <a:schemeClr val="accent2"/>
                </a:solidFill>
                <a:latin typeface="Arial" pitchFamily="34" charset="0"/>
                <a:ea typeface="Arial Unicode MS" pitchFamily="34" charset="-128"/>
                <a:cs typeface="Arial" pitchFamily="34" charset="0"/>
                <a:sym typeface="Wingdings" pitchFamily="2" charset="2"/>
              </a:rPr>
              <a:t> Ratio consistent with SM </a:t>
            </a: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6" name="Title 2"/>
          <p:cNvSpPr txBox="1">
            <a:spLocks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 pitchFamily="34" charset="0"/>
              <a:ea typeface="Arial Unicode MS" pitchFamily="34" charset="-128"/>
              <a:cs typeface="Tahoma" pitchFamily="34" charset="0"/>
            </a:endParaRPr>
          </a:p>
        </p:txBody>
      </p:sp>
      <p:sp>
        <p:nvSpPr>
          <p:cNvPr id="7" name="Slide Number Placeholder 4"/>
          <p:cNvSpPr txBox="1">
            <a:spLocks/>
          </p:cNvSpPr>
          <p:nvPr/>
        </p:nvSpPr>
        <p:spPr>
          <a:xfrm>
            <a:off x="8331200" y="6438900"/>
            <a:ext cx="762000" cy="322263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6E297D3-7A09-4B4A-BAA8-03524728F4E5}" type="slidenum">
              <a:rPr kumimoji="0" lang="en-US" sz="2400" b="0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2400" b="0" i="1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pic>
        <p:nvPicPr>
          <p:cNvPr id="8" name="Picture 12" descr="NNoutput_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56250" y="685800"/>
            <a:ext cx="3282950" cy="300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Straight Arrow Connector 8"/>
          <p:cNvCxnSpPr/>
          <p:nvPr/>
        </p:nvCxnSpPr>
        <p:spPr>
          <a:xfrm rot="5400000">
            <a:off x="7206457" y="2628106"/>
            <a:ext cx="838200" cy="1587"/>
          </a:xfrm>
          <a:prstGeom prst="straightConnector1">
            <a:avLst/>
          </a:prstGeom>
          <a:ln w="444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13" descr="rJLIP4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3700463"/>
            <a:ext cx="3352800" cy="3157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/>
          </p:cNvSpPr>
          <p:nvPr/>
        </p:nvSpPr>
        <p:spPr bwMode="auto">
          <a:xfrm>
            <a:off x="3579813" y="6553200"/>
            <a:ext cx="5168900" cy="317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39200" bIns="0"/>
          <a:lstStyle/>
          <a:p>
            <a:pPr marL="38100" algn="r">
              <a:lnSpc>
                <a:spcPct val="98000"/>
              </a:lnSpc>
              <a:tabLst>
                <a:tab pos="38100" algn="l"/>
                <a:tab pos="952500" algn="l"/>
                <a:tab pos="1866900" algn="l"/>
                <a:tab pos="2781300" algn="l"/>
                <a:tab pos="3695700" algn="l"/>
                <a:tab pos="4610100" algn="l"/>
                <a:tab pos="5524500" algn="l"/>
                <a:tab pos="6438900" algn="l"/>
                <a:tab pos="7353300" algn="l"/>
                <a:tab pos="8267700" algn="l"/>
                <a:tab pos="9182100" algn="l"/>
                <a:tab pos="10096500" algn="l"/>
              </a:tabLst>
            </a:pPr>
            <a:r>
              <a:rPr lang="en-US" sz="1200" i="0">
                <a:solidFill>
                  <a:srgbClr val="FFFFFF"/>
                </a:solidFill>
                <a:latin typeface="Verdana" charset="0"/>
                <a:ea typeface="Verdana" charset="0"/>
                <a:cs typeface="Verdana" charset="0"/>
                <a:sym typeface="Verdana" charset="0"/>
              </a:rPr>
              <a:t>Perspectives of Higgs Searches </a:t>
            </a:r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dirty="0" smtClean="0"/>
              <a:t> VZ observation by CDF and D0</a:t>
            </a:r>
            <a:endParaRPr lang="en-US" dirty="0"/>
          </a:p>
        </p:txBody>
      </p:sp>
      <p:sp>
        <p:nvSpPr>
          <p:cNvPr id="24582" name="Rectangle 6"/>
          <p:cNvSpPr>
            <a:spLocks/>
          </p:cNvSpPr>
          <p:nvPr/>
        </p:nvSpPr>
        <p:spPr bwMode="auto">
          <a:xfrm>
            <a:off x="203200" y="1231900"/>
            <a:ext cx="8737600" cy="49022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40639" bIns="0"/>
          <a:lstStyle/>
          <a:p>
            <a:pPr marL="39688">
              <a:spcBef>
                <a:spcPts val="1000"/>
              </a:spcBef>
            </a:pPr>
            <a:r>
              <a:rPr lang="en-US" sz="1800" b="1" i="0" dirty="0" err="1">
                <a:solidFill>
                  <a:srgbClr val="0070C0"/>
                </a:solidFill>
                <a:cs typeface="Arial" charset="0"/>
              </a:rPr>
              <a:t>WV→lvqq</a:t>
            </a:r>
            <a:r>
              <a:rPr lang="en-US" sz="1800" b="1" i="0" dirty="0">
                <a:solidFill>
                  <a:srgbClr val="0070C0"/>
                </a:solidFill>
                <a:cs typeface="Arial" charset="0"/>
              </a:rPr>
              <a:t> </a:t>
            </a:r>
            <a:r>
              <a:rPr lang="en-US" sz="1800" b="1" i="0" dirty="0" smtClean="0">
                <a:solidFill>
                  <a:srgbClr val="0070C0"/>
                </a:solidFill>
                <a:cs typeface="Arial" charset="0"/>
              </a:rPr>
              <a:t>provides </a:t>
            </a:r>
            <a:r>
              <a:rPr lang="en-US" sz="1800" b="1" i="0" dirty="0">
                <a:solidFill>
                  <a:srgbClr val="0070C0"/>
                </a:solidFill>
                <a:cs typeface="Arial" charset="0"/>
              </a:rPr>
              <a:t>a benchmark </a:t>
            </a:r>
            <a:br>
              <a:rPr lang="en-US" sz="1800" b="1" i="0" dirty="0">
                <a:solidFill>
                  <a:srgbClr val="0070C0"/>
                </a:solidFill>
                <a:cs typeface="Arial" charset="0"/>
              </a:rPr>
            </a:br>
            <a:r>
              <a:rPr lang="en-US" sz="1800" b="1" i="0" dirty="0">
                <a:solidFill>
                  <a:srgbClr val="0070C0"/>
                </a:solidFill>
                <a:cs typeface="Arial" charset="0"/>
              </a:rPr>
              <a:t>measurement of a </a:t>
            </a:r>
            <a:r>
              <a:rPr lang="en-US" sz="1800" b="1" i="0" dirty="0" err="1">
                <a:solidFill>
                  <a:srgbClr val="0070C0"/>
                </a:solidFill>
                <a:cs typeface="Arial" charset="0"/>
              </a:rPr>
              <a:t>dijet</a:t>
            </a:r>
            <a:r>
              <a:rPr lang="en-US" sz="1800" b="1" i="0" dirty="0">
                <a:solidFill>
                  <a:srgbClr val="0070C0"/>
                </a:solidFill>
                <a:cs typeface="Arial" charset="0"/>
              </a:rPr>
              <a:t> mass </a:t>
            </a:r>
            <a:br>
              <a:rPr lang="en-US" sz="1800" b="1" i="0" dirty="0">
                <a:solidFill>
                  <a:srgbClr val="0070C0"/>
                </a:solidFill>
                <a:cs typeface="Arial" charset="0"/>
              </a:rPr>
            </a:br>
            <a:r>
              <a:rPr lang="en-US" sz="1800" b="1" i="0" dirty="0">
                <a:solidFill>
                  <a:srgbClr val="0070C0"/>
                </a:solidFill>
                <a:cs typeface="Arial" charset="0"/>
              </a:rPr>
              <a:t>resonance similar to the Higgs</a:t>
            </a:r>
          </a:p>
          <a:p>
            <a:pPr marL="39688">
              <a:spcBef>
                <a:spcPts val="1000"/>
              </a:spcBef>
              <a:buClr>
                <a:srgbClr val="004080"/>
              </a:buClr>
              <a:buSzPct val="125000"/>
              <a:buFont typeface="Arial" charset="0"/>
              <a:buChar char="•"/>
            </a:pPr>
            <a:r>
              <a:rPr lang="en-US" sz="1800" b="1" i="0" dirty="0">
                <a:solidFill>
                  <a:srgbClr val="0070C0"/>
                </a:solidFill>
                <a:cs typeface="Arial" charset="0"/>
              </a:rPr>
              <a:t>But no </a:t>
            </a:r>
            <a:r>
              <a:rPr lang="en-US" sz="1800" b="1" i="0" dirty="0" smtClean="0">
                <a:solidFill>
                  <a:srgbClr val="0070C0"/>
                </a:solidFill>
                <a:cs typeface="Arial" charset="0"/>
              </a:rPr>
              <a:t>b-tagging</a:t>
            </a:r>
          </a:p>
          <a:p>
            <a:pPr marL="39688">
              <a:spcBef>
                <a:spcPts val="1000"/>
              </a:spcBef>
              <a:buClr>
                <a:srgbClr val="004080"/>
              </a:buClr>
              <a:buSzPct val="125000"/>
              <a:buFont typeface="Arial" charset="0"/>
              <a:buChar char="•"/>
            </a:pPr>
            <a:endParaRPr lang="en-US" sz="1800" b="1" i="0" dirty="0" smtClean="0">
              <a:solidFill>
                <a:srgbClr val="0070C0"/>
              </a:solidFill>
              <a:cs typeface="Arial" charset="0"/>
            </a:endParaRPr>
          </a:p>
          <a:p>
            <a:pPr marL="39688">
              <a:spcBef>
                <a:spcPts val="1000"/>
              </a:spcBef>
              <a:buClr>
                <a:srgbClr val="004080"/>
              </a:buClr>
              <a:buSzPct val="125000"/>
              <a:buFont typeface="Arial" charset="0"/>
              <a:buChar char="•"/>
            </a:pPr>
            <a:endParaRPr lang="en-US" sz="1800" b="1" i="0" dirty="0">
              <a:solidFill>
                <a:srgbClr val="0070C0"/>
              </a:solidFill>
              <a:cs typeface="Arial" charset="0"/>
            </a:endParaRPr>
          </a:p>
          <a:p>
            <a:pPr marL="39688">
              <a:spcBef>
                <a:spcPts val="1000"/>
              </a:spcBef>
            </a:pPr>
            <a:endParaRPr lang="en-US" sz="1800" b="1" i="0" dirty="0">
              <a:solidFill>
                <a:srgbClr val="0070C0"/>
              </a:solidFill>
              <a:ea typeface="Lucida Grande" charset="0"/>
              <a:cs typeface="Lucida Grande" charset="0"/>
            </a:endParaRPr>
          </a:p>
          <a:p>
            <a:pPr marL="39688">
              <a:spcBef>
                <a:spcPts val="1000"/>
              </a:spcBef>
            </a:pPr>
            <a:r>
              <a:rPr lang="en-US" sz="1800" b="1" i="0" dirty="0">
                <a:solidFill>
                  <a:srgbClr val="0070C0"/>
                </a:solidFill>
                <a:ea typeface="Lucida Grande" charset="0"/>
                <a:cs typeface="Lucida Grande" charset="0"/>
              </a:rPr>
              <a:t>Main benchmark for our low mass </a:t>
            </a:r>
            <a:br>
              <a:rPr lang="en-US" sz="1800" b="1" i="0" dirty="0">
                <a:solidFill>
                  <a:srgbClr val="0070C0"/>
                </a:solidFill>
                <a:ea typeface="Lucida Grande" charset="0"/>
                <a:cs typeface="Lucida Grande" charset="0"/>
              </a:rPr>
            </a:br>
            <a:r>
              <a:rPr lang="en-US" sz="1800" b="1" i="0" dirty="0">
                <a:solidFill>
                  <a:srgbClr val="0070C0"/>
                </a:solidFill>
                <a:ea typeface="Lucida Grande" charset="0"/>
                <a:cs typeface="Lucida Grande" charset="0"/>
              </a:rPr>
              <a:t>Higgs searches: observation of </a:t>
            </a:r>
            <a:r>
              <a:rPr lang="en-US" sz="1800" b="1" i="0" dirty="0">
                <a:solidFill>
                  <a:srgbClr val="0070C0"/>
                </a:solidFill>
                <a:cs typeface="Arial" charset="0"/>
              </a:rPr>
              <a:t>WZ(bb)/ZZ(bb)</a:t>
            </a:r>
            <a:endParaRPr lang="en-US" sz="1800" b="1" i="0" dirty="0">
              <a:solidFill>
                <a:srgbClr val="0070C0"/>
              </a:solidFill>
              <a:ea typeface="Lucida Grande" charset="0"/>
              <a:cs typeface="Lucida Grande" charset="0"/>
            </a:endParaRPr>
          </a:p>
          <a:p>
            <a:pPr marL="39688">
              <a:spcBef>
                <a:spcPts val="1000"/>
              </a:spcBef>
            </a:pPr>
            <a:r>
              <a:rPr lang="en-US" sz="1800" b="1" i="0" dirty="0">
                <a:solidFill>
                  <a:srgbClr val="0070C0"/>
                </a:solidFill>
                <a:cs typeface="Arial" charset="0"/>
              </a:rPr>
              <a:t>VZ(bb) = ~4 x VH(115), but more backgrounds. Combine 3 search channels (</a:t>
            </a:r>
            <a:r>
              <a:rPr lang="en-US" sz="1800" b="1" i="0" dirty="0" err="1">
                <a:solidFill>
                  <a:srgbClr val="0070C0"/>
                </a:solidFill>
                <a:cs typeface="Arial" charset="0"/>
              </a:rPr>
              <a:t>llbb</a:t>
            </a:r>
            <a:r>
              <a:rPr lang="en-US" sz="1800" b="1" i="0" dirty="0">
                <a:solidFill>
                  <a:srgbClr val="0070C0"/>
                </a:solidFill>
                <a:cs typeface="Arial" charset="0"/>
              </a:rPr>
              <a:t>, </a:t>
            </a:r>
            <a:r>
              <a:rPr lang="en-US" sz="1800" b="1" i="0" dirty="0" err="1">
                <a:solidFill>
                  <a:srgbClr val="0070C0"/>
                </a:solidFill>
                <a:cs typeface="Arial" charset="0"/>
              </a:rPr>
              <a:t>vvbb</a:t>
            </a:r>
            <a:r>
              <a:rPr lang="en-US" sz="1800" b="1" i="0" dirty="0">
                <a:solidFill>
                  <a:srgbClr val="0070C0"/>
                </a:solidFill>
                <a:cs typeface="Arial" charset="0"/>
              </a:rPr>
              <a:t>, </a:t>
            </a:r>
            <a:r>
              <a:rPr lang="en-US" sz="1800" b="1" i="0" dirty="0" err="1">
                <a:solidFill>
                  <a:srgbClr val="0070C0"/>
                </a:solidFill>
                <a:cs typeface="Arial" charset="0"/>
              </a:rPr>
              <a:t>lvbb</a:t>
            </a:r>
            <a:r>
              <a:rPr lang="en-US" sz="1800" b="1" i="0" dirty="0">
                <a:solidFill>
                  <a:srgbClr val="0070C0"/>
                </a:solidFill>
                <a:cs typeface="Arial" charset="0"/>
              </a:rPr>
              <a:t>) </a:t>
            </a:r>
          </a:p>
          <a:p>
            <a:pPr marL="39688">
              <a:spcBef>
                <a:spcPts val="1000"/>
              </a:spcBef>
            </a:pPr>
            <a:r>
              <a:rPr lang="en-US" sz="1800" b="1" i="0" dirty="0" smtClean="0">
                <a:solidFill>
                  <a:srgbClr val="FF0000"/>
                </a:solidFill>
                <a:cs typeface="Arial" charset="0"/>
                <a:sym typeface="Wingdings" pitchFamily="2" charset="2"/>
              </a:rPr>
              <a:t> perfect test if we observe </a:t>
            </a:r>
            <a:r>
              <a:rPr lang="en-US" sz="2000" b="1" i="0" dirty="0">
                <a:solidFill>
                  <a:srgbClr val="FF0000"/>
                </a:solidFill>
                <a:cs typeface="Arial" charset="0"/>
                <a:sym typeface="Wingdings" pitchFamily="2" charset="2"/>
              </a:rPr>
              <a:t> </a:t>
            </a:r>
            <a:r>
              <a:rPr lang="en-US" sz="2000" b="1" i="0" dirty="0" smtClean="0">
                <a:solidFill>
                  <a:srgbClr val="FF0000"/>
                </a:solidFill>
                <a:cs typeface="Arial" charset="0"/>
              </a:rPr>
              <a:t>VZ(bb</a:t>
            </a:r>
            <a:r>
              <a:rPr lang="en-US" sz="2000" b="1" i="0" dirty="0">
                <a:solidFill>
                  <a:srgbClr val="FF0000"/>
                </a:solidFill>
                <a:cs typeface="Arial" charset="0"/>
              </a:rPr>
              <a:t>) </a:t>
            </a:r>
            <a:r>
              <a:rPr lang="en-US" sz="2000" b="1" i="0" dirty="0" smtClean="0">
                <a:solidFill>
                  <a:srgbClr val="FF0000"/>
                </a:solidFill>
                <a:cs typeface="Arial" charset="0"/>
              </a:rPr>
              <a:t>in the three low mass channels and in </a:t>
            </a:r>
            <a:r>
              <a:rPr lang="en-US" sz="2000" b="1" i="0" dirty="0">
                <a:solidFill>
                  <a:srgbClr val="FF0000"/>
                </a:solidFill>
                <a:cs typeface="Arial" charset="0"/>
              </a:rPr>
              <a:t>combination with CDF </a:t>
            </a:r>
            <a:r>
              <a:rPr lang="en-US" sz="2000" b="1" i="0" dirty="0" smtClean="0">
                <a:solidFill>
                  <a:srgbClr val="FF0000"/>
                </a:solidFill>
                <a:cs typeface="Arial" charset="0"/>
              </a:rPr>
              <a:t>(</a:t>
            </a:r>
            <a:r>
              <a:rPr lang="en-US" sz="2000" b="1" i="0" dirty="0" err="1" smtClean="0">
                <a:solidFill>
                  <a:srgbClr val="FF0000"/>
                </a:solidFill>
                <a:cs typeface="Arial" charset="0"/>
              </a:rPr>
              <a:t>Moriond</a:t>
            </a:r>
            <a:r>
              <a:rPr lang="en-US" sz="2000" b="1" i="0" dirty="0" smtClean="0">
                <a:solidFill>
                  <a:srgbClr val="FF0000"/>
                </a:solidFill>
                <a:cs typeface="Arial" charset="0"/>
              </a:rPr>
              <a:t> 2011?). </a:t>
            </a:r>
          </a:p>
        </p:txBody>
      </p:sp>
      <p:pic>
        <p:nvPicPr>
          <p:cNvPr id="24583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9799" y="838201"/>
            <a:ext cx="4295047" cy="2911972"/>
          </a:xfrm>
          <a:prstGeom prst="rect">
            <a:avLst/>
          </a:prstGeom>
          <a:noFill/>
          <a:ln w="12700" cap="flat">
            <a:noFill/>
            <a:round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3" name="Rectangle 5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Systematic uncertainties </a:t>
            </a:r>
          </a:p>
        </p:txBody>
      </p:sp>
      <p:sp>
        <p:nvSpPr>
          <p:cNvPr id="22534" name="Rectangle 6"/>
          <p:cNvSpPr>
            <a:spLocks/>
          </p:cNvSpPr>
          <p:nvPr/>
        </p:nvSpPr>
        <p:spPr bwMode="auto">
          <a:xfrm>
            <a:off x="228600" y="647700"/>
            <a:ext cx="8877300" cy="53721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40639" bIns="0"/>
          <a:lstStyle/>
          <a:p>
            <a:pPr marL="39688">
              <a:spcBef>
                <a:spcPts val="1000"/>
              </a:spcBef>
              <a:buClr>
                <a:srgbClr val="004080"/>
              </a:buClr>
              <a:buSzPct val="125000"/>
              <a:buFont typeface="Arial" charset="0"/>
              <a:buChar char="-"/>
            </a:pPr>
            <a:r>
              <a:rPr lang="en-US" sz="1800" i="0" dirty="0" smtClean="0">
                <a:solidFill>
                  <a:srgbClr val="004080"/>
                </a:solidFill>
                <a:cs typeface="Arial" charset="0"/>
              </a:rPr>
              <a:t>Play a bigger role as </a:t>
            </a:r>
            <a:r>
              <a:rPr lang="en-US" sz="1800" i="0" dirty="0">
                <a:solidFill>
                  <a:srgbClr val="004080"/>
                </a:solidFill>
                <a:cs typeface="Arial" charset="0"/>
              </a:rPr>
              <a:t>the data sample grows (</a:t>
            </a:r>
            <a:r>
              <a:rPr lang="en-US" sz="1800" i="0" dirty="0" err="1">
                <a:solidFill>
                  <a:srgbClr val="004080"/>
                </a:solidFill>
                <a:cs typeface="Arial" charset="0"/>
              </a:rPr>
              <a:t>ie</a:t>
            </a:r>
            <a:r>
              <a:rPr lang="en-US" sz="1800" i="0" dirty="0">
                <a:solidFill>
                  <a:srgbClr val="004080"/>
                </a:solidFill>
                <a:cs typeface="Arial" charset="0"/>
              </a:rPr>
              <a:t>, statistical uncertainty falls</a:t>
            </a:r>
            <a:r>
              <a:rPr lang="en-US" sz="1800" i="0" dirty="0" smtClean="0">
                <a:solidFill>
                  <a:srgbClr val="004080"/>
                </a:solidFill>
                <a:cs typeface="Arial" charset="0"/>
              </a:rPr>
              <a:t>) and as  </a:t>
            </a:r>
            <a:r>
              <a:rPr lang="en-US" sz="1800" i="0" dirty="0">
                <a:solidFill>
                  <a:srgbClr val="004080"/>
                </a:solidFill>
                <a:cs typeface="Arial" charset="0"/>
              </a:rPr>
              <a:t>we get closer to SM </a:t>
            </a:r>
            <a:r>
              <a:rPr lang="en-US" sz="1800" i="0" dirty="0" smtClean="0">
                <a:solidFill>
                  <a:srgbClr val="004080"/>
                </a:solidFill>
                <a:cs typeface="Arial" charset="0"/>
              </a:rPr>
              <a:t>sensitivity</a:t>
            </a:r>
            <a:endParaRPr lang="en-US" sz="1800" i="0" dirty="0">
              <a:solidFill>
                <a:srgbClr val="004080"/>
              </a:solidFill>
              <a:cs typeface="Arial" charset="0"/>
            </a:endParaRPr>
          </a:p>
          <a:p>
            <a:pPr marL="39688">
              <a:spcBef>
                <a:spcPts val="1000"/>
              </a:spcBef>
            </a:pPr>
            <a:r>
              <a:rPr lang="en-US" sz="1600" b="1" i="0" dirty="0">
                <a:solidFill>
                  <a:srgbClr val="FF0000"/>
                </a:solidFill>
                <a:cs typeface="Arial" charset="0"/>
              </a:rPr>
              <a:t>Need </a:t>
            </a:r>
            <a:r>
              <a:rPr lang="en-US" sz="1600" b="1" i="0" dirty="0" smtClean="0">
                <a:solidFill>
                  <a:srgbClr val="FF0000"/>
                </a:solidFill>
                <a:cs typeface="Arial" charset="0"/>
              </a:rPr>
              <a:t>to continue improving our understanding </a:t>
            </a:r>
            <a:r>
              <a:rPr lang="en-US" sz="1600" b="1" i="0" dirty="0">
                <a:solidFill>
                  <a:srgbClr val="FF0000"/>
                </a:solidFill>
                <a:cs typeface="Arial" charset="0"/>
              </a:rPr>
              <a:t>of all the relevant </a:t>
            </a:r>
            <a:r>
              <a:rPr lang="en-US" sz="1600" b="1" i="0" dirty="0" smtClean="0">
                <a:solidFill>
                  <a:srgbClr val="FF0000"/>
                </a:solidFill>
                <a:cs typeface="Arial" charset="0"/>
              </a:rPr>
              <a:t>systematic</a:t>
            </a:r>
          </a:p>
          <a:p>
            <a:pPr marL="39688">
              <a:spcBef>
                <a:spcPts val="1000"/>
              </a:spcBef>
            </a:pPr>
            <a:r>
              <a:rPr lang="en-US" sz="1800" i="0" dirty="0" smtClean="0">
                <a:solidFill>
                  <a:srgbClr val="009900"/>
                </a:solidFill>
                <a:cs typeface="Arial" charset="0"/>
              </a:rPr>
              <a:t>Especially </a:t>
            </a:r>
            <a:r>
              <a:rPr lang="en-US" sz="1800" i="0" dirty="0">
                <a:solidFill>
                  <a:srgbClr val="009900"/>
                </a:solidFill>
                <a:cs typeface="Arial" charset="0"/>
              </a:rPr>
              <a:t>the modeling of our signal and main </a:t>
            </a:r>
            <a:r>
              <a:rPr lang="en-US" sz="1800" i="0" dirty="0" smtClean="0">
                <a:solidFill>
                  <a:srgbClr val="009900"/>
                </a:solidFill>
                <a:cs typeface="Arial" charset="0"/>
              </a:rPr>
              <a:t>backgrounds: Higher </a:t>
            </a:r>
            <a:r>
              <a:rPr lang="en-US" sz="1800" i="0" dirty="0">
                <a:solidFill>
                  <a:srgbClr val="009900"/>
                </a:solidFill>
                <a:cs typeface="Arial" charset="0"/>
              </a:rPr>
              <a:t>order </a:t>
            </a:r>
            <a:r>
              <a:rPr lang="en-US" sz="1800" i="0" dirty="0" smtClean="0">
                <a:solidFill>
                  <a:srgbClr val="009900"/>
                </a:solidFill>
                <a:cs typeface="Arial" charset="0"/>
              </a:rPr>
              <a:t>corrections, different </a:t>
            </a:r>
            <a:r>
              <a:rPr lang="en-US" sz="1800" i="0" dirty="0">
                <a:solidFill>
                  <a:srgbClr val="009900"/>
                </a:solidFill>
                <a:cs typeface="Arial" charset="0"/>
              </a:rPr>
              <a:t>choices for scale and </a:t>
            </a:r>
            <a:r>
              <a:rPr lang="en-US" sz="1800" i="0" dirty="0" smtClean="0">
                <a:solidFill>
                  <a:srgbClr val="009900"/>
                </a:solidFill>
                <a:cs typeface="Arial" charset="0"/>
              </a:rPr>
              <a:t>matching parameters</a:t>
            </a:r>
            <a:endParaRPr lang="en-US" sz="1800" i="0" dirty="0">
              <a:solidFill>
                <a:srgbClr val="009900"/>
              </a:solidFill>
              <a:cs typeface="Arial" charset="0"/>
            </a:endParaRPr>
          </a:p>
          <a:p>
            <a:pPr marL="39688">
              <a:spcBef>
                <a:spcPts val="500"/>
              </a:spcBef>
            </a:pPr>
            <a:endParaRPr lang="en-US" sz="1600" i="0" dirty="0">
              <a:solidFill>
                <a:srgbClr val="000080"/>
              </a:solidFill>
              <a:ea typeface="Lucida Grande" charset="0"/>
              <a:cs typeface="Lucida Grande" charset="0"/>
            </a:endParaRPr>
          </a:p>
          <a:p>
            <a:pPr marL="39688">
              <a:spcBef>
                <a:spcPts val="500"/>
              </a:spcBef>
            </a:pPr>
            <a:endParaRPr lang="en-US" sz="1600" i="0" dirty="0">
              <a:solidFill>
                <a:srgbClr val="000080"/>
              </a:solidFill>
              <a:ea typeface="Lucida Grande" charset="0"/>
              <a:cs typeface="Lucida Grande" charset="0"/>
            </a:endParaRPr>
          </a:p>
          <a:p>
            <a:pPr marL="39688">
              <a:spcBef>
                <a:spcPts val="1000"/>
              </a:spcBef>
            </a:pPr>
            <a:endParaRPr lang="en-US" sz="1600" i="0" dirty="0">
              <a:solidFill>
                <a:srgbClr val="000080"/>
              </a:solidFill>
              <a:ea typeface="Lucida Grande" charset="0"/>
              <a:cs typeface="Lucida Grande" charset="0"/>
            </a:endParaRPr>
          </a:p>
          <a:p>
            <a:pPr marL="39688">
              <a:spcBef>
                <a:spcPts val="1000"/>
              </a:spcBef>
            </a:pPr>
            <a:endParaRPr lang="en-US" sz="1600" i="0" dirty="0">
              <a:solidFill>
                <a:srgbClr val="000080"/>
              </a:solidFill>
              <a:ea typeface="Lucida Grande" charset="0"/>
              <a:cs typeface="Lucida Grande" charset="0"/>
            </a:endParaRPr>
          </a:p>
        </p:txBody>
      </p:sp>
      <p:grpSp>
        <p:nvGrpSpPr>
          <p:cNvPr id="10" name="Group 7"/>
          <p:cNvGrpSpPr>
            <a:grpSpLocks/>
          </p:cNvGrpSpPr>
          <p:nvPr/>
        </p:nvGrpSpPr>
        <p:grpSpPr bwMode="auto">
          <a:xfrm>
            <a:off x="3987800" y="2713038"/>
            <a:ext cx="2984500" cy="2024062"/>
            <a:chOff x="0" y="0"/>
            <a:chExt cx="1880" cy="1274"/>
          </a:xfrm>
        </p:grpSpPr>
        <p:pic>
          <p:nvPicPr>
            <p:cNvPr id="11" name="Picture 8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1880" cy="1274"/>
            </a:xfrm>
            <a:prstGeom prst="rect">
              <a:avLst/>
            </a:prstGeom>
            <a:noFill/>
            <a:ln w="12700" cap="flat">
              <a:noFill/>
              <a:round/>
              <a:headEnd/>
              <a:tailEnd/>
            </a:ln>
          </p:spPr>
        </p:pic>
        <p:sp>
          <p:nvSpPr>
            <p:cNvPr id="12" name="Rectangle 9"/>
            <p:cNvSpPr>
              <a:spLocks/>
            </p:cNvSpPr>
            <p:nvPr/>
          </p:nvSpPr>
          <p:spPr bwMode="auto">
            <a:xfrm>
              <a:off x="344" y="234"/>
              <a:ext cx="1286" cy="194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>
              <a:spAutoFit/>
            </a:bodyPr>
            <a:lstStyle/>
            <a:p>
              <a:pPr marL="39688"/>
              <a:r>
                <a:rPr lang="en-US" sz="2000" i="0" dirty="0">
                  <a:solidFill>
                    <a:srgbClr val="008000"/>
                  </a:solidFill>
                  <a:cs typeface="Arial" charset="0"/>
                </a:rPr>
                <a:t>H → WW → emu</a:t>
              </a:r>
            </a:p>
          </p:txBody>
        </p:sp>
      </p:grpSp>
      <p:sp>
        <p:nvSpPr>
          <p:cNvPr id="13" name="Rectangle 10"/>
          <p:cNvSpPr>
            <a:spLocks/>
          </p:cNvSpPr>
          <p:nvPr/>
        </p:nvSpPr>
        <p:spPr bwMode="auto">
          <a:xfrm>
            <a:off x="6654800" y="3632200"/>
            <a:ext cx="2054087" cy="615553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2000" i="0">
                <a:solidFill>
                  <a:schemeClr val="tx1"/>
                </a:solidFill>
                <a:cs typeface="Arial" charset="0"/>
              </a:rPr>
              <a:t>Limit degradation</a:t>
            </a:r>
          </a:p>
          <a:p>
            <a:pPr marL="39688"/>
            <a:r>
              <a:rPr lang="en-US" sz="2000" i="0">
                <a:solidFill>
                  <a:schemeClr val="tx1"/>
                </a:solidFill>
                <a:cs typeface="Arial" charset="0"/>
              </a:rPr>
              <a:t>vs Higgs mass</a:t>
            </a:r>
          </a:p>
        </p:txBody>
      </p:sp>
      <p:pic>
        <p:nvPicPr>
          <p:cNvPr id="14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1200" y="2822575"/>
            <a:ext cx="2933700" cy="1879600"/>
          </a:xfrm>
          <a:prstGeom prst="rect">
            <a:avLst/>
          </a:prstGeom>
          <a:noFill/>
          <a:ln w="12700" cap="flat">
            <a:noFill/>
            <a:round/>
            <a:headEnd/>
            <a:tailEnd/>
          </a:ln>
        </p:spPr>
      </p:pic>
      <p:sp>
        <p:nvSpPr>
          <p:cNvPr id="15" name="Rectangle 12"/>
          <p:cNvSpPr>
            <a:spLocks/>
          </p:cNvSpPr>
          <p:nvPr/>
        </p:nvSpPr>
        <p:spPr bwMode="auto">
          <a:xfrm>
            <a:off x="1231900" y="2959100"/>
            <a:ext cx="1432764" cy="307777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2000" i="0">
                <a:solidFill>
                  <a:srgbClr val="008000"/>
                </a:solidFill>
                <a:cs typeface="Arial" charset="0"/>
              </a:rPr>
              <a:t>ZH → ννbb </a:t>
            </a:r>
          </a:p>
        </p:txBody>
      </p:sp>
      <p:sp>
        <p:nvSpPr>
          <p:cNvPr id="16" name="Rectangle 1"/>
          <p:cNvSpPr>
            <a:spLocks/>
          </p:cNvSpPr>
          <p:nvPr/>
        </p:nvSpPr>
        <p:spPr bwMode="auto">
          <a:xfrm>
            <a:off x="190500" y="2565400"/>
            <a:ext cx="8724900" cy="52832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40639" bIns="0"/>
          <a:lstStyle/>
          <a:p>
            <a:pPr marL="39688"/>
            <a:r>
              <a:rPr lang="en-US" sz="1800" b="1" i="0" dirty="0" smtClean="0">
                <a:solidFill>
                  <a:srgbClr val="000080"/>
                </a:solidFill>
                <a:cs typeface="Arial" charset="0"/>
              </a:rPr>
              <a:t>Significant degradation </a:t>
            </a:r>
            <a:r>
              <a:rPr lang="en-US" sz="1800" b="1" i="0" dirty="0">
                <a:solidFill>
                  <a:srgbClr val="000080"/>
                </a:solidFill>
                <a:cs typeface="Arial" charset="0"/>
              </a:rPr>
              <a:t>of sensitivity due to systematic uncertainties</a:t>
            </a:r>
          </a:p>
          <a:p>
            <a:pPr marL="39688"/>
            <a:endParaRPr lang="en-US" sz="1800" i="0" dirty="0">
              <a:solidFill>
                <a:srgbClr val="000080"/>
              </a:solidFill>
              <a:cs typeface="Arial" charset="0"/>
            </a:endParaRPr>
          </a:p>
          <a:p>
            <a:pPr marL="39688"/>
            <a:endParaRPr lang="en-US" sz="1800" i="0" dirty="0">
              <a:solidFill>
                <a:srgbClr val="000080"/>
              </a:solidFill>
              <a:cs typeface="Arial" charset="0"/>
            </a:endParaRPr>
          </a:p>
          <a:p>
            <a:pPr marL="39688"/>
            <a:endParaRPr lang="en-US" sz="1800" i="0" dirty="0">
              <a:solidFill>
                <a:srgbClr val="000080"/>
              </a:solidFill>
              <a:cs typeface="Arial" charset="0"/>
            </a:endParaRPr>
          </a:p>
          <a:p>
            <a:pPr marL="39688"/>
            <a:endParaRPr lang="en-US" sz="1800" i="0" dirty="0">
              <a:solidFill>
                <a:srgbClr val="000080"/>
              </a:solidFill>
              <a:cs typeface="Arial" charset="0"/>
            </a:endParaRPr>
          </a:p>
          <a:p>
            <a:pPr marL="39688"/>
            <a:endParaRPr lang="en-US" sz="1800" i="0" dirty="0">
              <a:solidFill>
                <a:srgbClr val="000080"/>
              </a:solidFill>
              <a:cs typeface="Arial" charset="0"/>
            </a:endParaRPr>
          </a:p>
          <a:p>
            <a:pPr marL="39688"/>
            <a:endParaRPr lang="en-US" sz="1800" i="0" dirty="0">
              <a:solidFill>
                <a:srgbClr val="000080"/>
              </a:solidFill>
              <a:cs typeface="Arial" charset="0"/>
            </a:endParaRPr>
          </a:p>
          <a:p>
            <a:pPr marL="39688"/>
            <a:endParaRPr lang="en-US" sz="1800" i="0" dirty="0">
              <a:solidFill>
                <a:srgbClr val="000080"/>
              </a:solidFill>
              <a:cs typeface="Arial" charset="0"/>
            </a:endParaRPr>
          </a:p>
          <a:p>
            <a:pPr marL="39688"/>
            <a:r>
              <a:rPr lang="en-US" sz="1800" i="0" dirty="0" smtClean="0">
                <a:solidFill>
                  <a:srgbClr val="000080"/>
                </a:solidFill>
                <a:cs typeface="Arial" charset="0"/>
              </a:rPr>
              <a:t>Limiting </a:t>
            </a:r>
            <a:r>
              <a:rPr lang="en-US" sz="1800" i="0" dirty="0">
                <a:solidFill>
                  <a:srgbClr val="000080"/>
                </a:solidFill>
                <a:cs typeface="Arial" charset="0"/>
              </a:rPr>
              <a:t>the degrading effect of systematic uncertainties </a:t>
            </a:r>
            <a:r>
              <a:rPr lang="en-US" sz="1800" i="0" dirty="0" smtClean="0">
                <a:solidFill>
                  <a:srgbClr val="000080"/>
                </a:solidFill>
                <a:cs typeface="Arial" charset="0"/>
              </a:rPr>
              <a:t>allows </a:t>
            </a:r>
            <a:r>
              <a:rPr lang="en-US" sz="1800" i="0" dirty="0">
                <a:solidFill>
                  <a:srgbClr val="000080"/>
                </a:solidFill>
                <a:cs typeface="Arial" charset="0"/>
              </a:rPr>
              <a:t>to improve </a:t>
            </a:r>
            <a:r>
              <a:rPr lang="en-US" sz="1800" i="0" dirty="0" smtClean="0">
                <a:solidFill>
                  <a:srgbClr val="000080"/>
                </a:solidFill>
                <a:cs typeface="Arial" charset="0"/>
              </a:rPr>
              <a:t>the </a:t>
            </a:r>
            <a:r>
              <a:rPr lang="en-US" sz="1800" i="0" dirty="0">
                <a:solidFill>
                  <a:srgbClr val="000080"/>
                </a:solidFill>
                <a:cs typeface="Arial" charset="0"/>
              </a:rPr>
              <a:t>sensitivity on the 10% level</a:t>
            </a:r>
          </a:p>
          <a:p>
            <a:pPr marL="39688">
              <a:spcBef>
                <a:spcPts val="1000"/>
              </a:spcBef>
              <a:buClr>
                <a:srgbClr val="004080"/>
              </a:buClr>
              <a:buSzPct val="125000"/>
              <a:buFont typeface="Arial" charset="0"/>
              <a:buChar char="-"/>
            </a:pPr>
            <a:r>
              <a:rPr lang="en-US" sz="1800" i="0" dirty="0">
                <a:solidFill>
                  <a:srgbClr val="004080"/>
                </a:solidFill>
                <a:cs typeface="Arial" charset="0"/>
              </a:rPr>
              <a:t>Obtain a better understanding of the modeling of our backgrounds instead of using large systematic uncertainties</a:t>
            </a:r>
          </a:p>
          <a:p>
            <a:pPr marL="39688">
              <a:spcBef>
                <a:spcPts val="1000"/>
              </a:spcBef>
              <a:buClr>
                <a:srgbClr val="004080"/>
              </a:buClr>
              <a:buSzPct val="125000"/>
              <a:buFont typeface="Arial" charset="0"/>
              <a:buChar char="-"/>
            </a:pPr>
            <a:r>
              <a:rPr lang="en-US" sz="1800" i="0" dirty="0">
                <a:solidFill>
                  <a:srgbClr val="004080"/>
                </a:solidFill>
                <a:cs typeface="Arial" charset="0"/>
              </a:rPr>
              <a:t>An important part of algorithm improvements can be to reduce systematic errors associated to them (i.e. large degradation from b-tagging uncertainties</a:t>
            </a:r>
            <a:r>
              <a:rPr lang="en-US" sz="1800" i="0" dirty="0" smtClean="0">
                <a:solidFill>
                  <a:srgbClr val="004080"/>
                </a:solidFill>
                <a:cs typeface="Arial" charset="0"/>
              </a:rPr>
              <a:t>)</a:t>
            </a:r>
            <a:endParaRPr lang="en-US" sz="1800" i="0" dirty="0">
              <a:solidFill>
                <a:srgbClr val="004080"/>
              </a:solidFill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CBBB0EC-57EE-4543-A00C-37B0FB8C1B82}" type="slidenum">
              <a:rPr lang="en-US"/>
              <a:pPr/>
              <a:t>17</a:t>
            </a:fld>
            <a:endParaRPr lang="en-US"/>
          </a:p>
        </p:txBody>
      </p:sp>
      <p:sp>
        <p:nvSpPr>
          <p:cNvPr id="2515978" name="Rectangle 10"/>
          <p:cNvSpPr>
            <a:spLocks noChangeArrowheads="1"/>
          </p:cNvSpPr>
          <p:nvPr/>
        </p:nvSpPr>
        <p:spPr bwMode="auto">
          <a:xfrm>
            <a:off x="0" y="6629400"/>
            <a:ext cx="3657600" cy="228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2515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Best fit for nuisance parameters</a:t>
            </a:r>
          </a:p>
        </p:txBody>
      </p:sp>
      <p:pic>
        <p:nvPicPr>
          <p:cNvPr id="251597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" y="571500"/>
            <a:ext cx="8172450" cy="453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515973" name="Text Box 5"/>
          <p:cNvSpPr txBox="1">
            <a:spLocks noChangeArrowheads="1"/>
          </p:cNvSpPr>
          <p:nvPr/>
        </p:nvSpPr>
        <p:spPr bwMode="auto">
          <a:xfrm>
            <a:off x="762000" y="5311914"/>
            <a:ext cx="8153400" cy="147732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i="0" dirty="0" smtClean="0">
                <a:solidFill>
                  <a:srgbClr val="009900"/>
                </a:solidFill>
              </a:rPr>
              <a:t>- Error correlations between channels and experiments taken into account</a:t>
            </a:r>
          </a:p>
          <a:p>
            <a:pPr>
              <a:spcBef>
                <a:spcPct val="50000"/>
              </a:spcBef>
            </a:pPr>
            <a:r>
              <a:rPr lang="en-US" sz="2000" b="1" i="0" dirty="0" smtClean="0">
                <a:solidFill>
                  <a:srgbClr val="009900"/>
                </a:solidFill>
              </a:rPr>
              <a:t>-“shape error” used in many background or signal modeling uncertainties, strong impact on the limits. </a:t>
            </a:r>
            <a:endParaRPr lang="en-US" sz="2000" b="1" i="0" dirty="0">
              <a:solidFill>
                <a:srgbClr val="009900"/>
              </a:solidFill>
            </a:endParaRPr>
          </a:p>
        </p:txBody>
      </p:sp>
      <p:sp>
        <p:nvSpPr>
          <p:cNvPr id="2515974" name="Text Box 6"/>
          <p:cNvSpPr txBox="1">
            <a:spLocks noChangeArrowheads="1"/>
          </p:cNvSpPr>
          <p:nvPr/>
        </p:nvSpPr>
        <p:spPr bwMode="auto">
          <a:xfrm>
            <a:off x="165100" y="2368550"/>
            <a:ext cx="12954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i="0">
                <a:solidFill>
                  <a:srgbClr val="0099FF"/>
                </a:solidFill>
              </a:rPr>
              <a:t>Centered close to 0  </a:t>
            </a:r>
            <a:r>
              <a:rPr lang="en-US" sz="1600" b="1" i="0">
                <a:solidFill>
                  <a:srgbClr val="0099FF"/>
                </a:solidFill>
                <a:sym typeface="Wingdings" pitchFamily="2" charset="2"/>
              </a:rPr>
              <a:t> good</a:t>
            </a:r>
            <a:endParaRPr lang="en-US" sz="1600" b="1" i="0">
              <a:solidFill>
                <a:srgbClr val="0099FF"/>
              </a:solidFill>
            </a:endParaRPr>
          </a:p>
        </p:txBody>
      </p:sp>
      <p:sp>
        <p:nvSpPr>
          <p:cNvPr id="2515975" name="Line 7"/>
          <p:cNvSpPr>
            <a:spLocks noChangeShapeType="1"/>
          </p:cNvSpPr>
          <p:nvPr/>
        </p:nvSpPr>
        <p:spPr bwMode="auto">
          <a:xfrm>
            <a:off x="1295400" y="2768600"/>
            <a:ext cx="6565900" cy="38100"/>
          </a:xfrm>
          <a:prstGeom prst="line">
            <a:avLst/>
          </a:prstGeom>
          <a:noFill/>
          <a:ln w="28575">
            <a:solidFill>
              <a:srgbClr val="0099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2515976" name="Text Box 8"/>
          <p:cNvSpPr txBox="1">
            <a:spLocks noChangeArrowheads="1"/>
          </p:cNvSpPr>
          <p:nvPr/>
        </p:nvSpPr>
        <p:spPr bwMode="auto">
          <a:xfrm rot="5400000">
            <a:off x="5899150" y="2960688"/>
            <a:ext cx="4267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i="0"/>
              <a:t>shift in units of systematic uncertainty</a:t>
            </a:r>
          </a:p>
        </p:txBody>
      </p:sp>
      <p:sp>
        <p:nvSpPr>
          <p:cNvPr id="2515977" name="Text Box 9"/>
          <p:cNvSpPr txBox="1">
            <a:spLocks noChangeArrowheads="1"/>
          </p:cNvSpPr>
          <p:nvPr/>
        </p:nvSpPr>
        <p:spPr bwMode="auto">
          <a:xfrm>
            <a:off x="3328988" y="561975"/>
            <a:ext cx="449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D</a:t>
            </a:r>
            <a:r>
              <a:rPr lang="en-US" dirty="0">
                <a:cs typeface="Tahoma" pitchFamily="34" charset="0"/>
              </a:rPr>
              <a:t>Ø Higgs SM </a:t>
            </a:r>
            <a:r>
              <a:rPr lang="en-US" dirty="0" smtClean="0">
                <a:cs typeface="Tahoma" pitchFamily="34" charset="0"/>
              </a:rPr>
              <a:t>combination ‘07</a:t>
            </a:r>
            <a:endParaRPr lang="en-US" dirty="0"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space réservé du numéro de diapositive 3"/>
          <p:cNvSpPr>
            <a:spLocks noGrp="1"/>
          </p:cNvSpPr>
          <p:nvPr>
            <p:ph type="sldNum" sz="quarter" idx="11"/>
          </p:nvPr>
        </p:nvSpPr>
        <p:spPr>
          <a:xfrm>
            <a:off x="8820150" y="6553200"/>
            <a:ext cx="339725" cy="317500"/>
          </a:xfrm>
          <a:prstGeom prst="rect">
            <a:avLst/>
          </a:prstGeom>
        </p:spPr>
        <p:txBody>
          <a:bodyPr/>
          <a:lstStyle/>
          <a:p>
            <a:fld id="{4E73427D-B33B-40BF-8EB9-27F76D8D30D2}" type="slidenum">
              <a:rPr lang="en-US" i="0"/>
              <a:pPr/>
              <a:t>18</a:t>
            </a:fld>
            <a:endParaRPr lang="en-US" i="0"/>
          </a:p>
        </p:txBody>
      </p:sp>
      <p:sp>
        <p:nvSpPr>
          <p:cNvPr id="13315" name="Rectangle 3"/>
          <p:cNvSpPr>
            <a:spLocks/>
          </p:cNvSpPr>
          <p:nvPr/>
        </p:nvSpPr>
        <p:spPr bwMode="auto">
          <a:xfrm>
            <a:off x="3579813" y="6553200"/>
            <a:ext cx="5168900" cy="317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39200" bIns="0"/>
          <a:lstStyle/>
          <a:p>
            <a:pPr marL="38100" algn="r">
              <a:lnSpc>
                <a:spcPct val="98000"/>
              </a:lnSpc>
              <a:tabLst>
                <a:tab pos="38100" algn="l"/>
                <a:tab pos="952500" algn="l"/>
                <a:tab pos="1866900" algn="l"/>
                <a:tab pos="2781300" algn="l"/>
                <a:tab pos="3695700" algn="l"/>
                <a:tab pos="4610100" algn="l"/>
                <a:tab pos="5524500" algn="l"/>
                <a:tab pos="6438900" algn="l"/>
                <a:tab pos="7353300" algn="l"/>
                <a:tab pos="8267700" algn="l"/>
                <a:tab pos="9182100" algn="l"/>
                <a:tab pos="10096500" algn="l"/>
              </a:tabLst>
            </a:pPr>
            <a:r>
              <a:rPr lang="en-US" sz="1400" i="0">
                <a:solidFill>
                  <a:srgbClr val="FFFFFF"/>
                </a:solidFill>
                <a:latin typeface="Verdana" charset="0"/>
                <a:ea typeface="Verdana" charset="0"/>
                <a:cs typeface="Verdana" charset="0"/>
                <a:sym typeface="Verdana" charset="0"/>
              </a:rPr>
              <a:t>Perspectives of Higgs Searches </a:t>
            </a:r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Algorithm improvements: b-tagging</a:t>
            </a:r>
          </a:p>
        </p:txBody>
      </p:sp>
      <p:sp>
        <p:nvSpPr>
          <p:cNvPr id="13318" name="Rectangle 6"/>
          <p:cNvSpPr>
            <a:spLocks/>
          </p:cNvSpPr>
          <p:nvPr/>
        </p:nvSpPr>
        <p:spPr bwMode="auto">
          <a:xfrm>
            <a:off x="241300" y="1143000"/>
            <a:ext cx="8902700" cy="48260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40639" bIns="0"/>
          <a:lstStyle/>
          <a:p>
            <a:pPr marL="39688">
              <a:spcBef>
                <a:spcPts val="500"/>
              </a:spcBef>
            </a:pPr>
            <a:r>
              <a:rPr lang="en-US" sz="2000" i="0" dirty="0">
                <a:solidFill>
                  <a:srgbClr val="000080"/>
                </a:solidFill>
                <a:cs typeface="Arial" charset="0"/>
              </a:rPr>
              <a:t>Improved b-tagging </a:t>
            </a:r>
            <a:r>
              <a:rPr lang="en-US" sz="2000" i="0" dirty="0" smtClean="0">
                <a:solidFill>
                  <a:srgbClr val="000080"/>
                </a:solidFill>
                <a:cs typeface="Arial" charset="0"/>
              </a:rPr>
              <a:t>algorithms </a:t>
            </a:r>
            <a:r>
              <a:rPr lang="en-US" sz="2000" i="0" dirty="0">
                <a:solidFill>
                  <a:srgbClr val="000080"/>
                </a:solidFill>
                <a:cs typeface="Arial" charset="0"/>
              </a:rPr>
              <a:t>(b </a:t>
            </a:r>
            <a:r>
              <a:rPr lang="en-US" sz="2000" i="0" dirty="0" err="1">
                <a:solidFill>
                  <a:srgbClr val="000080"/>
                </a:solidFill>
                <a:cs typeface="Arial" charset="0"/>
              </a:rPr>
              <a:t>vs</a:t>
            </a:r>
            <a:r>
              <a:rPr lang="en-US" sz="2000" i="0" dirty="0">
                <a:solidFill>
                  <a:srgbClr val="000080"/>
                </a:solidFill>
                <a:cs typeface="Arial" charset="0"/>
              </a:rPr>
              <a:t> light jet discrimination)</a:t>
            </a:r>
          </a:p>
          <a:p>
            <a:pPr marL="39688">
              <a:spcBef>
                <a:spcPts val="500"/>
              </a:spcBef>
              <a:buClr>
                <a:srgbClr val="004080"/>
              </a:buClr>
              <a:buSzPct val="125000"/>
            </a:pPr>
            <a:r>
              <a:rPr lang="en-US" i="0" dirty="0" smtClean="0">
                <a:solidFill>
                  <a:srgbClr val="004080"/>
                </a:solidFill>
                <a:cs typeface="Arial" charset="0"/>
              </a:rPr>
              <a:t>~10% </a:t>
            </a:r>
            <a:r>
              <a:rPr lang="en-US" i="0" dirty="0">
                <a:solidFill>
                  <a:srgbClr val="004080"/>
                </a:solidFill>
                <a:cs typeface="Arial" charset="0"/>
              </a:rPr>
              <a:t>increase in b-jet efficiency at same fake rate</a:t>
            </a:r>
          </a:p>
          <a:p>
            <a:pPr marL="39688">
              <a:spcBef>
                <a:spcPts val="1000"/>
              </a:spcBef>
            </a:pPr>
            <a:r>
              <a:rPr lang="en-US" sz="2000" i="0" dirty="0">
                <a:solidFill>
                  <a:srgbClr val="000080"/>
                </a:solidFill>
                <a:cs typeface="Arial" charset="0"/>
              </a:rPr>
              <a:t>New, additional algorithms</a:t>
            </a:r>
          </a:p>
          <a:p>
            <a:pPr marL="39688">
              <a:spcBef>
                <a:spcPts val="500"/>
              </a:spcBef>
              <a:buClr>
                <a:srgbClr val="004080"/>
              </a:buClr>
              <a:buSzPct val="125000"/>
              <a:buFont typeface="Arial" charset="0"/>
              <a:buChar char="-"/>
            </a:pPr>
            <a:r>
              <a:rPr lang="en-US" i="0" dirty="0">
                <a:solidFill>
                  <a:srgbClr val="004080"/>
                </a:solidFill>
                <a:cs typeface="Arial" charset="0"/>
              </a:rPr>
              <a:t>b vs. c discrimination</a:t>
            </a:r>
          </a:p>
          <a:p>
            <a:pPr marL="39688">
              <a:spcBef>
                <a:spcPts val="500"/>
              </a:spcBef>
              <a:buClr>
                <a:srgbClr val="004080"/>
              </a:buClr>
              <a:buSzPct val="125000"/>
              <a:buFont typeface="Arial" charset="0"/>
              <a:buChar char="-"/>
            </a:pPr>
            <a:r>
              <a:rPr lang="en-US" i="0" dirty="0">
                <a:solidFill>
                  <a:srgbClr val="004080"/>
                </a:solidFill>
                <a:cs typeface="Arial" charset="0"/>
              </a:rPr>
              <a:t>b vs. bb (merged) discrimination </a:t>
            </a:r>
          </a:p>
          <a:p>
            <a:pPr marL="39688">
              <a:spcBef>
                <a:spcPts val="1000"/>
              </a:spcBef>
            </a:pPr>
            <a:r>
              <a:rPr lang="en-US" sz="2000" i="0" dirty="0">
                <a:solidFill>
                  <a:srgbClr val="000080"/>
                </a:solidFill>
                <a:cs typeface="Arial" charset="0"/>
              </a:rPr>
              <a:t>Not yet in recent Higgs </a:t>
            </a:r>
            <a:r>
              <a:rPr lang="en-US" sz="2000" i="0" dirty="0" smtClean="0">
                <a:solidFill>
                  <a:srgbClr val="000080"/>
                </a:solidFill>
                <a:cs typeface="Arial" charset="0"/>
              </a:rPr>
              <a:t>results </a:t>
            </a:r>
            <a:endParaRPr lang="en-US" sz="2000" i="0" dirty="0">
              <a:solidFill>
                <a:srgbClr val="000080"/>
              </a:solidFill>
              <a:cs typeface="Arial" charset="0"/>
            </a:endParaRPr>
          </a:p>
          <a:p>
            <a:pPr marL="39688">
              <a:spcBef>
                <a:spcPts val="1000"/>
              </a:spcBef>
            </a:pPr>
            <a:endParaRPr lang="en-US" i="0" dirty="0">
              <a:solidFill>
                <a:srgbClr val="000080"/>
              </a:solidFill>
              <a:ea typeface="Lucida Grande" charset="0"/>
              <a:cs typeface="Lucida Grande" charset="0"/>
            </a:endParaRPr>
          </a:p>
          <a:p>
            <a:pPr marL="39688">
              <a:spcBef>
                <a:spcPts val="1000"/>
              </a:spcBef>
            </a:pPr>
            <a:endParaRPr lang="en-US" i="0" dirty="0">
              <a:solidFill>
                <a:srgbClr val="000080"/>
              </a:solidFill>
              <a:ea typeface="Lucida Grande" charset="0"/>
              <a:cs typeface="Lucida Grande" charset="0"/>
            </a:endParaRPr>
          </a:p>
          <a:p>
            <a:pPr marL="39688">
              <a:spcBef>
                <a:spcPts val="1000"/>
              </a:spcBef>
            </a:pPr>
            <a:endParaRPr lang="en-US" i="0" dirty="0">
              <a:solidFill>
                <a:srgbClr val="000080"/>
              </a:solidFill>
              <a:ea typeface="Lucida Grande" charset="0"/>
              <a:cs typeface="Lucida Grande" charset="0"/>
            </a:endParaRPr>
          </a:p>
          <a:p>
            <a:pPr marL="39688">
              <a:spcBef>
                <a:spcPts val="1000"/>
              </a:spcBef>
            </a:pPr>
            <a:endParaRPr lang="en-US" i="0" dirty="0">
              <a:solidFill>
                <a:srgbClr val="000080"/>
              </a:solidFill>
              <a:ea typeface="Lucida Grande" charset="0"/>
              <a:cs typeface="Lucida Grande" charset="0"/>
            </a:endParaRPr>
          </a:p>
          <a:p>
            <a:pPr marL="39688">
              <a:spcBef>
                <a:spcPts val="1000"/>
              </a:spcBef>
            </a:pPr>
            <a:endParaRPr lang="en-US" i="0" dirty="0">
              <a:solidFill>
                <a:srgbClr val="000080"/>
              </a:solidFill>
              <a:ea typeface="Lucida Grande" charset="0"/>
              <a:cs typeface="Lucida Grande" charset="0"/>
            </a:endParaRPr>
          </a:p>
          <a:p>
            <a:pPr marL="39688">
              <a:spcBef>
                <a:spcPts val="2800"/>
              </a:spcBef>
            </a:pPr>
            <a:endParaRPr lang="en-US" sz="2000" i="0" dirty="0">
              <a:solidFill>
                <a:srgbClr val="800000"/>
              </a:solidFill>
              <a:cs typeface="Arial" charset="0"/>
            </a:endParaRPr>
          </a:p>
        </p:txBody>
      </p:sp>
      <p:pic>
        <p:nvPicPr>
          <p:cNvPr id="13319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2500" y="3949700"/>
            <a:ext cx="2235200" cy="1981200"/>
          </a:xfrm>
          <a:prstGeom prst="rect">
            <a:avLst/>
          </a:prstGeom>
          <a:noFill/>
          <a:ln w="12700" cap="flat">
            <a:noFill/>
            <a:round/>
            <a:headEnd/>
            <a:tailEnd/>
          </a:ln>
        </p:spPr>
      </p:pic>
      <p:sp>
        <p:nvSpPr>
          <p:cNvPr id="13320" name="Oval 8"/>
          <p:cNvSpPr>
            <a:spLocks/>
          </p:cNvSpPr>
          <p:nvPr/>
        </p:nvSpPr>
        <p:spPr bwMode="auto">
          <a:xfrm>
            <a:off x="2730500" y="3924300"/>
            <a:ext cx="457200" cy="901700"/>
          </a:xfrm>
          <a:prstGeom prst="ellipse">
            <a:avLst/>
          </a:prstGeom>
          <a:solidFill>
            <a:srgbClr val="008000">
              <a:alpha val="20000"/>
            </a:srgbClr>
          </a:solidFill>
          <a:ln w="12700" cap="flat">
            <a:solidFill>
              <a:srgbClr val="008000">
                <a:alpha val="2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fr-FR" i="0"/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5029200" y="2197100"/>
            <a:ext cx="4191000" cy="3136900"/>
            <a:chOff x="0" y="0"/>
            <a:chExt cx="2640" cy="1976"/>
          </a:xfrm>
        </p:grpSpPr>
        <p:pic>
          <p:nvPicPr>
            <p:cNvPr id="13322" name="Picture 10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2640" cy="1976"/>
            </a:xfrm>
            <a:prstGeom prst="rect">
              <a:avLst/>
            </a:prstGeom>
            <a:noFill/>
            <a:ln w="12700" cap="flat">
              <a:noFill/>
              <a:round/>
              <a:headEnd/>
              <a:tailEnd/>
            </a:ln>
          </p:spPr>
        </p:pic>
        <p:sp>
          <p:nvSpPr>
            <p:cNvPr id="13323" name="Rectangle 11"/>
            <p:cNvSpPr>
              <a:spLocks/>
            </p:cNvSpPr>
            <p:nvPr/>
          </p:nvSpPr>
          <p:spPr bwMode="auto">
            <a:xfrm>
              <a:off x="1205" y="186"/>
              <a:ext cx="1224" cy="240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40639" bIns="0"/>
            <a:lstStyle/>
            <a:p>
              <a:pPr marL="39688"/>
              <a:r>
                <a:rPr lang="en-US" sz="1600" i="0">
                  <a:solidFill>
                    <a:schemeClr val="tx1"/>
                  </a:solidFill>
                  <a:cs typeface="Arial" charset="0"/>
                </a:rPr>
                <a:t>                        </a:t>
              </a:r>
              <a:r>
                <a:rPr lang="en-US" sz="2000" i="0">
                  <a:solidFill>
                    <a:schemeClr val="tx1"/>
                  </a:solidFill>
                  <a:cs typeface="Arial" charset="0"/>
                </a:rPr>
                <a:t>DØ</a:t>
              </a:r>
            </a:p>
          </p:txBody>
        </p:sp>
        <p:sp>
          <p:nvSpPr>
            <p:cNvPr id="13324" name="Rectangle 12"/>
            <p:cNvSpPr>
              <a:spLocks/>
            </p:cNvSpPr>
            <p:nvPr/>
          </p:nvSpPr>
          <p:spPr bwMode="auto">
            <a:xfrm>
              <a:off x="811" y="1136"/>
              <a:ext cx="776" cy="208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40639" bIns="0"/>
            <a:lstStyle/>
            <a:p>
              <a:pPr marL="39688"/>
              <a:r>
                <a:rPr lang="en-US" sz="1400" i="0">
                  <a:solidFill>
                    <a:srgbClr val="800000"/>
                  </a:solidFill>
                  <a:cs typeface="Arial" charset="0"/>
                </a:rPr>
                <a:t>+13% signal</a:t>
              </a:r>
            </a:p>
          </p:txBody>
        </p:sp>
        <p:sp>
          <p:nvSpPr>
            <p:cNvPr id="13325" name="Rectangle 13"/>
            <p:cNvSpPr>
              <a:spLocks/>
            </p:cNvSpPr>
            <p:nvPr/>
          </p:nvSpPr>
          <p:spPr bwMode="auto">
            <a:xfrm>
              <a:off x="846" y="1143"/>
              <a:ext cx="696" cy="160"/>
            </a:xfrm>
            <a:prstGeom prst="rect">
              <a:avLst/>
            </a:prstGeom>
            <a:noFill/>
            <a:ln w="12700" cap="flat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fr-FR" i="0"/>
            </a:p>
          </p:txBody>
        </p:sp>
        <p:sp>
          <p:nvSpPr>
            <p:cNvPr id="13326" name="Line 14"/>
            <p:cNvSpPr>
              <a:spLocks noChangeShapeType="1"/>
            </p:cNvSpPr>
            <p:nvPr/>
          </p:nvSpPr>
          <p:spPr bwMode="auto">
            <a:xfrm>
              <a:off x="611" y="1059"/>
              <a:ext cx="233" cy="128"/>
            </a:xfrm>
            <a:prstGeom prst="line">
              <a:avLst/>
            </a:prstGeom>
            <a:noFill/>
            <a:ln w="12700" cap="flat">
              <a:solidFill>
                <a:srgbClr val="800000"/>
              </a:solidFill>
              <a:prstDash val="solid"/>
              <a:round/>
              <a:headEnd type="stealth" w="med" len="med"/>
              <a:tailEnd type="none" w="med" len="med"/>
            </a:ln>
          </p:spPr>
          <p:txBody>
            <a:bodyPr lIns="0" tIns="0" rIns="0" bIns="0"/>
            <a:lstStyle/>
            <a:p>
              <a:endParaRPr lang="fr-FR" i="0"/>
            </a:p>
          </p:txBody>
        </p:sp>
        <p:sp>
          <p:nvSpPr>
            <p:cNvPr id="13327" name="Line 15"/>
            <p:cNvSpPr>
              <a:spLocks noChangeShapeType="1"/>
            </p:cNvSpPr>
            <p:nvPr/>
          </p:nvSpPr>
          <p:spPr bwMode="auto">
            <a:xfrm rot="10800000" flipH="1">
              <a:off x="622" y="1234"/>
              <a:ext cx="222" cy="43"/>
            </a:xfrm>
            <a:prstGeom prst="line">
              <a:avLst/>
            </a:prstGeom>
            <a:noFill/>
            <a:ln w="12700" cap="flat">
              <a:solidFill>
                <a:srgbClr val="800000"/>
              </a:solidFill>
              <a:prstDash val="solid"/>
              <a:round/>
              <a:headEnd type="stealth" w="med" len="med"/>
              <a:tailEnd type="none" w="med" len="med"/>
            </a:ln>
          </p:spPr>
          <p:txBody>
            <a:bodyPr lIns="0" tIns="0" rIns="0" bIns="0"/>
            <a:lstStyle/>
            <a:p>
              <a:endParaRPr lang="fr-FR" i="0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numéro de diapositive 3"/>
          <p:cNvSpPr>
            <a:spLocks noGrp="1"/>
          </p:cNvSpPr>
          <p:nvPr>
            <p:ph type="sldNum" sz="quarter" idx="11"/>
          </p:nvPr>
        </p:nvSpPr>
        <p:spPr>
          <a:xfrm>
            <a:off x="8820150" y="6553200"/>
            <a:ext cx="339725" cy="317500"/>
          </a:xfrm>
          <a:prstGeom prst="rect">
            <a:avLst/>
          </a:prstGeom>
        </p:spPr>
        <p:txBody>
          <a:bodyPr/>
          <a:lstStyle/>
          <a:p>
            <a:fld id="{11B0CF3F-AEC5-463A-82AB-2FAA247CB293}" type="slidenum">
              <a:rPr lang="en-US" i="0"/>
              <a:pPr/>
              <a:t>19</a:t>
            </a:fld>
            <a:endParaRPr lang="en-US" i="0"/>
          </a:p>
        </p:txBody>
      </p:sp>
      <p:sp>
        <p:nvSpPr>
          <p:cNvPr id="15361" name="Rectangle 1"/>
          <p:cNvSpPr>
            <a:spLocks/>
          </p:cNvSpPr>
          <p:nvPr/>
        </p:nvSpPr>
        <p:spPr bwMode="auto">
          <a:xfrm>
            <a:off x="228600" y="1625600"/>
            <a:ext cx="8686800" cy="56134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40639" bIns="0"/>
          <a:lstStyle/>
          <a:p>
            <a:pPr marL="39688">
              <a:spcBef>
                <a:spcPts val="1000"/>
              </a:spcBef>
            </a:pPr>
            <a:r>
              <a:rPr lang="en-US" sz="2000" b="1" i="0" dirty="0" smtClean="0">
                <a:solidFill>
                  <a:srgbClr val="000080"/>
                </a:solidFill>
                <a:cs typeface="Arial" charset="0"/>
              </a:rPr>
              <a:t>Lots </a:t>
            </a:r>
            <a:r>
              <a:rPr lang="en-US" sz="2000" b="1" i="0" dirty="0">
                <a:solidFill>
                  <a:srgbClr val="000080"/>
                </a:solidFill>
                <a:cs typeface="Arial" charset="0"/>
              </a:rPr>
              <a:t>of work in the past years to </a:t>
            </a:r>
            <a:br>
              <a:rPr lang="en-US" sz="2000" b="1" i="0" dirty="0">
                <a:solidFill>
                  <a:srgbClr val="000080"/>
                </a:solidFill>
                <a:cs typeface="Arial" charset="0"/>
              </a:rPr>
            </a:br>
            <a:r>
              <a:rPr lang="en-US" sz="2000" b="1" i="0" dirty="0">
                <a:solidFill>
                  <a:srgbClr val="000080"/>
                </a:solidFill>
                <a:cs typeface="Arial" charset="0"/>
              </a:rPr>
              <a:t>improve the jet energy </a:t>
            </a:r>
            <a:r>
              <a:rPr lang="en-US" sz="2000" b="1" i="0" dirty="0" smtClean="0">
                <a:solidFill>
                  <a:srgbClr val="000080"/>
                </a:solidFill>
                <a:cs typeface="Arial" charset="0"/>
              </a:rPr>
              <a:t>resolution,</a:t>
            </a:r>
          </a:p>
          <a:p>
            <a:pPr marL="39688">
              <a:spcBef>
                <a:spcPts val="1000"/>
              </a:spcBef>
            </a:pPr>
            <a:r>
              <a:rPr lang="en-US" sz="2000" b="1" i="0" dirty="0" smtClean="0">
                <a:solidFill>
                  <a:srgbClr val="000080"/>
                </a:solidFill>
                <a:cs typeface="Arial" charset="0"/>
              </a:rPr>
              <a:t>Still progress is being made </a:t>
            </a:r>
            <a:endParaRPr lang="en-US" sz="2000" b="1" i="0" dirty="0">
              <a:solidFill>
                <a:srgbClr val="000080"/>
              </a:solidFill>
              <a:cs typeface="Arial" charset="0"/>
            </a:endParaRPr>
          </a:p>
          <a:p>
            <a:pPr marL="39688">
              <a:spcBef>
                <a:spcPts val="1000"/>
              </a:spcBef>
              <a:buClr>
                <a:srgbClr val="004080"/>
              </a:buClr>
              <a:buSzPct val="125000"/>
              <a:buFont typeface="Arial" charset="0"/>
              <a:buChar char="-"/>
            </a:pPr>
            <a:r>
              <a:rPr lang="en-US" sz="1800" b="1" i="0" dirty="0" err="1" smtClean="0">
                <a:solidFill>
                  <a:srgbClr val="004080"/>
                </a:solidFill>
                <a:cs typeface="Arial" charset="0"/>
              </a:rPr>
              <a:t>Preshower</a:t>
            </a:r>
            <a:r>
              <a:rPr lang="en-US" sz="1800" b="1" i="0" dirty="0" smtClean="0">
                <a:solidFill>
                  <a:srgbClr val="004080"/>
                </a:solidFill>
                <a:cs typeface="Arial" charset="0"/>
              </a:rPr>
              <a:t> correction </a:t>
            </a:r>
            <a:endParaRPr lang="en-US" sz="1800" b="1" i="0" dirty="0">
              <a:solidFill>
                <a:srgbClr val="004080"/>
              </a:solidFill>
              <a:cs typeface="Arial" charset="0"/>
            </a:endParaRPr>
          </a:p>
          <a:p>
            <a:pPr marL="39688">
              <a:spcBef>
                <a:spcPts val="1000"/>
              </a:spcBef>
              <a:buClr>
                <a:srgbClr val="004080"/>
              </a:buClr>
              <a:buSzPct val="125000"/>
              <a:buFont typeface="Arial" charset="0"/>
              <a:buChar char="-"/>
            </a:pPr>
            <a:r>
              <a:rPr lang="en-US" sz="1800" b="1" i="0" dirty="0" smtClean="0">
                <a:solidFill>
                  <a:srgbClr val="004080"/>
                </a:solidFill>
                <a:cs typeface="Arial" charset="0"/>
              </a:rPr>
              <a:t>Track-cal </a:t>
            </a:r>
            <a:r>
              <a:rPr lang="en-US" sz="1800" b="1" i="0" dirty="0">
                <a:solidFill>
                  <a:srgbClr val="004080"/>
                </a:solidFill>
                <a:cs typeface="Arial" charset="0"/>
              </a:rPr>
              <a:t>jets</a:t>
            </a:r>
          </a:p>
          <a:p>
            <a:pPr marL="39688">
              <a:spcBef>
                <a:spcPts val="1000"/>
              </a:spcBef>
              <a:buClr>
                <a:srgbClr val="004080"/>
              </a:buClr>
              <a:buSzPct val="125000"/>
              <a:buFont typeface="Arial" charset="0"/>
              <a:buChar char="-"/>
            </a:pPr>
            <a:r>
              <a:rPr lang="en-US" sz="1800" b="1" i="0" dirty="0" smtClean="0">
                <a:solidFill>
                  <a:srgbClr val="004080"/>
                </a:solidFill>
                <a:cs typeface="Arial" charset="0"/>
              </a:rPr>
              <a:t>Neural Nets                                                                                                   (using also b-tag information)</a:t>
            </a:r>
            <a:endParaRPr lang="en-US" sz="1800" b="1" i="0" dirty="0">
              <a:solidFill>
                <a:srgbClr val="004080"/>
              </a:solidFill>
              <a:cs typeface="Arial" charset="0"/>
            </a:endParaRPr>
          </a:p>
          <a:p>
            <a:pPr marL="39688">
              <a:spcBef>
                <a:spcPts val="300"/>
              </a:spcBef>
              <a:buClr>
                <a:srgbClr val="004080"/>
              </a:buClr>
              <a:buSzPct val="125000"/>
              <a:buFont typeface="Arial" charset="0"/>
              <a:buChar char="-"/>
            </a:pPr>
            <a:r>
              <a:rPr lang="en-US" sz="1800" b="1" i="0" dirty="0">
                <a:solidFill>
                  <a:srgbClr val="004080"/>
                </a:solidFill>
                <a:cs typeface="Arial" charset="0"/>
              </a:rPr>
              <a:t>Combined </a:t>
            </a:r>
            <a:r>
              <a:rPr lang="en-US" sz="1800" b="1" i="0" dirty="0" smtClean="0">
                <a:solidFill>
                  <a:srgbClr val="004080"/>
                </a:solidFill>
                <a:cs typeface="Arial" charset="0"/>
              </a:rPr>
              <a:t>correction</a:t>
            </a:r>
          </a:p>
          <a:p>
            <a:pPr marL="39688">
              <a:spcBef>
                <a:spcPts val="300"/>
              </a:spcBef>
              <a:buClr>
                <a:srgbClr val="004080"/>
              </a:buClr>
              <a:buSzPct val="125000"/>
              <a:buFont typeface="Arial" charset="0"/>
              <a:buChar char="-"/>
            </a:pPr>
            <a:endParaRPr lang="en-US" sz="1800" b="1" i="0" dirty="0" smtClean="0">
              <a:solidFill>
                <a:srgbClr val="004080"/>
              </a:solidFill>
              <a:cs typeface="Arial" charset="0"/>
            </a:endParaRPr>
          </a:p>
          <a:p>
            <a:pPr marL="39688"/>
            <a:endParaRPr lang="en-US" sz="2000" b="1" i="0" dirty="0" smtClean="0">
              <a:solidFill>
                <a:srgbClr val="009900"/>
              </a:solidFill>
              <a:cs typeface="Arial" charset="0"/>
            </a:endParaRPr>
          </a:p>
          <a:p>
            <a:pPr marL="39688"/>
            <a:r>
              <a:rPr lang="en-US" sz="2000" b="1" i="0" dirty="0" smtClean="0">
                <a:solidFill>
                  <a:srgbClr val="009900"/>
                </a:solidFill>
                <a:cs typeface="Arial" charset="0"/>
              </a:rPr>
              <a:t>Dijet mass remains the best discriminating variable at low mass</a:t>
            </a:r>
          </a:p>
          <a:p>
            <a:pPr marL="39688">
              <a:buFont typeface="Wingdings"/>
              <a:buChar char="è"/>
            </a:pPr>
            <a:endParaRPr lang="en-US" sz="2000" b="1" i="0" dirty="0" smtClean="0">
              <a:solidFill>
                <a:srgbClr val="009900"/>
              </a:solidFill>
              <a:cs typeface="Arial" charset="0"/>
            </a:endParaRPr>
          </a:p>
          <a:p>
            <a:pPr marL="39688">
              <a:buFont typeface="Wingdings"/>
              <a:buChar char="è"/>
            </a:pPr>
            <a:r>
              <a:rPr lang="en-US" sz="2000" b="1" i="0" dirty="0" smtClean="0">
                <a:solidFill>
                  <a:srgbClr val="009900"/>
                </a:solidFill>
                <a:cs typeface="Arial" charset="0"/>
              </a:rPr>
              <a:t>high priority to maximize the gain from these algorithms</a:t>
            </a:r>
          </a:p>
          <a:p>
            <a:pPr marL="39688">
              <a:buFont typeface="Wingdings"/>
              <a:buChar char="è"/>
            </a:pPr>
            <a:endParaRPr lang="en-US" sz="2000" b="1" i="0" dirty="0">
              <a:solidFill>
                <a:srgbClr val="009900"/>
              </a:solidFill>
              <a:cs typeface="Arial" charset="0"/>
            </a:endParaRPr>
          </a:p>
        </p:txBody>
      </p:sp>
      <p:pic>
        <p:nvPicPr>
          <p:cNvPr id="15362" name="Picture 2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3800" y="1295400"/>
            <a:ext cx="3530600" cy="3390900"/>
          </a:xfrm>
          <a:prstGeom prst="rect">
            <a:avLst/>
          </a:prstGeom>
          <a:noFill/>
          <a:ln w="12700" cap="flat">
            <a:noFill/>
            <a:round/>
            <a:headEnd/>
            <a:tailEnd/>
          </a:ln>
        </p:spPr>
      </p:pic>
      <p:sp>
        <p:nvSpPr>
          <p:cNvPr id="15365" name="Rectangle 5"/>
          <p:cNvSpPr>
            <a:spLocks/>
          </p:cNvSpPr>
          <p:nvPr/>
        </p:nvSpPr>
        <p:spPr bwMode="auto">
          <a:xfrm>
            <a:off x="3579813" y="6553200"/>
            <a:ext cx="5168900" cy="317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39200" bIns="0"/>
          <a:lstStyle/>
          <a:p>
            <a:pPr marL="38100" algn="r">
              <a:lnSpc>
                <a:spcPct val="98000"/>
              </a:lnSpc>
              <a:tabLst>
                <a:tab pos="38100" algn="l"/>
                <a:tab pos="952500" algn="l"/>
                <a:tab pos="1866900" algn="l"/>
                <a:tab pos="2781300" algn="l"/>
                <a:tab pos="3695700" algn="l"/>
                <a:tab pos="4610100" algn="l"/>
                <a:tab pos="5524500" algn="l"/>
                <a:tab pos="6438900" algn="l"/>
                <a:tab pos="7353300" algn="l"/>
                <a:tab pos="8267700" algn="l"/>
                <a:tab pos="9182100" algn="l"/>
                <a:tab pos="10096500" algn="l"/>
              </a:tabLst>
            </a:pPr>
            <a:r>
              <a:rPr lang="en-US" sz="1400" i="0">
                <a:solidFill>
                  <a:srgbClr val="FFFFFF"/>
                </a:solidFill>
                <a:latin typeface="Verdana" charset="0"/>
                <a:ea typeface="Verdana" charset="0"/>
                <a:cs typeface="Verdana" charset="0"/>
                <a:sym typeface="Verdana" charset="0"/>
              </a:rPr>
              <a:t>Perspectives of Higgs Searches </a:t>
            </a:r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title"/>
          </p:nvPr>
        </p:nvSpPr>
        <p:spPr>
          <a:xfrm>
            <a:off x="-304800" y="0"/>
            <a:ext cx="9144000" cy="609600"/>
          </a:xfrm>
          <a:ln/>
        </p:spPr>
        <p:txBody>
          <a:bodyPr/>
          <a:lstStyle/>
          <a:p>
            <a:r>
              <a:rPr lang="en-US" sz="2600" dirty="0" smtClean="0"/>
              <a:t>Jet </a:t>
            </a:r>
            <a:r>
              <a:rPr lang="en-US" sz="2600" dirty="0"/>
              <a:t>energy </a:t>
            </a:r>
            <a:r>
              <a:rPr lang="en-US" sz="2600" dirty="0" smtClean="0"/>
              <a:t>Resolution</a:t>
            </a:r>
            <a:endParaRPr lang="en-US" sz="2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6526213" y="3733800"/>
          <a:ext cx="2173287" cy="427038"/>
        </p:xfrm>
        <a:graphic>
          <a:graphicData uri="http://schemas.openxmlformats.org/presentationml/2006/ole">
            <p:oleObj spid="_x0000_s830466" name="Equation" r:id="rId3" imgW="1244520" imgH="228600" progId="Equation.3">
              <p:embed/>
            </p:oleObj>
          </a:graphicData>
        </a:graphic>
      </p:graphicFrame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6602413" y="4267200"/>
          <a:ext cx="2112962" cy="427038"/>
        </p:xfrm>
        <a:graphic>
          <a:graphicData uri="http://schemas.openxmlformats.org/presentationml/2006/ole">
            <p:oleObj spid="_x0000_s830467" name="Equation" r:id="rId4" imgW="1295280" imgH="228600" progId="Equation.3">
              <p:embed/>
            </p:oleObj>
          </a:graphicData>
        </a:graphic>
      </p:graphicFrame>
      <p:graphicFrame>
        <p:nvGraphicFramePr>
          <p:cNvPr id="1028" name="Object 4"/>
          <p:cNvGraphicFramePr>
            <a:graphicFrameLocks noChangeAspect="1"/>
          </p:cNvGraphicFramePr>
          <p:nvPr/>
        </p:nvGraphicFramePr>
        <p:xfrm>
          <a:off x="6605588" y="4800600"/>
          <a:ext cx="2057400" cy="427038"/>
        </p:xfrm>
        <a:graphic>
          <a:graphicData uri="http://schemas.openxmlformats.org/presentationml/2006/ole">
            <p:oleObj spid="_x0000_s830468" name="Equation" r:id="rId5" imgW="1193760" imgH="228600" progId="Equation.3">
              <p:embed/>
            </p:oleObj>
          </a:graphicData>
        </a:graphic>
      </p:graphicFrame>
      <p:sp>
        <p:nvSpPr>
          <p:cNvPr id="29" name="Rectangle 28"/>
          <p:cNvSpPr/>
          <p:nvPr/>
        </p:nvSpPr>
        <p:spPr bwMode="auto">
          <a:xfrm>
            <a:off x="6400800" y="3733800"/>
            <a:ext cx="838200" cy="4572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30" name="Rectangle 29"/>
          <p:cNvSpPr/>
          <p:nvPr/>
        </p:nvSpPr>
        <p:spPr bwMode="auto">
          <a:xfrm>
            <a:off x="6400800" y="4267200"/>
            <a:ext cx="838200" cy="4572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31" name="Rectangle 30"/>
          <p:cNvSpPr/>
          <p:nvPr/>
        </p:nvSpPr>
        <p:spPr bwMode="auto">
          <a:xfrm>
            <a:off x="6450013" y="4724400"/>
            <a:ext cx="838200" cy="4572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035" name="Espace réservé du numéro de diapositive 3"/>
          <p:cNvSpPr>
            <a:spLocks noGrp="1"/>
          </p:cNvSpPr>
          <p:nvPr>
            <p:ph type="sldNum" sz="quarter" idx="11"/>
          </p:nvPr>
        </p:nvSpPr>
        <p:spPr>
          <a:xfrm>
            <a:off x="8813800" y="457200"/>
            <a:ext cx="381000" cy="304800"/>
          </a:xfrm>
          <a:noFill/>
        </p:spPr>
        <p:txBody>
          <a:bodyPr/>
          <a:lstStyle/>
          <a:p>
            <a:fld id="{3E8D2B81-2679-41B9-80FE-A706A0C78FB5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1036" name="Text Box 3"/>
          <p:cNvSpPr txBox="1">
            <a:spLocks noChangeArrowheads="1"/>
          </p:cNvSpPr>
          <p:nvPr/>
        </p:nvSpPr>
        <p:spPr bwMode="auto">
          <a:xfrm>
            <a:off x="4029075" y="3200400"/>
            <a:ext cx="5800725" cy="369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i="0">
                <a:solidFill>
                  <a:srgbClr val="FF0000"/>
                </a:solidFill>
                <a:latin typeface="Arial" pitchFamily="34" charset="0"/>
              </a:rPr>
              <a:t>Low mass (m</a:t>
            </a:r>
            <a:r>
              <a:rPr lang="en-US" sz="1800" b="1" i="0" baseline="-25000">
                <a:solidFill>
                  <a:srgbClr val="FF0000"/>
                </a:solidFill>
                <a:latin typeface="Arial" pitchFamily="34" charset="0"/>
              </a:rPr>
              <a:t>H</a:t>
            </a:r>
            <a:r>
              <a:rPr lang="en-US" sz="1800" b="1" i="0">
                <a:solidFill>
                  <a:srgbClr val="FF0000"/>
                </a:solidFill>
                <a:latin typeface="Arial" pitchFamily="34" charset="0"/>
              </a:rPr>
              <a:t> &lt; 135 GeV) dominant decay:</a:t>
            </a:r>
          </a:p>
        </p:txBody>
      </p:sp>
      <p:sp>
        <p:nvSpPr>
          <p:cNvPr id="1037" name="Text Box 7"/>
          <p:cNvSpPr txBox="1">
            <a:spLocks noChangeArrowheads="1"/>
          </p:cNvSpPr>
          <p:nvPr/>
        </p:nvSpPr>
        <p:spPr bwMode="auto">
          <a:xfrm>
            <a:off x="4038600" y="5486400"/>
            <a:ext cx="5105400" cy="3381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i="0">
                <a:solidFill>
                  <a:srgbClr val="009900"/>
                </a:solidFill>
                <a:latin typeface="Arial" pitchFamily="34" charset="0"/>
              </a:rPr>
              <a:t>use associated production modes to get better S/B </a:t>
            </a:r>
          </a:p>
        </p:txBody>
      </p:sp>
      <p:sp>
        <p:nvSpPr>
          <p:cNvPr id="1038" name="Text Box 8"/>
          <p:cNvSpPr txBox="1">
            <a:spLocks noChangeArrowheads="1"/>
          </p:cNvSpPr>
          <p:nvPr/>
        </p:nvSpPr>
        <p:spPr bwMode="auto">
          <a:xfrm>
            <a:off x="4029075" y="838200"/>
            <a:ext cx="5648325" cy="369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i="0">
                <a:solidFill>
                  <a:srgbClr val="FF0000"/>
                </a:solidFill>
                <a:latin typeface="Arial" pitchFamily="34" charset="0"/>
              </a:rPr>
              <a:t>High mass (m</a:t>
            </a:r>
            <a:r>
              <a:rPr lang="en-US" sz="1800" b="1" i="0" baseline="-25000">
                <a:solidFill>
                  <a:srgbClr val="FF0000"/>
                </a:solidFill>
                <a:latin typeface="Arial" pitchFamily="34" charset="0"/>
              </a:rPr>
              <a:t>H </a:t>
            </a:r>
            <a:r>
              <a:rPr lang="en-US" sz="1800" b="1" i="0">
                <a:solidFill>
                  <a:srgbClr val="FF0000"/>
                </a:solidFill>
                <a:latin typeface="Arial" pitchFamily="34" charset="0"/>
              </a:rPr>
              <a:t>&gt; 135 GeV) dominant decay:</a:t>
            </a:r>
          </a:p>
        </p:txBody>
      </p:sp>
      <p:graphicFrame>
        <p:nvGraphicFramePr>
          <p:cNvPr id="1029" name="Object 5"/>
          <p:cNvGraphicFramePr>
            <a:graphicFrameLocks noChangeAspect="1"/>
          </p:cNvGraphicFramePr>
          <p:nvPr/>
        </p:nvGraphicFramePr>
        <p:xfrm>
          <a:off x="4103688" y="1308100"/>
          <a:ext cx="1382712" cy="379413"/>
        </p:xfrm>
        <a:graphic>
          <a:graphicData uri="http://schemas.openxmlformats.org/presentationml/2006/ole">
            <p:oleObj spid="_x0000_s830469" name="Équation" r:id="rId6" imgW="774360" imgH="203040" progId="Equation.3">
              <p:embed/>
            </p:oleObj>
          </a:graphicData>
        </a:graphic>
      </p:graphicFrame>
      <p:graphicFrame>
        <p:nvGraphicFramePr>
          <p:cNvPr id="1030" name="Object 6"/>
          <p:cNvGraphicFramePr>
            <a:graphicFrameLocks noChangeAspect="1"/>
          </p:cNvGraphicFramePr>
          <p:nvPr/>
        </p:nvGraphicFramePr>
        <p:xfrm>
          <a:off x="5638800" y="1320800"/>
          <a:ext cx="3429000" cy="379413"/>
        </p:xfrm>
        <a:graphic>
          <a:graphicData uri="http://schemas.openxmlformats.org/presentationml/2006/ole">
            <p:oleObj spid="_x0000_s830470" name="Equation" r:id="rId7" imgW="1638000" imgH="203040" progId="Equation.3">
              <p:embed/>
            </p:oleObj>
          </a:graphicData>
        </a:graphic>
      </p:graphicFrame>
      <p:pic>
        <p:nvPicPr>
          <p:cNvPr id="1039" name="Picture 1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45075" y="3810000"/>
            <a:ext cx="1819275" cy="1706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040" name="Picture 1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630863" y="1868488"/>
            <a:ext cx="1989137" cy="1027112"/>
          </a:xfrm>
          <a:prstGeom prst="rect">
            <a:avLst/>
          </a:prstGeom>
          <a:solidFill>
            <a:srgbClr val="C0C0C0"/>
          </a:solidFill>
          <a:ln w="9525">
            <a:noFill/>
            <a:round/>
            <a:headEnd/>
            <a:tailEnd/>
          </a:ln>
        </p:spPr>
      </p:pic>
      <p:graphicFrame>
        <p:nvGraphicFramePr>
          <p:cNvPr id="1031" name="Object 8"/>
          <p:cNvGraphicFramePr>
            <a:graphicFrameLocks noChangeAspect="1"/>
          </p:cNvGraphicFramePr>
          <p:nvPr/>
        </p:nvGraphicFramePr>
        <p:xfrm>
          <a:off x="4191000" y="3744913"/>
          <a:ext cx="990600" cy="379412"/>
        </p:xfrm>
        <a:graphic>
          <a:graphicData uri="http://schemas.openxmlformats.org/presentationml/2006/ole">
            <p:oleObj spid="_x0000_s830471" name="Equation" r:id="rId10" imgW="571320" imgH="203040" progId="Equation.3">
              <p:embed/>
            </p:oleObj>
          </a:graphicData>
        </a:graphic>
      </p:graphicFrame>
      <p:sp>
        <p:nvSpPr>
          <p:cNvPr id="25" name="Rectangle 2"/>
          <p:cNvSpPr txBox="1">
            <a:spLocks noChangeArrowheads="1"/>
          </p:cNvSpPr>
          <p:nvPr/>
        </p:nvSpPr>
        <p:spPr bwMode="auto">
          <a:xfrm>
            <a:off x="838200" y="0"/>
            <a:ext cx="7620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en-US" b="1" i="0" kern="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Higgs Production and Decay at the </a:t>
            </a:r>
            <a:r>
              <a:rPr lang="en-US" b="1" i="0" kern="0" dirty="0" err="1">
                <a:solidFill>
                  <a:srgbClr val="FF0000"/>
                </a:solidFill>
                <a:latin typeface="+mj-lt"/>
                <a:ea typeface="+mj-ea"/>
                <a:cs typeface="+mj-cs"/>
              </a:rPr>
              <a:t>Tevatron</a:t>
            </a:r>
            <a:endParaRPr lang="en-US" b="1" i="0" kern="0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042" name="Picture 3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6513" y="3175"/>
            <a:ext cx="725487" cy="635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043" name="Espace réservé du numéro de diapositive 3"/>
          <p:cNvSpPr txBox="1">
            <a:spLocks/>
          </p:cNvSpPr>
          <p:nvPr/>
        </p:nvSpPr>
        <p:spPr bwMode="auto">
          <a:xfrm>
            <a:off x="8813800" y="6591300"/>
            <a:ext cx="381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308E39D0-D359-47A3-A877-D579583BF06C}" type="slidenum">
              <a:rPr lang="en-US" sz="1400" i="0"/>
              <a:pPr algn="r"/>
              <a:t>2</a:t>
            </a:fld>
            <a:endParaRPr lang="en-US" sz="1400" i="0"/>
          </a:p>
        </p:txBody>
      </p:sp>
      <p:sp>
        <p:nvSpPr>
          <p:cNvPr id="28" name="Rectangle 27"/>
          <p:cNvSpPr/>
          <p:nvPr/>
        </p:nvSpPr>
        <p:spPr bwMode="auto">
          <a:xfrm>
            <a:off x="5562600" y="1295400"/>
            <a:ext cx="838200" cy="4572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045" name="ZoneTexte 32"/>
          <p:cNvSpPr txBox="1">
            <a:spLocks noChangeArrowheads="1"/>
          </p:cNvSpPr>
          <p:nvPr/>
        </p:nvSpPr>
        <p:spPr bwMode="auto">
          <a:xfrm>
            <a:off x="4267200" y="6019800"/>
            <a:ext cx="4572000" cy="738188"/>
          </a:xfrm>
          <a:prstGeom prst="rect">
            <a:avLst/>
          </a:prstGeom>
          <a:solidFill>
            <a:srgbClr val="FFFF99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i="0">
                <a:solidFill>
                  <a:srgbClr val="FF0000"/>
                </a:solidFill>
              </a:rPr>
              <a:t>These are the main search channels, but there is an extensive program of measurement in other channels to extend the SM and BSM sensitivities. </a:t>
            </a:r>
            <a:endParaRPr lang="fr-FR" sz="1400" b="1" i="0">
              <a:solidFill>
                <a:srgbClr val="FF0000"/>
              </a:solidFill>
            </a:endParaRPr>
          </a:p>
        </p:txBody>
      </p:sp>
      <p:grpSp>
        <p:nvGrpSpPr>
          <p:cNvPr id="2" name="Groupe 39"/>
          <p:cNvGrpSpPr>
            <a:grpSpLocks/>
          </p:cNvGrpSpPr>
          <p:nvPr/>
        </p:nvGrpSpPr>
        <p:grpSpPr bwMode="auto">
          <a:xfrm>
            <a:off x="38100" y="711200"/>
            <a:ext cx="3810000" cy="2819400"/>
            <a:chOff x="228599" y="685800"/>
            <a:chExt cx="3581399" cy="2666999"/>
          </a:xfrm>
        </p:grpSpPr>
        <p:pic>
          <p:nvPicPr>
            <p:cNvPr id="1053" name="Picture 6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228599" y="685800"/>
              <a:ext cx="3581399" cy="266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54" name="Oval 15"/>
            <p:cNvSpPr>
              <a:spLocks noChangeArrowheads="1"/>
            </p:cNvSpPr>
            <p:nvPr/>
          </p:nvSpPr>
          <p:spPr bwMode="auto">
            <a:xfrm>
              <a:off x="2088147" y="1012001"/>
              <a:ext cx="544996" cy="320641"/>
            </a:xfrm>
            <a:prstGeom prst="ellipse">
              <a:avLst/>
            </a:prstGeom>
            <a:noFill/>
            <a:ln w="28575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55" name="Oval 16"/>
            <p:cNvSpPr>
              <a:spLocks noChangeArrowheads="1"/>
            </p:cNvSpPr>
            <p:nvPr/>
          </p:nvSpPr>
          <p:spPr bwMode="auto">
            <a:xfrm>
              <a:off x="1829526" y="1598175"/>
              <a:ext cx="544996" cy="320641"/>
            </a:xfrm>
            <a:prstGeom prst="ellipse">
              <a:avLst/>
            </a:prstGeom>
            <a:noFill/>
            <a:ln w="28575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56" name="Oval 17"/>
            <p:cNvSpPr>
              <a:spLocks noChangeArrowheads="1"/>
            </p:cNvSpPr>
            <p:nvPr/>
          </p:nvSpPr>
          <p:spPr bwMode="auto">
            <a:xfrm>
              <a:off x="1244252" y="2091663"/>
              <a:ext cx="544996" cy="320641"/>
            </a:xfrm>
            <a:prstGeom prst="ellipse">
              <a:avLst/>
            </a:prstGeom>
            <a:noFill/>
            <a:ln w="28575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41" name="Rectangle 40"/>
          <p:cNvSpPr/>
          <p:nvPr/>
        </p:nvSpPr>
        <p:spPr bwMode="auto">
          <a:xfrm>
            <a:off x="6324600" y="1295400"/>
            <a:ext cx="838200" cy="4572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fr-FR"/>
          </a:p>
        </p:txBody>
      </p:sp>
      <p:pic>
        <p:nvPicPr>
          <p:cNvPr id="1048" name="Picture 7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-38100" y="3505200"/>
            <a:ext cx="39624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9" name="Oval 12"/>
          <p:cNvSpPr>
            <a:spLocks noChangeArrowheads="1"/>
          </p:cNvSpPr>
          <p:nvPr/>
        </p:nvSpPr>
        <p:spPr bwMode="auto">
          <a:xfrm>
            <a:off x="866775" y="3771900"/>
            <a:ext cx="454025" cy="266700"/>
          </a:xfrm>
          <a:prstGeom prst="ellips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050" name="Oval 13"/>
          <p:cNvSpPr>
            <a:spLocks noChangeArrowheads="1"/>
          </p:cNvSpPr>
          <p:nvPr/>
        </p:nvSpPr>
        <p:spPr bwMode="auto">
          <a:xfrm>
            <a:off x="571500" y="4419600"/>
            <a:ext cx="355600" cy="190500"/>
          </a:xfrm>
          <a:prstGeom prst="ellips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051" name="Oval 14"/>
          <p:cNvSpPr>
            <a:spLocks noChangeArrowheads="1"/>
          </p:cNvSpPr>
          <p:nvPr/>
        </p:nvSpPr>
        <p:spPr bwMode="auto">
          <a:xfrm>
            <a:off x="990600" y="5842000"/>
            <a:ext cx="431800" cy="152400"/>
          </a:xfrm>
          <a:prstGeom prst="ellips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052" name="Oval 12"/>
          <p:cNvSpPr>
            <a:spLocks noChangeArrowheads="1"/>
          </p:cNvSpPr>
          <p:nvPr/>
        </p:nvSpPr>
        <p:spPr bwMode="auto">
          <a:xfrm>
            <a:off x="2009775" y="3735388"/>
            <a:ext cx="454025" cy="268287"/>
          </a:xfrm>
          <a:prstGeom prst="ellips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3"/>
          <p:cNvSpPr>
            <a:spLocks noChangeArrowheads="1"/>
          </p:cNvSpPr>
          <p:nvPr/>
        </p:nvSpPr>
        <p:spPr bwMode="auto">
          <a:xfrm>
            <a:off x="0" y="6629400"/>
            <a:ext cx="2362200" cy="381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Multivariate Analysis (MVA)</a:t>
            </a:r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609600"/>
            <a:ext cx="6934200" cy="4419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dirty="0" smtClean="0">
                <a:solidFill>
                  <a:schemeClr val="tx1"/>
                </a:solidFill>
              </a:rPr>
              <a:t>In order to maximize sensitivity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dirty="0" smtClean="0"/>
              <a:t>Neural Network (NN)</a:t>
            </a:r>
          </a:p>
          <a:p>
            <a:pPr eaLnBrk="1" hangingPunct="1">
              <a:lnSpc>
                <a:spcPct val="90000"/>
              </a:lnSpc>
            </a:pPr>
            <a:endParaRPr lang="en-US" sz="1800" dirty="0" smtClean="0"/>
          </a:p>
          <a:p>
            <a:pPr eaLnBrk="1" hangingPunct="1">
              <a:lnSpc>
                <a:spcPct val="90000"/>
              </a:lnSpc>
            </a:pPr>
            <a:r>
              <a:rPr lang="en-US" sz="1800" dirty="0" smtClean="0"/>
              <a:t>Boosted Decision Tree (BDT)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 smtClean="0">
                <a:solidFill>
                  <a:srgbClr val="009900"/>
                </a:solidFill>
              </a:rPr>
              <a:t>BDT can handle larger number of 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sz="1800" dirty="0" smtClean="0">
                <a:solidFill>
                  <a:srgbClr val="009900"/>
                </a:solidFill>
              </a:rPr>
              <a:t>     inputs </a:t>
            </a:r>
            <a:r>
              <a:rPr lang="en-US" sz="1800" dirty="0" smtClean="0">
                <a:solidFill>
                  <a:srgbClr val="009900"/>
                </a:solidFill>
                <a:sym typeface="Wingdings" pitchFamily="2" charset="2"/>
              </a:rPr>
              <a:t> less dependent on the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sz="1800" dirty="0" smtClean="0">
                <a:solidFill>
                  <a:srgbClr val="009900"/>
                </a:solidFill>
                <a:sym typeface="Wingdings" pitchFamily="2" charset="2"/>
              </a:rPr>
              <a:t>     selection of input variables</a:t>
            </a:r>
            <a:endParaRPr lang="en-US" sz="1800" dirty="0" smtClean="0">
              <a:solidFill>
                <a:srgbClr val="00990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1800" dirty="0" smtClean="0"/>
              <a:t>Matrix Element (ME)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 smtClean="0">
                <a:solidFill>
                  <a:srgbClr val="009900"/>
                </a:solidFill>
              </a:rPr>
              <a:t>Event probability can be obtained by integrating ME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 smtClean="0">
                <a:solidFill>
                  <a:srgbClr val="009900"/>
                </a:solidFill>
              </a:rPr>
              <a:t>Input is  four-momentum vector of each object</a:t>
            </a:r>
          </a:p>
          <a:p>
            <a:pPr eaLnBrk="1" hangingPunct="1">
              <a:lnSpc>
                <a:spcPct val="90000"/>
              </a:lnSpc>
            </a:pPr>
            <a:endParaRPr lang="en-US" sz="1800" dirty="0" smtClean="0"/>
          </a:p>
        </p:txBody>
      </p:sp>
      <p:pic>
        <p:nvPicPr>
          <p:cNvPr id="11269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1447801"/>
            <a:ext cx="1412458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86200" y="614362"/>
            <a:ext cx="1295400" cy="909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1" name="Text Box 16"/>
          <p:cNvSpPr txBox="1">
            <a:spLocks noChangeArrowheads="1"/>
          </p:cNvSpPr>
          <p:nvPr/>
        </p:nvSpPr>
        <p:spPr bwMode="auto">
          <a:xfrm>
            <a:off x="-76200" y="3657600"/>
            <a:ext cx="852028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i="0" dirty="0">
                <a:solidFill>
                  <a:srgbClr val="CC6600"/>
                </a:solidFill>
              </a:rPr>
              <a:t>       </a:t>
            </a:r>
            <a:r>
              <a:rPr lang="en-US" sz="2000" i="0" dirty="0"/>
              <a:t>These three approaches are often combined by Neural Net / BDT</a:t>
            </a:r>
          </a:p>
          <a:p>
            <a:r>
              <a:rPr lang="en-US" b="1" i="0" dirty="0">
                <a:solidFill>
                  <a:srgbClr val="FF0000"/>
                </a:solidFill>
              </a:rPr>
              <a:t>  </a:t>
            </a:r>
            <a:r>
              <a:rPr lang="en-US" b="1" i="0" dirty="0">
                <a:solidFill>
                  <a:srgbClr val="FF0000"/>
                </a:solidFill>
                <a:sym typeface="Wingdings" pitchFamily="2" charset="2"/>
              </a:rPr>
              <a:t></a:t>
            </a:r>
            <a:r>
              <a:rPr lang="en-US" sz="2000" b="1" i="0" dirty="0">
                <a:solidFill>
                  <a:srgbClr val="FF0000"/>
                </a:solidFill>
                <a:sym typeface="Wingdings" pitchFamily="2" charset="2"/>
              </a:rPr>
              <a:t>E</a:t>
            </a:r>
            <a:r>
              <a:rPr lang="en-US" sz="2000" b="1" i="0" dirty="0">
                <a:solidFill>
                  <a:srgbClr val="FF0000"/>
                </a:solidFill>
              </a:rPr>
              <a:t>xperimentally tested </a:t>
            </a:r>
            <a:r>
              <a:rPr lang="en-US" sz="2000" b="1" i="0" dirty="0" smtClean="0">
                <a:solidFill>
                  <a:srgbClr val="FF0000"/>
                </a:solidFill>
              </a:rPr>
              <a:t>on </a:t>
            </a:r>
            <a:r>
              <a:rPr lang="en-US" sz="2000" b="1" i="0" dirty="0">
                <a:solidFill>
                  <a:srgbClr val="FF0000"/>
                </a:solidFill>
              </a:rPr>
              <a:t>Single Top observation by CDF/D</a:t>
            </a:r>
            <a:r>
              <a:rPr lang="en-US" sz="2000" b="1" i="0" dirty="0">
                <a:solidFill>
                  <a:srgbClr val="FF0000"/>
                </a:solidFill>
                <a:cs typeface="Arial" pitchFamily="34" charset="0"/>
              </a:rPr>
              <a:t>Ø</a:t>
            </a:r>
            <a:endParaRPr lang="en-US" b="1" i="0" dirty="0">
              <a:solidFill>
                <a:srgbClr val="FF0000"/>
              </a:solidFill>
            </a:endParaRPr>
          </a:p>
        </p:txBody>
      </p:sp>
      <p:sp>
        <p:nvSpPr>
          <p:cNvPr id="20496" name="Text Box 18"/>
          <p:cNvSpPr txBox="1">
            <a:spLocks noChangeArrowheads="1"/>
          </p:cNvSpPr>
          <p:nvPr/>
        </p:nvSpPr>
        <p:spPr bwMode="auto">
          <a:xfrm>
            <a:off x="6324600" y="693003"/>
            <a:ext cx="2362200" cy="830997"/>
          </a:xfrm>
          <a:prstGeom prst="rect">
            <a:avLst/>
          </a:prstGeom>
          <a:solidFill>
            <a:srgbClr val="FFFF99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200" b="1" i="0" dirty="0" smtClean="0"/>
              <a:t>Main </a:t>
            </a:r>
            <a:r>
              <a:rPr lang="en-US" sz="1200" b="1" i="0" dirty="0"/>
              <a:t>Inputs at low mass:</a:t>
            </a:r>
          </a:p>
          <a:p>
            <a:pPr>
              <a:defRPr/>
            </a:pPr>
            <a:r>
              <a:rPr lang="en-US" sz="1200" i="0" dirty="0"/>
              <a:t> - Dijet </a:t>
            </a:r>
            <a:r>
              <a:rPr lang="en-US" sz="1200" i="0" dirty="0" smtClean="0"/>
              <a:t>mass, </a:t>
            </a:r>
            <a:r>
              <a:rPr lang="en-US" sz="1200" i="0" dirty="0" err="1"/>
              <a:t>p</a:t>
            </a:r>
            <a:r>
              <a:rPr lang="en-US" sz="1200" i="0" baseline="-25000" dirty="0" err="1"/>
              <a:t>T</a:t>
            </a:r>
            <a:r>
              <a:rPr lang="en-US" sz="1200" i="0" dirty="0"/>
              <a:t> of </a:t>
            </a:r>
            <a:r>
              <a:rPr lang="en-US" sz="1200" i="0" dirty="0" err="1"/>
              <a:t>dijet</a:t>
            </a:r>
            <a:endParaRPr lang="en-US" sz="1200" i="0" dirty="0"/>
          </a:p>
          <a:p>
            <a:pPr>
              <a:defRPr/>
            </a:pPr>
            <a:r>
              <a:rPr lang="en-US" sz="1200" i="0" dirty="0"/>
              <a:t> - W </a:t>
            </a:r>
            <a:r>
              <a:rPr lang="en-US" sz="1200" i="0" dirty="0" err="1" smtClean="0"/>
              <a:t>p</a:t>
            </a:r>
            <a:r>
              <a:rPr lang="en-US" sz="1200" i="0" baseline="-25000" dirty="0" err="1" smtClean="0"/>
              <a:t>T</a:t>
            </a:r>
            <a:r>
              <a:rPr lang="en-US" sz="1200" i="0" baseline="-25000" dirty="0" smtClean="0"/>
              <a:t>,</a:t>
            </a:r>
            <a:r>
              <a:rPr lang="en-US" sz="1200" i="0" dirty="0" smtClean="0"/>
              <a:t> Z </a:t>
            </a:r>
            <a:r>
              <a:rPr lang="en-US" sz="1200" i="0" dirty="0" err="1" smtClean="0"/>
              <a:t>p</a:t>
            </a:r>
            <a:r>
              <a:rPr lang="en-US" sz="1200" i="0" baseline="-25000" dirty="0" err="1" smtClean="0"/>
              <a:t>T</a:t>
            </a:r>
            <a:r>
              <a:rPr lang="en-US" sz="1200" i="0" baseline="-25000" dirty="0" smtClean="0"/>
              <a:t>,</a:t>
            </a:r>
            <a:r>
              <a:rPr lang="en-US" sz="1200" i="0" dirty="0" smtClean="0"/>
              <a:t> </a:t>
            </a:r>
            <a:r>
              <a:rPr lang="en-US" sz="1200" i="0" dirty="0" err="1"/>
              <a:t>Sphericity</a:t>
            </a:r>
            <a:endParaRPr lang="en-US" sz="1200" i="0" dirty="0">
              <a:latin typeface="Symbol" pitchFamily="18" charset="2"/>
            </a:endParaRPr>
          </a:p>
          <a:p>
            <a:pPr>
              <a:defRPr/>
            </a:pPr>
            <a:r>
              <a:rPr lang="en-US" sz="1200" i="0" dirty="0"/>
              <a:t> - </a:t>
            </a:r>
            <a:r>
              <a:rPr lang="en-US" sz="1200" i="0" dirty="0" err="1">
                <a:latin typeface="Symbol" pitchFamily="18" charset="2"/>
              </a:rPr>
              <a:t>D</a:t>
            </a:r>
            <a:r>
              <a:rPr lang="en-US" sz="1200" i="0" dirty="0" err="1"/>
              <a:t>R</a:t>
            </a:r>
            <a:r>
              <a:rPr lang="en-US" sz="1200" i="0" baseline="-25000" dirty="0" err="1"/>
              <a:t>jj</a:t>
            </a:r>
            <a:r>
              <a:rPr lang="en-US" sz="1200" i="0" dirty="0"/>
              <a:t> , </a:t>
            </a:r>
            <a:r>
              <a:rPr lang="en-US" sz="1200" i="0" dirty="0" err="1">
                <a:latin typeface="Symbol" pitchFamily="18" charset="2"/>
              </a:rPr>
              <a:t>Df</a:t>
            </a:r>
            <a:r>
              <a:rPr lang="en-US" sz="1200" i="0" baseline="-25000" dirty="0" err="1">
                <a:latin typeface="+mj-lt"/>
              </a:rPr>
              <a:t>jj</a:t>
            </a:r>
            <a:r>
              <a:rPr lang="en-US" sz="1200" i="0" dirty="0"/>
              <a:t>. </a:t>
            </a:r>
            <a:r>
              <a:rPr lang="en-US" sz="1200" i="0" dirty="0" err="1">
                <a:latin typeface="Symbol" pitchFamily="18" charset="2"/>
              </a:rPr>
              <a:t>Dh</a:t>
            </a:r>
            <a:r>
              <a:rPr lang="en-US" sz="1200" i="0" baseline="-25000" dirty="0" err="1"/>
              <a:t>jj</a:t>
            </a:r>
            <a:endParaRPr lang="en-US" sz="1200" i="0" baseline="-25000" dirty="0"/>
          </a:p>
        </p:txBody>
      </p:sp>
      <p:pic>
        <p:nvPicPr>
          <p:cNvPr id="1127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513" y="3175"/>
            <a:ext cx="725487" cy="635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1274" name="Espace réservé du numéro de diapositive 3"/>
          <p:cNvSpPr txBox="1">
            <a:spLocks/>
          </p:cNvSpPr>
          <p:nvPr/>
        </p:nvSpPr>
        <p:spPr bwMode="auto">
          <a:xfrm>
            <a:off x="8813800" y="6591300"/>
            <a:ext cx="381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A2D6BECA-B0E5-44D0-8618-DFA59155ECC5}" type="slidenum">
              <a:rPr lang="en-US" sz="1400" i="0"/>
              <a:pPr algn="r"/>
              <a:t>20</a:t>
            </a:fld>
            <a:endParaRPr lang="en-US" sz="1400" i="0"/>
          </a:p>
        </p:txBody>
      </p:sp>
      <p:pic>
        <p:nvPicPr>
          <p:cNvPr id="11275" name="Picture 1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5638" y="4400550"/>
            <a:ext cx="2932112" cy="243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6" name="Picture 1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57600" y="4430713"/>
            <a:ext cx="3657600" cy="2427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7" name="Rectangle 22"/>
          <p:cNvSpPr>
            <a:spLocks noChangeArrowheads="1"/>
          </p:cNvSpPr>
          <p:nvPr/>
        </p:nvSpPr>
        <p:spPr bwMode="auto">
          <a:xfrm>
            <a:off x="3581400" y="4343400"/>
            <a:ext cx="914400" cy="6858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ce réservé du numéro de diapositive 3"/>
          <p:cNvSpPr>
            <a:spLocks noGrp="1"/>
          </p:cNvSpPr>
          <p:nvPr>
            <p:ph type="sldNum" sz="quarter" idx="11"/>
          </p:nvPr>
        </p:nvSpPr>
        <p:spPr>
          <a:xfrm>
            <a:off x="8820150" y="6553200"/>
            <a:ext cx="339725" cy="317500"/>
          </a:xfrm>
          <a:prstGeom prst="rect">
            <a:avLst/>
          </a:prstGeom>
        </p:spPr>
        <p:txBody>
          <a:bodyPr/>
          <a:lstStyle/>
          <a:p>
            <a:fld id="{1916892C-43F6-411E-8A60-B2AB54CCCEEC}" type="slidenum">
              <a:rPr lang="en-US" i="0"/>
              <a:pPr/>
              <a:t>21</a:t>
            </a:fld>
            <a:endParaRPr lang="en-US" i="0"/>
          </a:p>
        </p:txBody>
      </p:sp>
      <p:sp>
        <p:nvSpPr>
          <p:cNvPr id="16387" name="Rectangle 3"/>
          <p:cNvSpPr>
            <a:spLocks/>
          </p:cNvSpPr>
          <p:nvPr/>
        </p:nvSpPr>
        <p:spPr bwMode="auto">
          <a:xfrm>
            <a:off x="3579813" y="6553200"/>
            <a:ext cx="5168900" cy="317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39200" bIns="0"/>
          <a:lstStyle/>
          <a:p>
            <a:pPr marL="38100" algn="r">
              <a:lnSpc>
                <a:spcPct val="98000"/>
              </a:lnSpc>
              <a:tabLst>
                <a:tab pos="38100" algn="l"/>
                <a:tab pos="952500" algn="l"/>
                <a:tab pos="1866900" algn="l"/>
                <a:tab pos="2781300" algn="l"/>
                <a:tab pos="3695700" algn="l"/>
                <a:tab pos="4610100" algn="l"/>
                <a:tab pos="5524500" algn="l"/>
                <a:tab pos="6438900" algn="l"/>
                <a:tab pos="7353300" algn="l"/>
                <a:tab pos="8267700" algn="l"/>
                <a:tab pos="9182100" algn="l"/>
                <a:tab pos="10096500" algn="l"/>
              </a:tabLst>
            </a:pPr>
            <a:r>
              <a:rPr lang="en-US" sz="1400" i="0">
                <a:solidFill>
                  <a:srgbClr val="FFFFFF"/>
                </a:solidFill>
                <a:latin typeface="Verdana" charset="0"/>
                <a:ea typeface="Verdana" charset="0"/>
                <a:cs typeface="Verdana" charset="0"/>
                <a:sym typeface="Verdana" charset="0"/>
              </a:rPr>
              <a:t>Perspectives of Higgs Searches </a:t>
            </a:r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305800" cy="609600"/>
          </a:xfrm>
          <a:ln/>
        </p:spPr>
        <p:txBody>
          <a:bodyPr/>
          <a:lstStyle/>
          <a:p>
            <a:r>
              <a:rPr lang="en-US" dirty="0" smtClean="0"/>
              <a:t>Final </a:t>
            </a:r>
            <a:r>
              <a:rPr lang="en-US" dirty="0" err="1" smtClean="0"/>
              <a:t>Discriminant</a:t>
            </a:r>
            <a:endParaRPr lang="en-US" dirty="0"/>
          </a:p>
        </p:txBody>
      </p:sp>
      <p:sp>
        <p:nvSpPr>
          <p:cNvPr id="16390" name="Rectangle 6"/>
          <p:cNvSpPr>
            <a:spLocks/>
          </p:cNvSpPr>
          <p:nvPr/>
        </p:nvSpPr>
        <p:spPr bwMode="auto">
          <a:xfrm>
            <a:off x="190500" y="1028700"/>
            <a:ext cx="8750300" cy="6731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40639" bIns="0"/>
          <a:lstStyle/>
          <a:p>
            <a:pPr marL="39688"/>
            <a:r>
              <a:rPr lang="en-US" sz="2000" i="0" dirty="0">
                <a:solidFill>
                  <a:srgbClr val="000080"/>
                </a:solidFill>
                <a:cs typeface="Arial" charset="0"/>
              </a:rPr>
              <a:t>Refining the work on final </a:t>
            </a:r>
            <a:r>
              <a:rPr lang="en-US" sz="2000" i="0" dirty="0" err="1">
                <a:solidFill>
                  <a:srgbClr val="000080"/>
                </a:solidFill>
                <a:cs typeface="Arial" charset="0"/>
              </a:rPr>
              <a:t>discriminant</a:t>
            </a:r>
            <a:r>
              <a:rPr lang="en-US" sz="2000" i="0" dirty="0">
                <a:solidFill>
                  <a:srgbClr val="000080"/>
                </a:solidFill>
                <a:cs typeface="Arial" charset="0"/>
              </a:rPr>
              <a:t>, </a:t>
            </a:r>
            <a:r>
              <a:rPr lang="en-US" sz="2000" i="0" dirty="0" smtClean="0">
                <a:solidFill>
                  <a:srgbClr val="000080"/>
                </a:solidFill>
                <a:cs typeface="Arial" charset="0"/>
              </a:rPr>
              <a:t>leads to sensitivity improvements</a:t>
            </a:r>
            <a:endParaRPr lang="en-US" sz="2000" i="0" dirty="0">
              <a:solidFill>
                <a:srgbClr val="000080"/>
              </a:solidFill>
              <a:cs typeface="Arial" charset="0"/>
            </a:endParaRPr>
          </a:p>
        </p:txBody>
      </p:sp>
      <p:sp>
        <p:nvSpPr>
          <p:cNvPr id="16391" name="Rectangle 7"/>
          <p:cNvSpPr>
            <a:spLocks/>
          </p:cNvSpPr>
          <p:nvPr/>
        </p:nvSpPr>
        <p:spPr bwMode="auto">
          <a:xfrm>
            <a:off x="3962400" y="5245100"/>
            <a:ext cx="4940300" cy="13843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40639" bIns="0"/>
          <a:lstStyle/>
          <a:p>
            <a:pPr marL="39688">
              <a:spcBef>
                <a:spcPts val="1000"/>
              </a:spcBef>
            </a:pPr>
            <a:r>
              <a:rPr lang="en-US" sz="2000" i="0" dirty="0">
                <a:solidFill>
                  <a:srgbClr val="008000"/>
                </a:solidFill>
                <a:cs typeface="Arial" charset="0"/>
              </a:rPr>
              <a:t>Example ZH → </a:t>
            </a:r>
            <a:r>
              <a:rPr lang="en-US" sz="2000" i="0" dirty="0" err="1">
                <a:solidFill>
                  <a:srgbClr val="008000"/>
                </a:solidFill>
                <a:cs typeface="Arial" charset="0"/>
              </a:rPr>
              <a:t>ττjj</a:t>
            </a:r>
            <a:r>
              <a:rPr lang="en-US" sz="2000" i="0" dirty="0">
                <a:solidFill>
                  <a:srgbClr val="008000"/>
                </a:solidFill>
                <a:cs typeface="Arial" charset="0"/>
              </a:rPr>
              <a:t>:</a:t>
            </a:r>
          </a:p>
          <a:p>
            <a:pPr marL="39688">
              <a:spcBef>
                <a:spcPts val="1000"/>
              </a:spcBef>
            </a:pPr>
            <a:r>
              <a:rPr lang="en-US" sz="2000" i="0" dirty="0">
                <a:solidFill>
                  <a:srgbClr val="004080"/>
                </a:solidFill>
                <a:cs typeface="Arial" charset="0"/>
              </a:rPr>
              <a:t>Combine several </a:t>
            </a:r>
            <a:r>
              <a:rPr lang="en-US" sz="2000" i="0" dirty="0" smtClean="0">
                <a:solidFill>
                  <a:srgbClr val="004080"/>
                </a:solidFill>
                <a:cs typeface="Arial" charset="0"/>
              </a:rPr>
              <a:t>BDTs instead </a:t>
            </a:r>
            <a:r>
              <a:rPr lang="en-US" sz="2000" i="0" dirty="0">
                <a:solidFill>
                  <a:srgbClr val="004080"/>
                </a:solidFill>
                <a:cs typeface="Arial" charset="0"/>
              </a:rPr>
              <a:t>of cuts gives</a:t>
            </a:r>
          </a:p>
          <a:p>
            <a:pPr marL="39688">
              <a:spcBef>
                <a:spcPts val="1000"/>
              </a:spcBef>
            </a:pPr>
            <a:r>
              <a:rPr lang="en-US" sz="2000" i="0" dirty="0" smtClean="0">
                <a:solidFill>
                  <a:srgbClr val="004080"/>
                </a:solidFill>
                <a:cs typeface="Arial" charset="0"/>
              </a:rPr>
              <a:t>~10</a:t>
            </a:r>
            <a:r>
              <a:rPr lang="en-US" sz="2000" i="0" dirty="0">
                <a:solidFill>
                  <a:srgbClr val="004080"/>
                </a:solidFill>
                <a:cs typeface="Arial" charset="0"/>
              </a:rPr>
              <a:t>% sensitivity gain </a:t>
            </a:r>
          </a:p>
        </p:txBody>
      </p:sp>
      <p:sp>
        <p:nvSpPr>
          <p:cNvPr id="16392" name="Rectangle 8"/>
          <p:cNvSpPr>
            <a:spLocks/>
          </p:cNvSpPr>
          <p:nvPr/>
        </p:nvSpPr>
        <p:spPr bwMode="auto">
          <a:xfrm>
            <a:off x="381000" y="2082800"/>
            <a:ext cx="3124199" cy="1359346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square" lIns="0" tIns="0" rIns="40639" bIns="0">
            <a:spAutoFit/>
          </a:bodyPr>
          <a:lstStyle/>
          <a:p>
            <a:pPr marL="39688">
              <a:spcBef>
                <a:spcPts val="1000"/>
              </a:spcBef>
            </a:pPr>
            <a:r>
              <a:rPr lang="en-US" sz="2000" i="0" dirty="0">
                <a:solidFill>
                  <a:srgbClr val="008000"/>
                </a:solidFill>
                <a:cs typeface="Arial" charset="0"/>
              </a:rPr>
              <a:t>Example WH → </a:t>
            </a:r>
            <a:r>
              <a:rPr lang="en-US" sz="2000" i="0" dirty="0" err="1">
                <a:solidFill>
                  <a:srgbClr val="008000"/>
                </a:solidFill>
                <a:cs typeface="Arial" charset="0"/>
              </a:rPr>
              <a:t>lνbb</a:t>
            </a:r>
            <a:r>
              <a:rPr lang="en-US" sz="2000" i="0" dirty="0">
                <a:solidFill>
                  <a:srgbClr val="008000"/>
                </a:solidFill>
                <a:cs typeface="Arial" charset="0"/>
              </a:rPr>
              <a:t>:</a:t>
            </a:r>
          </a:p>
          <a:p>
            <a:pPr marL="39688">
              <a:spcBef>
                <a:spcPts val="1000"/>
              </a:spcBef>
            </a:pPr>
            <a:r>
              <a:rPr lang="en-US" sz="2000" i="0" dirty="0">
                <a:solidFill>
                  <a:srgbClr val="004080"/>
                </a:solidFill>
                <a:cs typeface="Arial" charset="0"/>
              </a:rPr>
              <a:t>Upgrading from NN </a:t>
            </a:r>
            <a:r>
              <a:rPr lang="en-US" sz="2000" i="0" dirty="0" smtClean="0">
                <a:solidFill>
                  <a:srgbClr val="004080"/>
                </a:solidFill>
                <a:cs typeface="Arial" charset="0"/>
              </a:rPr>
              <a:t>to </a:t>
            </a:r>
            <a:r>
              <a:rPr lang="en-US" sz="2000" i="0" dirty="0">
                <a:solidFill>
                  <a:srgbClr val="004080"/>
                </a:solidFill>
                <a:cs typeface="Arial" charset="0"/>
              </a:rPr>
              <a:t>RF </a:t>
            </a:r>
            <a:r>
              <a:rPr lang="en-US" sz="2000" i="0" dirty="0" smtClean="0">
                <a:solidFill>
                  <a:srgbClr val="004080"/>
                </a:solidFill>
                <a:cs typeface="Arial" charset="0"/>
              </a:rPr>
              <a:t>allowed for a ~10</a:t>
            </a:r>
            <a:r>
              <a:rPr lang="en-US" sz="2000" i="0" dirty="0">
                <a:solidFill>
                  <a:srgbClr val="004080"/>
                </a:solidFill>
                <a:cs typeface="Arial" charset="0"/>
              </a:rPr>
              <a:t>% </a:t>
            </a:r>
            <a:r>
              <a:rPr lang="en-US" sz="2000" i="0" dirty="0" smtClean="0">
                <a:solidFill>
                  <a:srgbClr val="004080"/>
                </a:solidFill>
                <a:cs typeface="Arial" charset="0"/>
              </a:rPr>
              <a:t>gain in sensitivity</a:t>
            </a:r>
            <a:endParaRPr lang="en-US" sz="2000" i="0" dirty="0">
              <a:solidFill>
                <a:srgbClr val="004080"/>
              </a:solidFill>
              <a:cs typeface="Arial" charset="0"/>
            </a:endParaRPr>
          </a:p>
        </p:txBody>
      </p:sp>
      <p:pic>
        <p:nvPicPr>
          <p:cNvPr id="16398" name="Picture 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" y="4456113"/>
            <a:ext cx="3619500" cy="2173287"/>
          </a:xfrm>
          <a:prstGeom prst="rect">
            <a:avLst/>
          </a:prstGeom>
          <a:noFill/>
          <a:ln w="12700" cap="flat">
            <a:noFill/>
            <a:round/>
            <a:headEnd/>
            <a:tailEnd/>
          </a:ln>
        </p:spPr>
      </p:pic>
      <p:pic>
        <p:nvPicPr>
          <p:cNvPr id="8611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3800" y="1524000"/>
            <a:ext cx="49149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118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0" y="2209800"/>
            <a:ext cx="1547813" cy="1631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space réservé du numéro de diapositive 3"/>
          <p:cNvSpPr>
            <a:spLocks noGrp="1"/>
          </p:cNvSpPr>
          <p:nvPr>
            <p:ph type="sldNum" sz="quarter" idx="11"/>
          </p:nvPr>
        </p:nvSpPr>
        <p:spPr>
          <a:xfrm>
            <a:off x="8820150" y="6553200"/>
            <a:ext cx="339725" cy="317500"/>
          </a:xfrm>
          <a:prstGeom prst="rect">
            <a:avLst/>
          </a:prstGeom>
        </p:spPr>
        <p:txBody>
          <a:bodyPr/>
          <a:lstStyle/>
          <a:p>
            <a:fld id="{E7848483-0D37-4D7A-B1D1-3EA91990740A}" type="slidenum">
              <a:rPr lang="en-US" i="0"/>
              <a:pPr/>
              <a:t>22</a:t>
            </a:fld>
            <a:endParaRPr lang="en-US" i="0"/>
          </a:p>
        </p:txBody>
      </p:sp>
      <p:sp>
        <p:nvSpPr>
          <p:cNvPr id="19459" name="Rectangle 3"/>
          <p:cNvSpPr>
            <a:spLocks/>
          </p:cNvSpPr>
          <p:nvPr/>
        </p:nvSpPr>
        <p:spPr bwMode="auto">
          <a:xfrm>
            <a:off x="3579813" y="6553200"/>
            <a:ext cx="5168900" cy="317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39200" bIns="0"/>
          <a:lstStyle/>
          <a:p>
            <a:pPr marL="38100" algn="r">
              <a:lnSpc>
                <a:spcPct val="98000"/>
              </a:lnSpc>
              <a:tabLst>
                <a:tab pos="38100" algn="l"/>
                <a:tab pos="952500" algn="l"/>
                <a:tab pos="1866900" algn="l"/>
                <a:tab pos="2781300" algn="l"/>
                <a:tab pos="3695700" algn="l"/>
                <a:tab pos="4610100" algn="l"/>
                <a:tab pos="5524500" algn="l"/>
                <a:tab pos="6438900" algn="l"/>
                <a:tab pos="7353300" algn="l"/>
                <a:tab pos="8267700" algn="l"/>
                <a:tab pos="9182100" algn="l"/>
                <a:tab pos="10096500" algn="l"/>
              </a:tabLst>
            </a:pPr>
            <a:r>
              <a:rPr lang="en-US" sz="1400" i="0">
                <a:solidFill>
                  <a:srgbClr val="FFFFFF"/>
                </a:solidFill>
                <a:latin typeface="Verdana" charset="0"/>
                <a:ea typeface="Verdana" charset="0"/>
                <a:cs typeface="Verdana" charset="0"/>
                <a:sym typeface="Verdana" charset="0"/>
              </a:rPr>
              <a:t>Perspectives of Higgs Searches </a:t>
            </a:r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dirty="0"/>
              <a:t>Signal </a:t>
            </a:r>
            <a:r>
              <a:rPr lang="en-US" dirty="0" smtClean="0"/>
              <a:t>Acceptance</a:t>
            </a:r>
            <a:endParaRPr lang="en-US" dirty="0"/>
          </a:p>
        </p:txBody>
      </p:sp>
      <p:sp>
        <p:nvSpPr>
          <p:cNvPr id="19462" name="Rectangle 6"/>
          <p:cNvSpPr>
            <a:spLocks/>
          </p:cNvSpPr>
          <p:nvPr/>
        </p:nvSpPr>
        <p:spPr bwMode="auto">
          <a:xfrm>
            <a:off x="241300" y="1168400"/>
            <a:ext cx="8953500" cy="42799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40639" bIns="0"/>
          <a:lstStyle/>
          <a:p>
            <a:pPr marL="39688">
              <a:spcBef>
                <a:spcPts val="1000"/>
              </a:spcBef>
            </a:pPr>
            <a:r>
              <a:rPr lang="en-US" sz="2000" i="0" dirty="0" smtClean="0">
                <a:solidFill>
                  <a:srgbClr val="000080"/>
                </a:solidFill>
                <a:cs typeface="Arial" charset="0"/>
              </a:rPr>
              <a:t>Continue to work </a:t>
            </a:r>
            <a:r>
              <a:rPr lang="en-US" sz="2000" i="0" dirty="0">
                <a:solidFill>
                  <a:srgbClr val="000080"/>
                </a:solidFill>
                <a:cs typeface="Arial" charset="0"/>
              </a:rPr>
              <a:t>to maximize signal acceptance </a:t>
            </a:r>
          </a:p>
          <a:p>
            <a:pPr marL="39688">
              <a:spcBef>
                <a:spcPts val="1000"/>
              </a:spcBef>
            </a:pPr>
            <a:r>
              <a:rPr lang="en-US" sz="2000" i="0" dirty="0">
                <a:solidFill>
                  <a:srgbClr val="000080"/>
                </a:solidFill>
                <a:cs typeface="Arial" charset="0"/>
              </a:rPr>
              <a:t>Example: ZH channels</a:t>
            </a:r>
          </a:p>
          <a:p>
            <a:pPr marL="39688">
              <a:spcBef>
                <a:spcPts val="1000"/>
              </a:spcBef>
            </a:pPr>
            <a:endParaRPr lang="en-US" sz="2000" i="0" dirty="0">
              <a:solidFill>
                <a:srgbClr val="000080"/>
              </a:solidFill>
              <a:cs typeface="Arial" charset="0"/>
            </a:endParaRPr>
          </a:p>
          <a:p>
            <a:pPr marL="39688">
              <a:spcBef>
                <a:spcPts val="1000"/>
              </a:spcBef>
            </a:pPr>
            <a:endParaRPr lang="en-US" sz="2000" i="0" dirty="0">
              <a:solidFill>
                <a:srgbClr val="000080"/>
              </a:solidFill>
              <a:cs typeface="Arial" charset="0"/>
            </a:endParaRPr>
          </a:p>
          <a:p>
            <a:pPr marL="39688">
              <a:spcBef>
                <a:spcPts val="1000"/>
              </a:spcBef>
            </a:pPr>
            <a:endParaRPr lang="en-US" sz="2000" i="0" dirty="0">
              <a:solidFill>
                <a:srgbClr val="000080"/>
              </a:solidFill>
              <a:cs typeface="Arial" charset="0"/>
            </a:endParaRPr>
          </a:p>
          <a:p>
            <a:pPr marL="39688">
              <a:spcBef>
                <a:spcPts val="1000"/>
              </a:spcBef>
            </a:pPr>
            <a:endParaRPr lang="en-US" sz="2000" i="0" dirty="0">
              <a:solidFill>
                <a:srgbClr val="000080"/>
              </a:solidFill>
              <a:cs typeface="Arial" charset="0"/>
            </a:endParaRPr>
          </a:p>
          <a:p>
            <a:pPr marL="39688">
              <a:spcBef>
                <a:spcPts val="1000"/>
              </a:spcBef>
            </a:pPr>
            <a:endParaRPr lang="en-US" sz="2000" i="0" dirty="0">
              <a:solidFill>
                <a:srgbClr val="000080"/>
              </a:solidFill>
              <a:cs typeface="Arial" charset="0"/>
            </a:endParaRPr>
          </a:p>
          <a:p>
            <a:pPr marL="39688">
              <a:spcBef>
                <a:spcPts val="1000"/>
              </a:spcBef>
            </a:pPr>
            <a:endParaRPr lang="en-US" sz="2000" i="0" dirty="0">
              <a:solidFill>
                <a:srgbClr val="000080"/>
              </a:solidFill>
              <a:cs typeface="Arial" charset="0"/>
            </a:endParaRPr>
          </a:p>
          <a:p>
            <a:pPr marL="39688">
              <a:spcBef>
                <a:spcPts val="1000"/>
              </a:spcBef>
            </a:pPr>
            <a:endParaRPr lang="en-US" sz="2000" i="0" dirty="0">
              <a:solidFill>
                <a:srgbClr val="000080"/>
              </a:solidFill>
              <a:cs typeface="Arial" charset="0"/>
            </a:endParaRPr>
          </a:p>
          <a:p>
            <a:pPr marL="39688">
              <a:spcBef>
                <a:spcPts val="1000"/>
              </a:spcBef>
            </a:pPr>
            <a:endParaRPr lang="en-US" sz="2000" i="0" dirty="0">
              <a:solidFill>
                <a:srgbClr val="000080"/>
              </a:solidFill>
              <a:cs typeface="Arial" charset="0"/>
            </a:endParaRPr>
          </a:p>
          <a:p>
            <a:pPr marL="39688">
              <a:spcBef>
                <a:spcPts val="1000"/>
              </a:spcBef>
            </a:pPr>
            <a:endParaRPr lang="en-US" sz="2000" i="0" dirty="0">
              <a:solidFill>
                <a:srgbClr val="000080"/>
              </a:solidFill>
              <a:cs typeface="Arial" charset="0"/>
            </a:endParaRPr>
          </a:p>
          <a:p>
            <a:pPr marL="39688">
              <a:spcBef>
                <a:spcPts val="1000"/>
              </a:spcBef>
            </a:pPr>
            <a:endParaRPr lang="en-US" sz="2000" i="0" dirty="0">
              <a:solidFill>
                <a:srgbClr val="000080"/>
              </a:solidFill>
              <a:cs typeface="Arial" charset="0"/>
            </a:endParaRPr>
          </a:p>
          <a:p>
            <a:pPr marL="39688">
              <a:spcBef>
                <a:spcPts val="1000"/>
              </a:spcBef>
            </a:pPr>
            <a:endParaRPr lang="en-US" sz="2000" i="0" dirty="0">
              <a:solidFill>
                <a:srgbClr val="000080"/>
              </a:solidFill>
              <a:cs typeface="Arial" charset="0"/>
            </a:endParaRPr>
          </a:p>
          <a:p>
            <a:pPr marL="39688"/>
            <a:endParaRPr lang="en-US" i="0" dirty="0">
              <a:solidFill>
                <a:srgbClr val="004080"/>
              </a:solidFill>
              <a:cs typeface="Arial" charset="0"/>
            </a:endParaRP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685800" y="1676400"/>
            <a:ext cx="7620000" cy="4648200"/>
            <a:chOff x="0" y="-320"/>
            <a:chExt cx="4800" cy="2928"/>
          </a:xfrm>
        </p:grpSpPr>
        <p:pic>
          <p:nvPicPr>
            <p:cNvPr id="19464" name="Picture 8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230"/>
              <a:ext cx="2072" cy="1504"/>
            </a:xfrm>
            <a:prstGeom prst="rect">
              <a:avLst/>
            </a:prstGeom>
            <a:noFill/>
            <a:ln w="12700" cap="flat">
              <a:noFill/>
              <a:round/>
              <a:headEnd/>
              <a:tailEnd/>
            </a:ln>
          </p:spPr>
        </p:pic>
        <p:sp>
          <p:nvSpPr>
            <p:cNvPr id="19465" name="Rectangle 9"/>
            <p:cNvSpPr>
              <a:spLocks/>
            </p:cNvSpPr>
            <p:nvPr/>
          </p:nvSpPr>
          <p:spPr bwMode="auto">
            <a:xfrm>
              <a:off x="104" y="-160"/>
              <a:ext cx="1872" cy="224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40639" bIns="0"/>
            <a:lstStyle/>
            <a:p>
              <a:pPr marL="39688"/>
              <a:r>
                <a:rPr lang="en-US" sz="2000" i="0" dirty="0">
                  <a:solidFill>
                    <a:srgbClr val="008080"/>
                  </a:solidFill>
                  <a:cs typeface="Arial" charset="0"/>
                </a:rPr>
                <a:t>Electrons in </a:t>
              </a:r>
              <a:r>
                <a:rPr lang="en-US" sz="2000" i="0" dirty="0" smtClean="0">
                  <a:solidFill>
                    <a:srgbClr val="008080"/>
                  </a:solidFill>
                  <a:cs typeface="Arial" charset="0"/>
                </a:rPr>
                <a:t>inter calorimeter regions </a:t>
              </a:r>
            </a:p>
            <a:p>
              <a:pPr marL="39688"/>
              <a:endParaRPr lang="en-US" i="0" dirty="0" smtClean="0">
                <a:solidFill>
                  <a:srgbClr val="008080"/>
                </a:solidFill>
                <a:cs typeface="Arial" charset="0"/>
              </a:endParaRPr>
            </a:p>
            <a:p>
              <a:pPr marL="39688"/>
              <a:endParaRPr lang="en-US" i="0" dirty="0" smtClean="0">
                <a:solidFill>
                  <a:srgbClr val="008080"/>
                </a:solidFill>
                <a:cs typeface="Arial" charset="0"/>
              </a:endParaRPr>
            </a:p>
            <a:p>
              <a:pPr marL="39688"/>
              <a:endParaRPr lang="en-US" i="0" dirty="0" smtClean="0">
                <a:solidFill>
                  <a:srgbClr val="008080"/>
                </a:solidFill>
                <a:cs typeface="Arial" charset="0"/>
              </a:endParaRPr>
            </a:p>
            <a:p>
              <a:pPr marL="39688"/>
              <a:endParaRPr lang="en-US" i="0" dirty="0" smtClean="0">
                <a:solidFill>
                  <a:srgbClr val="008080"/>
                </a:solidFill>
                <a:cs typeface="Arial" charset="0"/>
              </a:endParaRPr>
            </a:p>
            <a:p>
              <a:pPr marL="39688"/>
              <a:endParaRPr lang="en-US" i="0" dirty="0" smtClean="0">
                <a:solidFill>
                  <a:srgbClr val="008080"/>
                </a:solidFill>
                <a:cs typeface="Arial" charset="0"/>
              </a:endParaRPr>
            </a:p>
            <a:p>
              <a:pPr marL="39688"/>
              <a:endParaRPr lang="en-US" i="0" dirty="0" smtClean="0">
                <a:solidFill>
                  <a:srgbClr val="008080"/>
                </a:solidFill>
                <a:cs typeface="Arial" charset="0"/>
              </a:endParaRPr>
            </a:p>
            <a:p>
              <a:pPr marL="39688"/>
              <a:endParaRPr lang="en-US" i="0" dirty="0" smtClean="0">
                <a:solidFill>
                  <a:srgbClr val="008080"/>
                </a:solidFill>
                <a:cs typeface="Arial" charset="0"/>
              </a:endParaRPr>
            </a:p>
            <a:p>
              <a:pPr marL="39688"/>
              <a:r>
                <a:rPr lang="en-US" i="0" dirty="0" err="1" smtClean="0">
                  <a:solidFill>
                    <a:srgbClr val="008080"/>
                  </a:solidFill>
                  <a:cs typeface="Arial" charset="0"/>
                </a:rPr>
                <a:t>mu+track</a:t>
              </a:r>
              <a:endParaRPr lang="en-US" i="0" dirty="0">
                <a:solidFill>
                  <a:srgbClr val="008080"/>
                </a:solidFill>
                <a:cs typeface="Arial" charset="0"/>
              </a:endParaRPr>
            </a:p>
          </p:txBody>
        </p:sp>
        <p:pic>
          <p:nvPicPr>
            <p:cNvPr id="19466" name="Picture 10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272" y="362"/>
              <a:ext cx="2200" cy="1410"/>
            </a:xfrm>
            <a:prstGeom prst="rect">
              <a:avLst/>
            </a:prstGeom>
            <a:noFill/>
            <a:ln w="12700" cap="flat">
              <a:noFill/>
              <a:round/>
              <a:headEnd/>
              <a:tailEnd/>
            </a:ln>
          </p:spPr>
        </p:pic>
        <p:sp>
          <p:nvSpPr>
            <p:cNvPr id="19467" name="Rectangle 11"/>
            <p:cNvSpPr>
              <a:spLocks/>
            </p:cNvSpPr>
            <p:nvPr/>
          </p:nvSpPr>
          <p:spPr bwMode="auto">
            <a:xfrm>
              <a:off x="2408" y="-320"/>
              <a:ext cx="2384" cy="392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40639" bIns="0"/>
            <a:lstStyle/>
            <a:p>
              <a:pPr marL="39688"/>
              <a:r>
                <a:rPr lang="en-US" sz="2000" i="0" dirty="0">
                  <a:solidFill>
                    <a:srgbClr val="008080"/>
                  </a:solidFill>
                  <a:cs typeface="Arial" charset="0"/>
                </a:rPr>
                <a:t>Replace several cuts on kinematic variables by cut on </a:t>
              </a:r>
              <a:r>
                <a:rPr lang="en-US" sz="2000" i="0" dirty="0" err="1">
                  <a:solidFill>
                    <a:srgbClr val="008080"/>
                  </a:solidFill>
                  <a:cs typeface="Arial" charset="0"/>
                </a:rPr>
                <a:t>discriminant</a:t>
              </a:r>
              <a:endParaRPr lang="en-US" sz="2000" i="0" dirty="0">
                <a:solidFill>
                  <a:srgbClr val="008080"/>
                </a:solidFill>
                <a:cs typeface="Arial" charset="0"/>
              </a:endParaRPr>
            </a:p>
          </p:txBody>
        </p:sp>
        <p:sp>
          <p:nvSpPr>
            <p:cNvPr id="19468" name="Rectangle 12"/>
            <p:cNvSpPr>
              <a:spLocks/>
            </p:cNvSpPr>
            <p:nvPr/>
          </p:nvSpPr>
          <p:spPr bwMode="auto">
            <a:xfrm>
              <a:off x="48" y="2216"/>
              <a:ext cx="2160" cy="392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40639" bIns="0"/>
            <a:lstStyle/>
            <a:p>
              <a:pPr marL="39688"/>
              <a:r>
                <a:rPr lang="en-US" sz="2000" i="0" dirty="0" smtClean="0">
                  <a:solidFill>
                    <a:srgbClr val="800000"/>
                  </a:solidFill>
                  <a:cs typeface="Arial" charset="0"/>
                </a:rPr>
                <a:t>Already got ~8% </a:t>
              </a:r>
              <a:r>
                <a:rPr lang="en-US" sz="2000" i="0" dirty="0">
                  <a:solidFill>
                    <a:srgbClr val="800000"/>
                  </a:solidFill>
                  <a:cs typeface="Arial" charset="0"/>
                </a:rPr>
                <a:t>increase in signal yields per </a:t>
              </a:r>
              <a:r>
                <a:rPr lang="en-US" sz="2000" i="0" dirty="0" smtClean="0">
                  <a:solidFill>
                    <a:srgbClr val="800000"/>
                  </a:solidFill>
                  <a:cs typeface="Arial" charset="0"/>
                </a:rPr>
                <a:t>lepton</a:t>
              </a:r>
              <a:endParaRPr lang="en-US" sz="2000" i="0" dirty="0">
                <a:solidFill>
                  <a:srgbClr val="800000"/>
                </a:solidFill>
                <a:cs typeface="Arial" charset="0"/>
              </a:endParaRPr>
            </a:p>
          </p:txBody>
        </p:sp>
        <p:sp>
          <p:nvSpPr>
            <p:cNvPr id="19469" name="Rectangle 13"/>
            <p:cNvSpPr>
              <a:spLocks/>
            </p:cNvSpPr>
            <p:nvPr/>
          </p:nvSpPr>
          <p:spPr bwMode="auto">
            <a:xfrm>
              <a:off x="2448" y="2192"/>
              <a:ext cx="2352" cy="224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40639" bIns="0"/>
            <a:lstStyle/>
            <a:p>
              <a:pPr marL="39688"/>
              <a:r>
                <a:rPr lang="en-US" sz="2000" i="0" dirty="0" smtClean="0">
                  <a:solidFill>
                    <a:srgbClr val="800000"/>
                  </a:solidFill>
                  <a:cs typeface="Arial" charset="0"/>
                  <a:sym typeface="Wingdings" pitchFamily="2" charset="2"/>
                </a:rPr>
                <a:t> </a:t>
              </a:r>
              <a:r>
                <a:rPr lang="en-US" sz="2000" i="0" dirty="0" smtClean="0">
                  <a:solidFill>
                    <a:srgbClr val="800000"/>
                  </a:solidFill>
                  <a:cs typeface="Arial" charset="0"/>
                </a:rPr>
                <a:t>sensitivity </a:t>
              </a:r>
              <a:r>
                <a:rPr lang="en-US" sz="2000" i="0" dirty="0">
                  <a:solidFill>
                    <a:srgbClr val="800000"/>
                  </a:solidFill>
                  <a:cs typeface="Arial" charset="0"/>
                </a:rPr>
                <a:t>improvement</a:t>
              </a:r>
            </a:p>
          </p:txBody>
        </p:sp>
      </p:grpSp>
      <p:sp>
        <p:nvSpPr>
          <p:cNvPr id="13" name="Rectangle 12"/>
          <p:cNvSpPr/>
          <p:nvPr/>
        </p:nvSpPr>
        <p:spPr bwMode="auto">
          <a:xfrm>
            <a:off x="-381000" y="-2438400"/>
            <a:ext cx="9829800" cy="12954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200" dirty="0" smtClean="0"/>
              <a:t>Improvements beyond luminosity verified on Data</a:t>
            </a:r>
            <a:endParaRPr lang="fr-FR" sz="2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675ADD7-E719-4B2E-A13C-C5B79783E153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pic>
        <p:nvPicPr>
          <p:cNvPr id="8222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143000"/>
            <a:ext cx="3885338" cy="292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2275" name="Picture 3"/>
          <p:cNvPicPr>
            <a:picLocks noChangeAspect="1" noChangeArrowheads="1"/>
          </p:cNvPicPr>
          <p:nvPr/>
        </p:nvPicPr>
        <p:blipFill>
          <a:blip r:embed="rId3" cstate="print"/>
          <a:srcRect l="2011"/>
          <a:stretch>
            <a:fillRect/>
          </a:stretch>
        </p:blipFill>
        <p:spPr bwMode="auto">
          <a:xfrm>
            <a:off x="4114800" y="2590800"/>
            <a:ext cx="51054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ZoneTexte 6"/>
          <p:cNvSpPr txBox="1"/>
          <p:nvPr/>
        </p:nvSpPr>
        <p:spPr>
          <a:xfrm>
            <a:off x="685800" y="4572000"/>
            <a:ext cx="259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0" dirty="0" smtClean="0"/>
              <a:t>Good  progress  in particular at high mass  </a:t>
            </a:r>
            <a:r>
              <a:rPr lang="en-US" b="1" i="0" dirty="0" smtClean="0">
                <a:sym typeface="Wingdings" pitchFamily="2" charset="2"/>
              </a:rPr>
              <a:t></a:t>
            </a:r>
            <a:endParaRPr lang="fr-FR" b="1" i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Exclusion at the end of 2011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675ADD7-E719-4B2E-A13C-C5B79783E153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pic>
        <p:nvPicPr>
          <p:cNvPr id="8314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6763" y="1019175"/>
            <a:ext cx="7610475" cy="481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1295400" y="5924490"/>
            <a:ext cx="6705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9688">
              <a:spcBef>
                <a:spcPts val="1000"/>
              </a:spcBef>
            </a:pPr>
            <a:r>
              <a:rPr lang="en-US" sz="2000" b="1" i="0" dirty="0" smtClean="0">
                <a:solidFill>
                  <a:srgbClr val="000080"/>
                </a:solidFill>
                <a:cs typeface="Arial" charset="0"/>
              </a:rPr>
              <a:t>If No SM Higgs, expect exclusion from 140 to 190  </a:t>
            </a:r>
            <a:endParaRPr lang="en-US" sz="2000" b="1" i="0" dirty="0">
              <a:solidFill>
                <a:srgbClr val="000080"/>
              </a:solidFill>
              <a:cs typeface="Arial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4191000" y="2590800"/>
            <a:ext cx="3352800" cy="1066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5943600" y="3657600"/>
            <a:ext cx="76200" cy="16764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5462650" y="3621975"/>
            <a:ext cx="76200" cy="16764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1066800" y="3124200"/>
            <a:ext cx="304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-</a:t>
            </a:r>
            <a:endParaRPr lang="fr-FR" sz="1600" dirty="0"/>
          </a:p>
        </p:txBody>
      </p:sp>
      <p:sp>
        <p:nvSpPr>
          <p:cNvPr id="13" name="Rectangle 12"/>
          <p:cNvSpPr/>
          <p:nvPr/>
        </p:nvSpPr>
        <p:spPr bwMode="auto">
          <a:xfrm>
            <a:off x="3200400" y="2743200"/>
            <a:ext cx="4724400" cy="4572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LHC first projections shown at ICHEP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675ADD7-E719-4B2E-A13C-C5B79783E153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pic>
        <p:nvPicPr>
          <p:cNvPr id="828421" name="Picture 5"/>
          <p:cNvPicPr>
            <a:picLocks noChangeAspect="1" noChangeArrowheads="1"/>
          </p:cNvPicPr>
          <p:nvPr/>
        </p:nvPicPr>
        <p:blipFill>
          <a:blip r:embed="rId2" cstate="print"/>
          <a:srcRect b="8163"/>
          <a:stretch>
            <a:fillRect/>
          </a:stretch>
        </p:blipFill>
        <p:spPr bwMode="auto">
          <a:xfrm>
            <a:off x="23750" y="597725"/>
            <a:ext cx="4953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print"/>
          <a:srcRect l="8542"/>
          <a:stretch>
            <a:fillRect/>
          </a:stretch>
        </p:blipFill>
        <p:spPr bwMode="auto">
          <a:xfrm>
            <a:off x="4648200" y="3260356"/>
            <a:ext cx="4795650" cy="3668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/>
          <p:nvPr/>
        </p:nvSpPr>
        <p:spPr>
          <a:xfrm>
            <a:off x="0" y="4419600"/>
            <a:ext cx="48768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0" dirty="0" smtClean="0"/>
              <a:t>Both foresee an exclusion 145-185 </a:t>
            </a:r>
            <a:r>
              <a:rPr lang="en-US" sz="2000" i="0" dirty="0" err="1" smtClean="0"/>
              <a:t>GeV</a:t>
            </a:r>
            <a:r>
              <a:rPr lang="en-US" sz="2000" i="0" dirty="0" smtClean="0"/>
              <a:t>    	            with 1 fb</a:t>
            </a:r>
            <a:r>
              <a:rPr lang="en-US" sz="2000" i="0" baseline="30000" dirty="0" smtClean="0"/>
              <a:t>-1</a:t>
            </a:r>
          </a:p>
          <a:p>
            <a:endParaRPr lang="en-US" sz="2000" i="0" dirty="0" smtClean="0"/>
          </a:p>
          <a:p>
            <a:r>
              <a:rPr lang="en-US" sz="2000" b="1" i="0" dirty="0" smtClean="0">
                <a:solidFill>
                  <a:srgbClr val="FF0000"/>
                </a:solidFill>
                <a:sym typeface="Wingdings" pitchFamily="2" charset="2"/>
              </a:rPr>
              <a:t></a:t>
            </a:r>
            <a:r>
              <a:rPr lang="en-US" sz="2000" b="1" i="0" dirty="0" smtClean="0">
                <a:solidFill>
                  <a:srgbClr val="FF0000"/>
                </a:solidFill>
              </a:rPr>
              <a:t>Need to improve and/or  combine</a:t>
            </a:r>
          </a:p>
          <a:p>
            <a:r>
              <a:rPr lang="en-US" sz="2000" b="1" i="0" dirty="0" smtClean="0">
                <a:solidFill>
                  <a:srgbClr val="FF0000"/>
                </a:solidFill>
              </a:rPr>
              <a:t>to be competitive with </a:t>
            </a:r>
            <a:r>
              <a:rPr lang="en-US" sz="2000" b="1" i="0" dirty="0" err="1" smtClean="0">
                <a:solidFill>
                  <a:srgbClr val="FF0000"/>
                </a:solidFill>
              </a:rPr>
              <a:t>Tevatron</a:t>
            </a:r>
            <a:r>
              <a:rPr lang="en-US" sz="2000" b="1" i="0" dirty="0" smtClean="0">
                <a:solidFill>
                  <a:srgbClr val="FF0000"/>
                </a:solidFill>
              </a:rPr>
              <a:t>.</a:t>
            </a:r>
            <a:endParaRPr lang="fr-FR" sz="2000" b="1" i="0" baseline="30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From 2011 to 2014 @ </a:t>
            </a:r>
            <a:r>
              <a:rPr lang="en-US" dirty="0" err="1" smtClean="0"/>
              <a:t>Tevatron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52400" y="1371600"/>
            <a:ext cx="4038600" cy="5029200"/>
          </a:xfrm>
        </p:spPr>
        <p:txBody>
          <a:bodyPr/>
          <a:lstStyle/>
          <a:p>
            <a:r>
              <a:rPr lang="en-US" sz="2000" dirty="0" smtClean="0"/>
              <a:t>Expect 2 fb-1 of recorded data for each year after 2011</a:t>
            </a:r>
          </a:p>
          <a:p>
            <a:pPr>
              <a:buNone/>
            </a:pPr>
            <a:r>
              <a:rPr lang="en-US" sz="2000" dirty="0" smtClean="0"/>
              <a:t>  </a:t>
            </a:r>
          </a:p>
          <a:p>
            <a:pPr>
              <a:buNone/>
            </a:pPr>
            <a:r>
              <a:rPr lang="en-US" sz="2000" dirty="0" smtClean="0">
                <a:sym typeface="Wingdings" pitchFamily="2" charset="2"/>
              </a:rPr>
              <a:t> 12 fb-1 analyzed end of 2012</a:t>
            </a:r>
            <a:endParaRPr lang="en-US" sz="2000" dirty="0" smtClean="0"/>
          </a:p>
          <a:p>
            <a:endParaRPr lang="en-US" sz="2000" dirty="0" smtClean="0"/>
          </a:p>
          <a:p>
            <a:pPr>
              <a:buNone/>
            </a:pPr>
            <a:r>
              <a:rPr lang="en-US" sz="2000" dirty="0" smtClean="0">
                <a:sym typeface="Wingdings" pitchFamily="2" charset="2"/>
              </a:rPr>
              <a:t> 16 fb-1 analyzed end of 2014</a:t>
            </a:r>
            <a:endParaRPr lang="fr-FR" sz="20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>
          <a:xfrm>
            <a:off x="10668000" y="6553200"/>
            <a:ext cx="533400" cy="304800"/>
          </a:xfrm>
        </p:spPr>
        <p:txBody>
          <a:bodyPr/>
          <a:lstStyle/>
          <a:p>
            <a:pPr>
              <a:defRPr/>
            </a:pPr>
            <a:fld id="{F675ADD7-E719-4B2E-A13C-C5B79783E153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pic>
        <p:nvPicPr>
          <p:cNvPr id="5" name="Picture 16"/>
          <p:cNvPicPr>
            <a:picLocks noChangeAspect="1" noChangeArrowheads="1"/>
          </p:cNvPicPr>
          <p:nvPr/>
        </p:nvPicPr>
        <p:blipFill>
          <a:blip r:embed="rId2" cstate="print"/>
          <a:srcRect l="27429" t="16940" r="12572" b="10353"/>
          <a:stretch>
            <a:fillRect/>
          </a:stretch>
        </p:blipFill>
        <p:spPr bwMode="auto">
          <a:xfrm>
            <a:off x="4495800" y="914400"/>
            <a:ext cx="3810000" cy="548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" name="TextBox 13"/>
          <p:cNvSpPr txBox="1">
            <a:spLocks noChangeArrowheads="1"/>
          </p:cNvSpPr>
          <p:nvPr/>
        </p:nvSpPr>
        <p:spPr bwMode="auto">
          <a:xfrm>
            <a:off x="7162800" y="6096000"/>
            <a:ext cx="112236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200">
                <a:solidFill>
                  <a:schemeClr val="tx1"/>
                </a:solidFill>
              </a:rPr>
              <a:t>End of 2011</a:t>
            </a:r>
          </a:p>
        </p:txBody>
      </p:sp>
      <p:sp>
        <p:nvSpPr>
          <p:cNvPr id="7" name="Rectangle 15"/>
          <p:cNvSpPr>
            <a:spLocks noChangeArrowheads="1"/>
          </p:cNvSpPr>
          <p:nvPr/>
        </p:nvSpPr>
        <p:spPr bwMode="auto">
          <a:xfrm>
            <a:off x="4495800" y="6096000"/>
            <a:ext cx="56356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200">
                <a:solidFill>
                  <a:schemeClr val="tx1"/>
                </a:solidFill>
              </a:rPr>
              <a:t>2004</a:t>
            </a:r>
          </a:p>
        </p:txBody>
      </p:sp>
      <p:sp>
        <p:nvSpPr>
          <p:cNvPr id="8" name="Oval 10"/>
          <p:cNvSpPr>
            <a:spLocks noChangeArrowheads="1"/>
          </p:cNvSpPr>
          <p:nvPr/>
        </p:nvSpPr>
        <p:spPr bwMode="auto">
          <a:xfrm>
            <a:off x="7772400" y="1219200"/>
            <a:ext cx="685800" cy="457200"/>
          </a:xfrm>
          <a:prstGeom prst="ellips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fr-FR"/>
          </a:p>
        </p:txBody>
      </p:sp>
      <p:sp>
        <p:nvSpPr>
          <p:cNvPr id="9" name="TextBox 13"/>
          <p:cNvSpPr txBox="1">
            <a:spLocks noChangeArrowheads="1"/>
          </p:cNvSpPr>
          <p:nvPr/>
        </p:nvSpPr>
        <p:spPr bwMode="auto">
          <a:xfrm>
            <a:off x="7848600" y="2438400"/>
            <a:ext cx="457200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Sensitivity projections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675ADD7-E719-4B2E-A13C-C5B79783E153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pic>
        <p:nvPicPr>
          <p:cNvPr id="82125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759" y="1143000"/>
            <a:ext cx="8439830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675ADD7-E719-4B2E-A13C-C5B79783E153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685800" y="5943600"/>
            <a:ext cx="7772400" cy="5715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Symbol" pitchFamily="18" charset="2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ea typeface="Arial Unicode MS" pitchFamily="34" charset="-128"/>
                <a:cs typeface="Tahoma" pitchFamily="34" charset="0"/>
              </a:rPr>
              <a:t>Using P5 plots we extended combined projected Tevatron Higgs sensitivity for 3 sigma evidence to luminosities above 10 fb</a:t>
            </a:r>
            <a:r>
              <a:rPr kumimoji="0" lang="en-US" sz="1800" b="1" i="0" u="none" strike="noStrike" kern="0" cap="none" spc="0" normalizeH="0" baseline="30000" noProof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ea typeface="Arial Unicode MS" pitchFamily="34" charset="-128"/>
                <a:cs typeface="Tahoma" pitchFamily="34" charset="0"/>
              </a:rPr>
              <a:t>-1</a:t>
            </a:r>
            <a:r>
              <a:rPr kumimoji="0" lang="en-US" sz="1800" b="1" i="0" u="none" strike="noStrike" kern="0" cap="none" spc="0" normalizeH="0" baseline="0" noProof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ea typeface="Arial Unicode MS" pitchFamily="34" charset="-128"/>
                <a:cs typeface="Tahoma" pitchFamily="34" charset="0"/>
              </a:rPr>
              <a:t> </a:t>
            </a:r>
          </a:p>
        </p:txBody>
      </p:sp>
      <p:sp>
        <p:nvSpPr>
          <p:cNvPr id="9" name="Slide Number Placeholder 5"/>
          <p:cNvSpPr txBox="1">
            <a:spLocks/>
          </p:cNvSpPr>
          <p:nvPr/>
        </p:nvSpPr>
        <p:spPr bwMode="auto">
          <a:xfrm>
            <a:off x="8686800" y="6629400"/>
            <a:ext cx="457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2A2514B-0675-40E5-B72E-FF4084137EF2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800" b="1" i="0" u="none" strike="noStrike" kern="1200" cap="none" spc="0" normalizeH="0" baseline="0" noProof="0" dirty="0" smtClean="0">
              <a:ln>
                <a:noFill/>
              </a:ln>
              <a:solidFill>
                <a:srgbClr val="FA00FA"/>
              </a:solidFill>
              <a:effectLst/>
              <a:uLnTx/>
              <a:uFillTx/>
              <a:latin typeface="Symbol" pitchFamily="18" charset="2"/>
              <a:ea typeface="+mn-ea"/>
              <a:cs typeface="+mn-cs"/>
            </a:endParaRPr>
          </a:p>
        </p:txBody>
      </p:sp>
      <p:pic>
        <p:nvPicPr>
          <p:cNvPr id="10" name="Picture 16" descr="C:\Users\denisovd\AppData\Local\Microsoft\Windows\Temporary Internet Files\Content.Outlook\4BE8IZGF\3SigmaProjection_Feb14.gif"/>
          <p:cNvPicPr>
            <a:picLocks noChangeAspect="1" noChangeArrowheads="1"/>
          </p:cNvPicPr>
          <p:nvPr/>
        </p:nvPicPr>
        <p:blipFill>
          <a:blip r:embed="rId2" cstate="print"/>
          <a:srcRect b="2034"/>
          <a:stretch>
            <a:fillRect/>
          </a:stretch>
        </p:blipFill>
        <p:spPr bwMode="auto">
          <a:xfrm>
            <a:off x="762000" y="838200"/>
            <a:ext cx="77724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itle 1"/>
          <p:cNvSpPr txBox="1">
            <a:spLocks noGrp="1"/>
          </p:cNvSpPr>
          <p:nvPr>
            <p:ph type="title"/>
          </p:nvPr>
        </p:nvSpPr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uLnTx/>
                <a:uFillTx/>
                <a:latin typeface="Tahoma" pitchFamily="34" charset="0"/>
                <a:ea typeface="Arial Unicode MS" pitchFamily="34" charset="-128"/>
                <a:cs typeface="Tahoma" pitchFamily="34" charset="0"/>
              </a:rPr>
              <a:t>Projections in Higgs Sensitivity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 SM Scenarios </a:t>
            </a:r>
            <a:r>
              <a:rPr lang="en-US" sz="1800" dirty="0" smtClean="0"/>
              <a:t>(personal view)</a:t>
            </a:r>
            <a:endParaRPr lang="fr-FR" sz="1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609600"/>
            <a:ext cx="8915400" cy="5029200"/>
          </a:xfrm>
        </p:spPr>
        <p:txBody>
          <a:bodyPr/>
          <a:lstStyle/>
          <a:p>
            <a:r>
              <a:rPr lang="en-US" sz="1800" dirty="0" smtClean="0">
                <a:solidFill>
                  <a:srgbClr val="009900"/>
                </a:solidFill>
              </a:rPr>
              <a:t>Heavy SM Higgs (above 185 </a:t>
            </a:r>
            <a:r>
              <a:rPr lang="en-US" sz="1800" dirty="0" err="1" smtClean="0">
                <a:solidFill>
                  <a:srgbClr val="009900"/>
                </a:solidFill>
              </a:rPr>
              <a:t>GeV</a:t>
            </a:r>
            <a:r>
              <a:rPr lang="en-US" sz="1800" dirty="0" smtClean="0">
                <a:solidFill>
                  <a:srgbClr val="009900"/>
                </a:solidFill>
              </a:rPr>
              <a:t>)</a:t>
            </a:r>
          </a:p>
          <a:p>
            <a:pPr>
              <a:buFont typeface="Wingdings"/>
              <a:buChar char="è"/>
            </a:pPr>
            <a:r>
              <a:rPr lang="en-US" sz="1600" dirty="0" smtClean="0">
                <a:sym typeface="Wingdings" pitchFamily="2" charset="2"/>
              </a:rPr>
              <a:t>good for LHC run II (&gt;2013), </a:t>
            </a:r>
            <a:r>
              <a:rPr lang="en-US" sz="1600" dirty="0" err="1" smtClean="0">
                <a:sym typeface="Wingdings" pitchFamily="2" charset="2"/>
              </a:rPr>
              <a:t>Tevatron</a:t>
            </a:r>
            <a:r>
              <a:rPr lang="en-US" sz="1600" dirty="0" smtClean="0">
                <a:sym typeface="Wingdings" pitchFamily="2" charset="2"/>
              </a:rPr>
              <a:t> can try up to ~200 </a:t>
            </a:r>
            <a:r>
              <a:rPr lang="en-US" sz="1600" dirty="0" err="1" smtClean="0">
                <a:sym typeface="Wingdings" pitchFamily="2" charset="2"/>
              </a:rPr>
              <a:t>GeV</a:t>
            </a:r>
            <a:endParaRPr lang="en-US" sz="1600" dirty="0" smtClean="0">
              <a:sym typeface="Wingdings" pitchFamily="2" charset="2"/>
            </a:endParaRPr>
          </a:p>
          <a:p>
            <a:pPr>
              <a:buNone/>
            </a:pPr>
            <a:r>
              <a:rPr lang="en-US" sz="1600" dirty="0" smtClean="0">
                <a:sym typeface="Wingdings" pitchFamily="2" charset="2"/>
              </a:rPr>
              <a:t> 	not likely scenario though given E-W fits.</a:t>
            </a:r>
            <a:endParaRPr lang="en-US" sz="1600" dirty="0" smtClean="0"/>
          </a:p>
          <a:p>
            <a:pPr>
              <a:buNone/>
            </a:pPr>
            <a:endParaRPr lang="en-US" sz="1600" dirty="0" smtClean="0"/>
          </a:p>
          <a:p>
            <a:r>
              <a:rPr lang="en-US" sz="1800" dirty="0" smtClean="0">
                <a:solidFill>
                  <a:srgbClr val="009900"/>
                </a:solidFill>
              </a:rPr>
              <a:t>145 </a:t>
            </a:r>
            <a:r>
              <a:rPr lang="en-US" sz="1800" dirty="0" err="1" smtClean="0">
                <a:solidFill>
                  <a:srgbClr val="009900"/>
                </a:solidFill>
              </a:rPr>
              <a:t>GeV</a:t>
            </a:r>
            <a:r>
              <a:rPr lang="en-US" sz="1800" dirty="0" smtClean="0">
                <a:solidFill>
                  <a:srgbClr val="009900"/>
                </a:solidFill>
              </a:rPr>
              <a:t> SM Higgs</a:t>
            </a:r>
          </a:p>
          <a:p>
            <a:pPr>
              <a:buNone/>
            </a:pPr>
            <a:r>
              <a:rPr lang="en-US" sz="1600" dirty="0" smtClean="0">
                <a:sym typeface="Wingdings" pitchFamily="2" charset="2"/>
              </a:rPr>
              <a:t> ~ 50% probability to have 3 </a:t>
            </a:r>
            <a:r>
              <a:rPr lang="en-US" sz="1600" dirty="0" smtClean="0">
                <a:latin typeface="Symbol" pitchFamily="18" charset="2"/>
                <a:sym typeface="Wingdings" pitchFamily="2" charset="2"/>
              </a:rPr>
              <a:t>s  </a:t>
            </a:r>
            <a:r>
              <a:rPr lang="en-US" sz="1600" dirty="0" smtClean="0"/>
              <a:t>evidence @ Tevatron-2011	</a:t>
            </a:r>
          </a:p>
          <a:p>
            <a:pPr>
              <a:buNone/>
            </a:pPr>
            <a:r>
              <a:rPr lang="en-US" sz="1600" dirty="0" smtClean="0">
                <a:sym typeface="Wingdings" pitchFamily="2" charset="2"/>
              </a:rPr>
              <a:t>  similar at LHC with 1 fb</a:t>
            </a:r>
            <a:r>
              <a:rPr lang="en-US" sz="1600" baseline="30000" dirty="0" smtClean="0">
                <a:sym typeface="Wingdings" pitchFamily="2" charset="2"/>
              </a:rPr>
              <a:t>-1</a:t>
            </a:r>
            <a:r>
              <a:rPr lang="en-US" sz="1600" dirty="0" smtClean="0">
                <a:sym typeface="Wingdings" pitchFamily="2" charset="2"/>
              </a:rPr>
              <a:t> (combining or improving)</a:t>
            </a:r>
          </a:p>
          <a:p>
            <a:pPr>
              <a:buNone/>
            </a:pPr>
            <a:endParaRPr lang="en-US" sz="1600" dirty="0" smtClean="0"/>
          </a:p>
          <a:p>
            <a:r>
              <a:rPr lang="en-US" sz="1800" dirty="0" smtClean="0">
                <a:solidFill>
                  <a:srgbClr val="009900"/>
                </a:solidFill>
              </a:rPr>
              <a:t>130 </a:t>
            </a:r>
            <a:r>
              <a:rPr lang="en-US" sz="1800" dirty="0" err="1" smtClean="0">
                <a:solidFill>
                  <a:srgbClr val="009900"/>
                </a:solidFill>
              </a:rPr>
              <a:t>GeV</a:t>
            </a:r>
            <a:r>
              <a:rPr lang="en-US" sz="1800" dirty="0" smtClean="0">
                <a:solidFill>
                  <a:srgbClr val="009900"/>
                </a:solidFill>
              </a:rPr>
              <a:t> SM Higgs</a:t>
            </a:r>
          </a:p>
          <a:p>
            <a:pPr>
              <a:buNone/>
            </a:pPr>
            <a:r>
              <a:rPr lang="en-US" sz="1600" dirty="0" smtClean="0">
                <a:sym typeface="Wingdings" pitchFamily="2" charset="2"/>
              </a:rPr>
              <a:t> ~ 25% probability to have 3 </a:t>
            </a:r>
            <a:r>
              <a:rPr lang="en-US" sz="1600" dirty="0" smtClean="0">
                <a:latin typeface="Symbol" pitchFamily="18" charset="2"/>
                <a:sym typeface="Wingdings" pitchFamily="2" charset="2"/>
              </a:rPr>
              <a:t>s  </a:t>
            </a:r>
            <a:r>
              <a:rPr lang="en-US" sz="1600" dirty="0" smtClean="0"/>
              <a:t>evidence @ Tevatron-2011 </a:t>
            </a:r>
          </a:p>
          <a:p>
            <a:pPr>
              <a:buNone/>
            </a:pPr>
            <a:r>
              <a:rPr lang="en-US" sz="1600" dirty="0" smtClean="0">
                <a:sym typeface="Wingdings" pitchFamily="2" charset="2"/>
              </a:rPr>
              <a:t> ~ 50% probability to have 3 </a:t>
            </a:r>
            <a:r>
              <a:rPr lang="en-US" sz="1600" dirty="0" smtClean="0">
                <a:latin typeface="Symbol" pitchFamily="18" charset="2"/>
                <a:sym typeface="Wingdings" pitchFamily="2" charset="2"/>
              </a:rPr>
              <a:t>s  </a:t>
            </a:r>
            <a:r>
              <a:rPr lang="en-US" sz="1600" dirty="0" smtClean="0"/>
              <a:t>evidence @ Tevatron-2014 	</a:t>
            </a:r>
          </a:p>
          <a:p>
            <a:pPr>
              <a:buNone/>
            </a:pPr>
            <a:r>
              <a:rPr lang="en-US" sz="1600" dirty="0" smtClean="0">
                <a:sym typeface="Wingdings" pitchFamily="2" charset="2"/>
              </a:rPr>
              <a:t>  LHC needs &gt; 2 fb</a:t>
            </a:r>
            <a:r>
              <a:rPr lang="en-US" sz="1600" baseline="30000" dirty="0" smtClean="0">
                <a:sym typeface="Wingdings" pitchFamily="2" charset="2"/>
              </a:rPr>
              <a:t>-1</a:t>
            </a:r>
            <a:r>
              <a:rPr lang="en-US" sz="1600" dirty="0" smtClean="0">
                <a:sym typeface="Wingdings" pitchFamily="2" charset="2"/>
              </a:rPr>
              <a:t> (even combining and barring significant improvements)</a:t>
            </a:r>
          </a:p>
          <a:p>
            <a:endParaRPr lang="en-US" sz="1600" dirty="0" smtClean="0"/>
          </a:p>
          <a:p>
            <a:r>
              <a:rPr lang="en-US" sz="1800" dirty="0" smtClean="0">
                <a:solidFill>
                  <a:srgbClr val="009900"/>
                </a:solidFill>
              </a:rPr>
              <a:t>115 </a:t>
            </a:r>
            <a:r>
              <a:rPr lang="en-US" sz="1800" dirty="0" err="1" smtClean="0">
                <a:solidFill>
                  <a:srgbClr val="009900"/>
                </a:solidFill>
              </a:rPr>
              <a:t>GeV</a:t>
            </a:r>
            <a:r>
              <a:rPr lang="en-US" sz="1800" dirty="0" smtClean="0">
                <a:solidFill>
                  <a:srgbClr val="009900"/>
                </a:solidFill>
              </a:rPr>
              <a:t> SM Higgs</a:t>
            </a:r>
          </a:p>
          <a:p>
            <a:pPr>
              <a:buFont typeface="Wingdings"/>
              <a:buChar char="è"/>
            </a:pPr>
            <a:r>
              <a:rPr lang="en-US" sz="1600" dirty="0" smtClean="0">
                <a:sym typeface="Wingdings" pitchFamily="2" charset="2"/>
              </a:rPr>
              <a:t>~ 50 (80)%  (probability to have 3 </a:t>
            </a:r>
            <a:r>
              <a:rPr lang="en-US" sz="1600" dirty="0" smtClean="0">
                <a:latin typeface="Symbol" pitchFamily="18" charset="2"/>
                <a:sym typeface="Wingdings" pitchFamily="2" charset="2"/>
              </a:rPr>
              <a:t>s </a:t>
            </a:r>
            <a:r>
              <a:rPr lang="en-US" sz="1600" dirty="0" smtClean="0"/>
              <a:t>evidence @ Tevatron-2011 (2013),                       good chances to reach 4</a:t>
            </a:r>
            <a:r>
              <a:rPr lang="en-US" sz="1600" dirty="0" smtClean="0">
                <a:sym typeface="Wingdings" pitchFamily="2" charset="2"/>
              </a:rPr>
              <a:t> </a:t>
            </a:r>
            <a:r>
              <a:rPr lang="en-US" sz="1600" dirty="0" smtClean="0">
                <a:latin typeface="Symbol" pitchFamily="18" charset="2"/>
                <a:sym typeface="Wingdings" pitchFamily="2" charset="2"/>
              </a:rPr>
              <a:t>s (</a:t>
            </a:r>
            <a:r>
              <a:rPr lang="en-US" sz="1600" dirty="0" smtClean="0">
                <a:sym typeface="Wingdings" pitchFamily="2" charset="2"/>
              </a:rPr>
              <a:t>if lucky and 2014, 5 </a:t>
            </a:r>
            <a:r>
              <a:rPr lang="en-US" sz="1600" dirty="0" smtClean="0">
                <a:latin typeface="Symbol" pitchFamily="18" charset="2"/>
                <a:sym typeface="Wingdings" pitchFamily="2" charset="2"/>
              </a:rPr>
              <a:t>s </a:t>
            </a:r>
            <a:r>
              <a:rPr lang="en-US" sz="1600" dirty="0" smtClean="0">
                <a:sym typeface="Wingdings" pitchFamily="2" charset="2"/>
              </a:rPr>
              <a:t>observation!)</a:t>
            </a:r>
            <a:endParaRPr lang="en-US" sz="1600" dirty="0" smtClean="0"/>
          </a:p>
          <a:p>
            <a:pPr>
              <a:buFont typeface="Wingdings"/>
              <a:buChar char="è"/>
            </a:pPr>
            <a:r>
              <a:rPr lang="en-US" sz="1600" dirty="0" smtClean="0"/>
              <a:t>LHC needs significant time in Run II</a:t>
            </a:r>
          </a:p>
          <a:p>
            <a:pPr>
              <a:buFont typeface="Wingdings"/>
              <a:buChar char="è"/>
            </a:pPr>
            <a:endParaRPr lang="en-US" sz="1600" dirty="0" smtClean="0"/>
          </a:p>
          <a:p>
            <a:r>
              <a:rPr lang="en-US" sz="1800" dirty="0" smtClean="0">
                <a:solidFill>
                  <a:srgbClr val="009900"/>
                </a:solidFill>
              </a:rPr>
              <a:t>No SM Higgs</a:t>
            </a:r>
          </a:p>
          <a:p>
            <a:pPr>
              <a:buNone/>
            </a:pPr>
            <a:r>
              <a:rPr lang="en-US" sz="1600" dirty="0" smtClean="0">
                <a:sym typeface="Wingdings" pitchFamily="2" charset="2"/>
              </a:rPr>
              <a:t>  </a:t>
            </a:r>
            <a:r>
              <a:rPr lang="en-US" sz="1600" dirty="0" err="1" smtClean="0">
                <a:sym typeface="Wingdings" pitchFamily="2" charset="2"/>
              </a:rPr>
              <a:t>Tevatron</a:t>
            </a:r>
            <a:r>
              <a:rPr lang="en-US" sz="1600" dirty="0" smtClean="0">
                <a:sym typeface="Wingdings" pitchFamily="2" charset="2"/>
              </a:rPr>
              <a:t> exclude 115-185 </a:t>
            </a:r>
            <a:r>
              <a:rPr lang="en-US" sz="1600" dirty="0" err="1" smtClean="0">
                <a:sym typeface="Wingdings" pitchFamily="2" charset="2"/>
              </a:rPr>
              <a:t>GeV</a:t>
            </a:r>
            <a:r>
              <a:rPr lang="en-US" sz="1600" dirty="0" smtClean="0">
                <a:sym typeface="Wingdings" pitchFamily="2" charset="2"/>
              </a:rPr>
              <a:t> @ Tev-2011, LHC confirms down to 140 </a:t>
            </a:r>
            <a:r>
              <a:rPr lang="en-US" sz="1600" dirty="0" err="1" smtClean="0">
                <a:sym typeface="Wingdings" pitchFamily="2" charset="2"/>
              </a:rPr>
              <a:t>GeV</a:t>
            </a:r>
            <a:endParaRPr lang="en-US" sz="1600" dirty="0" smtClean="0"/>
          </a:p>
          <a:p>
            <a:pPr>
              <a:buNone/>
            </a:pPr>
            <a:endParaRPr lang="en-US" sz="1600" dirty="0" smtClean="0"/>
          </a:p>
          <a:p>
            <a:endParaRPr lang="fr-FR" sz="16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675ADD7-E719-4B2E-A13C-C5B79783E153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CDF and D0 limits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675ADD7-E719-4B2E-A13C-C5B79783E153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8243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785" y="838200"/>
            <a:ext cx="8435215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oneTexte 4"/>
          <p:cNvSpPr txBox="1"/>
          <p:nvPr/>
        </p:nvSpPr>
        <p:spPr>
          <a:xfrm>
            <a:off x="457200" y="3962400"/>
            <a:ext cx="7467600" cy="10156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i="0" dirty="0" smtClean="0">
                <a:solidFill>
                  <a:srgbClr val="FF0000"/>
                </a:solidFill>
              </a:rPr>
              <a:t>   	 New Milestones achieved for ICHEP 2010:</a:t>
            </a:r>
          </a:p>
          <a:p>
            <a:r>
              <a:rPr lang="en-US" sz="2000" b="1" i="0" dirty="0" smtClean="0">
                <a:solidFill>
                  <a:srgbClr val="FF0000"/>
                </a:solidFill>
              </a:rPr>
              <a:t>    	CDF  expected limit reaches exclusion level</a:t>
            </a:r>
          </a:p>
          <a:p>
            <a:r>
              <a:rPr lang="en-US" sz="2000" b="1" i="0" dirty="0" smtClean="0">
                <a:solidFill>
                  <a:srgbClr val="FF0000"/>
                </a:solidFill>
              </a:rPr>
              <a:t>    	</a:t>
            </a:r>
            <a:r>
              <a:rPr lang="en-US" sz="2000" b="1" i="0" dirty="0" err="1" smtClean="0">
                <a:solidFill>
                  <a:srgbClr val="FF0000"/>
                </a:solidFill>
              </a:rPr>
              <a:t>Dzero</a:t>
            </a:r>
            <a:r>
              <a:rPr lang="en-US" sz="2000" b="1" i="0" dirty="0" smtClean="0">
                <a:solidFill>
                  <a:srgbClr val="FF0000"/>
                </a:solidFill>
              </a:rPr>
              <a:t> observed limit reaches exclusion level</a:t>
            </a:r>
            <a:endParaRPr lang="fr-FR" sz="2000" b="1" i="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04800" y="914400"/>
            <a:ext cx="8229600" cy="5029200"/>
          </a:xfrm>
        </p:spPr>
        <p:txBody>
          <a:bodyPr/>
          <a:lstStyle/>
          <a:p>
            <a:r>
              <a:rPr lang="en-US" sz="2200" dirty="0" smtClean="0"/>
              <a:t>We’re getting into the crucial moments for the SM Higgs if </a:t>
            </a:r>
            <a:r>
              <a:rPr lang="en-US" sz="2200" dirty="0" err="1" smtClean="0"/>
              <a:t>Tevatron</a:t>
            </a:r>
            <a:r>
              <a:rPr lang="en-US" sz="2200" dirty="0" smtClean="0"/>
              <a:t> continue running beyond end of 2011…     else there is a serious danger to have to wait until &gt;2014 to discover a light SM Higgs.</a:t>
            </a:r>
          </a:p>
          <a:p>
            <a:endParaRPr lang="en-US" sz="2200" dirty="0" smtClean="0"/>
          </a:p>
          <a:p>
            <a:r>
              <a:rPr lang="en-US" sz="2200" dirty="0" smtClean="0"/>
              <a:t>We need to validate the b-</a:t>
            </a:r>
            <a:r>
              <a:rPr lang="en-US" sz="2200" dirty="0" err="1" smtClean="0"/>
              <a:t>bbar</a:t>
            </a:r>
            <a:r>
              <a:rPr lang="en-US" sz="2200" dirty="0" smtClean="0"/>
              <a:t> observation mode at the </a:t>
            </a:r>
            <a:r>
              <a:rPr lang="en-US" sz="2200" dirty="0" err="1" smtClean="0"/>
              <a:t>Tevatron</a:t>
            </a:r>
            <a:r>
              <a:rPr lang="en-US" sz="2200" dirty="0" smtClean="0"/>
              <a:t>, with WZ/ZZ CDF-D0 combined observation</a:t>
            </a:r>
          </a:p>
          <a:p>
            <a:endParaRPr lang="en-US" sz="2200" dirty="0" smtClean="0"/>
          </a:p>
          <a:p>
            <a:r>
              <a:rPr lang="en-US" sz="2200" dirty="0" smtClean="0"/>
              <a:t>We need to keep searching for </a:t>
            </a:r>
            <a:r>
              <a:rPr lang="en-US" sz="2200" dirty="0" err="1" smtClean="0"/>
              <a:t>Susy</a:t>
            </a:r>
            <a:r>
              <a:rPr lang="en-US" sz="2200" dirty="0" smtClean="0"/>
              <a:t> </a:t>
            </a:r>
            <a:r>
              <a:rPr lang="en-US" sz="2200" dirty="0" err="1" smtClean="0"/>
              <a:t>Higgses</a:t>
            </a:r>
            <a:r>
              <a:rPr lang="en-US" sz="2200" dirty="0" smtClean="0"/>
              <a:t> to make sure we don’t let them slip away (another talk ;))</a:t>
            </a:r>
          </a:p>
          <a:p>
            <a:endParaRPr lang="en-US" sz="2200" dirty="0" smtClean="0"/>
          </a:p>
          <a:p>
            <a:r>
              <a:rPr lang="en-US" sz="2200" dirty="0" err="1" smtClean="0"/>
              <a:t>Tevatron</a:t>
            </a:r>
            <a:r>
              <a:rPr lang="en-US" sz="2200" dirty="0" smtClean="0"/>
              <a:t> could very well be the best place to measure HWW and HZZ couplings if Higgs is at low mass.   </a:t>
            </a:r>
            <a:endParaRPr lang="fr-FR" sz="2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675ADD7-E719-4B2E-A13C-C5B79783E153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numéro de diapositive 3"/>
          <p:cNvSpPr>
            <a:spLocks noGrp="1"/>
          </p:cNvSpPr>
          <p:nvPr>
            <p:ph type="sldNum" sz="quarter" idx="11"/>
          </p:nvPr>
        </p:nvSpPr>
        <p:spPr>
          <a:xfrm>
            <a:off x="9261475" y="6540500"/>
            <a:ext cx="339725" cy="317500"/>
          </a:xfrm>
          <a:prstGeom prst="rect">
            <a:avLst/>
          </a:prstGeom>
        </p:spPr>
        <p:txBody>
          <a:bodyPr/>
          <a:lstStyle/>
          <a:p>
            <a:fld id="{3254CCC9-4DD8-4A69-BC77-345FFCAA48D9}" type="slidenum">
              <a:rPr lang="en-US"/>
              <a:pPr/>
              <a:t>4</a:t>
            </a:fld>
            <a:endParaRPr lang="en-US" dirty="0"/>
          </a:p>
        </p:txBody>
      </p:sp>
      <p:sp>
        <p:nvSpPr>
          <p:cNvPr id="6148" name="Rectangle 4"/>
          <p:cNvSpPr>
            <a:spLocks/>
          </p:cNvSpPr>
          <p:nvPr/>
        </p:nvSpPr>
        <p:spPr bwMode="auto">
          <a:xfrm>
            <a:off x="4021138" y="6553200"/>
            <a:ext cx="5168900" cy="317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39200" bIns="0"/>
          <a:lstStyle/>
          <a:p>
            <a:pPr marL="38100" algn="r">
              <a:lnSpc>
                <a:spcPct val="98000"/>
              </a:lnSpc>
              <a:tabLst>
                <a:tab pos="38100" algn="l"/>
                <a:tab pos="952500" algn="l"/>
                <a:tab pos="1866900" algn="l"/>
                <a:tab pos="2781300" algn="l"/>
                <a:tab pos="3695700" algn="l"/>
                <a:tab pos="4610100" algn="l"/>
                <a:tab pos="5524500" algn="l"/>
                <a:tab pos="6438900" algn="l"/>
                <a:tab pos="7353300" algn="l"/>
                <a:tab pos="8267700" algn="l"/>
                <a:tab pos="9182100" algn="l"/>
                <a:tab pos="10096500" algn="l"/>
              </a:tabLst>
            </a:pPr>
            <a:r>
              <a:rPr lang="en-US" sz="1400">
                <a:solidFill>
                  <a:srgbClr val="FFFFFF"/>
                </a:solidFill>
                <a:latin typeface="Verdana" charset="0"/>
                <a:ea typeface="Verdana" charset="0"/>
                <a:cs typeface="Verdana" charset="0"/>
                <a:sym typeface="Verdana" charset="0"/>
              </a:rPr>
              <a:t>Perspectives of Higgs Searches 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sz="2600" dirty="0" smtClean="0"/>
              <a:t>SM combined Higgs Limits, 8 months later</a:t>
            </a:r>
            <a:endParaRPr lang="en-US" sz="2600" dirty="0"/>
          </a:p>
        </p:txBody>
      </p:sp>
      <p:sp>
        <p:nvSpPr>
          <p:cNvPr id="6151" name="Rectangle 7"/>
          <p:cNvSpPr>
            <a:spLocks/>
          </p:cNvSpPr>
          <p:nvPr/>
        </p:nvSpPr>
        <p:spPr bwMode="auto">
          <a:xfrm>
            <a:off x="0" y="685800"/>
            <a:ext cx="3733800" cy="43434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40639" bIns="0"/>
          <a:lstStyle/>
          <a:p>
            <a:pPr marL="39688">
              <a:spcBef>
                <a:spcPts val="1000"/>
              </a:spcBef>
            </a:pPr>
            <a:r>
              <a:rPr lang="en-US" sz="1600" i="0" dirty="0">
                <a:solidFill>
                  <a:srgbClr val="000080"/>
                </a:solidFill>
                <a:cs typeface="Arial" charset="0"/>
              </a:rPr>
              <a:t>Joint CDF/DØ publication on </a:t>
            </a:r>
            <a:r>
              <a:rPr lang="en-US" sz="1600" i="0" dirty="0" smtClean="0">
                <a:solidFill>
                  <a:srgbClr val="000080"/>
                </a:solidFill>
                <a:cs typeface="Arial" charset="0"/>
              </a:rPr>
              <a:t>1</a:t>
            </a:r>
            <a:r>
              <a:rPr lang="en-US" sz="1600" i="0" baseline="30000" dirty="0" smtClean="0">
                <a:solidFill>
                  <a:srgbClr val="000080"/>
                </a:solidFill>
                <a:cs typeface="Arial" charset="0"/>
              </a:rPr>
              <a:t>st</a:t>
            </a:r>
            <a:r>
              <a:rPr lang="en-US" sz="1600" i="0" dirty="0" smtClean="0">
                <a:solidFill>
                  <a:srgbClr val="000080"/>
                </a:solidFill>
                <a:cs typeface="Arial" charset="0"/>
              </a:rPr>
              <a:t> </a:t>
            </a:r>
            <a:r>
              <a:rPr lang="en-US" sz="1600" i="0" dirty="0">
                <a:solidFill>
                  <a:srgbClr val="000080"/>
                </a:solidFill>
                <a:cs typeface="Arial" charset="0"/>
              </a:rPr>
              <a:t>Higgs exclusion above the limit set by LEP</a:t>
            </a:r>
          </a:p>
          <a:p>
            <a:pPr marL="39688">
              <a:spcBef>
                <a:spcPts val="1000"/>
              </a:spcBef>
            </a:pPr>
            <a:r>
              <a:rPr lang="en-US" sz="1600" i="0" dirty="0">
                <a:solidFill>
                  <a:srgbClr val="000080"/>
                </a:solidFill>
                <a:cs typeface="Arial" charset="0"/>
              </a:rPr>
              <a:t>First time also an expected exclusion </a:t>
            </a:r>
            <a:r>
              <a:rPr lang="en-US" sz="1600" i="0" dirty="0" smtClean="0">
                <a:solidFill>
                  <a:srgbClr val="000080"/>
                </a:solidFill>
                <a:cs typeface="Arial" charset="0"/>
              </a:rPr>
              <a:t>range </a:t>
            </a:r>
            <a:r>
              <a:rPr lang="en-US" sz="1600" i="0" dirty="0" smtClean="0">
                <a:solidFill>
                  <a:srgbClr val="000080"/>
                </a:solidFill>
                <a:cs typeface="Arial" charset="0"/>
                <a:sym typeface="Wingdings" pitchFamily="2" charset="2"/>
              </a:rPr>
              <a:t> </a:t>
            </a:r>
            <a:r>
              <a:rPr lang="en-US" sz="1600" i="0" dirty="0" smtClean="0">
                <a:solidFill>
                  <a:srgbClr val="000080"/>
                </a:solidFill>
                <a:cs typeface="Arial" charset="0"/>
              </a:rPr>
              <a:t>from</a:t>
            </a:r>
            <a:r>
              <a:rPr lang="en-US" sz="1600" i="0" dirty="0" smtClean="0">
                <a:solidFill>
                  <a:srgbClr val="800000"/>
                </a:solidFill>
                <a:cs typeface="Arial" charset="0"/>
              </a:rPr>
              <a:t> </a:t>
            </a:r>
            <a:r>
              <a:rPr lang="en-US" sz="1600" b="1" i="0" dirty="0">
                <a:solidFill>
                  <a:srgbClr val="FF0000"/>
                </a:solidFill>
                <a:cs typeface="Arial" charset="0"/>
              </a:rPr>
              <a:t>159 to 168 </a:t>
            </a:r>
            <a:r>
              <a:rPr lang="en-US" sz="1600" b="1" i="0" dirty="0" err="1">
                <a:solidFill>
                  <a:srgbClr val="FF0000"/>
                </a:solidFill>
                <a:cs typeface="Arial" charset="0"/>
              </a:rPr>
              <a:t>GeV</a:t>
            </a:r>
            <a:endParaRPr lang="en-US" sz="1600" b="1" i="0" dirty="0">
              <a:solidFill>
                <a:srgbClr val="FF0000"/>
              </a:solidFill>
              <a:ea typeface="Lucida Grande" charset="0"/>
              <a:cs typeface="Lucida Grande" charset="0"/>
            </a:endParaRPr>
          </a:p>
          <a:p>
            <a:pPr marL="39688">
              <a:spcBef>
                <a:spcPts val="1000"/>
              </a:spcBef>
            </a:pPr>
            <a:r>
              <a:rPr lang="en-US" sz="1600" i="0" dirty="0">
                <a:solidFill>
                  <a:srgbClr val="000080"/>
                </a:solidFill>
                <a:ea typeface="Lucida Grande" charset="0"/>
                <a:cs typeface="Lucida Grande" charset="0"/>
              </a:rPr>
              <a:t>Better than </a:t>
            </a:r>
            <a:r>
              <a:rPr lang="en-US" sz="1600" b="1" i="0" dirty="0">
                <a:solidFill>
                  <a:srgbClr val="FF0000"/>
                </a:solidFill>
                <a:cs typeface="Arial" charset="0"/>
              </a:rPr>
              <a:t>2.2 x </a:t>
            </a:r>
            <a:r>
              <a:rPr lang="en-US" sz="1600" b="1" i="0" dirty="0" err="1">
                <a:solidFill>
                  <a:srgbClr val="FF0000"/>
                </a:solidFill>
                <a:cs typeface="Arial" charset="0"/>
              </a:rPr>
              <a:t>σ</a:t>
            </a:r>
            <a:r>
              <a:rPr lang="en-US" sz="1600" b="1" i="0" baseline="-6000" dirty="0" err="1">
                <a:solidFill>
                  <a:srgbClr val="FF0000"/>
                </a:solidFill>
                <a:cs typeface="Arial" charset="0"/>
              </a:rPr>
              <a:t>SM</a:t>
            </a:r>
            <a:r>
              <a:rPr lang="en-US" sz="1600" b="1" i="0" dirty="0">
                <a:solidFill>
                  <a:srgbClr val="FF0000"/>
                </a:solidFill>
                <a:cs typeface="Arial" charset="0"/>
              </a:rPr>
              <a:t> </a:t>
            </a:r>
            <a:r>
              <a:rPr lang="en-US" sz="1600" i="0" dirty="0">
                <a:solidFill>
                  <a:srgbClr val="000080"/>
                </a:solidFill>
                <a:cs typeface="Arial" charset="0"/>
              </a:rPr>
              <a:t>sensitivity for all mass points </a:t>
            </a:r>
            <a:r>
              <a:rPr lang="en-US" sz="1600" b="1" i="0" dirty="0">
                <a:solidFill>
                  <a:srgbClr val="FF0000"/>
                </a:solidFill>
                <a:cs typeface="Arial" charset="0"/>
              </a:rPr>
              <a:t>below 185 </a:t>
            </a:r>
            <a:r>
              <a:rPr lang="en-US" sz="1600" b="1" i="0" dirty="0" err="1">
                <a:solidFill>
                  <a:srgbClr val="FF0000"/>
                </a:solidFill>
                <a:cs typeface="Arial" charset="0"/>
              </a:rPr>
              <a:t>GeV</a:t>
            </a:r>
            <a:r>
              <a:rPr lang="en-US" sz="1600" b="1" i="0" dirty="0">
                <a:solidFill>
                  <a:srgbClr val="FF0000"/>
                </a:solidFill>
                <a:cs typeface="Arial" charset="0"/>
              </a:rPr>
              <a:t> </a:t>
            </a:r>
          </a:p>
          <a:p>
            <a:pPr marL="39688">
              <a:spcBef>
                <a:spcPts val="1000"/>
              </a:spcBef>
            </a:pPr>
            <a:r>
              <a:rPr lang="en-US" sz="1600" b="1" i="0" dirty="0">
                <a:solidFill>
                  <a:srgbClr val="FF0000"/>
                </a:solidFill>
                <a:cs typeface="Arial" charset="0"/>
              </a:rPr>
              <a:t>1.8 x </a:t>
            </a:r>
            <a:r>
              <a:rPr lang="en-US" sz="1600" b="1" i="0" dirty="0" err="1">
                <a:solidFill>
                  <a:srgbClr val="FF0000"/>
                </a:solidFill>
                <a:cs typeface="Arial" charset="0"/>
              </a:rPr>
              <a:t>σ</a:t>
            </a:r>
            <a:r>
              <a:rPr lang="en-US" sz="1600" b="1" i="0" baseline="-6000" dirty="0" err="1">
                <a:solidFill>
                  <a:srgbClr val="FF0000"/>
                </a:solidFill>
                <a:cs typeface="Arial" charset="0"/>
              </a:rPr>
              <a:t>SM</a:t>
            </a:r>
            <a:r>
              <a:rPr lang="en-US" sz="1600" b="1" i="0" dirty="0">
                <a:solidFill>
                  <a:srgbClr val="FF0000"/>
                </a:solidFill>
                <a:cs typeface="Arial" charset="0"/>
              </a:rPr>
              <a:t> </a:t>
            </a:r>
            <a:r>
              <a:rPr lang="en-US" sz="1600" i="0" dirty="0">
                <a:solidFill>
                  <a:srgbClr val="000080"/>
                </a:solidFill>
                <a:cs typeface="Arial" charset="0"/>
              </a:rPr>
              <a:t>sensitivity </a:t>
            </a:r>
            <a:r>
              <a:rPr lang="en-US" sz="1600" i="0" dirty="0" smtClean="0">
                <a:solidFill>
                  <a:srgbClr val="000080"/>
                </a:solidFill>
                <a:cs typeface="Arial" charset="0"/>
              </a:rPr>
              <a:t>@ </a:t>
            </a:r>
            <a:r>
              <a:rPr lang="en-US" sz="1600" b="1" i="0" dirty="0" err="1">
                <a:solidFill>
                  <a:srgbClr val="FF0000"/>
                </a:solidFill>
                <a:cs typeface="Arial" charset="0"/>
              </a:rPr>
              <a:t>m</a:t>
            </a:r>
            <a:r>
              <a:rPr lang="en-US" sz="1600" b="1" i="0" baseline="-6000" dirty="0" err="1">
                <a:solidFill>
                  <a:srgbClr val="FF0000"/>
                </a:solidFill>
                <a:cs typeface="Arial" charset="0"/>
              </a:rPr>
              <a:t>H</a:t>
            </a:r>
            <a:r>
              <a:rPr lang="en-US" sz="1600" b="1" i="0" dirty="0">
                <a:solidFill>
                  <a:srgbClr val="FF0000"/>
                </a:solidFill>
                <a:cs typeface="Arial" charset="0"/>
              </a:rPr>
              <a:t> = 115 </a:t>
            </a:r>
            <a:r>
              <a:rPr lang="en-US" sz="1600" b="1" i="0" dirty="0" err="1">
                <a:solidFill>
                  <a:srgbClr val="FF0000"/>
                </a:solidFill>
                <a:cs typeface="Arial" charset="0"/>
              </a:rPr>
              <a:t>GeV</a:t>
            </a:r>
            <a:r>
              <a:rPr lang="en-US" sz="1600" b="1" i="0" dirty="0">
                <a:solidFill>
                  <a:srgbClr val="FF0000"/>
                </a:solidFill>
                <a:cs typeface="Arial" charset="0"/>
              </a:rPr>
              <a:t> </a:t>
            </a:r>
            <a:r>
              <a:rPr lang="en-US" sz="1600" i="0" dirty="0">
                <a:solidFill>
                  <a:srgbClr val="009900"/>
                </a:solidFill>
                <a:cs typeface="Arial" charset="0"/>
              </a:rPr>
              <a:t>(average </a:t>
            </a:r>
            <a:r>
              <a:rPr lang="en-US" sz="1600" i="0" dirty="0" err="1">
                <a:solidFill>
                  <a:srgbClr val="009900"/>
                </a:solidFill>
                <a:cs typeface="Arial" charset="0"/>
              </a:rPr>
              <a:t>lumi</a:t>
            </a:r>
            <a:r>
              <a:rPr lang="en-US" sz="1600" i="0" dirty="0">
                <a:solidFill>
                  <a:srgbClr val="009900"/>
                </a:solidFill>
                <a:cs typeface="Arial" charset="0"/>
              </a:rPr>
              <a:t> </a:t>
            </a:r>
            <a:r>
              <a:rPr lang="en-US" sz="1600" i="0" dirty="0" smtClean="0">
                <a:solidFill>
                  <a:srgbClr val="009900"/>
                </a:solidFill>
                <a:cs typeface="Arial" charset="0"/>
              </a:rPr>
              <a:t>~3.6/</a:t>
            </a:r>
            <a:r>
              <a:rPr lang="en-US" sz="1600" i="0" dirty="0" err="1" smtClean="0">
                <a:solidFill>
                  <a:srgbClr val="009900"/>
                </a:solidFill>
                <a:cs typeface="Arial" charset="0"/>
              </a:rPr>
              <a:t>fb</a:t>
            </a:r>
            <a:r>
              <a:rPr lang="en-US" sz="1600" i="0" dirty="0">
                <a:solidFill>
                  <a:srgbClr val="009900"/>
                </a:solidFill>
                <a:cs typeface="Arial" charset="0"/>
              </a:rPr>
              <a:t>)</a:t>
            </a:r>
          </a:p>
        </p:txBody>
      </p:sp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2" cstate="print"/>
          <a:srcRect l="3346"/>
          <a:stretch>
            <a:fillRect/>
          </a:stretch>
        </p:blipFill>
        <p:spPr bwMode="auto">
          <a:xfrm>
            <a:off x="3946525" y="609600"/>
            <a:ext cx="4953000" cy="3594100"/>
          </a:xfrm>
          <a:prstGeom prst="rect">
            <a:avLst/>
          </a:prstGeom>
          <a:noFill/>
          <a:ln w="12700" cap="flat">
            <a:noFill/>
            <a:round/>
            <a:headEnd/>
            <a:tailEnd/>
          </a:ln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/>
          <a:srcRect b="9738"/>
          <a:stretch>
            <a:fillRect/>
          </a:stretch>
        </p:blipFill>
        <p:spPr bwMode="auto">
          <a:xfrm>
            <a:off x="3794125" y="3598224"/>
            <a:ext cx="5117275" cy="324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7"/>
          <p:cNvSpPr>
            <a:spLocks/>
          </p:cNvSpPr>
          <p:nvPr/>
        </p:nvSpPr>
        <p:spPr bwMode="auto">
          <a:xfrm>
            <a:off x="0" y="3657600"/>
            <a:ext cx="4191000" cy="16383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40639" bIns="0"/>
          <a:lstStyle/>
          <a:p>
            <a:pPr marL="39688">
              <a:spcBef>
                <a:spcPts val="1000"/>
              </a:spcBef>
            </a:pPr>
            <a:r>
              <a:rPr lang="en-US" sz="1600" i="0" dirty="0" err="1" smtClean="0">
                <a:solidFill>
                  <a:srgbClr val="000080"/>
                </a:solidFill>
                <a:cs typeface="Arial" charset="0"/>
              </a:rPr>
              <a:t>Lumi</a:t>
            </a:r>
            <a:r>
              <a:rPr lang="en-US" sz="1600" i="0" dirty="0" smtClean="0">
                <a:solidFill>
                  <a:srgbClr val="000080"/>
                </a:solidFill>
                <a:cs typeface="Arial" charset="0"/>
              </a:rPr>
              <a:t>/improvements expected exclusion    now </a:t>
            </a:r>
            <a:r>
              <a:rPr lang="en-US" sz="1600" i="0" dirty="0" smtClean="0">
                <a:solidFill>
                  <a:srgbClr val="000080"/>
                </a:solidFill>
                <a:cs typeface="Arial" charset="0"/>
                <a:sym typeface="Wingdings" pitchFamily="2" charset="2"/>
              </a:rPr>
              <a:t> </a:t>
            </a:r>
            <a:r>
              <a:rPr lang="en-US" sz="1600" i="0" dirty="0" smtClean="0">
                <a:solidFill>
                  <a:srgbClr val="000080"/>
                </a:solidFill>
                <a:cs typeface="Arial" charset="0"/>
              </a:rPr>
              <a:t>from</a:t>
            </a:r>
            <a:r>
              <a:rPr lang="en-US" sz="1600" i="0" dirty="0" smtClean="0">
                <a:solidFill>
                  <a:srgbClr val="800000"/>
                </a:solidFill>
                <a:cs typeface="Arial" charset="0"/>
              </a:rPr>
              <a:t> </a:t>
            </a:r>
            <a:r>
              <a:rPr lang="en-US" sz="1600" b="1" i="0" dirty="0" smtClean="0">
                <a:solidFill>
                  <a:srgbClr val="FF0000"/>
                </a:solidFill>
                <a:cs typeface="Arial" charset="0"/>
              </a:rPr>
              <a:t>156 to 173 </a:t>
            </a:r>
            <a:r>
              <a:rPr lang="en-US" sz="1600" b="1" i="0" dirty="0" err="1" smtClean="0">
                <a:solidFill>
                  <a:srgbClr val="FF0000"/>
                </a:solidFill>
                <a:cs typeface="Arial" charset="0"/>
              </a:rPr>
              <a:t>GeV</a:t>
            </a:r>
            <a:endParaRPr lang="en-US" sz="1600" b="1" i="0" dirty="0" smtClean="0">
              <a:solidFill>
                <a:srgbClr val="FF0000"/>
              </a:solidFill>
              <a:ea typeface="Lucida Grande" charset="0"/>
              <a:cs typeface="Lucida Grande" charset="0"/>
            </a:endParaRPr>
          </a:p>
          <a:p>
            <a:pPr marL="39688">
              <a:spcBef>
                <a:spcPts val="1000"/>
              </a:spcBef>
            </a:pPr>
            <a:r>
              <a:rPr lang="en-US" sz="1600" i="0" dirty="0" smtClean="0">
                <a:solidFill>
                  <a:srgbClr val="000080"/>
                </a:solidFill>
                <a:ea typeface="Lucida Grande" charset="0"/>
                <a:cs typeface="Lucida Grande" charset="0"/>
              </a:rPr>
              <a:t>Better </a:t>
            </a:r>
            <a:r>
              <a:rPr lang="en-US" sz="1600" i="0" dirty="0">
                <a:solidFill>
                  <a:srgbClr val="000080"/>
                </a:solidFill>
                <a:ea typeface="Lucida Grande" charset="0"/>
                <a:cs typeface="Lucida Grande" charset="0"/>
              </a:rPr>
              <a:t>than </a:t>
            </a:r>
            <a:r>
              <a:rPr lang="en-US" sz="1600" b="1" i="0" dirty="0" smtClean="0">
                <a:solidFill>
                  <a:srgbClr val="FF0000"/>
                </a:solidFill>
                <a:cs typeface="Arial" charset="0"/>
              </a:rPr>
              <a:t>1.8 </a:t>
            </a:r>
            <a:r>
              <a:rPr lang="en-US" sz="1600" b="1" i="0" dirty="0">
                <a:solidFill>
                  <a:srgbClr val="FF0000"/>
                </a:solidFill>
                <a:cs typeface="Arial" charset="0"/>
              </a:rPr>
              <a:t>x </a:t>
            </a:r>
            <a:r>
              <a:rPr lang="en-US" sz="1600" b="1" i="0" dirty="0" err="1">
                <a:solidFill>
                  <a:srgbClr val="FF0000"/>
                </a:solidFill>
                <a:cs typeface="Arial" charset="0"/>
              </a:rPr>
              <a:t>σ</a:t>
            </a:r>
            <a:r>
              <a:rPr lang="en-US" sz="1600" b="1" i="0" baseline="-6000" dirty="0" err="1">
                <a:solidFill>
                  <a:srgbClr val="FF0000"/>
                </a:solidFill>
                <a:cs typeface="Arial" charset="0"/>
              </a:rPr>
              <a:t>SM</a:t>
            </a:r>
            <a:r>
              <a:rPr lang="en-US" sz="1600" b="1" i="0" dirty="0">
                <a:solidFill>
                  <a:srgbClr val="FF0000"/>
                </a:solidFill>
                <a:cs typeface="Arial" charset="0"/>
              </a:rPr>
              <a:t> </a:t>
            </a:r>
            <a:r>
              <a:rPr lang="en-US" sz="1600" i="0" dirty="0">
                <a:solidFill>
                  <a:srgbClr val="000080"/>
                </a:solidFill>
                <a:cs typeface="Arial" charset="0"/>
              </a:rPr>
              <a:t>sensitivity for all </a:t>
            </a:r>
            <a:r>
              <a:rPr lang="en-US" sz="1600" i="0" dirty="0" smtClean="0">
                <a:solidFill>
                  <a:srgbClr val="000080"/>
                </a:solidFill>
                <a:cs typeface="Arial" charset="0"/>
              </a:rPr>
              <a:t>  mass </a:t>
            </a:r>
            <a:r>
              <a:rPr lang="en-US" sz="1600" i="0" dirty="0">
                <a:solidFill>
                  <a:srgbClr val="000080"/>
                </a:solidFill>
                <a:cs typeface="Arial" charset="0"/>
              </a:rPr>
              <a:t>points </a:t>
            </a:r>
            <a:r>
              <a:rPr lang="en-US" sz="1600" b="1" i="0" dirty="0">
                <a:solidFill>
                  <a:srgbClr val="FF0000"/>
                </a:solidFill>
                <a:cs typeface="Arial" charset="0"/>
              </a:rPr>
              <a:t>below 185 </a:t>
            </a:r>
            <a:r>
              <a:rPr lang="en-US" sz="1600" b="1" i="0" dirty="0" err="1">
                <a:solidFill>
                  <a:srgbClr val="FF0000"/>
                </a:solidFill>
                <a:cs typeface="Arial" charset="0"/>
              </a:rPr>
              <a:t>GeV</a:t>
            </a:r>
            <a:r>
              <a:rPr lang="en-US" sz="1600" b="1" i="0" dirty="0">
                <a:solidFill>
                  <a:srgbClr val="FF0000"/>
                </a:solidFill>
                <a:cs typeface="Arial" charset="0"/>
              </a:rPr>
              <a:t> </a:t>
            </a:r>
          </a:p>
          <a:p>
            <a:pPr marL="39688">
              <a:spcBef>
                <a:spcPts val="1000"/>
              </a:spcBef>
            </a:pPr>
            <a:r>
              <a:rPr lang="en-US" sz="1600" b="1" i="0" dirty="0" smtClean="0">
                <a:solidFill>
                  <a:srgbClr val="FF0000"/>
                </a:solidFill>
                <a:cs typeface="Arial" charset="0"/>
              </a:rPr>
              <a:t>1.45 </a:t>
            </a:r>
            <a:r>
              <a:rPr lang="en-US" sz="1600" b="1" i="0" dirty="0">
                <a:solidFill>
                  <a:srgbClr val="FF0000"/>
                </a:solidFill>
                <a:cs typeface="Arial" charset="0"/>
              </a:rPr>
              <a:t>x </a:t>
            </a:r>
            <a:r>
              <a:rPr lang="en-US" sz="1600" b="1" i="0" dirty="0" err="1">
                <a:solidFill>
                  <a:srgbClr val="FF0000"/>
                </a:solidFill>
                <a:cs typeface="Arial" charset="0"/>
              </a:rPr>
              <a:t>σ</a:t>
            </a:r>
            <a:r>
              <a:rPr lang="en-US" sz="1600" b="1" i="0" baseline="-6000" dirty="0" err="1">
                <a:solidFill>
                  <a:srgbClr val="FF0000"/>
                </a:solidFill>
                <a:cs typeface="Arial" charset="0"/>
              </a:rPr>
              <a:t>SM</a:t>
            </a:r>
            <a:r>
              <a:rPr lang="en-US" sz="1600" b="1" i="0" dirty="0">
                <a:solidFill>
                  <a:srgbClr val="FF0000"/>
                </a:solidFill>
                <a:cs typeface="Arial" charset="0"/>
              </a:rPr>
              <a:t> </a:t>
            </a:r>
            <a:r>
              <a:rPr lang="en-US" sz="1600" i="0" dirty="0">
                <a:solidFill>
                  <a:srgbClr val="000080"/>
                </a:solidFill>
                <a:cs typeface="Arial" charset="0"/>
              </a:rPr>
              <a:t>sensitivity </a:t>
            </a:r>
            <a:r>
              <a:rPr lang="en-US" sz="1600" i="0" dirty="0" smtClean="0">
                <a:solidFill>
                  <a:srgbClr val="000080"/>
                </a:solidFill>
                <a:cs typeface="Arial" charset="0"/>
              </a:rPr>
              <a:t>@ </a:t>
            </a:r>
            <a:r>
              <a:rPr lang="en-US" sz="1600" b="1" i="0" dirty="0" err="1">
                <a:solidFill>
                  <a:srgbClr val="FF0000"/>
                </a:solidFill>
                <a:cs typeface="Arial" charset="0"/>
              </a:rPr>
              <a:t>m</a:t>
            </a:r>
            <a:r>
              <a:rPr lang="en-US" sz="1600" b="1" i="0" baseline="-6000" dirty="0" err="1">
                <a:solidFill>
                  <a:srgbClr val="FF0000"/>
                </a:solidFill>
                <a:cs typeface="Arial" charset="0"/>
              </a:rPr>
              <a:t>H</a:t>
            </a:r>
            <a:r>
              <a:rPr lang="en-US" sz="1600" b="1" i="0" dirty="0">
                <a:solidFill>
                  <a:srgbClr val="FF0000"/>
                </a:solidFill>
                <a:cs typeface="Arial" charset="0"/>
              </a:rPr>
              <a:t> = 115 </a:t>
            </a:r>
            <a:r>
              <a:rPr lang="en-US" sz="1600" b="1" i="0" dirty="0" err="1">
                <a:solidFill>
                  <a:srgbClr val="FF0000"/>
                </a:solidFill>
                <a:cs typeface="Arial" charset="0"/>
              </a:rPr>
              <a:t>GeV</a:t>
            </a:r>
            <a:r>
              <a:rPr lang="en-US" sz="1600" i="0" dirty="0">
                <a:solidFill>
                  <a:srgbClr val="000080"/>
                </a:solidFill>
                <a:cs typeface="Arial" charset="0"/>
              </a:rPr>
              <a:t> </a:t>
            </a:r>
            <a:r>
              <a:rPr lang="en-US" sz="1600" i="0" dirty="0">
                <a:solidFill>
                  <a:srgbClr val="009900"/>
                </a:solidFill>
                <a:cs typeface="Arial" charset="0"/>
              </a:rPr>
              <a:t>(average </a:t>
            </a:r>
            <a:r>
              <a:rPr lang="en-US" sz="1600" i="0" dirty="0" err="1">
                <a:solidFill>
                  <a:srgbClr val="009900"/>
                </a:solidFill>
                <a:cs typeface="Arial" charset="0"/>
              </a:rPr>
              <a:t>lumi</a:t>
            </a:r>
            <a:r>
              <a:rPr lang="en-US" sz="1600" i="0" dirty="0">
                <a:solidFill>
                  <a:srgbClr val="009900"/>
                </a:solidFill>
                <a:cs typeface="Arial" charset="0"/>
              </a:rPr>
              <a:t> </a:t>
            </a:r>
            <a:r>
              <a:rPr lang="en-US" sz="1600" i="0" dirty="0" smtClean="0">
                <a:solidFill>
                  <a:srgbClr val="009900"/>
                </a:solidFill>
                <a:cs typeface="Arial" charset="0"/>
              </a:rPr>
              <a:t>~5.8/</a:t>
            </a:r>
            <a:r>
              <a:rPr lang="en-US" sz="1600" i="0" dirty="0" err="1" smtClean="0">
                <a:solidFill>
                  <a:srgbClr val="009900"/>
                </a:solidFill>
                <a:cs typeface="Arial" charset="0"/>
              </a:rPr>
              <a:t>fb</a:t>
            </a:r>
            <a:r>
              <a:rPr lang="en-US" sz="1600" i="0" dirty="0" smtClean="0">
                <a:solidFill>
                  <a:srgbClr val="000080"/>
                </a:solidFill>
                <a:cs typeface="Arial" charset="0"/>
              </a:rPr>
              <a:t>)</a:t>
            </a:r>
          </a:p>
          <a:p>
            <a:pPr marL="39688">
              <a:spcBef>
                <a:spcPts val="1000"/>
              </a:spcBef>
            </a:pPr>
            <a:r>
              <a:rPr lang="en-US" sz="1600" b="1" i="0" dirty="0" smtClean="0">
                <a:solidFill>
                  <a:srgbClr val="002060"/>
                </a:solidFill>
                <a:cs typeface="Arial" charset="0"/>
              </a:rPr>
              <a:t>New: exclusion at low mass  &lt;109 </a:t>
            </a:r>
            <a:r>
              <a:rPr lang="en-US" sz="1600" b="1" i="0" dirty="0" err="1" smtClean="0">
                <a:solidFill>
                  <a:srgbClr val="002060"/>
                </a:solidFill>
                <a:cs typeface="Arial" charset="0"/>
              </a:rPr>
              <a:t>GeV</a:t>
            </a:r>
            <a:endParaRPr lang="en-US" sz="1600" b="1" i="0" dirty="0" smtClean="0">
              <a:solidFill>
                <a:srgbClr val="002060"/>
              </a:solidFill>
              <a:cs typeface="Arial" charset="0"/>
            </a:endParaRPr>
          </a:p>
          <a:p>
            <a:pPr marL="39688">
              <a:spcBef>
                <a:spcPts val="1000"/>
              </a:spcBef>
            </a:pPr>
            <a:r>
              <a:rPr lang="en-US" sz="1600" b="1" i="0" dirty="0" smtClean="0">
                <a:solidFill>
                  <a:srgbClr val="800000"/>
                </a:solidFill>
                <a:ea typeface="Lucida Grande" charset="0"/>
                <a:cs typeface="Arial" charset="0"/>
              </a:rPr>
              <a:t>ALL 6 LOW mass channels have more </a:t>
            </a:r>
            <a:r>
              <a:rPr lang="en-US" sz="1600" b="1" i="0" dirty="0" err="1" smtClean="0">
                <a:solidFill>
                  <a:srgbClr val="800000"/>
                </a:solidFill>
                <a:ea typeface="Lucida Grande" charset="0"/>
                <a:cs typeface="Arial" charset="0"/>
              </a:rPr>
              <a:t>lumi</a:t>
            </a:r>
            <a:r>
              <a:rPr lang="en-US" sz="1600" b="1" i="0" dirty="0" smtClean="0">
                <a:solidFill>
                  <a:srgbClr val="800000"/>
                </a:solidFill>
                <a:ea typeface="Lucida Grande" charset="0"/>
                <a:cs typeface="Arial" charset="0"/>
              </a:rPr>
              <a:t>, sometimes significantly more </a:t>
            </a:r>
            <a:endParaRPr lang="en-US" sz="1600" b="1" i="0" dirty="0" smtClean="0">
              <a:solidFill>
                <a:srgbClr val="000080"/>
              </a:solidFill>
              <a:ea typeface="Lucida Grande" charset="0"/>
              <a:cs typeface="Lucida Grande" charset="0"/>
            </a:endParaRPr>
          </a:p>
          <a:p>
            <a:pPr marL="39688">
              <a:spcBef>
                <a:spcPts val="1000"/>
              </a:spcBef>
            </a:pPr>
            <a:r>
              <a:rPr lang="en-US" sz="1600" i="0" dirty="0" smtClean="0">
                <a:solidFill>
                  <a:srgbClr val="000080"/>
                </a:solidFill>
                <a:cs typeface="Arial" charset="0"/>
              </a:rPr>
              <a:t> </a:t>
            </a:r>
            <a:endParaRPr lang="en-US" sz="1600" i="0" dirty="0">
              <a:solidFill>
                <a:srgbClr val="000080"/>
              </a:solidFill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Luminosity increases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609600"/>
            <a:ext cx="7772400" cy="5029200"/>
          </a:xfrm>
        </p:spPr>
        <p:txBody>
          <a:bodyPr/>
          <a:lstStyle/>
          <a:p>
            <a:r>
              <a:rPr lang="en-US" sz="1400" dirty="0" smtClean="0"/>
              <a:t>CDF</a:t>
            </a:r>
          </a:p>
          <a:p>
            <a:pPr>
              <a:buNone/>
            </a:pPr>
            <a:r>
              <a:rPr lang="en-US" sz="1400" dirty="0" smtClean="0"/>
              <a:t>nu </a:t>
            </a:r>
            <a:r>
              <a:rPr lang="en-US" sz="1400" dirty="0" err="1" smtClean="0"/>
              <a:t>nu</a:t>
            </a:r>
            <a:r>
              <a:rPr lang="en-US" sz="1400" dirty="0" smtClean="0"/>
              <a:t> bb   5.7 fb-1   (60% more luminosity)</a:t>
            </a:r>
          </a:p>
          <a:p>
            <a:pPr>
              <a:buNone/>
            </a:pPr>
            <a:r>
              <a:rPr lang="en-US" sz="1400" dirty="0" smtClean="0"/>
              <a:t>L </a:t>
            </a:r>
            <a:r>
              <a:rPr lang="en-US" sz="1400" dirty="0" err="1" smtClean="0"/>
              <a:t>L</a:t>
            </a:r>
            <a:r>
              <a:rPr lang="en-US" sz="1400" dirty="0" smtClean="0"/>
              <a:t>  bb       5.7 fb-1   (40% more)</a:t>
            </a:r>
          </a:p>
          <a:p>
            <a:pPr>
              <a:buNone/>
            </a:pPr>
            <a:r>
              <a:rPr lang="en-US" sz="1400" dirty="0" smtClean="0"/>
              <a:t>WH             5.7 fb-1   (30% more)</a:t>
            </a:r>
          </a:p>
          <a:p>
            <a:pPr>
              <a:buNone/>
            </a:pPr>
            <a:r>
              <a:rPr lang="en-US" sz="1400" dirty="0" smtClean="0"/>
              <a:t>H</a:t>
            </a:r>
            <a:r>
              <a:rPr lang="en-US" sz="1400" dirty="0" smtClean="0">
                <a:sym typeface="Wingdings" pitchFamily="2" charset="2"/>
              </a:rPr>
              <a:t>WW      5.9 fb-1   (25% more)</a:t>
            </a:r>
            <a:endParaRPr lang="en-US" sz="1400" dirty="0" smtClean="0"/>
          </a:p>
          <a:p>
            <a:endParaRPr lang="en-US" sz="1400" dirty="0" smtClean="0"/>
          </a:p>
          <a:p>
            <a:r>
              <a:rPr lang="en-US" sz="1400" dirty="0" smtClean="0"/>
              <a:t>D0</a:t>
            </a:r>
          </a:p>
          <a:p>
            <a:pPr>
              <a:buNone/>
            </a:pPr>
            <a:r>
              <a:rPr lang="en-US" sz="1400" dirty="0" smtClean="0"/>
              <a:t>nu </a:t>
            </a:r>
            <a:r>
              <a:rPr lang="en-US" sz="1400" dirty="0" err="1" smtClean="0"/>
              <a:t>nu</a:t>
            </a:r>
            <a:r>
              <a:rPr lang="en-US" sz="1400" dirty="0" smtClean="0"/>
              <a:t> bb   6.4 fb-1   (25% more luminosity)</a:t>
            </a:r>
          </a:p>
          <a:p>
            <a:pPr>
              <a:buNone/>
            </a:pPr>
            <a:r>
              <a:rPr lang="en-US" sz="1400" dirty="0" smtClean="0"/>
              <a:t>L </a:t>
            </a:r>
            <a:r>
              <a:rPr lang="en-US" sz="1400" dirty="0" err="1" smtClean="0"/>
              <a:t>L</a:t>
            </a:r>
            <a:r>
              <a:rPr lang="en-US" sz="1400" dirty="0" smtClean="0"/>
              <a:t>  bb       6.2 fb-1   (45% more)</a:t>
            </a:r>
          </a:p>
          <a:p>
            <a:pPr>
              <a:buNone/>
            </a:pPr>
            <a:r>
              <a:rPr lang="en-US" sz="1400" dirty="0" smtClean="0"/>
              <a:t>WH             5.3 fb-1  (  5% more)</a:t>
            </a:r>
          </a:p>
          <a:p>
            <a:pPr>
              <a:buNone/>
            </a:pPr>
            <a:r>
              <a:rPr lang="en-US" sz="1400" dirty="0" smtClean="0"/>
              <a:t>H</a:t>
            </a:r>
            <a:r>
              <a:rPr lang="en-US" sz="1400" dirty="0" smtClean="0">
                <a:sym typeface="Wingdings" pitchFamily="2" charset="2"/>
              </a:rPr>
              <a:t>WW      6.7 fb-1   (25% more)</a:t>
            </a:r>
            <a:endParaRPr lang="en-US" sz="1400" dirty="0" smtClean="0"/>
          </a:p>
          <a:p>
            <a:pPr>
              <a:buNone/>
            </a:pPr>
            <a:endParaRPr lang="en-US" sz="1400" dirty="0" smtClean="0"/>
          </a:p>
          <a:p>
            <a:pPr>
              <a:buNone/>
            </a:pPr>
            <a:r>
              <a:rPr lang="en-US" sz="1400" dirty="0" smtClean="0"/>
              <a:t>+ improvements in analysis techniques.</a:t>
            </a:r>
          </a:p>
          <a:p>
            <a:pPr>
              <a:buNone/>
            </a:pPr>
            <a:endParaRPr lang="en-US" sz="1400" dirty="0" smtClean="0"/>
          </a:p>
          <a:p>
            <a:pPr>
              <a:buNone/>
            </a:pPr>
            <a:r>
              <a:rPr lang="en-US" sz="1400" dirty="0" smtClean="0">
                <a:solidFill>
                  <a:srgbClr val="FF0000"/>
                </a:solidFill>
              </a:rPr>
              <a:t>We still observe DATA EXCESS at low mass (115-155 </a:t>
            </a:r>
            <a:r>
              <a:rPr lang="en-US" sz="1400" dirty="0" err="1" smtClean="0">
                <a:solidFill>
                  <a:srgbClr val="FF0000"/>
                </a:solidFill>
              </a:rPr>
              <a:t>GeV</a:t>
            </a:r>
            <a:r>
              <a:rPr lang="en-US" sz="1400" dirty="0" smtClean="0">
                <a:solidFill>
                  <a:schemeClr val="tx1"/>
                </a:solidFill>
              </a:rPr>
              <a:t>)</a:t>
            </a:r>
          </a:p>
          <a:p>
            <a:pPr>
              <a:buNone/>
            </a:pPr>
            <a:endParaRPr lang="en-US" sz="1400" dirty="0" smtClean="0">
              <a:solidFill>
                <a:srgbClr val="009900"/>
              </a:solidFill>
            </a:endParaRPr>
          </a:p>
          <a:p>
            <a:pPr>
              <a:buNone/>
            </a:pPr>
            <a:r>
              <a:rPr lang="en-US" sz="1400" dirty="0" smtClean="0">
                <a:solidFill>
                  <a:srgbClr val="009900"/>
                </a:solidFill>
              </a:rPr>
              <a:t>Is this consistent with a 115 </a:t>
            </a:r>
            <a:r>
              <a:rPr lang="en-US" sz="1400" dirty="0" err="1" smtClean="0">
                <a:solidFill>
                  <a:srgbClr val="009900"/>
                </a:solidFill>
              </a:rPr>
              <a:t>GeV</a:t>
            </a:r>
            <a:r>
              <a:rPr lang="en-US" sz="1400" dirty="0" smtClean="0">
                <a:solidFill>
                  <a:srgbClr val="009900"/>
                </a:solidFill>
              </a:rPr>
              <a:t> signal, as injected </a:t>
            </a:r>
            <a:r>
              <a:rPr lang="en-US" sz="1400" dirty="0" smtClean="0">
                <a:solidFill>
                  <a:srgbClr val="FF0000"/>
                </a:solidFill>
              </a:rPr>
              <a:t>here</a:t>
            </a:r>
          </a:p>
          <a:p>
            <a:pPr>
              <a:buNone/>
            </a:pPr>
            <a:endParaRPr lang="en-US" sz="1400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sz="1400" dirty="0" smtClean="0">
                <a:solidFill>
                  <a:srgbClr val="FF0000"/>
                </a:solidFill>
              </a:rPr>
              <a:t>Difficult to compare: no high mass channels in the </a:t>
            </a:r>
          </a:p>
          <a:p>
            <a:pPr>
              <a:buNone/>
            </a:pPr>
            <a:r>
              <a:rPr lang="en-US" sz="1400" dirty="0" smtClean="0">
                <a:solidFill>
                  <a:srgbClr val="FF0000"/>
                </a:solidFill>
              </a:rPr>
              <a:t>Comparison, CDF only (half stat), 1sigma fluctuations</a:t>
            </a:r>
          </a:p>
          <a:p>
            <a:pPr>
              <a:buNone/>
            </a:pPr>
            <a:r>
              <a:rPr lang="en-US" sz="1400" dirty="0" smtClean="0">
                <a:solidFill>
                  <a:srgbClr val="FF0000"/>
                </a:solidFill>
              </a:rPr>
              <a:t>are not uncommon from point to point</a:t>
            </a:r>
            <a:endParaRPr lang="fr-FR" sz="1400" dirty="0">
              <a:solidFill>
                <a:srgbClr val="FF0000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675ADD7-E719-4B2E-A13C-C5B79783E153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864258" name="Picture 2"/>
          <p:cNvPicPr>
            <a:picLocks noChangeAspect="1" noChangeArrowheads="1"/>
          </p:cNvPicPr>
          <p:nvPr/>
        </p:nvPicPr>
        <p:blipFill>
          <a:blip r:embed="rId2" cstate="print"/>
          <a:srcRect l="6977" r="2326" b="4651"/>
          <a:stretch>
            <a:fillRect/>
          </a:stretch>
        </p:blipFill>
        <p:spPr bwMode="auto">
          <a:xfrm>
            <a:off x="5334000" y="3581400"/>
            <a:ext cx="29718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 l="4467" r="40437" b="9738"/>
          <a:stretch>
            <a:fillRect/>
          </a:stretch>
        </p:blipFill>
        <p:spPr bwMode="auto">
          <a:xfrm>
            <a:off x="5105400" y="609600"/>
            <a:ext cx="3200400" cy="301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Connecteur droit avec flèche 7"/>
          <p:cNvCxnSpPr/>
          <p:nvPr/>
        </p:nvCxnSpPr>
        <p:spPr bwMode="auto">
          <a:xfrm>
            <a:off x="4905500" y="4900550"/>
            <a:ext cx="1828800" cy="5334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" name="Connecteur droit avec flèche 8"/>
          <p:cNvCxnSpPr/>
          <p:nvPr/>
        </p:nvCxnSpPr>
        <p:spPr bwMode="auto">
          <a:xfrm rot="5400000" flipH="1" flipV="1">
            <a:off x="4953000" y="2362200"/>
            <a:ext cx="2133600" cy="18288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Connecteur droit 13"/>
          <p:cNvCxnSpPr/>
          <p:nvPr/>
        </p:nvCxnSpPr>
        <p:spPr bwMode="auto">
          <a:xfrm>
            <a:off x="5715000" y="5943600"/>
            <a:ext cx="25146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happens at 115?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675ADD7-E719-4B2E-A13C-C5B79783E153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826370" name="Picture 2"/>
          <p:cNvPicPr>
            <a:picLocks noChangeAspect="1" noChangeArrowheads="1"/>
          </p:cNvPicPr>
          <p:nvPr/>
        </p:nvPicPr>
        <p:blipFill>
          <a:blip r:embed="rId2" cstate="print"/>
          <a:srcRect t="2370"/>
          <a:stretch>
            <a:fillRect/>
          </a:stretch>
        </p:blipFill>
        <p:spPr bwMode="auto">
          <a:xfrm>
            <a:off x="2474" y="762000"/>
            <a:ext cx="9141525" cy="627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oneTexte 4"/>
          <p:cNvSpPr txBox="1"/>
          <p:nvPr/>
        </p:nvSpPr>
        <p:spPr>
          <a:xfrm>
            <a:off x="3810000" y="3299936"/>
            <a:ext cx="1524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0" dirty="0" smtClean="0"/>
              <a:t>But must integrate all bins!</a:t>
            </a:r>
            <a:endParaRPr lang="fr-FR" sz="1400" b="1" i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Events	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675ADD7-E719-4B2E-A13C-C5B79783E153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8253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628775"/>
            <a:ext cx="8039100" cy="602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oneTexte 4"/>
          <p:cNvSpPr txBox="1"/>
          <p:nvPr/>
        </p:nvSpPr>
        <p:spPr>
          <a:xfrm>
            <a:off x="5181600" y="2895600"/>
            <a:ext cx="2971800" cy="64633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b="1" i="0" dirty="0" smtClean="0">
                <a:solidFill>
                  <a:srgbClr val="FF0000"/>
                </a:solidFill>
              </a:rPr>
              <a:t>Use color flow between jets to enhance signal</a:t>
            </a:r>
            <a:endParaRPr lang="fr-FR" sz="1800" b="1" i="0" dirty="0">
              <a:solidFill>
                <a:srgbClr val="FF0000"/>
              </a:solidFill>
            </a:endParaRPr>
          </a:p>
        </p:txBody>
      </p:sp>
      <p:cxnSp>
        <p:nvCxnSpPr>
          <p:cNvPr id="12" name="Connecteur droit avec flèche 11"/>
          <p:cNvCxnSpPr/>
          <p:nvPr/>
        </p:nvCxnSpPr>
        <p:spPr bwMode="auto">
          <a:xfrm rot="5400000">
            <a:off x="6400800" y="4038600"/>
            <a:ext cx="1295400" cy="381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Connecteur droit avec flèche 13"/>
          <p:cNvCxnSpPr/>
          <p:nvPr/>
        </p:nvCxnSpPr>
        <p:spPr bwMode="auto">
          <a:xfrm rot="10800000">
            <a:off x="2590800" y="3124200"/>
            <a:ext cx="2590800" cy="3048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Confidence Level for Exclusion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675ADD7-E719-4B2E-A13C-C5B79783E153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8202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7599" y="862013"/>
            <a:ext cx="7892001" cy="553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oneTexte 4"/>
          <p:cNvSpPr txBox="1"/>
          <p:nvPr/>
        </p:nvSpPr>
        <p:spPr>
          <a:xfrm>
            <a:off x="457200" y="5638800"/>
            <a:ext cx="7772400" cy="10156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i="0" dirty="0" smtClean="0">
                <a:solidFill>
                  <a:srgbClr val="FF0000"/>
                </a:solidFill>
              </a:rPr>
              <a:t>   	 </a:t>
            </a:r>
            <a:r>
              <a:rPr lang="en-US" sz="2000" b="1" i="0" dirty="0" err="1" smtClean="0">
                <a:solidFill>
                  <a:srgbClr val="FF0000"/>
                </a:solidFill>
              </a:rPr>
              <a:t>Tevatron</a:t>
            </a:r>
            <a:r>
              <a:rPr lang="en-US" sz="2000" b="1" i="0" dirty="0" smtClean="0">
                <a:solidFill>
                  <a:srgbClr val="FF0000"/>
                </a:solidFill>
              </a:rPr>
              <a:t> has already  &gt;70% C.L. expected           		  exclusion from 100 to 190 </a:t>
            </a:r>
            <a:r>
              <a:rPr lang="en-US" sz="2000" b="1" i="0" dirty="0" err="1" smtClean="0">
                <a:solidFill>
                  <a:srgbClr val="FF0000"/>
                </a:solidFill>
              </a:rPr>
              <a:t>GeV</a:t>
            </a:r>
            <a:r>
              <a:rPr lang="en-US" sz="2000" b="1" i="0" dirty="0" smtClean="0">
                <a:solidFill>
                  <a:srgbClr val="FF0000"/>
                </a:solidFill>
              </a:rPr>
              <a:t>  </a:t>
            </a:r>
          </a:p>
          <a:p>
            <a:r>
              <a:rPr lang="en-US" sz="2000" b="1" i="0" dirty="0" smtClean="0">
                <a:solidFill>
                  <a:srgbClr val="FF0000"/>
                </a:solidFill>
              </a:rPr>
              <a:t> 	  We exclude 165 </a:t>
            </a:r>
            <a:r>
              <a:rPr lang="en-US" sz="2000" b="1" i="0" dirty="0" err="1" smtClean="0">
                <a:solidFill>
                  <a:srgbClr val="FF0000"/>
                </a:solidFill>
              </a:rPr>
              <a:t>GeV</a:t>
            </a:r>
            <a:r>
              <a:rPr lang="en-US" sz="2000" b="1" i="0" dirty="0" smtClean="0">
                <a:solidFill>
                  <a:srgbClr val="FF0000"/>
                </a:solidFill>
              </a:rPr>
              <a:t> at 99.3% C.L !!!  	</a:t>
            </a:r>
            <a:endParaRPr lang="fr-FR" sz="2000" b="1" i="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Sensitivity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675ADD7-E719-4B2E-A13C-C5B79783E153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8192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204" y="847724"/>
            <a:ext cx="8595996" cy="555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oneTexte 4"/>
          <p:cNvSpPr txBox="1"/>
          <p:nvPr/>
        </p:nvSpPr>
        <p:spPr>
          <a:xfrm>
            <a:off x="152400" y="6293615"/>
            <a:ext cx="8915400" cy="4001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i="0" dirty="0" smtClean="0">
                <a:solidFill>
                  <a:srgbClr val="FF0000"/>
                </a:solidFill>
              </a:rPr>
              <a:t>      If Higgs was at 165 </a:t>
            </a:r>
            <a:r>
              <a:rPr lang="en-US" sz="2000" b="1" i="0" dirty="0" err="1" smtClean="0">
                <a:solidFill>
                  <a:srgbClr val="FF0000"/>
                </a:solidFill>
              </a:rPr>
              <a:t>GeV</a:t>
            </a:r>
            <a:r>
              <a:rPr lang="en-US" sz="2000" b="1" i="0" dirty="0" smtClean="0">
                <a:solidFill>
                  <a:srgbClr val="FF0000"/>
                </a:solidFill>
              </a:rPr>
              <a:t>, we </a:t>
            </a:r>
            <a:r>
              <a:rPr lang="en-US" sz="2000" b="1" i="0" dirty="0" smtClean="0">
                <a:solidFill>
                  <a:srgbClr val="FF0000"/>
                </a:solidFill>
              </a:rPr>
              <a:t>c</a:t>
            </a:r>
            <a:r>
              <a:rPr lang="en-US" sz="2000" b="1" i="0" dirty="0" smtClean="0">
                <a:solidFill>
                  <a:srgbClr val="FF0000"/>
                </a:solidFill>
              </a:rPr>
              <a:t>ould be </a:t>
            </a:r>
            <a:r>
              <a:rPr lang="en-US" sz="2000" b="1" i="0" dirty="0" smtClean="0">
                <a:solidFill>
                  <a:srgbClr val="FF0000"/>
                </a:solidFill>
              </a:rPr>
              <a:t>seeing a ~3 </a:t>
            </a:r>
            <a:r>
              <a:rPr lang="en-US" sz="2000" b="1" i="0" dirty="0" smtClean="0">
                <a:solidFill>
                  <a:srgbClr val="FF0000"/>
                </a:solidFill>
                <a:latin typeface="Symbol" pitchFamily="18" charset="2"/>
              </a:rPr>
              <a:t>s</a:t>
            </a:r>
            <a:r>
              <a:rPr lang="en-US" sz="2000" b="1" i="0" dirty="0" smtClean="0">
                <a:solidFill>
                  <a:srgbClr val="FF0000"/>
                </a:solidFill>
              </a:rPr>
              <a:t> excess</a:t>
            </a:r>
            <a:endParaRPr lang="fr-FR" sz="2000" b="1" i="0" dirty="0">
              <a:solidFill>
                <a:srgbClr val="FF0000"/>
              </a:solidFill>
            </a:endParaRPr>
          </a:p>
        </p:txBody>
      </p:sp>
      <p:cxnSp>
        <p:nvCxnSpPr>
          <p:cNvPr id="7" name="Connecteur droit avec flèche 6"/>
          <p:cNvCxnSpPr/>
          <p:nvPr/>
        </p:nvCxnSpPr>
        <p:spPr bwMode="auto">
          <a:xfrm rot="16200000" flipV="1">
            <a:off x="6096000" y="5715000"/>
            <a:ext cx="762000" cy="6096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Echo</Template>
  <TotalTime>86969</TotalTime>
  <Words>1587</Words>
  <Application>Microsoft Office PowerPoint</Application>
  <PresentationFormat>Affichage à l'écran (4:3)</PresentationFormat>
  <Paragraphs>313</Paragraphs>
  <Slides>30</Slides>
  <Notes>3</Notes>
  <HiddenSlides>0</HiddenSlides>
  <MMClips>0</MMClips>
  <ScaleCrop>false</ScaleCrop>
  <HeadingPairs>
    <vt:vector size="6" baseType="variant">
      <vt:variant>
        <vt:lpstr>Thème</vt:lpstr>
      </vt:variant>
      <vt:variant>
        <vt:i4>2</vt:i4>
      </vt:variant>
      <vt:variant>
        <vt:lpstr>Serveurs OLE incorporés</vt:lpstr>
      </vt:variant>
      <vt:variant>
        <vt:i4>2</vt:i4>
      </vt:variant>
      <vt:variant>
        <vt:lpstr>Titres des diapositives</vt:lpstr>
      </vt:variant>
      <vt:variant>
        <vt:i4>30</vt:i4>
      </vt:variant>
    </vt:vector>
  </HeadingPairs>
  <TitlesOfParts>
    <vt:vector size="34" baseType="lpstr">
      <vt:lpstr>Default Design</vt:lpstr>
      <vt:lpstr>Conception personnalisée</vt:lpstr>
      <vt:lpstr>Equation</vt:lpstr>
      <vt:lpstr>Équation</vt:lpstr>
      <vt:lpstr>Diapositive 1</vt:lpstr>
      <vt:lpstr>Diapositive 2</vt:lpstr>
      <vt:lpstr>CDF and D0 limits</vt:lpstr>
      <vt:lpstr>SM combined Higgs Limits, 8 months later</vt:lpstr>
      <vt:lpstr>Luminosity increases</vt:lpstr>
      <vt:lpstr>What happens at 115?</vt:lpstr>
      <vt:lpstr>Events </vt:lpstr>
      <vt:lpstr>Confidence Level for Exclusion</vt:lpstr>
      <vt:lpstr>Current Sensitivity</vt:lpstr>
      <vt:lpstr>S/B at high mass</vt:lpstr>
      <vt:lpstr>ICHEP 2010</vt:lpstr>
      <vt:lpstr>Improvement Perspectives</vt:lpstr>
      <vt:lpstr>Modeling of V+HF jets</vt:lpstr>
      <vt:lpstr>σ(Z+b)/σ(Z+jet) ratio measurement</vt:lpstr>
      <vt:lpstr> VZ observation by CDF and D0</vt:lpstr>
      <vt:lpstr>Systematic uncertainties </vt:lpstr>
      <vt:lpstr>Best fit for nuisance parameters</vt:lpstr>
      <vt:lpstr>Algorithm improvements: b-tagging</vt:lpstr>
      <vt:lpstr>Jet energy Resolution</vt:lpstr>
      <vt:lpstr>Multivariate Analysis (MVA)</vt:lpstr>
      <vt:lpstr>Final Discriminant</vt:lpstr>
      <vt:lpstr>Signal Acceptance</vt:lpstr>
      <vt:lpstr>Improvements beyond luminosity verified on Data</vt:lpstr>
      <vt:lpstr>Exclusion at the end of 2011</vt:lpstr>
      <vt:lpstr>LHC first projections shown at ICHEP</vt:lpstr>
      <vt:lpstr>From 2011 to 2014 @ Tevatron</vt:lpstr>
      <vt:lpstr>Sensitivity projections</vt:lpstr>
      <vt:lpstr>Projections in Higgs Sensitivity</vt:lpstr>
      <vt:lpstr>5 SM Scenarios (personal view)</vt:lpstr>
      <vt:lpstr>Conclusions</vt:lpstr>
    </vt:vector>
  </TitlesOfParts>
  <Company>LPNHE-Paris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Higgs-Moriond-EW</dc:title>
  <dc:creator>Gregorio Bernardi</dc:creator>
  <cp:lastModifiedBy>gregorio</cp:lastModifiedBy>
  <cp:revision>1228</cp:revision>
  <cp:lastPrinted>2001-10-29T16:34:41Z</cp:lastPrinted>
  <dcterms:created xsi:type="dcterms:W3CDTF">1999-01-05T17:13:25Z</dcterms:created>
  <dcterms:modified xsi:type="dcterms:W3CDTF">2010-07-30T09:51:29Z</dcterms:modified>
</cp:coreProperties>
</file>