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tiff" ContentType="image/tiff"/>
  <Default Extension="gif" ContentType="image/gif"/>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256" r:id="rId2"/>
    <p:sldId id="269" r:id="rId3"/>
    <p:sldId id="272" r:id="rId4"/>
    <p:sldId id="258" r:id="rId5"/>
    <p:sldId id="260" r:id="rId6"/>
    <p:sldId id="263" r:id="rId7"/>
    <p:sldId id="286" r:id="rId8"/>
    <p:sldId id="298" r:id="rId9"/>
    <p:sldId id="296" r:id="rId10"/>
    <p:sldId id="301" r:id="rId11"/>
    <p:sldId id="276" r:id="rId12"/>
    <p:sldId id="280" r:id="rId13"/>
    <p:sldId id="291" r:id="rId14"/>
    <p:sldId id="292" r:id="rId15"/>
    <p:sldId id="281" r:id="rId16"/>
    <p:sldId id="290" r:id="rId17"/>
    <p:sldId id="261" r:id="rId18"/>
    <p:sldId id="287" r:id="rId19"/>
    <p:sldId id="293" r:id="rId20"/>
    <p:sldId id="294" r:id="rId21"/>
    <p:sldId id="302" r:id="rId22"/>
    <p:sldId id="277" r:id="rId23"/>
    <p:sldId id="282" r:id="rId24"/>
    <p:sldId id="259" r:id="rId25"/>
    <p:sldId id="297" r:id="rId26"/>
    <p:sldId id="288" r:id="rId27"/>
    <p:sldId id="295" r:id="rId28"/>
    <p:sldId id="267" r:id="rId29"/>
    <p:sldId id="268" r:id="rId30"/>
    <p:sldId id="285" r:id="rId31"/>
    <p:sldId id="284" r:id="rId32"/>
    <p:sldId id="299" r:id="rId33"/>
    <p:sldId id="265" r:id="rId34"/>
    <p:sldId id="274" r:id="rId35"/>
    <p:sldId id="266" r:id="rId36"/>
    <p:sldId id="270" r:id="rId37"/>
    <p:sldId id="275" r:id="rId38"/>
    <p:sldId id="271" r:id="rId3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8BFC24"/>
    <a:srgbClr val="FF99FF"/>
    <a:srgbClr val="00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86" autoAdjust="0"/>
    <p:restoredTop sz="92847" autoAdjust="0"/>
  </p:normalViewPr>
  <p:slideViewPr>
    <p:cSldViewPr>
      <p:cViewPr>
        <p:scale>
          <a:sx n="71" d="100"/>
          <a:sy n="71" d="100"/>
        </p:scale>
        <p:origin x="-1596" y="-5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Dapdc5\jpmeyer\My%20Documents\jpmeyer\GRIF\r&#233;union\2011\Bilan-20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style val="18"/>
  <c:chart>
    <c:title>
      <c:tx>
        <c:rich>
          <a:bodyPr/>
          <a:lstStyle/>
          <a:p>
            <a:pPr>
              <a:defRPr/>
            </a:pPr>
            <a:r>
              <a:rPr lang="fr-FR" sz="1800" dirty="0"/>
              <a:t>CPU contribution per country</a:t>
            </a:r>
          </a:p>
          <a:p>
            <a:pPr>
              <a:defRPr/>
            </a:pPr>
            <a:r>
              <a:rPr lang="fr-FR" sz="1600" b="0" i="1" smtClean="0"/>
              <a:t>All </a:t>
            </a:r>
            <a:r>
              <a:rPr lang="fr-FR" sz="1600" b="0" i="1" dirty="0"/>
              <a:t>LHC </a:t>
            </a:r>
            <a:r>
              <a:rPr lang="fr-FR" sz="1600" b="0" i="1" dirty="0" err="1"/>
              <a:t>experiments</a:t>
            </a:r>
            <a:r>
              <a:rPr lang="fr-FR" sz="1600" b="0" i="1" dirty="0"/>
              <a:t> - Jan-</a:t>
            </a:r>
            <a:r>
              <a:rPr lang="fr-FR" sz="1600" b="0" i="1" dirty="0" err="1"/>
              <a:t>Dec</a:t>
            </a:r>
            <a:r>
              <a:rPr lang="fr-FR" sz="1600" b="0" i="1" dirty="0"/>
              <a:t>. 2010</a:t>
            </a:r>
          </a:p>
        </c:rich>
      </c:tx>
      <c:layout>
        <c:manualLayout>
          <c:xMode val="edge"/>
          <c:yMode val="edge"/>
          <c:x val="0.14966513879926954"/>
          <c:y val="0"/>
        </c:manualLayout>
      </c:layout>
    </c:title>
    <c:plotArea>
      <c:layout>
        <c:manualLayout>
          <c:layoutTarget val="inner"/>
          <c:xMode val="edge"/>
          <c:yMode val="edge"/>
          <c:x val="0.17214777207993914"/>
          <c:y val="0.19724429907506888"/>
          <c:w val="0.68766835313313546"/>
          <c:h val="0.74634003316605546"/>
        </c:manualLayout>
      </c:layout>
      <c:pieChart>
        <c:varyColors val="1"/>
        <c:ser>
          <c:idx val="0"/>
          <c:order val="0"/>
          <c:dLbls>
            <c:dLbl>
              <c:idx val="0"/>
              <c:spPr/>
              <c:txPr>
                <a:bodyPr/>
                <a:lstStyle/>
                <a:p>
                  <a:pPr>
                    <a:defRPr sz="1100">
                      <a:solidFill>
                        <a:schemeClr val="bg1"/>
                      </a:solidFill>
                    </a:defRPr>
                  </a:pPr>
                  <a:endParaRPr lang="fr-FR"/>
                </a:p>
              </c:txPr>
            </c:dLbl>
            <c:dLbl>
              <c:idx val="1"/>
              <c:spPr/>
              <c:txPr>
                <a:bodyPr/>
                <a:lstStyle/>
                <a:p>
                  <a:pPr>
                    <a:defRPr sz="1100">
                      <a:solidFill>
                        <a:schemeClr val="bg1"/>
                      </a:solidFill>
                    </a:defRPr>
                  </a:pPr>
                  <a:endParaRPr lang="fr-FR"/>
                </a:p>
              </c:txPr>
            </c:dLbl>
            <c:dLbl>
              <c:idx val="2"/>
              <c:spPr/>
              <c:txPr>
                <a:bodyPr/>
                <a:lstStyle/>
                <a:p>
                  <a:pPr>
                    <a:defRPr sz="1100">
                      <a:solidFill>
                        <a:schemeClr val="bg1"/>
                      </a:solidFill>
                    </a:defRPr>
                  </a:pPr>
                  <a:endParaRPr lang="fr-FR"/>
                </a:p>
              </c:txPr>
            </c:dLbl>
            <c:dLbl>
              <c:idx val="3"/>
              <c:spPr/>
              <c:txPr>
                <a:bodyPr/>
                <a:lstStyle/>
                <a:p>
                  <a:pPr>
                    <a:defRPr sz="1100">
                      <a:solidFill>
                        <a:schemeClr val="bg1"/>
                      </a:solidFill>
                    </a:defRPr>
                  </a:pPr>
                  <a:endParaRPr lang="fr-FR"/>
                </a:p>
              </c:txPr>
            </c:dLbl>
            <c:dLbl>
              <c:idx val="4"/>
              <c:spPr/>
              <c:txPr>
                <a:bodyPr/>
                <a:lstStyle/>
                <a:p>
                  <a:pPr>
                    <a:defRPr sz="1100">
                      <a:solidFill>
                        <a:schemeClr val="bg1"/>
                      </a:solidFill>
                    </a:defRPr>
                  </a:pPr>
                  <a:endParaRPr lang="fr-FR"/>
                </a:p>
              </c:txPr>
            </c:dLbl>
            <c:dLbl>
              <c:idx val="6"/>
              <c:layout>
                <c:manualLayout>
                  <c:x val="1.9568635095541721E-2"/>
                  <c:y val="4.2522266524725903E-3"/>
                </c:manualLayout>
              </c:layout>
              <c:showCatName val="1"/>
              <c:showPercent val="1"/>
            </c:dLbl>
            <c:dLbl>
              <c:idx val="15"/>
              <c:layout>
                <c:manualLayout>
                  <c:x val="0.11065670798228475"/>
                  <c:y val="7.6503049894309783E-2"/>
                </c:manualLayout>
              </c:layout>
              <c:spPr/>
              <c:txPr>
                <a:bodyPr/>
                <a:lstStyle/>
                <a:p>
                  <a:pPr>
                    <a:defRPr sz="1050" b="1"/>
                  </a:pPr>
                  <a:endParaRPr lang="fr-FR"/>
                </a:p>
              </c:txPr>
              <c:showCatName val="1"/>
              <c:showPercent val="1"/>
            </c:dLbl>
            <c:txPr>
              <a:bodyPr/>
              <a:lstStyle/>
              <a:p>
                <a:pPr>
                  <a:defRPr sz="1100"/>
                </a:pPr>
                <a:endParaRPr lang="fr-FR"/>
              </a:p>
            </c:txPr>
            <c:showCatName val="1"/>
            <c:showPercent val="1"/>
            <c:showLeaderLines val="1"/>
          </c:dLbls>
          <c:cat>
            <c:strRef>
              <c:f>'COUNTRI_normcpu-HEPSPEC06_2010'!$J$9:$J$24</c:f>
              <c:strCache>
                <c:ptCount val="16"/>
                <c:pt idx="0">
                  <c:v>USA</c:v>
                </c:pt>
                <c:pt idx="1">
                  <c:v>UK</c:v>
                </c:pt>
                <c:pt idx="2">
                  <c:v>France</c:v>
                </c:pt>
                <c:pt idx="3">
                  <c:v>Germany</c:v>
                </c:pt>
                <c:pt idx="4">
                  <c:v>Italy</c:v>
                </c:pt>
                <c:pt idx="5">
                  <c:v>Netherlands</c:v>
                </c:pt>
                <c:pt idx="6">
                  <c:v>Spain</c:v>
                </c:pt>
                <c:pt idx="7">
                  <c:v>Canada</c:v>
                </c:pt>
                <c:pt idx="8">
                  <c:v>Switzerland</c:v>
                </c:pt>
                <c:pt idx="9">
                  <c:v>Russia</c:v>
                </c:pt>
                <c:pt idx="10">
                  <c:v>Taiwan</c:v>
                </c:pt>
                <c:pt idx="11">
                  <c:v>Denmark</c:v>
                </c:pt>
                <c:pt idx="12">
                  <c:v>Slovenia</c:v>
                </c:pt>
                <c:pt idx="13">
                  <c:v>Poland</c:v>
                </c:pt>
                <c:pt idx="14">
                  <c:v>Portugal</c:v>
                </c:pt>
                <c:pt idx="15">
                  <c:v>Others (33 countries)</c:v>
                </c:pt>
              </c:strCache>
            </c:strRef>
          </c:cat>
          <c:val>
            <c:numRef>
              <c:f>'COUNTRI_normcpu-HEPSPEC06_2010'!$K$9:$K$24</c:f>
              <c:numCache>
                <c:formatCode>General</c:formatCode>
                <c:ptCount val="16"/>
                <c:pt idx="0">
                  <c:v>1617805928</c:v>
                </c:pt>
                <c:pt idx="1">
                  <c:v>565803520</c:v>
                </c:pt>
                <c:pt idx="2">
                  <c:v>528585940</c:v>
                </c:pt>
                <c:pt idx="3">
                  <c:v>502379260</c:v>
                </c:pt>
                <c:pt idx="4">
                  <c:v>349225768</c:v>
                </c:pt>
                <c:pt idx="5">
                  <c:v>217620508</c:v>
                </c:pt>
                <c:pt idx="6">
                  <c:v>196657108</c:v>
                </c:pt>
                <c:pt idx="7">
                  <c:v>171374576</c:v>
                </c:pt>
                <c:pt idx="8">
                  <c:v>163485616</c:v>
                </c:pt>
                <c:pt idx="9">
                  <c:v>146755448</c:v>
                </c:pt>
                <c:pt idx="10">
                  <c:v>68579356</c:v>
                </c:pt>
                <c:pt idx="11">
                  <c:v>68431632</c:v>
                </c:pt>
                <c:pt idx="12">
                  <c:v>61617892</c:v>
                </c:pt>
                <c:pt idx="13">
                  <c:v>59678488</c:v>
                </c:pt>
                <c:pt idx="14">
                  <c:v>51727800</c:v>
                </c:pt>
                <c:pt idx="15">
                  <c:v>343262016</c:v>
                </c:pt>
              </c:numCache>
            </c:numRef>
          </c:val>
        </c:ser>
        <c:dLbls>
          <c:showCatName val="1"/>
          <c:showPercent val="1"/>
        </c:dLbls>
        <c:firstSliceAng val="320"/>
      </c:pieChart>
    </c:plotArea>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style val="18"/>
  <c:chart>
    <c:autoTitleDeleted val="1"/>
    <c:plotArea>
      <c:layout>
        <c:manualLayout>
          <c:layoutTarget val="inner"/>
          <c:xMode val="edge"/>
          <c:yMode val="edge"/>
          <c:x val="0.26919356069230033"/>
          <c:y val="0.21372414219266891"/>
          <c:w val="0.5227672211724721"/>
          <c:h val="0.74799391192181264"/>
        </c:manualLayout>
      </c:layout>
      <c:pieChart>
        <c:varyColors val="1"/>
        <c:ser>
          <c:idx val="0"/>
          <c:order val="0"/>
          <c:dPt>
            <c:idx val="1"/>
            <c:explosion val="8"/>
          </c:dPt>
          <c:dLbls>
            <c:dLbl>
              <c:idx val="0"/>
              <c:spPr/>
              <c:txPr>
                <a:bodyPr/>
                <a:lstStyle/>
                <a:p>
                  <a:pPr>
                    <a:defRPr sz="1400">
                      <a:solidFill>
                        <a:schemeClr val="bg1"/>
                      </a:solidFill>
                    </a:defRPr>
                  </a:pPr>
                  <a:endParaRPr lang="fr-FR"/>
                </a:p>
              </c:txPr>
            </c:dLbl>
            <c:dLbl>
              <c:idx val="1"/>
              <c:spPr/>
              <c:txPr>
                <a:bodyPr/>
                <a:lstStyle/>
                <a:p>
                  <a:pPr>
                    <a:defRPr sz="1400">
                      <a:solidFill>
                        <a:schemeClr val="bg1"/>
                      </a:solidFill>
                    </a:defRPr>
                  </a:pPr>
                  <a:endParaRPr lang="fr-FR"/>
                </a:p>
              </c:txPr>
            </c:dLbl>
            <c:dLbl>
              <c:idx val="2"/>
              <c:spPr/>
              <c:txPr>
                <a:bodyPr/>
                <a:lstStyle/>
                <a:p>
                  <a:pPr>
                    <a:defRPr sz="1400">
                      <a:solidFill>
                        <a:schemeClr val="bg1"/>
                      </a:solidFill>
                    </a:defRPr>
                  </a:pPr>
                  <a:endParaRPr lang="fr-FR"/>
                </a:p>
              </c:txPr>
            </c:dLbl>
            <c:dLbl>
              <c:idx val="3"/>
              <c:layout>
                <c:manualLayout>
                  <c:x val="1.5440229677328922E-2"/>
                  <c:y val="9.7857955033570218E-4"/>
                </c:manualLayout>
              </c:layout>
              <c:showCatName val="1"/>
              <c:showPercent val="1"/>
            </c:dLbl>
            <c:dLbl>
              <c:idx val="4"/>
              <c:layout>
                <c:manualLayout>
                  <c:x val="8.810627707754589E-3"/>
                  <c:y val="3.6230266119810506E-2"/>
                </c:manualLayout>
              </c:layout>
              <c:showCatName val="1"/>
              <c:showPercent val="1"/>
            </c:dLbl>
            <c:dLbl>
              <c:idx val="5"/>
              <c:layout>
                <c:manualLayout>
                  <c:x val="-8.9486760734373963E-2"/>
                  <c:y val="4.6757155311232416E-2"/>
                </c:manualLayout>
              </c:layout>
              <c:showCatName val="1"/>
              <c:showPercent val="1"/>
            </c:dLbl>
            <c:dLbl>
              <c:idx val="6"/>
              <c:layout>
                <c:manualLayout>
                  <c:x val="-0.12207303682478525"/>
                  <c:y val="3.4768102483654292E-2"/>
                </c:manualLayout>
              </c:layout>
              <c:showCatName val="1"/>
              <c:showPercent val="1"/>
            </c:dLbl>
            <c:dLbl>
              <c:idx val="8"/>
              <c:layout>
                <c:manualLayout>
                  <c:x val="-0.18594741672443829"/>
                  <c:y val="1.8990902547471874E-2"/>
                </c:manualLayout>
              </c:layout>
              <c:showCatName val="1"/>
              <c:showPercent val="1"/>
            </c:dLbl>
            <c:dLbl>
              <c:idx val="9"/>
              <c:layout>
                <c:manualLayout>
                  <c:x val="-5.6975651611694697E-2"/>
                  <c:y val="-1.8877234287949015E-2"/>
                </c:manualLayout>
              </c:layout>
              <c:showCatName val="1"/>
              <c:showPercent val="1"/>
            </c:dLbl>
            <c:dLbl>
              <c:idx val="10"/>
              <c:layout>
                <c:manualLayout>
                  <c:x val="0.17364787788754221"/>
                  <c:y val="-4.0138009220274086E-2"/>
                </c:manualLayout>
              </c:layout>
              <c:showCatName val="1"/>
            </c:dLbl>
            <c:txPr>
              <a:bodyPr/>
              <a:lstStyle/>
              <a:p>
                <a:pPr>
                  <a:defRPr sz="1400"/>
                </a:pPr>
                <a:endParaRPr lang="fr-FR"/>
              </a:p>
            </c:txPr>
            <c:showCatName val="1"/>
            <c:showPercent val="1"/>
            <c:showLeaderLines val="1"/>
          </c:dLbls>
          <c:cat>
            <c:strRef>
              <c:f>'SITE_normcpu-HEPSPEC06_2010'!$I$7:$I$17</c:f>
              <c:strCache>
                <c:ptCount val="11"/>
                <c:pt idx="0">
                  <c:v>IN2P3-CC-T1</c:v>
                </c:pt>
                <c:pt idx="1">
                  <c:v>GRIF</c:v>
                </c:pt>
                <c:pt idx="2">
                  <c:v>IN2P3-CC-T2</c:v>
                </c:pt>
                <c:pt idx="3">
                  <c:v>IN2P3-IRES</c:v>
                </c:pt>
                <c:pt idx="4">
                  <c:v>IN2P3-LAPP</c:v>
                </c:pt>
                <c:pt idx="5">
                  <c:v>IN2P3-CPPM</c:v>
                </c:pt>
                <c:pt idx="6">
                  <c:v>IN2P3-LPC</c:v>
                </c:pt>
                <c:pt idx="7">
                  <c:v>IN2P3-IPNL</c:v>
                </c:pt>
                <c:pt idx="8">
                  <c:v>IN2P3-LPSC</c:v>
                </c:pt>
                <c:pt idx="9">
                  <c:v>IN2P3-SUBATECH</c:v>
                </c:pt>
                <c:pt idx="10">
                  <c:v>Others (2 sites)</c:v>
                </c:pt>
              </c:strCache>
            </c:strRef>
          </c:cat>
          <c:val>
            <c:numRef>
              <c:f>'SITE_normcpu-HEPSPEC06_2010'!$J$7:$J$17</c:f>
              <c:numCache>
                <c:formatCode>General</c:formatCode>
                <c:ptCount val="11"/>
                <c:pt idx="0">
                  <c:v>183922020</c:v>
                </c:pt>
                <c:pt idx="1">
                  <c:v>120849248</c:v>
                </c:pt>
                <c:pt idx="2">
                  <c:v>86719696</c:v>
                </c:pt>
                <c:pt idx="3">
                  <c:v>33700212</c:v>
                </c:pt>
                <c:pt idx="4">
                  <c:v>26581696</c:v>
                </c:pt>
                <c:pt idx="5">
                  <c:v>17737640</c:v>
                </c:pt>
                <c:pt idx="6">
                  <c:v>17292136</c:v>
                </c:pt>
                <c:pt idx="7">
                  <c:v>14894796</c:v>
                </c:pt>
                <c:pt idx="8">
                  <c:v>13066368</c:v>
                </c:pt>
                <c:pt idx="9">
                  <c:v>12197844</c:v>
                </c:pt>
                <c:pt idx="10">
                  <c:v>1624284</c:v>
                </c:pt>
              </c:numCache>
            </c:numRef>
          </c:val>
        </c:ser>
        <c:dLbls>
          <c:showCatName val="1"/>
          <c:showPercent val="1"/>
        </c:dLbls>
        <c:firstSliceAng val="334"/>
      </c:pieChart>
    </c:plotArea>
    <c:plotVisOnly val="1"/>
    <c:dispBlanksAs val="zero"/>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chart>
    <c:plotArea>
      <c:layout/>
      <c:pieChart>
        <c:varyColors val="1"/>
        <c:ser>
          <c:idx val="0"/>
          <c:order val="0"/>
          <c:dLbls>
            <c:txPr>
              <a:bodyPr/>
              <a:lstStyle/>
              <a:p>
                <a:pPr>
                  <a:defRPr sz="1200" b="1"/>
                </a:pPr>
                <a:endParaRPr lang="fr-FR"/>
              </a:p>
            </c:txPr>
            <c:showVal val="1"/>
            <c:showCatName val="1"/>
          </c:dLbls>
          <c:cat>
            <c:strRef>
              <c:f>Feuil1!$A$8:$A$13</c:f>
              <c:strCache>
                <c:ptCount val="6"/>
                <c:pt idx="0">
                  <c:v>APC</c:v>
                </c:pt>
                <c:pt idx="1">
                  <c:v>LAL</c:v>
                </c:pt>
                <c:pt idx="2">
                  <c:v>IPNO</c:v>
                </c:pt>
                <c:pt idx="3">
                  <c:v>LPNHE</c:v>
                </c:pt>
                <c:pt idx="4">
                  <c:v>IRFU</c:v>
                </c:pt>
                <c:pt idx="5">
                  <c:v>LLR</c:v>
                </c:pt>
              </c:strCache>
            </c:strRef>
          </c:cat>
          <c:val>
            <c:numRef>
              <c:f>Feuil1!$C$8:$C$13</c:f>
              <c:numCache>
                <c:formatCode>0.00%</c:formatCode>
                <c:ptCount val="6"/>
                <c:pt idx="0">
                  <c:v>4.0239191608940393E-3</c:v>
                </c:pt>
                <c:pt idx="1">
                  <c:v>0.35621827455852217</c:v>
                </c:pt>
                <c:pt idx="2">
                  <c:v>8.2078508970924252E-2</c:v>
                </c:pt>
                <c:pt idx="3">
                  <c:v>0.10095061615209307</c:v>
                </c:pt>
                <c:pt idx="4">
                  <c:v>0.32435223684834685</c:v>
                </c:pt>
                <c:pt idx="5">
                  <c:v>0.13237644430922071</c:v>
                </c:pt>
              </c:numCache>
            </c:numRef>
          </c:val>
        </c:ser>
        <c:firstSliceAng val="0"/>
      </c:pieChart>
    </c:plotArea>
    <c:plotVisOnly val="1"/>
  </c:chart>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B17D28-7F08-461A-8720-9F5F9E613450}" type="datetimeFigureOut">
              <a:rPr lang="fr-FR" smtClean="0"/>
              <a:pPr/>
              <a:t>10/03/2011</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364484-36E7-43F8-9AE0-7A06CCE83579}" type="slidenum">
              <a:rPr lang="fr-FR" smtClean="0"/>
              <a:pPr/>
              <a:t>‹N°›</a:t>
            </a:fld>
            <a:endParaRPr lang="fr-F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0C8CBCD-BB3D-4A01-9986-D04CDF952D3E}" type="datetime1">
              <a:rPr lang="fr-FR" smtClean="0"/>
              <a:pPr/>
              <a:t>10/03/2011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44901D5-0DEC-41E6-8025-CE7E4D9C4ED2}"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0B02C9E-702B-444A-B55B-FA088B16622E}" type="datetime1">
              <a:rPr lang="fr-FR" smtClean="0"/>
              <a:pPr/>
              <a:t>10/03/2011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44901D5-0DEC-41E6-8025-CE7E4D9C4ED2}"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4E585AF-490F-47ED-85EA-577B427902BB}" type="datetime1">
              <a:rPr lang="fr-FR" smtClean="0"/>
              <a:pPr/>
              <a:t>10/03/2011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44901D5-0DEC-41E6-8025-CE7E4D9C4ED2}"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23026A-6CC0-461D-BB34-E6A060A0E14A}" type="datetime1">
              <a:rPr lang="fr-FR" smtClean="0"/>
              <a:pPr/>
              <a:t>10/03/2011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44901D5-0DEC-41E6-8025-CE7E4D9C4ED2}"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0E6517C-D1C4-481A-AF40-3A60D6560922}" type="datetime1">
              <a:rPr lang="fr-FR" smtClean="0"/>
              <a:pPr/>
              <a:t>10/03/2011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44901D5-0DEC-41E6-8025-CE7E4D9C4ED2}"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4BF97B9-3F3E-4B7C-B1F5-05FD620FE506}" type="datetime1">
              <a:rPr lang="fr-FR" smtClean="0"/>
              <a:pPr/>
              <a:t>10/03/2011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044901D5-0DEC-41E6-8025-CE7E4D9C4ED2}"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9751443-98A0-4F36-ADBB-E245FAB1917B}" type="datetime1">
              <a:rPr lang="fr-FR" smtClean="0"/>
              <a:pPr/>
              <a:t>10/03/2011</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044901D5-0DEC-41E6-8025-CE7E4D9C4ED2}"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6527B14-F762-45FA-BE19-C9EDFBF7E1CB}" type="datetime1">
              <a:rPr lang="fr-FR" smtClean="0"/>
              <a:pPr/>
              <a:t>10/03/2011</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044901D5-0DEC-41E6-8025-CE7E4D9C4ED2}"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7B62161-D72A-404A-897F-05839F84618D}" type="datetime1">
              <a:rPr lang="fr-FR" smtClean="0"/>
              <a:pPr/>
              <a:t>10/03/2011</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044901D5-0DEC-41E6-8025-CE7E4D9C4ED2}"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7F9E6F1-EFD7-4B80-BF49-C8751424AFF2}" type="datetime1">
              <a:rPr lang="fr-FR" smtClean="0"/>
              <a:pPr/>
              <a:t>10/03/2011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044901D5-0DEC-41E6-8025-CE7E4D9C4ED2}"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D7CB97D-750A-423B-8C56-50771820A81C}" type="datetime1">
              <a:rPr lang="fr-FR" smtClean="0"/>
              <a:pPr/>
              <a:t>10/03/2011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044901D5-0DEC-41E6-8025-CE7E4D9C4ED2}"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0FE250-1498-4474-BC94-E0643C1C7280}" type="datetime1">
              <a:rPr lang="fr-FR" smtClean="0"/>
              <a:pPr/>
              <a:t>10/03/2011</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4901D5-0DEC-41E6-8025-CE7E4D9C4ED2}"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0.png"/><Relationship Id="rId4" Type="http://schemas.openxmlformats.org/officeDocument/2006/relationships/image" Target="../media/image29.wmf"/><Relationship Id="rId9" Type="http://schemas.openxmlformats.org/officeDocument/2006/relationships/image" Target="../media/image32.tiff"/></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wmf"/><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wmf"/><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wmf"/><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2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ief.u-psud.fr/~tadonki/projects/petaqcd/chain/" TargetMode="External"/><Relationship Id="rId2" Type="http://schemas.openxmlformats.org/officeDocument/2006/relationships/hyperlink" Target="https://www.petaqcd.org/chain/"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hyperlink" Target="http://intranet.lal.in2p3.fr/spip.php?rubrique115"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755576" y="1412776"/>
            <a:ext cx="7200800" cy="1323439"/>
          </a:xfrm>
          <a:prstGeom prst="rect">
            <a:avLst/>
          </a:prstGeom>
          <a:gradFill>
            <a:gsLst>
              <a:gs pos="29000">
                <a:schemeClr val="accent2">
                  <a:tint val="50000"/>
                  <a:satMod val="300000"/>
                </a:schemeClr>
              </a:gs>
              <a:gs pos="35000">
                <a:schemeClr val="accent2">
                  <a:tint val="37000"/>
                  <a:satMod val="300000"/>
                </a:schemeClr>
              </a:gs>
              <a:gs pos="100000">
                <a:schemeClr val="accent2">
                  <a:tint val="15000"/>
                  <a:satMod val="350000"/>
                </a:schemeClr>
              </a:gs>
            </a:gsLst>
          </a:gradFill>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fr-FR" sz="4000" dirty="0" smtClean="0">
                <a:latin typeface="Arial" pitchFamily="34" charset="0"/>
                <a:cs typeface="Arial" pitchFamily="34" charset="0"/>
              </a:rPr>
              <a:t>Assemblée Générale</a:t>
            </a:r>
          </a:p>
          <a:p>
            <a:pPr algn="ctr"/>
            <a:r>
              <a:rPr lang="fr-FR" sz="4000" dirty="0" smtClean="0">
                <a:latin typeface="Arial" pitchFamily="34" charset="0"/>
                <a:cs typeface="Arial" pitchFamily="34" charset="0"/>
              </a:rPr>
              <a:t>Exposé de politique générale</a:t>
            </a:r>
          </a:p>
        </p:txBody>
      </p:sp>
      <p:sp>
        <p:nvSpPr>
          <p:cNvPr id="9" name="Rectangle 8"/>
          <p:cNvSpPr/>
          <p:nvPr/>
        </p:nvSpPr>
        <p:spPr>
          <a:xfrm>
            <a:off x="2987824" y="3068960"/>
            <a:ext cx="2664296" cy="523220"/>
          </a:xfrm>
          <a:prstGeom prst="rect">
            <a:avLst/>
          </a:prstGeom>
          <a:solidFill>
            <a:schemeClr val="bg1"/>
          </a:solidFill>
        </p:spPr>
        <p:txBody>
          <a:bodyPr wrap="square">
            <a:spAutoFit/>
          </a:bodyPr>
          <a:lstStyle/>
          <a:p>
            <a:pPr>
              <a:defRPr/>
            </a:pPr>
            <a:r>
              <a:rPr lang="fr-FR" sz="2800" dirty="0" smtClean="0">
                <a:latin typeface="Arial" pitchFamily="34" charset="0"/>
                <a:cs typeface="Arial" pitchFamily="34" charset="0"/>
              </a:rPr>
              <a:t>Achille </a:t>
            </a:r>
            <a:r>
              <a:rPr lang="fr-FR" sz="2800" dirty="0" err="1" smtClean="0">
                <a:latin typeface="Arial" pitchFamily="34" charset="0"/>
                <a:cs typeface="Arial" pitchFamily="34" charset="0"/>
              </a:rPr>
              <a:t>Stocchi</a:t>
            </a:r>
            <a:endParaRPr lang="fr-FR" sz="2800" dirty="0">
              <a:latin typeface="Arial" pitchFamily="34" charset="0"/>
              <a:cs typeface="Arial" pitchFamily="34" charset="0"/>
            </a:endParaRPr>
          </a:p>
        </p:txBody>
      </p:sp>
      <p:sp>
        <p:nvSpPr>
          <p:cNvPr id="5" name="Rectangle 4"/>
          <p:cNvSpPr/>
          <p:nvPr/>
        </p:nvSpPr>
        <p:spPr>
          <a:xfrm>
            <a:off x="6208409" y="5661248"/>
            <a:ext cx="2400594" cy="523220"/>
          </a:xfrm>
          <a:prstGeom prst="rect">
            <a:avLst/>
          </a:prstGeom>
        </p:spPr>
        <p:txBody>
          <a:bodyPr wrap="none">
            <a:spAutoFit/>
          </a:bodyPr>
          <a:lstStyle/>
          <a:p>
            <a:pPr algn="ctr"/>
            <a:r>
              <a:rPr lang="fr-FR" sz="2800" smtClean="0">
                <a:latin typeface="Arial" pitchFamily="34" charset="0"/>
                <a:cs typeface="Arial" pitchFamily="34" charset="0"/>
              </a:rPr>
              <a:t>10-Mars-2011</a:t>
            </a:r>
            <a:endParaRPr lang="fr-FR" sz="28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1403649" y="1484784"/>
            <a:ext cx="2376264" cy="108012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600" b="1" i="1" smtClean="0">
                <a:solidFill>
                  <a:schemeClr val="tx1"/>
                </a:solidFill>
                <a:latin typeface="Arial" pitchFamily="34" charset="0"/>
                <a:cs typeface="Arial" pitchFamily="34" charset="0"/>
              </a:rPr>
              <a:t>Cosmologie </a:t>
            </a:r>
          </a:p>
          <a:p>
            <a:pPr algn="ctr"/>
            <a:r>
              <a:rPr lang="fr-FR" sz="1600" b="1" i="1" smtClean="0">
                <a:solidFill>
                  <a:schemeClr val="tx1"/>
                </a:solidFill>
                <a:latin typeface="Arial" pitchFamily="34" charset="0"/>
                <a:cs typeface="Arial" pitchFamily="34" charset="0"/>
              </a:rPr>
              <a:t>et</a:t>
            </a:r>
          </a:p>
          <a:p>
            <a:pPr algn="ctr"/>
            <a:r>
              <a:rPr lang="fr-FR" sz="1600" b="1" i="1" smtClean="0">
                <a:solidFill>
                  <a:schemeClr val="tx1"/>
                </a:solidFill>
                <a:latin typeface="Arial" pitchFamily="34" charset="0"/>
                <a:cs typeface="Arial" pitchFamily="34" charset="0"/>
              </a:rPr>
              <a:t>Astroparticules</a:t>
            </a:r>
            <a:endParaRPr lang="fr-FR" sz="1600" b="1" i="1">
              <a:solidFill>
                <a:schemeClr val="tx1"/>
              </a:solidFill>
              <a:latin typeface="Arial" pitchFamily="34" charset="0"/>
              <a:cs typeface="Arial" pitchFamily="34" charset="0"/>
            </a:endParaRPr>
          </a:p>
        </p:txBody>
      </p:sp>
      <p:sp>
        <p:nvSpPr>
          <p:cNvPr id="6" name="Bulle ronde 5"/>
          <p:cNvSpPr/>
          <p:nvPr/>
        </p:nvSpPr>
        <p:spPr>
          <a:xfrm>
            <a:off x="2051720" y="872136"/>
            <a:ext cx="1152128" cy="612648"/>
          </a:xfrm>
          <a:prstGeom prst="wedgeEllipseCallout">
            <a:avLst>
              <a:gd name="adj1" fmla="val -28813"/>
              <a:gd name="adj2" fmla="val 8923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smtClean="0">
                <a:solidFill>
                  <a:schemeClr val="tx1"/>
                </a:solidFill>
                <a:latin typeface="Arial" pitchFamily="34" charset="0"/>
                <a:cs typeface="Arial" pitchFamily="34" charset="0"/>
              </a:rPr>
              <a:t>Planck HFI</a:t>
            </a:r>
            <a:endParaRPr lang="fr-FR" sz="1200">
              <a:solidFill>
                <a:schemeClr val="tx1"/>
              </a:solidFill>
              <a:latin typeface="Arial" pitchFamily="34" charset="0"/>
              <a:cs typeface="Arial" pitchFamily="34" charset="0"/>
            </a:endParaRPr>
          </a:p>
        </p:txBody>
      </p:sp>
      <p:sp>
        <p:nvSpPr>
          <p:cNvPr id="7" name="Bulle ronde 6"/>
          <p:cNvSpPr/>
          <p:nvPr/>
        </p:nvSpPr>
        <p:spPr>
          <a:xfrm rot="10800000">
            <a:off x="680948" y="2305334"/>
            <a:ext cx="1058416" cy="566402"/>
          </a:xfrm>
          <a:prstGeom prst="wedgeEllipseCallout">
            <a:avLst>
              <a:gd name="adj1" fmla="val -49501"/>
              <a:gd name="adj2" fmla="val 9505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latin typeface="Arial" pitchFamily="34" charset="0"/>
              <a:cs typeface="Arial" pitchFamily="34" charset="0"/>
            </a:endParaRPr>
          </a:p>
        </p:txBody>
      </p:sp>
      <p:sp>
        <p:nvSpPr>
          <p:cNvPr id="8" name="Rectangle 7"/>
          <p:cNvSpPr/>
          <p:nvPr/>
        </p:nvSpPr>
        <p:spPr>
          <a:xfrm>
            <a:off x="875465" y="2440058"/>
            <a:ext cx="681597" cy="276999"/>
          </a:xfrm>
          <a:prstGeom prst="rect">
            <a:avLst/>
          </a:prstGeom>
        </p:spPr>
        <p:txBody>
          <a:bodyPr wrap="none">
            <a:spAutoFit/>
          </a:bodyPr>
          <a:lstStyle/>
          <a:p>
            <a:pPr algn="ctr"/>
            <a:r>
              <a:rPr lang="fr-FR" sz="1200" smtClean="0">
                <a:latin typeface="Arial" pitchFamily="34" charset="0"/>
                <a:cs typeface="Arial" pitchFamily="34" charset="0"/>
              </a:rPr>
              <a:t>VIRGO</a:t>
            </a:r>
            <a:endParaRPr lang="fr-FR" sz="1200">
              <a:latin typeface="Arial" pitchFamily="34" charset="0"/>
              <a:cs typeface="Arial" pitchFamily="34" charset="0"/>
            </a:endParaRPr>
          </a:p>
        </p:txBody>
      </p:sp>
      <p:sp>
        <p:nvSpPr>
          <p:cNvPr id="9" name="Bulle ronde 8"/>
          <p:cNvSpPr/>
          <p:nvPr/>
        </p:nvSpPr>
        <p:spPr>
          <a:xfrm>
            <a:off x="611561" y="908720"/>
            <a:ext cx="1368152" cy="684656"/>
          </a:xfrm>
          <a:prstGeom prst="wedgeEllipseCallout">
            <a:avLst>
              <a:gd name="adj1" fmla="val 40531"/>
              <a:gd name="adj2" fmla="val 8454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latin typeface="Arial" pitchFamily="34" charset="0"/>
                <a:cs typeface="Arial" pitchFamily="34" charset="0"/>
              </a:rPr>
              <a:t>LSST </a:t>
            </a:r>
          </a:p>
          <a:p>
            <a:pPr algn="ctr"/>
            <a:r>
              <a:rPr lang="fr-FR" sz="1200" dirty="0" err="1" smtClean="0">
                <a:solidFill>
                  <a:schemeClr val="tx1"/>
                </a:solidFill>
                <a:latin typeface="Arial" pitchFamily="34" charset="0"/>
                <a:cs typeface="Arial" pitchFamily="34" charset="0"/>
              </a:rPr>
              <a:t>BAORadio</a:t>
            </a:r>
            <a:endParaRPr lang="fr-FR" sz="1200" dirty="0">
              <a:solidFill>
                <a:schemeClr val="tx1"/>
              </a:solidFill>
              <a:latin typeface="Arial" pitchFamily="34" charset="0"/>
              <a:cs typeface="Arial" pitchFamily="34" charset="0"/>
            </a:endParaRPr>
          </a:p>
        </p:txBody>
      </p:sp>
      <p:sp>
        <p:nvSpPr>
          <p:cNvPr id="10" name="Rectangle 9"/>
          <p:cNvSpPr/>
          <p:nvPr/>
        </p:nvSpPr>
        <p:spPr>
          <a:xfrm>
            <a:off x="498525" y="3436680"/>
            <a:ext cx="1406154" cy="276999"/>
          </a:xfrm>
          <a:prstGeom prst="rect">
            <a:avLst/>
          </a:prstGeom>
          <a:ln w="19050">
            <a:solidFill>
              <a:srgbClr val="FF0000"/>
            </a:solidFill>
          </a:ln>
        </p:spPr>
        <p:txBody>
          <a:bodyPr wrap="none">
            <a:spAutoFit/>
          </a:bodyPr>
          <a:lstStyle/>
          <a:p>
            <a:pPr algn="ctr"/>
            <a:r>
              <a:rPr lang="fr-FR" sz="1200" smtClean="0">
                <a:latin typeface="Arial" pitchFamily="34" charset="0"/>
                <a:cs typeface="Arial" pitchFamily="34" charset="0"/>
              </a:rPr>
              <a:t>Advanced VIRGO</a:t>
            </a:r>
            <a:endParaRPr lang="fr-FR" sz="1200">
              <a:latin typeface="Arial" pitchFamily="34" charset="0"/>
              <a:cs typeface="Arial" pitchFamily="34" charset="0"/>
            </a:endParaRPr>
          </a:p>
        </p:txBody>
      </p:sp>
      <p:sp>
        <p:nvSpPr>
          <p:cNvPr id="11" name="Ellipse 10"/>
          <p:cNvSpPr/>
          <p:nvPr/>
        </p:nvSpPr>
        <p:spPr>
          <a:xfrm>
            <a:off x="432829" y="2874202"/>
            <a:ext cx="1296144" cy="510814"/>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smtClean="0">
                <a:solidFill>
                  <a:schemeClr val="tx1"/>
                </a:solidFill>
                <a:latin typeface="Arial" pitchFamily="34" charset="0"/>
                <a:cs typeface="Arial" pitchFamily="34" charset="0"/>
              </a:rPr>
              <a:t>CALVA</a:t>
            </a:r>
            <a:endParaRPr lang="fr-FR" sz="1200">
              <a:solidFill>
                <a:schemeClr val="tx1"/>
              </a:solidFill>
              <a:latin typeface="Arial" pitchFamily="34" charset="0"/>
              <a:cs typeface="Arial" pitchFamily="34" charset="0"/>
            </a:endParaRPr>
          </a:p>
        </p:txBody>
      </p:sp>
      <p:cxnSp>
        <p:nvCxnSpPr>
          <p:cNvPr id="12" name="Connecteur droit avec flèche 11"/>
          <p:cNvCxnSpPr/>
          <p:nvPr/>
        </p:nvCxnSpPr>
        <p:spPr>
          <a:xfrm rot="5400000">
            <a:off x="776358" y="3037303"/>
            <a:ext cx="493665" cy="247197"/>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3" name="Ellipse 12"/>
          <p:cNvSpPr/>
          <p:nvPr/>
        </p:nvSpPr>
        <p:spPr>
          <a:xfrm>
            <a:off x="5130824" y="4249552"/>
            <a:ext cx="2376264" cy="10801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sz="1200" b="1" i="1" dirty="0" smtClean="0">
              <a:solidFill>
                <a:schemeClr val="tx1"/>
              </a:solidFill>
              <a:latin typeface="Arial" pitchFamily="34" charset="0"/>
              <a:cs typeface="Arial" pitchFamily="34" charset="0"/>
            </a:endParaRPr>
          </a:p>
          <a:p>
            <a:pPr algn="ctr"/>
            <a:r>
              <a:rPr lang="fr-FR" sz="1600" b="1" i="1" dirty="0" smtClean="0">
                <a:solidFill>
                  <a:schemeClr val="tx1"/>
                </a:solidFill>
                <a:latin typeface="Arial" pitchFamily="34" charset="0"/>
                <a:cs typeface="Arial" pitchFamily="34" charset="0"/>
              </a:rPr>
              <a:t>Physique </a:t>
            </a:r>
          </a:p>
          <a:p>
            <a:pPr algn="ctr"/>
            <a:r>
              <a:rPr lang="fr-FR" sz="1600" b="1" i="1" dirty="0" smtClean="0">
                <a:solidFill>
                  <a:schemeClr val="tx1"/>
                </a:solidFill>
                <a:latin typeface="Arial" pitchFamily="34" charset="0"/>
                <a:cs typeface="Arial" pitchFamily="34" charset="0"/>
              </a:rPr>
              <a:t>des</a:t>
            </a:r>
          </a:p>
          <a:p>
            <a:pPr algn="ctr"/>
            <a:r>
              <a:rPr lang="fr-FR" sz="1600" b="1" i="1" dirty="0" smtClean="0">
                <a:solidFill>
                  <a:schemeClr val="tx1"/>
                </a:solidFill>
                <a:latin typeface="Arial" pitchFamily="34" charset="0"/>
                <a:cs typeface="Arial" pitchFamily="34" charset="0"/>
              </a:rPr>
              <a:t>Particules</a:t>
            </a:r>
          </a:p>
          <a:p>
            <a:pPr algn="ctr"/>
            <a:endParaRPr lang="fr-FR" sz="1600" b="1" i="1" dirty="0">
              <a:solidFill>
                <a:schemeClr val="tx1"/>
              </a:solidFill>
              <a:latin typeface="Arial" pitchFamily="34" charset="0"/>
              <a:cs typeface="Arial" pitchFamily="34" charset="0"/>
            </a:endParaRPr>
          </a:p>
        </p:txBody>
      </p:sp>
      <p:sp>
        <p:nvSpPr>
          <p:cNvPr id="14" name="Bulle ronde 13"/>
          <p:cNvSpPr/>
          <p:nvPr/>
        </p:nvSpPr>
        <p:spPr>
          <a:xfrm>
            <a:off x="5686363" y="3593341"/>
            <a:ext cx="1152128" cy="504056"/>
          </a:xfrm>
          <a:prstGeom prst="wedgeEllipseCallout">
            <a:avLst>
              <a:gd name="adj1" fmla="val 434"/>
              <a:gd name="adj2" fmla="val 95347"/>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smtClean="0">
                <a:solidFill>
                  <a:schemeClr val="tx1"/>
                </a:solidFill>
                <a:latin typeface="Arial" pitchFamily="34" charset="0"/>
                <a:cs typeface="Arial" pitchFamily="34" charset="0"/>
              </a:rPr>
              <a:t>NEMO</a:t>
            </a:r>
            <a:endParaRPr lang="fr-FR" sz="1200">
              <a:solidFill>
                <a:schemeClr val="tx1"/>
              </a:solidFill>
              <a:latin typeface="Arial" pitchFamily="34" charset="0"/>
              <a:cs typeface="Arial" pitchFamily="34" charset="0"/>
            </a:endParaRPr>
          </a:p>
        </p:txBody>
      </p:sp>
      <p:cxnSp>
        <p:nvCxnSpPr>
          <p:cNvPr id="15" name="Connecteur droit avec flèche 14"/>
          <p:cNvCxnSpPr/>
          <p:nvPr/>
        </p:nvCxnSpPr>
        <p:spPr>
          <a:xfrm rot="5400000" flipH="1" flipV="1">
            <a:off x="6063528" y="3572222"/>
            <a:ext cx="288032" cy="1588"/>
          </a:xfrm>
          <a:prstGeom prst="straightConnector1">
            <a:avLst/>
          </a:prstGeom>
          <a:ln w="12700">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758370" y="3161293"/>
            <a:ext cx="1055097" cy="276999"/>
          </a:xfrm>
          <a:prstGeom prst="rect">
            <a:avLst/>
          </a:prstGeom>
          <a:ln w="19050">
            <a:solidFill>
              <a:schemeClr val="tx2">
                <a:lumMod val="60000"/>
                <a:lumOff val="40000"/>
              </a:schemeClr>
            </a:solidFill>
          </a:ln>
        </p:spPr>
        <p:txBody>
          <a:bodyPr wrap="none">
            <a:spAutoFit/>
          </a:bodyPr>
          <a:lstStyle/>
          <a:p>
            <a:pPr algn="ctr"/>
            <a:r>
              <a:rPr lang="fr-FR" sz="1200" smtClean="0">
                <a:latin typeface="Arial" pitchFamily="34" charset="0"/>
                <a:cs typeface="Arial" pitchFamily="34" charset="0"/>
              </a:rPr>
              <a:t>SuperNEMO</a:t>
            </a:r>
            <a:endParaRPr lang="fr-FR" sz="1200">
              <a:latin typeface="Arial" pitchFamily="34" charset="0"/>
              <a:cs typeface="Arial" pitchFamily="34" charset="0"/>
            </a:endParaRPr>
          </a:p>
        </p:txBody>
      </p:sp>
      <p:sp>
        <p:nvSpPr>
          <p:cNvPr id="17" name="Bulle ronde 16"/>
          <p:cNvSpPr/>
          <p:nvPr/>
        </p:nvSpPr>
        <p:spPr>
          <a:xfrm>
            <a:off x="4118518" y="4437112"/>
            <a:ext cx="936104" cy="576064"/>
          </a:xfrm>
          <a:prstGeom prst="wedgeEllipseCallout">
            <a:avLst>
              <a:gd name="adj1" fmla="val 65795"/>
              <a:gd name="adj2" fmla="val 4112"/>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smtClean="0">
                <a:solidFill>
                  <a:schemeClr val="tx1"/>
                </a:solidFill>
                <a:latin typeface="Arial" pitchFamily="34" charset="0"/>
                <a:cs typeface="Arial" pitchFamily="34" charset="0"/>
              </a:rPr>
              <a:t>BaBar</a:t>
            </a:r>
            <a:endParaRPr lang="fr-FR" sz="1200">
              <a:solidFill>
                <a:schemeClr val="tx1"/>
              </a:solidFill>
              <a:latin typeface="Arial" pitchFamily="34" charset="0"/>
              <a:cs typeface="Arial" pitchFamily="34" charset="0"/>
            </a:endParaRPr>
          </a:p>
        </p:txBody>
      </p:sp>
      <p:sp>
        <p:nvSpPr>
          <p:cNvPr id="18" name="Bulle ronde 17"/>
          <p:cNvSpPr/>
          <p:nvPr/>
        </p:nvSpPr>
        <p:spPr>
          <a:xfrm>
            <a:off x="4334542" y="3861048"/>
            <a:ext cx="1080120" cy="576064"/>
          </a:xfrm>
          <a:prstGeom prst="wedgeEllipseCallout">
            <a:avLst>
              <a:gd name="adj1" fmla="val 44337"/>
              <a:gd name="adj2" fmla="val 64790"/>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smtClean="0">
                <a:solidFill>
                  <a:schemeClr val="tx1"/>
                </a:solidFill>
                <a:latin typeface="Arial" pitchFamily="34" charset="0"/>
                <a:cs typeface="Arial" pitchFamily="34" charset="0"/>
              </a:rPr>
              <a:t>LHCb</a:t>
            </a:r>
            <a:endParaRPr lang="fr-FR" sz="1200">
              <a:solidFill>
                <a:schemeClr val="tx1"/>
              </a:solidFill>
              <a:latin typeface="Arial" pitchFamily="34" charset="0"/>
              <a:cs typeface="Arial" pitchFamily="34" charset="0"/>
            </a:endParaRPr>
          </a:p>
        </p:txBody>
      </p:sp>
      <p:cxnSp>
        <p:nvCxnSpPr>
          <p:cNvPr id="19" name="Connecteur droit avec flèche 18"/>
          <p:cNvCxnSpPr/>
          <p:nvPr/>
        </p:nvCxnSpPr>
        <p:spPr>
          <a:xfrm rot="10800000">
            <a:off x="3830486" y="4538739"/>
            <a:ext cx="288032" cy="134721"/>
          </a:xfrm>
          <a:prstGeom prst="straightConnector1">
            <a:avLst/>
          </a:prstGeom>
          <a:ln w="12700">
            <a:solidFill>
              <a:schemeClr val="tx2">
                <a:lumMod val="60000"/>
                <a:lumOff val="4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422495" y="4241413"/>
            <a:ext cx="696024" cy="276999"/>
          </a:xfrm>
          <a:prstGeom prst="rect">
            <a:avLst/>
          </a:prstGeom>
          <a:ln w="19050">
            <a:solidFill>
              <a:schemeClr val="tx2">
                <a:lumMod val="60000"/>
                <a:lumOff val="40000"/>
              </a:schemeClr>
            </a:solidFill>
          </a:ln>
        </p:spPr>
        <p:txBody>
          <a:bodyPr wrap="none">
            <a:spAutoFit/>
          </a:bodyPr>
          <a:lstStyle/>
          <a:p>
            <a:pPr algn="ctr"/>
            <a:r>
              <a:rPr lang="fr-FR" sz="1200" smtClean="0">
                <a:latin typeface="Arial" pitchFamily="34" charset="0"/>
                <a:cs typeface="Arial" pitchFamily="34" charset="0"/>
              </a:rPr>
              <a:t>SuperB</a:t>
            </a:r>
            <a:endParaRPr lang="fr-FR" sz="1200">
              <a:latin typeface="Arial" pitchFamily="34" charset="0"/>
              <a:cs typeface="Arial" pitchFamily="34" charset="0"/>
            </a:endParaRPr>
          </a:p>
        </p:txBody>
      </p:sp>
      <p:sp>
        <p:nvSpPr>
          <p:cNvPr id="21" name="Bulle ronde 20"/>
          <p:cNvSpPr/>
          <p:nvPr/>
        </p:nvSpPr>
        <p:spPr>
          <a:xfrm>
            <a:off x="7646910" y="4221088"/>
            <a:ext cx="720080" cy="720080"/>
          </a:xfrm>
          <a:prstGeom prst="wedgeEllipseCallout">
            <a:avLst>
              <a:gd name="adj1" fmla="val -95954"/>
              <a:gd name="adj2" fmla="val 18165"/>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smtClean="0">
                <a:solidFill>
                  <a:schemeClr val="tx1"/>
                </a:solidFill>
                <a:latin typeface="Arial" pitchFamily="34" charset="0"/>
                <a:cs typeface="Arial" pitchFamily="34" charset="0"/>
              </a:rPr>
              <a:t>H1</a:t>
            </a:r>
            <a:endParaRPr lang="fr-FR" sz="1200">
              <a:solidFill>
                <a:schemeClr val="tx1"/>
              </a:solidFill>
              <a:latin typeface="Arial" pitchFamily="34" charset="0"/>
              <a:cs typeface="Arial" pitchFamily="34" charset="0"/>
            </a:endParaRPr>
          </a:p>
        </p:txBody>
      </p:sp>
      <p:sp>
        <p:nvSpPr>
          <p:cNvPr id="22" name="Bulle ronde 21"/>
          <p:cNvSpPr/>
          <p:nvPr/>
        </p:nvSpPr>
        <p:spPr>
          <a:xfrm>
            <a:off x="5558678" y="5445224"/>
            <a:ext cx="792088" cy="684656"/>
          </a:xfrm>
          <a:prstGeom prst="wedgeEllipseCallout">
            <a:avLst>
              <a:gd name="adj1" fmla="val 48204"/>
              <a:gd name="adj2" fmla="val -78349"/>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smtClean="0">
                <a:solidFill>
                  <a:schemeClr val="tx1"/>
                </a:solidFill>
                <a:latin typeface="Arial" pitchFamily="34" charset="0"/>
                <a:cs typeface="Arial" pitchFamily="34" charset="0"/>
              </a:rPr>
              <a:t>D0</a:t>
            </a:r>
            <a:endParaRPr lang="fr-FR" sz="1200">
              <a:solidFill>
                <a:schemeClr val="tx1"/>
              </a:solidFill>
              <a:latin typeface="Arial" pitchFamily="34" charset="0"/>
              <a:cs typeface="Arial" pitchFamily="34" charset="0"/>
            </a:endParaRPr>
          </a:p>
        </p:txBody>
      </p:sp>
      <p:sp>
        <p:nvSpPr>
          <p:cNvPr id="23" name="Bulle ronde 22"/>
          <p:cNvSpPr/>
          <p:nvPr/>
        </p:nvSpPr>
        <p:spPr>
          <a:xfrm>
            <a:off x="6422774" y="5465549"/>
            <a:ext cx="1152128" cy="576064"/>
          </a:xfrm>
          <a:prstGeom prst="wedgeEllipseCallout">
            <a:avLst>
              <a:gd name="adj1" fmla="val -9454"/>
              <a:gd name="adj2" fmla="val -104730"/>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smtClean="0">
                <a:solidFill>
                  <a:schemeClr val="tx1"/>
                </a:solidFill>
                <a:latin typeface="Arial" pitchFamily="34" charset="0"/>
                <a:cs typeface="Arial" pitchFamily="34" charset="0"/>
              </a:rPr>
              <a:t>ATLAS</a:t>
            </a:r>
            <a:endParaRPr lang="fr-FR" sz="1200">
              <a:solidFill>
                <a:schemeClr val="tx1"/>
              </a:solidFill>
              <a:latin typeface="Arial" pitchFamily="34" charset="0"/>
              <a:cs typeface="Arial" pitchFamily="34" charset="0"/>
            </a:endParaRPr>
          </a:p>
        </p:txBody>
      </p:sp>
      <p:sp>
        <p:nvSpPr>
          <p:cNvPr id="24" name="Rectangle 23"/>
          <p:cNvSpPr/>
          <p:nvPr/>
        </p:nvSpPr>
        <p:spPr>
          <a:xfrm>
            <a:off x="6555904" y="6053946"/>
            <a:ext cx="899606" cy="276999"/>
          </a:xfrm>
          <a:prstGeom prst="rect">
            <a:avLst/>
          </a:prstGeom>
          <a:ln w="19050">
            <a:solidFill>
              <a:schemeClr val="tx2">
                <a:lumMod val="60000"/>
                <a:lumOff val="40000"/>
              </a:schemeClr>
            </a:solidFill>
          </a:ln>
        </p:spPr>
        <p:txBody>
          <a:bodyPr wrap="none">
            <a:spAutoFit/>
          </a:bodyPr>
          <a:lstStyle/>
          <a:p>
            <a:pPr algn="ctr"/>
            <a:r>
              <a:rPr lang="fr-FR" sz="1200" smtClean="0">
                <a:latin typeface="Arial" pitchFamily="34" charset="0"/>
                <a:cs typeface="Arial" pitchFamily="34" charset="0"/>
              </a:rPr>
              <a:t>SuperLHC</a:t>
            </a:r>
            <a:endParaRPr lang="fr-FR" sz="1200">
              <a:latin typeface="Arial" pitchFamily="34" charset="0"/>
              <a:cs typeface="Arial" pitchFamily="34" charset="0"/>
            </a:endParaRPr>
          </a:p>
        </p:txBody>
      </p:sp>
      <p:sp>
        <p:nvSpPr>
          <p:cNvPr id="25" name="Bulle ronde 24"/>
          <p:cNvSpPr/>
          <p:nvPr/>
        </p:nvSpPr>
        <p:spPr>
          <a:xfrm>
            <a:off x="7502894" y="4976592"/>
            <a:ext cx="648072" cy="684656"/>
          </a:xfrm>
          <a:prstGeom prst="wedgeEllipseCallout">
            <a:avLst>
              <a:gd name="adj1" fmla="val -97877"/>
              <a:gd name="adj2" fmla="val -38889"/>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latin typeface="Arial" pitchFamily="34" charset="0"/>
                <a:cs typeface="Arial" pitchFamily="34" charset="0"/>
              </a:rPr>
              <a:t>ILC</a:t>
            </a:r>
            <a:endParaRPr lang="fr-FR" sz="1200" dirty="0">
              <a:solidFill>
                <a:schemeClr val="tx1"/>
              </a:solidFill>
              <a:latin typeface="Arial" pitchFamily="34" charset="0"/>
              <a:cs typeface="Arial" pitchFamily="34" charset="0"/>
            </a:endParaRPr>
          </a:p>
        </p:txBody>
      </p:sp>
      <p:sp>
        <p:nvSpPr>
          <p:cNvPr id="26" name="Ellipse 25"/>
          <p:cNvSpPr/>
          <p:nvPr/>
        </p:nvSpPr>
        <p:spPr>
          <a:xfrm rot="20451783">
            <a:off x="3156792" y="3382802"/>
            <a:ext cx="2360603" cy="1868065"/>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itchFamily="34" charset="0"/>
              <a:cs typeface="Arial" pitchFamily="34" charset="0"/>
            </a:endParaRPr>
          </a:p>
        </p:txBody>
      </p:sp>
      <p:sp>
        <p:nvSpPr>
          <p:cNvPr id="27" name="Ellipse 26"/>
          <p:cNvSpPr/>
          <p:nvPr/>
        </p:nvSpPr>
        <p:spPr>
          <a:xfrm>
            <a:off x="5414662" y="2996952"/>
            <a:ext cx="1944216" cy="1368152"/>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latin typeface="Arial" pitchFamily="34" charset="0"/>
              <a:cs typeface="Arial" pitchFamily="34" charset="0"/>
            </a:endParaRPr>
          </a:p>
        </p:txBody>
      </p:sp>
      <p:sp>
        <p:nvSpPr>
          <p:cNvPr id="28" name="Ellipse 27"/>
          <p:cNvSpPr/>
          <p:nvPr/>
        </p:nvSpPr>
        <p:spPr>
          <a:xfrm rot="20451783">
            <a:off x="5373351" y="4253685"/>
            <a:ext cx="3630912" cy="2117258"/>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itchFamily="34" charset="0"/>
              <a:cs typeface="Arial" pitchFamily="34" charset="0"/>
            </a:endParaRPr>
          </a:p>
        </p:txBody>
      </p:sp>
      <p:sp>
        <p:nvSpPr>
          <p:cNvPr id="29" name="Ellipse 28"/>
          <p:cNvSpPr/>
          <p:nvPr/>
        </p:nvSpPr>
        <p:spPr>
          <a:xfrm>
            <a:off x="467544" y="620688"/>
            <a:ext cx="3096344" cy="1296144"/>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latin typeface="Arial" pitchFamily="34" charset="0"/>
              <a:cs typeface="Arial" pitchFamily="34" charset="0"/>
            </a:endParaRPr>
          </a:p>
        </p:txBody>
      </p:sp>
      <p:sp>
        <p:nvSpPr>
          <p:cNvPr id="30" name="Ellipse 29"/>
          <p:cNvSpPr/>
          <p:nvPr/>
        </p:nvSpPr>
        <p:spPr>
          <a:xfrm rot="20451783">
            <a:off x="112558" y="1893313"/>
            <a:ext cx="2286493" cy="2172856"/>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p:cNvSpPr/>
          <p:nvPr/>
        </p:nvSpPr>
        <p:spPr>
          <a:xfrm>
            <a:off x="5940152" y="1124744"/>
            <a:ext cx="1944216" cy="93610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600" b="1" i="1" smtClean="0">
                <a:solidFill>
                  <a:schemeClr val="tx1"/>
                </a:solidFill>
                <a:latin typeface="Arial" pitchFamily="34" charset="0"/>
                <a:cs typeface="Arial" pitchFamily="34" charset="0"/>
              </a:rPr>
              <a:t>R&amp;D</a:t>
            </a:r>
          </a:p>
          <a:p>
            <a:pPr algn="ctr"/>
            <a:r>
              <a:rPr lang="fr-FR" sz="1600" b="1" i="1" smtClean="0">
                <a:solidFill>
                  <a:schemeClr val="tx1"/>
                </a:solidFill>
                <a:latin typeface="Arial" pitchFamily="34" charset="0"/>
                <a:cs typeface="Arial" pitchFamily="34" charset="0"/>
              </a:rPr>
              <a:t>Technologie</a:t>
            </a:r>
          </a:p>
        </p:txBody>
      </p:sp>
      <p:sp>
        <p:nvSpPr>
          <p:cNvPr id="32" name="Bulle ronde 31"/>
          <p:cNvSpPr/>
          <p:nvPr/>
        </p:nvSpPr>
        <p:spPr>
          <a:xfrm>
            <a:off x="4499992" y="728120"/>
            <a:ext cx="1656184" cy="684656"/>
          </a:xfrm>
          <a:prstGeom prst="wedgeEllipseCallout">
            <a:avLst>
              <a:gd name="adj1" fmla="val 62490"/>
              <a:gd name="adj2" fmla="val 35983"/>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smtClean="0">
                <a:solidFill>
                  <a:schemeClr val="tx1"/>
                </a:solidFill>
                <a:latin typeface="Arial" pitchFamily="34" charset="0"/>
                <a:cs typeface="Arial" pitchFamily="34" charset="0"/>
              </a:rPr>
              <a:t>GRIF/EGEE</a:t>
            </a:r>
          </a:p>
          <a:p>
            <a:pPr algn="ctr"/>
            <a:r>
              <a:rPr lang="fr-FR" sz="1200" smtClean="0">
                <a:solidFill>
                  <a:schemeClr val="tx1"/>
                </a:solidFill>
                <a:latin typeface="Arial" pitchFamily="34" charset="0"/>
                <a:cs typeface="Arial" pitchFamily="34" charset="0"/>
              </a:rPr>
              <a:t>XtreamWeb</a:t>
            </a:r>
            <a:endParaRPr lang="fr-FR" sz="1200">
              <a:solidFill>
                <a:schemeClr val="tx1"/>
              </a:solidFill>
              <a:latin typeface="Arial" pitchFamily="34" charset="0"/>
              <a:cs typeface="Arial" pitchFamily="34" charset="0"/>
            </a:endParaRPr>
          </a:p>
        </p:txBody>
      </p:sp>
      <p:sp>
        <p:nvSpPr>
          <p:cNvPr id="33" name="Bulle ronde 32"/>
          <p:cNvSpPr/>
          <p:nvPr/>
        </p:nvSpPr>
        <p:spPr>
          <a:xfrm>
            <a:off x="4499992" y="1988840"/>
            <a:ext cx="2016224" cy="684656"/>
          </a:xfrm>
          <a:prstGeom prst="wedgeEllipseCallout">
            <a:avLst>
              <a:gd name="adj1" fmla="val 42413"/>
              <a:gd name="adj2" fmla="val -56595"/>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smtClean="0">
                <a:solidFill>
                  <a:schemeClr val="tx1"/>
                </a:solidFill>
                <a:latin typeface="Arial" pitchFamily="34" charset="0"/>
                <a:cs typeface="Arial" pitchFamily="34" charset="0"/>
              </a:rPr>
              <a:t>Electronique</a:t>
            </a:r>
          </a:p>
          <a:p>
            <a:pPr algn="ctr"/>
            <a:r>
              <a:rPr lang="fr-FR" sz="1200" smtClean="0">
                <a:solidFill>
                  <a:schemeClr val="tx1"/>
                </a:solidFill>
                <a:latin typeface="Arial" pitchFamily="34" charset="0"/>
                <a:cs typeface="Arial" pitchFamily="34" charset="0"/>
              </a:rPr>
              <a:t>Pole Microélectronique</a:t>
            </a:r>
            <a:endParaRPr lang="fr-FR" sz="1200">
              <a:solidFill>
                <a:schemeClr val="tx1"/>
              </a:solidFill>
              <a:latin typeface="Arial" pitchFamily="34" charset="0"/>
              <a:cs typeface="Arial" pitchFamily="34" charset="0"/>
            </a:endParaRPr>
          </a:p>
        </p:txBody>
      </p:sp>
      <p:sp>
        <p:nvSpPr>
          <p:cNvPr id="34" name="Bulle ronde 33"/>
          <p:cNvSpPr/>
          <p:nvPr/>
        </p:nvSpPr>
        <p:spPr>
          <a:xfrm>
            <a:off x="5796136" y="44624"/>
            <a:ext cx="1584176" cy="612648"/>
          </a:xfrm>
          <a:prstGeom prst="wedgeEllipseCallout">
            <a:avLst>
              <a:gd name="adj1" fmla="val 1462"/>
              <a:gd name="adj2" fmla="val 152054"/>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smtClean="0">
                <a:solidFill>
                  <a:schemeClr val="tx1"/>
                </a:solidFill>
                <a:latin typeface="Arial" pitchFamily="34" charset="0"/>
                <a:cs typeface="Arial" pitchFamily="34" charset="0"/>
              </a:rPr>
              <a:t>Réalisations Mécaniques</a:t>
            </a:r>
            <a:endParaRPr lang="fr-FR" sz="1200">
              <a:solidFill>
                <a:schemeClr val="tx1"/>
              </a:solidFill>
              <a:latin typeface="Arial" pitchFamily="34" charset="0"/>
              <a:cs typeface="Arial" pitchFamily="34" charset="0"/>
            </a:endParaRPr>
          </a:p>
        </p:txBody>
      </p:sp>
      <p:sp>
        <p:nvSpPr>
          <p:cNvPr id="35" name="Bulle ronde 34"/>
          <p:cNvSpPr/>
          <p:nvPr/>
        </p:nvSpPr>
        <p:spPr>
          <a:xfrm>
            <a:off x="6444208" y="2204864"/>
            <a:ext cx="792088" cy="504056"/>
          </a:xfrm>
          <a:prstGeom prst="wedgeEllipseCallout">
            <a:avLst>
              <a:gd name="adj1" fmla="val -12216"/>
              <a:gd name="adj2" fmla="val -83913"/>
            </a:avLst>
          </a:prstGeom>
          <a:solidFill>
            <a:schemeClr val="bg1"/>
          </a:solidFill>
          <a:ln>
            <a:solidFill>
              <a:srgbClr val="8BF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smtClean="0">
                <a:solidFill>
                  <a:schemeClr val="tx1"/>
                </a:solidFill>
                <a:latin typeface="Arial" pitchFamily="34" charset="0"/>
                <a:cs typeface="Arial" pitchFamily="34" charset="0"/>
              </a:rPr>
              <a:t>PHIL</a:t>
            </a:r>
            <a:endParaRPr lang="fr-FR" sz="1200">
              <a:solidFill>
                <a:schemeClr val="tx1"/>
              </a:solidFill>
              <a:latin typeface="Arial" pitchFamily="34" charset="0"/>
              <a:cs typeface="Arial" pitchFamily="34" charset="0"/>
            </a:endParaRPr>
          </a:p>
        </p:txBody>
      </p:sp>
      <p:sp>
        <p:nvSpPr>
          <p:cNvPr id="36" name="Bulle ronde 35"/>
          <p:cNvSpPr/>
          <p:nvPr/>
        </p:nvSpPr>
        <p:spPr>
          <a:xfrm>
            <a:off x="7956376" y="1520208"/>
            <a:ext cx="936104" cy="684656"/>
          </a:xfrm>
          <a:prstGeom prst="wedgeEllipseCallout">
            <a:avLst>
              <a:gd name="adj1" fmla="val -85477"/>
              <a:gd name="adj2" fmla="val -15617"/>
            </a:avLst>
          </a:prstGeom>
          <a:solidFill>
            <a:schemeClr val="bg1"/>
          </a:solidFill>
          <a:ln>
            <a:solidFill>
              <a:srgbClr val="8BF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smtClean="0">
                <a:solidFill>
                  <a:schemeClr val="tx1"/>
                </a:solidFill>
                <a:latin typeface="Arial" pitchFamily="34" charset="0"/>
                <a:cs typeface="Arial" pitchFamily="34" charset="0"/>
              </a:rPr>
              <a:t>Mighty Laser</a:t>
            </a:r>
            <a:endParaRPr lang="fr-FR" sz="1200">
              <a:solidFill>
                <a:schemeClr val="tx1"/>
              </a:solidFill>
              <a:latin typeface="Arial" pitchFamily="34" charset="0"/>
              <a:cs typeface="Arial" pitchFamily="34" charset="0"/>
            </a:endParaRPr>
          </a:p>
        </p:txBody>
      </p:sp>
      <p:sp>
        <p:nvSpPr>
          <p:cNvPr id="37" name="Bulle ronde 36"/>
          <p:cNvSpPr/>
          <p:nvPr/>
        </p:nvSpPr>
        <p:spPr>
          <a:xfrm>
            <a:off x="7092280" y="2564904"/>
            <a:ext cx="1152128" cy="504056"/>
          </a:xfrm>
          <a:prstGeom prst="wedgeEllipseCallout">
            <a:avLst>
              <a:gd name="adj1" fmla="val -45683"/>
              <a:gd name="adj2" fmla="val -193661"/>
            </a:avLst>
          </a:prstGeom>
          <a:solidFill>
            <a:schemeClr val="bg1"/>
          </a:solidFill>
          <a:ln>
            <a:solidFill>
              <a:srgbClr val="8BF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latin typeface="Arial" pitchFamily="34" charset="0"/>
                <a:cs typeface="Arial" pitchFamily="34" charset="0"/>
              </a:rPr>
              <a:t>XFEL</a:t>
            </a:r>
          </a:p>
          <a:p>
            <a:pPr algn="ctr"/>
            <a:r>
              <a:rPr lang="fr-FR" sz="1200" dirty="0" smtClean="0">
                <a:solidFill>
                  <a:schemeClr val="tx1"/>
                </a:solidFill>
                <a:latin typeface="Arial" pitchFamily="34" charset="0"/>
                <a:cs typeface="Arial" pitchFamily="34" charset="0"/>
              </a:rPr>
              <a:t>Coupleur</a:t>
            </a:r>
            <a:endParaRPr lang="fr-FR" sz="1200" dirty="0">
              <a:solidFill>
                <a:schemeClr val="tx1"/>
              </a:solidFill>
              <a:latin typeface="Arial" pitchFamily="34" charset="0"/>
              <a:cs typeface="Arial" pitchFamily="34" charset="0"/>
            </a:endParaRPr>
          </a:p>
        </p:txBody>
      </p:sp>
      <p:sp>
        <p:nvSpPr>
          <p:cNvPr id="38" name="Bulle ronde 37"/>
          <p:cNvSpPr/>
          <p:nvPr/>
        </p:nvSpPr>
        <p:spPr>
          <a:xfrm rot="20355924">
            <a:off x="4197870" y="5331938"/>
            <a:ext cx="1152128" cy="576064"/>
          </a:xfrm>
          <a:prstGeom prst="wedgeEllipseCallout">
            <a:avLst>
              <a:gd name="adj1" fmla="val 71025"/>
              <a:gd name="adj2" fmla="val -51815"/>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smtClean="0">
                <a:solidFill>
                  <a:schemeClr val="tx1"/>
                </a:solidFill>
                <a:latin typeface="Arial" pitchFamily="34" charset="0"/>
                <a:cs typeface="Arial" pitchFamily="34" charset="0"/>
              </a:rPr>
              <a:t>Groupe Théorie</a:t>
            </a:r>
            <a:endParaRPr lang="fr-FR" sz="1200">
              <a:solidFill>
                <a:schemeClr val="tx1"/>
              </a:solidFill>
              <a:latin typeface="Arial" pitchFamily="34" charset="0"/>
              <a:cs typeface="Arial" pitchFamily="34" charset="0"/>
            </a:endParaRPr>
          </a:p>
        </p:txBody>
      </p:sp>
      <p:sp>
        <p:nvSpPr>
          <p:cNvPr id="39" name="Bulle ronde 38"/>
          <p:cNvSpPr/>
          <p:nvPr/>
        </p:nvSpPr>
        <p:spPr>
          <a:xfrm>
            <a:off x="4716016" y="1463012"/>
            <a:ext cx="1160512" cy="471134"/>
          </a:xfrm>
          <a:prstGeom prst="wedgeEllipseCallout">
            <a:avLst>
              <a:gd name="adj1" fmla="val 77498"/>
              <a:gd name="adj2" fmla="val -17192"/>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smtClean="0">
                <a:solidFill>
                  <a:schemeClr val="tx1"/>
                </a:solidFill>
                <a:latin typeface="Arial" pitchFamily="34" charset="0"/>
                <a:cs typeface="Arial" pitchFamily="34" charset="0"/>
              </a:rPr>
              <a:t>AppStat</a:t>
            </a:r>
            <a:endParaRPr lang="fr-FR" sz="1200">
              <a:solidFill>
                <a:schemeClr val="tx1"/>
              </a:solidFill>
              <a:latin typeface="Arial" pitchFamily="34" charset="0"/>
              <a:cs typeface="Arial" pitchFamily="34" charset="0"/>
            </a:endParaRPr>
          </a:p>
        </p:txBody>
      </p:sp>
      <p:sp>
        <p:nvSpPr>
          <p:cNvPr id="40" name="Ellipse 39"/>
          <p:cNvSpPr/>
          <p:nvPr/>
        </p:nvSpPr>
        <p:spPr>
          <a:xfrm rot="20451783">
            <a:off x="2642654" y="2306057"/>
            <a:ext cx="1554436" cy="1231361"/>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latin typeface="Arial" pitchFamily="34" charset="0"/>
              <a:cs typeface="Arial" pitchFamily="34" charset="0"/>
            </a:endParaRPr>
          </a:p>
        </p:txBody>
      </p:sp>
      <p:sp>
        <p:nvSpPr>
          <p:cNvPr id="41" name="Bulle ronde 40"/>
          <p:cNvSpPr/>
          <p:nvPr/>
        </p:nvSpPr>
        <p:spPr>
          <a:xfrm rot="10800000">
            <a:off x="2843809" y="2564904"/>
            <a:ext cx="1080120" cy="432048"/>
          </a:xfrm>
          <a:prstGeom prst="wedgeEllipseCallout">
            <a:avLst>
              <a:gd name="adj1" fmla="val 36071"/>
              <a:gd name="adj2" fmla="val 7383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latin typeface="Arial" pitchFamily="34" charset="0"/>
              <a:cs typeface="Arial" pitchFamily="34" charset="0"/>
            </a:endParaRPr>
          </a:p>
        </p:txBody>
      </p:sp>
      <p:sp>
        <p:nvSpPr>
          <p:cNvPr id="42" name="Rectangle 41"/>
          <p:cNvSpPr/>
          <p:nvPr/>
        </p:nvSpPr>
        <p:spPr>
          <a:xfrm>
            <a:off x="3124881" y="2636912"/>
            <a:ext cx="731290" cy="276999"/>
          </a:xfrm>
          <a:prstGeom prst="rect">
            <a:avLst/>
          </a:prstGeom>
        </p:spPr>
        <p:txBody>
          <a:bodyPr wrap="none">
            <a:spAutoFit/>
          </a:bodyPr>
          <a:lstStyle/>
          <a:p>
            <a:pPr algn="ctr"/>
            <a:r>
              <a:rPr lang="fr-FR" sz="1200" smtClean="0">
                <a:latin typeface="Arial" pitchFamily="34" charset="0"/>
                <a:cs typeface="Arial" pitchFamily="34" charset="0"/>
              </a:rPr>
              <a:t>AUGER</a:t>
            </a:r>
            <a:endParaRPr lang="fr-FR" sz="1200">
              <a:latin typeface="Arial" pitchFamily="34" charset="0"/>
              <a:cs typeface="Arial" pitchFamily="34" charset="0"/>
            </a:endParaRPr>
          </a:p>
        </p:txBody>
      </p:sp>
      <p:sp>
        <p:nvSpPr>
          <p:cNvPr id="43" name="Rectangle 42"/>
          <p:cNvSpPr/>
          <p:nvPr/>
        </p:nvSpPr>
        <p:spPr>
          <a:xfrm>
            <a:off x="2843808" y="3068960"/>
            <a:ext cx="979755" cy="276999"/>
          </a:xfrm>
          <a:prstGeom prst="rect">
            <a:avLst/>
          </a:prstGeom>
          <a:ln w="19050">
            <a:solidFill>
              <a:srgbClr val="FF0000"/>
            </a:solidFill>
          </a:ln>
        </p:spPr>
        <p:txBody>
          <a:bodyPr wrap="none">
            <a:spAutoFit/>
          </a:bodyPr>
          <a:lstStyle/>
          <a:p>
            <a:pPr algn="ctr"/>
            <a:r>
              <a:rPr lang="fr-FR" sz="1200" smtClean="0">
                <a:latin typeface="Arial" pitchFamily="34" charset="0"/>
                <a:cs typeface="Arial" pitchFamily="34" charset="0"/>
              </a:rPr>
              <a:t>JEM-EUSO</a:t>
            </a:r>
            <a:endParaRPr lang="fr-FR" sz="1200">
              <a:latin typeface="Arial" pitchFamily="34" charset="0"/>
              <a:cs typeface="Arial" pitchFamily="34" charset="0"/>
            </a:endParaRPr>
          </a:p>
        </p:txBody>
      </p:sp>
      <p:sp>
        <p:nvSpPr>
          <p:cNvPr id="44" name="Bulle ronde 43"/>
          <p:cNvSpPr/>
          <p:nvPr/>
        </p:nvSpPr>
        <p:spPr>
          <a:xfrm>
            <a:off x="7524328" y="692696"/>
            <a:ext cx="792088" cy="504056"/>
          </a:xfrm>
          <a:prstGeom prst="wedgeEllipseCallout">
            <a:avLst>
              <a:gd name="adj1" fmla="val -32678"/>
              <a:gd name="adj2" fmla="val 87366"/>
            </a:avLst>
          </a:prstGeom>
          <a:solidFill>
            <a:schemeClr val="bg1"/>
          </a:solidFill>
          <a:ln>
            <a:solidFill>
              <a:srgbClr val="8BF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latin typeface="Arial" pitchFamily="34" charset="0"/>
                <a:cs typeface="Arial" pitchFamily="34" charset="0"/>
              </a:rPr>
              <a:t>ATF2</a:t>
            </a:r>
            <a:endParaRPr lang="fr-FR" sz="1200" dirty="0">
              <a:solidFill>
                <a:schemeClr val="tx1"/>
              </a:solidFill>
              <a:latin typeface="Arial" pitchFamily="34" charset="0"/>
              <a:cs typeface="Arial" pitchFamily="34" charset="0"/>
            </a:endParaRPr>
          </a:p>
        </p:txBody>
      </p:sp>
      <p:sp>
        <p:nvSpPr>
          <p:cNvPr id="45" name="Bulle ronde 44"/>
          <p:cNvSpPr/>
          <p:nvPr/>
        </p:nvSpPr>
        <p:spPr>
          <a:xfrm rot="20246019">
            <a:off x="3498916" y="3605115"/>
            <a:ext cx="1224136" cy="471134"/>
          </a:xfrm>
          <a:prstGeom prst="wedgeEllipseCallout">
            <a:avLst>
              <a:gd name="adj1" fmla="val 35288"/>
              <a:gd name="adj2" fmla="val -12571"/>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smtClean="0">
                <a:solidFill>
                  <a:schemeClr val="tx1"/>
                </a:solidFill>
                <a:latin typeface="Arial" pitchFamily="34" charset="0"/>
                <a:cs typeface="Arial" pitchFamily="34" charset="0"/>
              </a:rPr>
              <a:t>PetaQCD</a:t>
            </a:r>
            <a:endParaRPr lang="fr-FR" sz="1200">
              <a:solidFill>
                <a:schemeClr val="tx1"/>
              </a:solidFill>
              <a:latin typeface="Arial" pitchFamily="34" charset="0"/>
              <a:cs typeface="Arial" pitchFamily="34" charset="0"/>
            </a:endParaRPr>
          </a:p>
        </p:txBody>
      </p:sp>
      <p:sp>
        <p:nvSpPr>
          <p:cNvPr id="46" name="Bulle ronde 45"/>
          <p:cNvSpPr/>
          <p:nvPr/>
        </p:nvSpPr>
        <p:spPr>
          <a:xfrm>
            <a:off x="7884368" y="1052736"/>
            <a:ext cx="1152128" cy="432048"/>
          </a:xfrm>
          <a:prstGeom prst="wedgeEllipseCallout">
            <a:avLst>
              <a:gd name="adj1" fmla="val -76448"/>
              <a:gd name="adj2" fmla="val 91409"/>
            </a:avLst>
          </a:prstGeom>
          <a:solidFill>
            <a:schemeClr val="bg1"/>
          </a:solidFill>
          <a:ln>
            <a:solidFill>
              <a:srgbClr val="8BF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smtClean="0">
                <a:solidFill>
                  <a:schemeClr val="tx1"/>
                </a:solidFill>
                <a:latin typeface="Arial" pitchFamily="34" charset="0"/>
                <a:cs typeface="Arial" pitchFamily="34" charset="0"/>
              </a:rPr>
              <a:t>THOMX</a:t>
            </a:r>
            <a:endParaRPr lang="fr-FR" sz="1200">
              <a:solidFill>
                <a:schemeClr val="tx1"/>
              </a:solidFill>
              <a:latin typeface="Arial" pitchFamily="34" charset="0"/>
              <a:cs typeface="Arial" pitchFamily="34" charset="0"/>
            </a:endParaRPr>
          </a:p>
        </p:txBody>
      </p:sp>
      <p:sp>
        <p:nvSpPr>
          <p:cNvPr id="47" name="Bulle ronde 46"/>
          <p:cNvSpPr/>
          <p:nvPr/>
        </p:nvSpPr>
        <p:spPr>
          <a:xfrm>
            <a:off x="7524328" y="260648"/>
            <a:ext cx="1152128" cy="432048"/>
          </a:xfrm>
          <a:prstGeom prst="wedgeEllipseCallout">
            <a:avLst>
              <a:gd name="adj1" fmla="val -77371"/>
              <a:gd name="adj2" fmla="val 162777"/>
            </a:avLst>
          </a:prstGeom>
          <a:solidFill>
            <a:schemeClr val="bg1"/>
          </a:solidFill>
          <a:ln>
            <a:solidFill>
              <a:srgbClr val="8BF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smtClean="0">
                <a:solidFill>
                  <a:schemeClr val="tx1"/>
                </a:solidFill>
                <a:latin typeface="Arial" pitchFamily="34" charset="0"/>
                <a:cs typeface="Arial" pitchFamily="34" charset="0"/>
              </a:rPr>
              <a:t>ILC-CLIC</a:t>
            </a:r>
            <a:endParaRPr lang="fr-FR" sz="1200">
              <a:solidFill>
                <a:schemeClr val="tx1"/>
              </a:solidFill>
              <a:latin typeface="Arial" pitchFamily="34" charset="0"/>
              <a:cs typeface="Arial" pitchFamily="34" charset="0"/>
            </a:endParaRPr>
          </a:p>
        </p:txBody>
      </p:sp>
      <p:sp>
        <p:nvSpPr>
          <p:cNvPr id="48" name="Espace réservé du numéro de diapositive 48"/>
          <p:cNvSpPr>
            <a:spLocks noGrp="1"/>
          </p:cNvSpPr>
          <p:nvPr>
            <p:ph type="sldNum" sz="quarter" idx="12"/>
          </p:nvPr>
        </p:nvSpPr>
        <p:spPr>
          <a:xfrm>
            <a:off x="6730705" y="6212334"/>
            <a:ext cx="2133600" cy="365125"/>
          </a:xfrm>
        </p:spPr>
        <p:txBody>
          <a:bodyPr/>
          <a:lstStyle/>
          <a:p>
            <a:fld id="{044901D5-0DEC-41E6-8025-CE7E4D9C4ED2}" type="slidenum">
              <a:rPr lang="fr-FR" smtClean="0"/>
              <a:pPr/>
              <a:t>10</a:t>
            </a:fld>
            <a:endParaRPr lang="fr-FR"/>
          </a:p>
        </p:txBody>
      </p:sp>
      <p:sp>
        <p:nvSpPr>
          <p:cNvPr id="49" name="Rectangle 48"/>
          <p:cNvSpPr/>
          <p:nvPr/>
        </p:nvSpPr>
        <p:spPr>
          <a:xfrm>
            <a:off x="48129" y="32749"/>
            <a:ext cx="4520597" cy="461665"/>
          </a:xfrm>
          <a:prstGeom prst="rect">
            <a:avLst/>
          </a:prstGeom>
          <a:ln/>
        </p:spPr>
        <p:style>
          <a:lnRef idx="1">
            <a:schemeClr val="dk1"/>
          </a:lnRef>
          <a:fillRef idx="2">
            <a:schemeClr val="dk1"/>
          </a:fillRef>
          <a:effectRef idx="1">
            <a:schemeClr val="dk1"/>
          </a:effectRef>
          <a:fontRef idx="minor">
            <a:schemeClr val="dk1"/>
          </a:fontRef>
        </p:style>
        <p:txBody>
          <a:bodyPr wrap="none">
            <a:spAutoFit/>
          </a:bodyPr>
          <a:lstStyle/>
          <a:p>
            <a:pPr algn="ctr"/>
            <a:r>
              <a:rPr lang="fr-FR" sz="2400" dirty="0" smtClean="0">
                <a:latin typeface="Arial" pitchFamily="34" charset="0"/>
                <a:cs typeface="Arial" pitchFamily="34" charset="0"/>
              </a:rPr>
              <a:t>Panorama des activités au LAL </a:t>
            </a:r>
            <a:endParaRPr lang="fr-FR" sz="2400" dirty="0">
              <a:latin typeface="Arial" pitchFamily="34" charset="0"/>
              <a:cs typeface="Arial" pitchFamily="34" charset="0"/>
            </a:endParaRPr>
          </a:p>
        </p:txBody>
      </p:sp>
      <p:sp>
        <p:nvSpPr>
          <p:cNvPr id="50" name="Bulle ronde 49"/>
          <p:cNvSpPr/>
          <p:nvPr/>
        </p:nvSpPr>
        <p:spPr>
          <a:xfrm>
            <a:off x="7524328" y="2204864"/>
            <a:ext cx="1008112" cy="360040"/>
          </a:xfrm>
          <a:prstGeom prst="wedgeEllipseCallout">
            <a:avLst>
              <a:gd name="adj1" fmla="val -79061"/>
              <a:gd name="adj2" fmla="val -127026"/>
            </a:avLst>
          </a:prstGeom>
          <a:solidFill>
            <a:schemeClr val="bg1"/>
          </a:solidFill>
          <a:ln>
            <a:solidFill>
              <a:srgbClr val="8BF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ALPHA</a:t>
            </a:r>
            <a:endParaRPr lang="fr-FR" sz="1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902896" y="6193440"/>
            <a:ext cx="2133600" cy="365125"/>
          </a:xfrm>
        </p:spPr>
        <p:txBody>
          <a:bodyPr/>
          <a:lstStyle/>
          <a:p>
            <a:fld id="{044901D5-0DEC-41E6-8025-CE7E4D9C4ED2}" type="slidenum">
              <a:rPr lang="fr-FR" smtClean="0"/>
              <a:pPr/>
              <a:t>11</a:t>
            </a:fld>
            <a:endParaRPr lang="fr-FR"/>
          </a:p>
        </p:txBody>
      </p:sp>
      <p:sp>
        <p:nvSpPr>
          <p:cNvPr id="11" name="Ellipse 10"/>
          <p:cNvSpPr/>
          <p:nvPr/>
        </p:nvSpPr>
        <p:spPr>
          <a:xfrm>
            <a:off x="54430" y="6692"/>
            <a:ext cx="1997290" cy="9087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b="1" i="1" dirty="0" smtClean="0">
              <a:solidFill>
                <a:schemeClr val="tx1"/>
              </a:solidFill>
              <a:latin typeface="Arial" pitchFamily="34" charset="0"/>
              <a:cs typeface="Arial" pitchFamily="34" charset="0"/>
            </a:endParaRPr>
          </a:p>
          <a:p>
            <a:pPr algn="ctr"/>
            <a:r>
              <a:rPr lang="fr-FR" b="1" i="1" dirty="0" smtClean="0">
                <a:solidFill>
                  <a:schemeClr val="tx1"/>
                </a:solidFill>
                <a:latin typeface="Arial" pitchFamily="34" charset="0"/>
                <a:cs typeface="Arial" pitchFamily="34" charset="0"/>
              </a:rPr>
              <a:t>Physique </a:t>
            </a:r>
          </a:p>
          <a:p>
            <a:pPr algn="ctr"/>
            <a:r>
              <a:rPr lang="fr-FR" b="1" i="1" dirty="0" smtClean="0">
                <a:solidFill>
                  <a:schemeClr val="tx1"/>
                </a:solidFill>
                <a:latin typeface="Arial" pitchFamily="34" charset="0"/>
                <a:cs typeface="Arial" pitchFamily="34" charset="0"/>
              </a:rPr>
              <a:t>des</a:t>
            </a:r>
          </a:p>
          <a:p>
            <a:pPr algn="ctr"/>
            <a:r>
              <a:rPr lang="fr-FR" b="1" i="1" dirty="0" smtClean="0">
                <a:solidFill>
                  <a:schemeClr val="tx1"/>
                </a:solidFill>
                <a:latin typeface="Arial" pitchFamily="34" charset="0"/>
                <a:cs typeface="Arial" pitchFamily="34" charset="0"/>
              </a:rPr>
              <a:t>Particules</a:t>
            </a:r>
          </a:p>
          <a:p>
            <a:pPr algn="ctr"/>
            <a:endParaRPr lang="fr-FR" b="1" i="1" dirty="0">
              <a:solidFill>
                <a:schemeClr val="tx1"/>
              </a:solidFill>
              <a:latin typeface="Arial" pitchFamily="34" charset="0"/>
              <a:cs typeface="Arial" pitchFamily="34" charset="0"/>
            </a:endParaRPr>
          </a:p>
        </p:txBody>
      </p:sp>
      <p:sp>
        <p:nvSpPr>
          <p:cNvPr id="12" name="Rectangle 11"/>
          <p:cNvSpPr/>
          <p:nvPr/>
        </p:nvSpPr>
        <p:spPr>
          <a:xfrm>
            <a:off x="1547664" y="4365104"/>
            <a:ext cx="3672408" cy="1323439"/>
          </a:xfrm>
          <a:prstGeom prst="rect">
            <a:avLst/>
          </a:prstGeom>
        </p:spPr>
        <p:txBody>
          <a:bodyPr wrap="square">
            <a:spAutoFit/>
          </a:bodyPr>
          <a:lstStyle/>
          <a:p>
            <a:r>
              <a:rPr lang="fr-FR" sz="1600" dirty="0" smtClean="0">
                <a:latin typeface="Arial" pitchFamily="34" charset="0"/>
                <a:cs typeface="Arial" pitchFamily="34" charset="0"/>
              </a:rPr>
              <a:t>Fin du fonctionnement de la </a:t>
            </a:r>
          </a:p>
          <a:p>
            <a:r>
              <a:rPr lang="fr-FR" sz="1600" dirty="0" smtClean="0">
                <a:latin typeface="Arial" pitchFamily="34" charset="0"/>
                <a:cs typeface="Arial" pitchFamily="34" charset="0"/>
              </a:rPr>
              <a:t>machine (Octobre 2011). </a:t>
            </a:r>
          </a:p>
          <a:p>
            <a:r>
              <a:rPr lang="fr-FR" sz="1600" dirty="0" smtClean="0">
                <a:latin typeface="Arial" pitchFamily="34" charset="0"/>
                <a:cs typeface="Arial" pitchFamily="34" charset="0"/>
              </a:rPr>
              <a:t>Fin de l’ère  </a:t>
            </a:r>
            <a:r>
              <a:rPr lang="fr-FR" sz="1600" dirty="0" err="1" smtClean="0">
                <a:latin typeface="Arial" pitchFamily="34" charset="0"/>
                <a:cs typeface="Arial" pitchFamily="34" charset="0"/>
              </a:rPr>
              <a:t>Tevatron</a:t>
            </a:r>
            <a:r>
              <a:rPr lang="fr-FR" sz="1600" dirty="0" smtClean="0">
                <a:latin typeface="Arial" pitchFamily="34" charset="0"/>
                <a:cs typeface="Arial" pitchFamily="34" charset="0"/>
              </a:rPr>
              <a:t> commencée à la </a:t>
            </a:r>
          </a:p>
          <a:p>
            <a:r>
              <a:rPr lang="fr-FR" sz="1600" dirty="0" smtClean="0">
                <a:latin typeface="Arial" pitchFamily="34" charset="0"/>
                <a:cs typeface="Arial" pitchFamily="34" charset="0"/>
              </a:rPr>
              <a:t>f</a:t>
            </a:r>
            <a:r>
              <a:rPr lang="fr-FR" sz="1600" dirty="0" smtClean="0">
                <a:latin typeface="Arial" pitchFamily="34" charset="0"/>
                <a:cs typeface="Arial" pitchFamily="34" charset="0"/>
              </a:rPr>
              <a:t>in </a:t>
            </a:r>
            <a:r>
              <a:rPr lang="fr-FR" sz="1600" dirty="0" smtClean="0">
                <a:latin typeface="Arial" pitchFamily="34" charset="0"/>
                <a:cs typeface="Arial" pitchFamily="34" charset="0"/>
              </a:rPr>
              <a:t>des années </a:t>
            </a:r>
            <a:r>
              <a:rPr lang="fr-FR" sz="1600" dirty="0" smtClean="0">
                <a:latin typeface="Arial" pitchFamily="34" charset="0"/>
                <a:cs typeface="Arial" pitchFamily="34" charset="0"/>
              </a:rPr>
              <a:t>80</a:t>
            </a:r>
            <a:r>
              <a:rPr lang="fr-FR" sz="1600" dirty="0" smtClean="0">
                <a:latin typeface="Arial" pitchFamily="34" charset="0"/>
                <a:cs typeface="Arial" pitchFamily="34" charset="0"/>
              </a:rPr>
              <a:t>. </a:t>
            </a:r>
            <a:r>
              <a:rPr lang="fr-FR" sz="1600" dirty="0" smtClean="0">
                <a:latin typeface="Arial" pitchFamily="34" charset="0"/>
                <a:cs typeface="Arial" pitchFamily="34" charset="0"/>
              </a:rPr>
              <a:t>Une </a:t>
            </a:r>
            <a:r>
              <a:rPr lang="fr-FR" sz="1600" dirty="0" smtClean="0">
                <a:latin typeface="Arial" pitchFamily="34" charset="0"/>
                <a:cs typeface="Arial" pitchFamily="34" charset="0"/>
              </a:rPr>
              <a:t>mine de  résultats.</a:t>
            </a:r>
          </a:p>
        </p:txBody>
      </p:sp>
      <p:sp>
        <p:nvSpPr>
          <p:cNvPr id="13" name="Rectangle 12"/>
          <p:cNvSpPr/>
          <p:nvPr/>
        </p:nvSpPr>
        <p:spPr>
          <a:xfrm>
            <a:off x="2411760" y="260648"/>
            <a:ext cx="3595857" cy="369332"/>
          </a:xfrm>
          <a:prstGeom prst="rect">
            <a:avLst/>
          </a:prstGeom>
          <a:solidFill>
            <a:schemeClr val="accent5">
              <a:lumMod val="20000"/>
              <a:lumOff val="80000"/>
            </a:schemeClr>
          </a:solidFill>
        </p:spPr>
        <p:txBody>
          <a:bodyPr wrap="none">
            <a:spAutoFit/>
          </a:bodyPr>
          <a:lstStyle/>
          <a:p>
            <a:pPr algn="ctr"/>
            <a:r>
              <a:rPr lang="fr-FR" dirty="0" smtClean="0">
                <a:latin typeface="Arial" pitchFamily="34" charset="0"/>
                <a:cs typeface="Arial" pitchFamily="34" charset="0"/>
              </a:rPr>
              <a:t>Le passe récent…encore présent</a:t>
            </a:r>
            <a:endParaRPr lang="fr-FR" dirty="0">
              <a:latin typeface="Arial" pitchFamily="34" charset="0"/>
              <a:cs typeface="Arial" pitchFamily="34" charset="0"/>
            </a:endParaRPr>
          </a:p>
        </p:txBody>
      </p:sp>
      <p:sp>
        <p:nvSpPr>
          <p:cNvPr id="14" name="Rectangle 13"/>
          <p:cNvSpPr/>
          <p:nvPr/>
        </p:nvSpPr>
        <p:spPr>
          <a:xfrm>
            <a:off x="107504" y="5877272"/>
            <a:ext cx="6192688" cy="584775"/>
          </a:xfrm>
          <a:prstGeom prst="rect">
            <a:avLst/>
          </a:prstGeom>
        </p:spPr>
        <p:txBody>
          <a:bodyPr wrap="square">
            <a:spAutoFit/>
          </a:bodyPr>
          <a:lstStyle/>
          <a:p>
            <a:r>
              <a:rPr lang="fr-FR" sz="1600" b="1" u="sng" dirty="0" err="1" smtClean="0">
                <a:latin typeface="Arial" pitchFamily="34" charset="0"/>
                <a:cs typeface="Arial" pitchFamily="34" charset="0"/>
              </a:rPr>
              <a:t>Legacy</a:t>
            </a:r>
            <a:r>
              <a:rPr lang="fr-FR" sz="1600" dirty="0" smtClean="0">
                <a:latin typeface="Arial" pitchFamily="34" charset="0"/>
                <a:cs typeface="Arial" pitchFamily="34" charset="0"/>
              </a:rPr>
              <a:t> :    Découverte du top et études,  Physique de la saveur,  </a:t>
            </a:r>
          </a:p>
          <a:p>
            <a:r>
              <a:rPr lang="fr-FR" sz="1600" dirty="0" smtClean="0">
                <a:latin typeface="Arial" pitchFamily="34" charset="0"/>
                <a:cs typeface="Arial" pitchFamily="34" charset="0"/>
              </a:rPr>
              <a:t>recherche (infructueuse) du </a:t>
            </a:r>
            <a:r>
              <a:rPr lang="fr-FR" sz="1600" dirty="0" err="1" smtClean="0">
                <a:latin typeface="Arial" pitchFamily="34" charset="0"/>
                <a:cs typeface="Arial" pitchFamily="34" charset="0"/>
              </a:rPr>
              <a:t>Higgs</a:t>
            </a:r>
            <a:r>
              <a:rPr lang="fr-FR" sz="1600" dirty="0" smtClean="0">
                <a:latin typeface="Arial" pitchFamily="34" charset="0"/>
                <a:cs typeface="Arial" pitchFamily="34" charset="0"/>
              </a:rPr>
              <a:t> et des Nouvelles Particules  </a:t>
            </a:r>
            <a:endParaRPr lang="fr-FR" sz="1600" dirty="0">
              <a:latin typeface="Arial" pitchFamily="34" charset="0"/>
              <a:cs typeface="Arial" pitchFamily="34" charset="0"/>
            </a:endParaRPr>
          </a:p>
        </p:txBody>
      </p:sp>
      <p:sp>
        <p:nvSpPr>
          <p:cNvPr id="15" name="Rectangle 14"/>
          <p:cNvSpPr/>
          <p:nvPr/>
        </p:nvSpPr>
        <p:spPr>
          <a:xfrm>
            <a:off x="179512" y="1052736"/>
            <a:ext cx="1080120" cy="504056"/>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323528" y="4005064"/>
            <a:ext cx="864096" cy="512074"/>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568667"/>
            <a:ext cx="1547664" cy="338554"/>
          </a:xfrm>
          <a:prstGeom prst="rect">
            <a:avLst/>
          </a:prstGeom>
          <a:noFill/>
          <a:ln w="28575">
            <a:solidFill>
              <a:srgbClr val="FFFF00"/>
            </a:solidFill>
          </a:ln>
        </p:spPr>
        <p:txBody>
          <a:bodyPr wrap="square" rtlCol="0">
            <a:spAutoFit/>
          </a:bodyPr>
          <a:lstStyle/>
          <a:p>
            <a:r>
              <a:rPr lang="en-US" sz="1600" dirty="0" smtClean="0">
                <a:latin typeface="Arial" pitchFamily="34" charset="0"/>
                <a:cs typeface="Arial" pitchFamily="34" charset="0"/>
              </a:rPr>
              <a:t>PEPII  (SLAC)</a:t>
            </a:r>
            <a:endParaRPr lang="fr-FR" sz="1600" dirty="0">
              <a:latin typeface="Arial" pitchFamily="34" charset="0"/>
              <a:cs typeface="Arial" pitchFamily="34" charset="0"/>
            </a:endParaRPr>
          </a:p>
        </p:txBody>
      </p:sp>
      <p:sp>
        <p:nvSpPr>
          <p:cNvPr id="18" name="ZoneTexte 17"/>
          <p:cNvSpPr txBox="1"/>
          <p:nvPr/>
        </p:nvSpPr>
        <p:spPr>
          <a:xfrm>
            <a:off x="0" y="4529013"/>
            <a:ext cx="1362809" cy="584775"/>
          </a:xfrm>
          <a:prstGeom prst="rect">
            <a:avLst/>
          </a:prstGeom>
          <a:noFill/>
          <a:ln w="28575">
            <a:solidFill>
              <a:srgbClr val="FFFF00"/>
            </a:solidFill>
          </a:ln>
        </p:spPr>
        <p:txBody>
          <a:bodyPr wrap="none" rtlCol="0">
            <a:spAutoFit/>
          </a:bodyPr>
          <a:lstStyle/>
          <a:p>
            <a:r>
              <a:rPr lang="fr-FR" sz="1600" smtClean="0">
                <a:latin typeface="Arial" pitchFamily="34" charset="0"/>
                <a:cs typeface="Arial" pitchFamily="34" charset="0"/>
              </a:rPr>
              <a:t>Sur TeVatron</a:t>
            </a:r>
          </a:p>
          <a:p>
            <a:pPr algn="ctr"/>
            <a:r>
              <a:rPr lang="fr-FR" sz="1600" smtClean="0">
                <a:latin typeface="Arial" pitchFamily="34" charset="0"/>
                <a:cs typeface="Arial" pitchFamily="34" charset="0"/>
              </a:rPr>
              <a:t>(FermiLab)</a:t>
            </a:r>
            <a:endParaRPr lang="fr-FR" sz="1600">
              <a:latin typeface="Arial" pitchFamily="34" charset="0"/>
              <a:cs typeface="Arial" pitchFamily="34" charset="0"/>
            </a:endParaRPr>
          </a:p>
        </p:txBody>
      </p:sp>
      <p:sp>
        <p:nvSpPr>
          <p:cNvPr id="19" name="Rectangle 18"/>
          <p:cNvSpPr/>
          <p:nvPr/>
        </p:nvSpPr>
        <p:spPr>
          <a:xfrm>
            <a:off x="191387" y="1064611"/>
            <a:ext cx="1143262" cy="461665"/>
          </a:xfrm>
          <a:prstGeom prst="rect">
            <a:avLst/>
          </a:prstGeom>
        </p:spPr>
        <p:txBody>
          <a:bodyPr wrap="none">
            <a:spAutoFit/>
          </a:bodyPr>
          <a:lstStyle/>
          <a:p>
            <a:r>
              <a:rPr lang="fr-FR" sz="2400" b="1" dirty="0" smtClean="0">
                <a:solidFill>
                  <a:srgbClr val="1F497D">
                    <a:lumMod val="60000"/>
                    <a:lumOff val="40000"/>
                  </a:srgbClr>
                </a:solidFill>
                <a:latin typeface="Arial" pitchFamily="34" charset="0"/>
                <a:cs typeface="Arial" pitchFamily="34" charset="0"/>
              </a:rPr>
              <a:t>Babar</a:t>
            </a:r>
            <a:r>
              <a:rPr lang="fr-FR" sz="2400" dirty="0" smtClean="0">
                <a:solidFill>
                  <a:srgbClr val="1F497D">
                    <a:lumMod val="60000"/>
                    <a:lumOff val="40000"/>
                  </a:srgbClr>
                </a:solidFill>
                <a:latin typeface="Arial" pitchFamily="34" charset="0"/>
                <a:cs typeface="Arial" pitchFamily="34" charset="0"/>
              </a:rPr>
              <a:t> </a:t>
            </a:r>
            <a:endParaRPr lang="fr-FR" dirty="0"/>
          </a:p>
        </p:txBody>
      </p:sp>
      <p:sp>
        <p:nvSpPr>
          <p:cNvPr id="20" name="Rectangle 19"/>
          <p:cNvSpPr/>
          <p:nvPr/>
        </p:nvSpPr>
        <p:spPr>
          <a:xfrm>
            <a:off x="395536" y="4024957"/>
            <a:ext cx="579005" cy="461665"/>
          </a:xfrm>
          <a:prstGeom prst="rect">
            <a:avLst/>
          </a:prstGeom>
        </p:spPr>
        <p:txBody>
          <a:bodyPr wrap="none">
            <a:spAutoFit/>
          </a:bodyPr>
          <a:lstStyle/>
          <a:p>
            <a:r>
              <a:rPr lang="fr-FR" sz="2400" b="1" dirty="0" smtClean="0">
                <a:solidFill>
                  <a:srgbClr val="1F497D">
                    <a:lumMod val="60000"/>
                    <a:lumOff val="40000"/>
                  </a:srgbClr>
                </a:solidFill>
                <a:latin typeface="Arial" pitchFamily="34" charset="0"/>
                <a:cs typeface="Arial" pitchFamily="34" charset="0"/>
              </a:rPr>
              <a:t>D0</a:t>
            </a:r>
            <a:endParaRPr lang="fr-FR" dirty="0"/>
          </a:p>
        </p:txBody>
      </p:sp>
      <p:cxnSp>
        <p:nvCxnSpPr>
          <p:cNvPr id="22" name="Connecteur droit 21"/>
          <p:cNvCxnSpPr/>
          <p:nvPr/>
        </p:nvCxnSpPr>
        <p:spPr>
          <a:xfrm>
            <a:off x="0" y="3501008"/>
            <a:ext cx="9144000" cy="0"/>
          </a:xfrm>
          <a:prstGeom prst="line">
            <a:avLst/>
          </a:prstGeom>
          <a:ln w="76200">
            <a:prstDash val="dash"/>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79512" y="2780928"/>
            <a:ext cx="6120680" cy="584775"/>
          </a:xfrm>
          <a:prstGeom prst="rect">
            <a:avLst/>
          </a:prstGeom>
        </p:spPr>
        <p:txBody>
          <a:bodyPr wrap="square">
            <a:spAutoFit/>
          </a:bodyPr>
          <a:lstStyle/>
          <a:p>
            <a:r>
              <a:rPr lang="fr-FR" sz="1600" b="1" u="sng" dirty="0" err="1" smtClean="0">
                <a:latin typeface="Arial" pitchFamily="34" charset="0"/>
                <a:cs typeface="Arial" pitchFamily="34" charset="0"/>
              </a:rPr>
              <a:t>Legacy</a:t>
            </a:r>
            <a:r>
              <a:rPr lang="fr-FR" sz="1600" dirty="0" smtClean="0">
                <a:latin typeface="Arial" pitchFamily="34" charset="0"/>
                <a:cs typeface="Arial" pitchFamily="34" charset="0"/>
              </a:rPr>
              <a:t>:  CKM est la source principale de la violation de CP</a:t>
            </a:r>
            <a:r>
              <a:rPr lang="en-US" sz="1600" dirty="0" smtClean="0">
                <a:latin typeface="Arial" pitchFamily="34" charset="0"/>
                <a:cs typeface="Arial" pitchFamily="34" charset="0"/>
              </a:rPr>
              <a:t> et </a:t>
            </a:r>
          </a:p>
          <a:p>
            <a:r>
              <a:rPr lang="en-US" sz="1600" dirty="0" smtClean="0">
                <a:latin typeface="Arial" pitchFamily="34" charset="0"/>
                <a:cs typeface="Arial" pitchFamily="34" charset="0"/>
              </a:rPr>
              <a:t>du mélange des </a:t>
            </a:r>
            <a:r>
              <a:rPr lang="en-US" sz="1600" dirty="0" err="1" smtClean="0">
                <a:latin typeface="Arial" pitchFamily="34" charset="0"/>
                <a:cs typeface="Arial" pitchFamily="34" charset="0"/>
              </a:rPr>
              <a:t>saveurs</a:t>
            </a:r>
            <a:r>
              <a:rPr lang="en-US" sz="1600" dirty="0" smtClean="0">
                <a:latin typeface="Arial" pitchFamily="34" charset="0"/>
                <a:cs typeface="Arial" pitchFamily="34" charset="0"/>
              </a:rPr>
              <a:t>. Pas d</a:t>
            </a:r>
            <a:r>
              <a:rPr lang="fr-FR" sz="1600" dirty="0" smtClean="0">
                <a:latin typeface="Arial" pitchFamily="34" charset="0"/>
                <a:cs typeface="Arial" pitchFamily="34" charset="0"/>
              </a:rPr>
              <a:t>’évidences </a:t>
            </a:r>
            <a:r>
              <a:rPr lang="en-US" sz="1600" dirty="0" smtClean="0">
                <a:latin typeface="Arial" pitchFamily="34" charset="0"/>
                <a:cs typeface="Arial" pitchFamily="34" charset="0"/>
              </a:rPr>
              <a:t>de Nouvelle Physique.</a:t>
            </a:r>
            <a:endParaRPr lang="fr-FR" sz="1600" dirty="0">
              <a:latin typeface="Arial" pitchFamily="34" charset="0"/>
              <a:cs typeface="Arial" pitchFamily="34" charset="0"/>
            </a:endParaRPr>
          </a:p>
        </p:txBody>
      </p:sp>
      <p:sp>
        <p:nvSpPr>
          <p:cNvPr id="29" name="ZoneTexte 28"/>
          <p:cNvSpPr txBox="1"/>
          <p:nvPr/>
        </p:nvSpPr>
        <p:spPr>
          <a:xfrm>
            <a:off x="0" y="1916832"/>
            <a:ext cx="1547664" cy="584775"/>
          </a:xfrm>
          <a:prstGeom prst="rect">
            <a:avLst/>
          </a:prstGeom>
          <a:noFill/>
          <a:ln w="28575">
            <a:solidFill>
              <a:srgbClr val="FFFF00"/>
            </a:solidFill>
          </a:ln>
        </p:spPr>
        <p:txBody>
          <a:bodyPr wrap="square" rtlCol="0">
            <a:spAutoFit/>
          </a:bodyPr>
          <a:lstStyle/>
          <a:p>
            <a:pPr algn="ctr"/>
            <a:r>
              <a:rPr lang="en-US" sz="1600" dirty="0" err="1" smtClean="0"/>
              <a:t>e</a:t>
            </a:r>
            <a:r>
              <a:rPr lang="en-US" sz="1600" baseline="30000" dirty="0" err="1" smtClean="0"/>
              <a:t>+</a:t>
            </a:r>
            <a:r>
              <a:rPr lang="en-US" sz="1600" dirty="0" err="1" smtClean="0"/>
              <a:t>e</a:t>
            </a:r>
            <a:r>
              <a:rPr lang="en-US" sz="1600" baseline="30000" dirty="0" smtClean="0"/>
              <a:t>-</a:t>
            </a:r>
          </a:p>
          <a:p>
            <a:pPr algn="ctr"/>
            <a:r>
              <a:rPr lang="en-US" sz="1600" dirty="0" smtClean="0"/>
              <a:t> @ 10.58 </a:t>
            </a:r>
            <a:r>
              <a:rPr lang="en-US" sz="1600" dirty="0" err="1" smtClean="0"/>
              <a:t>GeV</a:t>
            </a:r>
            <a:endParaRPr lang="fr-FR" sz="1600" dirty="0"/>
          </a:p>
        </p:txBody>
      </p:sp>
      <p:pic>
        <p:nvPicPr>
          <p:cNvPr id="30" name="Picture 75" descr="rhoeta-fullfit-sm"/>
          <p:cNvPicPr>
            <a:picLocks noChangeAspect="1" noChangeArrowheads="1"/>
          </p:cNvPicPr>
          <p:nvPr/>
        </p:nvPicPr>
        <p:blipFill>
          <a:blip r:embed="rId3" cstate="print"/>
          <a:srcRect/>
          <a:stretch>
            <a:fillRect/>
          </a:stretch>
        </p:blipFill>
        <p:spPr bwMode="auto">
          <a:xfrm>
            <a:off x="6660232" y="-27384"/>
            <a:ext cx="2160240" cy="2071608"/>
          </a:xfrm>
          <a:prstGeom prst="rect">
            <a:avLst/>
          </a:prstGeom>
          <a:noFill/>
          <a:ln w="9525">
            <a:noFill/>
            <a:miter lim="800000"/>
            <a:headEnd/>
            <a:tailEnd/>
          </a:ln>
        </p:spPr>
      </p:pic>
      <p:sp>
        <p:nvSpPr>
          <p:cNvPr id="31" name="Rectangle 30"/>
          <p:cNvSpPr/>
          <p:nvPr/>
        </p:nvSpPr>
        <p:spPr>
          <a:xfrm>
            <a:off x="1547664" y="980728"/>
            <a:ext cx="4968552" cy="1077218"/>
          </a:xfrm>
          <a:prstGeom prst="rect">
            <a:avLst/>
          </a:prstGeom>
        </p:spPr>
        <p:txBody>
          <a:bodyPr wrap="square">
            <a:spAutoFit/>
          </a:bodyPr>
          <a:lstStyle/>
          <a:p>
            <a:r>
              <a:rPr lang="fr-FR" sz="1600" dirty="0" smtClean="0">
                <a:latin typeface="Arial" pitchFamily="34" charset="0"/>
                <a:cs typeface="Arial" pitchFamily="34" charset="0"/>
              </a:rPr>
              <a:t>Fin du fonctionnement de la machine (2009) et  vers  la fin de  l’analyse de données. </a:t>
            </a:r>
          </a:p>
          <a:p>
            <a:r>
              <a:rPr lang="fr-FR" sz="1600" dirty="0" smtClean="0">
                <a:latin typeface="Arial" pitchFamily="34" charset="0"/>
                <a:cs typeface="Arial" pitchFamily="34" charset="0"/>
              </a:rPr>
              <a:t>Foisonnement de résultats dont l’impact est au delà des attentes</a:t>
            </a:r>
            <a:endParaRPr lang="fr-FR" sz="1600" dirty="0">
              <a:latin typeface="Arial" pitchFamily="34" charset="0"/>
              <a:cs typeface="Arial" pitchFamily="34" charset="0"/>
            </a:endParaRPr>
          </a:p>
        </p:txBody>
      </p:sp>
      <p:sp>
        <p:nvSpPr>
          <p:cNvPr id="32" name="ZoneTexte 31"/>
          <p:cNvSpPr txBox="1"/>
          <p:nvPr/>
        </p:nvSpPr>
        <p:spPr>
          <a:xfrm>
            <a:off x="35625" y="5085184"/>
            <a:ext cx="1331640" cy="584775"/>
          </a:xfrm>
          <a:prstGeom prst="rect">
            <a:avLst/>
          </a:prstGeom>
          <a:noFill/>
          <a:ln w="28575">
            <a:solidFill>
              <a:srgbClr val="FFFF00"/>
            </a:solidFill>
          </a:ln>
        </p:spPr>
        <p:txBody>
          <a:bodyPr wrap="square" rtlCol="0">
            <a:spAutoFit/>
          </a:bodyPr>
          <a:lstStyle/>
          <a:p>
            <a:pPr algn="ctr"/>
            <a:r>
              <a:rPr lang="en-US" sz="1600" dirty="0" smtClean="0"/>
              <a:t>p </a:t>
            </a:r>
            <a:r>
              <a:rPr lang="en-US" sz="1600" dirty="0" err="1" smtClean="0"/>
              <a:t>p</a:t>
            </a:r>
            <a:endParaRPr lang="en-US" sz="1600" baseline="30000" dirty="0" smtClean="0"/>
          </a:p>
          <a:p>
            <a:pPr algn="ctr"/>
            <a:r>
              <a:rPr lang="en-US" sz="1600" dirty="0" smtClean="0"/>
              <a:t> @ 2 </a:t>
            </a:r>
            <a:r>
              <a:rPr lang="en-US" sz="1600" dirty="0" err="1" smtClean="0"/>
              <a:t>TeV</a:t>
            </a:r>
            <a:endParaRPr lang="fr-FR" sz="1600" dirty="0"/>
          </a:p>
        </p:txBody>
      </p:sp>
      <p:cxnSp>
        <p:nvCxnSpPr>
          <p:cNvPr id="36" name="Connecteur droit 35"/>
          <p:cNvCxnSpPr/>
          <p:nvPr/>
        </p:nvCxnSpPr>
        <p:spPr>
          <a:xfrm>
            <a:off x="696330" y="5165903"/>
            <a:ext cx="14401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4"/>
          <p:cNvPicPr>
            <a:picLocks noChangeAspect="1" noChangeArrowheads="1"/>
          </p:cNvPicPr>
          <p:nvPr/>
        </p:nvPicPr>
        <p:blipFill>
          <a:blip r:embed="rId4" cstate="print"/>
          <a:srcRect/>
          <a:stretch>
            <a:fillRect/>
          </a:stretch>
        </p:blipFill>
        <p:spPr bwMode="auto">
          <a:xfrm>
            <a:off x="395536" y="4077072"/>
            <a:ext cx="720080" cy="482418"/>
          </a:xfrm>
          <a:prstGeom prst="rect">
            <a:avLst/>
          </a:prstGeom>
          <a:noFill/>
          <a:ln w="9525">
            <a:noFill/>
            <a:round/>
            <a:headEnd/>
            <a:tailEnd/>
          </a:ln>
        </p:spPr>
      </p:pic>
      <p:pic>
        <p:nvPicPr>
          <p:cNvPr id="23" name="Picture 2"/>
          <p:cNvPicPr>
            <a:picLocks noChangeAspect="1" noChangeArrowheads="1"/>
          </p:cNvPicPr>
          <p:nvPr/>
        </p:nvPicPr>
        <p:blipFill>
          <a:blip r:embed="rId5" cstate="print"/>
          <a:srcRect/>
          <a:stretch>
            <a:fillRect/>
          </a:stretch>
        </p:blipFill>
        <p:spPr bwMode="auto">
          <a:xfrm>
            <a:off x="5731659" y="3800810"/>
            <a:ext cx="3322712" cy="2163865"/>
          </a:xfrm>
          <a:prstGeom prst="rect">
            <a:avLst/>
          </a:prstGeom>
          <a:noFill/>
          <a:ln w="9525">
            <a:noFill/>
            <a:round/>
            <a:headEnd/>
            <a:tailEnd/>
          </a:ln>
        </p:spPr>
      </p:pic>
      <p:graphicFrame>
        <p:nvGraphicFramePr>
          <p:cNvPr id="24" name="Object 3"/>
          <p:cNvGraphicFramePr>
            <a:graphicFrameLocks noChangeAspect="1"/>
          </p:cNvGraphicFramePr>
          <p:nvPr/>
        </p:nvGraphicFramePr>
        <p:xfrm>
          <a:off x="6084168" y="3601152"/>
          <a:ext cx="1511813" cy="267844"/>
        </p:xfrm>
        <a:graphic>
          <a:graphicData uri="http://schemas.openxmlformats.org/presentationml/2006/ole">
            <p:oleObj spid="_x0000_s16385" name="Équation" r:id="rId6" imgW="2793960" imgH="495000" progId="Equation.3">
              <p:embed/>
            </p:oleObj>
          </a:graphicData>
        </a:graphic>
      </p:graphicFrame>
      <p:graphicFrame>
        <p:nvGraphicFramePr>
          <p:cNvPr id="25" name="Object 7"/>
          <p:cNvGraphicFramePr>
            <a:graphicFrameLocks noChangeAspect="1"/>
          </p:cNvGraphicFramePr>
          <p:nvPr/>
        </p:nvGraphicFramePr>
        <p:xfrm>
          <a:off x="5496709" y="5212923"/>
          <a:ext cx="92298" cy="174341"/>
        </p:xfrm>
        <a:graphic>
          <a:graphicData uri="http://schemas.openxmlformats.org/presentationml/2006/ole">
            <p:oleObj spid="_x0000_s16386" name="Équation" r:id="rId7" imgW="114120" imgH="215640" progId="Equation.3">
              <p:embed/>
            </p:oleObj>
          </a:graphicData>
        </a:graphic>
      </p:graphicFrame>
      <p:sp>
        <p:nvSpPr>
          <p:cNvPr id="27" name="ZoneTexte 9"/>
          <p:cNvSpPr txBox="1">
            <a:spLocks noChangeArrowheads="1"/>
          </p:cNvSpPr>
          <p:nvPr/>
        </p:nvSpPr>
        <p:spPr bwMode="auto">
          <a:xfrm>
            <a:off x="7715686" y="3549330"/>
            <a:ext cx="1320810" cy="339854"/>
          </a:xfrm>
          <a:prstGeom prst="rect">
            <a:avLst/>
          </a:prstGeom>
          <a:noFill/>
          <a:ln w="9525">
            <a:noFill/>
            <a:miter lim="800000"/>
            <a:headEnd/>
            <a:tailEnd/>
          </a:ln>
        </p:spPr>
        <p:txBody>
          <a:bodyPr wrap="square">
            <a:spAutoFit/>
          </a:bodyPr>
          <a:lstStyle/>
          <a:p>
            <a:r>
              <a:rPr lang="en-US" sz="1600" b="1" dirty="0">
                <a:solidFill>
                  <a:srgbClr val="C00000"/>
                </a:solidFill>
              </a:rPr>
              <a:t>ICHEP 2010</a:t>
            </a:r>
            <a:endParaRPr lang="fr-FR" sz="1600" b="1" dirty="0">
              <a:solidFill>
                <a:srgbClr val="C00000"/>
              </a:solidFill>
            </a:endParaRPr>
          </a:p>
        </p:txBody>
      </p:sp>
      <p:pic>
        <p:nvPicPr>
          <p:cNvPr id="28" name="Picture 1"/>
          <p:cNvPicPr>
            <a:picLocks noChangeAspect="1" noChangeArrowheads="1"/>
          </p:cNvPicPr>
          <p:nvPr/>
        </p:nvPicPr>
        <p:blipFill>
          <a:blip r:embed="rId8" cstate="print"/>
          <a:srcRect/>
          <a:stretch>
            <a:fillRect/>
          </a:stretch>
        </p:blipFill>
        <p:spPr bwMode="auto">
          <a:xfrm>
            <a:off x="4395253" y="3645024"/>
            <a:ext cx="1256867" cy="1296144"/>
          </a:xfrm>
          <a:prstGeom prst="rect">
            <a:avLst/>
          </a:prstGeom>
          <a:noFill/>
          <a:ln w="9525">
            <a:noFill/>
            <a:round/>
            <a:headEnd/>
            <a:tailEnd/>
          </a:ln>
        </p:spPr>
      </p:pic>
      <p:sp>
        <p:nvSpPr>
          <p:cNvPr id="33" name="Text Box 5"/>
          <p:cNvSpPr txBox="1">
            <a:spLocks noChangeArrowheads="1"/>
          </p:cNvSpPr>
          <p:nvPr/>
        </p:nvSpPr>
        <p:spPr bwMode="auto">
          <a:xfrm>
            <a:off x="6228184" y="6039032"/>
            <a:ext cx="2808312" cy="802480"/>
          </a:xfrm>
          <a:prstGeom prst="rect">
            <a:avLst/>
          </a:prstGeom>
          <a:solidFill>
            <a:srgbClr val="FFFF99"/>
          </a:solidFill>
          <a:ln w="9525">
            <a:noFill/>
            <a:round/>
            <a:headEnd/>
            <a:tailEnd/>
          </a:ln>
        </p:spPr>
        <p:txBody>
          <a:bodyPr lIns="90000" tIns="66167" rIns="90000" bIns="45000"/>
          <a:lstStyle/>
          <a:p>
            <a:pPr algn="ctr">
              <a:tabLst>
                <a:tab pos="723900" algn="l"/>
                <a:tab pos="1447800" algn="l"/>
                <a:tab pos="2171700" algn="l"/>
                <a:tab pos="2895600" algn="l"/>
                <a:tab pos="3619500" algn="l"/>
                <a:tab pos="4343400" algn="l"/>
                <a:tab pos="5067300" algn="l"/>
                <a:tab pos="5791200" algn="l"/>
                <a:tab pos="6515100" algn="l"/>
              </a:tabLst>
            </a:pPr>
            <a:r>
              <a:rPr lang="en-US" sz="1200" dirty="0" err="1">
                <a:solidFill>
                  <a:srgbClr val="FF0000"/>
                </a:solidFill>
              </a:rPr>
              <a:t>Limites</a:t>
            </a:r>
            <a:r>
              <a:rPr lang="en-US" sz="1200" dirty="0">
                <a:solidFill>
                  <a:srgbClr val="FF0000"/>
                </a:solidFill>
              </a:rPr>
              <a:t> à 95% </a:t>
            </a:r>
            <a:r>
              <a:rPr lang="en-US" sz="1200" dirty="0" err="1">
                <a:solidFill>
                  <a:srgbClr val="FF0000"/>
                </a:solidFill>
              </a:rPr>
              <a:t>confiance</a:t>
            </a:r>
            <a:r>
              <a:rPr lang="en-US" sz="1200" dirty="0">
                <a:solidFill>
                  <a:srgbClr val="FF0000"/>
                </a:solidFill>
              </a:rPr>
              <a:t> </a:t>
            </a:r>
            <a:endParaRPr lang="en-US" sz="1200" dirty="0" smtClean="0">
              <a:solidFill>
                <a:srgbClr val="FF0000"/>
              </a:solidFill>
            </a:endParaRPr>
          </a:p>
          <a:p>
            <a:pPr algn="ctr">
              <a:tabLst>
                <a:tab pos="723900" algn="l"/>
                <a:tab pos="1447800" algn="l"/>
                <a:tab pos="2171700" algn="l"/>
                <a:tab pos="2895600" algn="l"/>
                <a:tab pos="3619500" algn="l"/>
                <a:tab pos="4343400" algn="l"/>
                <a:tab pos="5067300" algn="l"/>
                <a:tab pos="5791200" algn="l"/>
                <a:tab pos="6515100" algn="l"/>
              </a:tabLst>
            </a:pPr>
            <a:r>
              <a:rPr lang="en-US" sz="1200" dirty="0" smtClean="0">
                <a:solidFill>
                  <a:srgbClr val="FF0000"/>
                </a:solidFill>
              </a:rPr>
              <a:t>pour </a:t>
            </a:r>
            <a:r>
              <a:rPr lang="en-US" sz="1200" dirty="0">
                <a:solidFill>
                  <a:srgbClr val="FF0000"/>
                </a:solidFill>
              </a:rPr>
              <a:t>Higgs de 115 </a:t>
            </a:r>
            <a:r>
              <a:rPr lang="en-US" sz="1200" dirty="0" err="1">
                <a:solidFill>
                  <a:srgbClr val="FF0000"/>
                </a:solidFill>
              </a:rPr>
              <a:t>GeV</a:t>
            </a:r>
            <a:r>
              <a:rPr lang="en-US" sz="1200" dirty="0">
                <a:solidFill>
                  <a:srgbClr val="FF0000"/>
                </a:solidFill>
              </a:rPr>
              <a:t>:</a:t>
            </a:r>
          </a:p>
          <a:p>
            <a:pPr algn="ctr">
              <a:tabLst>
                <a:tab pos="723900" algn="l"/>
                <a:tab pos="1447800" algn="l"/>
                <a:tab pos="2171700" algn="l"/>
                <a:tab pos="2895600" algn="l"/>
                <a:tab pos="3619500" algn="l"/>
                <a:tab pos="4343400" algn="l"/>
                <a:tab pos="5067300" algn="l"/>
                <a:tab pos="5791200" algn="l"/>
                <a:tab pos="6515100" algn="l"/>
              </a:tabLst>
            </a:pPr>
            <a:r>
              <a:rPr lang="en-US" sz="1200" dirty="0" err="1" smtClean="0">
                <a:solidFill>
                  <a:srgbClr val="FF0000"/>
                </a:solidFill>
              </a:rPr>
              <a:t>Observée</a:t>
            </a:r>
            <a:r>
              <a:rPr lang="en-US" sz="1200" dirty="0" smtClean="0">
                <a:solidFill>
                  <a:srgbClr val="FF0000"/>
                </a:solidFill>
              </a:rPr>
              <a:t> </a:t>
            </a:r>
            <a:r>
              <a:rPr lang="en-US" sz="1200" dirty="0">
                <a:solidFill>
                  <a:srgbClr val="FF0000"/>
                </a:solidFill>
              </a:rPr>
              <a:t>/ </a:t>
            </a:r>
            <a:r>
              <a:rPr lang="en-US" sz="1200" dirty="0" err="1">
                <a:solidFill>
                  <a:srgbClr val="FF0000"/>
                </a:solidFill>
              </a:rPr>
              <a:t>prédiction</a:t>
            </a:r>
            <a:r>
              <a:rPr lang="en-US" sz="1200" dirty="0">
                <a:solidFill>
                  <a:srgbClr val="FF0000"/>
                </a:solidFill>
              </a:rPr>
              <a:t> SM = 3.4</a:t>
            </a:r>
          </a:p>
          <a:p>
            <a:pPr algn="ctr">
              <a:tabLst>
                <a:tab pos="723900" algn="l"/>
                <a:tab pos="1447800" algn="l"/>
                <a:tab pos="2171700" algn="l"/>
                <a:tab pos="2895600" algn="l"/>
                <a:tab pos="3619500" algn="l"/>
                <a:tab pos="4343400" algn="l"/>
                <a:tab pos="5067300" algn="l"/>
                <a:tab pos="5791200" algn="l"/>
                <a:tab pos="6515100" algn="l"/>
              </a:tabLst>
            </a:pPr>
            <a:r>
              <a:rPr lang="en-US" sz="1200" dirty="0" err="1" smtClean="0">
                <a:solidFill>
                  <a:srgbClr val="FF0000"/>
                </a:solidFill>
              </a:rPr>
              <a:t>Attendue</a:t>
            </a:r>
            <a:r>
              <a:rPr lang="en-US" sz="1200" dirty="0" smtClean="0">
                <a:solidFill>
                  <a:srgbClr val="FF0000"/>
                </a:solidFill>
              </a:rPr>
              <a:t> </a:t>
            </a:r>
            <a:r>
              <a:rPr lang="en-US" sz="1200" dirty="0">
                <a:solidFill>
                  <a:srgbClr val="FF0000"/>
                </a:solidFill>
              </a:rPr>
              <a:t>/ </a:t>
            </a:r>
            <a:r>
              <a:rPr lang="en-US" sz="1200" dirty="0" err="1">
                <a:solidFill>
                  <a:srgbClr val="FF0000"/>
                </a:solidFill>
              </a:rPr>
              <a:t>prédiction</a:t>
            </a:r>
            <a:r>
              <a:rPr lang="en-US" sz="1200" dirty="0">
                <a:solidFill>
                  <a:srgbClr val="FF0000"/>
                </a:solidFill>
              </a:rPr>
              <a:t> SM  = 4.2</a:t>
            </a:r>
          </a:p>
        </p:txBody>
      </p:sp>
      <p:pic>
        <p:nvPicPr>
          <p:cNvPr id="34" name="Picture 2" descr="C:\Users\stocchi\Desktop\EPJC_66_1-2_frontcover.tif"/>
          <p:cNvPicPr>
            <a:picLocks noChangeAspect="1" noChangeArrowheads="1"/>
          </p:cNvPicPr>
          <p:nvPr/>
        </p:nvPicPr>
        <p:blipFill>
          <a:blip r:embed="rId9" cstate="print">
            <a:lum bright="40000" contrast="40000"/>
          </a:blip>
          <a:srcRect t="36587"/>
          <a:stretch>
            <a:fillRect/>
          </a:stretch>
        </p:blipFill>
        <p:spPr bwMode="auto">
          <a:xfrm>
            <a:off x="6804248" y="2050465"/>
            <a:ext cx="1944216" cy="137853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44901D5-0DEC-41E6-8025-CE7E4D9C4ED2}" type="slidenum">
              <a:rPr lang="fr-FR" smtClean="0"/>
              <a:pPr/>
              <a:t>12</a:t>
            </a:fld>
            <a:endParaRPr lang="fr-FR" dirty="0"/>
          </a:p>
        </p:txBody>
      </p:sp>
      <p:sp>
        <p:nvSpPr>
          <p:cNvPr id="6" name="Rectangle 5"/>
          <p:cNvSpPr/>
          <p:nvPr/>
        </p:nvSpPr>
        <p:spPr>
          <a:xfrm>
            <a:off x="35496" y="2012647"/>
            <a:ext cx="5688632" cy="1200329"/>
          </a:xfrm>
          <a:prstGeom prst="rect">
            <a:avLst/>
          </a:prstGeom>
        </p:spPr>
        <p:txBody>
          <a:bodyPr wrap="square">
            <a:spAutoFit/>
          </a:bodyPr>
          <a:lstStyle/>
          <a:p>
            <a:r>
              <a:rPr lang="fr-FR" b="1" u="sng" dirty="0" err="1" smtClean="0">
                <a:latin typeface="Arial" pitchFamily="34" charset="0"/>
                <a:cs typeface="Arial" pitchFamily="34" charset="0"/>
              </a:rPr>
              <a:t>Legacy</a:t>
            </a:r>
            <a:r>
              <a:rPr lang="fr-FR" dirty="0" smtClean="0">
                <a:latin typeface="Arial" pitchFamily="34" charset="0"/>
                <a:cs typeface="Arial" pitchFamily="34" charset="0"/>
              </a:rPr>
              <a:t>: Etudes des couplages CN, </a:t>
            </a:r>
            <a:r>
              <a:rPr lang="fr-FR" dirty="0" smtClean="0">
                <a:latin typeface="Arial" pitchFamily="34" charset="0"/>
                <a:cs typeface="Arial" pitchFamily="34" charset="0"/>
              </a:rPr>
              <a:t>CC à </a:t>
            </a:r>
            <a:r>
              <a:rPr lang="fr-FR" dirty="0" smtClean="0">
                <a:latin typeface="Arial" pitchFamily="34" charset="0"/>
                <a:cs typeface="Arial" pitchFamily="34" charset="0"/>
              </a:rPr>
              <a:t>grand Q</a:t>
            </a:r>
            <a:r>
              <a:rPr lang="fr-FR" baseline="30000" dirty="0" smtClean="0">
                <a:latin typeface="Arial" pitchFamily="34" charset="0"/>
                <a:cs typeface="Arial" pitchFamily="34" charset="0"/>
              </a:rPr>
              <a:t>2</a:t>
            </a:r>
          </a:p>
          <a:p>
            <a:r>
              <a:rPr lang="fr-FR" dirty="0" smtClean="0">
                <a:latin typeface="Arial" pitchFamily="34" charset="0"/>
                <a:cs typeface="Arial" pitchFamily="34" charset="0"/>
              </a:rPr>
              <a:t>et études QCD (PDF) + paramètres EW. Recherche des nouvelles particules.  Analyse faisceaux polarisés et mesure de la polarisation</a:t>
            </a:r>
          </a:p>
        </p:txBody>
      </p:sp>
      <p:sp>
        <p:nvSpPr>
          <p:cNvPr id="7" name="Rectangle 6"/>
          <p:cNvSpPr/>
          <p:nvPr/>
        </p:nvSpPr>
        <p:spPr>
          <a:xfrm>
            <a:off x="1475656" y="260648"/>
            <a:ext cx="3600400" cy="830997"/>
          </a:xfrm>
          <a:prstGeom prst="rect">
            <a:avLst/>
          </a:prstGeom>
        </p:spPr>
        <p:txBody>
          <a:bodyPr wrap="square">
            <a:spAutoFit/>
          </a:bodyPr>
          <a:lstStyle/>
          <a:p>
            <a:r>
              <a:rPr lang="fr-FR" sz="1600" dirty="0" smtClean="0">
                <a:latin typeface="Arial" pitchFamily="34" charset="0"/>
                <a:cs typeface="Arial" pitchFamily="34" charset="0"/>
              </a:rPr>
              <a:t>Fin du fonctionnement de la machine </a:t>
            </a:r>
          </a:p>
          <a:p>
            <a:r>
              <a:rPr lang="fr-FR" sz="1600" dirty="0" smtClean="0">
                <a:latin typeface="Arial" pitchFamily="34" charset="0"/>
                <a:cs typeface="Arial" pitchFamily="34" charset="0"/>
              </a:rPr>
              <a:t>(2009) et vers la fin de  l’analyse de </a:t>
            </a:r>
          </a:p>
          <a:p>
            <a:r>
              <a:rPr lang="fr-FR" sz="1600" dirty="0" smtClean="0">
                <a:latin typeface="Arial" pitchFamily="34" charset="0"/>
                <a:cs typeface="Arial" pitchFamily="34" charset="0"/>
              </a:rPr>
              <a:t>données.  </a:t>
            </a:r>
          </a:p>
        </p:txBody>
      </p:sp>
      <p:sp>
        <p:nvSpPr>
          <p:cNvPr id="8" name="Rectangle 7"/>
          <p:cNvSpPr/>
          <p:nvPr/>
        </p:nvSpPr>
        <p:spPr>
          <a:xfrm>
            <a:off x="395536" y="260648"/>
            <a:ext cx="648072" cy="504056"/>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p:cNvSpPr txBox="1"/>
          <p:nvPr/>
        </p:nvSpPr>
        <p:spPr>
          <a:xfrm>
            <a:off x="179512" y="764704"/>
            <a:ext cx="1128835" cy="584775"/>
          </a:xfrm>
          <a:prstGeom prst="rect">
            <a:avLst/>
          </a:prstGeom>
          <a:noFill/>
          <a:ln w="28575">
            <a:solidFill>
              <a:srgbClr val="FFFF00"/>
            </a:solidFill>
          </a:ln>
        </p:spPr>
        <p:txBody>
          <a:bodyPr wrap="none" rtlCol="0">
            <a:spAutoFit/>
          </a:bodyPr>
          <a:lstStyle/>
          <a:p>
            <a:r>
              <a:rPr lang="en-US" sz="1600" dirty="0" smtClean="0">
                <a:latin typeface="Arial" pitchFamily="34" charset="0"/>
                <a:cs typeface="Arial" pitchFamily="34" charset="0"/>
              </a:rPr>
              <a:t>Sur HERA</a:t>
            </a:r>
          </a:p>
          <a:p>
            <a:pPr algn="ctr"/>
            <a:r>
              <a:rPr lang="en-US" sz="1600" dirty="0" smtClean="0">
                <a:latin typeface="Arial" pitchFamily="34" charset="0"/>
                <a:cs typeface="Arial" pitchFamily="34" charset="0"/>
              </a:rPr>
              <a:t>(DESY)</a:t>
            </a:r>
            <a:endParaRPr lang="fr-FR" sz="1600" dirty="0">
              <a:latin typeface="Arial" pitchFamily="34" charset="0"/>
              <a:cs typeface="Arial" pitchFamily="34" charset="0"/>
            </a:endParaRPr>
          </a:p>
        </p:txBody>
      </p:sp>
      <p:sp>
        <p:nvSpPr>
          <p:cNvPr id="10" name="Rectangle 9"/>
          <p:cNvSpPr/>
          <p:nvPr/>
        </p:nvSpPr>
        <p:spPr>
          <a:xfrm>
            <a:off x="359153" y="284398"/>
            <a:ext cx="748923" cy="461665"/>
          </a:xfrm>
          <a:prstGeom prst="rect">
            <a:avLst/>
          </a:prstGeom>
        </p:spPr>
        <p:txBody>
          <a:bodyPr wrap="none">
            <a:spAutoFit/>
          </a:bodyPr>
          <a:lstStyle/>
          <a:p>
            <a:r>
              <a:rPr lang="fr-FR" sz="2400" b="1" dirty="0" smtClean="0">
                <a:solidFill>
                  <a:srgbClr val="1F497D">
                    <a:lumMod val="60000"/>
                    <a:lumOff val="40000"/>
                  </a:srgbClr>
                </a:solidFill>
                <a:latin typeface="Arial" pitchFamily="34" charset="0"/>
                <a:cs typeface="Arial" pitchFamily="34" charset="0"/>
              </a:rPr>
              <a:t> H1</a:t>
            </a:r>
            <a:r>
              <a:rPr lang="fr-FR" sz="2400" dirty="0" smtClean="0">
                <a:solidFill>
                  <a:srgbClr val="1F497D">
                    <a:lumMod val="60000"/>
                    <a:lumOff val="40000"/>
                  </a:srgbClr>
                </a:solidFill>
                <a:latin typeface="Arial" pitchFamily="34" charset="0"/>
                <a:cs typeface="Arial" pitchFamily="34" charset="0"/>
              </a:rPr>
              <a:t> </a:t>
            </a:r>
            <a:endParaRPr lang="fr-FR" dirty="0"/>
          </a:p>
        </p:txBody>
      </p:sp>
      <p:sp>
        <p:nvSpPr>
          <p:cNvPr id="11" name="ZoneTexte 10"/>
          <p:cNvSpPr txBox="1"/>
          <p:nvPr/>
        </p:nvSpPr>
        <p:spPr>
          <a:xfrm>
            <a:off x="59246" y="1340768"/>
            <a:ext cx="1368151" cy="584775"/>
          </a:xfrm>
          <a:prstGeom prst="rect">
            <a:avLst/>
          </a:prstGeom>
          <a:noFill/>
          <a:ln w="28575">
            <a:solidFill>
              <a:srgbClr val="FFFF00"/>
            </a:solidFill>
          </a:ln>
        </p:spPr>
        <p:txBody>
          <a:bodyPr wrap="square" rtlCol="0">
            <a:spAutoFit/>
          </a:bodyPr>
          <a:lstStyle/>
          <a:p>
            <a:pPr algn="ctr"/>
            <a:r>
              <a:rPr lang="en-US" sz="1600" dirty="0" smtClean="0">
                <a:latin typeface="Arial" pitchFamily="34" charset="0"/>
                <a:cs typeface="Arial" pitchFamily="34" charset="0"/>
              </a:rPr>
              <a:t>ep </a:t>
            </a:r>
          </a:p>
          <a:p>
            <a:r>
              <a:rPr lang="en-US" sz="1600" dirty="0" smtClean="0">
                <a:latin typeface="Arial" pitchFamily="34" charset="0"/>
                <a:cs typeface="Arial" pitchFamily="34" charset="0"/>
              </a:rPr>
              <a:t>(30/900GeV)</a:t>
            </a:r>
            <a:endParaRPr lang="fr-FR" sz="1600" dirty="0">
              <a:latin typeface="Arial" pitchFamily="34" charset="0"/>
              <a:cs typeface="Arial" pitchFamily="34" charset="0"/>
            </a:endParaRPr>
          </a:p>
        </p:txBody>
      </p:sp>
      <p:cxnSp>
        <p:nvCxnSpPr>
          <p:cNvPr id="12" name="Connecteur droit 11"/>
          <p:cNvCxnSpPr/>
          <p:nvPr/>
        </p:nvCxnSpPr>
        <p:spPr>
          <a:xfrm>
            <a:off x="0" y="3645024"/>
            <a:ext cx="9144000" cy="0"/>
          </a:xfrm>
          <a:prstGeom prst="line">
            <a:avLst/>
          </a:prstGeom>
          <a:ln w="76200">
            <a:prstDash val="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43887" y="3954542"/>
            <a:ext cx="1247886" cy="504056"/>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299778" y="4458598"/>
            <a:ext cx="925253" cy="338554"/>
          </a:xfrm>
          <a:prstGeom prst="rect">
            <a:avLst/>
          </a:prstGeom>
          <a:noFill/>
          <a:ln w="28575">
            <a:solidFill>
              <a:srgbClr val="FFFF00"/>
            </a:solidFill>
          </a:ln>
        </p:spPr>
        <p:txBody>
          <a:bodyPr wrap="none" rtlCol="0">
            <a:spAutoFit/>
          </a:bodyPr>
          <a:lstStyle/>
          <a:p>
            <a:r>
              <a:rPr lang="en-US" sz="1600" dirty="0" err="1" smtClean="0">
                <a:latin typeface="Arial" pitchFamily="34" charset="0"/>
                <a:cs typeface="Arial" pitchFamily="34" charset="0"/>
              </a:rPr>
              <a:t>Modane</a:t>
            </a:r>
            <a:endParaRPr lang="fr-FR" sz="1600" dirty="0">
              <a:latin typeface="Arial" pitchFamily="34" charset="0"/>
              <a:cs typeface="Arial" pitchFamily="34" charset="0"/>
            </a:endParaRPr>
          </a:p>
        </p:txBody>
      </p:sp>
      <p:sp>
        <p:nvSpPr>
          <p:cNvPr id="15" name="Rectangle 14"/>
          <p:cNvSpPr/>
          <p:nvPr/>
        </p:nvSpPr>
        <p:spPr>
          <a:xfrm>
            <a:off x="107504" y="3978292"/>
            <a:ext cx="1449436" cy="461665"/>
          </a:xfrm>
          <a:prstGeom prst="rect">
            <a:avLst/>
          </a:prstGeom>
        </p:spPr>
        <p:txBody>
          <a:bodyPr wrap="none">
            <a:spAutoFit/>
          </a:bodyPr>
          <a:lstStyle/>
          <a:p>
            <a:r>
              <a:rPr lang="fr-FR" sz="2400" b="1" dirty="0" smtClean="0">
                <a:solidFill>
                  <a:srgbClr val="1F497D">
                    <a:lumMod val="60000"/>
                    <a:lumOff val="40000"/>
                  </a:srgbClr>
                </a:solidFill>
                <a:latin typeface="Arial" pitchFamily="34" charset="0"/>
                <a:cs typeface="Arial" pitchFamily="34" charset="0"/>
              </a:rPr>
              <a:t> NEMO3</a:t>
            </a:r>
            <a:r>
              <a:rPr lang="fr-FR" sz="2400" dirty="0" smtClean="0">
                <a:solidFill>
                  <a:srgbClr val="1F497D">
                    <a:lumMod val="60000"/>
                    <a:lumOff val="40000"/>
                  </a:srgbClr>
                </a:solidFill>
                <a:latin typeface="Arial" pitchFamily="34" charset="0"/>
                <a:cs typeface="Arial" pitchFamily="34" charset="0"/>
              </a:rPr>
              <a:t> </a:t>
            </a:r>
            <a:endParaRPr lang="fr-FR" dirty="0"/>
          </a:p>
        </p:txBody>
      </p:sp>
      <p:sp>
        <p:nvSpPr>
          <p:cNvPr id="17" name="Rectangle 16"/>
          <p:cNvSpPr/>
          <p:nvPr/>
        </p:nvSpPr>
        <p:spPr>
          <a:xfrm>
            <a:off x="1547664" y="4077072"/>
            <a:ext cx="2880320" cy="584775"/>
          </a:xfrm>
          <a:prstGeom prst="rect">
            <a:avLst/>
          </a:prstGeom>
        </p:spPr>
        <p:txBody>
          <a:bodyPr wrap="square">
            <a:spAutoFit/>
          </a:bodyPr>
          <a:lstStyle/>
          <a:p>
            <a:r>
              <a:rPr lang="fr-FR" sz="1600" dirty="0" smtClean="0">
                <a:latin typeface="Arial" pitchFamily="34" charset="0"/>
                <a:cs typeface="Arial" pitchFamily="34" charset="0"/>
              </a:rPr>
              <a:t>Fin de l’ère NEMO..,2,3. </a:t>
            </a:r>
          </a:p>
          <a:p>
            <a:r>
              <a:rPr lang="fr-FR" sz="1600" dirty="0" smtClean="0">
                <a:latin typeface="Arial" pitchFamily="34" charset="0"/>
                <a:cs typeface="Arial" pitchFamily="34" charset="0"/>
              </a:rPr>
              <a:t>Commencée au début </a:t>
            </a:r>
            <a:r>
              <a:rPr lang="fr-FR" sz="1600" dirty="0" smtClean="0">
                <a:latin typeface="Arial" pitchFamily="34" charset="0"/>
                <a:cs typeface="Arial" pitchFamily="34" charset="0"/>
              </a:rPr>
              <a:t>90 </a:t>
            </a:r>
            <a:endParaRPr lang="fr-FR" sz="1600" dirty="0" smtClean="0">
              <a:latin typeface="Arial" pitchFamily="34" charset="0"/>
              <a:cs typeface="Arial" pitchFamily="34" charset="0"/>
            </a:endParaRPr>
          </a:p>
        </p:txBody>
      </p:sp>
      <p:sp>
        <p:nvSpPr>
          <p:cNvPr id="18" name="Rectangle 17"/>
          <p:cNvSpPr/>
          <p:nvPr/>
        </p:nvSpPr>
        <p:spPr>
          <a:xfrm>
            <a:off x="251520" y="5363924"/>
            <a:ext cx="4464496" cy="923330"/>
          </a:xfrm>
          <a:prstGeom prst="rect">
            <a:avLst/>
          </a:prstGeom>
        </p:spPr>
        <p:txBody>
          <a:bodyPr wrap="square">
            <a:spAutoFit/>
          </a:bodyPr>
          <a:lstStyle/>
          <a:p>
            <a:pPr algn="ctr"/>
            <a:r>
              <a:rPr lang="fr-FR" b="1" u="sng" dirty="0" err="1" smtClean="0"/>
              <a:t>Legacy</a:t>
            </a:r>
            <a:r>
              <a:rPr lang="fr-FR" dirty="0" smtClean="0"/>
              <a:t>:  </a:t>
            </a:r>
            <a:r>
              <a:rPr lang="fr-FR" dirty="0" smtClean="0">
                <a:latin typeface="Arial" pitchFamily="34" charset="0"/>
                <a:cs typeface="Arial" pitchFamily="34" charset="0"/>
              </a:rPr>
              <a:t>désintégration </a:t>
            </a:r>
            <a:r>
              <a:rPr lang="fr-FR" dirty="0" smtClean="0"/>
              <a:t>0</a:t>
            </a:r>
            <a:r>
              <a:rPr lang="fr-FR" dirty="0" smtClean="0">
                <a:latin typeface="Symbol" pitchFamily="18" charset="2"/>
              </a:rPr>
              <a:t>nbb </a:t>
            </a:r>
            <a:r>
              <a:rPr lang="fr-FR" dirty="0" smtClean="0">
                <a:latin typeface="Arial" pitchFamily="34" charset="0"/>
                <a:cs typeface="Arial" pitchFamily="34" charset="0"/>
              </a:rPr>
              <a:t>recherchée </a:t>
            </a:r>
            <a:r>
              <a:rPr lang="fr-FR" dirty="0" smtClean="0">
                <a:latin typeface="Arial" pitchFamily="34" charset="0"/>
                <a:cs typeface="Arial" pitchFamily="34" charset="0"/>
              </a:rPr>
              <a:t>avec </a:t>
            </a:r>
            <a:r>
              <a:rPr lang="fr-FR" dirty="0" smtClean="0">
                <a:latin typeface="Arial" pitchFamily="34" charset="0"/>
                <a:cs typeface="Arial" pitchFamily="34" charset="0"/>
              </a:rPr>
              <a:t>p</a:t>
            </a:r>
            <a:r>
              <a:rPr lang="fr-FR" dirty="0" smtClean="0">
                <a:latin typeface="Arial" pitchFamily="34" charset="0"/>
                <a:cs typeface="Arial" pitchFamily="34" charset="0"/>
              </a:rPr>
              <a:t>lusieurs </a:t>
            </a:r>
            <a:r>
              <a:rPr lang="fr-FR" dirty="0" smtClean="0">
                <a:latin typeface="Arial" pitchFamily="34" charset="0"/>
                <a:cs typeface="Arial" pitchFamily="34" charset="0"/>
              </a:rPr>
              <a:t>noyaux et non </a:t>
            </a:r>
            <a:r>
              <a:rPr lang="fr-FR" dirty="0" smtClean="0">
                <a:latin typeface="Arial" pitchFamily="34" charset="0"/>
                <a:cs typeface="Arial" pitchFamily="34" charset="0"/>
              </a:rPr>
              <a:t>observée. </a:t>
            </a:r>
            <a:endParaRPr lang="fr-FR" dirty="0" smtClean="0">
              <a:latin typeface="Arial" pitchFamily="34" charset="0"/>
              <a:cs typeface="Arial" pitchFamily="34" charset="0"/>
            </a:endParaRPr>
          </a:p>
          <a:p>
            <a:pPr algn="ctr"/>
            <a:r>
              <a:rPr lang="fr-FR" dirty="0" smtClean="0">
                <a:latin typeface="Arial" pitchFamily="34" charset="0"/>
                <a:cs typeface="Arial" pitchFamily="34" charset="0"/>
              </a:rPr>
              <a:t>Mesure &lt;</a:t>
            </a:r>
            <a:r>
              <a:rPr lang="fr-FR" dirty="0" smtClean="0">
                <a:latin typeface="Arial" pitchFamily="34" charset="0"/>
                <a:cs typeface="Arial" pitchFamily="34" charset="0"/>
              </a:rPr>
              <a:t>m(</a:t>
            </a:r>
            <a:r>
              <a:rPr lang="fr-FR" dirty="0" smtClean="0">
                <a:latin typeface="Symbol" pitchFamily="18" charset="2"/>
                <a:cs typeface="Arial" pitchFamily="34" charset="0"/>
              </a:rPr>
              <a:t>n</a:t>
            </a:r>
            <a:r>
              <a:rPr lang="fr-FR" dirty="0" smtClean="0">
                <a:latin typeface="Arial" pitchFamily="34" charset="0"/>
                <a:cs typeface="Arial" pitchFamily="34" charset="0"/>
              </a:rPr>
              <a:t>)&gt; </a:t>
            </a:r>
            <a:r>
              <a:rPr lang="fr-FR" dirty="0" smtClean="0">
                <a:latin typeface="Arial" pitchFamily="34" charset="0"/>
                <a:cs typeface="Arial" pitchFamily="34" charset="0"/>
              </a:rPr>
              <a:t>&lt;1 eV</a:t>
            </a:r>
            <a:endParaRPr lang="fr-FR" dirty="0">
              <a:latin typeface="Arial" pitchFamily="34" charset="0"/>
              <a:cs typeface="Arial" pitchFamily="34" charset="0"/>
            </a:endParaRPr>
          </a:p>
        </p:txBody>
      </p:sp>
      <p:pic>
        <p:nvPicPr>
          <p:cNvPr id="16" name="Picture 4"/>
          <p:cNvPicPr>
            <a:picLocks noChangeAspect="1" noChangeArrowheads="1"/>
          </p:cNvPicPr>
          <p:nvPr/>
        </p:nvPicPr>
        <p:blipFill>
          <a:blip r:embed="rId2" cstate="print"/>
          <a:srcRect/>
          <a:stretch>
            <a:fillRect/>
          </a:stretch>
        </p:blipFill>
        <p:spPr bwMode="auto">
          <a:xfrm>
            <a:off x="6876255" y="3861048"/>
            <a:ext cx="2232249" cy="2770374"/>
          </a:xfrm>
          <a:prstGeom prst="rect">
            <a:avLst/>
          </a:prstGeom>
          <a:noFill/>
          <a:ln w="9525">
            <a:noFill/>
            <a:miter lim="800000"/>
            <a:headEnd/>
            <a:tailEnd/>
          </a:ln>
          <a:effectLst/>
        </p:spPr>
      </p:pic>
      <p:pic>
        <p:nvPicPr>
          <p:cNvPr id="19" name="Image 7" descr="H1prelim-10-042.fig1a.eps"/>
          <p:cNvPicPr>
            <a:picLocks noChangeAspect="1"/>
          </p:cNvPicPr>
          <p:nvPr/>
        </p:nvPicPr>
        <p:blipFill>
          <a:blip r:embed="rId3" cstate="print"/>
          <a:srcRect/>
          <a:stretch>
            <a:fillRect/>
          </a:stretch>
        </p:blipFill>
        <p:spPr bwMode="auto">
          <a:xfrm>
            <a:off x="5427910" y="-395610"/>
            <a:ext cx="4184650" cy="4184650"/>
          </a:xfrm>
          <a:prstGeom prst="rect">
            <a:avLst/>
          </a:prstGeom>
          <a:noFill/>
          <a:ln w="9525">
            <a:noFill/>
            <a:miter lim="800000"/>
            <a:headEnd/>
            <a:tailEnd/>
          </a:ln>
        </p:spPr>
      </p:pic>
      <p:pic>
        <p:nvPicPr>
          <p:cNvPr id="20" name="Picture 5"/>
          <p:cNvPicPr>
            <a:picLocks noChangeAspect="1" noChangeArrowheads="1"/>
          </p:cNvPicPr>
          <p:nvPr/>
        </p:nvPicPr>
        <p:blipFill>
          <a:blip r:embed="rId4" cstate="print"/>
          <a:srcRect/>
          <a:stretch>
            <a:fillRect/>
          </a:stretch>
        </p:blipFill>
        <p:spPr bwMode="auto">
          <a:xfrm>
            <a:off x="4499992" y="3861048"/>
            <a:ext cx="2213812" cy="29249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44901D5-0DEC-41E6-8025-CE7E4D9C4ED2}" type="slidenum">
              <a:rPr lang="fr-FR" smtClean="0"/>
              <a:pPr/>
              <a:t>13</a:t>
            </a:fld>
            <a:endParaRPr lang="fr-FR" dirty="0"/>
          </a:p>
        </p:txBody>
      </p:sp>
      <p:sp>
        <p:nvSpPr>
          <p:cNvPr id="6" name="ZoneTexte 5"/>
          <p:cNvSpPr txBox="1"/>
          <p:nvPr/>
        </p:nvSpPr>
        <p:spPr>
          <a:xfrm>
            <a:off x="609134" y="6372036"/>
            <a:ext cx="4826962" cy="369332"/>
          </a:xfrm>
          <a:prstGeom prst="rect">
            <a:avLst/>
          </a:prstGeom>
          <a:noFill/>
        </p:spPr>
        <p:txBody>
          <a:bodyPr wrap="none" rtlCol="0">
            <a:spAutoFit/>
          </a:bodyPr>
          <a:lstStyle/>
          <a:p>
            <a:r>
              <a:rPr lang="fr-FR" dirty="0" smtClean="0">
                <a:latin typeface="Arial" pitchFamily="34" charset="0"/>
                <a:cs typeface="Arial" pitchFamily="34" charset="0"/>
              </a:rPr>
              <a:t>On peut commencer à sortir de la physique…</a:t>
            </a:r>
            <a:endParaRPr lang="fr-FR" dirty="0">
              <a:latin typeface="Arial" pitchFamily="34" charset="0"/>
              <a:cs typeface="Arial" pitchFamily="34" charset="0"/>
            </a:endParaRPr>
          </a:p>
        </p:txBody>
      </p:sp>
      <p:pic>
        <p:nvPicPr>
          <p:cNvPr id="50177" name="Picture 1" descr="C:\Users\stocchi\AppData\Local\Temp\lumi.bmp"/>
          <p:cNvPicPr>
            <a:picLocks noChangeAspect="1" noChangeArrowheads="1"/>
          </p:cNvPicPr>
          <p:nvPr/>
        </p:nvPicPr>
        <p:blipFill>
          <a:blip r:embed="rId2" cstate="print"/>
          <a:srcRect/>
          <a:stretch>
            <a:fillRect/>
          </a:stretch>
        </p:blipFill>
        <p:spPr bwMode="auto">
          <a:xfrm>
            <a:off x="899592" y="692696"/>
            <a:ext cx="3521163" cy="2420800"/>
          </a:xfrm>
          <a:prstGeom prst="rect">
            <a:avLst/>
          </a:prstGeom>
          <a:noFill/>
        </p:spPr>
      </p:pic>
      <p:pic>
        <p:nvPicPr>
          <p:cNvPr id="9" name="Picture 3" descr="C:\Users\stocchi\Desktop\rds-cs-lal-20101213_Page_15.png"/>
          <p:cNvPicPr>
            <a:picLocks noChangeAspect="1" noChangeArrowheads="1"/>
          </p:cNvPicPr>
          <p:nvPr/>
        </p:nvPicPr>
        <p:blipFill>
          <a:blip r:embed="rId3" cstate="print"/>
          <a:srcRect l="788" t="47900" r="53532"/>
          <a:stretch>
            <a:fillRect/>
          </a:stretch>
        </p:blipFill>
        <p:spPr bwMode="auto">
          <a:xfrm>
            <a:off x="3923928" y="3300640"/>
            <a:ext cx="3348880" cy="2864664"/>
          </a:xfrm>
          <a:prstGeom prst="rect">
            <a:avLst/>
          </a:prstGeom>
          <a:noFill/>
        </p:spPr>
      </p:pic>
      <p:sp>
        <p:nvSpPr>
          <p:cNvPr id="10" name="ZoneTexte 9"/>
          <p:cNvSpPr txBox="1"/>
          <p:nvPr/>
        </p:nvSpPr>
        <p:spPr>
          <a:xfrm>
            <a:off x="3275856" y="116632"/>
            <a:ext cx="5042342" cy="369332"/>
          </a:xfrm>
          <a:prstGeom prst="rect">
            <a:avLst/>
          </a:prstGeom>
          <a:noFill/>
        </p:spPr>
        <p:txBody>
          <a:bodyPr wrap="none" rtlCol="0">
            <a:spAutoFit/>
          </a:bodyPr>
          <a:lstStyle/>
          <a:p>
            <a:r>
              <a:rPr lang="fr-FR" dirty="0" smtClean="0">
                <a:latin typeface="Arial" pitchFamily="34" charset="0"/>
                <a:cs typeface="Arial" pitchFamily="34" charset="0"/>
              </a:rPr>
              <a:t>En 2010 </a:t>
            </a:r>
            <a:r>
              <a:rPr lang="fr-FR" dirty="0" err="1" smtClean="0">
                <a:latin typeface="Arial" pitchFamily="34" charset="0"/>
                <a:cs typeface="Arial" pitchFamily="34" charset="0"/>
              </a:rPr>
              <a:t>LHCb</a:t>
            </a:r>
            <a:r>
              <a:rPr lang="fr-FR" dirty="0" smtClean="0">
                <a:latin typeface="Arial" pitchFamily="34" charset="0"/>
                <a:cs typeface="Arial" pitchFamily="34" charset="0"/>
              </a:rPr>
              <a:t> et ATLAS ont enregistré ~50pb</a:t>
            </a:r>
            <a:r>
              <a:rPr lang="fr-FR" baseline="30000" dirty="0" smtClean="0">
                <a:latin typeface="Arial" pitchFamily="34" charset="0"/>
                <a:cs typeface="Arial" pitchFamily="34" charset="0"/>
              </a:rPr>
              <a:t>-1</a:t>
            </a:r>
            <a:endParaRPr lang="fr-FR" baseline="30000" dirty="0">
              <a:latin typeface="Arial" pitchFamily="34" charset="0"/>
              <a:cs typeface="Arial" pitchFamily="34" charset="0"/>
            </a:endParaRPr>
          </a:p>
        </p:txBody>
      </p:sp>
      <p:pic>
        <p:nvPicPr>
          <p:cNvPr id="53249" name="Picture 1" descr="C:\Users\stocchi\Desktop\Jpsi2eeMM_R06S10.png"/>
          <p:cNvPicPr>
            <a:picLocks noChangeAspect="1" noChangeArrowheads="1"/>
          </p:cNvPicPr>
          <p:nvPr/>
        </p:nvPicPr>
        <p:blipFill>
          <a:blip r:embed="rId4" cstate="print"/>
          <a:srcRect/>
          <a:stretch>
            <a:fillRect/>
          </a:stretch>
        </p:blipFill>
        <p:spPr bwMode="auto">
          <a:xfrm>
            <a:off x="467944" y="3717032"/>
            <a:ext cx="3311968" cy="2512890"/>
          </a:xfrm>
          <a:prstGeom prst="rect">
            <a:avLst/>
          </a:prstGeom>
          <a:noFill/>
        </p:spPr>
      </p:pic>
      <p:pic>
        <p:nvPicPr>
          <p:cNvPr id="53250" name="Picture 2"/>
          <p:cNvPicPr>
            <a:picLocks noChangeAspect="1" noChangeArrowheads="1"/>
          </p:cNvPicPr>
          <p:nvPr/>
        </p:nvPicPr>
        <p:blipFill>
          <a:blip r:embed="rId5" cstate="print"/>
          <a:srcRect t="52926" r="12820"/>
          <a:stretch>
            <a:fillRect/>
          </a:stretch>
        </p:blipFill>
        <p:spPr bwMode="auto">
          <a:xfrm>
            <a:off x="4896544" y="665688"/>
            <a:ext cx="3707904" cy="2835320"/>
          </a:xfrm>
          <a:prstGeom prst="rect">
            <a:avLst/>
          </a:prstGeom>
          <a:noFill/>
          <a:ln w="9525">
            <a:noFill/>
            <a:miter lim="800000"/>
            <a:headEnd/>
            <a:tailEnd/>
          </a:ln>
        </p:spPr>
      </p:pic>
      <p:pic>
        <p:nvPicPr>
          <p:cNvPr id="11" name="Picture 2" descr="C:\Users\stocchi\AppData\Local\Temp\DetStatus2011.png"/>
          <p:cNvPicPr>
            <a:picLocks noChangeAspect="1" noChangeArrowheads="1"/>
          </p:cNvPicPr>
          <p:nvPr/>
        </p:nvPicPr>
        <p:blipFill>
          <a:blip r:embed="rId6" cstate="print"/>
          <a:srcRect/>
          <a:stretch>
            <a:fillRect/>
          </a:stretch>
        </p:blipFill>
        <p:spPr bwMode="auto">
          <a:xfrm>
            <a:off x="6372200" y="4817141"/>
            <a:ext cx="2448272" cy="1780211"/>
          </a:xfrm>
          <a:prstGeom prst="rect">
            <a:avLst/>
          </a:prstGeom>
          <a:noFill/>
        </p:spPr>
      </p:pic>
      <p:sp>
        <p:nvSpPr>
          <p:cNvPr id="12" name="ZoneTexte 11"/>
          <p:cNvSpPr txBox="1"/>
          <p:nvPr/>
        </p:nvSpPr>
        <p:spPr>
          <a:xfrm>
            <a:off x="251520" y="107340"/>
            <a:ext cx="2513830" cy="461665"/>
          </a:xfrm>
          <a:prstGeom prst="rect">
            <a:avLst/>
          </a:prstGeom>
          <a:solidFill>
            <a:srgbClr val="FFFF00"/>
          </a:solidFill>
        </p:spPr>
        <p:txBody>
          <a:bodyPr wrap="none" rtlCol="0">
            <a:spAutoFit/>
          </a:bodyPr>
          <a:lstStyle/>
          <a:p>
            <a:r>
              <a:rPr lang="fr-FR" sz="2400" dirty="0" smtClean="0">
                <a:latin typeface="Arial" pitchFamily="34" charset="0"/>
                <a:cs typeface="Arial" pitchFamily="34" charset="0"/>
              </a:rPr>
              <a:t>Le début du LHC</a:t>
            </a:r>
            <a:endParaRPr lang="fr-FR" sz="2400" dirty="0">
              <a:latin typeface="Arial" pitchFamily="34" charset="0"/>
              <a:cs typeface="Arial" pitchFamily="34" charset="0"/>
            </a:endParaRPr>
          </a:p>
        </p:txBody>
      </p:sp>
      <p:sp>
        <p:nvSpPr>
          <p:cNvPr id="14" name="ZoneTexte 13"/>
          <p:cNvSpPr txBox="1"/>
          <p:nvPr/>
        </p:nvSpPr>
        <p:spPr>
          <a:xfrm>
            <a:off x="251520" y="3356992"/>
            <a:ext cx="6160725" cy="369332"/>
          </a:xfrm>
          <a:prstGeom prst="rect">
            <a:avLst/>
          </a:prstGeom>
          <a:solidFill>
            <a:schemeClr val="bg1"/>
          </a:solidFill>
        </p:spPr>
        <p:txBody>
          <a:bodyPr wrap="none" rtlCol="0">
            <a:spAutoFit/>
          </a:bodyPr>
          <a:lstStyle/>
          <a:p>
            <a:r>
              <a:rPr lang="fr-FR" dirty="0" smtClean="0">
                <a:latin typeface="Arial" pitchFamily="34" charset="0"/>
                <a:cs typeface="Arial" pitchFamily="34" charset="0"/>
              </a:rPr>
              <a:t>Tests des performances et canaux de calibration                </a:t>
            </a:r>
            <a:endParaRPr lang="fr-FR" baseline="30000" dirty="0">
              <a:latin typeface="Arial" pitchFamily="34" charset="0"/>
              <a:cs typeface="Arial" pitchFamily="34" charset="0"/>
            </a:endParaRPr>
          </a:p>
        </p:txBody>
      </p:sp>
      <p:sp>
        <p:nvSpPr>
          <p:cNvPr id="15" name="ZoneTexte 14"/>
          <p:cNvSpPr txBox="1"/>
          <p:nvPr/>
        </p:nvSpPr>
        <p:spPr>
          <a:xfrm>
            <a:off x="1043608" y="5387071"/>
            <a:ext cx="671979" cy="369332"/>
          </a:xfrm>
          <a:prstGeom prst="rect">
            <a:avLst/>
          </a:prstGeom>
          <a:noFill/>
        </p:spPr>
        <p:txBody>
          <a:bodyPr wrap="none" rtlCol="0">
            <a:spAutoFit/>
          </a:bodyPr>
          <a:lstStyle/>
          <a:p>
            <a:r>
              <a:rPr lang="fr-FR" smtClean="0"/>
              <a:t>LHCb</a:t>
            </a:r>
            <a:endParaRPr lang="fr-FR"/>
          </a:p>
        </p:txBody>
      </p:sp>
      <p:sp>
        <p:nvSpPr>
          <p:cNvPr id="16" name="ZoneTexte 15"/>
          <p:cNvSpPr txBox="1"/>
          <p:nvPr/>
        </p:nvSpPr>
        <p:spPr>
          <a:xfrm>
            <a:off x="4548093" y="5219908"/>
            <a:ext cx="748538" cy="369332"/>
          </a:xfrm>
          <a:prstGeom prst="rect">
            <a:avLst/>
          </a:prstGeom>
          <a:noFill/>
        </p:spPr>
        <p:txBody>
          <a:bodyPr wrap="none" rtlCol="0">
            <a:spAutoFit/>
          </a:bodyPr>
          <a:lstStyle/>
          <a:p>
            <a:r>
              <a:rPr lang="fr-FR" dirty="0" smtClean="0"/>
              <a:t>ATLAS</a:t>
            </a: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7"/>
          <p:cNvSpPr>
            <a:spLocks noGrp="1"/>
          </p:cNvSpPr>
          <p:nvPr>
            <p:ph type="title"/>
          </p:nvPr>
        </p:nvSpPr>
        <p:spPr>
          <a:xfrm>
            <a:off x="374848" y="168821"/>
            <a:ext cx="8229600" cy="52387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dirty="0" smtClean="0">
                <a:ln>
                  <a:noFill/>
                </a:ln>
                <a:solidFill>
                  <a:sysClr val="windowText" lastClr="000000"/>
                </a:solidFill>
                <a:effectLst/>
                <a:uLnTx/>
                <a:uFillTx/>
              </a:rPr>
              <a:t>Estimation de luminosité </a:t>
            </a:r>
            <a:r>
              <a:rPr kumimoji="0" lang="fr-FR" sz="1800" b="0" i="0" u="none" strike="noStrike" kern="0" cap="none" spc="0" normalizeH="0" baseline="0" dirty="0" smtClean="0">
                <a:ln>
                  <a:noFill/>
                </a:ln>
                <a:solidFill>
                  <a:sysClr val="windowText" lastClr="000000"/>
                </a:solidFill>
                <a:effectLst/>
                <a:uLnTx/>
                <a:uFillTx/>
              </a:rPr>
              <a:t>pic et </a:t>
            </a:r>
            <a:r>
              <a:rPr kumimoji="0" lang="fr-FR" sz="1800" b="0" i="0" u="none" strike="noStrike" kern="0" cap="none" spc="0" normalizeH="0" baseline="0" dirty="0" smtClean="0">
                <a:ln>
                  <a:noFill/>
                </a:ln>
                <a:solidFill>
                  <a:sysClr val="windowText" lastClr="000000"/>
                </a:solidFill>
                <a:effectLst/>
                <a:uLnTx/>
                <a:uFillTx/>
              </a:rPr>
              <a:t>intégrée</a:t>
            </a:r>
            <a:r>
              <a:rPr kumimoji="0" lang="fr-FR" sz="1800" b="0" i="0" u="none" strike="noStrike" kern="0" cap="none" spc="0" normalizeH="0" dirty="0" smtClean="0">
                <a:ln>
                  <a:noFill/>
                </a:ln>
                <a:solidFill>
                  <a:sysClr val="windowText" lastClr="000000"/>
                </a:solidFill>
                <a:effectLst/>
                <a:uLnTx/>
                <a:uFillTx/>
              </a:rPr>
              <a:t> (transparent </a:t>
            </a:r>
            <a:r>
              <a:rPr kumimoji="0" lang="fr-FR" sz="1800" b="0" i="0" u="none" strike="noStrike" kern="0" cap="none" spc="0" normalizeH="0" dirty="0" smtClean="0">
                <a:ln>
                  <a:noFill/>
                </a:ln>
                <a:solidFill>
                  <a:sysClr val="windowText" lastClr="000000"/>
                </a:solidFill>
                <a:effectLst/>
                <a:uLnTx/>
                <a:uFillTx/>
              </a:rPr>
              <a:t>montré </a:t>
            </a:r>
            <a:r>
              <a:rPr kumimoji="0" lang="fr-FR" sz="1800" b="0" i="0" u="none" strike="noStrike" kern="0" cap="none" spc="0" normalizeH="0" dirty="0" smtClean="0">
                <a:ln>
                  <a:noFill/>
                </a:ln>
                <a:solidFill>
                  <a:sysClr val="windowText" lastClr="000000"/>
                </a:solidFill>
                <a:effectLst/>
                <a:uLnTx/>
                <a:uFillTx/>
              </a:rPr>
              <a:t>à </a:t>
            </a:r>
            <a:r>
              <a:rPr kumimoji="0" lang="fr-FR" sz="1800" b="0" i="0" u="none" strike="noStrike" kern="0" cap="none" spc="0" normalizeH="0" dirty="0" smtClean="0">
                <a:ln>
                  <a:noFill/>
                </a:ln>
                <a:solidFill>
                  <a:sysClr val="windowText" lastClr="000000"/>
                </a:solidFill>
                <a:effectLst/>
                <a:uLnTx/>
                <a:uFillTx/>
              </a:rPr>
              <a:t>Chamonix – Jan 2011)</a:t>
            </a:r>
            <a:endParaRPr kumimoji="0" lang="fr-FR" sz="1800" b="0" i="0" u="none" strike="noStrike" kern="0" cap="none" spc="0" normalizeH="0" baseline="0" dirty="0">
              <a:ln>
                <a:noFill/>
              </a:ln>
              <a:solidFill>
                <a:sysClr val="windowText" lastClr="000000"/>
              </a:solidFill>
              <a:effectLst/>
              <a:uLnTx/>
              <a:uFillTx/>
            </a:endParaRPr>
          </a:p>
        </p:txBody>
      </p:sp>
      <p:sp>
        <p:nvSpPr>
          <p:cNvPr id="15" name="Slide Number Placeholder 2"/>
          <p:cNvSpPr txBox="1">
            <a:spLocks/>
          </p:cNvSpPr>
          <p:nvPr/>
        </p:nvSpPr>
        <p:spPr bwMode="auto">
          <a:xfrm>
            <a:off x="6902450" y="6632575"/>
            <a:ext cx="2133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DAADED-51EB-4F42-B5F1-2ACE1DF1E144}" type="slidenum">
              <a:rPr kumimoji="0" lang="en-US" sz="1000" b="0" i="0" u="none" strike="noStrike" kern="1200" cap="none" spc="0" normalizeH="0" baseline="0" noProof="0" smtClean="0">
                <a:ln>
                  <a:noFill/>
                </a:ln>
                <a:solidFill>
                  <a:srgbClr val="00007D"/>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000" b="0" i="0" u="none" strike="noStrike" kern="1200" cap="none" spc="0" normalizeH="0" baseline="0" noProof="0" dirty="0">
              <a:ln>
                <a:noFill/>
              </a:ln>
              <a:solidFill>
                <a:srgbClr val="00007D"/>
              </a:solidFill>
              <a:effectLst/>
              <a:uLnTx/>
              <a:uFillTx/>
              <a:latin typeface="Arial" charset="0"/>
              <a:ea typeface="+mn-ea"/>
              <a:cs typeface="+mn-cs"/>
            </a:endParaRPr>
          </a:p>
        </p:txBody>
      </p:sp>
      <p:graphicFrame>
        <p:nvGraphicFramePr>
          <p:cNvPr id="17" name="Table 4"/>
          <p:cNvGraphicFramePr>
            <a:graphicFrameLocks noGrp="1"/>
          </p:cNvGraphicFramePr>
          <p:nvPr>
            <p:extLst>
              <p:ext uri="{D42A27DB-BD31-4B8C-83A1-F6EECF244321}">
                <p14:modId xmlns="" xmlns:p14="http://schemas.microsoft.com/office/powerpoint/2010/main" val="3879874479"/>
              </p:ext>
            </p:extLst>
          </p:nvPr>
        </p:nvGraphicFramePr>
        <p:xfrm>
          <a:off x="1042881" y="764630"/>
          <a:ext cx="5832810" cy="2773680"/>
        </p:xfrm>
        <a:graphic>
          <a:graphicData uri="http://schemas.openxmlformats.org/drawingml/2006/table">
            <a:tbl>
              <a:tblPr bandRow="1"/>
              <a:tblGrid>
                <a:gridCol w="3511590"/>
                <a:gridCol w="2321220"/>
              </a:tblGrid>
              <a:tr h="370840">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000" dirty="0" smtClean="0"/>
                        <a:t>Energy</a:t>
                      </a:r>
                      <a:endParaRPr lang="en-US" sz="20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99FF">
                        <a:tint val="4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dirty="0" smtClean="0"/>
                        <a:t>3.5 TeV</a:t>
                      </a:r>
                      <a:endParaRPr lang="en-US" sz="20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99FF">
                        <a:tint val="40000"/>
                      </a:srgbClr>
                    </a:solidFill>
                  </a:tcPr>
                </a:tc>
              </a:tr>
              <a:tr h="370840">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000" dirty="0" smtClean="0"/>
                        <a:t>Beta*</a:t>
                      </a:r>
                      <a:endParaRPr lang="en-US" sz="20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99FF">
                        <a:tint val="2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dirty="0" smtClean="0"/>
                        <a:t>1.5 m</a:t>
                      </a:r>
                      <a:endParaRPr lang="en-US" sz="20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99FF">
                        <a:tint val="20000"/>
                      </a:srgbClr>
                    </a:solidFill>
                  </a:tcPr>
                </a:tc>
              </a:tr>
              <a:tr h="370840">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000" dirty="0" smtClean="0"/>
                        <a:t>Bunch</a:t>
                      </a:r>
                      <a:r>
                        <a:rPr lang="en-US" sz="2000" baseline="0" dirty="0" smtClean="0"/>
                        <a:t> spacing</a:t>
                      </a:r>
                      <a:endParaRPr lang="en-US" sz="20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99FF">
                        <a:tint val="4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dirty="0" smtClean="0"/>
                        <a:t>75 ns</a:t>
                      </a:r>
                      <a:endParaRPr lang="en-US" sz="20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99FF">
                        <a:tint val="40000"/>
                      </a:srgbClr>
                    </a:solidFill>
                  </a:tcPr>
                </a:tc>
              </a:tr>
              <a:tr h="370840">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000" dirty="0" smtClean="0"/>
                        <a:t>Bunch intensity</a:t>
                      </a:r>
                      <a:endParaRPr lang="en-US" sz="20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99FF">
                        <a:tint val="2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dirty="0" smtClean="0"/>
                        <a:t>1.2</a:t>
                      </a:r>
                      <a:r>
                        <a:rPr lang="en-US" sz="2000" baseline="0" dirty="0" smtClean="0"/>
                        <a:t> x 10</a:t>
                      </a:r>
                      <a:r>
                        <a:rPr lang="en-US" sz="2000" baseline="30000" dirty="0" smtClean="0"/>
                        <a:t>11</a:t>
                      </a:r>
                      <a:endParaRPr lang="en-US" sz="2000" baseline="300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99FF">
                        <a:tint val="20000"/>
                      </a:srgbClr>
                    </a:solidFill>
                  </a:tcPr>
                </a:tc>
              </a:tr>
              <a:tr h="370840">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000" dirty="0" smtClean="0"/>
                        <a:t>Stored beam energy</a:t>
                      </a:r>
                      <a:endParaRPr lang="en-US" sz="20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99FF">
                        <a:tint val="4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dirty="0" smtClean="0">
                          <a:solidFill>
                            <a:srgbClr val="FF0000"/>
                          </a:solidFill>
                        </a:rPr>
                        <a:t>75 MJ</a:t>
                      </a:r>
                      <a:endParaRPr lang="en-US" sz="2000" dirty="0">
                        <a:solidFill>
                          <a:srgbClr val="FF0000"/>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99FF">
                        <a:tint val="40000"/>
                      </a:srgbClr>
                    </a:solidFill>
                  </a:tcPr>
                </a:tc>
              </a:tr>
              <a:tr h="370840">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000" dirty="0" smtClean="0"/>
                        <a:t>Days</a:t>
                      </a:r>
                      <a:r>
                        <a:rPr lang="en-US" sz="2000" baseline="0" dirty="0" smtClean="0"/>
                        <a:t> at peak luminosity</a:t>
                      </a:r>
                      <a:endParaRPr lang="en-US" sz="20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99FF">
                        <a:tint val="2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dirty="0" smtClean="0"/>
                        <a:t>135</a:t>
                      </a:r>
                      <a:endParaRPr lang="en-US" sz="20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99FF">
                        <a:tint val="20000"/>
                      </a:srgbClr>
                    </a:solidFill>
                  </a:tcPr>
                </a:tc>
              </a:tr>
              <a:tr h="370840">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000" dirty="0" smtClean="0"/>
                        <a:t>Hübner factor</a:t>
                      </a:r>
                      <a:endParaRPr lang="en-US" sz="20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99FF">
                        <a:tint val="4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dirty="0" smtClean="0"/>
                        <a:t>0.2</a:t>
                      </a:r>
                      <a:endParaRPr lang="en-US" sz="20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99FF">
                        <a:tint val="40000"/>
                      </a:srgbClr>
                    </a:solidFill>
                  </a:tcPr>
                </a:tc>
              </a:tr>
            </a:tbl>
          </a:graphicData>
        </a:graphic>
      </p:graphicFrame>
      <p:graphicFrame>
        <p:nvGraphicFramePr>
          <p:cNvPr id="18" name="Table 6"/>
          <p:cNvGraphicFramePr>
            <a:graphicFrameLocks noGrp="1"/>
          </p:cNvGraphicFramePr>
          <p:nvPr>
            <p:extLst>
              <p:ext uri="{D42A27DB-BD31-4B8C-83A1-F6EECF244321}">
                <p14:modId xmlns="" xmlns:p14="http://schemas.microsoft.com/office/powerpoint/2010/main" val="529629172"/>
              </p:ext>
            </p:extLst>
          </p:nvPr>
        </p:nvGraphicFramePr>
        <p:xfrm>
          <a:off x="898861" y="3573020"/>
          <a:ext cx="6096000" cy="2103120"/>
        </p:xfrm>
        <a:graphic>
          <a:graphicData uri="http://schemas.openxmlformats.org/drawingml/2006/table">
            <a:tbl>
              <a:tblPr firstRow="1" bandRow="1"/>
              <a:tblGrid>
                <a:gridCol w="1524000"/>
                <a:gridCol w="1524000"/>
                <a:gridCol w="1524000"/>
                <a:gridCol w="1524000"/>
              </a:tblGrid>
              <a:tr h="370840">
                <a:tc>
                  <a:txBody>
                    <a:bodyPr/>
                    <a:lstStyle>
                      <a:defPPr>
                        <a:defRPr lang="fr-FR"/>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dirty="0" smtClean="0">
                          <a:solidFill>
                            <a:schemeClr val="tx1"/>
                          </a:solidFill>
                        </a:rPr>
                        <a:t>Emittance</a:t>
                      </a:r>
                    </a:p>
                    <a:p>
                      <a:pPr algn="ctr"/>
                      <a:r>
                        <a:rPr lang="en-US" dirty="0" smtClean="0">
                          <a:solidFill>
                            <a:schemeClr val="tx1"/>
                          </a:solidFill>
                        </a:rPr>
                        <a:t>[</a:t>
                      </a:r>
                      <a:r>
                        <a:rPr lang="en-US" dirty="0" err="1" smtClean="0">
                          <a:solidFill>
                            <a:schemeClr val="tx1"/>
                          </a:solidFill>
                        </a:rPr>
                        <a:t>mm.mrad</a:t>
                      </a:r>
                      <a:r>
                        <a:rPr lang="en-US" dirty="0" smtClean="0">
                          <a:solidFill>
                            <a:schemeClr val="tx1"/>
                          </a:solidFill>
                        </a:rPr>
                        <a:t>]</a:t>
                      </a:r>
                      <a:endParaRPr lang="en-US" dirty="0">
                        <a:solidFill>
                          <a:schemeClr val="tx1"/>
                        </a:solidFill>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999FF"/>
                    </a:solidFill>
                  </a:tcPr>
                </a:tc>
                <a:tc>
                  <a:txBody>
                    <a:bodyPr/>
                    <a:lstStyle>
                      <a:defPPr>
                        <a:defRPr lang="fr-FR"/>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dirty="0" smtClean="0">
                          <a:solidFill>
                            <a:schemeClr val="tx1"/>
                          </a:solidFill>
                        </a:rPr>
                        <a:t>Beam-beam</a:t>
                      </a:r>
                      <a:r>
                        <a:rPr lang="en-US" baseline="0" dirty="0" smtClean="0">
                          <a:solidFill>
                            <a:schemeClr val="tx1"/>
                          </a:solidFill>
                        </a:rPr>
                        <a:t> parameter</a:t>
                      </a:r>
                      <a:endParaRPr lang="en-US" dirty="0">
                        <a:solidFill>
                          <a:schemeClr val="tx1"/>
                        </a:solidFill>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999FF"/>
                    </a:solidFill>
                  </a:tcPr>
                </a:tc>
                <a:tc>
                  <a:txBody>
                    <a:bodyPr/>
                    <a:lstStyle>
                      <a:defPPr>
                        <a:defRPr lang="fr-FR"/>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dirty="0" smtClean="0">
                          <a:solidFill>
                            <a:schemeClr val="tx1"/>
                          </a:solidFill>
                        </a:rPr>
                        <a:t>Peak</a:t>
                      </a:r>
                      <a:r>
                        <a:rPr lang="en-US" baseline="0" dirty="0" smtClean="0">
                          <a:solidFill>
                            <a:schemeClr val="tx1"/>
                          </a:solidFill>
                        </a:rPr>
                        <a:t> Luminosity</a:t>
                      </a:r>
                    </a:p>
                    <a:p>
                      <a:pPr algn="ctr"/>
                      <a:r>
                        <a:rPr lang="en-US" baseline="0" dirty="0" smtClean="0">
                          <a:solidFill>
                            <a:schemeClr val="tx1"/>
                          </a:solidFill>
                        </a:rPr>
                        <a:t>[cm</a:t>
                      </a:r>
                      <a:r>
                        <a:rPr lang="en-US" baseline="30000" dirty="0" smtClean="0">
                          <a:solidFill>
                            <a:schemeClr val="tx1"/>
                          </a:solidFill>
                        </a:rPr>
                        <a:t>-2</a:t>
                      </a:r>
                      <a:r>
                        <a:rPr lang="en-US" baseline="0" dirty="0" smtClean="0">
                          <a:solidFill>
                            <a:schemeClr val="tx1"/>
                          </a:solidFill>
                        </a:rPr>
                        <a:t> s</a:t>
                      </a:r>
                      <a:r>
                        <a:rPr lang="en-US" baseline="30000" dirty="0" smtClean="0">
                          <a:solidFill>
                            <a:schemeClr val="tx1"/>
                          </a:solidFill>
                        </a:rPr>
                        <a:t>-1</a:t>
                      </a:r>
                      <a:r>
                        <a:rPr lang="en-US" baseline="0" dirty="0" smtClean="0">
                          <a:solidFill>
                            <a:schemeClr val="tx1"/>
                          </a:solidFill>
                        </a:rPr>
                        <a:t>]</a:t>
                      </a:r>
                      <a:endParaRPr lang="en-US" baseline="0" dirty="0">
                        <a:solidFill>
                          <a:schemeClr val="tx1"/>
                        </a:solidFill>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999FF"/>
                    </a:solidFill>
                  </a:tcPr>
                </a:tc>
                <a:tc>
                  <a:txBody>
                    <a:bodyPr/>
                    <a:lstStyle>
                      <a:defPPr>
                        <a:defRPr lang="fr-FR"/>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dirty="0" smtClean="0">
                          <a:solidFill>
                            <a:schemeClr val="tx1"/>
                          </a:solidFill>
                        </a:rPr>
                        <a:t>Integrated</a:t>
                      </a:r>
                      <a:r>
                        <a:rPr lang="en-US" baseline="0" dirty="0" smtClean="0">
                          <a:solidFill>
                            <a:schemeClr val="tx1"/>
                          </a:solidFill>
                        </a:rPr>
                        <a:t> Luminosity</a:t>
                      </a:r>
                    </a:p>
                    <a:p>
                      <a:pPr algn="ctr"/>
                      <a:r>
                        <a:rPr lang="en-US" baseline="0" dirty="0" smtClean="0">
                          <a:solidFill>
                            <a:schemeClr val="tx1"/>
                          </a:solidFill>
                        </a:rPr>
                        <a:t>[fb</a:t>
                      </a:r>
                      <a:r>
                        <a:rPr lang="en-US" baseline="30000" dirty="0" smtClean="0">
                          <a:solidFill>
                            <a:schemeClr val="tx1"/>
                          </a:solidFill>
                        </a:rPr>
                        <a:t>-1</a:t>
                      </a:r>
                      <a:r>
                        <a:rPr lang="en-US" baseline="0" dirty="0" smtClean="0">
                          <a:solidFill>
                            <a:schemeClr val="tx1"/>
                          </a:solidFill>
                        </a:rPr>
                        <a:t>]</a:t>
                      </a:r>
                      <a:endParaRPr lang="en-US" dirty="0">
                        <a:solidFill>
                          <a:schemeClr val="tx1"/>
                        </a:solidFill>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999FF"/>
                    </a:solidFill>
                  </a:tcPr>
                </a:tc>
              </a:tr>
              <a:tr h="370840">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dirty="0" smtClean="0"/>
                        <a:t>2.5</a:t>
                      </a:r>
                      <a:endParaRPr lang="en-US" sz="20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999FF">
                        <a:tint val="4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dirty="0" smtClean="0"/>
                        <a:t>0.006</a:t>
                      </a:r>
                      <a:endParaRPr lang="en-US" sz="20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999FF">
                        <a:tint val="4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dirty="0" smtClean="0"/>
                        <a:t>1.3 x 10</a:t>
                      </a:r>
                      <a:r>
                        <a:rPr lang="en-US" sz="2000" baseline="30000" dirty="0" smtClean="0"/>
                        <a:t>33</a:t>
                      </a:r>
                      <a:endParaRPr lang="en-US" sz="2000" baseline="300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999FF">
                        <a:tint val="4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dirty="0" smtClean="0"/>
                        <a:t>~2.7</a:t>
                      </a:r>
                      <a:endParaRPr lang="en-US" sz="20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999FF">
                        <a:tint val="40000"/>
                      </a:srgbClr>
                    </a:solidFill>
                  </a:tcPr>
                </a:tc>
              </a:tr>
              <a:tr h="370840">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dirty="0" smtClean="0"/>
                        <a:t>2.0</a:t>
                      </a:r>
                      <a:endParaRPr lang="en-US" sz="20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99FF">
                        <a:tint val="2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dirty="0" smtClean="0"/>
                        <a:t>0.007</a:t>
                      </a:r>
                      <a:endParaRPr lang="en-US" sz="20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99FF">
                        <a:tint val="2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1.6 x 10</a:t>
                      </a:r>
                      <a:r>
                        <a:rPr lang="en-US" sz="2000" baseline="30000" dirty="0" smtClean="0"/>
                        <a:t>33</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99FF">
                        <a:tint val="2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dirty="0" smtClean="0"/>
                        <a:t>~3.3</a:t>
                      </a:r>
                      <a:endParaRPr lang="en-US" sz="20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99FF">
                        <a:tint val="20000"/>
                      </a:srgbClr>
                    </a:solidFill>
                  </a:tcPr>
                </a:tc>
              </a:tr>
              <a:tr h="370840">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dirty="0" smtClean="0"/>
                        <a:t>1.8</a:t>
                      </a:r>
                      <a:endParaRPr lang="en-US" sz="20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99FF">
                        <a:tint val="4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dirty="0" smtClean="0"/>
                        <a:t>0.008</a:t>
                      </a:r>
                      <a:endParaRPr lang="en-US" sz="20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99FF">
                        <a:tint val="4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1.8 x 10</a:t>
                      </a:r>
                      <a:r>
                        <a:rPr lang="en-US" sz="2000" baseline="30000" dirty="0" smtClean="0"/>
                        <a:t>33</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99FF">
                        <a:tint val="4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dirty="0" smtClean="0"/>
                        <a:t>~3.7</a:t>
                      </a:r>
                      <a:endParaRPr lang="en-US" sz="20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99FF">
                        <a:tint val="40000"/>
                      </a:srgbClr>
                    </a:solidFill>
                  </a:tcPr>
                </a:tc>
              </a:tr>
            </a:tbl>
          </a:graphicData>
        </a:graphic>
      </p:graphicFrame>
      <p:sp>
        <p:nvSpPr>
          <p:cNvPr id="20" name="TextBox 5"/>
          <p:cNvSpPr txBox="1"/>
          <p:nvPr/>
        </p:nvSpPr>
        <p:spPr>
          <a:xfrm>
            <a:off x="7020214" y="5085184"/>
            <a:ext cx="2088290" cy="707886"/>
          </a:xfrm>
          <a:prstGeom prst="rect">
            <a:avLst/>
          </a:prstGeom>
          <a:noFill/>
          <a:ln>
            <a:solidFill>
              <a:srgbClr val="00007D">
                <a:lumMod val="60000"/>
                <a:lumOff val="40000"/>
              </a:srgbClr>
            </a:solidFill>
          </a:ln>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150 ns: ~1.9 fb</a:t>
            </a:r>
            <a:r>
              <a:rPr kumimoji="0" lang="en-US" sz="1800" b="0" i="0" u="none" strike="noStrike" kern="0" cap="none" spc="0" normalizeH="0" baseline="30000" noProof="0" dirty="0" smtClean="0">
                <a:ln>
                  <a:noFill/>
                </a:ln>
                <a:solidFill>
                  <a:sysClr val="windowText" lastClr="000000"/>
                </a:solidFill>
                <a:effectLst/>
                <a:uLnTx/>
                <a:uFillTx/>
              </a:rPr>
              <a:t>-1</a:t>
            </a:r>
            <a:r>
              <a:rPr kumimoji="0" lang="en-US" sz="1800" b="0" i="0" u="none" strike="noStrike" kern="0" cap="none" spc="0" normalizeH="0" baseline="0" noProof="0" dirty="0" smtClean="0">
                <a:ln>
                  <a:noFill/>
                </a:ln>
                <a:solidFill>
                  <a:sysClr val="windowText" lastClr="000000"/>
                </a:solidFill>
                <a:effectLst/>
                <a:uLnTx/>
                <a:uFillTx/>
              </a:rPr>
              <a:t/>
            </a:r>
            <a:br>
              <a:rPr kumimoji="0" lang="en-US" sz="1800" b="0" i="0" u="none" strike="noStrike" kern="0" cap="none" spc="0" normalizeH="0" baseline="0" noProof="0" dirty="0" smtClean="0">
                <a:ln>
                  <a:noFill/>
                </a:ln>
                <a:solidFill>
                  <a:sysClr val="windowText" lastClr="000000"/>
                </a:solidFill>
                <a:effectLst/>
                <a:uLnTx/>
                <a:uFillTx/>
              </a:rPr>
            </a:br>
            <a:r>
              <a:rPr kumimoji="0" lang="en-US" sz="1800" b="0" i="0" u="none" strike="noStrike" kern="0" cap="none" spc="0" normalizeH="0" baseline="0" noProof="0" dirty="0" smtClean="0">
                <a:ln>
                  <a:noFill/>
                </a:ln>
                <a:solidFill>
                  <a:sysClr val="windowText" lastClr="000000"/>
                </a:solidFill>
                <a:effectLst/>
                <a:uLnTx/>
                <a:uFillTx/>
              </a:rPr>
              <a:t>50 ns: ~2.8 </a:t>
            </a:r>
            <a:r>
              <a:rPr kumimoji="0" lang="en-US" sz="1800" b="0" i="0" u="none" strike="noStrike" kern="0" cap="none" spc="0" normalizeH="0" baseline="0" noProof="0" dirty="0">
                <a:ln>
                  <a:noFill/>
                </a:ln>
                <a:solidFill>
                  <a:sysClr val="windowText" lastClr="000000"/>
                </a:solidFill>
                <a:effectLst/>
                <a:uLnTx/>
                <a:uFillTx/>
              </a:rPr>
              <a:t>fb</a:t>
            </a:r>
            <a:r>
              <a:rPr kumimoji="0" lang="en-US" sz="1800" b="0" i="0" u="none" strike="noStrike" kern="0" cap="none" spc="0" normalizeH="0" baseline="30000" noProof="0" dirty="0">
                <a:ln>
                  <a:noFill/>
                </a:ln>
                <a:solidFill>
                  <a:sysClr val="windowText" lastClr="000000"/>
                </a:solidFill>
                <a:effectLst/>
                <a:uLnTx/>
                <a:uFillTx/>
              </a:rPr>
              <a:t>-1</a:t>
            </a:r>
            <a:endParaRPr kumimoji="0" lang="en-US" sz="1800" b="0" i="0" u="none" strike="noStrike" kern="0" cap="none" spc="0" normalizeH="0" baseline="30000" noProof="0" dirty="0" smtClean="0">
              <a:ln>
                <a:noFill/>
              </a:ln>
              <a:solidFill>
                <a:sysClr val="windowText" lastClr="000000"/>
              </a:solidFill>
              <a:effectLst/>
              <a:uLnTx/>
              <a:uFillTx/>
            </a:endParaRPr>
          </a:p>
        </p:txBody>
      </p:sp>
      <p:sp>
        <p:nvSpPr>
          <p:cNvPr id="21" name="Rectangle 20"/>
          <p:cNvSpPr/>
          <p:nvPr/>
        </p:nvSpPr>
        <p:spPr>
          <a:xfrm>
            <a:off x="2339752" y="5949280"/>
            <a:ext cx="3563861" cy="369332"/>
          </a:xfrm>
          <a:prstGeom prst="rect">
            <a:avLst/>
          </a:prstGeom>
        </p:spPr>
        <p:txBody>
          <a:bodyPr wrap="none">
            <a:spAutoFit/>
          </a:bodyPr>
          <a:lstStyle/>
          <a:p>
            <a:r>
              <a:rPr lang="fr-FR" dirty="0" smtClean="0"/>
              <a:t>1 - 3 fb</a:t>
            </a:r>
            <a:r>
              <a:rPr lang="fr-FR" baseline="30000" dirty="0" smtClean="0"/>
              <a:t>-1</a:t>
            </a:r>
            <a:r>
              <a:rPr lang="fr-FR" dirty="0" smtClean="0"/>
              <a:t>   parait possible pour 2011</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44901D5-0DEC-41E6-8025-CE7E4D9C4ED2}" type="slidenum">
              <a:rPr lang="fr-FR" smtClean="0"/>
              <a:pPr/>
              <a:t>15</a:t>
            </a:fld>
            <a:endParaRPr lang="fr-FR" dirty="0"/>
          </a:p>
        </p:txBody>
      </p:sp>
      <p:pic>
        <p:nvPicPr>
          <p:cNvPr id="14337" name="Picture 1" descr="C:\Users\stocchi\AppData\Local\Temp\Hgg_bkg.png"/>
          <p:cNvPicPr>
            <a:picLocks noChangeAspect="1" noChangeArrowheads="1"/>
          </p:cNvPicPr>
          <p:nvPr/>
        </p:nvPicPr>
        <p:blipFill>
          <a:blip r:embed="rId2" cstate="print"/>
          <a:srcRect/>
          <a:stretch>
            <a:fillRect/>
          </a:stretch>
        </p:blipFill>
        <p:spPr bwMode="auto">
          <a:xfrm>
            <a:off x="4678325" y="116596"/>
            <a:ext cx="4465675" cy="3024372"/>
          </a:xfrm>
          <a:prstGeom prst="rect">
            <a:avLst/>
          </a:prstGeom>
          <a:noFill/>
        </p:spPr>
      </p:pic>
      <p:sp>
        <p:nvSpPr>
          <p:cNvPr id="14338" name="Rectangle 2"/>
          <p:cNvSpPr>
            <a:spLocks noChangeArrowheads="1"/>
          </p:cNvSpPr>
          <p:nvPr/>
        </p:nvSpPr>
        <p:spPr bwMode="auto">
          <a:xfrm>
            <a:off x="1" y="864294"/>
            <a:ext cx="4788024" cy="1323439"/>
          </a:xfrm>
          <a:prstGeom prst="rect">
            <a:avLst/>
          </a:prstGeom>
          <a:noFill/>
          <a:ln w="38100">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sng" strike="noStrike" cap="none" normalizeH="0" baseline="0" dirty="0" smtClean="0">
                <a:ln>
                  <a:noFill/>
                </a:ln>
                <a:solidFill>
                  <a:schemeClr val="tx1"/>
                </a:solidFill>
                <a:effectLst/>
                <a:latin typeface="Arial" pitchFamily="34" charset="0"/>
                <a:cs typeface="Arial" pitchFamily="34" charset="0"/>
              </a:rPr>
              <a:t>H</a:t>
            </a:r>
            <a:r>
              <a:rPr kumimoji="0" lang="fr-FR" sz="1600" b="1" i="0" u="sng" strike="noStrike" cap="none" normalizeH="0" baseline="0" dirty="0" smtClean="0">
                <a:ln>
                  <a:noFill/>
                </a:ln>
                <a:solidFill>
                  <a:schemeClr val="tx1"/>
                </a:solidFill>
                <a:effectLst/>
                <a:latin typeface="Arial" pitchFamily="34" charset="0"/>
                <a:cs typeface="Arial" pitchFamily="34" charset="0"/>
                <a:sym typeface="Wingdings" pitchFamily="2" charset="2"/>
              </a:rPr>
              <a:t> </a:t>
            </a:r>
            <a:r>
              <a:rPr kumimoji="0" lang="fr-FR" sz="1600" b="1" i="0" u="sng" strike="noStrike" cap="none" normalizeH="0" baseline="0" dirty="0" err="1" smtClean="0">
                <a:ln>
                  <a:noFill/>
                </a:ln>
                <a:solidFill>
                  <a:schemeClr val="tx1"/>
                </a:solidFill>
                <a:effectLst/>
                <a:latin typeface="Symbol" pitchFamily="18" charset="2"/>
                <a:cs typeface="Arial" pitchFamily="34" charset="0"/>
                <a:sym typeface="Wingdings" pitchFamily="2" charset="2"/>
              </a:rPr>
              <a:t>gg</a:t>
            </a:r>
            <a:r>
              <a:rPr kumimoji="0" lang="fr-FR" sz="1600" b="1" i="0" u="sng" strike="noStrike" cap="none" normalizeH="0" baseline="0" dirty="0" smtClean="0">
                <a:ln>
                  <a:noFill/>
                </a:ln>
                <a:solidFill>
                  <a:schemeClr val="tx1"/>
                </a:solidFill>
                <a:effectLst/>
                <a:latin typeface="Symbol" pitchFamily="18" charset="2"/>
                <a:cs typeface="Arial" pitchFamily="34" charset="0"/>
                <a:sym typeface="Wingdings" pitchFamily="2" charset="2"/>
              </a:rPr>
              <a:t> </a:t>
            </a:r>
            <a:r>
              <a:rPr kumimoji="0" lang="fr-FR" sz="1600" b="1" i="0" u="sng" strike="noStrike" cap="none" normalizeH="0" baseline="0" dirty="0" smtClean="0">
                <a:ln>
                  <a:noFill/>
                </a:ln>
                <a:solidFill>
                  <a:schemeClr val="tx1"/>
                </a:solidFill>
                <a:effectLst/>
                <a:latin typeface="Arial" pitchFamily="34" charset="0"/>
                <a:cs typeface="Arial" pitchFamily="34" charset="0"/>
                <a:sym typeface="Wingdings" pitchFamily="2" charset="2"/>
              </a:rPr>
              <a:t>mieux qu’attendu</a:t>
            </a:r>
            <a:r>
              <a:rPr kumimoji="0" lang="fr-FR" sz="1600" b="0" i="0" u="none" strike="noStrike" cap="none" normalizeH="0" baseline="0" dirty="0" smtClean="0">
                <a:ln>
                  <a:noFill/>
                </a:ln>
                <a:solidFill>
                  <a:schemeClr val="tx1"/>
                </a:solidFill>
                <a:effectLst/>
                <a:latin typeface="Arial" pitchFamily="34" charset="0"/>
                <a:cs typeface="Arial" pitchFamily="34" charset="0"/>
                <a:sym typeface="Wingdings" pitchFamily="2" charset="2"/>
              </a:rPr>
              <a:t>.</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cs typeface="Arial" pitchFamily="34" charset="0"/>
                <a:sym typeface="Wingdings" pitchFamily="2" charset="2"/>
              </a:rPr>
              <a:t>En utilisant 1fb</a:t>
            </a:r>
            <a:r>
              <a:rPr kumimoji="0" lang="fr-FR" sz="1600" b="0" i="0" u="none" strike="noStrike" cap="none" normalizeH="0" baseline="30000" dirty="0" smtClean="0">
                <a:ln>
                  <a:noFill/>
                </a:ln>
                <a:solidFill>
                  <a:schemeClr val="tx1"/>
                </a:solidFill>
                <a:effectLst/>
                <a:latin typeface="Arial" pitchFamily="34" charset="0"/>
                <a:cs typeface="Arial" pitchFamily="34" charset="0"/>
                <a:sym typeface="Wingdings" pitchFamily="2" charset="2"/>
              </a:rPr>
              <a:t>-1</a:t>
            </a:r>
            <a:r>
              <a:rPr kumimoji="0" lang="fr-FR" sz="1600" b="0" i="0" u="none" strike="noStrike" cap="none" normalizeH="0" baseline="0" dirty="0" smtClean="0">
                <a:ln>
                  <a:noFill/>
                </a:ln>
                <a:solidFill>
                  <a:schemeClr val="tx1"/>
                </a:solidFill>
                <a:effectLst/>
                <a:latin typeface="Arial" pitchFamily="34" charset="0"/>
                <a:cs typeface="Arial" pitchFamily="34" charset="0"/>
                <a:sym typeface="Wingdings" pitchFamily="2" charset="2"/>
              </a:rPr>
              <a:t> ATLAS</a:t>
            </a:r>
            <a:r>
              <a:rPr kumimoji="0" lang="fr-FR" sz="1600" b="0" i="0" u="none" strike="noStrike" cap="none" normalizeH="0" dirty="0" smtClean="0">
                <a:ln>
                  <a:noFill/>
                </a:ln>
                <a:solidFill>
                  <a:schemeClr val="tx1"/>
                </a:solidFill>
                <a:effectLst/>
                <a:latin typeface="Arial" pitchFamily="34" charset="0"/>
                <a:cs typeface="Arial" pitchFamily="34" charset="0"/>
                <a:sym typeface="Wingdings" pitchFamily="2" charset="2"/>
              </a:rPr>
              <a:t> pourra exclure </a:t>
            </a:r>
            <a:r>
              <a:rPr kumimoji="0" lang="fr-FR" sz="1600" b="0" i="0" u="none" strike="noStrike" cap="none" normalizeH="0" baseline="0" dirty="0" smtClean="0">
                <a:ln>
                  <a:noFill/>
                </a:ln>
                <a:solidFill>
                  <a:schemeClr val="tx1"/>
                </a:solidFill>
                <a:effectLst/>
                <a:latin typeface="Arial" pitchFamily="34" charset="0"/>
                <a:cs typeface="Arial" pitchFamily="34" charset="0"/>
              </a:rPr>
              <a:t>le </a:t>
            </a:r>
            <a:r>
              <a:rPr kumimoji="0" lang="fr-FR" sz="1600" b="0" i="0" u="none" strike="noStrike" cap="none" normalizeH="0" baseline="0" dirty="0" err="1" smtClean="0">
                <a:ln>
                  <a:noFill/>
                </a:ln>
                <a:solidFill>
                  <a:schemeClr val="tx1"/>
                </a:solidFill>
                <a:effectLst/>
                <a:latin typeface="Arial" pitchFamily="34" charset="0"/>
                <a:cs typeface="Arial" pitchFamily="34" charset="0"/>
              </a:rPr>
              <a:t>Higgs</a:t>
            </a:r>
            <a:r>
              <a:rPr kumimoji="0" lang="fr-FR" sz="1600" b="0" i="0" u="none" strike="noStrike" cap="none" normalizeH="0" baseline="0" dirty="0" smtClean="0">
                <a:ln>
                  <a:noFill/>
                </a:ln>
                <a:solidFill>
                  <a:schemeClr val="tx1"/>
                </a:solidFill>
                <a:effectLst/>
                <a:latin typeface="Arial" pitchFamily="34" charset="0"/>
                <a:cs typeface="Arial" pitchFamily="34" charset="0"/>
              </a:rPr>
              <a:t> produit avec</a:t>
            </a:r>
            <a:r>
              <a:rPr kumimoji="0" lang="fr-FR" sz="1600" b="0" i="0" u="none" strike="noStrike" cap="none" normalizeH="0" dirty="0" smtClean="0">
                <a:ln>
                  <a:noFill/>
                </a:ln>
                <a:solidFill>
                  <a:schemeClr val="tx1"/>
                </a:solidFill>
                <a:effectLst/>
                <a:latin typeface="Arial" pitchFamily="34" charset="0"/>
                <a:cs typeface="Arial" pitchFamily="34" charset="0"/>
              </a:rPr>
              <a:t> une section efficace</a:t>
            </a:r>
            <a:r>
              <a:rPr kumimoji="0" lang="fr-FR" sz="1600" b="0" i="0" u="none" strike="noStrike" cap="none" normalizeH="0" baseline="0" dirty="0" smtClean="0">
                <a:ln>
                  <a:noFill/>
                </a:ln>
                <a:solidFill>
                  <a:schemeClr val="tx1"/>
                </a:solidFill>
                <a:effectLst/>
                <a:latin typeface="Arial" pitchFamily="34" charset="0"/>
                <a:cs typeface="Arial" pitchFamily="34" charset="0"/>
              </a:rPr>
              <a:t> 3.2-4.2 </a:t>
            </a:r>
            <a:r>
              <a:rPr lang="fr-FR" sz="1600" dirty="0" smtClean="0">
                <a:latin typeface="Arial" pitchFamily="34" charset="0"/>
                <a:cs typeface="Arial" pitchFamily="34" charset="0"/>
              </a:rPr>
              <a:t>plus l</a:t>
            </a:r>
            <a:r>
              <a:rPr kumimoji="0" lang="fr-FR" sz="1600" b="0" i="0" u="none" strike="noStrike" cap="none" normalizeH="0" baseline="0" dirty="0" smtClean="0">
                <a:ln>
                  <a:noFill/>
                </a:ln>
                <a:solidFill>
                  <a:schemeClr val="tx1"/>
                </a:solidFill>
                <a:effectLst/>
                <a:latin typeface="Arial" pitchFamily="34" charset="0"/>
                <a:cs typeface="Arial" pitchFamily="34" charset="0"/>
              </a:rPr>
              <a:t>arge</a:t>
            </a:r>
            <a:r>
              <a:rPr kumimoji="0" lang="fr-FR" sz="1600" b="0" i="0" u="none" strike="noStrike" cap="none" normalizeH="0" dirty="0" smtClean="0">
                <a:ln>
                  <a:noFill/>
                </a:ln>
                <a:solidFill>
                  <a:schemeClr val="tx1"/>
                </a:solidFill>
                <a:effectLst/>
                <a:latin typeface="Arial" pitchFamily="34" charset="0"/>
                <a:cs typeface="Arial" pitchFamily="34" charset="0"/>
              </a:rPr>
              <a:t> que celle prédite par le </a:t>
            </a:r>
            <a:r>
              <a:rPr kumimoji="0" lang="fr-FR" sz="1600" b="0" i="0" u="none" strike="noStrike" cap="none" normalizeH="0" baseline="0" dirty="0" smtClean="0">
                <a:ln>
                  <a:noFill/>
                </a:ln>
                <a:solidFill>
                  <a:schemeClr val="tx1"/>
                </a:solidFill>
                <a:effectLst/>
                <a:latin typeface="Arial" pitchFamily="34" charset="0"/>
                <a:cs typeface="Arial" pitchFamily="34" charset="0"/>
              </a:rPr>
              <a:t>Standard </a:t>
            </a:r>
            <a:r>
              <a:rPr lang="fr-FR" sz="1600" dirty="0" smtClean="0">
                <a:latin typeface="Arial" pitchFamily="34" charset="0"/>
                <a:cs typeface="Arial" pitchFamily="34" charset="0"/>
              </a:rPr>
              <a:t> </a:t>
            </a:r>
            <a:r>
              <a:rPr kumimoji="0" lang="fr-FR" sz="1600" b="0" i="0" u="none" strike="noStrike" cap="none" normalizeH="0" baseline="0" dirty="0" smtClean="0">
                <a:ln>
                  <a:noFill/>
                </a:ln>
                <a:solidFill>
                  <a:schemeClr val="tx1"/>
                </a:solidFill>
                <a:effectLst/>
                <a:latin typeface="Arial" pitchFamily="34" charset="0"/>
                <a:cs typeface="Arial" pitchFamily="34" charset="0"/>
              </a:rPr>
              <a:t>Model dans</a:t>
            </a:r>
            <a:r>
              <a:rPr kumimoji="0" lang="fr-FR" sz="1600" b="0" i="0" u="none" strike="noStrike" cap="none" normalizeH="0" dirty="0" smtClean="0">
                <a:ln>
                  <a:noFill/>
                </a:ln>
                <a:solidFill>
                  <a:schemeClr val="tx1"/>
                </a:solidFill>
                <a:effectLst/>
                <a:latin typeface="Arial" pitchFamily="34" charset="0"/>
                <a:cs typeface="Arial" pitchFamily="34" charset="0"/>
              </a:rPr>
              <a:t> la région de masse </a:t>
            </a:r>
            <a:r>
              <a:rPr kumimoji="0" lang="fr-FR" sz="1600" b="0" i="0" u="none" strike="noStrike" cap="none" normalizeH="0" baseline="0" dirty="0" smtClean="0">
                <a:ln>
                  <a:noFill/>
                </a:ln>
                <a:solidFill>
                  <a:schemeClr val="tx1"/>
                </a:solidFill>
                <a:effectLst/>
                <a:latin typeface="Arial" pitchFamily="34" charset="0"/>
                <a:cs typeface="Arial" pitchFamily="34" charset="0"/>
              </a:rPr>
              <a:t> [110-140] </a:t>
            </a:r>
            <a:r>
              <a:rPr kumimoji="0" lang="fr-FR" sz="1600" b="0" i="0" u="none" strike="noStrike" cap="none" normalizeH="0" baseline="0" dirty="0" err="1" smtClean="0">
                <a:ln>
                  <a:noFill/>
                </a:ln>
                <a:solidFill>
                  <a:schemeClr val="tx1"/>
                </a:solidFill>
                <a:effectLst/>
                <a:latin typeface="Arial" pitchFamily="34" charset="0"/>
                <a:cs typeface="Arial" pitchFamily="34" charset="0"/>
              </a:rPr>
              <a:t>GeV</a:t>
            </a:r>
            <a:r>
              <a:rPr kumimoji="0" lang="fr-FR" sz="16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14339" name="Picture 3" descr="C:\Users\stocchi\AppData\Local\Temp\Hgg_limits.png"/>
          <p:cNvPicPr>
            <a:picLocks noChangeAspect="1" noChangeArrowheads="1"/>
          </p:cNvPicPr>
          <p:nvPr/>
        </p:nvPicPr>
        <p:blipFill>
          <a:blip r:embed="rId3" cstate="print"/>
          <a:srcRect/>
          <a:stretch>
            <a:fillRect/>
          </a:stretch>
        </p:blipFill>
        <p:spPr bwMode="auto">
          <a:xfrm>
            <a:off x="432048" y="2427478"/>
            <a:ext cx="4283968" cy="2901312"/>
          </a:xfrm>
          <a:prstGeom prst="rect">
            <a:avLst/>
          </a:prstGeom>
          <a:noFill/>
        </p:spPr>
      </p:pic>
      <p:pic>
        <p:nvPicPr>
          <p:cNvPr id="14341" name="Picture 5" descr="C:\Users\stocchi\AppData\Local\Temp\Susy_limits.png"/>
          <p:cNvPicPr>
            <a:picLocks noChangeAspect="1" noChangeArrowheads="1"/>
          </p:cNvPicPr>
          <p:nvPr/>
        </p:nvPicPr>
        <p:blipFill>
          <a:blip r:embed="rId4" cstate="print"/>
          <a:srcRect/>
          <a:stretch>
            <a:fillRect/>
          </a:stretch>
        </p:blipFill>
        <p:spPr bwMode="auto">
          <a:xfrm>
            <a:off x="5148064" y="3712412"/>
            <a:ext cx="3157419" cy="2956948"/>
          </a:xfrm>
          <a:prstGeom prst="rect">
            <a:avLst/>
          </a:prstGeom>
          <a:noFill/>
        </p:spPr>
      </p:pic>
      <p:sp>
        <p:nvSpPr>
          <p:cNvPr id="14342" name="Rectangle 6"/>
          <p:cNvSpPr>
            <a:spLocks noChangeArrowheads="1"/>
          </p:cNvSpPr>
          <p:nvPr/>
        </p:nvSpPr>
        <p:spPr bwMode="auto">
          <a:xfrm>
            <a:off x="272426" y="5766355"/>
            <a:ext cx="5237459"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sng" strike="noStrike" cap="none" normalizeH="0" baseline="0" dirty="0" smtClean="0">
                <a:ln>
                  <a:noFill/>
                </a:ln>
                <a:solidFill>
                  <a:schemeClr val="tx1"/>
                </a:solidFill>
                <a:effectLst/>
                <a:latin typeface="Arial" pitchFamily="34" charset="0"/>
                <a:cs typeface="Arial" pitchFamily="34" charset="0"/>
              </a:rPr>
              <a:t>Plot d'exclusion de SUSY en mode 0-lepton</a:t>
            </a:r>
            <a:r>
              <a:rPr kumimoji="0" lang="fr-FR" sz="1600" b="0" i="0" u="none" strike="noStrike" cap="none" normalizeH="0" baseline="0" dirty="0" smtClean="0">
                <a:ln>
                  <a:noFill/>
                </a:ln>
                <a:solidFill>
                  <a:schemeClr val="tx1"/>
                </a:solidFill>
                <a:effectLst/>
                <a:latin typeface="Arial" pitchFamily="34" charset="0"/>
                <a:cs typeface="Arial" pitchFamily="34" charset="0"/>
              </a:rPr>
              <a:t> </a:t>
            </a:r>
            <a:endParaRPr lang="fr-FR" sz="1600" dirty="0" smtClean="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fr-FR" sz="1600" dirty="0" smtClean="0">
                <a:latin typeface="Arial" pitchFamily="34" charset="0"/>
                <a:cs typeface="Arial" pitchFamily="34" charset="0"/>
              </a:rPr>
              <a:t>A</a:t>
            </a:r>
            <a:r>
              <a:rPr kumimoji="0" lang="fr-FR" sz="1600" b="0" i="0" u="none" strike="noStrike" cap="none" normalizeH="0" baseline="0" dirty="0" smtClean="0">
                <a:ln>
                  <a:noFill/>
                </a:ln>
                <a:solidFill>
                  <a:schemeClr val="tx1"/>
                </a:solidFill>
                <a:effectLst/>
                <a:latin typeface="Arial" pitchFamily="34" charset="0"/>
                <a:cs typeface="Arial" pitchFamily="34" charset="0"/>
              </a:rPr>
              <a:t>vec les données de 2010 les limites mises par </a:t>
            </a:r>
            <a:r>
              <a:rPr lang="fr-FR" sz="1600" dirty="0" smtClean="0">
                <a:latin typeface="Arial" pitchFamily="34" charset="0"/>
                <a:cs typeface="Arial" pitchFamily="34" charset="0"/>
              </a:rPr>
              <a:t>ATLAS </a:t>
            </a:r>
          </a:p>
          <a:p>
            <a:pPr marL="0" marR="0" lvl="0" indent="0" algn="ctr" defTabSz="914400" rtl="0" eaLnBrk="1" fontAlgn="base" latinLnBrk="0" hangingPunct="1">
              <a:lnSpc>
                <a:spcPct val="100000"/>
              </a:lnSpc>
              <a:spcBef>
                <a:spcPct val="0"/>
              </a:spcBef>
              <a:spcAft>
                <a:spcPct val="0"/>
              </a:spcAft>
              <a:buClrTx/>
              <a:buSzTx/>
              <a:buFontTx/>
              <a:buNone/>
              <a:tabLst/>
            </a:pPr>
            <a:r>
              <a:rPr lang="fr-FR" sz="1600" dirty="0" smtClean="0">
                <a:latin typeface="Arial" pitchFamily="34" charset="0"/>
                <a:cs typeface="Arial" pitchFamily="34" charset="0"/>
              </a:rPr>
              <a:t>sont</a:t>
            </a:r>
            <a:r>
              <a:rPr kumimoji="0" lang="fr-FR" sz="1600" b="0" i="0" u="none" strike="noStrike" cap="none" normalizeH="0" baseline="0" dirty="0" smtClean="0">
                <a:ln>
                  <a:noFill/>
                </a:ln>
                <a:solidFill>
                  <a:schemeClr val="tx1"/>
                </a:solidFill>
                <a:effectLst/>
                <a:latin typeface="Arial" pitchFamily="34" charset="0"/>
                <a:cs typeface="Arial" pitchFamily="34" charset="0"/>
              </a:rPr>
              <a:t> déjà </a:t>
            </a:r>
            <a:r>
              <a:rPr kumimoji="0" lang="fr-FR" sz="1600" b="0" i="0" u="none" strike="noStrike" cap="none" normalizeH="0" baseline="0" dirty="0" smtClean="0">
                <a:ln>
                  <a:noFill/>
                </a:ln>
                <a:solidFill>
                  <a:schemeClr val="tx1"/>
                </a:solidFill>
                <a:effectLst/>
                <a:latin typeface="Arial" pitchFamily="34" charset="0"/>
                <a:cs typeface="Arial" pitchFamily="34" charset="0"/>
              </a:rPr>
              <a:t>meilleures </a:t>
            </a:r>
            <a:r>
              <a:rPr lang="fr-FR" sz="1600" dirty="0" smtClean="0">
                <a:latin typeface="Arial" pitchFamily="34" charset="0"/>
                <a:cs typeface="Arial" pitchFamily="34" charset="0"/>
              </a:rPr>
              <a:t>que </a:t>
            </a:r>
            <a:r>
              <a:rPr lang="fr-FR" sz="1600" dirty="0" smtClean="0">
                <a:latin typeface="Arial" pitchFamily="34" charset="0"/>
                <a:cs typeface="Arial" pitchFamily="34" charset="0"/>
              </a:rPr>
              <a:t>celles</a:t>
            </a:r>
            <a:r>
              <a:rPr kumimoji="0" lang="fr-FR" sz="1600" b="0" i="0" u="none" strike="noStrike" cap="none" normalizeH="0" baseline="0" dirty="0" smtClean="0">
                <a:ln>
                  <a:noFill/>
                </a:ln>
                <a:solidFill>
                  <a:schemeClr val="tx1"/>
                </a:solidFill>
                <a:effectLst/>
                <a:latin typeface="Arial" pitchFamily="34" charset="0"/>
                <a:cs typeface="Arial" pitchFamily="34" charset="0"/>
              </a:rPr>
              <a:t> de </a:t>
            </a:r>
            <a:r>
              <a:rPr kumimoji="0" lang="fr-FR" sz="1600" b="0" i="0" u="none" strike="noStrike" cap="none" normalizeH="0" baseline="0" dirty="0" err="1" smtClean="0">
                <a:ln>
                  <a:noFill/>
                </a:ln>
                <a:solidFill>
                  <a:schemeClr val="tx1"/>
                </a:solidFill>
                <a:effectLst/>
                <a:latin typeface="Arial" pitchFamily="34" charset="0"/>
                <a:cs typeface="Arial" pitchFamily="34" charset="0"/>
              </a:rPr>
              <a:t>FermiLab</a:t>
            </a:r>
            <a:r>
              <a:rPr kumimoji="0" lang="fr-FR" sz="1600" b="0" i="0" u="none" strike="noStrike" cap="none" normalizeH="0" baseline="0" dirty="0" smtClean="0">
                <a:ln>
                  <a:noFill/>
                </a:ln>
                <a:solidFill>
                  <a:schemeClr val="tx1"/>
                </a:solidFill>
                <a:effectLst/>
                <a:latin typeface="Arial" pitchFamily="34" charset="0"/>
                <a:cs typeface="Arial" pitchFamily="34" charset="0"/>
              </a:rPr>
              <a:t>. </a:t>
            </a:r>
          </a:p>
        </p:txBody>
      </p:sp>
      <p:sp>
        <p:nvSpPr>
          <p:cNvPr id="9" name="ZoneTexte 8"/>
          <p:cNvSpPr txBox="1"/>
          <p:nvPr/>
        </p:nvSpPr>
        <p:spPr>
          <a:xfrm>
            <a:off x="251520" y="188640"/>
            <a:ext cx="1136465" cy="461665"/>
          </a:xfrm>
          <a:prstGeom prst="rect">
            <a:avLst/>
          </a:prstGeom>
          <a:solidFill>
            <a:srgbClr val="FFFF00"/>
          </a:solidFill>
        </p:spPr>
        <p:txBody>
          <a:bodyPr wrap="none" rtlCol="0">
            <a:spAutoFit/>
          </a:bodyPr>
          <a:lstStyle/>
          <a:p>
            <a:r>
              <a:rPr lang="en-US" sz="2400" dirty="0" smtClean="0">
                <a:latin typeface="Arial" pitchFamily="34" charset="0"/>
                <a:cs typeface="Arial" pitchFamily="34" charset="0"/>
              </a:rPr>
              <a:t>ATLAS</a:t>
            </a:r>
            <a:endParaRPr lang="fr-F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902896" y="6074990"/>
            <a:ext cx="2133600" cy="365125"/>
          </a:xfrm>
        </p:spPr>
        <p:txBody>
          <a:bodyPr/>
          <a:lstStyle/>
          <a:p>
            <a:fld id="{044901D5-0DEC-41E6-8025-CE7E4D9C4ED2}" type="slidenum">
              <a:rPr lang="fr-FR" smtClean="0"/>
              <a:pPr/>
              <a:t>16</a:t>
            </a:fld>
            <a:endParaRPr lang="fr-FR" dirty="0"/>
          </a:p>
        </p:txBody>
      </p:sp>
      <p:pic>
        <p:nvPicPr>
          <p:cNvPr id="5" name="Picture 5"/>
          <p:cNvPicPr>
            <a:picLocks noChangeAspect="1" noChangeArrowheads="1"/>
          </p:cNvPicPr>
          <p:nvPr/>
        </p:nvPicPr>
        <p:blipFill>
          <a:blip r:embed="rId2" cstate="print"/>
          <a:srcRect/>
          <a:stretch>
            <a:fillRect/>
          </a:stretch>
        </p:blipFill>
        <p:spPr bwMode="auto">
          <a:xfrm>
            <a:off x="4177056" y="0"/>
            <a:ext cx="4966944" cy="3429000"/>
          </a:xfrm>
          <a:prstGeom prst="rect">
            <a:avLst/>
          </a:prstGeom>
          <a:noFill/>
          <a:ln w="9525">
            <a:noFill/>
            <a:miter lim="800000"/>
            <a:headEnd/>
            <a:tailEnd/>
          </a:ln>
          <a:effectLst/>
        </p:spPr>
      </p:pic>
      <p:sp>
        <p:nvSpPr>
          <p:cNvPr id="6" name="Text Box 6"/>
          <p:cNvSpPr txBox="1">
            <a:spLocks noChangeArrowheads="1"/>
          </p:cNvSpPr>
          <p:nvPr/>
        </p:nvSpPr>
        <p:spPr bwMode="auto">
          <a:xfrm>
            <a:off x="-36512" y="1628800"/>
            <a:ext cx="4320480" cy="830997"/>
          </a:xfrm>
          <a:prstGeom prst="rect">
            <a:avLst/>
          </a:prstGeom>
          <a:noFill/>
          <a:ln w="38100">
            <a:solidFill>
              <a:srgbClr val="FF0000"/>
            </a:solidFill>
            <a:miter lim="800000"/>
            <a:headEnd/>
            <a:tailEnd/>
          </a:ln>
          <a:effectLst/>
        </p:spPr>
        <p:txBody>
          <a:bodyPr wrap="square">
            <a:spAutoFit/>
          </a:bodyPr>
          <a:lstStyle/>
          <a:p>
            <a:r>
              <a:rPr lang="fr-FR" sz="1600" dirty="0">
                <a:latin typeface="Arial" pitchFamily="34" charset="0"/>
                <a:cs typeface="Arial" pitchFamily="34" charset="0"/>
              </a:rPr>
              <a:t>Mesure de la section efficace de </a:t>
            </a:r>
            <a:r>
              <a:rPr lang="fr-FR" sz="1600" dirty="0" smtClean="0">
                <a:latin typeface="Arial" pitchFamily="34" charset="0"/>
                <a:cs typeface="Arial" pitchFamily="34" charset="0"/>
              </a:rPr>
              <a:t>production </a:t>
            </a:r>
            <a:r>
              <a:rPr lang="fr-FR" sz="1600" dirty="0">
                <a:latin typeface="Arial" pitchFamily="34" charset="0"/>
                <a:cs typeface="Arial" pitchFamily="34" charset="0"/>
              </a:rPr>
              <a:t>des J/</a:t>
            </a:r>
            <a:r>
              <a:rPr lang="el-GR" sz="1600" dirty="0">
                <a:latin typeface="Arial" pitchFamily="34" charset="0"/>
                <a:cs typeface="Arial" pitchFamily="34" charset="0"/>
              </a:rPr>
              <a:t>ψ</a:t>
            </a:r>
            <a:r>
              <a:rPr lang="fr-FR" sz="1600" dirty="0">
                <a:latin typeface="Arial" pitchFamily="34" charset="0"/>
                <a:cs typeface="Arial" pitchFamily="34" charset="0"/>
              </a:rPr>
              <a:t> directs et des J/</a:t>
            </a:r>
            <a:r>
              <a:rPr lang="el-GR" sz="1600" dirty="0">
                <a:latin typeface="Arial" pitchFamily="34" charset="0"/>
                <a:cs typeface="Arial" pitchFamily="34" charset="0"/>
              </a:rPr>
              <a:t>ψ</a:t>
            </a:r>
            <a:r>
              <a:rPr lang="fr-FR" sz="1600" dirty="0">
                <a:latin typeface="Arial" pitchFamily="34" charset="0"/>
                <a:cs typeface="Arial" pitchFamily="34" charset="0"/>
              </a:rPr>
              <a:t> </a:t>
            </a:r>
            <a:r>
              <a:rPr lang="fr-FR" sz="1600" dirty="0" smtClean="0">
                <a:latin typeface="Arial" pitchFamily="34" charset="0"/>
                <a:cs typeface="Arial" pitchFamily="34" charset="0"/>
              </a:rPr>
              <a:t>en </a:t>
            </a:r>
            <a:r>
              <a:rPr lang="fr-FR" sz="1600" dirty="0" err="1" smtClean="0">
                <a:latin typeface="Arial" pitchFamily="34" charset="0"/>
                <a:cs typeface="Arial" pitchFamily="34" charset="0"/>
              </a:rPr>
              <a:t>bins</a:t>
            </a:r>
            <a:r>
              <a:rPr lang="fr-FR" sz="1600" dirty="0" smtClean="0">
                <a:latin typeface="Arial" pitchFamily="34" charset="0"/>
                <a:cs typeface="Arial" pitchFamily="34" charset="0"/>
              </a:rPr>
              <a:t> de </a:t>
            </a:r>
            <a:r>
              <a:rPr lang="fr-FR" sz="1600" dirty="0" err="1">
                <a:latin typeface="Arial" pitchFamily="34" charset="0"/>
                <a:cs typeface="Arial" pitchFamily="34" charset="0"/>
              </a:rPr>
              <a:t>p</a:t>
            </a:r>
            <a:r>
              <a:rPr lang="fr-FR" sz="1600" baseline="-25000" dirty="0" err="1">
                <a:latin typeface="Arial" pitchFamily="34" charset="0"/>
                <a:cs typeface="Arial" pitchFamily="34" charset="0"/>
              </a:rPr>
              <a:t>T</a:t>
            </a:r>
            <a:r>
              <a:rPr lang="fr-FR" sz="1600" dirty="0">
                <a:latin typeface="Arial" pitchFamily="34" charset="0"/>
                <a:cs typeface="Arial" pitchFamily="34" charset="0"/>
              </a:rPr>
              <a:t> </a:t>
            </a:r>
            <a:r>
              <a:rPr lang="fr-FR" sz="1600" dirty="0" smtClean="0">
                <a:latin typeface="Arial" pitchFamily="34" charset="0"/>
                <a:cs typeface="Arial" pitchFamily="34" charset="0"/>
              </a:rPr>
              <a:t>et </a:t>
            </a:r>
            <a:r>
              <a:rPr lang="fr-FR" sz="1600" dirty="0" smtClean="0">
                <a:latin typeface="Arial" pitchFamily="34" charset="0"/>
                <a:cs typeface="Arial" pitchFamily="34" charset="0"/>
              </a:rPr>
              <a:t>rapidité</a:t>
            </a:r>
            <a:endParaRPr lang="el-GR" sz="1600" dirty="0">
              <a:latin typeface="Arial" pitchFamily="34" charset="0"/>
              <a:cs typeface="Arial" pitchFamily="34" charset="0"/>
            </a:endParaRPr>
          </a:p>
        </p:txBody>
      </p:sp>
      <p:sp>
        <p:nvSpPr>
          <p:cNvPr id="7" name="Text Box 8"/>
          <p:cNvSpPr txBox="1">
            <a:spLocks noChangeArrowheads="1"/>
          </p:cNvSpPr>
          <p:nvPr/>
        </p:nvSpPr>
        <p:spPr bwMode="auto">
          <a:xfrm>
            <a:off x="7812360" y="548680"/>
            <a:ext cx="954087" cy="366713"/>
          </a:xfrm>
          <a:prstGeom prst="rect">
            <a:avLst/>
          </a:prstGeom>
          <a:noFill/>
          <a:ln w="9525">
            <a:noFill/>
            <a:miter lim="800000"/>
            <a:headEnd/>
            <a:tailEnd/>
          </a:ln>
          <a:effectLst/>
        </p:spPr>
        <p:txBody>
          <a:bodyPr wrap="none">
            <a:spAutoFit/>
          </a:bodyPr>
          <a:lstStyle/>
          <a:p>
            <a:r>
              <a:rPr lang="fr-FR" dirty="0"/>
              <a:t>5.2 </a:t>
            </a:r>
            <a:r>
              <a:rPr lang="fr-FR" dirty="0" err="1"/>
              <a:t>pb</a:t>
            </a:r>
            <a:r>
              <a:rPr lang="fr-FR" baseline="30000" dirty="0"/>
              <a:t>-1</a:t>
            </a:r>
          </a:p>
        </p:txBody>
      </p:sp>
      <p:pic>
        <p:nvPicPr>
          <p:cNvPr id="8" name="Picture 10"/>
          <p:cNvPicPr>
            <a:picLocks noChangeAspect="1" noChangeArrowheads="1"/>
          </p:cNvPicPr>
          <p:nvPr/>
        </p:nvPicPr>
        <p:blipFill>
          <a:blip r:embed="rId3" cstate="print"/>
          <a:srcRect/>
          <a:stretch>
            <a:fillRect/>
          </a:stretch>
        </p:blipFill>
        <p:spPr bwMode="auto">
          <a:xfrm>
            <a:off x="67419" y="315119"/>
            <a:ext cx="1192213" cy="809625"/>
          </a:xfrm>
          <a:prstGeom prst="rect">
            <a:avLst/>
          </a:prstGeom>
          <a:noFill/>
          <a:ln w="9525">
            <a:noFill/>
            <a:miter lim="800000"/>
            <a:headEnd/>
            <a:tailEnd/>
          </a:ln>
          <a:effectLst/>
        </p:spPr>
      </p:pic>
      <p:sp>
        <p:nvSpPr>
          <p:cNvPr id="9" name="Rectangle 7"/>
          <p:cNvSpPr>
            <a:spLocks noChangeArrowheads="1"/>
          </p:cNvSpPr>
          <p:nvPr/>
        </p:nvSpPr>
        <p:spPr bwMode="auto">
          <a:xfrm>
            <a:off x="5940152" y="109959"/>
            <a:ext cx="1262062" cy="366713"/>
          </a:xfrm>
          <a:prstGeom prst="rect">
            <a:avLst/>
          </a:prstGeom>
          <a:solidFill>
            <a:schemeClr val="bg1"/>
          </a:solidFill>
          <a:ln w="9525">
            <a:noFill/>
            <a:miter lim="800000"/>
            <a:headEnd/>
            <a:tailEnd/>
          </a:ln>
          <a:effectLst/>
        </p:spPr>
        <p:txBody>
          <a:bodyPr wrap="none">
            <a:spAutoFit/>
          </a:bodyPr>
          <a:lstStyle/>
          <a:p>
            <a:r>
              <a:rPr lang="fr-FR" dirty="0"/>
              <a:t>J/</a:t>
            </a:r>
            <a:r>
              <a:rPr lang="el-GR" dirty="0"/>
              <a:t>ψ</a:t>
            </a:r>
            <a:r>
              <a:rPr lang="fr-FR" dirty="0"/>
              <a:t> directs</a:t>
            </a:r>
          </a:p>
        </p:txBody>
      </p:sp>
      <p:pic>
        <p:nvPicPr>
          <p:cNvPr id="10" name="Picture 6" descr="Sans titre"/>
          <p:cNvPicPr>
            <a:picLocks noChangeAspect="1" noChangeArrowheads="1"/>
          </p:cNvPicPr>
          <p:nvPr/>
        </p:nvPicPr>
        <p:blipFill>
          <a:blip r:embed="rId4" cstate="print"/>
          <a:srcRect/>
          <a:stretch>
            <a:fillRect/>
          </a:stretch>
        </p:blipFill>
        <p:spPr bwMode="auto">
          <a:xfrm>
            <a:off x="539552" y="3119482"/>
            <a:ext cx="3529087" cy="2432309"/>
          </a:xfrm>
          <a:prstGeom prst="rect">
            <a:avLst/>
          </a:prstGeom>
          <a:noFill/>
        </p:spPr>
      </p:pic>
      <p:sp>
        <p:nvSpPr>
          <p:cNvPr id="11" name="Text Box 5"/>
          <p:cNvSpPr txBox="1">
            <a:spLocks noChangeArrowheads="1"/>
          </p:cNvSpPr>
          <p:nvPr/>
        </p:nvSpPr>
        <p:spPr bwMode="auto">
          <a:xfrm>
            <a:off x="323528" y="2708920"/>
            <a:ext cx="4020652" cy="338554"/>
          </a:xfrm>
          <a:prstGeom prst="rect">
            <a:avLst/>
          </a:prstGeom>
          <a:noFill/>
          <a:ln w="57150">
            <a:solidFill>
              <a:srgbClr val="FF0000"/>
            </a:solidFill>
            <a:miter lim="800000"/>
            <a:headEnd/>
            <a:tailEnd/>
          </a:ln>
          <a:effectLst/>
        </p:spPr>
        <p:txBody>
          <a:bodyPr wrap="none">
            <a:spAutoFit/>
          </a:bodyPr>
          <a:lstStyle/>
          <a:p>
            <a:r>
              <a:rPr lang="fr-FR" sz="1600" dirty="0">
                <a:latin typeface="Arial" pitchFamily="34" charset="0"/>
                <a:cs typeface="Arial" pitchFamily="34" charset="0"/>
              </a:rPr>
              <a:t>Première observation du mode B</a:t>
            </a:r>
            <a:r>
              <a:rPr lang="fr-FR" sz="1600" baseline="-25000" dirty="0">
                <a:latin typeface="Arial" pitchFamily="34" charset="0"/>
                <a:cs typeface="Arial" pitchFamily="34" charset="0"/>
              </a:rPr>
              <a:t>s</a:t>
            </a:r>
            <a:r>
              <a:rPr lang="fr-FR" sz="1600" dirty="0">
                <a:latin typeface="Arial" pitchFamily="34" charset="0"/>
                <a:cs typeface="Arial" pitchFamily="34" charset="0"/>
                <a:sym typeface="Symbol" pitchFamily="18" charset="2"/>
              </a:rPr>
              <a:t> </a:t>
            </a:r>
            <a:r>
              <a:rPr lang="fr-FR" sz="1600" dirty="0" err="1">
                <a:latin typeface="Arial" pitchFamily="34" charset="0"/>
                <a:cs typeface="Arial" pitchFamily="34" charset="0"/>
              </a:rPr>
              <a:t>D</a:t>
            </a:r>
            <a:r>
              <a:rPr lang="fr-FR" sz="1600" baseline="-25000" dirty="0" err="1">
                <a:latin typeface="Arial" pitchFamily="34" charset="0"/>
                <a:cs typeface="Arial" pitchFamily="34" charset="0"/>
              </a:rPr>
              <a:t>s</a:t>
            </a:r>
            <a:r>
              <a:rPr lang="fr-FR" sz="1600" dirty="0" err="1">
                <a:latin typeface="Arial" pitchFamily="34" charset="0"/>
                <a:cs typeface="Arial" pitchFamily="34" charset="0"/>
              </a:rPr>
              <a:t>K</a:t>
            </a:r>
            <a:r>
              <a:rPr lang="fr-FR" sz="1600" dirty="0">
                <a:latin typeface="Arial" pitchFamily="34" charset="0"/>
                <a:cs typeface="Arial" pitchFamily="34" charset="0"/>
              </a:rPr>
              <a:t>*</a:t>
            </a:r>
            <a:r>
              <a:rPr lang="fr-FR" sz="1600" baseline="30000" dirty="0">
                <a:latin typeface="Arial" pitchFamily="34" charset="0"/>
                <a:cs typeface="Arial" pitchFamily="34" charset="0"/>
              </a:rPr>
              <a:t>0</a:t>
            </a:r>
          </a:p>
        </p:txBody>
      </p:sp>
      <p:pic>
        <p:nvPicPr>
          <p:cNvPr id="12" name="Picture 8"/>
          <p:cNvPicPr>
            <a:picLocks noChangeAspect="1" noChangeArrowheads="1"/>
          </p:cNvPicPr>
          <p:nvPr/>
        </p:nvPicPr>
        <p:blipFill>
          <a:blip r:embed="rId5" cstate="print"/>
          <a:srcRect/>
          <a:stretch>
            <a:fillRect/>
          </a:stretch>
        </p:blipFill>
        <p:spPr bwMode="auto">
          <a:xfrm>
            <a:off x="5259585" y="3824758"/>
            <a:ext cx="3551238" cy="2635250"/>
          </a:xfrm>
          <a:prstGeom prst="rect">
            <a:avLst/>
          </a:prstGeom>
          <a:noFill/>
          <a:ln w="9525">
            <a:noFill/>
            <a:miter lim="800000"/>
            <a:headEnd/>
            <a:tailEnd/>
          </a:ln>
          <a:effectLst/>
        </p:spPr>
      </p:pic>
      <p:sp>
        <p:nvSpPr>
          <p:cNvPr id="13" name="Rectangle 9"/>
          <p:cNvSpPr>
            <a:spLocks noChangeArrowheads="1"/>
          </p:cNvSpPr>
          <p:nvPr/>
        </p:nvSpPr>
        <p:spPr bwMode="auto">
          <a:xfrm>
            <a:off x="6865440" y="3429000"/>
            <a:ext cx="1080592" cy="366712"/>
          </a:xfrm>
          <a:prstGeom prst="rect">
            <a:avLst/>
          </a:prstGeom>
          <a:noFill/>
          <a:ln w="57150">
            <a:solidFill>
              <a:srgbClr val="FF0000"/>
            </a:solidFill>
            <a:miter lim="800000"/>
            <a:headEnd/>
            <a:tailEnd/>
          </a:ln>
          <a:effectLst/>
        </p:spPr>
        <p:txBody>
          <a:bodyPr wrap="square">
            <a:spAutoFit/>
          </a:bodyPr>
          <a:lstStyle/>
          <a:p>
            <a:r>
              <a:rPr lang="fr-FR" dirty="0"/>
              <a:t>J/</a:t>
            </a:r>
            <a:r>
              <a:rPr lang="el-GR" dirty="0"/>
              <a:t>ψ</a:t>
            </a:r>
            <a:r>
              <a:rPr lang="fr-FR" dirty="0"/>
              <a:t> </a:t>
            </a:r>
            <a:r>
              <a:rPr lang="fr-FR" dirty="0">
                <a:sym typeface="Symbol" pitchFamily="18" charset="2"/>
              </a:rPr>
              <a:t>pp</a:t>
            </a:r>
          </a:p>
        </p:txBody>
      </p:sp>
      <p:sp>
        <p:nvSpPr>
          <p:cNvPr id="14" name="Line 10"/>
          <p:cNvSpPr>
            <a:spLocks noChangeShapeType="1"/>
          </p:cNvSpPr>
          <p:nvPr/>
        </p:nvSpPr>
        <p:spPr bwMode="auto">
          <a:xfrm>
            <a:off x="7647615" y="3520116"/>
            <a:ext cx="144463" cy="0"/>
          </a:xfrm>
          <a:prstGeom prst="line">
            <a:avLst/>
          </a:prstGeom>
          <a:noFill/>
          <a:ln w="57150">
            <a:solidFill>
              <a:schemeClr val="tx1">
                <a:lumMod val="85000"/>
                <a:lumOff val="15000"/>
              </a:schemeClr>
            </a:solidFill>
            <a:round/>
            <a:headEnd/>
            <a:tailEnd/>
          </a:ln>
          <a:effectLst/>
        </p:spPr>
        <p:txBody>
          <a:bodyPr/>
          <a:lstStyle/>
          <a:p>
            <a:endParaRPr lang="fr-FR"/>
          </a:p>
        </p:txBody>
      </p:sp>
      <p:sp>
        <p:nvSpPr>
          <p:cNvPr id="15" name="Text Box 5"/>
          <p:cNvSpPr txBox="1">
            <a:spLocks noChangeArrowheads="1"/>
          </p:cNvSpPr>
          <p:nvPr/>
        </p:nvSpPr>
        <p:spPr bwMode="auto">
          <a:xfrm>
            <a:off x="179512" y="5517232"/>
            <a:ext cx="4408579" cy="338554"/>
          </a:xfrm>
          <a:prstGeom prst="rect">
            <a:avLst/>
          </a:prstGeom>
          <a:noFill/>
          <a:ln w="9525">
            <a:noFill/>
            <a:miter lim="800000"/>
            <a:headEnd/>
            <a:tailEnd/>
          </a:ln>
          <a:effectLst/>
        </p:spPr>
        <p:txBody>
          <a:bodyPr wrap="none">
            <a:spAutoFit/>
          </a:bodyPr>
          <a:lstStyle/>
          <a:p>
            <a:r>
              <a:rPr lang="fr-FR" sz="1600" dirty="0" smtClean="0">
                <a:latin typeface="Arial" pitchFamily="34" charset="0"/>
                <a:cs typeface="Arial" pitchFamily="34" charset="0"/>
              </a:rPr>
              <a:t>Pourra être utilisé pour la mesure de l’angle </a:t>
            </a:r>
            <a:r>
              <a:rPr lang="fr-FR" sz="1600" dirty="0" smtClean="0">
                <a:latin typeface="Symbol" pitchFamily="18" charset="2"/>
                <a:cs typeface="Arial" pitchFamily="34" charset="0"/>
              </a:rPr>
              <a:t>g</a:t>
            </a:r>
            <a:endParaRPr lang="fr-FR" sz="1600" baseline="30000" dirty="0">
              <a:latin typeface="Symbol" pitchFamily="18" charset="2"/>
              <a:cs typeface="Arial" pitchFamily="34" charset="0"/>
            </a:endParaRPr>
          </a:p>
        </p:txBody>
      </p:sp>
      <p:sp>
        <p:nvSpPr>
          <p:cNvPr id="16" name="Rectangle 15"/>
          <p:cNvSpPr/>
          <p:nvPr/>
        </p:nvSpPr>
        <p:spPr>
          <a:xfrm>
            <a:off x="112661" y="5982379"/>
            <a:ext cx="5971507" cy="830997"/>
          </a:xfrm>
          <a:prstGeom prst="rect">
            <a:avLst/>
          </a:prstGeom>
          <a:ln w="28575">
            <a:solidFill>
              <a:srgbClr val="FF99FF"/>
            </a:solidFill>
          </a:ln>
        </p:spPr>
        <p:txBody>
          <a:bodyPr wrap="none">
            <a:spAutoFit/>
          </a:bodyPr>
          <a:lstStyle/>
          <a:p>
            <a:pPr algn="ctr"/>
            <a:r>
              <a:rPr lang="fr-FR" sz="1600" dirty="0" smtClean="0">
                <a:latin typeface="Arial" pitchFamily="34" charset="0"/>
                <a:cs typeface="Arial" pitchFamily="34" charset="0"/>
              </a:rPr>
              <a:t>Collaboration entre </a:t>
            </a:r>
            <a:r>
              <a:rPr lang="fr-FR" sz="1600" b="1" dirty="0" smtClean="0">
                <a:latin typeface="Arial" pitchFamily="34" charset="0"/>
                <a:cs typeface="Arial" pitchFamily="34" charset="0"/>
              </a:rPr>
              <a:t>Groupe Théorie et LHCb.</a:t>
            </a:r>
          </a:p>
          <a:p>
            <a:r>
              <a:rPr lang="fr-FR" sz="1600" dirty="0" smtClean="0">
                <a:latin typeface="Arial" pitchFamily="34" charset="0"/>
                <a:cs typeface="Arial" pitchFamily="34" charset="0"/>
              </a:rPr>
              <a:t>Définition des études de physique </a:t>
            </a:r>
            <a:r>
              <a:rPr lang="fr-FR" sz="1600" dirty="0" smtClean="0">
                <a:latin typeface="Arial" pitchFamily="34" charset="0"/>
                <a:cs typeface="Arial" pitchFamily="34" charset="0"/>
              </a:rPr>
              <a:t>intéressantes </a:t>
            </a:r>
            <a:r>
              <a:rPr lang="fr-FR" sz="1600" dirty="0" smtClean="0">
                <a:latin typeface="Arial" pitchFamily="34" charset="0"/>
                <a:cs typeface="Arial" pitchFamily="34" charset="0"/>
              </a:rPr>
              <a:t>à faire </a:t>
            </a:r>
          </a:p>
          <a:p>
            <a:pPr algn="ctr"/>
            <a:r>
              <a:rPr lang="fr-FR" sz="1600" dirty="0" smtClean="0">
                <a:latin typeface="Arial" pitchFamily="34" charset="0"/>
                <a:cs typeface="Arial" pitchFamily="34" charset="0"/>
              </a:rPr>
              <a:t>(</a:t>
            </a:r>
            <a:r>
              <a:rPr lang="fr-FR" sz="1600" dirty="0" smtClean="0">
                <a:latin typeface="Arial" pitchFamily="34" charset="0"/>
                <a:cs typeface="Arial" pitchFamily="34" charset="0"/>
              </a:rPr>
              <a:t>publication possible de </a:t>
            </a:r>
            <a:r>
              <a:rPr lang="fr-FR" sz="1600" dirty="0" smtClean="0">
                <a:latin typeface="Arial" pitchFamily="34" charset="0"/>
                <a:cs typeface="Arial" pitchFamily="34" charset="0"/>
              </a:rPr>
              <a:t>papiers phénoménologiques communs)</a:t>
            </a:r>
            <a:endParaRPr lang="fr-FR" sz="1600" dirty="0"/>
          </a:p>
        </p:txBody>
      </p:sp>
      <p:pic>
        <p:nvPicPr>
          <p:cNvPr id="17" name="Picture 35" descr="ppColNov23_09_278"/>
          <p:cNvPicPr>
            <a:picLocks noChangeAspect="1" noChangeArrowheads="1"/>
          </p:cNvPicPr>
          <p:nvPr/>
        </p:nvPicPr>
        <p:blipFill>
          <a:blip r:embed="rId6" cstate="print"/>
          <a:srcRect l="4323" t="16029" r="14566" b="8673"/>
          <a:stretch>
            <a:fillRect/>
          </a:stretch>
        </p:blipFill>
        <p:spPr bwMode="auto">
          <a:xfrm>
            <a:off x="1331640" y="0"/>
            <a:ext cx="2880766" cy="148240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35496" y="6692"/>
            <a:ext cx="1997290" cy="9087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b="1" i="1" dirty="0" smtClean="0">
              <a:solidFill>
                <a:schemeClr val="tx1"/>
              </a:solidFill>
              <a:latin typeface="Arial" pitchFamily="34" charset="0"/>
              <a:cs typeface="Arial" pitchFamily="34" charset="0"/>
            </a:endParaRPr>
          </a:p>
          <a:p>
            <a:pPr algn="ctr"/>
            <a:r>
              <a:rPr lang="fr-FR" b="1" i="1" dirty="0" smtClean="0">
                <a:solidFill>
                  <a:schemeClr val="tx1"/>
                </a:solidFill>
                <a:latin typeface="Arial" pitchFamily="34" charset="0"/>
                <a:cs typeface="Arial" pitchFamily="34" charset="0"/>
              </a:rPr>
              <a:t>Physique </a:t>
            </a:r>
          </a:p>
          <a:p>
            <a:pPr algn="ctr"/>
            <a:r>
              <a:rPr lang="fr-FR" b="1" i="1" dirty="0" smtClean="0">
                <a:solidFill>
                  <a:schemeClr val="tx1"/>
                </a:solidFill>
                <a:latin typeface="Arial" pitchFamily="34" charset="0"/>
                <a:cs typeface="Arial" pitchFamily="34" charset="0"/>
              </a:rPr>
              <a:t>des</a:t>
            </a:r>
          </a:p>
          <a:p>
            <a:pPr algn="ctr"/>
            <a:r>
              <a:rPr lang="fr-FR" b="1" i="1" dirty="0" smtClean="0">
                <a:solidFill>
                  <a:schemeClr val="tx1"/>
                </a:solidFill>
                <a:latin typeface="Arial" pitchFamily="34" charset="0"/>
                <a:cs typeface="Arial" pitchFamily="34" charset="0"/>
              </a:rPr>
              <a:t>Particules</a:t>
            </a:r>
          </a:p>
          <a:p>
            <a:pPr algn="ctr"/>
            <a:endParaRPr lang="fr-FR" b="1" i="1" dirty="0">
              <a:solidFill>
                <a:schemeClr val="tx1"/>
              </a:solidFill>
              <a:latin typeface="Arial" pitchFamily="34" charset="0"/>
              <a:cs typeface="Arial" pitchFamily="34" charset="0"/>
            </a:endParaRPr>
          </a:p>
        </p:txBody>
      </p:sp>
      <p:sp>
        <p:nvSpPr>
          <p:cNvPr id="5" name="Rectangle 4"/>
          <p:cNvSpPr/>
          <p:nvPr/>
        </p:nvSpPr>
        <p:spPr>
          <a:xfrm>
            <a:off x="2411760" y="118373"/>
            <a:ext cx="4852610" cy="646331"/>
          </a:xfrm>
          <a:prstGeom prst="rect">
            <a:avLst/>
          </a:prstGeom>
          <a:solidFill>
            <a:schemeClr val="accent5">
              <a:lumMod val="20000"/>
              <a:lumOff val="80000"/>
            </a:schemeClr>
          </a:solidFill>
        </p:spPr>
        <p:txBody>
          <a:bodyPr wrap="none">
            <a:spAutoFit/>
          </a:bodyPr>
          <a:lstStyle/>
          <a:p>
            <a:pPr algn="ctr"/>
            <a:r>
              <a:rPr lang="fr-FR" dirty="0" smtClean="0">
                <a:latin typeface="Arial" pitchFamily="34" charset="0"/>
                <a:cs typeface="Arial" pitchFamily="34" charset="0"/>
              </a:rPr>
              <a:t>Au-delà </a:t>
            </a:r>
            <a:r>
              <a:rPr lang="fr-FR" dirty="0" smtClean="0">
                <a:latin typeface="Arial" pitchFamily="34" charset="0"/>
                <a:cs typeface="Arial" pitchFamily="34" charset="0"/>
              </a:rPr>
              <a:t>du Modèle Standard</a:t>
            </a:r>
          </a:p>
          <a:p>
            <a:r>
              <a:rPr lang="fr-FR" dirty="0" smtClean="0">
                <a:latin typeface="Arial" pitchFamily="34" charset="0"/>
                <a:cs typeface="Arial" pitchFamily="34" charset="0"/>
              </a:rPr>
              <a:t>La nature et l’échelle de la Nouvelle Physique</a:t>
            </a:r>
            <a:endParaRPr lang="fr-FR" dirty="0">
              <a:latin typeface="Arial" pitchFamily="34" charset="0"/>
              <a:cs typeface="Arial" pitchFamily="34" charset="0"/>
            </a:endParaRPr>
          </a:p>
        </p:txBody>
      </p:sp>
      <p:sp>
        <p:nvSpPr>
          <p:cNvPr id="6" name="Rectangle 5"/>
          <p:cNvSpPr/>
          <p:nvPr/>
        </p:nvSpPr>
        <p:spPr>
          <a:xfrm>
            <a:off x="2987824" y="836712"/>
            <a:ext cx="2852063" cy="369332"/>
          </a:xfrm>
          <a:prstGeom prst="rect">
            <a:avLst/>
          </a:prstGeom>
          <a:solidFill>
            <a:schemeClr val="accent1">
              <a:lumMod val="20000"/>
              <a:lumOff val="80000"/>
            </a:schemeClr>
          </a:solidFill>
          <a:ln>
            <a:solidFill>
              <a:schemeClr val="tx2">
                <a:lumMod val="60000"/>
                <a:lumOff val="40000"/>
              </a:schemeClr>
            </a:solidFill>
          </a:ln>
        </p:spPr>
        <p:txBody>
          <a:bodyPr wrap="none">
            <a:spAutoFit/>
          </a:bodyPr>
          <a:lstStyle/>
          <a:p>
            <a:r>
              <a:rPr lang="fr-FR" dirty="0" smtClean="0">
                <a:latin typeface="Arial" pitchFamily="34" charset="0"/>
                <a:cs typeface="Arial" pitchFamily="34" charset="0"/>
              </a:rPr>
              <a:t>Physique sur accélérateur</a:t>
            </a:r>
            <a:endParaRPr lang="fr-FR" dirty="0">
              <a:latin typeface="Arial" pitchFamily="34" charset="0"/>
              <a:cs typeface="Arial" pitchFamily="34" charset="0"/>
            </a:endParaRPr>
          </a:p>
        </p:txBody>
      </p:sp>
      <p:sp>
        <p:nvSpPr>
          <p:cNvPr id="7" name="Rectangle 6"/>
          <p:cNvSpPr/>
          <p:nvPr/>
        </p:nvSpPr>
        <p:spPr>
          <a:xfrm>
            <a:off x="328980" y="1196752"/>
            <a:ext cx="2864887" cy="646331"/>
          </a:xfrm>
          <a:prstGeom prst="rect">
            <a:avLst/>
          </a:prstGeom>
          <a:ln w="28575">
            <a:solidFill>
              <a:schemeClr val="tx2">
                <a:lumMod val="60000"/>
                <a:lumOff val="40000"/>
              </a:schemeClr>
            </a:solidFill>
          </a:ln>
        </p:spPr>
        <p:txBody>
          <a:bodyPr wrap="none">
            <a:spAutoFit/>
          </a:bodyPr>
          <a:lstStyle/>
          <a:p>
            <a:pPr algn="ctr"/>
            <a:r>
              <a:rPr lang="fr-FR" dirty="0" smtClean="0">
                <a:latin typeface="Arial" pitchFamily="34" charset="0"/>
                <a:cs typeface="Arial" pitchFamily="34" charset="0"/>
              </a:rPr>
              <a:t>La voie « relativiste » </a:t>
            </a:r>
          </a:p>
          <a:p>
            <a:pPr algn="ctr"/>
            <a:r>
              <a:rPr lang="fr-FR" dirty="0" smtClean="0">
                <a:latin typeface="Arial" pitchFamily="34" charset="0"/>
                <a:cs typeface="Arial" pitchFamily="34" charset="0"/>
              </a:rPr>
              <a:t>Augmentation de l’énergie</a:t>
            </a:r>
          </a:p>
        </p:txBody>
      </p:sp>
      <p:sp>
        <p:nvSpPr>
          <p:cNvPr id="8" name="Rectangle 7"/>
          <p:cNvSpPr/>
          <p:nvPr/>
        </p:nvSpPr>
        <p:spPr>
          <a:xfrm>
            <a:off x="5683795" y="1196752"/>
            <a:ext cx="3275256" cy="646331"/>
          </a:xfrm>
          <a:prstGeom prst="rect">
            <a:avLst/>
          </a:prstGeom>
          <a:ln w="28575">
            <a:solidFill>
              <a:schemeClr val="tx2">
                <a:lumMod val="60000"/>
                <a:lumOff val="40000"/>
              </a:schemeClr>
            </a:solidFill>
          </a:ln>
        </p:spPr>
        <p:txBody>
          <a:bodyPr wrap="none">
            <a:spAutoFit/>
          </a:bodyPr>
          <a:lstStyle/>
          <a:p>
            <a:pPr algn="ctr"/>
            <a:r>
              <a:rPr lang="fr-FR" dirty="0" smtClean="0">
                <a:latin typeface="Arial" pitchFamily="34" charset="0"/>
                <a:cs typeface="Arial" pitchFamily="34" charset="0"/>
              </a:rPr>
              <a:t>La voie « quantique »</a:t>
            </a:r>
          </a:p>
          <a:p>
            <a:pPr algn="ctr"/>
            <a:r>
              <a:rPr lang="fr-FR" dirty="0" smtClean="0">
                <a:latin typeface="Arial" pitchFamily="34" charset="0"/>
                <a:cs typeface="Arial" pitchFamily="34" charset="0"/>
              </a:rPr>
              <a:t>Augmentation de la luminosité</a:t>
            </a:r>
            <a:endParaRPr lang="fr-FR" dirty="0">
              <a:latin typeface="Arial" pitchFamily="34" charset="0"/>
              <a:cs typeface="Arial" pitchFamily="34" charset="0"/>
            </a:endParaRPr>
          </a:p>
        </p:txBody>
      </p:sp>
      <p:sp>
        <p:nvSpPr>
          <p:cNvPr id="9" name="Rectangle 8"/>
          <p:cNvSpPr/>
          <p:nvPr/>
        </p:nvSpPr>
        <p:spPr>
          <a:xfrm>
            <a:off x="225872" y="1916832"/>
            <a:ext cx="1791389" cy="646331"/>
          </a:xfrm>
          <a:prstGeom prst="rect">
            <a:avLst/>
          </a:prstGeom>
        </p:spPr>
        <p:txBody>
          <a:bodyPr wrap="none">
            <a:spAutoFit/>
          </a:bodyPr>
          <a:lstStyle/>
          <a:p>
            <a:pPr algn="ctr"/>
            <a:r>
              <a:rPr lang="fr-FR" i="1" dirty="0" smtClean="0">
                <a:latin typeface="Arial" pitchFamily="34" charset="0"/>
                <a:cs typeface="Arial" pitchFamily="34" charset="0"/>
              </a:rPr>
              <a:t>D0</a:t>
            </a:r>
          </a:p>
          <a:p>
            <a:pPr algn="ctr"/>
            <a:r>
              <a:rPr lang="fr-FR" b="1" dirty="0" smtClean="0">
                <a:solidFill>
                  <a:srgbClr val="FF99FF"/>
                </a:solidFill>
                <a:latin typeface="Arial" pitchFamily="34" charset="0"/>
                <a:cs typeface="Arial" pitchFamily="34" charset="0"/>
              </a:rPr>
              <a:t>ATLAS</a:t>
            </a:r>
            <a:r>
              <a:rPr lang="fr-FR" b="1" dirty="0" smtClean="0">
                <a:solidFill>
                  <a:srgbClr val="FF99FF"/>
                </a:solidFill>
                <a:latin typeface="Arial" pitchFamily="34" charset="0"/>
                <a:cs typeface="Arial" pitchFamily="34" charset="0"/>
                <a:sym typeface="Wingdings" pitchFamily="2" charset="2"/>
              </a:rPr>
              <a:t>SLHC</a:t>
            </a:r>
            <a:endParaRPr lang="fr-FR" b="1" dirty="0" smtClean="0">
              <a:solidFill>
                <a:srgbClr val="FF99FF"/>
              </a:solidFill>
              <a:latin typeface="Arial" pitchFamily="34" charset="0"/>
              <a:cs typeface="Arial" pitchFamily="34" charset="0"/>
            </a:endParaRPr>
          </a:p>
        </p:txBody>
      </p:sp>
      <p:sp>
        <p:nvSpPr>
          <p:cNvPr id="10" name="Rectangle 9"/>
          <p:cNvSpPr/>
          <p:nvPr/>
        </p:nvSpPr>
        <p:spPr>
          <a:xfrm>
            <a:off x="6156176" y="1916832"/>
            <a:ext cx="2520280" cy="646331"/>
          </a:xfrm>
          <a:prstGeom prst="rect">
            <a:avLst/>
          </a:prstGeom>
        </p:spPr>
        <p:txBody>
          <a:bodyPr wrap="square">
            <a:spAutoFit/>
          </a:bodyPr>
          <a:lstStyle/>
          <a:p>
            <a:pPr algn="ctr"/>
            <a:r>
              <a:rPr lang="fr-FR" i="1" dirty="0" err="1" smtClean="0">
                <a:latin typeface="Arial" pitchFamily="34" charset="0"/>
                <a:cs typeface="Arial" pitchFamily="34" charset="0"/>
              </a:rPr>
              <a:t>BaBar</a:t>
            </a:r>
            <a:r>
              <a:rPr lang="fr-FR" i="1" dirty="0" smtClean="0">
                <a:latin typeface="Arial" pitchFamily="34" charset="0"/>
                <a:cs typeface="Arial" pitchFamily="34" charset="0"/>
              </a:rPr>
              <a:t> </a:t>
            </a:r>
            <a:r>
              <a:rPr lang="fr-FR" dirty="0" smtClean="0">
                <a:latin typeface="Arial" pitchFamily="34" charset="0"/>
                <a:cs typeface="Arial" pitchFamily="34" charset="0"/>
                <a:sym typeface="Wingdings" pitchFamily="2" charset="2"/>
              </a:rPr>
              <a:t> </a:t>
            </a:r>
            <a:r>
              <a:rPr lang="fr-FR" b="1" dirty="0" smtClean="0">
                <a:latin typeface="Arial" pitchFamily="34" charset="0"/>
                <a:cs typeface="Arial" pitchFamily="34" charset="0"/>
              </a:rPr>
              <a:t> « </a:t>
            </a:r>
            <a:r>
              <a:rPr lang="fr-FR" b="1" dirty="0" err="1" smtClean="0">
                <a:latin typeface="Arial" pitchFamily="34" charset="0"/>
                <a:cs typeface="Arial" pitchFamily="34" charset="0"/>
                <a:sym typeface="Wingdings" pitchFamily="2" charset="2"/>
              </a:rPr>
              <a:t>SuperB</a:t>
            </a:r>
            <a:r>
              <a:rPr lang="fr-FR" b="1" dirty="0" smtClean="0">
                <a:latin typeface="Arial" pitchFamily="34" charset="0"/>
                <a:cs typeface="Arial" pitchFamily="34" charset="0"/>
                <a:sym typeface="Wingdings" pitchFamily="2" charset="2"/>
              </a:rPr>
              <a:t> »</a:t>
            </a:r>
            <a:endParaRPr lang="fr-FR" b="1" dirty="0" smtClean="0">
              <a:latin typeface="Arial" pitchFamily="34" charset="0"/>
              <a:cs typeface="Arial" pitchFamily="34" charset="0"/>
            </a:endParaRPr>
          </a:p>
          <a:p>
            <a:pPr algn="ctr"/>
            <a:r>
              <a:rPr lang="fr-FR" b="1" dirty="0" smtClean="0">
                <a:solidFill>
                  <a:srgbClr val="FF99FF"/>
                </a:solidFill>
                <a:latin typeface="Arial" pitchFamily="34" charset="0"/>
                <a:cs typeface="Arial" pitchFamily="34" charset="0"/>
              </a:rPr>
              <a:t>LHCb</a:t>
            </a:r>
          </a:p>
        </p:txBody>
      </p:sp>
      <p:sp>
        <p:nvSpPr>
          <p:cNvPr id="11" name="Rectangle 10"/>
          <p:cNvSpPr/>
          <p:nvPr/>
        </p:nvSpPr>
        <p:spPr>
          <a:xfrm>
            <a:off x="2428592" y="2348880"/>
            <a:ext cx="479618" cy="369332"/>
          </a:xfrm>
          <a:prstGeom prst="rect">
            <a:avLst/>
          </a:prstGeom>
        </p:spPr>
        <p:txBody>
          <a:bodyPr wrap="none">
            <a:spAutoFit/>
          </a:bodyPr>
          <a:lstStyle/>
          <a:p>
            <a:pPr algn="ctr"/>
            <a:r>
              <a:rPr lang="fr-FR" i="1" dirty="0" smtClean="0">
                <a:latin typeface="Arial" pitchFamily="34" charset="0"/>
                <a:cs typeface="Arial" pitchFamily="34" charset="0"/>
              </a:rPr>
              <a:t>H1</a:t>
            </a:r>
          </a:p>
        </p:txBody>
      </p:sp>
      <p:sp>
        <p:nvSpPr>
          <p:cNvPr id="13" name="Rectangle 12"/>
          <p:cNvSpPr/>
          <p:nvPr/>
        </p:nvSpPr>
        <p:spPr>
          <a:xfrm>
            <a:off x="-95000" y="2673295"/>
            <a:ext cx="2911374" cy="1077218"/>
          </a:xfrm>
          <a:prstGeom prst="rect">
            <a:avLst/>
          </a:prstGeom>
        </p:spPr>
        <p:txBody>
          <a:bodyPr wrap="none">
            <a:spAutoFit/>
          </a:bodyPr>
          <a:lstStyle/>
          <a:p>
            <a:pPr algn="ctr"/>
            <a:r>
              <a:rPr lang="fr-FR" sz="1600" i="1" dirty="0" smtClean="0">
                <a:latin typeface="Arial" pitchFamily="34" charset="0"/>
                <a:cs typeface="Arial" pitchFamily="34" charset="0"/>
              </a:rPr>
              <a:t>Découverte des </a:t>
            </a:r>
          </a:p>
          <a:p>
            <a:pPr algn="ctr"/>
            <a:r>
              <a:rPr lang="fr-FR" sz="1600" i="1" dirty="0" smtClean="0">
                <a:latin typeface="Arial" pitchFamily="34" charset="0"/>
                <a:cs typeface="Arial" pitchFamily="34" charset="0"/>
              </a:rPr>
              <a:t>nouvelles particules</a:t>
            </a:r>
          </a:p>
          <a:p>
            <a:pPr algn="ctr"/>
            <a:r>
              <a:rPr lang="fr-FR" sz="1600" i="1" dirty="0" smtClean="0">
                <a:latin typeface="Arial" pitchFamily="34" charset="0"/>
                <a:cs typeface="Arial" pitchFamily="34" charset="0"/>
              </a:rPr>
              <a:t>Les constituants de la matière</a:t>
            </a:r>
          </a:p>
          <a:p>
            <a:pPr algn="ctr"/>
            <a:r>
              <a:rPr lang="fr-FR" sz="1600" i="1" dirty="0" smtClean="0">
                <a:latin typeface="Arial" pitchFamily="34" charset="0"/>
                <a:cs typeface="Arial" pitchFamily="34" charset="0"/>
              </a:rPr>
              <a:t>Origine de la masse</a:t>
            </a:r>
            <a:endParaRPr lang="fr-FR" sz="1600" i="1" dirty="0">
              <a:latin typeface="Arial" pitchFamily="34" charset="0"/>
              <a:cs typeface="Arial" pitchFamily="34" charset="0"/>
            </a:endParaRPr>
          </a:p>
        </p:txBody>
      </p:sp>
      <p:sp>
        <p:nvSpPr>
          <p:cNvPr id="14" name="Rectangle 13"/>
          <p:cNvSpPr/>
          <p:nvPr/>
        </p:nvSpPr>
        <p:spPr>
          <a:xfrm>
            <a:off x="6154768" y="2593368"/>
            <a:ext cx="2685351" cy="1077218"/>
          </a:xfrm>
          <a:prstGeom prst="rect">
            <a:avLst/>
          </a:prstGeom>
        </p:spPr>
        <p:txBody>
          <a:bodyPr wrap="none">
            <a:spAutoFit/>
          </a:bodyPr>
          <a:lstStyle/>
          <a:p>
            <a:pPr algn="ctr"/>
            <a:r>
              <a:rPr lang="fr-FR" sz="1600" i="1" dirty="0" smtClean="0">
                <a:latin typeface="Arial" pitchFamily="34" charset="0"/>
                <a:cs typeface="Arial" pitchFamily="34" charset="0"/>
              </a:rPr>
              <a:t>Secteur  fermionique.</a:t>
            </a:r>
          </a:p>
          <a:p>
            <a:pPr algn="ctr"/>
            <a:r>
              <a:rPr lang="fr-FR" sz="1600" i="1" dirty="0" smtClean="0">
                <a:latin typeface="Arial" pitchFamily="34" charset="0"/>
                <a:cs typeface="Arial" pitchFamily="34" charset="0"/>
              </a:rPr>
              <a:t>Etude du Lagrangien </a:t>
            </a:r>
          </a:p>
          <a:p>
            <a:pPr algn="ctr"/>
            <a:r>
              <a:rPr lang="fr-FR" sz="1600" i="1" dirty="0" smtClean="0">
                <a:latin typeface="Arial" pitchFamily="34" charset="0"/>
                <a:cs typeface="Arial" pitchFamily="34" charset="0"/>
              </a:rPr>
              <a:t>de la nouvelle physique</a:t>
            </a:r>
          </a:p>
          <a:p>
            <a:pPr algn="ctr"/>
            <a:r>
              <a:rPr lang="fr-FR" sz="1600" i="1" dirty="0" smtClean="0">
                <a:latin typeface="Arial" pitchFamily="34" charset="0"/>
                <a:cs typeface="Arial" pitchFamily="34" charset="0"/>
              </a:rPr>
              <a:t>(secteur  fermions chargés)</a:t>
            </a:r>
          </a:p>
        </p:txBody>
      </p:sp>
      <p:sp>
        <p:nvSpPr>
          <p:cNvPr id="15" name="Rectangle 14"/>
          <p:cNvSpPr/>
          <p:nvPr/>
        </p:nvSpPr>
        <p:spPr>
          <a:xfrm>
            <a:off x="3543469" y="2492896"/>
            <a:ext cx="2324675" cy="1323439"/>
          </a:xfrm>
          <a:prstGeom prst="rect">
            <a:avLst/>
          </a:prstGeom>
        </p:spPr>
        <p:txBody>
          <a:bodyPr wrap="none">
            <a:spAutoFit/>
          </a:bodyPr>
          <a:lstStyle/>
          <a:p>
            <a:pPr algn="ctr"/>
            <a:r>
              <a:rPr lang="fr-FR" sz="1600" i="1" dirty="0" smtClean="0">
                <a:latin typeface="Arial" pitchFamily="34" charset="0"/>
                <a:cs typeface="Arial" pitchFamily="34" charset="0"/>
              </a:rPr>
              <a:t>Découverte des </a:t>
            </a:r>
          </a:p>
          <a:p>
            <a:pPr algn="ctr"/>
            <a:r>
              <a:rPr lang="fr-FR" sz="1600" i="1" dirty="0" smtClean="0">
                <a:latin typeface="Arial" pitchFamily="34" charset="0"/>
                <a:cs typeface="Arial" pitchFamily="34" charset="0"/>
              </a:rPr>
              <a:t>nouvelles particules</a:t>
            </a:r>
          </a:p>
          <a:p>
            <a:pPr algn="ctr"/>
            <a:r>
              <a:rPr lang="fr-FR" sz="1600" i="1" dirty="0" smtClean="0">
                <a:latin typeface="Arial" pitchFamily="34" charset="0"/>
                <a:cs typeface="Arial" pitchFamily="34" charset="0"/>
              </a:rPr>
              <a:t>Etude du Lagrangien </a:t>
            </a:r>
          </a:p>
          <a:p>
            <a:pPr algn="ctr"/>
            <a:r>
              <a:rPr lang="fr-FR" sz="1600" i="1" dirty="0" smtClean="0">
                <a:latin typeface="Arial" pitchFamily="34" charset="0"/>
                <a:cs typeface="Arial" pitchFamily="34" charset="0"/>
              </a:rPr>
              <a:t>de la nouvelle physique</a:t>
            </a:r>
          </a:p>
          <a:p>
            <a:pPr algn="ctr"/>
            <a:r>
              <a:rPr lang="fr-FR" sz="1600" i="1" dirty="0" smtClean="0">
                <a:latin typeface="Arial" pitchFamily="34" charset="0"/>
                <a:cs typeface="Arial" pitchFamily="34" charset="0"/>
              </a:rPr>
              <a:t>(secteur de jauge)</a:t>
            </a:r>
          </a:p>
        </p:txBody>
      </p:sp>
      <p:sp>
        <p:nvSpPr>
          <p:cNvPr id="16" name="Rectangle 15"/>
          <p:cNvSpPr/>
          <p:nvPr/>
        </p:nvSpPr>
        <p:spPr>
          <a:xfrm>
            <a:off x="2333406" y="3861048"/>
            <a:ext cx="4326826" cy="369332"/>
          </a:xfrm>
          <a:prstGeom prst="rect">
            <a:avLst/>
          </a:prstGeom>
          <a:solidFill>
            <a:schemeClr val="accent1">
              <a:lumMod val="20000"/>
              <a:lumOff val="80000"/>
            </a:schemeClr>
          </a:solidFill>
        </p:spPr>
        <p:txBody>
          <a:bodyPr wrap="none">
            <a:spAutoFit/>
          </a:bodyPr>
          <a:lstStyle/>
          <a:p>
            <a:r>
              <a:rPr lang="fr-FR" dirty="0" smtClean="0">
                <a:latin typeface="Arial" pitchFamily="34" charset="0"/>
                <a:cs typeface="Arial" pitchFamily="34" charset="0"/>
              </a:rPr>
              <a:t>Physique neutrino « hors accélérateur » </a:t>
            </a:r>
            <a:endParaRPr lang="fr-FR" dirty="0">
              <a:latin typeface="Arial" pitchFamily="34" charset="0"/>
              <a:cs typeface="Arial" pitchFamily="34" charset="0"/>
            </a:endParaRPr>
          </a:p>
        </p:txBody>
      </p:sp>
      <p:sp>
        <p:nvSpPr>
          <p:cNvPr id="17" name="Rectangle 16"/>
          <p:cNvSpPr/>
          <p:nvPr/>
        </p:nvSpPr>
        <p:spPr>
          <a:xfrm>
            <a:off x="3313632" y="4419109"/>
            <a:ext cx="2513830" cy="369332"/>
          </a:xfrm>
          <a:prstGeom prst="rect">
            <a:avLst/>
          </a:prstGeom>
        </p:spPr>
        <p:txBody>
          <a:bodyPr wrap="none">
            <a:spAutoFit/>
          </a:bodyPr>
          <a:lstStyle/>
          <a:p>
            <a:pPr algn="ctr"/>
            <a:r>
              <a:rPr lang="fr-FR" i="1" dirty="0" smtClean="0">
                <a:latin typeface="Arial" pitchFamily="34" charset="0"/>
                <a:cs typeface="Arial" pitchFamily="34" charset="0"/>
              </a:rPr>
              <a:t>NEMO</a:t>
            </a:r>
            <a:r>
              <a:rPr lang="fr-FR" dirty="0" smtClean="0">
                <a:latin typeface="Arial" pitchFamily="34" charset="0"/>
                <a:cs typeface="Arial" pitchFamily="34" charset="0"/>
                <a:sym typeface="Wingdings" pitchFamily="2" charset="2"/>
              </a:rPr>
              <a:t> </a:t>
            </a:r>
            <a:r>
              <a:rPr lang="fr-FR" b="1" dirty="0" err="1" smtClean="0">
                <a:solidFill>
                  <a:srgbClr val="FF99FF"/>
                </a:solidFill>
                <a:latin typeface="Arial" pitchFamily="34" charset="0"/>
                <a:cs typeface="Arial" pitchFamily="34" charset="0"/>
                <a:sym typeface="Wingdings" pitchFamily="2" charset="2"/>
              </a:rPr>
              <a:t>SuperNEMO</a:t>
            </a:r>
            <a:endParaRPr lang="fr-FR" b="1" dirty="0" smtClean="0">
              <a:solidFill>
                <a:srgbClr val="FF99FF"/>
              </a:solidFill>
              <a:latin typeface="Arial" pitchFamily="34" charset="0"/>
              <a:cs typeface="Arial" pitchFamily="34" charset="0"/>
            </a:endParaRPr>
          </a:p>
        </p:txBody>
      </p:sp>
      <p:sp>
        <p:nvSpPr>
          <p:cNvPr id="18" name="Rectangle 17"/>
          <p:cNvSpPr/>
          <p:nvPr/>
        </p:nvSpPr>
        <p:spPr>
          <a:xfrm>
            <a:off x="3076808" y="4922107"/>
            <a:ext cx="2765501" cy="338554"/>
          </a:xfrm>
          <a:prstGeom prst="rect">
            <a:avLst/>
          </a:prstGeom>
        </p:spPr>
        <p:txBody>
          <a:bodyPr wrap="none">
            <a:spAutoFit/>
          </a:bodyPr>
          <a:lstStyle/>
          <a:p>
            <a:pPr algn="ctr"/>
            <a:r>
              <a:rPr lang="fr-FR" sz="1600" i="1" smtClean="0">
                <a:latin typeface="Arial" pitchFamily="34" charset="0"/>
                <a:cs typeface="Arial" pitchFamily="34" charset="0"/>
              </a:rPr>
              <a:t>Neutrinos :  Masse et nature</a:t>
            </a:r>
          </a:p>
        </p:txBody>
      </p:sp>
      <p:sp>
        <p:nvSpPr>
          <p:cNvPr id="19" name="Ellipse 18"/>
          <p:cNvSpPr/>
          <p:nvPr/>
        </p:nvSpPr>
        <p:spPr>
          <a:xfrm>
            <a:off x="107504" y="1895059"/>
            <a:ext cx="2140592" cy="8069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Ellipse 19"/>
          <p:cNvSpPr/>
          <p:nvPr/>
        </p:nvSpPr>
        <p:spPr>
          <a:xfrm>
            <a:off x="2195736" y="2204864"/>
            <a:ext cx="936104"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Ellipse 20"/>
          <p:cNvSpPr/>
          <p:nvPr/>
        </p:nvSpPr>
        <p:spPr>
          <a:xfrm>
            <a:off x="6084168" y="1851516"/>
            <a:ext cx="2664296"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Ellipse 22"/>
          <p:cNvSpPr/>
          <p:nvPr/>
        </p:nvSpPr>
        <p:spPr>
          <a:xfrm>
            <a:off x="2995400" y="4293096"/>
            <a:ext cx="3088767" cy="5458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Ellipse 23"/>
          <p:cNvSpPr/>
          <p:nvPr/>
        </p:nvSpPr>
        <p:spPr>
          <a:xfrm>
            <a:off x="3635896" y="1772816"/>
            <a:ext cx="2016224"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p:cNvSpPr/>
          <p:nvPr/>
        </p:nvSpPr>
        <p:spPr>
          <a:xfrm>
            <a:off x="4069968" y="1916832"/>
            <a:ext cx="941284" cy="369332"/>
          </a:xfrm>
          <a:prstGeom prst="rect">
            <a:avLst/>
          </a:prstGeom>
        </p:spPr>
        <p:txBody>
          <a:bodyPr wrap="none">
            <a:spAutoFit/>
          </a:bodyPr>
          <a:lstStyle/>
          <a:p>
            <a:pPr algn="ctr"/>
            <a:r>
              <a:rPr lang="fr-FR" b="1" dirty="0" smtClean="0">
                <a:latin typeface="Arial" pitchFamily="34" charset="0"/>
                <a:cs typeface="Arial" pitchFamily="34" charset="0"/>
              </a:rPr>
              <a:t>« ILC »</a:t>
            </a:r>
          </a:p>
        </p:txBody>
      </p:sp>
      <p:sp>
        <p:nvSpPr>
          <p:cNvPr id="27" name="Rectangle 26"/>
          <p:cNvSpPr/>
          <p:nvPr/>
        </p:nvSpPr>
        <p:spPr>
          <a:xfrm>
            <a:off x="0" y="4987042"/>
            <a:ext cx="9144000" cy="1754326"/>
          </a:xfrm>
          <a:prstGeom prst="rect">
            <a:avLst/>
          </a:prstGeom>
          <a:solidFill>
            <a:schemeClr val="bg1"/>
          </a:solidFill>
          <a:ln>
            <a:solidFill>
              <a:schemeClr val="tx2">
                <a:lumMod val="60000"/>
                <a:lumOff val="40000"/>
              </a:schemeClr>
            </a:solidFill>
          </a:ln>
        </p:spPr>
        <p:txBody>
          <a:bodyPr wrap="square">
            <a:spAutoFit/>
          </a:bodyPr>
          <a:lstStyle/>
          <a:p>
            <a:pPr algn="just"/>
            <a:r>
              <a:rPr lang="fr-FR" dirty="0" smtClean="0">
                <a:latin typeface="Arial" pitchFamily="34" charset="0"/>
                <a:cs typeface="Arial" pitchFamily="34" charset="0"/>
              </a:rPr>
              <a:t>Suite à l’arrêt (et la fin des activités) </a:t>
            </a:r>
            <a:r>
              <a:rPr lang="fr-FR" i="1" dirty="0" smtClean="0">
                <a:latin typeface="Arial" pitchFamily="34" charset="0"/>
                <a:cs typeface="Arial" pitchFamily="34" charset="0"/>
              </a:rPr>
              <a:t>de D0, H1, </a:t>
            </a:r>
            <a:r>
              <a:rPr lang="fr-FR" i="1" dirty="0" err="1" smtClean="0">
                <a:latin typeface="Arial" pitchFamily="34" charset="0"/>
                <a:cs typeface="Arial" pitchFamily="34" charset="0"/>
              </a:rPr>
              <a:t>BaBar</a:t>
            </a:r>
            <a:r>
              <a:rPr lang="fr-FR" i="1" dirty="0" smtClean="0">
                <a:latin typeface="Arial" pitchFamily="34" charset="0"/>
                <a:cs typeface="Arial" pitchFamily="34" charset="0"/>
              </a:rPr>
              <a:t> </a:t>
            </a:r>
            <a:r>
              <a:rPr lang="fr-FR" dirty="0" smtClean="0">
                <a:latin typeface="Arial" pitchFamily="34" charset="0"/>
                <a:cs typeface="Arial" pitchFamily="34" charset="0"/>
              </a:rPr>
              <a:t>et le probable début du « I</a:t>
            </a:r>
            <a:r>
              <a:rPr lang="fr-FR" b="1" dirty="0" smtClean="0">
                <a:latin typeface="Arial" pitchFamily="34" charset="0"/>
                <a:cs typeface="Arial" pitchFamily="34" charset="0"/>
              </a:rPr>
              <a:t>LC »</a:t>
            </a:r>
            <a:r>
              <a:rPr lang="fr-FR" dirty="0" smtClean="0">
                <a:latin typeface="Arial" pitchFamily="34" charset="0"/>
                <a:cs typeface="Arial" pitchFamily="34" charset="0"/>
              </a:rPr>
              <a:t> &gt;2020, la diversification des activités </a:t>
            </a:r>
            <a:r>
              <a:rPr lang="fr-FR" u="sng" dirty="0" smtClean="0">
                <a:latin typeface="Arial" pitchFamily="34" charset="0"/>
                <a:cs typeface="Arial" pitchFamily="34" charset="0"/>
              </a:rPr>
              <a:t>en plus du </a:t>
            </a:r>
            <a:r>
              <a:rPr lang="fr-FR" b="1" u="sng" dirty="0" smtClean="0">
                <a:solidFill>
                  <a:srgbClr val="FF99FF"/>
                </a:solidFill>
                <a:latin typeface="Arial" pitchFamily="34" charset="0"/>
                <a:cs typeface="Arial" pitchFamily="34" charset="0"/>
              </a:rPr>
              <a:t>LHC</a:t>
            </a:r>
            <a:r>
              <a:rPr lang="fr-FR" u="sng" dirty="0" smtClean="0">
                <a:latin typeface="Arial" pitchFamily="34" charset="0"/>
                <a:cs typeface="Arial" pitchFamily="34" charset="0"/>
              </a:rPr>
              <a:t> </a:t>
            </a:r>
            <a:r>
              <a:rPr lang="fr-FR" dirty="0" smtClean="0">
                <a:latin typeface="Arial" pitchFamily="34" charset="0"/>
                <a:cs typeface="Arial" pitchFamily="34" charset="0"/>
              </a:rPr>
              <a:t>passe par :</a:t>
            </a:r>
          </a:p>
          <a:p>
            <a:pPr marL="342900" indent="-342900" algn="just">
              <a:buAutoNum type="arabicParenR"/>
            </a:pPr>
            <a:r>
              <a:rPr lang="fr-FR" b="1" dirty="0" err="1" smtClean="0">
                <a:solidFill>
                  <a:srgbClr val="FF99FF"/>
                </a:solidFill>
                <a:latin typeface="Arial" pitchFamily="34" charset="0"/>
                <a:cs typeface="Arial" pitchFamily="34" charset="0"/>
              </a:rPr>
              <a:t>SuperNEMO</a:t>
            </a:r>
            <a:r>
              <a:rPr lang="fr-FR" b="1" dirty="0" smtClean="0">
                <a:latin typeface="Arial" pitchFamily="34" charset="0"/>
                <a:cs typeface="Arial" pitchFamily="34" charset="0"/>
              </a:rPr>
              <a:t>,  « </a:t>
            </a:r>
            <a:r>
              <a:rPr lang="fr-FR" b="1" dirty="0" err="1" smtClean="0">
                <a:latin typeface="Arial" pitchFamily="34" charset="0"/>
                <a:cs typeface="Arial" pitchFamily="34" charset="0"/>
              </a:rPr>
              <a:t>SuperB</a:t>
            </a:r>
            <a:r>
              <a:rPr lang="fr-FR" b="1" dirty="0" smtClean="0">
                <a:latin typeface="Arial" pitchFamily="34" charset="0"/>
                <a:cs typeface="Arial" pitchFamily="34" charset="0"/>
              </a:rPr>
              <a:t> »</a:t>
            </a:r>
          </a:p>
          <a:p>
            <a:pPr marL="342900" indent="-342900" algn="just">
              <a:buFontTx/>
              <a:buAutoNum type="arabicParenR"/>
            </a:pPr>
            <a:r>
              <a:rPr lang="fr-FR" dirty="0" smtClean="0">
                <a:latin typeface="Arial" pitchFamily="34" charset="0"/>
                <a:cs typeface="Arial" pitchFamily="34" charset="0"/>
              </a:rPr>
              <a:t>Considérer l’implication dans des manips utilisant  les désintégrations rares, les neutrinos avec/sans accélérateur</a:t>
            </a:r>
          </a:p>
          <a:p>
            <a:pPr marL="342900" indent="-342900" algn="just">
              <a:buAutoNum type="arabicParenR"/>
            </a:pPr>
            <a:endParaRPr lang="fr-FR" dirty="0" smtClean="0">
              <a:latin typeface="Arial" pitchFamily="34" charset="0"/>
              <a:cs typeface="Arial" pitchFamily="34" charset="0"/>
            </a:endParaRPr>
          </a:p>
        </p:txBody>
      </p:sp>
      <p:sp>
        <p:nvSpPr>
          <p:cNvPr id="28" name="Rectangle 27"/>
          <p:cNvSpPr/>
          <p:nvPr/>
        </p:nvSpPr>
        <p:spPr>
          <a:xfrm>
            <a:off x="4056069" y="6212804"/>
            <a:ext cx="4809330" cy="400110"/>
          </a:xfrm>
          <a:prstGeom prst="rect">
            <a:avLst/>
          </a:prstGeom>
          <a:solidFill>
            <a:srgbClr val="FFFF00"/>
          </a:solidFill>
        </p:spPr>
        <p:txBody>
          <a:bodyPr wrap="none">
            <a:spAutoFit/>
          </a:bodyPr>
          <a:lstStyle/>
          <a:p>
            <a:r>
              <a:rPr lang="fr-FR" sz="2000" dirty="0" smtClean="0">
                <a:latin typeface="Arial" pitchFamily="34" charset="0"/>
                <a:cs typeface="Arial" pitchFamily="34" charset="0"/>
              </a:rPr>
              <a:t>Le futur il faut le programmer maintenant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79512" y="148570"/>
            <a:ext cx="1930337" cy="461665"/>
          </a:xfrm>
          <a:prstGeom prst="rect">
            <a:avLst/>
          </a:prstGeom>
          <a:solidFill>
            <a:srgbClr val="FFFF00"/>
          </a:solidFill>
        </p:spPr>
        <p:txBody>
          <a:bodyPr wrap="none" rtlCol="0">
            <a:spAutoFit/>
          </a:bodyPr>
          <a:lstStyle/>
          <a:p>
            <a:r>
              <a:rPr lang="fr-FR" sz="2400" smtClean="0">
                <a:latin typeface="Arial" pitchFamily="34" charset="0"/>
                <a:cs typeface="Arial" pitchFamily="34" charset="0"/>
              </a:rPr>
              <a:t>SuperNEMO</a:t>
            </a:r>
            <a:endParaRPr lang="fr-FR" sz="2400">
              <a:latin typeface="Arial" pitchFamily="34" charset="0"/>
              <a:cs typeface="Arial" pitchFamily="34" charset="0"/>
            </a:endParaRPr>
          </a:p>
        </p:txBody>
      </p:sp>
      <p:sp>
        <p:nvSpPr>
          <p:cNvPr id="15" name="ZoneTexte 14"/>
          <p:cNvSpPr txBox="1"/>
          <p:nvPr/>
        </p:nvSpPr>
        <p:spPr>
          <a:xfrm>
            <a:off x="107504" y="620688"/>
            <a:ext cx="6022803" cy="2031325"/>
          </a:xfrm>
          <a:prstGeom prst="rect">
            <a:avLst/>
          </a:prstGeom>
          <a:noFill/>
        </p:spPr>
        <p:txBody>
          <a:bodyPr wrap="none" rtlCol="0">
            <a:spAutoFit/>
          </a:bodyPr>
          <a:lstStyle/>
          <a:p>
            <a:r>
              <a:rPr lang="fr-FR" b="1" u="sng" dirty="0" smtClean="0">
                <a:latin typeface="Arial" pitchFamily="34" charset="0"/>
                <a:cs typeface="Arial" pitchFamily="34" charset="0"/>
              </a:rPr>
              <a:t>Super-module</a:t>
            </a:r>
            <a:r>
              <a:rPr lang="fr-FR" dirty="0" smtClean="0">
                <a:latin typeface="Arial" pitchFamily="34" charset="0"/>
                <a:cs typeface="Arial" pitchFamily="34" charset="0"/>
              </a:rPr>
              <a:t> (</a:t>
            </a:r>
            <a:r>
              <a:rPr lang="fr-FR" dirty="0" err="1" smtClean="0">
                <a:latin typeface="Arial" pitchFamily="34" charset="0"/>
                <a:cs typeface="Arial" pitchFamily="34" charset="0"/>
              </a:rPr>
              <a:t>SuperNEMO</a:t>
            </a:r>
            <a:r>
              <a:rPr lang="fr-FR" dirty="0" smtClean="0">
                <a:latin typeface="Arial" pitchFamily="34" charset="0"/>
                <a:cs typeface="Arial" pitchFamily="34" charset="0"/>
              </a:rPr>
              <a:t> démonstrateur) pour </a:t>
            </a:r>
          </a:p>
          <a:p>
            <a:pPr>
              <a:buFont typeface="Arial" pitchFamily="34" charset="0"/>
              <a:buChar char="•"/>
            </a:pPr>
            <a:r>
              <a:rPr lang="fr-FR" dirty="0" smtClean="0">
                <a:latin typeface="Arial" pitchFamily="34" charset="0"/>
                <a:cs typeface="Arial" pitchFamily="34" charset="0"/>
              </a:rPr>
              <a:t> démontrer la R&amp;D pour la large </a:t>
            </a:r>
            <a:r>
              <a:rPr lang="fr-FR" dirty="0" err="1" smtClean="0">
                <a:latin typeface="Arial" pitchFamily="34" charset="0"/>
                <a:cs typeface="Arial" pitchFamily="34" charset="0"/>
              </a:rPr>
              <a:t>scale</a:t>
            </a:r>
            <a:r>
              <a:rPr lang="fr-FR" dirty="0" smtClean="0">
                <a:latin typeface="Arial" pitchFamily="34" charset="0"/>
                <a:cs typeface="Arial" pitchFamily="34" charset="0"/>
              </a:rPr>
              <a:t> mass production</a:t>
            </a:r>
          </a:p>
          <a:p>
            <a:pPr>
              <a:buFont typeface="Arial" pitchFamily="34" charset="0"/>
              <a:buChar char="•"/>
            </a:pPr>
            <a:r>
              <a:rPr lang="fr-FR" dirty="0" smtClean="0">
                <a:latin typeface="Arial" pitchFamily="34" charset="0"/>
                <a:cs typeface="Arial" pitchFamily="34" charset="0"/>
              </a:rPr>
              <a:t> Mesurer les fonds (radon surtout)</a:t>
            </a:r>
          </a:p>
          <a:p>
            <a:pPr>
              <a:buFont typeface="Arial" pitchFamily="34" charset="0"/>
              <a:buChar char="•"/>
            </a:pPr>
            <a:r>
              <a:rPr lang="fr-FR" dirty="0" smtClean="0">
                <a:latin typeface="Arial" pitchFamily="34" charset="0"/>
                <a:cs typeface="Arial" pitchFamily="34" charset="0"/>
              </a:rPr>
              <a:t> </a:t>
            </a:r>
            <a:r>
              <a:rPr lang="fr-FR" dirty="0" smtClean="0">
                <a:latin typeface="Arial" pitchFamily="34" charset="0"/>
                <a:cs typeface="Arial" pitchFamily="34" charset="0"/>
              </a:rPr>
              <a:t>En </a:t>
            </a:r>
            <a:r>
              <a:rPr lang="fr-FR" dirty="0" smtClean="0">
                <a:latin typeface="Arial" pitchFamily="34" charset="0"/>
                <a:cs typeface="Arial" pitchFamily="34" charset="0"/>
              </a:rPr>
              <a:t>même </a:t>
            </a:r>
            <a:r>
              <a:rPr lang="fr-FR" dirty="0" smtClean="0">
                <a:latin typeface="Arial" pitchFamily="34" charset="0"/>
                <a:cs typeface="Arial" pitchFamily="34" charset="0"/>
              </a:rPr>
              <a:t>temps produire des </a:t>
            </a:r>
            <a:r>
              <a:rPr lang="fr-FR" dirty="0" smtClean="0">
                <a:latin typeface="Arial" pitchFamily="34" charset="0"/>
                <a:cs typeface="Arial" pitchFamily="34" charset="0"/>
              </a:rPr>
              <a:t>résultats </a:t>
            </a:r>
            <a:r>
              <a:rPr lang="fr-FR" dirty="0" smtClean="0">
                <a:latin typeface="Arial" pitchFamily="34" charset="0"/>
                <a:cs typeface="Arial" pitchFamily="34" charset="0"/>
              </a:rPr>
              <a:t>:</a:t>
            </a:r>
          </a:p>
          <a:p>
            <a:r>
              <a:rPr lang="fr-FR" dirty="0" smtClean="0">
                <a:latin typeface="Arial" pitchFamily="34" charset="0"/>
                <a:cs typeface="Arial" pitchFamily="34" charset="0"/>
              </a:rPr>
              <a:t> </a:t>
            </a:r>
          </a:p>
          <a:p>
            <a:r>
              <a:rPr lang="fr-FR" dirty="0" smtClean="0">
                <a:latin typeface="Arial" pitchFamily="34" charset="0"/>
                <a:cs typeface="Arial" pitchFamily="34" charset="0"/>
              </a:rPr>
              <a:t>            0.3 </a:t>
            </a:r>
            <a:r>
              <a:rPr lang="fr-FR" dirty="0" err="1" smtClean="0">
                <a:latin typeface="Arial" pitchFamily="34" charset="0"/>
                <a:cs typeface="Arial" pitchFamily="34" charset="0"/>
              </a:rPr>
              <a:t>evts</a:t>
            </a:r>
            <a:r>
              <a:rPr lang="fr-FR" dirty="0" smtClean="0">
                <a:latin typeface="Arial" pitchFamily="34" charset="0"/>
                <a:cs typeface="Arial" pitchFamily="34" charset="0"/>
              </a:rPr>
              <a:t> de fonds (2.8-3.2 MeV)  </a:t>
            </a:r>
            <a:r>
              <a:rPr lang="fr-FR" dirty="0" smtClean="0">
                <a:solidFill>
                  <a:srgbClr val="FF0000"/>
                </a:solidFill>
                <a:latin typeface="Arial" pitchFamily="34" charset="0"/>
                <a:cs typeface="Arial" pitchFamily="34" charset="0"/>
              </a:rPr>
              <a:t>7Kg </a:t>
            </a:r>
            <a:r>
              <a:rPr lang="fr-FR" baseline="30000" dirty="0" smtClean="0">
                <a:solidFill>
                  <a:srgbClr val="FF0000"/>
                </a:solidFill>
                <a:latin typeface="Arial" pitchFamily="34" charset="0"/>
                <a:cs typeface="Arial" pitchFamily="34" charset="0"/>
              </a:rPr>
              <a:t>82</a:t>
            </a:r>
            <a:r>
              <a:rPr lang="fr-FR" dirty="0" smtClean="0">
                <a:solidFill>
                  <a:srgbClr val="FF0000"/>
                </a:solidFill>
                <a:latin typeface="Arial" pitchFamily="34" charset="0"/>
                <a:cs typeface="Arial" pitchFamily="34" charset="0"/>
              </a:rPr>
              <a:t>Se  </a:t>
            </a:r>
          </a:p>
          <a:p>
            <a:r>
              <a:rPr lang="fr-FR" dirty="0" smtClean="0">
                <a:latin typeface="Arial" pitchFamily="34" charset="0"/>
                <a:cs typeface="Arial" pitchFamily="34" charset="0"/>
              </a:rPr>
              <a:t>          SENSITIVITY :   6.5 </a:t>
            </a:r>
            <a:r>
              <a:rPr lang="fr-FR" dirty="0" err="1" smtClean="0">
                <a:latin typeface="Arial" pitchFamily="34" charset="0"/>
                <a:cs typeface="Arial" pitchFamily="34" charset="0"/>
              </a:rPr>
              <a:t>yr</a:t>
            </a:r>
            <a:r>
              <a:rPr lang="fr-FR" dirty="0" smtClean="0">
                <a:latin typeface="Arial" pitchFamily="34" charset="0"/>
                <a:cs typeface="Arial" pitchFamily="34" charset="0"/>
              </a:rPr>
              <a:t> 10</a:t>
            </a:r>
            <a:r>
              <a:rPr lang="fr-FR" baseline="30000" dirty="0" smtClean="0">
                <a:latin typeface="Arial" pitchFamily="34" charset="0"/>
                <a:cs typeface="Arial" pitchFamily="34" charset="0"/>
              </a:rPr>
              <a:t>24</a:t>
            </a:r>
            <a:r>
              <a:rPr lang="fr-FR" dirty="0" smtClean="0">
                <a:latin typeface="Arial" pitchFamily="34" charset="0"/>
                <a:cs typeface="Arial" pitchFamily="34" charset="0"/>
              </a:rPr>
              <a:t> (90%CL) en 2015 </a:t>
            </a:r>
            <a:endParaRPr lang="fr-FR" dirty="0">
              <a:latin typeface="Arial" pitchFamily="34" charset="0"/>
              <a:cs typeface="Arial" pitchFamily="34" charset="0"/>
            </a:endParaRPr>
          </a:p>
        </p:txBody>
      </p:sp>
      <p:grpSp>
        <p:nvGrpSpPr>
          <p:cNvPr id="17" name="Groupe 16"/>
          <p:cNvGrpSpPr/>
          <p:nvPr/>
        </p:nvGrpSpPr>
        <p:grpSpPr>
          <a:xfrm>
            <a:off x="6104888" y="116632"/>
            <a:ext cx="2859600" cy="2304256"/>
            <a:chOff x="6032880" y="332656"/>
            <a:chExt cx="2931608" cy="2592288"/>
          </a:xfrm>
        </p:grpSpPr>
        <p:pic>
          <p:nvPicPr>
            <p:cNvPr id="14" name="Picture 4"/>
            <p:cNvPicPr>
              <a:picLocks noChangeAspect="1" noChangeArrowheads="1"/>
            </p:cNvPicPr>
            <p:nvPr/>
          </p:nvPicPr>
          <p:blipFill>
            <a:blip r:embed="rId2" cstate="print"/>
            <a:srcRect t="9339" r="67536" b="52566"/>
            <a:stretch>
              <a:fillRect/>
            </a:stretch>
          </p:blipFill>
          <p:spPr bwMode="auto">
            <a:xfrm>
              <a:off x="6032880" y="332656"/>
              <a:ext cx="2823088" cy="2520280"/>
            </a:xfrm>
            <a:prstGeom prst="rect">
              <a:avLst/>
            </a:prstGeom>
            <a:noFill/>
            <a:ln w="9525">
              <a:noFill/>
              <a:miter lim="800000"/>
              <a:headEnd/>
              <a:tailEnd/>
            </a:ln>
            <a:effectLst/>
          </p:spPr>
        </p:pic>
        <p:sp>
          <p:nvSpPr>
            <p:cNvPr id="16" name="Rectangle 15"/>
            <p:cNvSpPr/>
            <p:nvPr/>
          </p:nvSpPr>
          <p:spPr>
            <a:xfrm>
              <a:off x="8532440" y="2348880"/>
              <a:ext cx="432048"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 name="Rectangle 17"/>
          <p:cNvSpPr/>
          <p:nvPr/>
        </p:nvSpPr>
        <p:spPr>
          <a:xfrm>
            <a:off x="107504" y="3061702"/>
            <a:ext cx="5904656" cy="750847"/>
          </a:xfrm>
          <a:prstGeom prst="rect">
            <a:avLst/>
          </a:prstGeom>
        </p:spPr>
        <p:txBody>
          <a:bodyPr wrap="square">
            <a:spAutoFit/>
          </a:bodyPr>
          <a:lstStyle/>
          <a:p>
            <a:pPr>
              <a:lnSpc>
                <a:spcPct val="125000"/>
              </a:lnSpc>
              <a:buClr>
                <a:schemeClr val="accent2"/>
              </a:buClr>
            </a:pPr>
            <a:r>
              <a:rPr lang="fr-FR" dirty="0" smtClean="0">
                <a:latin typeface="Arial" pitchFamily="34" charset="0"/>
                <a:cs typeface="Arial" pitchFamily="34" charset="0"/>
              </a:rPr>
              <a:t>Détecteur pour mesurer la radioactivité  de </a:t>
            </a:r>
            <a:r>
              <a:rPr lang="fr-FR" baseline="30000" dirty="0" smtClean="0">
                <a:latin typeface="Arial" pitchFamily="34" charset="0"/>
                <a:cs typeface="Arial" pitchFamily="34" charset="0"/>
              </a:rPr>
              <a:t>208</a:t>
            </a:r>
            <a:r>
              <a:rPr lang="fr-FR" dirty="0" smtClean="0">
                <a:latin typeface="Arial" pitchFamily="34" charset="0"/>
                <a:cs typeface="Arial" pitchFamily="34" charset="0"/>
              </a:rPr>
              <a:t>Tl  et </a:t>
            </a:r>
            <a:r>
              <a:rPr lang="fr-FR" baseline="30000" dirty="0" smtClean="0">
                <a:latin typeface="Arial" pitchFamily="34" charset="0"/>
                <a:cs typeface="Arial" pitchFamily="34" charset="0"/>
              </a:rPr>
              <a:t>214</a:t>
            </a:r>
            <a:r>
              <a:rPr lang="fr-FR" dirty="0" smtClean="0">
                <a:latin typeface="Arial" pitchFamily="34" charset="0"/>
                <a:cs typeface="Arial" pitchFamily="34" charset="0"/>
              </a:rPr>
              <a:t>Bi   pour le démonstrateur de </a:t>
            </a:r>
            <a:r>
              <a:rPr lang="fr-FR" dirty="0" err="1" smtClean="0">
                <a:latin typeface="Arial" pitchFamily="34" charset="0"/>
                <a:cs typeface="Arial" pitchFamily="34" charset="0"/>
              </a:rPr>
              <a:t>SuperNEMO</a:t>
            </a:r>
            <a:endParaRPr lang="fr-FR" dirty="0">
              <a:latin typeface="Arial" pitchFamily="34" charset="0"/>
              <a:cs typeface="Arial" pitchFamily="34" charset="0"/>
            </a:endParaRPr>
          </a:p>
        </p:txBody>
      </p:sp>
      <p:pic>
        <p:nvPicPr>
          <p:cNvPr id="19" name="Picture 4"/>
          <p:cNvPicPr>
            <a:picLocks noChangeAspect="1" noChangeArrowheads="1"/>
          </p:cNvPicPr>
          <p:nvPr/>
        </p:nvPicPr>
        <p:blipFill>
          <a:blip r:embed="rId3" cstate="print"/>
          <a:srcRect/>
          <a:stretch>
            <a:fillRect/>
          </a:stretch>
        </p:blipFill>
        <p:spPr bwMode="auto">
          <a:xfrm>
            <a:off x="6588224" y="2204864"/>
            <a:ext cx="2160240" cy="1870939"/>
          </a:xfrm>
          <a:prstGeom prst="rect">
            <a:avLst/>
          </a:prstGeom>
          <a:noFill/>
          <a:ln w="9525" algn="ctr">
            <a:noFill/>
            <a:miter lim="800000"/>
            <a:headEnd/>
            <a:tailEnd/>
          </a:ln>
          <a:effectLst/>
        </p:spPr>
      </p:pic>
      <p:sp>
        <p:nvSpPr>
          <p:cNvPr id="20" name="Text Box 8"/>
          <p:cNvSpPr txBox="1">
            <a:spLocks noChangeArrowheads="1"/>
          </p:cNvSpPr>
          <p:nvPr/>
        </p:nvSpPr>
        <p:spPr bwMode="auto">
          <a:xfrm>
            <a:off x="179512" y="2780928"/>
            <a:ext cx="1885453" cy="400110"/>
          </a:xfrm>
          <a:prstGeom prst="rect">
            <a:avLst/>
          </a:prstGeom>
          <a:noFill/>
          <a:ln w="9525">
            <a:noFill/>
            <a:miter lim="800000"/>
            <a:headEnd/>
            <a:tailEnd/>
          </a:ln>
          <a:effectLst/>
        </p:spPr>
        <p:txBody>
          <a:bodyPr wrap="none">
            <a:spAutoFit/>
          </a:bodyPr>
          <a:lstStyle/>
          <a:p>
            <a:r>
              <a:rPr lang="fr-FR" sz="2000" b="1">
                <a:solidFill>
                  <a:srgbClr val="800080"/>
                </a:solidFill>
                <a:latin typeface="Times New Roman" pitchFamily="16" charset="0"/>
              </a:rPr>
              <a:t>BiPo-3 detector</a:t>
            </a:r>
          </a:p>
        </p:txBody>
      </p:sp>
      <p:sp>
        <p:nvSpPr>
          <p:cNvPr id="22" name="Rectangle 21"/>
          <p:cNvSpPr/>
          <p:nvPr/>
        </p:nvSpPr>
        <p:spPr>
          <a:xfrm>
            <a:off x="0" y="5733256"/>
            <a:ext cx="5004048" cy="861774"/>
          </a:xfrm>
          <a:prstGeom prst="rect">
            <a:avLst/>
          </a:prstGeom>
          <a:solidFill>
            <a:srgbClr val="FFCC99"/>
          </a:solidFill>
        </p:spPr>
        <p:txBody>
          <a:bodyPr wrap="square">
            <a:spAutoFit/>
          </a:bodyPr>
          <a:lstStyle/>
          <a:p>
            <a:r>
              <a:rPr lang="fr-FR" b="1" dirty="0" smtClean="0">
                <a:solidFill>
                  <a:schemeClr val="tx1">
                    <a:lumMod val="95000"/>
                    <a:lumOff val="5000"/>
                  </a:schemeClr>
                </a:solidFill>
                <a:latin typeface="Arial" pitchFamily="34" charset="0"/>
                <a:cs typeface="Arial" pitchFamily="34" charset="0"/>
              </a:rPr>
              <a:t>Travail au LAL </a:t>
            </a:r>
            <a:r>
              <a:rPr lang="fr-FR" sz="1600" b="1" dirty="0" smtClean="0">
                <a:solidFill>
                  <a:schemeClr val="tx1">
                    <a:lumMod val="95000"/>
                    <a:lumOff val="5000"/>
                  </a:schemeClr>
                </a:solidFill>
                <a:latin typeface="Arial" pitchFamily="34" charset="0"/>
                <a:cs typeface="Arial" pitchFamily="34" charset="0"/>
              </a:rPr>
              <a:t>:</a:t>
            </a:r>
          </a:p>
          <a:p>
            <a:pPr>
              <a:buFont typeface="Arial" pitchFamily="34" charset="0"/>
              <a:buChar char="•"/>
            </a:pPr>
            <a:r>
              <a:rPr lang="fr-FR" sz="1600" dirty="0" smtClean="0">
                <a:solidFill>
                  <a:schemeClr val="tx1">
                    <a:lumMod val="95000"/>
                    <a:lumOff val="5000"/>
                  </a:schemeClr>
                </a:solidFill>
                <a:latin typeface="Arial" pitchFamily="34" charset="0"/>
                <a:cs typeface="Arial" pitchFamily="34" charset="0"/>
              </a:rPr>
              <a:t> Design  du </a:t>
            </a:r>
            <a:r>
              <a:rPr lang="fr-FR" sz="1600" dirty="0" err="1" smtClean="0">
                <a:solidFill>
                  <a:schemeClr val="tx1">
                    <a:lumMod val="95000"/>
                    <a:lumOff val="5000"/>
                  </a:schemeClr>
                </a:solidFill>
                <a:latin typeface="Arial" pitchFamily="34" charset="0"/>
                <a:cs typeface="Arial" pitchFamily="34" charset="0"/>
              </a:rPr>
              <a:t>shielding</a:t>
            </a:r>
            <a:r>
              <a:rPr lang="fr-FR" sz="1600" dirty="0" smtClean="0">
                <a:solidFill>
                  <a:schemeClr val="tx1">
                    <a:lumMod val="95000"/>
                    <a:lumOff val="5000"/>
                  </a:schemeClr>
                </a:solidFill>
                <a:latin typeface="Arial" pitchFamily="34" charset="0"/>
                <a:cs typeface="Arial" pitchFamily="34" charset="0"/>
              </a:rPr>
              <a:t> du démonstrateur</a:t>
            </a:r>
          </a:p>
          <a:p>
            <a:pPr>
              <a:buFont typeface="Arial" pitchFamily="34" charset="0"/>
              <a:buChar char="•"/>
            </a:pPr>
            <a:r>
              <a:rPr lang="fr-FR" sz="1600" dirty="0" smtClean="0">
                <a:solidFill>
                  <a:schemeClr val="tx1">
                    <a:lumMod val="95000"/>
                    <a:lumOff val="5000"/>
                  </a:schemeClr>
                </a:solidFill>
                <a:latin typeface="Arial" pitchFamily="34" charset="0"/>
                <a:cs typeface="Arial" pitchFamily="34" charset="0"/>
              </a:rPr>
              <a:t> Design </a:t>
            </a:r>
            <a:r>
              <a:rPr lang="fr-FR" sz="1600" dirty="0" smtClean="0">
                <a:solidFill>
                  <a:schemeClr val="tx1">
                    <a:lumMod val="95000"/>
                    <a:lumOff val="5000"/>
                  </a:schemeClr>
                </a:solidFill>
                <a:latin typeface="Arial" pitchFamily="34" charset="0"/>
                <a:cs typeface="Arial" pitchFamily="34" charset="0"/>
              </a:rPr>
              <a:t>du </a:t>
            </a:r>
            <a:r>
              <a:rPr lang="fr-FR" sz="1600" dirty="0" err="1" smtClean="0">
                <a:solidFill>
                  <a:schemeClr val="tx1">
                    <a:lumMod val="95000"/>
                    <a:lumOff val="5000"/>
                  </a:schemeClr>
                </a:solidFill>
                <a:latin typeface="Arial" pitchFamily="34" charset="0"/>
                <a:cs typeface="Arial" pitchFamily="34" charset="0"/>
              </a:rPr>
              <a:t>shielding</a:t>
            </a:r>
            <a:r>
              <a:rPr lang="fr-FR" sz="1600" dirty="0" smtClean="0">
                <a:solidFill>
                  <a:schemeClr val="tx1">
                    <a:lumMod val="95000"/>
                    <a:lumOff val="5000"/>
                  </a:schemeClr>
                </a:solidFill>
                <a:latin typeface="Arial" pitchFamily="34" charset="0"/>
                <a:cs typeface="Arial" pitchFamily="34" charset="0"/>
              </a:rPr>
              <a:t> magnétique des PMT</a:t>
            </a:r>
          </a:p>
        </p:txBody>
      </p:sp>
      <p:sp>
        <p:nvSpPr>
          <p:cNvPr id="23" name="Espace réservé du numéro de diapositive 3"/>
          <p:cNvSpPr>
            <a:spLocks noGrp="1"/>
          </p:cNvSpPr>
          <p:nvPr>
            <p:ph type="sldNum" sz="quarter" idx="12"/>
          </p:nvPr>
        </p:nvSpPr>
        <p:spPr>
          <a:xfrm>
            <a:off x="6758880" y="6381328"/>
            <a:ext cx="2133600" cy="365125"/>
          </a:xfrm>
        </p:spPr>
        <p:txBody>
          <a:bodyPr/>
          <a:lstStyle/>
          <a:p>
            <a:fld id="{044901D5-0DEC-41E6-8025-CE7E4D9C4ED2}" type="slidenum">
              <a:rPr lang="fr-FR" smtClean="0"/>
              <a:pPr/>
              <a:t>18</a:t>
            </a:fld>
            <a:endParaRPr lang="fr-FR"/>
          </a:p>
        </p:txBody>
      </p:sp>
      <p:sp>
        <p:nvSpPr>
          <p:cNvPr id="24" name="ZoneTexte 23"/>
          <p:cNvSpPr txBox="1"/>
          <p:nvPr/>
        </p:nvSpPr>
        <p:spPr>
          <a:xfrm>
            <a:off x="496347" y="4029745"/>
            <a:ext cx="4190571" cy="400110"/>
          </a:xfrm>
          <a:prstGeom prst="rect">
            <a:avLst/>
          </a:prstGeom>
          <a:noFill/>
          <a:ln>
            <a:solidFill>
              <a:srgbClr val="FF0000"/>
            </a:solidFill>
          </a:ln>
        </p:spPr>
        <p:txBody>
          <a:bodyPr wrap="none" rtlCol="0">
            <a:spAutoFit/>
          </a:bodyPr>
          <a:lstStyle/>
          <a:p>
            <a:r>
              <a:rPr lang="fr-FR" sz="2000" smtClean="0">
                <a:latin typeface="Arial" pitchFamily="34" charset="0"/>
                <a:cs typeface="Arial" pitchFamily="34" charset="0"/>
              </a:rPr>
              <a:t>SuperNemo   5 yr </a:t>
            </a:r>
            <a:r>
              <a:rPr lang="fr-FR" sz="2000" smtClean="0">
                <a:solidFill>
                  <a:srgbClr val="FF0000"/>
                </a:solidFill>
                <a:latin typeface="Arial" pitchFamily="34" charset="0"/>
                <a:cs typeface="Arial" pitchFamily="34" charset="0"/>
              </a:rPr>
              <a:t>avec 100Kg </a:t>
            </a:r>
            <a:r>
              <a:rPr lang="fr-FR" sz="2000" baseline="30000" smtClean="0">
                <a:latin typeface="Arial" pitchFamily="34" charset="0"/>
                <a:cs typeface="Arial" pitchFamily="34" charset="0"/>
              </a:rPr>
              <a:t>82</a:t>
            </a:r>
            <a:r>
              <a:rPr lang="fr-FR" sz="2000" smtClean="0">
                <a:latin typeface="Arial" pitchFamily="34" charset="0"/>
                <a:cs typeface="Arial" pitchFamily="34" charset="0"/>
              </a:rPr>
              <a:t>Se</a:t>
            </a:r>
            <a:endParaRPr lang="fr-FR" sz="2000">
              <a:latin typeface="Arial" pitchFamily="34" charset="0"/>
              <a:cs typeface="Arial" pitchFamily="34" charset="0"/>
            </a:endParaRPr>
          </a:p>
        </p:txBody>
      </p:sp>
      <p:pic>
        <p:nvPicPr>
          <p:cNvPr id="25" name="Picture 4"/>
          <p:cNvPicPr>
            <a:picLocks noChangeAspect="1" noChangeArrowheads="1"/>
          </p:cNvPicPr>
          <p:nvPr/>
        </p:nvPicPr>
        <p:blipFill>
          <a:blip r:embed="rId2" cstate="print"/>
          <a:srcRect t="83328" r="48630" b="9489"/>
          <a:stretch>
            <a:fillRect/>
          </a:stretch>
        </p:blipFill>
        <p:spPr bwMode="auto">
          <a:xfrm>
            <a:off x="107504" y="4405341"/>
            <a:ext cx="5645427" cy="600577"/>
          </a:xfrm>
          <a:prstGeom prst="rect">
            <a:avLst/>
          </a:prstGeom>
          <a:noFill/>
          <a:ln w="9525">
            <a:noFill/>
            <a:miter lim="800000"/>
            <a:headEnd/>
            <a:tailEnd/>
          </a:ln>
          <a:effectLst/>
        </p:spPr>
      </p:pic>
      <p:sp>
        <p:nvSpPr>
          <p:cNvPr id="26" name="Rectangle 25"/>
          <p:cNvSpPr/>
          <p:nvPr/>
        </p:nvSpPr>
        <p:spPr>
          <a:xfrm>
            <a:off x="107504" y="3925798"/>
            <a:ext cx="5616624" cy="10801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5004048" y="5982379"/>
            <a:ext cx="4139952" cy="830997"/>
          </a:xfrm>
          <a:prstGeom prst="rect">
            <a:avLst/>
          </a:prstGeom>
          <a:solidFill>
            <a:srgbClr val="FFCC99"/>
          </a:solidFill>
        </p:spPr>
        <p:txBody>
          <a:bodyPr wrap="square">
            <a:spAutoFit/>
          </a:bodyPr>
          <a:lstStyle/>
          <a:p>
            <a:pPr lvl="0">
              <a:buFont typeface="Arial" pitchFamily="34" charset="0"/>
              <a:buChar char="•"/>
            </a:pPr>
            <a:r>
              <a:rPr lang="fr-FR" sz="1600" dirty="0" smtClean="0">
                <a:solidFill>
                  <a:prstClr val="black">
                    <a:lumMod val="95000"/>
                    <a:lumOff val="5000"/>
                  </a:prstClr>
                </a:solidFill>
                <a:latin typeface="Arial" pitchFamily="34" charset="0"/>
                <a:cs typeface="Arial" pitchFamily="34" charset="0"/>
              </a:rPr>
              <a:t>Software : simulation du </a:t>
            </a:r>
            <a:r>
              <a:rPr lang="fr-FR" sz="1600" dirty="0" smtClean="0">
                <a:solidFill>
                  <a:prstClr val="black">
                    <a:lumMod val="95000"/>
                    <a:lumOff val="5000"/>
                  </a:prstClr>
                </a:solidFill>
                <a:latin typeface="Arial" pitchFamily="34" charset="0"/>
                <a:cs typeface="Arial" pitchFamily="34" charset="0"/>
              </a:rPr>
              <a:t>démonstrateur</a:t>
            </a:r>
            <a:endParaRPr lang="fr-FR" sz="1600" dirty="0" smtClean="0">
              <a:solidFill>
                <a:prstClr val="black">
                  <a:lumMod val="95000"/>
                  <a:lumOff val="5000"/>
                </a:prstClr>
              </a:solidFill>
              <a:latin typeface="Arial" pitchFamily="34" charset="0"/>
              <a:cs typeface="Arial" pitchFamily="34" charset="0"/>
            </a:endParaRPr>
          </a:p>
          <a:p>
            <a:pPr lvl="0">
              <a:buFont typeface="Arial" pitchFamily="34" charset="0"/>
              <a:buChar char="•"/>
            </a:pPr>
            <a:r>
              <a:rPr lang="fr-FR" sz="1600" dirty="0" smtClean="0">
                <a:solidFill>
                  <a:prstClr val="black">
                    <a:lumMod val="95000"/>
                    <a:lumOff val="5000"/>
                  </a:prstClr>
                </a:solidFill>
                <a:latin typeface="Arial" pitchFamily="34" charset="0"/>
                <a:cs typeface="Arial" pitchFamily="34" charset="0"/>
              </a:rPr>
              <a:t>Calorimètre électronique</a:t>
            </a:r>
          </a:p>
          <a:p>
            <a:pPr lvl="0">
              <a:buFont typeface="Arial" pitchFamily="34" charset="0"/>
              <a:buChar char="•"/>
            </a:pPr>
            <a:r>
              <a:rPr lang="fr-FR" sz="1600" dirty="0" smtClean="0">
                <a:solidFill>
                  <a:prstClr val="black">
                    <a:lumMod val="95000"/>
                    <a:lumOff val="5000"/>
                  </a:prstClr>
                </a:solidFill>
                <a:latin typeface="Arial" pitchFamily="34" charset="0"/>
                <a:cs typeface="Arial" pitchFamily="34" charset="0"/>
              </a:rPr>
              <a:t>Calorimètre mécanique</a:t>
            </a:r>
            <a:endParaRPr lang="fr-FR" sz="1600" dirty="0">
              <a:solidFill>
                <a:prstClr val="black">
                  <a:lumMod val="95000"/>
                  <a:lumOff val="5000"/>
                </a:prstClr>
              </a:solidFill>
              <a:latin typeface="Arial" pitchFamily="34" charset="0"/>
              <a:cs typeface="Arial" pitchFamily="34" charset="0"/>
            </a:endParaRPr>
          </a:p>
        </p:txBody>
      </p:sp>
      <p:sp>
        <p:nvSpPr>
          <p:cNvPr id="28" name="Rectangle 27"/>
          <p:cNvSpPr/>
          <p:nvPr/>
        </p:nvSpPr>
        <p:spPr>
          <a:xfrm>
            <a:off x="6084168" y="4149080"/>
            <a:ext cx="3059832" cy="158417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solidFill>
                  <a:schemeClr val="tx1"/>
                </a:solidFill>
                <a:latin typeface="Arial" pitchFamily="34" charset="0"/>
                <a:cs typeface="Arial" pitchFamily="34" charset="0"/>
              </a:rPr>
              <a:t>Etat du projet : </a:t>
            </a:r>
            <a:r>
              <a:rPr lang="fr-FR" dirty="0" smtClean="0">
                <a:solidFill>
                  <a:schemeClr val="tx1"/>
                </a:solidFill>
                <a:latin typeface="Arial" pitchFamily="34" charset="0"/>
                <a:cs typeface="Arial" pitchFamily="34" charset="0"/>
              </a:rPr>
              <a:t>approuvé.</a:t>
            </a:r>
            <a:endParaRPr lang="fr-FR" dirty="0" smtClean="0">
              <a:solidFill>
                <a:schemeClr val="tx1"/>
              </a:solidFill>
              <a:latin typeface="Arial" pitchFamily="34" charset="0"/>
              <a:cs typeface="Arial" pitchFamily="34" charset="0"/>
            </a:endParaRPr>
          </a:p>
          <a:p>
            <a:r>
              <a:rPr lang="fr-FR" dirty="0" smtClean="0">
                <a:solidFill>
                  <a:schemeClr val="tx1"/>
                </a:solidFill>
                <a:latin typeface="Arial" pitchFamily="34" charset="0"/>
                <a:cs typeface="Arial" pitchFamily="34" charset="0"/>
              </a:rPr>
              <a:t>P</a:t>
            </a:r>
            <a:r>
              <a:rPr lang="fr-FR" dirty="0" smtClean="0">
                <a:solidFill>
                  <a:schemeClr val="tx1"/>
                </a:solidFill>
                <a:latin typeface="Arial" pitchFamily="34" charset="0"/>
                <a:cs typeface="Arial" pitchFamily="34" charset="0"/>
              </a:rPr>
              <a:t>roblèmes </a:t>
            </a:r>
            <a:r>
              <a:rPr lang="fr-FR" dirty="0" smtClean="0">
                <a:solidFill>
                  <a:schemeClr val="tx1"/>
                </a:solidFill>
                <a:latin typeface="Arial" pitchFamily="34" charset="0"/>
                <a:cs typeface="Arial" pitchFamily="34" charset="0"/>
              </a:rPr>
              <a:t>de financement  </a:t>
            </a:r>
            <a:r>
              <a:rPr lang="fr-FR" dirty="0" smtClean="0">
                <a:solidFill>
                  <a:schemeClr val="tx1"/>
                </a:solidFill>
                <a:latin typeface="Arial" pitchFamily="34" charset="0"/>
                <a:cs typeface="Arial" pitchFamily="34" charset="0"/>
              </a:rPr>
              <a:t>risquant</a:t>
            </a:r>
            <a:r>
              <a:rPr lang="fr-FR" dirty="0" smtClean="0">
                <a:solidFill>
                  <a:schemeClr val="tx1"/>
                </a:solidFill>
                <a:latin typeface="Arial" pitchFamily="34" charset="0"/>
                <a:cs typeface="Arial" pitchFamily="34" charset="0"/>
              </a:rPr>
              <a:t>  de retarder </a:t>
            </a:r>
            <a:r>
              <a:rPr lang="fr-FR" dirty="0" smtClean="0">
                <a:solidFill>
                  <a:schemeClr val="tx1"/>
                </a:solidFill>
                <a:latin typeface="Arial" pitchFamily="34" charset="0"/>
                <a:cs typeface="Arial" pitchFamily="34" charset="0"/>
              </a:rPr>
              <a:t>le projet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19449" y="87015"/>
            <a:ext cx="1212191" cy="461665"/>
          </a:xfrm>
          <a:prstGeom prst="rect">
            <a:avLst/>
          </a:prstGeom>
          <a:solidFill>
            <a:srgbClr val="FFFF00"/>
          </a:solidFill>
        </p:spPr>
        <p:txBody>
          <a:bodyPr wrap="none" rtlCol="0">
            <a:spAutoFit/>
          </a:bodyPr>
          <a:lstStyle/>
          <a:p>
            <a:r>
              <a:rPr lang="en-US" sz="2400" dirty="0" err="1" smtClean="0">
                <a:latin typeface="Arial" pitchFamily="34" charset="0"/>
                <a:cs typeface="Arial" pitchFamily="34" charset="0"/>
              </a:rPr>
              <a:t>SuperB</a:t>
            </a:r>
            <a:endParaRPr lang="fr-FR" sz="2400" dirty="0">
              <a:latin typeface="Arial" pitchFamily="34" charset="0"/>
              <a:cs typeface="Arial" pitchFamily="34" charset="0"/>
            </a:endParaRPr>
          </a:p>
        </p:txBody>
      </p:sp>
      <p:sp>
        <p:nvSpPr>
          <p:cNvPr id="19" name="Text Box 6"/>
          <p:cNvSpPr txBox="1">
            <a:spLocks noChangeArrowheads="1"/>
          </p:cNvSpPr>
          <p:nvPr/>
        </p:nvSpPr>
        <p:spPr bwMode="auto">
          <a:xfrm>
            <a:off x="0" y="692696"/>
            <a:ext cx="9144000" cy="646331"/>
          </a:xfrm>
          <a:prstGeom prst="rect">
            <a:avLst/>
          </a:prstGeom>
          <a:noFill/>
          <a:ln w="38100">
            <a:solidFill>
              <a:srgbClr val="FF0000"/>
            </a:solidFill>
            <a:miter lim="800000"/>
            <a:headEnd/>
            <a:tailEnd/>
          </a:ln>
          <a:effectLst/>
        </p:spPr>
        <p:txBody>
          <a:bodyPr wrap="square">
            <a:spAutoFit/>
          </a:bodyPr>
          <a:lstStyle/>
          <a:p>
            <a:r>
              <a:rPr lang="fr-FR" u="sng" dirty="0" smtClean="0">
                <a:latin typeface="Arial" pitchFamily="34" charset="0"/>
                <a:cs typeface="Arial" pitchFamily="34" charset="0"/>
              </a:rPr>
              <a:t>PHYSIQUE</a:t>
            </a:r>
            <a:r>
              <a:rPr lang="fr-FR" dirty="0" smtClean="0">
                <a:latin typeface="Arial" pitchFamily="34" charset="0"/>
                <a:cs typeface="Arial" pitchFamily="34" charset="0"/>
              </a:rPr>
              <a:t> </a:t>
            </a:r>
            <a:r>
              <a:rPr lang="fr-FR" dirty="0" smtClean="0">
                <a:latin typeface="Arial" pitchFamily="34" charset="0"/>
                <a:cs typeface="Arial" pitchFamily="34" charset="0"/>
              </a:rPr>
              <a:t>: Opportunité unique pour chercher/ découvrir la Nouvelles Physique  à </a:t>
            </a:r>
            <a:r>
              <a:rPr lang="fr-FR" dirty="0" smtClean="0">
                <a:latin typeface="Arial" pitchFamily="34" charset="0"/>
                <a:cs typeface="Arial" pitchFamily="34" charset="0"/>
              </a:rPr>
              <a:t>quelques </a:t>
            </a:r>
            <a:r>
              <a:rPr lang="fr-FR" dirty="0" err="1" smtClean="0">
                <a:latin typeface="Arial" pitchFamily="34" charset="0"/>
                <a:cs typeface="Arial" pitchFamily="34" charset="0"/>
              </a:rPr>
              <a:t>TeV</a:t>
            </a:r>
            <a:r>
              <a:rPr lang="fr-FR" dirty="0" smtClean="0">
                <a:latin typeface="Arial" pitchFamily="34" charset="0"/>
                <a:cs typeface="Arial" pitchFamily="34" charset="0"/>
              </a:rPr>
              <a:t> </a:t>
            </a:r>
            <a:r>
              <a:rPr lang="fr-FR" dirty="0" smtClean="0">
                <a:latin typeface="Arial" pitchFamily="34" charset="0"/>
                <a:cs typeface="Arial" pitchFamily="34" charset="0"/>
              </a:rPr>
              <a:t>et reconstruire le lagrangien de NP   </a:t>
            </a:r>
            <a:r>
              <a:rPr lang="fr-FR" b="1" dirty="0" smtClean="0">
                <a:latin typeface="Arial" pitchFamily="34" charset="0"/>
                <a:cs typeface="Arial" pitchFamily="34" charset="0"/>
              </a:rPr>
              <a:t>[Participation du groupe Théorie]</a:t>
            </a:r>
            <a:endParaRPr lang="fr-FR" b="1" dirty="0">
              <a:latin typeface="Arial" pitchFamily="34" charset="0"/>
              <a:cs typeface="Arial" pitchFamily="34" charset="0"/>
            </a:endParaRPr>
          </a:p>
        </p:txBody>
      </p:sp>
      <p:sp>
        <p:nvSpPr>
          <p:cNvPr id="20" name="Text Box 7"/>
          <p:cNvSpPr txBox="1">
            <a:spLocks noChangeArrowheads="1"/>
          </p:cNvSpPr>
          <p:nvPr/>
        </p:nvSpPr>
        <p:spPr bwMode="auto">
          <a:xfrm>
            <a:off x="22444" y="1412776"/>
            <a:ext cx="9144000" cy="923330"/>
          </a:xfrm>
          <a:prstGeom prst="rect">
            <a:avLst/>
          </a:prstGeom>
          <a:noFill/>
          <a:ln w="57150">
            <a:solidFill>
              <a:srgbClr val="8BFC24"/>
            </a:solidFill>
            <a:miter lim="800000"/>
            <a:headEnd/>
            <a:tailEnd/>
          </a:ln>
          <a:effectLst/>
        </p:spPr>
        <p:txBody>
          <a:bodyPr wrap="square">
            <a:spAutoFit/>
          </a:bodyPr>
          <a:lstStyle/>
          <a:p>
            <a:r>
              <a:rPr lang="fr-FR" u="sng" dirty="0" smtClean="0">
                <a:latin typeface="Arial" pitchFamily="34" charset="0"/>
                <a:cs typeface="Arial" pitchFamily="34" charset="0"/>
              </a:rPr>
              <a:t>MACHINE</a:t>
            </a:r>
            <a:r>
              <a:rPr lang="fr-FR" dirty="0" smtClean="0">
                <a:latin typeface="Arial" pitchFamily="34" charset="0"/>
                <a:cs typeface="Arial" pitchFamily="34" charset="0"/>
              </a:rPr>
              <a:t> :  machine e+e- à l’U(4S) L= 10</a:t>
            </a:r>
            <a:r>
              <a:rPr lang="fr-FR" baseline="30000" dirty="0" smtClean="0">
                <a:latin typeface="Arial" pitchFamily="34" charset="0"/>
                <a:cs typeface="Arial" pitchFamily="34" charset="0"/>
              </a:rPr>
              <a:t>36</a:t>
            </a:r>
            <a:r>
              <a:rPr lang="fr-FR" dirty="0" smtClean="0">
                <a:latin typeface="Arial" pitchFamily="34" charset="0"/>
                <a:cs typeface="Arial" pitchFamily="34" charset="0"/>
              </a:rPr>
              <a:t> cm</a:t>
            </a:r>
            <a:r>
              <a:rPr lang="fr-FR" baseline="30000" dirty="0" smtClean="0">
                <a:latin typeface="Arial" pitchFamily="34" charset="0"/>
                <a:cs typeface="Arial" pitchFamily="34" charset="0"/>
              </a:rPr>
              <a:t>-2</a:t>
            </a:r>
            <a:r>
              <a:rPr lang="fr-FR" dirty="0" smtClean="0">
                <a:latin typeface="Arial" pitchFamily="34" charset="0"/>
                <a:cs typeface="Arial" pitchFamily="34" charset="0"/>
              </a:rPr>
              <a:t> s</a:t>
            </a:r>
            <a:r>
              <a:rPr lang="fr-FR" baseline="30000" dirty="0" smtClean="0">
                <a:latin typeface="Arial" pitchFamily="34" charset="0"/>
                <a:cs typeface="Arial" pitchFamily="34" charset="0"/>
              </a:rPr>
              <a:t>-1</a:t>
            </a:r>
            <a:r>
              <a:rPr lang="fr-FR" dirty="0" smtClean="0">
                <a:latin typeface="Arial" pitchFamily="34" charset="0"/>
                <a:cs typeface="Arial" pitchFamily="34" charset="0"/>
              </a:rPr>
              <a:t> possible en utilisant les nouveaux </a:t>
            </a:r>
            <a:r>
              <a:rPr lang="fr-FR" dirty="0" smtClean="0">
                <a:latin typeface="Arial" pitchFamily="34" charset="0"/>
                <a:cs typeface="Arial" pitchFamily="34" charset="0"/>
              </a:rPr>
              <a:t>schémas </a:t>
            </a:r>
            <a:r>
              <a:rPr lang="fr-FR" dirty="0" smtClean="0">
                <a:latin typeface="Arial" pitchFamily="34" charset="0"/>
                <a:cs typeface="Arial" pitchFamily="34" charset="0"/>
              </a:rPr>
              <a:t>de collision testés a Frascati (DAFNE) </a:t>
            </a:r>
            <a:r>
              <a:rPr lang="fr-FR" u="sng" dirty="0" smtClean="0">
                <a:latin typeface="Arial" pitchFamily="34" charset="0"/>
                <a:cs typeface="Arial" pitchFamily="34" charset="0"/>
              </a:rPr>
              <a:t>avec la participation du LAL </a:t>
            </a:r>
            <a:r>
              <a:rPr lang="fr-FR" b="1" dirty="0" smtClean="0">
                <a:latin typeface="Arial" pitchFamily="34" charset="0"/>
                <a:cs typeface="Arial" pitchFamily="34" charset="0"/>
              </a:rPr>
              <a:t>[Département Accélérateur]</a:t>
            </a:r>
            <a:endParaRPr lang="fr-FR" b="1" dirty="0">
              <a:latin typeface="Arial" pitchFamily="34" charset="0"/>
              <a:cs typeface="Arial" pitchFamily="34" charset="0"/>
            </a:endParaRPr>
          </a:p>
        </p:txBody>
      </p:sp>
      <p:sp>
        <p:nvSpPr>
          <p:cNvPr id="21" name="Text Box 8"/>
          <p:cNvSpPr txBox="1">
            <a:spLocks noChangeArrowheads="1"/>
          </p:cNvSpPr>
          <p:nvPr/>
        </p:nvSpPr>
        <p:spPr bwMode="auto">
          <a:xfrm>
            <a:off x="14068" y="2406820"/>
            <a:ext cx="9144000" cy="646331"/>
          </a:xfrm>
          <a:prstGeom prst="rect">
            <a:avLst/>
          </a:prstGeom>
          <a:noFill/>
          <a:ln w="38100">
            <a:solidFill>
              <a:srgbClr val="00B0F0"/>
            </a:solidFill>
            <a:miter lim="800000"/>
            <a:headEnd/>
            <a:tailEnd/>
          </a:ln>
          <a:effectLst/>
        </p:spPr>
        <p:txBody>
          <a:bodyPr wrap="square">
            <a:spAutoFit/>
          </a:bodyPr>
          <a:lstStyle/>
          <a:p>
            <a:r>
              <a:rPr lang="fr-FR" u="sng" dirty="0" smtClean="0">
                <a:latin typeface="Arial" pitchFamily="34" charset="0"/>
                <a:cs typeface="Arial" pitchFamily="34" charset="0"/>
              </a:rPr>
              <a:t>DETECTEUR</a:t>
            </a:r>
            <a:r>
              <a:rPr lang="fr-FR" dirty="0" smtClean="0">
                <a:latin typeface="Arial" pitchFamily="34" charset="0"/>
                <a:cs typeface="Arial" pitchFamily="34" charset="0"/>
              </a:rPr>
              <a:t> </a:t>
            </a:r>
            <a:r>
              <a:rPr lang="fr-FR" dirty="0" smtClean="0">
                <a:latin typeface="Arial" pitchFamily="34" charset="0"/>
                <a:cs typeface="Arial" pitchFamily="34" charset="0"/>
              </a:rPr>
              <a:t>: récupération en partie de Babar, R&amp;D très </a:t>
            </a:r>
            <a:r>
              <a:rPr lang="fr-FR" dirty="0" smtClean="0">
                <a:latin typeface="Arial" pitchFamily="34" charset="0"/>
                <a:cs typeface="Arial" pitchFamily="34" charset="0"/>
              </a:rPr>
              <a:t>intéressantes </a:t>
            </a:r>
            <a:r>
              <a:rPr lang="fr-FR" dirty="0" smtClean="0">
                <a:latin typeface="Arial" pitchFamily="34" charset="0"/>
                <a:cs typeface="Arial" pitchFamily="34" charset="0"/>
              </a:rPr>
              <a:t>dans plusieurs secteurs (Vertex, PID…) </a:t>
            </a:r>
            <a:r>
              <a:rPr lang="fr-FR" b="1" dirty="0" smtClean="0">
                <a:latin typeface="Arial" pitchFamily="34" charset="0"/>
                <a:cs typeface="Arial" pitchFamily="34" charset="0"/>
              </a:rPr>
              <a:t>[Physique, Electronique, Instrumentation, Mécanique]</a:t>
            </a:r>
            <a:endParaRPr lang="fr-FR" b="1" dirty="0">
              <a:latin typeface="Arial" pitchFamily="34" charset="0"/>
              <a:cs typeface="Arial" pitchFamily="34" charset="0"/>
            </a:endParaRPr>
          </a:p>
        </p:txBody>
      </p:sp>
      <p:sp>
        <p:nvSpPr>
          <p:cNvPr id="24" name="Text Box 8"/>
          <p:cNvSpPr txBox="1">
            <a:spLocks noChangeArrowheads="1"/>
          </p:cNvSpPr>
          <p:nvPr/>
        </p:nvSpPr>
        <p:spPr bwMode="auto">
          <a:xfrm>
            <a:off x="792088" y="4509120"/>
            <a:ext cx="7524328" cy="646331"/>
          </a:xfrm>
          <a:prstGeom prst="rect">
            <a:avLst/>
          </a:prstGeom>
          <a:solidFill>
            <a:srgbClr val="FFFF00"/>
          </a:solidFill>
          <a:ln w="9525">
            <a:noFill/>
            <a:miter lim="800000"/>
            <a:headEnd/>
            <a:tailEnd/>
          </a:ln>
          <a:effectLst/>
        </p:spPr>
        <p:txBody>
          <a:bodyPr wrap="square">
            <a:spAutoFit/>
          </a:bodyPr>
          <a:lstStyle/>
          <a:p>
            <a:pPr algn="ctr"/>
            <a:r>
              <a:rPr lang="fr-FR" u="sng" dirty="0" smtClean="0">
                <a:latin typeface="Arial" pitchFamily="34" charset="0"/>
                <a:cs typeface="Arial" pitchFamily="34" charset="0"/>
              </a:rPr>
              <a:t>Le projet </a:t>
            </a:r>
            <a:r>
              <a:rPr lang="fr-FR" u="sng" dirty="0" err="1" smtClean="0">
                <a:latin typeface="Arial" pitchFamily="34" charset="0"/>
                <a:cs typeface="Arial" pitchFamily="34" charset="0"/>
              </a:rPr>
              <a:t>SuperB</a:t>
            </a:r>
            <a:r>
              <a:rPr lang="fr-FR" u="sng" dirty="0" smtClean="0">
                <a:latin typeface="Arial" pitchFamily="34" charset="0"/>
                <a:cs typeface="Arial" pitchFamily="34" charset="0"/>
              </a:rPr>
              <a:t> est approuvé par le gouvernement italien  </a:t>
            </a:r>
            <a:r>
              <a:rPr lang="fr-FR" u="sng" dirty="0" smtClean="0">
                <a:latin typeface="Arial" pitchFamily="34" charset="0"/>
                <a:cs typeface="Arial" pitchFamily="34" charset="0"/>
              </a:rPr>
              <a:t>300 </a:t>
            </a:r>
            <a:r>
              <a:rPr lang="fr-FR" u="sng" dirty="0" err="1" smtClean="0">
                <a:latin typeface="Arial" pitchFamily="34" charset="0"/>
                <a:cs typeface="Arial" pitchFamily="34" charset="0"/>
              </a:rPr>
              <a:t>MEuros</a:t>
            </a:r>
            <a:endParaRPr lang="fr-FR" u="sng" dirty="0" smtClean="0">
              <a:latin typeface="Arial" pitchFamily="34" charset="0"/>
              <a:cs typeface="Arial" pitchFamily="34" charset="0"/>
            </a:endParaRPr>
          </a:p>
          <a:p>
            <a:pPr algn="ctr"/>
            <a:r>
              <a:rPr lang="fr-FR" u="sng" dirty="0" smtClean="0">
                <a:latin typeface="Arial" pitchFamily="34" charset="0"/>
                <a:cs typeface="Arial" pitchFamily="34" charset="0"/>
              </a:rPr>
              <a:t>et pourrait commencer </a:t>
            </a:r>
            <a:r>
              <a:rPr lang="fr-FR" dirty="0" smtClean="0">
                <a:latin typeface="Arial" pitchFamily="34" charset="0"/>
                <a:cs typeface="Arial" pitchFamily="34" charset="0"/>
              </a:rPr>
              <a:t>à</a:t>
            </a:r>
            <a:r>
              <a:rPr lang="fr-FR" u="sng" dirty="0" smtClean="0">
                <a:latin typeface="Arial" pitchFamily="34" charset="0"/>
                <a:cs typeface="Arial" pitchFamily="34" charset="0"/>
              </a:rPr>
              <a:t> prendre des données </a:t>
            </a:r>
            <a:r>
              <a:rPr lang="fr-FR" u="sng" dirty="0" smtClean="0">
                <a:latin typeface="Arial" pitchFamily="34" charset="0"/>
                <a:cs typeface="Arial" pitchFamily="34" charset="0"/>
              </a:rPr>
              <a:t>en 2016-2017</a:t>
            </a:r>
            <a:endParaRPr lang="fr-FR" dirty="0">
              <a:latin typeface="Arial" pitchFamily="34" charset="0"/>
              <a:cs typeface="Arial" pitchFamily="34" charset="0"/>
            </a:endParaRPr>
          </a:p>
        </p:txBody>
      </p:sp>
      <p:sp>
        <p:nvSpPr>
          <p:cNvPr id="25" name="Text Box 8"/>
          <p:cNvSpPr txBox="1">
            <a:spLocks noChangeArrowheads="1"/>
          </p:cNvSpPr>
          <p:nvPr/>
        </p:nvSpPr>
        <p:spPr bwMode="auto">
          <a:xfrm>
            <a:off x="1043608" y="5373216"/>
            <a:ext cx="6480720" cy="369332"/>
          </a:xfrm>
          <a:prstGeom prst="rect">
            <a:avLst/>
          </a:prstGeom>
          <a:noFill/>
          <a:ln w="9525">
            <a:noFill/>
            <a:miter lim="800000"/>
            <a:headEnd/>
            <a:tailEnd/>
          </a:ln>
          <a:effectLst/>
        </p:spPr>
        <p:txBody>
          <a:bodyPr wrap="square">
            <a:spAutoFit/>
          </a:bodyPr>
          <a:lstStyle/>
          <a:p>
            <a:r>
              <a:rPr lang="fr-FR" smtClean="0">
                <a:latin typeface="Arial" pitchFamily="34" charset="0"/>
                <a:cs typeface="Arial" pitchFamily="34" charset="0"/>
              </a:rPr>
              <a:t>Il faut maintenant se positionner pour la phase de contruction</a:t>
            </a:r>
            <a:endParaRPr lang="fr-FR">
              <a:latin typeface="Arial" pitchFamily="34" charset="0"/>
              <a:cs typeface="Arial" pitchFamily="34" charset="0"/>
            </a:endParaRPr>
          </a:p>
        </p:txBody>
      </p:sp>
      <p:sp>
        <p:nvSpPr>
          <p:cNvPr id="26" name="Text Box 8"/>
          <p:cNvSpPr txBox="1">
            <a:spLocks noChangeArrowheads="1"/>
          </p:cNvSpPr>
          <p:nvPr/>
        </p:nvSpPr>
        <p:spPr bwMode="auto">
          <a:xfrm>
            <a:off x="1043608" y="5733256"/>
            <a:ext cx="6192688" cy="646331"/>
          </a:xfrm>
          <a:prstGeom prst="rect">
            <a:avLst/>
          </a:prstGeom>
          <a:noFill/>
          <a:ln w="9525">
            <a:noFill/>
            <a:miter lim="800000"/>
            <a:headEnd/>
            <a:tailEnd/>
          </a:ln>
          <a:effectLst/>
        </p:spPr>
        <p:txBody>
          <a:bodyPr wrap="square">
            <a:spAutoFit/>
          </a:bodyPr>
          <a:lstStyle/>
          <a:p>
            <a:pPr algn="ctr"/>
            <a:r>
              <a:rPr lang="fr-FR" u="sng" dirty="0" err="1" smtClean="0">
                <a:latin typeface="Arial" pitchFamily="34" charset="0"/>
                <a:cs typeface="Arial" pitchFamily="34" charset="0"/>
              </a:rPr>
              <a:t>Prevoir</a:t>
            </a:r>
            <a:r>
              <a:rPr lang="fr-FR" u="sng" dirty="0" smtClean="0">
                <a:latin typeface="Arial" pitchFamily="34" charset="0"/>
                <a:cs typeface="Arial" pitchFamily="34" charset="0"/>
              </a:rPr>
              <a:t> un passage devant le CS IN2P3, fin année 2011</a:t>
            </a:r>
          </a:p>
          <a:p>
            <a:pPr algn="ctr"/>
            <a:r>
              <a:rPr lang="fr-FR" dirty="0" smtClean="0">
                <a:latin typeface="Arial" pitchFamily="34" charset="0"/>
                <a:cs typeface="Arial" pitchFamily="34" charset="0"/>
              </a:rPr>
              <a:t>LAL, LPNHE, Annecy, Grenoble, Strasbourg…</a:t>
            </a:r>
            <a:endParaRPr lang="fr-FR" u="sng" dirty="0" smtClean="0">
              <a:latin typeface="Arial" pitchFamily="34" charset="0"/>
              <a:cs typeface="Arial" pitchFamily="34" charset="0"/>
            </a:endParaRPr>
          </a:p>
        </p:txBody>
      </p:sp>
      <p:sp>
        <p:nvSpPr>
          <p:cNvPr id="27" name="Rectangle 26"/>
          <p:cNvSpPr/>
          <p:nvPr/>
        </p:nvSpPr>
        <p:spPr>
          <a:xfrm>
            <a:off x="0" y="3356992"/>
            <a:ext cx="9144000" cy="923330"/>
          </a:xfrm>
          <a:prstGeom prst="rect">
            <a:avLst/>
          </a:prstGeom>
        </p:spPr>
        <p:txBody>
          <a:bodyPr wrap="square">
            <a:spAutoFit/>
          </a:bodyPr>
          <a:lstStyle/>
          <a:p>
            <a:r>
              <a:rPr lang="fr-FR" dirty="0" smtClean="0">
                <a:latin typeface="Arial" pitchFamily="34" charset="0"/>
                <a:cs typeface="Arial" pitchFamily="34" charset="0"/>
              </a:rPr>
              <a:t>Le LAL a eu un rôle important dans la première phase et dans la phase en cours TDR : Responsabilités : régionale accélérateur, </a:t>
            </a:r>
            <a:r>
              <a:rPr lang="fr-FR" dirty="0" err="1" smtClean="0">
                <a:latin typeface="Arial" pitchFamily="34" charset="0"/>
                <a:cs typeface="Arial" pitchFamily="34" charset="0"/>
              </a:rPr>
              <a:t>co</a:t>
            </a:r>
            <a:r>
              <a:rPr lang="fr-FR" dirty="0" smtClean="0">
                <a:latin typeface="Arial" pitchFamily="34" charset="0"/>
                <a:cs typeface="Arial" pitchFamily="34" charset="0"/>
              </a:rPr>
              <a:t>-</a:t>
            </a:r>
            <a:r>
              <a:rPr lang="fr-FR" dirty="0" err="1" smtClean="0">
                <a:latin typeface="Arial" pitchFamily="34" charset="0"/>
                <a:cs typeface="Arial" pitchFamily="34" charset="0"/>
              </a:rPr>
              <a:t>cordinateur</a:t>
            </a:r>
            <a:r>
              <a:rPr lang="fr-FR" dirty="0" smtClean="0">
                <a:latin typeface="Arial" pitchFamily="34" charset="0"/>
                <a:cs typeface="Arial" pitchFamily="34" charset="0"/>
              </a:rPr>
              <a:t> de la physique, </a:t>
            </a:r>
            <a:r>
              <a:rPr lang="fr-FR" dirty="0" err="1" smtClean="0">
                <a:latin typeface="Arial" pitchFamily="34" charset="0"/>
                <a:cs typeface="Arial" pitchFamily="34" charset="0"/>
              </a:rPr>
              <a:t>co-responsable</a:t>
            </a:r>
            <a:r>
              <a:rPr lang="fr-FR" dirty="0" smtClean="0">
                <a:latin typeface="Arial" pitchFamily="34" charset="0"/>
                <a:cs typeface="Arial" pitchFamily="34" charset="0"/>
              </a:rPr>
              <a:t> PID, géométrie du détecteur, électronique, management….</a:t>
            </a:r>
            <a:endParaRPr lang="fr-F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39752" y="188640"/>
            <a:ext cx="4392488" cy="923330"/>
          </a:xfrm>
          <a:prstGeom prst="rect">
            <a:avLst/>
          </a:prstGeom>
        </p:spPr>
        <p:txBody>
          <a:bodyPr wrap="square">
            <a:spAutoFit/>
          </a:bodyPr>
          <a:lstStyle/>
          <a:p>
            <a:pPr algn="ctr">
              <a:defRPr/>
            </a:pPr>
            <a:r>
              <a:rPr lang="fr-FR" i="1" dirty="0" smtClean="0">
                <a:latin typeface="Arial" pitchFamily="34" charset="0"/>
                <a:cs typeface="Arial" pitchFamily="34" charset="0"/>
              </a:rPr>
              <a:t>Achille </a:t>
            </a:r>
            <a:r>
              <a:rPr lang="fr-FR" i="1" dirty="0" err="1" smtClean="0">
                <a:latin typeface="Arial" pitchFamily="34" charset="0"/>
                <a:cs typeface="Arial" pitchFamily="34" charset="0"/>
              </a:rPr>
              <a:t>Stocchi</a:t>
            </a:r>
            <a:r>
              <a:rPr lang="fr-FR" i="1" dirty="0" smtClean="0">
                <a:latin typeface="Arial" pitchFamily="34" charset="0"/>
                <a:cs typeface="Arial" pitchFamily="34" charset="0"/>
              </a:rPr>
              <a:t> (47 ans)   </a:t>
            </a:r>
          </a:p>
          <a:p>
            <a:pPr algn="ctr">
              <a:defRPr/>
            </a:pPr>
            <a:r>
              <a:rPr lang="fr-FR" i="1" dirty="0" smtClean="0">
                <a:latin typeface="Arial" pitchFamily="34" charset="0"/>
                <a:cs typeface="Arial" pitchFamily="34" charset="0"/>
              </a:rPr>
              <a:t>Professeur  à Paris-Sud</a:t>
            </a:r>
          </a:p>
          <a:p>
            <a:pPr algn="ctr">
              <a:defRPr/>
            </a:pPr>
            <a:r>
              <a:rPr lang="fr-FR" i="1" dirty="0" smtClean="0">
                <a:latin typeface="Arial" pitchFamily="34" charset="0"/>
                <a:cs typeface="Arial" pitchFamily="34" charset="0"/>
              </a:rPr>
              <a:t>Chercheur au LAL (Babar, </a:t>
            </a:r>
            <a:r>
              <a:rPr lang="fr-FR" i="1" dirty="0" err="1" smtClean="0">
                <a:latin typeface="Arial" pitchFamily="34" charset="0"/>
                <a:cs typeface="Arial" pitchFamily="34" charset="0"/>
              </a:rPr>
              <a:t>SuperB</a:t>
            </a:r>
            <a:r>
              <a:rPr lang="fr-FR" i="1" dirty="0" smtClean="0">
                <a:latin typeface="Arial" pitchFamily="34" charset="0"/>
                <a:cs typeface="Arial" pitchFamily="34" charset="0"/>
              </a:rPr>
              <a:t>)  </a:t>
            </a:r>
            <a:endParaRPr lang="fr-FR" i="1" dirty="0">
              <a:latin typeface="Arial" pitchFamily="34" charset="0"/>
              <a:cs typeface="Arial" pitchFamily="34" charset="0"/>
            </a:endParaRPr>
          </a:p>
        </p:txBody>
      </p:sp>
      <p:sp>
        <p:nvSpPr>
          <p:cNvPr id="8" name="ZoneTexte 7"/>
          <p:cNvSpPr txBox="1"/>
          <p:nvPr/>
        </p:nvSpPr>
        <p:spPr>
          <a:xfrm>
            <a:off x="35496" y="1556792"/>
            <a:ext cx="9144000" cy="4524315"/>
          </a:xfrm>
          <a:prstGeom prst="rect">
            <a:avLst/>
          </a:prstGeom>
          <a:noFill/>
        </p:spPr>
        <p:txBody>
          <a:bodyPr wrap="square" rtlCol="0">
            <a:spAutoFit/>
          </a:bodyPr>
          <a:lstStyle/>
          <a:p>
            <a:pPr>
              <a:buFont typeface="Arial" pitchFamily="34" charset="0"/>
              <a:buChar char="•"/>
            </a:pPr>
            <a:r>
              <a:rPr lang="fr-FR" dirty="0" smtClean="0">
                <a:latin typeface="Arial" pitchFamily="34" charset="0"/>
                <a:cs typeface="Arial" pitchFamily="34" charset="0"/>
              </a:rPr>
              <a:t>  Etudes Universitaires et Thèse de « </a:t>
            </a:r>
            <a:r>
              <a:rPr lang="fr-FR" dirty="0" err="1" smtClean="0">
                <a:latin typeface="Arial" pitchFamily="34" charset="0"/>
                <a:cs typeface="Arial" pitchFamily="34" charset="0"/>
              </a:rPr>
              <a:t>laurea</a:t>
            </a:r>
            <a:r>
              <a:rPr lang="fr-FR" dirty="0" smtClean="0">
                <a:latin typeface="Arial" pitchFamily="34" charset="0"/>
                <a:cs typeface="Arial" pitchFamily="34" charset="0"/>
              </a:rPr>
              <a:t> » à Milan (1990)</a:t>
            </a:r>
          </a:p>
          <a:p>
            <a:pPr>
              <a:buFont typeface="Arial" pitchFamily="34" charset="0"/>
              <a:buChar char="•"/>
            </a:pPr>
            <a:r>
              <a:rPr lang="fr-FR" dirty="0" smtClean="0">
                <a:latin typeface="Arial" pitchFamily="34" charset="0"/>
                <a:cs typeface="Arial" pitchFamily="34" charset="0"/>
              </a:rPr>
              <a:t>  Thèse de Doctorat au LAL (DELPHI) [Patrick </a:t>
            </a:r>
            <a:r>
              <a:rPr lang="fr-FR" dirty="0" err="1" smtClean="0">
                <a:latin typeface="Arial" pitchFamily="34" charset="0"/>
                <a:cs typeface="Arial" pitchFamily="34" charset="0"/>
              </a:rPr>
              <a:t>Roudeau</a:t>
            </a:r>
            <a:r>
              <a:rPr lang="fr-FR" dirty="0" smtClean="0">
                <a:latin typeface="Arial" pitchFamily="34" charset="0"/>
                <a:cs typeface="Arial" pitchFamily="34" charset="0"/>
              </a:rPr>
              <a:t>]   (1993)</a:t>
            </a:r>
          </a:p>
          <a:p>
            <a:pPr>
              <a:buFont typeface="Arial" pitchFamily="34" charset="0"/>
              <a:buChar char="•"/>
            </a:pPr>
            <a:r>
              <a:rPr lang="fr-FR" dirty="0" smtClean="0">
                <a:latin typeface="Arial" pitchFamily="34" charset="0"/>
                <a:cs typeface="Arial" pitchFamily="34" charset="0"/>
              </a:rPr>
              <a:t>  CNRS – CR1 (1993)   -  DR2 (2004)    -   Professeur (2007)</a:t>
            </a:r>
          </a:p>
          <a:p>
            <a:endParaRPr lang="fr-FR" dirty="0" smtClean="0">
              <a:latin typeface="Arial" pitchFamily="34" charset="0"/>
              <a:cs typeface="Arial" pitchFamily="34" charset="0"/>
            </a:endParaRPr>
          </a:p>
          <a:p>
            <a:r>
              <a:rPr lang="fr-FR" dirty="0" smtClean="0">
                <a:latin typeface="Arial" pitchFamily="34" charset="0"/>
                <a:cs typeface="Arial" pitchFamily="34" charset="0"/>
              </a:rPr>
              <a:t>DELPHI (LEP1/LEP2)            (1991-2003)  Détecteur Vertex / analyse des données</a:t>
            </a:r>
          </a:p>
          <a:p>
            <a:r>
              <a:rPr lang="fr-FR" dirty="0" smtClean="0">
                <a:latin typeface="Arial" pitchFamily="34" charset="0"/>
                <a:cs typeface="Arial" pitchFamily="34" charset="0"/>
              </a:rPr>
              <a:t> </a:t>
            </a:r>
            <a:r>
              <a:rPr lang="fr-FR" dirty="0" err="1" smtClean="0">
                <a:latin typeface="Arial" pitchFamily="34" charset="0"/>
                <a:cs typeface="Arial" pitchFamily="34" charset="0"/>
              </a:rPr>
              <a:t>BaBar</a:t>
            </a:r>
            <a:r>
              <a:rPr lang="fr-FR" dirty="0" smtClean="0">
                <a:latin typeface="Arial" pitchFamily="34" charset="0"/>
                <a:cs typeface="Arial" pitchFamily="34" charset="0"/>
              </a:rPr>
              <a:t>                                    (2003</a:t>
            </a:r>
            <a:r>
              <a:rPr lang="fr-FR" dirty="0" smtClean="0">
                <a:latin typeface="Arial" pitchFamily="34" charset="0"/>
                <a:cs typeface="Arial" pitchFamily="34" charset="0"/>
                <a:sym typeface="Wingdings" pitchFamily="2" charset="2"/>
              </a:rPr>
              <a:t>-2010</a:t>
            </a:r>
            <a:r>
              <a:rPr lang="fr-FR" dirty="0" smtClean="0">
                <a:latin typeface="Arial" pitchFamily="34" charset="0"/>
                <a:cs typeface="Arial" pitchFamily="34" charset="0"/>
              </a:rPr>
              <a:t>)   Analyse des données</a:t>
            </a:r>
          </a:p>
          <a:p>
            <a:r>
              <a:rPr lang="fr-FR" dirty="0" err="1" smtClean="0">
                <a:latin typeface="Arial" pitchFamily="34" charset="0"/>
                <a:cs typeface="Arial" pitchFamily="34" charset="0"/>
              </a:rPr>
              <a:t>SuperB</a:t>
            </a:r>
            <a:r>
              <a:rPr lang="fr-FR" dirty="0" smtClean="0">
                <a:latin typeface="Arial" pitchFamily="34" charset="0"/>
                <a:cs typeface="Arial" pitchFamily="34" charset="0"/>
              </a:rPr>
              <a:t>                                   (2007</a:t>
            </a:r>
            <a:r>
              <a:rPr lang="fr-FR" dirty="0" smtClean="0">
                <a:latin typeface="Arial" pitchFamily="34" charset="0"/>
                <a:cs typeface="Arial" pitchFamily="34" charset="0"/>
                <a:sym typeface="Wingdings" pitchFamily="2" charset="2"/>
              </a:rPr>
              <a:t></a:t>
            </a:r>
            <a:r>
              <a:rPr lang="fr-FR" dirty="0" smtClean="0">
                <a:latin typeface="Arial" pitchFamily="34" charset="0"/>
                <a:cs typeface="Arial" pitchFamily="34" charset="0"/>
              </a:rPr>
              <a:t>)        Simulation, </a:t>
            </a:r>
            <a:r>
              <a:rPr lang="fr-FR" dirty="0" err="1" smtClean="0">
                <a:latin typeface="Arial" pitchFamily="34" charset="0"/>
                <a:cs typeface="Arial" pitchFamily="34" charset="0"/>
              </a:rPr>
              <a:t>Dét</a:t>
            </a:r>
            <a:r>
              <a:rPr lang="fr-FR" dirty="0" smtClean="0">
                <a:latin typeface="Arial" pitchFamily="34" charset="0"/>
                <a:cs typeface="Arial" pitchFamily="34" charset="0"/>
              </a:rPr>
              <a:t>. </a:t>
            </a:r>
            <a:r>
              <a:rPr lang="fr-FR" dirty="0" err="1" smtClean="0">
                <a:latin typeface="Arial" pitchFamily="34" charset="0"/>
                <a:cs typeface="Arial" pitchFamily="34" charset="0"/>
              </a:rPr>
              <a:t>Cherenkov</a:t>
            </a:r>
            <a:r>
              <a:rPr lang="fr-FR" dirty="0" smtClean="0">
                <a:latin typeface="Arial" pitchFamily="34" charset="0"/>
                <a:cs typeface="Arial" pitchFamily="34" charset="0"/>
              </a:rPr>
              <a:t>, </a:t>
            </a:r>
            <a:r>
              <a:rPr lang="fr-FR" dirty="0" err="1" smtClean="0">
                <a:latin typeface="Arial" pitchFamily="34" charset="0"/>
                <a:cs typeface="Arial" pitchFamily="34" charset="0"/>
              </a:rPr>
              <a:t>Exp</a:t>
            </a:r>
            <a:r>
              <a:rPr lang="fr-FR" dirty="0" smtClean="0">
                <a:latin typeface="Arial" pitchFamily="34" charset="0"/>
                <a:cs typeface="Arial" pitchFamily="34" charset="0"/>
              </a:rPr>
              <a:t>. Machine</a:t>
            </a:r>
          </a:p>
          <a:p>
            <a:r>
              <a:rPr lang="fr-FR" dirty="0" smtClean="0">
                <a:latin typeface="Arial" pitchFamily="34" charset="0"/>
                <a:cs typeface="Arial" pitchFamily="34" charset="0"/>
              </a:rPr>
              <a:t>Activités de Phénoménologie (1997</a:t>
            </a:r>
            <a:r>
              <a:rPr lang="fr-FR" dirty="0" smtClean="0">
                <a:latin typeface="Arial" pitchFamily="34" charset="0"/>
                <a:cs typeface="Arial" pitchFamily="34" charset="0"/>
                <a:sym typeface="Wingdings" pitchFamily="2" charset="2"/>
              </a:rPr>
              <a:t></a:t>
            </a:r>
            <a:r>
              <a:rPr lang="fr-FR" dirty="0" smtClean="0">
                <a:latin typeface="Arial" pitchFamily="34" charset="0"/>
                <a:cs typeface="Arial" pitchFamily="34" charset="0"/>
              </a:rPr>
              <a:t>)</a:t>
            </a:r>
          </a:p>
          <a:p>
            <a:endParaRPr lang="fr-FR" dirty="0" smtClean="0">
              <a:latin typeface="Arial" pitchFamily="34" charset="0"/>
              <a:cs typeface="Arial" pitchFamily="34" charset="0"/>
            </a:endParaRPr>
          </a:p>
          <a:p>
            <a:r>
              <a:rPr lang="fr-FR" dirty="0" smtClean="0">
                <a:latin typeface="Arial" pitchFamily="34" charset="0"/>
                <a:cs typeface="Arial" pitchFamily="34" charset="0"/>
              </a:rPr>
              <a:t>Direction : groupes DELPHI (LAL), </a:t>
            </a:r>
            <a:r>
              <a:rPr lang="fr-FR" dirty="0" err="1" smtClean="0">
                <a:latin typeface="Arial" pitchFamily="34" charset="0"/>
                <a:cs typeface="Arial" pitchFamily="34" charset="0"/>
              </a:rPr>
              <a:t>BaBar</a:t>
            </a:r>
            <a:r>
              <a:rPr lang="fr-FR" dirty="0" smtClean="0">
                <a:latin typeface="Arial" pitchFamily="34" charset="0"/>
                <a:cs typeface="Arial" pitchFamily="34" charset="0"/>
              </a:rPr>
              <a:t>(LAL),  </a:t>
            </a:r>
            <a:r>
              <a:rPr lang="fr-FR" dirty="0" err="1" smtClean="0">
                <a:latin typeface="Arial" pitchFamily="34" charset="0"/>
                <a:cs typeface="Arial" pitchFamily="34" charset="0"/>
              </a:rPr>
              <a:t>SuperB</a:t>
            </a:r>
            <a:r>
              <a:rPr lang="fr-FR" dirty="0" smtClean="0">
                <a:latin typeface="Arial" pitchFamily="34" charset="0"/>
                <a:cs typeface="Arial" pitchFamily="34" charset="0"/>
              </a:rPr>
              <a:t> (LAL/France)</a:t>
            </a:r>
          </a:p>
          <a:p>
            <a:r>
              <a:rPr lang="fr-FR" dirty="0" smtClean="0">
                <a:latin typeface="Arial" pitchFamily="34" charset="0"/>
                <a:cs typeface="Arial" pitchFamily="34" charset="0"/>
              </a:rPr>
              <a:t>                 plusieurs groupes de physique, </a:t>
            </a:r>
            <a:r>
              <a:rPr lang="fr-FR" dirty="0" err="1" smtClean="0">
                <a:latin typeface="Arial" pitchFamily="34" charset="0"/>
                <a:cs typeface="Arial" pitchFamily="34" charset="0"/>
              </a:rPr>
              <a:t>Physics</a:t>
            </a:r>
            <a:r>
              <a:rPr lang="fr-FR" dirty="0" smtClean="0">
                <a:latin typeface="Arial" pitchFamily="34" charset="0"/>
                <a:cs typeface="Arial" pitchFamily="34" charset="0"/>
              </a:rPr>
              <a:t> coordinateur, </a:t>
            </a:r>
          </a:p>
          <a:p>
            <a:r>
              <a:rPr lang="fr-FR" dirty="0" smtClean="0">
                <a:latin typeface="Arial" pitchFamily="34" charset="0"/>
                <a:cs typeface="Arial" pitchFamily="34" charset="0"/>
              </a:rPr>
              <a:t>                 </a:t>
            </a:r>
            <a:r>
              <a:rPr lang="fr-FR" dirty="0" err="1" smtClean="0">
                <a:latin typeface="Arial" pitchFamily="34" charset="0"/>
                <a:cs typeface="Arial" pitchFamily="34" charset="0"/>
              </a:rPr>
              <a:t>Deputy</a:t>
            </a:r>
            <a:r>
              <a:rPr lang="fr-FR" dirty="0" smtClean="0">
                <a:latin typeface="Arial" pitchFamily="34" charset="0"/>
                <a:cs typeface="Arial" pitchFamily="34" charset="0"/>
              </a:rPr>
              <a:t>-</a:t>
            </a:r>
            <a:r>
              <a:rPr lang="fr-FR" dirty="0" err="1" smtClean="0">
                <a:latin typeface="Arial" pitchFamily="34" charset="0"/>
                <a:cs typeface="Arial" pitchFamily="34" charset="0"/>
              </a:rPr>
              <a:t>Spokeperson</a:t>
            </a:r>
            <a:r>
              <a:rPr lang="fr-FR" dirty="0" smtClean="0">
                <a:latin typeface="Arial" pitchFamily="34" charset="0"/>
                <a:cs typeface="Arial" pitchFamily="34" charset="0"/>
              </a:rPr>
              <a:t> (DELPHI)</a:t>
            </a:r>
          </a:p>
          <a:p>
            <a:endParaRPr lang="fr-FR" dirty="0" smtClean="0">
              <a:latin typeface="Arial" pitchFamily="34" charset="0"/>
              <a:cs typeface="Arial" pitchFamily="34" charset="0"/>
            </a:endParaRPr>
          </a:p>
          <a:p>
            <a:r>
              <a:rPr lang="fr-FR" dirty="0" smtClean="0">
                <a:latin typeface="Arial" pitchFamily="34" charset="0"/>
                <a:cs typeface="Arial" pitchFamily="34" charset="0"/>
              </a:rPr>
              <a:t>Enseignements universitaires en Licence, Master, Doctorat (+écoles d’été/hiver)</a:t>
            </a:r>
          </a:p>
          <a:p>
            <a:r>
              <a:rPr lang="fr-FR" dirty="0" smtClean="0">
                <a:latin typeface="Arial" pitchFamily="34" charset="0"/>
                <a:cs typeface="Arial" pitchFamily="34" charset="0"/>
              </a:rPr>
              <a:t>Direction de six thèses.</a:t>
            </a:r>
          </a:p>
          <a:p>
            <a:r>
              <a:rPr lang="fr-FR" dirty="0" smtClean="0">
                <a:latin typeface="Arial" pitchFamily="34" charset="0"/>
                <a:cs typeface="Arial" pitchFamily="34" charset="0"/>
              </a:rPr>
              <a:t>Direction : Master NPAC (2004</a:t>
            </a:r>
            <a:r>
              <a:rPr lang="fr-FR" dirty="0" smtClean="0">
                <a:latin typeface="Arial" pitchFamily="34" charset="0"/>
                <a:cs typeface="Arial" pitchFamily="34" charset="0"/>
                <a:sym typeface="Wingdings" pitchFamily="2" charset="2"/>
              </a:rPr>
              <a:t></a:t>
            </a:r>
            <a:r>
              <a:rPr lang="fr-FR" dirty="0" smtClean="0">
                <a:latin typeface="Arial" pitchFamily="34" charset="0"/>
                <a:cs typeface="Arial" pitchFamily="34" charset="0"/>
              </a:rPr>
              <a:t>); Ecole Doctorale PNC (2008-2011); TESHEP(2007</a:t>
            </a:r>
            <a:r>
              <a:rPr lang="fr-FR" dirty="0" smtClean="0">
                <a:latin typeface="Arial" pitchFamily="34" charset="0"/>
                <a:cs typeface="Arial" pitchFamily="34" charset="0"/>
                <a:sym typeface="Wingdings" pitchFamily="2" charset="2"/>
              </a:rPr>
              <a:t></a:t>
            </a:r>
            <a:r>
              <a:rPr lang="fr-FR" dirty="0" smtClean="0">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553200" y="6304235"/>
            <a:ext cx="2133600" cy="365125"/>
          </a:xfrm>
        </p:spPr>
        <p:txBody>
          <a:bodyPr/>
          <a:lstStyle/>
          <a:p>
            <a:fld id="{044901D5-0DEC-41E6-8025-CE7E4D9C4ED2}" type="slidenum">
              <a:rPr lang="fr-FR" smtClean="0"/>
              <a:pPr/>
              <a:t>20</a:t>
            </a:fld>
            <a:endParaRPr lang="fr-FR"/>
          </a:p>
        </p:txBody>
      </p:sp>
      <p:sp>
        <p:nvSpPr>
          <p:cNvPr id="5" name="ZoneTexte 4"/>
          <p:cNvSpPr txBox="1"/>
          <p:nvPr/>
        </p:nvSpPr>
        <p:spPr>
          <a:xfrm>
            <a:off x="119449" y="87015"/>
            <a:ext cx="663964" cy="461665"/>
          </a:xfrm>
          <a:prstGeom prst="rect">
            <a:avLst/>
          </a:prstGeom>
          <a:solidFill>
            <a:srgbClr val="FFFF00"/>
          </a:solidFill>
        </p:spPr>
        <p:txBody>
          <a:bodyPr wrap="none" rtlCol="0">
            <a:spAutoFit/>
          </a:bodyPr>
          <a:lstStyle/>
          <a:p>
            <a:r>
              <a:rPr lang="fr-FR" sz="2400" smtClean="0">
                <a:latin typeface="Arial" pitchFamily="34" charset="0"/>
                <a:cs typeface="Arial" pitchFamily="34" charset="0"/>
              </a:rPr>
              <a:t>ILC</a:t>
            </a:r>
            <a:endParaRPr lang="fr-FR" sz="2400">
              <a:latin typeface="Arial" pitchFamily="34" charset="0"/>
              <a:cs typeface="Arial" pitchFamily="34" charset="0"/>
            </a:endParaRPr>
          </a:p>
        </p:txBody>
      </p:sp>
      <p:sp>
        <p:nvSpPr>
          <p:cNvPr id="6" name="Text Box 3"/>
          <p:cNvSpPr txBox="1">
            <a:spLocks noChangeArrowheads="1"/>
          </p:cNvSpPr>
          <p:nvPr/>
        </p:nvSpPr>
        <p:spPr bwMode="auto">
          <a:xfrm>
            <a:off x="4822825" y="1340768"/>
            <a:ext cx="114300" cy="285750"/>
          </a:xfrm>
          <a:prstGeom prst="rect">
            <a:avLst/>
          </a:prstGeom>
          <a:noFill/>
          <a:ln w="9525">
            <a:noFill/>
            <a:round/>
            <a:headEnd/>
            <a:tailEnd/>
          </a:ln>
          <a:effectLst/>
        </p:spPr>
        <p:txBody>
          <a:bodyPr wrap="none" anchor="ctr"/>
          <a:lstStyle/>
          <a:p>
            <a:endParaRPr lang="fr-FR"/>
          </a:p>
        </p:txBody>
      </p:sp>
      <p:sp>
        <p:nvSpPr>
          <p:cNvPr id="7" name="Rectangle 20"/>
          <p:cNvSpPr>
            <a:spLocks noChangeArrowheads="1"/>
          </p:cNvSpPr>
          <p:nvPr/>
        </p:nvSpPr>
        <p:spPr bwMode="auto">
          <a:xfrm>
            <a:off x="46038" y="1388393"/>
            <a:ext cx="4471987" cy="293687"/>
          </a:xfrm>
          <a:prstGeom prst="rect">
            <a:avLst/>
          </a:prstGeom>
          <a:solidFill>
            <a:srgbClr val="FFFF66"/>
          </a:solidFill>
          <a:ln w="9525">
            <a:noFill/>
            <a:round/>
            <a:headEnd/>
            <a:tailEnd/>
          </a:ln>
          <a:effectLst/>
        </p:spPr>
        <p:txBody>
          <a:bodyPr lIns="93240" tIns="46800" rIns="93240" bIns="46800" anchor="ct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dirty="0" smtClean="0">
                <a:solidFill>
                  <a:srgbClr val="000000"/>
                </a:solidFill>
              </a:rPr>
              <a:t>L’ </a:t>
            </a:r>
            <a:r>
              <a:rPr lang="fr-FR" sz="1800" dirty="0" smtClean="0">
                <a:solidFill>
                  <a:srgbClr val="000000"/>
                </a:solidFill>
              </a:rPr>
              <a:t>accélérateur</a:t>
            </a:r>
            <a:endParaRPr lang="fr-FR" sz="1800" dirty="0">
              <a:solidFill>
                <a:srgbClr val="000000"/>
              </a:solidFill>
            </a:endParaRPr>
          </a:p>
        </p:txBody>
      </p:sp>
      <p:pic>
        <p:nvPicPr>
          <p:cNvPr id="8" name="Picture 22"/>
          <p:cNvPicPr>
            <a:picLocks noChangeAspect="1" noChangeArrowheads="1"/>
          </p:cNvPicPr>
          <p:nvPr/>
        </p:nvPicPr>
        <p:blipFill>
          <a:blip r:embed="rId2" cstate="print"/>
          <a:srcRect/>
          <a:stretch>
            <a:fillRect/>
          </a:stretch>
        </p:blipFill>
        <p:spPr bwMode="auto">
          <a:xfrm>
            <a:off x="688975" y="1810668"/>
            <a:ext cx="2706688" cy="739775"/>
          </a:xfrm>
          <a:prstGeom prst="rect">
            <a:avLst/>
          </a:prstGeom>
          <a:noFill/>
          <a:ln w="9525">
            <a:noFill/>
            <a:round/>
            <a:headEnd/>
            <a:tailEnd/>
          </a:ln>
          <a:effectLst/>
        </p:spPr>
      </p:pic>
      <p:sp>
        <p:nvSpPr>
          <p:cNvPr id="9" name="Text Box 24"/>
          <p:cNvSpPr txBox="1">
            <a:spLocks noChangeArrowheads="1"/>
          </p:cNvSpPr>
          <p:nvPr/>
        </p:nvSpPr>
        <p:spPr bwMode="auto">
          <a:xfrm>
            <a:off x="3347864" y="2132856"/>
            <a:ext cx="1262703" cy="389689"/>
          </a:xfrm>
          <a:prstGeom prst="rect">
            <a:avLst/>
          </a:prstGeom>
          <a:noFill/>
          <a:ln w="9525">
            <a:noFill/>
            <a:round/>
            <a:headEnd/>
            <a:tailEnd/>
          </a:ln>
          <a:effectLst/>
        </p:spPr>
        <p:txBody>
          <a:bodyPr wrap="square" lIns="20160" tIns="10080" rIns="20160" bIns="10080">
            <a:spAutoFit/>
          </a:bodyPr>
          <a:lstStyle/>
          <a:p>
            <a:pPr algn="ctr">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b="1" dirty="0" smtClean="0">
                <a:latin typeface="Arial" pitchFamily="34" charset="0"/>
                <a:cs typeface="Arial" pitchFamily="34" charset="0"/>
              </a:rPr>
              <a:t>0.1 - 1 </a:t>
            </a:r>
            <a:r>
              <a:rPr lang="fr-FR" sz="1200" b="1" dirty="0" err="1" smtClean="0">
                <a:latin typeface="Arial" pitchFamily="34" charset="0"/>
                <a:cs typeface="Arial" pitchFamily="34" charset="0"/>
              </a:rPr>
              <a:t>TeV</a:t>
            </a:r>
            <a:r>
              <a:rPr lang="fr-FR" sz="1200" b="1" dirty="0" smtClean="0">
                <a:latin typeface="Arial" pitchFamily="34" charset="0"/>
                <a:cs typeface="Arial" pitchFamily="34" charset="0"/>
              </a:rPr>
              <a:t> CMS</a:t>
            </a:r>
          </a:p>
          <a:p>
            <a:pPr algn="ctr">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200" b="1" dirty="0">
              <a:latin typeface="Arial" pitchFamily="34" charset="0"/>
              <a:cs typeface="Arial" pitchFamily="34" charset="0"/>
            </a:endParaRPr>
          </a:p>
        </p:txBody>
      </p:sp>
      <p:pic>
        <p:nvPicPr>
          <p:cNvPr id="10" name="Picture 26"/>
          <p:cNvPicPr>
            <a:picLocks noChangeAspect="1" noChangeArrowheads="1"/>
          </p:cNvPicPr>
          <p:nvPr/>
        </p:nvPicPr>
        <p:blipFill>
          <a:blip r:embed="rId3" cstate="print"/>
          <a:srcRect/>
          <a:stretch>
            <a:fillRect/>
          </a:stretch>
        </p:blipFill>
        <p:spPr bwMode="auto">
          <a:xfrm>
            <a:off x="104775" y="2056730"/>
            <a:ext cx="457200" cy="328613"/>
          </a:xfrm>
          <a:prstGeom prst="rect">
            <a:avLst/>
          </a:prstGeom>
          <a:noFill/>
          <a:ln w="9525">
            <a:noFill/>
            <a:round/>
            <a:headEnd/>
            <a:tailEnd/>
          </a:ln>
          <a:effectLst/>
        </p:spPr>
      </p:pic>
      <p:sp>
        <p:nvSpPr>
          <p:cNvPr id="11" name="Text Box 28"/>
          <p:cNvSpPr txBox="1">
            <a:spLocks noChangeArrowheads="1"/>
          </p:cNvSpPr>
          <p:nvPr/>
        </p:nvSpPr>
        <p:spPr bwMode="auto">
          <a:xfrm>
            <a:off x="1119375" y="2569493"/>
            <a:ext cx="1701425" cy="174245"/>
          </a:xfrm>
          <a:prstGeom prst="rect">
            <a:avLst/>
          </a:prstGeom>
          <a:noFill/>
          <a:ln w="9525">
            <a:noFill/>
            <a:round/>
            <a:headEnd/>
            <a:tailEnd/>
          </a:ln>
          <a:effectLst/>
        </p:spPr>
        <p:txBody>
          <a:bodyPr wrap="none" lIns="20160" tIns="10080" rIns="20160" bIns="1008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000" smtClean="0">
                <a:solidFill>
                  <a:srgbClr val="000000"/>
                </a:solidFill>
              </a:rPr>
              <a:t>40 km long accelerator complex</a:t>
            </a:r>
            <a:endParaRPr lang="fr-FR" sz="1000">
              <a:solidFill>
                <a:srgbClr val="000000"/>
              </a:solidFill>
            </a:endParaRPr>
          </a:p>
        </p:txBody>
      </p:sp>
      <p:sp>
        <p:nvSpPr>
          <p:cNvPr id="12" name="Rectangle 11"/>
          <p:cNvSpPr/>
          <p:nvPr/>
        </p:nvSpPr>
        <p:spPr>
          <a:xfrm>
            <a:off x="5940152" y="980728"/>
            <a:ext cx="1565920" cy="369332"/>
          </a:xfrm>
          <a:prstGeom prst="rect">
            <a:avLst/>
          </a:prstGeom>
        </p:spPr>
        <p:txBody>
          <a:bodyPr wrap="square">
            <a:spAutoFit/>
          </a:bodyPr>
          <a:lstStyle/>
          <a:p>
            <a:pPr algn="ctr">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1" smtClean="0">
                <a:solidFill>
                  <a:srgbClr val="0000FF"/>
                </a:solidFill>
              </a:rPr>
              <a:t>TDR in 2012</a:t>
            </a:r>
            <a:r>
              <a:rPr lang="fr-FR" sz="800" b="1" smtClean="0">
                <a:solidFill>
                  <a:srgbClr val="0000FF"/>
                </a:solidFill>
              </a:rPr>
              <a:t> </a:t>
            </a:r>
            <a:endParaRPr lang="fr-FR" sz="800" b="1">
              <a:solidFill>
                <a:srgbClr val="0000FF"/>
              </a:solidFill>
            </a:endParaRPr>
          </a:p>
        </p:txBody>
      </p:sp>
      <p:sp>
        <p:nvSpPr>
          <p:cNvPr id="14" name="Rectangle 21"/>
          <p:cNvSpPr>
            <a:spLocks noChangeArrowheads="1"/>
          </p:cNvSpPr>
          <p:nvPr/>
        </p:nvSpPr>
        <p:spPr bwMode="auto">
          <a:xfrm>
            <a:off x="971600" y="188640"/>
            <a:ext cx="7632848" cy="672654"/>
          </a:xfrm>
          <a:prstGeom prst="rect">
            <a:avLst/>
          </a:prstGeom>
          <a:solidFill>
            <a:schemeClr val="bg1"/>
          </a:solidFill>
          <a:ln w="9525">
            <a:noFill/>
            <a:round/>
            <a:headEnd/>
            <a:tailEnd/>
          </a:ln>
          <a:effectLst/>
        </p:spPr>
        <p:txBody>
          <a:bodyPr lIns="93240" tIns="46800" rIns="93240" bIns="46800" anchor="ctr"/>
          <a:lstStyle/>
          <a:p>
            <a:pPr algn="ctr" eaLnBrk="1" hangingPunct="1">
              <a:buClr>
                <a:srgbClr val="FF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dirty="0" smtClean="0">
                <a:latin typeface="Arial" pitchFamily="34" charset="0"/>
                <a:cs typeface="Arial" pitchFamily="34" charset="0"/>
              </a:rPr>
              <a:t>ILC sera une machine de découverte et de précision à l’ échelle du </a:t>
            </a:r>
            <a:r>
              <a:rPr lang="fr-FR" dirty="0" err="1" smtClean="0">
                <a:latin typeface="Arial" pitchFamily="34" charset="0"/>
                <a:cs typeface="Arial" pitchFamily="34" charset="0"/>
              </a:rPr>
              <a:t>TeV</a:t>
            </a:r>
            <a:endParaRPr lang="fr-FR" dirty="0">
              <a:latin typeface="Arial" pitchFamily="34" charset="0"/>
              <a:cs typeface="Arial" pitchFamily="34" charset="0"/>
            </a:endParaRPr>
          </a:p>
        </p:txBody>
      </p:sp>
      <p:sp>
        <p:nvSpPr>
          <p:cNvPr id="15" name="AutoShape 1"/>
          <p:cNvSpPr>
            <a:spLocks noChangeArrowheads="1"/>
          </p:cNvSpPr>
          <p:nvPr/>
        </p:nvSpPr>
        <p:spPr bwMode="auto">
          <a:xfrm>
            <a:off x="2627784" y="4293096"/>
            <a:ext cx="2304256" cy="2304256"/>
          </a:xfrm>
          <a:prstGeom prst="roundRect">
            <a:avLst>
              <a:gd name="adj" fmla="val 16667"/>
            </a:avLst>
          </a:prstGeom>
          <a:solidFill>
            <a:srgbClr val="FFFFFF"/>
          </a:solidFill>
          <a:ln w="45720">
            <a:solidFill>
              <a:srgbClr val="008000"/>
            </a:solidFill>
            <a:miter lim="800000"/>
            <a:headEnd/>
            <a:tailEnd/>
          </a:ln>
          <a:effectLst/>
        </p:spPr>
        <p:txBody>
          <a:bodyPr wrap="none" anchor="ctr"/>
          <a:lstStyle/>
          <a:p>
            <a:endParaRPr lang="fr-FR"/>
          </a:p>
        </p:txBody>
      </p:sp>
      <p:sp>
        <p:nvSpPr>
          <p:cNvPr id="16" name="AutoShape 34"/>
          <p:cNvSpPr>
            <a:spLocks noChangeArrowheads="1"/>
          </p:cNvSpPr>
          <p:nvPr/>
        </p:nvSpPr>
        <p:spPr bwMode="auto">
          <a:xfrm>
            <a:off x="5724128" y="4594983"/>
            <a:ext cx="2222747" cy="2088232"/>
          </a:xfrm>
          <a:prstGeom prst="roundRect">
            <a:avLst>
              <a:gd name="adj" fmla="val 16667"/>
            </a:avLst>
          </a:prstGeom>
          <a:solidFill>
            <a:srgbClr val="FFFFFF"/>
          </a:solidFill>
          <a:ln w="45720">
            <a:solidFill>
              <a:srgbClr val="008000"/>
            </a:solidFill>
            <a:miter lim="800000"/>
            <a:headEnd/>
            <a:tailEnd/>
          </a:ln>
          <a:effectLst/>
        </p:spPr>
        <p:txBody>
          <a:bodyPr wrap="none" anchor="ctr"/>
          <a:lstStyle/>
          <a:p>
            <a:endParaRPr lang="fr-FR"/>
          </a:p>
        </p:txBody>
      </p:sp>
      <p:sp>
        <p:nvSpPr>
          <p:cNvPr id="17" name="AutoShape 35"/>
          <p:cNvSpPr>
            <a:spLocks noChangeArrowheads="1"/>
          </p:cNvSpPr>
          <p:nvPr/>
        </p:nvSpPr>
        <p:spPr bwMode="auto">
          <a:xfrm>
            <a:off x="195237" y="4293096"/>
            <a:ext cx="2339752" cy="2321296"/>
          </a:xfrm>
          <a:prstGeom prst="roundRect">
            <a:avLst>
              <a:gd name="adj" fmla="val 16667"/>
            </a:avLst>
          </a:prstGeom>
          <a:solidFill>
            <a:srgbClr val="FFFFFF"/>
          </a:solidFill>
          <a:ln w="45720">
            <a:solidFill>
              <a:srgbClr val="008000"/>
            </a:solidFill>
            <a:miter lim="800000"/>
            <a:headEnd/>
            <a:tailEnd/>
          </a:ln>
          <a:effectLst/>
        </p:spPr>
        <p:txBody>
          <a:bodyPr wrap="none" anchor="ctr"/>
          <a:lstStyle/>
          <a:p>
            <a:endParaRPr lang="fr-FR"/>
          </a:p>
        </p:txBody>
      </p:sp>
      <p:pic>
        <p:nvPicPr>
          <p:cNvPr id="18" name="Picture 36"/>
          <p:cNvPicPr>
            <a:picLocks noChangeAspect="1" noChangeArrowheads="1"/>
          </p:cNvPicPr>
          <p:nvPr/>
        </p:nvPicPr>
        <p:blipFill>
          <a:blip r:embed="rId4" cstate="print"/>
          <a:srcRect/>
          <a:stretch>
            <a:fillRect/>
          </a:stretch>
        </p:blipFill>
        <p:spPr bwMode="auto">
          <a:xfrm>
            <a:off x="662781" y="4994121"/>
            <a:ext cx="1440160" cy="1104701"/>
          </a:xfrm>
          <a:prstGeom prst="rect">
            <a:avLst/>
          </a:prstGeom>
          <a:noFill/>
          <a:ln w="9525">
            <a:noFill/>
            <a:round/>
            <a:headEnd/>
            <a:tailEnd/>
          </a:ln>
          <a:effectLst/>
        </p:spPr>
      </p:pic>
      <p:pic>
        <p:nvPicPr>
          <p:cNvPr id="21" name="Picture 39"/>
          <p:cNvPicPr>
            <a:picLocks noChangeAspect="1" noChangeArrowheads="1"/>
          </p:cNvPicPr>
          <p:nvPr/>
        </p:nvPicPr>
        <p:blipFill>
          <a:blip r:embed="rId5" cstate="print"/>
          <a:srcRect/>
          <a:stretch>
            <a:fillRect/>
          </a:stretch>
        </p:blipFill>
        <p:spPr bwMode="auto">
          <a:xfrm>
            <a:off x="6132215" y="4946997"/>
            <a:ext cx="1304925" cy="1339850"/>
          </a:xfrm>
          <a:prstGeom prst="rect">
            <a:avLst/>
          </a:prstGeom>
          <a:noFill/>
          <a:ln w="9525">
            <a:noFill/>
            <a:round/>
            <a:headEnd/>
            <a:tailEnd/>
          </a:ln>
          <a:effectLst/>
        </p:spPr>
      </p:pic>
      <p:sp>
        <p:nvSpPr>
          <p:cNvPr id="22" name="Text Box 40"/>
          <p:cNvSpPr txBox="1">
            <a:spLocks noChangeArrowheads="1"/>
          </p:cNvSpPr>
          <p:nvPr/>
        </p:nvSpPr>
        <p:spPr bwMode="auto">
          <a:xfrm>
            <a:off x="459661" y="4382144"/>
            <a:ext cx="1730642" cy="666688"/>
          </a:xfrm>
          <a:prstGeom prst="rect">
            <a:avLst/>
          </a:prstGeom>
          <a:solidFill>
            <a:schemeClr val="bg1"/>
          </a:solidFill>
          <a:ln w="9525">
            <a:noFill/>
            <a:round/>
            <a:headEnd/>
            <a:tailEnd/>
          </a:ln>
          <a:effectLst/>
        </p:spPr>
        <p:txBody>
          <a:bodyPr wrap="none" lIns="19800" tIns="10080" rIns="19800" bIns="10080">
            <a:spAutoFit/>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400" smtClean="0">
                <a:solidFill>
                  <a:srgbClr val="008000"/>
                </a:solidFill>
                <a:latin typeface="Arial" pitchFamily="34" charset="0"/>
                <a:cs typeface="Arial" pitchFamily="34" charset="0"/>
              </a:rPr>
              <a:t>Physics Prototype</a:t>
            </a:r>
          </a:p>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400" smtClean="0">
                <a:solidFill>
                  <a:srgbClr val="000000"/>
                </a:solidFill>
                <a:latin typeface="Arial" pitchFamily="34" charset="0"/>
                <a:cs typeface="Arial" pitchFamily="34" charset="0"/>
              </a:rPr>
              <a:t>Testbeams </a:t>
            </a:r>
          </a:p>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400" smtClean="0">
                <a:solidFill>
                  <a:srgbClr val="000000"/>
                </a:solidFill>
                <a:latin typeface="Arial" pitchFamily="34" charset="0"/>
                <a:cs typeface="Arial" pitchFamily="34" charset="0"/>
              </a:rPr>
              <a:t>2005 – 2009 + 2011) </a:t>
            </a:r>
            <a:endParaRPr lang="fr-FR" sz="1400">
              <a:solidFill>
                <a:srgbClr val="000000"/>
              </a:solidFill>
              <a:latin typeface="Arial" pitchFamily="34" charset="0"/>
              <a:cs typeface="Arial" pitchFamily="34" charset="0"/>
            </a:endParaRPr>
          </a:p>
        </p:txBody>
      </p:sp>
      <p:sp>
        <p:nvSpPr>
          <p:cNvPr id="23" name="Text Box 41"/>
          <p:cNvSpPr txBox="1">
            <a:spLocks noChangeArrowheads="1"/>
          </p:cNvSpPr>
          <p:nvPr/>
        </p:nvSpPr>
        <p:spPr bwMode="auto">
          <a:xfrm>
            <a:off x="2823021" y="4526160"/>
            <a:ext cx="2093882" cy="451244"/>
          </a:xfrm>
          <a:prstGeom prst="rect">
            <a:avLst/>
          </a:prstGeom>
          <a:noFill/>
          <a:ln w="9525">
            <a:noFill/>
            <a:round/>
            <a:headEnd/>
            <a:tailEnd/>
          </a:ln>
          <a:effectLst/>
        </p:spPr>
        <p:txBody>
          <a:bodyPr wrap="none" lIns="19800" tIns="10080" rIns="19800" bIns="10080">
            <a:sp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400" dirty="0" smtClean="0">
                <a:solidFill>
                  <a:srgbClr val="000000"/>
                </a:solidFill>
                <a:latin typeface="Arial" pitchFamily="34" charset="0"/>
                <a:cs typeface="Arial" pitchFamily="34" charset="0"/>
              </a:rPr>
              <a:t>  </a:t>
            </a:r>
            <a:r>
              <a:rPr lang="fr-FR" sz="1400" dirty="0" err="1" smtClean="0">
                <a:solidFill>
                  <a:srgbClr val="008000"/>
                </a:solidFill>
                <a:latin typeface="Arial" pitchFamily="34" charset="0"/>
                <a:cs typeface="Arial" pitchFamily="34" charset="0"/>
              </a:rPr>
              <a:t>Technological</a:t>
            </a:r>
            <a:r>
              <a:rPr lang="fr-FR" sz="1400" dirty="0" smtClean="0">
                <a:solidFill>
                  <a:srgbClr val="008000"/>
                </a:solidFill>
                <a:latin typeface="Arial" pitchFamily="34" charset="0"/>
                <a:cs typeface="Arial" pitchFamily="34" charset="0"/>
              </a:rPr>
              <a:t> Prototype</a:t>
            </a:r>
          </a:p>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400" dirty="0" err="1" smtClean="0">
                <a:solidFill>
                  <a:srgbClr val="000000"/>
                </a:solidFill>
                <a:latin typeface="Arial" pitchFamily="34" charset="0"/>
                <a:cs typeface="Arial" pitchFamily="34" charset="0"/>
              </a:rPr>
              <a:t>Testbeams</a:t>
            </a:r>
            <a:r>
              <a:rPr lang="fr-FR" sz="1400" dirty="0" smtClean="0">
                <a:solidFill>
                  <a:srgbClr val="000000"/>
                </a:solidFill>
                <a:latin typeface="Arial" pitchFamily="34" charset="0"/>
                <a:cs typeface="Arial" pitchFamily="34" charset="0"/>
              </a:rPr>
              <a:t> 2011 – 2014)  </a:t>
            </a:r>
            <a:endParaRPr lang="fr-FR" sz="1400" dirty="0">
              <a:solidFill>
                <a:srgbClr val="000000"/>
              </a:solidFill>
              <a:latin typeface="Arial" pitchFamily="34" charset="0"/>
              <a:cs typeface="Arial" pitchFamily="34" charset="0"/>
            </a:endParaRPr>
          </a:p>
        </p:txBody>
      </p:sp>
      <p:sp>
        <p:nvSpPr>
          <p:cNvPr id="24" name="Text Box 42"/>
          <p:cNvSpPr txBox="1">
            <a:spLocks noChangeArrowheads="1"/>
          </p:cNvSpPr>
          <p:nvPr/>
        </p:nvSpPr>
        <p:spPr bwMode="auto">
          <a:xfrm>
            <a:off x="6233809" y="4689822"/>
            <a:ext cx="995376" cy="235800"/>
          </a:xfrm>
          <a:prstGeom prst="rect">
            <a:avLst/>
          </a:prstGeom>
          <a:noFill/>
          <a:ln w="9525">
            <a:noFill/>
            <a:round/>
            <a:headEnd/>
            <a:tailEnd/>
          </a:ln>
          <a:effectLst/>
        </p:spPr>
        <p:txBody>
          <a:bodyPr wrap="none" lIns="19800" tIns="10080" rIns="19800" bIns="10080">
            <a:spAutoFit/>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400" smtClean="0">
                <a:solidFill>
                  <a:srgbClr val="008000"/>
                </a:solidFill>
                <a:latin typeface="Arial" pitchFamily="34" charset="0"/>
                <a:cs typeface="Arial" pitchFamily="34" charset="0"/>
              </a:rPr>
              <a:t>LC Detector</a:t>
            </a:r>
            <a:endParaRPr lang="fr-FR" sz="1400">
              <a:solidFill>
                <a:srgbClr val="008000"/>
              </a:solidFill>
              <a:latin typeface="Arial" pitchFamily="34" charset="0"/>
              <a:cs typeface="Arial" pitchFamily="34" charset="0"/>
            </a:endParaRPr>
          </a:p>
        </p:txBody>
      </p:sp>
      <p:sp>
        <p:nvSpPr>
          <p:cNvPr id="25" name="Text Box 43"/>
          <p:cNvSpPr txBox="1">
            <a:spLocks noChangeArrowheads="1"/>
          </p:cNvSpPr>
          <p:nvPr/>
        </p:nvSpPr>
        <p:spPr bwMode="auto">
          <a:xfrm>
            <a:off x="6012160" y="6113462"/>
            <a:ext cx="1857792" cy="482022"/>
          </a:xfrm>
          <a:prstGeom prst="rect">
            <a:avLst/>
          </a:prstGeom>
          <a:noFill/>
          <a:ln w="9525">
            <a:noFill/>
            <a:round/>
            <a:headEnd/>
            <a:tailEnd/>
          </a:ln>
          <a:effectLst/>
        </p:spPr>
        <p:txBody>
          <a:bodyPr wrap="none" lIns="19800" tIns="10080" rIns="19800" bIns="10080">
            <a:spAutoFit/>
          </a:bodyPr>
          <a:lstStyle/>
          <a:p>
            <a:pPr eaLnBrk="1" hangingPunct="1">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000" b="1" smtClean="0">
                <a:solidFill>
                  <a:srgbClr val="000099"/>
                </a:solidFill>
                <a:latin typeface="Arial" pitchFamily="34" charset="0"/>
                <a:cs typeface="Arial" pitchFamily="34" charset="0"/>
              </a:rPr>
              <a:t>Electromagnetic Calorimeter :</a:t>
            </a:r>
          </a:p>
          <a:p>
            <a:pPr eaLnBrk="1" hangingPunct="1">
              <a:buClr>
                <a:srgbClr val="000099"/>
              </a:buClr>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000" b="1" smtClean="0">
                <a:solidFill>
                  <a:srgbClr val="000099"/>
                </a:solidFill>
                <a:latin typeface="Arial" pitchFamily="34" charset="0"/>
                <a:cs typeface="Arial" pitchFamily="34" charset="0"/>
              </a:rPr>
              <a:t> Cells : </a:t>
            </a:r>
            <a:r>
              <a:rPr lang="fr-FR" sz="1000" b="1" smtClean="0">
                <a:solidFill>
                  <a:srgbClr val="FF0000"/>
                </a:solidFill>
                <a:latin typeface="Arial" pitchFamily="34" charset="0"/>
                <a:cs typeface="Arial" pitchFamily="34" charset="0"/>
              </a:rPr>
              <a:t>110 10</a:t>
            </a:r>
            <a:r>
              <a:rPr lang="fr-FR" sz="1000" b="1" baseline="30000" smtClean="0">
                <a:solidFill>
                  <a:srgbClr val="FF0000"/>
                </a:solidFill>
                <a:latin typeface="Arial" pitchFamily="34" charset="0"/>
                <a:cs typeface="Arial" pitchFamily="34" charset="0"/>
              </a:rPr>
              <a:t>6</a:t>
            </a:r>
          </a:p>
          <a:p>
            <a:pPr eaLnBrk="1" hangingPunct="1">
              <a:buClr>
                <a:srgbClr val="000099"/>
              </a:buClr>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000" b="1" smtClean="0">
                <a:solidFill>
                  <a:srgbClr val="000099"/>
                </a:solidFill>
                <a:latin typeface="Arial" pitchFamily="34" charset="0"/>
                <a:cs typeface="Arial" pitchFamily="34" charset="0"/>
              </a:rPr>
              <a:t> Total Weight : </a:t>
            </a:r>
            <a:r>
              <a:rPr lang="fr-FR" sz="1000" b="1" smtClean="0">
                <a:solidFill>
                  <a:srgbClr val="FF0000"/>
                </a:solidFill>
                <a:latin typeface="Arial" pitchFamily="34" charset="0"/>
                <a:cs typeface="Arial" pitchFamily="34" charset="0"/>
              </a:rPr>
              <a:t>~130 t</a:t>
            </a:r>
            <a:endParaRPr lang="fr-FR" sz="1000" b="1">
              <a:solidFill>
                <a:srgbClr val="FF0000"/>
              </a:solidFill>
              <a:latin typeface="Arial" pitchFamily="34" charset="0"/>
              <a:cs typeface="Arial" pitchFamily="34" charset="0"/>
            </a:endParaRPr>
          </a:p>
        </p:txBody>
      </p:sp>
      <p:sp>
        <p:nvSpPr>
          <p:cNvPr id="28" name="Text Box 57"/>
          <p:cNvSpPr txBox="1">
            <a:spLocks noChangeArrowheads="1"/>
          </p:cNvSpPr>
          <p:nvPr/>
        </p:nvSpPr>
        <p:spPr bwMode="auto">
          <a:xfrm>
            <a:off x="1870794" y="4687391"/>
            <a:ext cx="41275" cy="141287"/>
          </a:xfrm>
          <a:prstGeom prst="rect">
            <a:avLst/>
          </a:prstGeom>
          <a:noFill/>
          <a:ln w="9525">
            <a:noFill/>
            <a:round/>
            <a:headEnd/>
            <a:tailEnd/>
          </a:ln>
          <a:effectLst/>
        </p:spPr>
        <p:txBody>
          <a:bodyPr wrap="none" anchor="ctr"/>
          <a:lstStyle/>
          <a:p>
            <a:endParaRPr lang="fr-FR" sz="1400">
              <a:latin typeface="Arial" pitchFamily="34" charset="0"/>
              <a:cs typeface="Arial" pitchFamily="34" charset="0"/>
            </a:endParaRPr>
          </a:p>
        </p:txBody>
      </p:sp>
      <p:sp>
        <p:nvSpPr>
          <p:cNvPr id="29" name="Text Box 58"/>
          <p:cNvSpPr txBox="1">
            <a:spLocks noChangeArrowheads="1"/>
          </p:cNvSpPr>
          <p:nvPr/>
        </p:nvSpPr>
        <p:spPr bwMode="auto">
          <a:xfrm>
            <a:off x="204987" y="3759391"/>
            <a:ext cx="5058113" cy="451244"/>
          </a:xfrm>
          <a:prstGeom prst="rect">
            <a:avLst/>
          </a:prstGeom>
          <a:noFill/>
          <a:ln w="9525">
            <a:noFill/>
            <a:round/>
            <a:headEnd/>
            <a:tailEnd/>
          </a:ln>
          <a:effectLst/>
        </p:spPr>
        <p:txBody>
          <a:bodyPr wrap="none" lIns="20160" tIns="10080" rIns="20160" bIns="10080">
            <a:spAutoFit/>
          </a:bodyPr>
          <a:lstStyle/>
          <a:p>
            <a:pPr algn="ctr">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400" dirty="0" smtClean="0">
                <a:latin typeface="Arial" pitchFamily="34" charset="0"/>
                <a:cs typeface="Arial" pitchFamily="34" charset="0"/>
              </a:rPr>
              <a:t>Développement de </a:t>
            </a:r>
            <a:r>
              <a:rPr lang="fr-FR" sz="1400" dirty="0" smtClean="0">
                <a:latin typeface="Arial" pitchFamily="34" charset="0"/>
                <a:cs typeface="Arial" pitchFamily="34" charset="0"/>
              </a:rPr>
              <a:t>l’ électronique de front end, le design du </a:t>
            </a:r>
          </a:p>
          <a:p>
            <a:pPr algn="ctr">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400" dirty="0" smtClean="0">
                <a:latin typeface="Arial" pitchFamily="34" charset="0"/>
                <a:cs typeface="Arial" pitchFamily="34" charset="0"/>
              </a:rPr>
              <a:t>détecteur et l’assemblage + analyse des données du test </a:t>
            </a:r>
            <a:r>
              <a:rPr lang="fr-FR" sz="1400" dirty="0" err="1" smtClean="0">
                <a:latin typeface="Arial" pitchFamily="34" charset="0"/>
                <a:cs typeface="Arial" pitchFamily="34" charset="0"/>
              </a:rPr>
              <a:t>beam</a:t>
            </a:r>
            <a:endParaRPr lang="fr-FR" sz="1400" dirty="0">
              <a:latin typeface="Arial" pitchFamily="34" charset="0"/>
              <a:cs typeface="Arial" pitchFamily="34" charset="0"/>
            </a:endParaRPr>
          </a:p>
        </p:txBody>
      </p:sp>
      <p:grpSp>
        <p:nvGrpSpPr>
          <p:cNvPr id="31" name="Group 60"/>
          <p:cNvGrpSpPr>
            <a:grpSpLocks/>
          </p:cNvGrpSpPr>
          <p:nvPr/>
        </p:nvGrpSpPr>
        <p:grpSpPr bwMode="auto">
          <a:xfrm>
            <a:off x="2895031" y="5030214"/>
            <a:ext cx="1586479" cy="1042796"/>
            <a:chOff x="3831" y="2910"/>
            <a:chExt cx="689" cy="566"/>
          </a:xfrm>
        </p:grpSpPr>
        <p:pic>
          <p:nvPicPr>
            <p:cNvPr id="32" name="Picture 61"/>
            <p:cNvPicPr>
              <a:picLocks noChangeAspect="1" noChangeArrowheads="1"/>
            </p:cNvPicPr>
            <p:nvPr/>
          </p:nvPicPr>
          <p:blipFill>
            <a:blip r:embed="rId6" cstate="print"/>
            <a:srcRect/>
            <a:stretch>
              <a:fillRect/>
            </a:stretch>
          </p:blipFill>
          <p:spPr bwMode="auto">
            <a:xfrm>
              <a:off x="3832" y="2910"/>
              <a:ext cx="688" cy="566"/>
            </a:xfrm>
            <a:prstGeom prst="rect">
              <a:avLst/>
            </a:prstGeom>
            <a:solidFill>
              <a:srgbClr val="CC9900"/>
            </a:solidFill>
            <a:ln w="9525">
              <a:noFill/>
              <a:round/>
              <a:headEnd/>
              <a:tailEnd/>
            </a:ln>
            <a:effectLst/>
          </p:spPr>
        </p:pic>
        <p:sp>
          <p:nvSpPr>
            <p:cNvPr id="33" name="Text Box 62"/>
            <p:cNvSpPr txBox="1">
              <a:spLocks noChangeArrowheads="1"/>
            </p:cNvSpPr>
            <p:nvPr/>
          </p:nvSpPr>
          <p:spPr bwMode="auto">
            <a:xfrm>
              <a:off x="4329" y="2931"/>
              <a:ext cx="92" cy="31"/>
            </a:xfrm>
            <a:prstGeom prst="rect">
              <a:avLst/>
            </a:prstGeom>
            <a:noFill/>
            <a:ln w="9525">
              <a:noFill/>
              <a:round/>
              <a:headEnd/>
              <a:tailEnd/>
            </a:ln>
            <a:effectLst/>
          </p:spPr>
          <p:txBody>
            <a:bodyPr wrap="none" lIns="360" tIns="0" rIns="360" bIns="0">
              <a:spAutoFit/>
            </a:bodyPr>
            <a:lstStyle/>
            <a:p>
              <a:pPr eaLnBrk="1">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400" b="1" smtClean="0">
                  <a:solidFill>
                    <a:srgbClr val="000000"/>
                  </a:solidFill>
                  <a:latin typeface="Times New Roman" pitchFamily="18" charset="0"/>
                </a:rPr>
                <a:t>3</a:t>
              </a:r>
              <a:r>
                <a:rPr lang="fr-FR" sz="400" b="1" smtClean="0">
                  <a:solidFill>
                    <a:srgbClr val="000000"/>
                  </a:solidFill>
                  <a:latin typeface="Times New Roman" pitchFamily="18" charset="0"/>
                  <a:cs typeface="Times New Roman" pitchFamily="18" charset="0"/>
                </a:rPr>
                <a:t>×15 cells</a:t>
              </a:r>
              <a:endParaRPr lang="fr-FR" sz="400" b="1">
                <a:solidFill>
                  <a:srgbClr val="000000"/>
                </a:solidFill>
                <a:latin typeface="Times New Roman" pitchFamily="18" charset="0"/>
                <a:cs typeface="Times New Roman" pitchFamily="18" charset="0"/>
              </a:endParaRPr>
            </a:p>
          </p:txBody>
        </p:sp>
        <p:sp>
          <p:nvSpPr>
            <p:cNvPr id="34" name="Text Box 63"/>
            <p:cNvSpPr txBox="1">
              <a:spLocks noChangeArrowheads="1"/>
            </p:cNvSpPr>
            <p:nvPr/>
          </p:nvSpPr>
          <p:spPr bwMode="auto">
            <a:xfrm>
              <a:off x="4168" y="3373"/>
              <a:ext cx="222" cy="62"/>
            </a:xfrm>
            <a:prstGeom prst="rect">
              <a:avLst/>
            </a:prstGeom>
            <a:noFill/>
            <a:ln w="12600">
              <a:solidFill>
                <a:srgbClr val="FF0000"/>
              </a:solidFill>
              <a:miter lim="800000"/>
              <a:headEnd/>
              <a:tailEnd/>
            </a:ln>
            <a:effectLst/>
          </p:spPr>
          <p:txBody>
            <a:bodyPr wrap="none" lIns="360" tIns="0" rIns="360" bIns="0">
              <a:spAutoFit/>
            </a:bodyPr>
            <a:lstStyle/>
            <a:p>
              <a:pPr algn="ctr" eaLnBrk="1">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400" b="1" i="1" smtClean="0">
                  <a:solidFill>
                    <a:srgbClr val="FF0000"/>
                  </a:solidFill>
                  <a:latin typeface="Times New Roman" pitchFamily="18" charset="0"/>
                </a:rPr>
                <a:t>Complete Tower</a:t>
              </a:r>
              <a:br>
                <a:rPr lang="fr-FR" sz="400" b="1" i="1" smtClean="0">
                  <a:solidFill>
                    <a:srgbClr val="FF0000"/>
                  </a:solidFill>
                  <a:latin typeface="Times New Roman" pitchFamily="18" charset="0"/>
                </a:rPr>
              </a:br>
              <a:r>
                <a:rPr lang="fr-FR" sz="400" b="1" i="1" smtClean="0">
                  <a:solidFill>
                    <a:srgbClr val="FF0000"/>
                  </a:solidFill>
                  <a:latin typeface="Times New Roman" pitchFamily="18" charset="0"/>
                </a:rPr>
                <a:t>of 4 wafers = 18</a:t>
              </a:r>
              <a:r>
                <a:rPr lang="fr-FR" sz="400" b="1" i="1" smtClean="0">
                  <a:solidFill>
                    <a:srgbClr val="FF0000"/>
                  </a:solidFill>
                  <a:latin typeface="Times New Roman" pitchFamily="18" charset="0"/>
                  <a:cs typeface="Times New Roman" pitchFamily="18" charset="0"/>
                </a:rPr>
                <a:t>×18 cm</a:t>
              </a:r>
              <a:r>
                <a:rPr lang="fr-FR" sz="400" b="1" i="1" baseline="30000" smtClean="0">
                  <a:solidFill>
                    <a:srgbClr val="FF0000"/>
                  </a:solidFill>
                  <a:latin typeface="Times New Roman" pitchFamily="18" charset="0"/>
                  <a:cs typeface="Times New Roman" pitchFamily="18" charset="0"/>
                </a:rPr>
                <a:t>2</a:t>
              </a:r>
              <a:endParaRPr lang="fr-FR" sz="400" b="1" i="1" baseline="30000">
                <a:solidFill>
                  <a:srgbClr val="FF0000"/>
                </a:solidFill>
                <a:latin typeface="Times New Roman" pitchFamily="18" charset="0"/>
                <a:cs typeface="Times New Roman" pitchFamily="18" charset="0"/>
              </a:endParaRPr>
            </a:p>
          </p:txBody>
        </p:sp>
        <p:sp>
          <p:nvSpPr>
            <p:cNvPr id="35" name="Text Box 64"/>
            <p:cNvSpPr txBox="1">
              <a:spLocks noChangeArrowheads="1"/>
            </p:cNvSpPr>
            <p:nvPr/>
          </p:nvSpPr>
          <p:spPr bwMode="auto">
            <a:xfrm>
              <a:off x="4175" y="3277"/>
              <a:ext cx="202" cy="31"/>
            </a:xfrm>
            <a:prstGeom prst="rect">
              <a:avLst/>
            </a:prstGeom>
            <a:noFill/>
            <a:ln w="9525">
              <a:noFill/>
              <a:round/>
              <a:headEnd/>
              <a:tailEnd/>
            </a:ln>
            <a:effectLst/>
          </p:spPr>
          <p:txBody>
            <a:bodyPr wrap="none" lIns="360" tIns="0" rIns="360" bIns="0">
              <a:spAutoFit/>
            </a:bodyPr>
            <a:lstStyle/>
            <a:p>
              <a:pPr eaLnBrk="1">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400" b="1" i="1" smtClean="0">
                  <a:solidFill>
                    <a:srgbClr val="000000"/>
                  </a:solidFill>
                  <a:latin typeface="Times New Roman" pitchFamily="18" charset="0"/>
                </a:rPr>
                <a:t>Long detector slab (1)</a:t>
              </a:r>
              <a:r>
                <a:rPr lang="fr-FR" sz="400" b="1" i="1" smtClean="0">
                  <a:solidFill>
                    <a:srgbClr val="000000"/>
                  </a:solidFill>
                  <a:latin typeface="Times New Roman" pitchFamily="18" charset="0"/>
                  <a:cs typeface="Times New Roman" pitchFamily="18" charset="0"/>
                </a:rPr>
                <a:t>‏</a:t>
              </a:r>
              <a:endParaRPr lang="fr-FR" sz="400" b="1" i="1">
                <a:solidFill>
                  <a:srgbClr val="000000"/>
                </a:solidFill>
                <a:latin typeface="Times New Roman" pitchFamily="18" charset="0"/>
              </a:endParaRPr>
            </a:p>
          </p:txBody>
        </p:sp>
        <p:sp>
          <p:nvSpPr>
            <p:cNvPr id="36" name="Line 65"/>
            <p:cNvSpPr>
              <a:spLocks noChangeShapeType="1"/>
            </p:cNvSpPr>
            <p:nvPr/>
          </p:nvSpPr>
          <p:spPr bwMode="auto">
            <a:xfrm flipH="1" flipV="1">
              <a:off x="4239" y="3174"/>
              <a:ext cx="69" cy="102"/>
            </a:xfrm>
            <a:prstGeom prst="line">
              <a:avLst/>
            </a:prstGeom>
            <a:noFill/>
            <a:ln w="9360">
              <a:solidFill>
                <a:srgbClr val="000000"/>
              </a:solidFill>
              <a:miter lim="800000"/>
              <a:headEnd/>
              <a:tailEnd/>
            </a:ln>
            <a:effectLst/>
          </p:spPr>
          <p:txBody>
            <a:bodyPr/>
            <a:lstStyle/>
            <a:p>
              <a:endParaRPr lang="fr-FR"/>
            </a:p>
          </p:txBody>
        </p:sp>
        <p:sp>
          <p:nvSpPr>
            <p:cNvPr id="37" name="Text Box 66"/>
            <p:cNvSpPr txBox="1">
              <a:spLocks noChangeArrowheads="1"/>
            </p:cNvSpPr>
            <p:nvPr/>
          </p:nvSpPr>
          <p:spPr bwMode="auto">
            <a:xfrm>
              <a:off x="3870" y="3058"/>
              <a:ext cx="135" cy="62"/>
            </a:xfrm>
            <a:prstGeom prst="rect">
              <a:avLst/>
            </a:prstGeom>
            <a:noFill/>
            <a:ln w="9525">
              <a:noFill/>
              <a:round/>
              <a:headEnd/>
              <a:tailEnd/>
            </a:ln>
            <a:effectLst/>
          </p:spPr>
          <p:txBody>
            <a:bodyPr wrap="none" lIns="360" tIns="0" rIns="360" bIns="0">
              <a:spAutoFit/>
            </a:bodyPr>
            <a:lstStyle/>
            <a:p>
              <a:pPr algn="ctr" eaLnBrk="1">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400" b="1" i="1" smtClean="0">
                  <a:solidFill>
                    <a:srgbClr val="000000"/>
                  </a:solidFill>
                  <a:latin typeface="Times New Roman" pitchFamily="18" charset="0"/>
                </a:rPr>
                <a:t>Short detector </a:t>
              </a:r>
              <a:br>
                <a:rPr lang="fr-FR" sz="400" b="1" i="1" smtClean="0">
                  <a:solidFill>
                    <a:srgbClr val="000000"/>
                  </a:solidFill>
                  <a:latin typeface="Times New Roman" pitchFamily="18" charset="0"/>
                </a:rPr>
              </a:br>
              <a:r>
                <a:rPr lang="fr-FR" sz="400" b="1" i="1" smtClean="0">
                  <a:solidFill>
                    <a:srgbClr val="000000"/>
                  </a:solidFill>
                  <a:latin typeface="Times New Roman" pitchFamily="18" charset="0"/>
                </a:rPr>
                <a:t>slabs (</a:t>
              </a:r>
              <a:r>
                <a:rPr lang="fr-FR" sz="400" b="1" i="1" smtClean="0">
                  <a:solidFill>
                    <a:srgbClr val="000000"/>
                  </a:solidFill>
                  <a:latin typeface="Times New Roman" pitchFamily="18" charset="0"/>
                  <a:cs typeface="Times New Roman" pitchFamily="18" charset="0"/>
                </a:rPr>
                <a:t>×</a:t>
              </a:r>
              <a:r>
                <a:rPr lang="fr-FR" sz="400" b="1" i="1" smtClean="0">
                  <a:solidFill>
                    <a:srgbClr val="000000"/>
                  </a:solidFill>
                  <a:latin typeface="Times New Roman" pitchFamily="18" charset="0"/>
                </a:rPr>
                <a:t>14)</a:t>
              </a:r>
              <a:r>
                <a:rPr lang="fr-FR" sz="400" b="1" i="1" smtClean="0">
                  <a:solidFill>
                    <a:srgbClr val="000000"/>
                  </a:solidFill>
                  <a:latin typeface="Times New Roman" pitchFamily="18" charset="0"/>
                  <a:cs typeface="Times New Roman" pitchFamily="18" charset="0"/>
                </a:rPr>
                <a:t>‏</a:t>
              </a:r>
              <a:endParaRPr lang="fr-FR" sz="400" b="1" i="1">
                <a:solidFill>
                  <a:srgbClr val="000000"/>
                </a:solidFill>
                <a:latin typeface="Times New Roman" pitchFamily="18" charset="0"/>
              </a:endParaRPr>
            </a:p>
          </p:txBody>
        </p:sp>
        <p:sp>
          <p:nvSpPr>
            <p:cNvPr id="38" name="Line 67"/>
            <p:cNvSpPr>
              <a:spLocks noChangeShapeType="1"/>
            </p:cNvSpPr>
            <p:nvPr/>
          </p:nvSpPr>
          <p:spPr bwMode="auto">
            <a:xfrm flipH="1" flipV="1">
              <a:off x="3950" y="3158"/>
              <a:ext cx="31" cy="103"/>
            </a:xfrm>
            <a:prstGeom prst="line">
              <a:avLst/>
            </a:prstGeom>
            <a:noFill/>
            <a:ln w="9360">
              <a:solidFill>
                <a:srgbClr val="000000"/>
              </a:solidFill>
              <a:miter lim="800000"/>
              <a:headEnd/>
              <a:tailEnd/>
            </a:ln>
            <a:effectLst/>
          </p:spPr>
          <p:txBody>
            <a:bodyPr/>
            <a:lstStyle/>
            <a:p>
              <a:endParaRPr lang="fr-FR"/>
            </a:p>
          </p:txBody>
        </p:sp>
        <p:sp>
          <p:nvSpPr>
            <p:cNvPr id="39" name="Line 68"/>
            <p:cNvSpPr>
              <a:spLocks noChangeShapeType="1"/>
            </p:cNvSpPr>
            <p:nvPr/>
          </p:nvSpPr>
          <p:spPr bwMode="auto">
            <a:xfrm flipH="1" flipV="1">
              <a:off x="4055" y="3238"/>
              <a:ext cx="11" cy="83"/>
            </a:xfrm>
            <a:prstGeom prst="line">
              <a:avLst/>
            </a:prstGeom>
            <a:noFill/>
            <a:ln w="12600">
              <a:solidFill>
                <a:srgbClr val="FF0000"/>
              </a:solidFill>
              <a:miter lim="800000"/>
              <a:headEnd/>
              <a:tailEnd/>
            </a:ln>
            <a:effectLst/>
          </p:spPr>
          <p:txBody>
            <a:bodyPr/>
            <a:lstStyle/>
            <a:p>
              <a:endParaRPr lang="fr-FR"/>
            </a:p>
          </p:txBody>
        </p:sp>
        <p:sp>
          <p:nvSpPr>
            <p:cNvPr id="40" name="Line 69"/>
            <p:cNvSpPr>
              <a:spLocks noChangeShapeType="1"/>
            </p:cNvSpPr>
            <p:nvPr/>
          </p:nvSpPr>
          <p:spPr bwMode="auto">
            <a:xfrm flipH="1" flipV="1">
              <a:off x="4024" y="3266"/>
              <a:ext cx="11" cy="82"/>
            </a:xfrm>
            <a:prstGeom prst="line">
              <a:avLst/>
            </a:prstGeom>
            <a:noFill/>
            <a:ln w="12600">
              <a:solidFill>
                <a:srgbClr val="FF0000"/>
              </a:solidFill>
              <a:miter lim="800000"/>
              <a:headEnd/>
              <a:tailEnd/>
            </a:ln>
            <a:effectLst/>
          </p:spPr>
          <p:txBody>
            <a:bodyPr/>
            <a:lstStyle/>
            <a:p>
              <a:endParaRPr lang="fr-FR"/>
            </a:p>
          </p:txBody>
        </p:sp>
        <p:sp>
          <p:nvSpPr>
            <p:cNvPr id="41" name="Line 70"/>
            <p:cNvSpPr>
              <a:spLocks noChangeShapeType="1"/>
            </p:cNvSpPr>
            <p:nvPr/>
          </p:nvSpPr>
          <p:spPr bwMode="auto">
            <a:xfrm flipV="1">
              <a:off x="4027" y="3240"/>
              <a:ext cx="30" cy="30"/>
            </a:xfrm>
            <a:prstGeom prst="line">
              <a:avLst/>
            </a:prstGeom>
            <a:noFill/>
            <a:ln w="12600">
              <a:solidFill>
                <a:srgbClr val="FF0000"/>
              </a:solidFill>
              <a:miter lim="800000"/>
              <a:headEnd/>
              <a:tailEnd/>
            </a:ln>
            <a:effectLst/>
          </p:spPr>
          <p:txBody>
            <a:bodyPr/>
            <a:lstStyle/>
            <a:p>
              <a:endParaRPr lang="fr-FR"/>
            </a:p>
          </p:txBody>
        </p:sp>
        <p:sp>
          <p:nvSpPr>
            <p:cNvPr id="42" name="Line 71"/>
            <p:cNvSpPr>
              <a:spLocks noChangeShapeType="1"/>
            </p:cNvSpPr>
            <p:nvPr/>
          </p:nvSpPr>
          <p:spPr bwMode="auto">
            <a:xfrm flipV="1">
              <a:off x="4034" y="3316"/>
              <a:ext cx="30" cy="31"/>
            </a:xfrm>
            <a:prstGeom prst="line">
              <a:avLst/>
            </a:prstGeom>
            <a:noFill/>
            <a:ln w="12600">
              <a:solidFill>
                <a:srgbClr val="FF0000"/>
              </a:solidFill>
              <a:miter lim="800000"/>
              <a:headEnd/>
              <a:tailEnd/>
            </a:ln>
            <a:effectLst/>
          </p:spPr>
          <p:txBody>
            <a:bodyPr/>
            <a:lstStyle/>
            <a:p>
              <a:endParaRPr lang="fr-FR"/>
            </a:p>
          </p:txBody>
        </p:sp>
        <p:sp>
          <p:nvSpPr>
            <p:cNvPr id="43" name="Line 72"/>
            <p:cNvSpPr>
              <a:spLocks noChangeShapeType="1"/>
            </p:cNvSpPr>
            <p:nvPr/>
          </p:nvSpPr>
          <p:spPr bwMode="auto">
            <a:xfrm flipH="1" flipV="1">
              <a:off x="4012" y="3224"/>
              <a:ext cx="11" cy="83"/>
            </a:xfrm>
            <a:prstGeom prst="line">
              <a:avLst/>
            </a:prstGeom>
            <a:noFill/>
            <a:ln w="12600">
              <a:solidFill>
                <a:srgbClr val="FF0000"/>
              </a:solidFill>
              <a:prstDash val="dash"/>
              <a:miter lim="800000"/>
              <a:headEnd/>
              <a:tailEnd/>
            </a:ln>
            <a:effectLst/>
          </p:spPr>
          <p:txBody>
            <a:bodyPr/>
            <a:lstStyle/>
            <a:p>
              <a:endParaRPr lang="fr-FR"/>
            </a:p>
          </p:txBody>
        </p:sp>
        <p:sp>
          <p:nvSpPr>
            <p:cNvPr id="44" name="Line 73"/>
            <p:cNvSpPr>
              <a:spLocks noChangeShapeType="1"/>
            </p:cNvSpPr>
            <p:nvPr/>
          </p:nvSpPr>
          <p:spPr bwMode="auto">
            <a:xfrm flipH="1" flipV="1">
              <a:off x="3981" y="3252"/>
              <a:ext cx="10" cy="81"/>
            </a:xfrm>
            <a:prstGeom prst="line">
              <a:avLst/>
            </a:prstGeom>
            <a:noFill/>
            <a:ln w="12600">
              <a:solidFill>
                <a:srgbClr val="FF0000"/>
              </a:solidFill>
              <a:prstDash val="dash"/>
              <a:miter lim="800000"/>
              <a:headEnd/>
              <a:tailEnd/>
            </a:ln>
            <a:effectLst/>
          </p:spPr>
          <p:txBody>
            <a:bodyPr/>
            <a:lstStyle/>
            <a:p>
              <a:endParaRPr lang="fr-FR"/>
            </a:p>
          </p:txBody>
        </p:sp>
        <p:sp>
          <p:nvSpPr>
            <p:cNvPr id="45" name="Line 74"/>
            <p:cNvSpPr>
              <a:spLocks noChangeShapeType="1"/>
            </p:cNvSpPr>
            <p:nvPr/>
          </p:nvSpPr>
          <p:spPr bwMode="auto">
            <a:xfrm flipV="1">
              <a:off x="3983" y="3224"/>
              <a:ext cx="31" cy="31"/>
            </a:xfrm>
            <a:prstGeom prst="line">
              <a:avLst/>
            </a:prstGeom>
            <a:noFill/>
            <a:ln w="12600">
              <a:solidFill>
                <a:srgbClr val="FF0000"/>
              </a:solidFill>
              <a:miter lim="800000"/>
              <a:headEnd/>
              <a:tailEnd/>
            </a:ln>
            <a:effectLst/>
          </p:spPr>
          <p:txBody>
            <a:bodyPr/>
            <a:lstStyle/>
            <a:p>
              <a:endParaRPr lang="fr-FR"/>
            </a:p>
          </p:txBody>
        </p:sp>
        <p:sp>
          <p:nvSpPr>
            <p:cNvPr id="46" name="Line 75"/>
            <p:cNvSpPr>
              <a:spLocks noChangeShapeType="1"/>
            </p:cNvSpPr>
            <p:nvPr/>
          </p:nvSpPr>
          <p:spPr bwMode="auto">
            <a:xfrm flipV="1">
              <a:off x="3991" y="3300"/>
              <a:ext cx="30" cy="31"/>
            </a:xfrm>
            <a:prstGeom prst="line">
              <a:avLst/>
            </a:prstGeom>
            <a:noFill/>
            <a:ln w="12600">
              <a:solidFill>
                <a:srgbClr val="FF0000"/>
              </a:solidFill>
              <a:prstDash val="dash"/>
              <a:miter lim="800000"/>
              <a:headEnd/>
              <a:tailEnd/>
            </a:ln>
            <a:effectLst/>
          </p:spPr>
          <p:txBody>
            <a:bodyPr/>
            <a:lstStyle/>
            <a:p>
              <a:endParaRPr lang="fr-FR"/>
            </a:p>
          </p:txBody>
        </p:sp>
        <p:sp>
          <p:nvSpPr>
            <p:cNvPr id="47" name="Line 76"/>
            <p:cNvSpPr>
              <a:spLocks noChangeShapeType="1"/>
            </p:cNvSpPr>
            <p:nvPr/>
          </p:nvSpPr>
          <p:spPr bwMode="auto">
            <a:xfrm>
              <a:off x="4013" y="3226"/>
              <a:ext cx="45" cy="16"/>
            </a:xfrm>
            <a:prstGeom prst="line">
              <a:avLst/>
            </a:prstGeom>
            <a:noFill/>
            <a:ln w="12600">
              <a:solidFill>
                <a:srgbClr val="FF0000"/>
              </a:solidFill>
              <a:miter lim="800000"/>
              <a:headEnd/>
              <a:tailEnd/>
            </a:ln>
            <a:effectLst/>
          </p:spPr>
          <p:txBody>
            <a:bodyPr/>
            <a:lstStyle/>
            <a:p>
              <a:endParaRPr lang="fr-FR"/>
            </a:p>
          </p:txBody>
        </p:sp>
        <p:sp>
          <p:nvSpPr>
            <p:cNvPr id="48" name="Line 77"/>
            <p:cNvSpPr>
              <a:spLocks noChangeShapeType="1"/>
            </p:cNvSpPr>
            <p:nvPr/>
          </p:nvSpPr>
          <p:spPr bwMode="auto">
            <a:xfrm>
              <a:off x="3983" y="3253"/>
              <a:ext cx="45" cy="16"/>
            </a:xfrm>
            <a:prstGeom prst="line">
              <a:avLst/>
            </a:prstGeom>
            <a:noFill/>
            <a:ln w="12600">
              <a:solidFill>
                <a:srgbClr val="FF0000"/>
              </a:solidFill>
              <a:miter lim="800000"/>
              <a:headEnd/>
              <a:tailEnd/>
            </a:ln>
            <a:effectLst/>
          </p:spPr>
          <p:txBody>
            <a:bodyPr/>
            <a:lstStyle/>
            <a:p>
              <a:endParaRPr lang="fr-FR"/>
            </a:p>
          </p:txBody>
        </p:sp>
        <p:sp>
          <p:nvSpPr>
            <p:cNvPr id="49" name="Line 78"/>
            <p:cNvSpPr>
              <a:spLocks noChangeShapeType="1"/>
            </p:cNvSpPr>
            <p:nvPr/>
          </p:nvSpPr>
          <p:spPr bwMode="auto">
            <a:xfrm>
              <a:off x="4020" y="3303"/>
              <a:ext cx="44" cy="17"/>
            </a:xfrm>
            <a:prstGeom prst="line">
              <a:avLst/>
            </a:prstGeom>
            <a:noFill/>
            <a:ln w="12600">
              <a:solidFill>
                <a:srgbClr val="FF0000"/>
              </a:solidFill>
              <a:prstDash val="dash"/>
              <a:miter lim="800000"/>
              <a:headEnd/>
              <a:tailEnd/>
            </a:ln>
            <a:effectLst/>
          </p:spPr>
          <p:txBody>
            <a:bodyPr/>
            <a:lstStyle/>
            <a:p>
              <a:endParaRPr lang="fr-FR"/>
            </a:p>
          </p:txBody>
        </p:sp>
        <p:sp>
          <p:nvSpPr>
            <p:cNvPr id="50" name="Line 79"/>
            <p:cNvSpPr>
              <a:spLocks noChangeShapeType="1"/>
            </p:cNvSpPr>
            <p:nvPr/>
          </p:nvSpPr>
          <p:spPr bwMode="auto">
            <a:xfrm>
              <a:off x="3989" y="3330"/>
              <a:ext cx="45" cy="16"/>
            </a:xfrm>
            <a:prstGeom prst="line">
              <a:avLst/>
            </a:prstGeom>
            <a:noFill/>
            <a:ln w="12600">
              <a:solidFill>
                <a:srgbClr val="FF0000"/>
              </a:solidFill>
              <a:prstDash val="dash"/>
              <a:miter lim="800000"/>
              <a:headEnd/>
              <a:tailEnd/>
            </a:ln>
            <a:effectLst/>
          </p:spPr>
          <p:txBody>
            <a:bodyPr/>
            <a:lstStyle/>
            <a:p>
              <a:endParaRPr lang="fr-FR"/>
            </a:p>
          </p:txBody>
        </p:sp>
        <p:sp>
          <p:nvSpPr>
            <p:cNvPr id="51" name="Line 80"/>
            <p:cNvSpPr>
              <a:spLocks noChangeShapeType="1"/>
            </p:cNvSpPr>
            <p:nvPr/>
          </p:nvSpPr>
          <p:spPr bwMode="auto">
            <a:xfrm>
              <a:off x="3996" y="3239"/>
              <a:ext cx="46" cy="17"/>
            </a:xfrm>
            <a:prstGeom prst="line">
              <a:avLst/>
            </a:prstGeom>
            <a:noFill/>
            <a:ln w="12600">
              <a:solidFill>
                <a:srgbClr val="FF0000"/>
              </a:solidFill>
              <a:miter lim="800000"/>
              <a:headEnd/>
              <a:tailEnd/>
            </a:ln>
            <a:effectLst/>
          </p:spPr>
          <p:txBody>
            <a:bodyPr/>
            <a:lstStyle/>
            <a:p>
              <a:endParaRPr lang="fr-FR"/>
            </a:p>
          </p:txBody>
        </p:sp>
        <p:sp>
          <p:nvSpPr>
            <p:cNvPr id="52" name="Line 81"/>
            <p:cNvSpPr>
              <a:spLocks noChangeShapeType="1"/>
            </p:cNvSpPr>
            <p:nvPr/>
          </p:nvSpPr>
          <p:spPr bwMode="auto">
            <a:xfrm flipV="1">
              <a:off x="4004" y="3233"/>
              <a:ext cx="30" cy="29"/>
            </a:xfrm>
            <a:prstGeom prst="line">
              <a:avLst/>
            </a:prstGeom>
            <a:noFill/>
            <a:ln w="12600">
              <a:solidFill>
                <a:srgbClr val="FF0000"/>
              </a:solidFill>
              <a:miter lim="800000"/>
              <a:headEnd/>
              <a:tailEnd/>
            </a:ln>
            <a:effectLst/>
          </p:spPr>
          <p:txBody>
            <a:bodyPr/>
            <a:lstStyle/>
            <a:p>
              <a:endParaRPr lang="fr-FR"/>
            </a:p>
          </p:txBody>
        </p:sp>
        <p:sp>
          <p:nvSpPr>
            <p:cNvPr id="53" name="Line 82"/>
            <p:cNvSpPr>
              <a:spLocks noChangeShapeType="1"/>
            </p:cNvSpPr>
            <p:nvPr/>
          </p:nvSpPr>
          <p:spPr bwMode="auto">
            <a:xfrm flipH="1" flipV="1">
              <a:off x="4041" y="3291"/>
              <a:ext cx="81" cy="84"/>
            </a:xfrm>
            <a:prstGeom prst="line">
              <a:avLst/>
            </a:prstGeom>
            <a:noFill/>
            <a:ln w="12600">
              <a:solidFill>
                <a:srgbClr val="FF0000"/>
              </a:solidFill>
              <a:miter lim="800000"/>
              <a:headEnd/>
              <a:tailEnd/>
            </a:ln>
            <a:effectLst/>
          </p:spPr>
          <p:txBody>
            <a:bodyPr/>
            <a:lstStyle/>
            <a:p>
              <a:endParaRPr lang="fr-FR"/>
            </a:p>
          </p:txBody>
        </p:sp>
        <p:pic>
          <p:nvPicPr>
            <p:cNvPr id="54" name="Picture 83"/>
            <p:cNvPicPr>
              <a:picLocks noChangeAspect="1" noChangeArrowheads="1"/>
            </p:cNvPicPr>
            <p:nvPr/>
          </p:nvPicPr>
          <p:blipFill>
            <a:blip r:embed="rId7" cstate="print"/>
            <a:srcRect/>
            <a:stretch>
              <a:fillRect/>
            </a:stretch>
          </p:blipFill>
          <p:spPr bwMode="auto">
            <a:xfrm>
              <a:off x="3831" y="2912"/>
              <a:ext cx="121" cy="143"/>
            </a:xfrm>
            <a:prstGeom prst="rect">
              <a:avLst/>
            </a:prstGeom>
            <a:noFill/>
            <a:ln w="9525">
              <a:noFill/>
              <a:round/>
              <a:headEnd/>
              <a:tailEnd/>
            </a:ln>
            <a:effectLst/>
          </p:spPr>
        </p:pic>
      </p:grpSp>
      <p:grpSp>
        <p:nvGrpSpPr>
          <p:cNvPr id="55" name="Group 89"/>
          <p:cNvGrpSpPr>
            <a:grpSpLocks/>
          </p:cNvGrpSpPr>
          <p:nvPr/>
        </p:nvGrpSpPr>
        <p:grpSpPr bwMode="auto">
          <a:xfrm>
            <a:off x="251520" y="3068960"/>
            <a:ext cx="4468813" cy="307975"/>
            <a:chOff x="2904" y="2055"/>
            <a:chExt cx="2815" cy="194"/>
          </a:xfrm>
        </p:grpSpPr>
        <p:sp>
          <p:nvSpPr>
            <p:cNvPr id="56" name="Text Box 90"/>
            <p:cNvSpPr txBox="1">
              <a:spLocks noChangeArrowheads="1"/>
            </p:cNvSpPr>
            <p:nvPr/>
          </p:nvSpPr>
          <p:spPr bwMode="auto">
            <a:xfrm>
              <a:off x="3364" y="2055"/>
              <a:ext cx="72" cy="170"/>
            </a:xfrm>
            <a:prstGeom prst="rect">
              <a:avLst/>
            </a:prstGeom>
            <a:noFill/>
            <a:ln w="9525">
              <a:noFill/>
              <a:round/>
              <a:headEnd/>
              <a:tailEnd/>
            </a:ln>
            <a:effectLst/>
          </p:spPr>
          <p:txBody>
            <a:bodyPr wrap="none" anchor="ctr"/>
            <a:lstStyle/>
            <a:p>
              <a:endParaRPr lang="fr-FR"/>
            </a:p>
          </p:txBody>
        </p:sp>
        <p:sp>
          <p:nvSpPr>
            <p:cNvPr id="57" name="Rectangle 91"/>
            <p:cNvSpPr>
              <a:spLocks noChangeArrowheads="1"/>
            </p:cNvSpPr>
            <p:nvPr/>
          </p:nvSpPr>
          <p:spPr bwMode="auto">
            <a:xfrm>
              <a:off x="2904" y="2065"/>
              <a:ext cx="2816" cy="185"/>
            </a:xfrm>
            <a:prstGeom prst="rect">
              <a:avLst/>
            </a:prstGeom>
            <a:solidFill>
              <a:srgbClr val="FFFF66"/>
            </a:solidFill>
            <a:ln w="9525">
              <a:noFill/>
              <a:round/>
              <a:headEnd/>
              <a:tailEnd/>
            </a:ln>
            <a:effectLst/>
          </p:spPr>
          <p:txBody>
            <a:bodyPr lIns="93240" tIns="46800" rIns="93240" bIns="46800" anchor="ct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dirty="0" smtClean="0">
                  <a:solidFill>
                    <a:srgbClr val="000000"/>
                  </a:solidFill>
                </a:rPr>
                <a:t>Détecteur R&amp;D pour </a:t>
              </a:r>
              <a:r>
                <a:rPr lang="fr-FR" sz="1600" dirty="0" err="1" smtClean="0">
                  <a:solidFill>
                    <a:srgbClr val="000000"/>
                  </a:solidFill>
                </a:rPr>
                <a:t>SiW</a:t>
              </a:r>
              <a:r>
                <a:rPr lang="fr-FR" sz="1600" dirty="0" smtClean="0">
                  <a:solidFill>
                    <a:srgbClr val="000000"/>
                  </a:solidFill>
                </a:rPr>
                <a:t> ECAL </a:t>
              </a:r>
              <a:endParaRPr lang="fr-FR" sz="1600" dirty="0">
                <a:solidFill>
                  <a:srgbClr val="000000"/>
                </a:solidFill>
              </a:endParaRPr>
            </a:p>
          </p:txBody>
        </p:sp>
      </p:grpSp>
      <p:sp>
        <p:nvSpPr>
          <p:cNvPr id="58" name="Rectangle 57"/>
          <p:cNvSpPr/>
          <p:nvPr/>
        </p:nvSpPr>
        <p:spPr>
          <a:xfrm>
            <a:off x="179512" y="6182344"/>
            <a:ext cx="2571501" cy="378565"/>
          </a:xfrm>
          <a:prstGeom prst="rect">
            <a:avLst/>
          </a:prstGeom>
        </p:spPr>
        <p:txBody>
          <a:bodyPr wrap="square">
            <a:spAutoFit/>
          </a:bodyPr>
          <a:lstStyle/>
          <a:p>
            <a:pPr>
              <a:lnSpc>
                <a:spcPct val="93000"/>
              </a:lnSpc>
              <a:buClr>
                <a:srgbClr val="000099"/>
              </a:buClr>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000" b="1" smtClean="0">
                <a:solidFill>
                  <a:srgbClr val="000099"/>
                </a:solidFill>
              </a:rPr>
              <a:t>Number of channels :</a:t>
            </a:r>
            <a:r>
              <a:rPr lang="fr-FR" sz="1000" b="1" smtClean="0">
                <a:solidFill>
                  <a:srgbClr val="000000"/>
                </a:solidFill>
              </a:rPr>
              <a:t> </a:t>
            </a:r>
            <a:r>
              <a:rPr lang="fr-FR" sz="1000" b="1" smtClean="0">
                <a:solidFill>
                  <a:srgbClr val="FF0000"/>
                </a:solidFill>
                <a:cs typeface="Arial" pitchFamily="34" charset="0"/>
              </a:rPr>
              <a:t>9720</a:t>
            </a:r>
            <a:r>
              <a:rPr lang="fr-FR" sz="1000" b="1" smtClean="0">
                <a:solidFill>
                  <a:srgbClr val="000099"/>
                </a:solidFill>
                <a:cs typeface="Arial" pitchFamily="34" charset="0"/>
              </a:rPr>
              <a:t> (10</a:t>
            </a:r>
            <a:r>
              <a:rPr lang="fr-FR" sz="1000" b="1" smtClean="0">
                <a:solidFill>
                  <a:srgbClr val="000099"/>
                </a:solidFill>
              </a:rPr>
              <a:t>×</a:t>
            </a:r>
            <a:r>
              <a:rPr lang="fr-FR" sz="1000" b="1" smtClean="0">
                <a:solidFill>
                  <a:srgbClr val="000099"/>
                </a:solidFill>
                <a:cs typeface="Arial" pitchFamily="34" charset="0"/>
              </a:rPr>
              <a:t>10 mm</a:t>
            </a:r>
            <a:r>
              <a:rPr lang="fr-FR" sz="1000" b="1" baseline="30000" smtClean="0">
                <a:solidFill>
                  <a:srgbClr val="000099"/>
                </a:solidFill>
                <a:cs typeface="Arial" pitchFamily="34" charset="0"/>
              </a:rPr>
              <a:t>2</a:t>
            </a:r>
            <a:r>
              <a:rPr lang="fr-FR" sz="1000" b="1" smtClean="0">
                <a:solidFill>
                  <a:srgbClr val="000099"/>
                </a:solidFill>
                <a:cs typeface="Arial" pitchFamily="34" charset="0"/>
              </a:rPr>
              <a:t>)‏</a:t>
            </a:r>
          </a:p>
          <a:p>
            <a:pPr>
              <a:lnSpc>
                <a:spcPct val="93000"/>
              </a:lnSpc>
              <a:buClr>
                <a:srgbClr val="000099"/>
              </a:buClr>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000" b="1" smtClean="0">
                <a:solidFill>
                  <a:srgbClr val="000099"/>
                </a:solidFill>
                <a:cs typeface="Arial" pitchFamily="34" charset="0"/>
              </a:rPr>
              <a:t> </a:t>
            </a:r>
            <a:r>
              <a:rPr lang="fr-FR" sz="1000" b="1" smtClean="0">
                <a:solidFill>
                  <a:srgbClr val="000099"/>
                </a:solidFill>
              </a:rPr>
              <a:t>Weight</a:t>
            </a:r>
            <a:r>
              <a:rPr lang="fr-FR" sz="1000" b="1" smtClean="0">
                <a:solidFill>
                  <a:srgbClr val="000000"/>
                </a:solidFill>
              </a:rPr>
              <a:t> </a:t>
            </a:r>
            <a:r>
              <a:rPr lang="fr-FR" sz="1000" b="1" smtClean="0">
                <a:solidFill>
                  <a:srgbClr val="000099"/>
                </a:solidFill>
                <a:cs typeface="Arial" pitchFamily="34" charset="0"/>
              </a:rPr>
              <a:t>: </a:t>
            </a:r>
            <a:r>
              <a:rPr lang="fr-FR" sz="1000" b="1" smtClean="0">
                <a:solidFill>
                  <a:srgbClr val="FF0000"/>
                </a:solidFill>
                <a:cs typeface="Arial" pitchFamily="34" charset="0"/>
              </a:rPr>
              <a:t>~ 200 Kg</a:t>
            </a:r>
            <a:endParaRPr lang="fr-FR" sz="1000" b="1">
              <a:solidFill>
                <a:srgbClr val="FF0000"/>
              </a:solidFill>
              <a:cs typeface="Arial" pitchFamily="34" charset="0"/>
            </a:endParaRPr>
          </a:p>
        </p:txBody>
      </p:sp>
      <p:sp>
        <p:nvSpPr>
          <p:cNvPr id="60" name="Rectangle 59"/>
          <p:cNvSpPr/>
          <p:nvPr/>
        </p:nvSpPr>
        <p:spPr>
          <a:xfrm>
            <a:off x="2679004" y="6146779"/>
            <a:ext cx="2469060" cy="378565"/>
          </a:xfrm>
          <a:prstGeom prst="rect">
            <a:avLst/>
          </a:prstGeom>
        </p:spPr>
        <p:txBody>
          <a:bodyPr wrap="square">
            <a:spAutoFit/>
          </a:bodyPr>
          <a:lstStyle/>
          <a:p>
            <a:pPr>
              <a:lnSpc>
                <a:spcPct val="93000"/>
              </a:lnSpc>
              <a:buClr>
                <a:srgbClr val="000099"/>
              </a:buClr>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000" b="1" smtClean="0">
                <a:solidFill>
                  <a:srgbClr val="000099"/>
                </a:solidFill>
                <a:cs typeface="Arial" pitchFamily="34" charset="0"/>
              </a:rPr>
              <a:t>Number of channels : </a:t>
            </a:r>
            <a:r>
              <a:rPr lang="fr-FR" sz="1000" b="1" smtClean="0">
                <a:solidFill>
                  <a:srgbClr val="FF0000"/>
                </a:solidFill>
                <a:cs typeface="Arial" pitchFamily="34" charset="0"/>
              </a:rPr>
              <a:t>45360</a:t>
            </a:r>
            <a:r>
              <a:rPr lang="fr-FR" sz="1000" b="1" smtClean="0">
                <a:solidFill>
                  <a:srgbClr val="000099"/>
                </a:solidFill>
                <a:cs typeface="Arial" pitchFamily="34" charset="0"/>
              </a:rPr>
              <a:t> (5</a:t>
            </a:r>
            <a:r>
              <a:rPr lang="fr-FR" sz="1000" b="1" smtClean="0">
                <a:solidFill>
                  <a:srgbClr val="000099"/>
                </a:solidFill>
              </a:rPr>
              <a:t>×</a:t>
            </a:r>
            <a:r>
              <a:rPr lang="fr-FR" sz="1000" b="1" smtClean="0">
                <a:solidFill>
                  <a:srgbClr val="000099"/>
                </a:solidFill>
                <a:cs typeface="Arial" pitchFamily="34" charset="0"/>
              </a:rPr>
              <a:t>5 mm</a:t>
            </a:r>
            <a:r>
              <a:rPr lang="fr-FR" sz="1000" b="1" baseline="30000" smtClean="0">
                <a:solidFill>
                  <a:srgbClr val="000099"/>
                </a:solidFill>
                <a:cs typeface="Arial" pitchFamily="34" charset="0"/>
              </a:rPr>
              <a:t>2</a:t>
            </a:r>
            <a:r>
              <a:rPr lang="fr-FR" sz="1000" b="1" smtClean="0">
                <a:solidFill>
                  <a:srgbClr val="000099"/>
                </a:solidFill>
                <a:cs typeface="Arial" pitchFamily="34" charset="0"/>
              </a:rPr>
              <a:t>)‏</a:t>
            </a:r>
          </a:p>
          <a:p>
            <a:pPr>
              <a:lnSpc>
                <a:spcPct val="93000"/>
              </a:lnSpc>
              <a:buClr>
                <a:srgbClr val="000099"/>
              </a:buClr>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000" b="1" smtClean="0">
                <a:solidFill>
                  <a:srgbClr val="000099"/>
                </a:solidFill>
                <a:cs typeface="Arial" pitchFamily="34" charset="0"/>
              </a:rPr>
              <a:t> Weight : </a:t>
            </a:r>
            <a:r>
              <a:rPr lang="fr-FR" sz="1000" b="1" smtClean="0">
                <a:solidFill>
                  <a:srgbClr val="FF0000"/>
                </a:solidFill>
                <a:cs typeface="Arial" pitchFamily="34" charset="0"/>
              </a:rPr>
              <a:t>~ 700 Kg</a:t>
            </a:r>
            <a:endParaRPr lang="fr-FR" sz="1000" b="1">
              <a:solidFill>
                <a:srgbClr val="FF0000"/>
              </a:solidFill>
              <a:cs typeface="Arial" pitchFamily="34" charset="0"/>
            </a:endParaRPr>
          </a:p>
        </p:txBody>
      </p:sp>
      <p:sp>
        <p:nvSpPr>
          <p:cNvPr id="61" name="Flèche droite 60"/>
          <p:cNvSpPr/>
          <p:nvPr/>
        </p:nvSpPr>
        <p:spPr>
          <a:xfrm>
            <a:off x="4860032" y="515719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4" name="Picture 56"/>
          <p:cNvPicPr>
            <a:picLocks noChangeAspect="1" noChangeArrowheads="1"/>
          </p:cNvPicPr>
          <p:nvPr/>
        </p:nvPicPr>
        <p:blipFill>
          <a:blip r:embed="rId8" cstate="print"/>
          <a:srcRect t="4506" b="1143"/>
          <a:stretch>
            <a:fillRect/>
          </a:stretch>
        </p:blipFill>
        <p:spPr bwMode="auto">
          <a:xfrm>
            <a:off x="6084168" y="2608180"/>
            <a:ext cx="1944216" cy="1972948"/>
          </a:xfrm>
          <a:prstGeom prst="rect">
            <a:avLst/>
          </a:prstGeom>
          <a:noFill/>
          <a:ln w="9525">
            <a:noFill/>
            <a:round/>
            <a:headEnd/>
            <a:tailEnd/>
          </a:ln>
          <a:effectLst/>
        </p:spPr>
      </p:pic>
      <p:sp>
        <p:nvSpPr>
          <p:cNvPr id="65" name="Text Box 58"/>
          <p:cNvSpPr txBox="1">
            <a:spLocks noChangeArrowheads="1"/>
          </p:cNvSpPr>
          <p:nvPr/>
        </p:nvSpPr>
        <p:spPr bwMode="auto">
          <a:xfrm rot="16200000">
            <a:off x="4816042" y="3300243"/>
            <a:ext cx="1917830" cy="389689"/>
          </a:xfrm>
          <a:prstGeom prst="rect">
            <a:avLst/>
          </a:prstGeom>
          <a:noFill/>
          <a:ln w="9525">
            <a:noFill/>
            <a:round/>
            <a:headEnd/>
            <a:tailEnd/>
          </a:ln>
          <a:effectLst/>
        </p:spPr>
        <p:txBody>
          <a:bodyPr wrap="none" lIns="20160" tIns="10080" rIns="20160" bIns="10080">
            <a:spAutoFit/>
          </a:bodyPr>
          <a:lstStyle/>
          <a:p>
            <a:pPr algn="ctr">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dirty="0" smtClean="0">
                <a:latin typeface="Arial" pitchFamily="34" charset="0"/>
                <a:cs typeface="Arial" pitchFamily="34" charset="0"/>
              </a:rPr>
              <a:t>Détecteur avec calorimètre </a:t>
            </a:r>
          </a:p>
          <a:p>
            <a:pPr algn="ctr">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dirty="0" smtClean="0">
                <a:latin typeface="Arial" pitchFamily="34" charset="0"/>
                <a:cs typeface="Arial" pitchFamily="34" charset="0"/>
              </a:rPr>
              <a:t>de  excellente granularité</a:t>
            </a:r>
            <a:endParaRPr lang="fr-FR" sz="1200" dirty="0">
              <a:latin typeface="Arial" pitchFamily="34" charset="0"/>
              <a:cs typeface="Arial" pitchFamily="34" charset="0"/>
            </a:endParaRPr>
          </a:p>
        </p:txBody>
      </p:sp>
      <p:sp>
        <p:nvSpPr>
          <p:cNvPr id="66" name="Text Box 58"/>
          <p:cNvSpPr txBox="1">
            <a:spLocks noChangeArrowheads="1"/>
          </p:cNvSpPr>
          <p:nvPr/>
        </p:nvSpPr>
        <p:spPr bwMode="auto">
          <a:xfrm>
            <a:off x="6936241" y="3472276"/>
            <a:ext cx="210633" cy="235800"/>
          </a:xfrm>
          <a:prstGeom prst="rect">
            <a:avLst/>
          </a:prstGeom>
          <a:solidFill>
            <a:schemeClr val="bg1"/>
          </a:solidFill>
          <a:ln w="9525">
            <a:noFill/>
            <a:round/>
            <a:headEnd/>
            <a:tailEnd/>
          </a:ln>
          <a:effectLst/>
        </p:spPr>
        <p:txBody>
          <a:bodyPr wrap="none" lIns="20160" tIns="10080" rIns="20160" bIns="10080">
            <a:spAutoFit/>
          </a:bodyPr>
          <a:lstStyle/>
          <a:p>
            <a:pPr algn="ctr">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400" smtClean="0">
                <a:latin typeface="Arial" pitchFamily="34" charset="0"/>
                <a:cs typeface="Arial" pitchFamily="34" charset="0"/>
              </a:rPr>
              <a:t>W</a:t>
            </a:r>
            <a:endParaRPr lang="fr-FR" sz="1400">
              <a:latin typeface="Arial" pitchFamily="34" charset="0"/>
              <a:cs typeface="Arial" pitchFamily="34" charset="0"/>
            </a:endParaRPr>
          </a:p>
        </p:txBody>
      </p:sp>
      <p:sp>
        <p:nvSpPr>
          <p:cNvPr id="67" name="Text Box 58"/>
          <p:cNvSpPr txBox="1">
            <a:spLocks noChangeArrowheads="1"/>
          </p:cNvSpPr>
          <p:nvPr/>
        </p:nvSpPr>
        <p:spPr bwMode="auto">
          <a:xfrm>
            <a:off x="7254731" y="3184244"/>
            <a:ext cx="149718" cy="235800"/>
          </a:xfrm>
          <a:prstGeom prst="rect">
            <a:avLst/>
          </a:prstGeom>
          <a:solidFill>
            <a:schemeClr val="bg1"/>
          </a:solidFill>
          <a:ln w="9525">
            <a:noFill/>
            <a:round/>
            <a:headEnd/>
            <a:tailEnd/>
          </a:ln>
          <a:effectLst/>
        </p:spPr>
        <p:txBody>
          <a:bodyPr wrap="none" lIns="20160" tIns="10080" rIns="20160" bIns="10080">
            <a:spAutoFit/>
          </a:bodyPr>
          <a:lstStyle/>
          <a:p>
            <a:pPr algn="ctr">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400" smtClean="0">
                <a:latin typeface="Arial" pitchFamily="34" charset="0"/>
                <a:cs typeface="Arial" pitchFamily="34" charset="0"/>
              </a:rPr>
              <a:t>Z</a:t>
            </a:r>
            <a:endParaRPr lang="fr-FR" sz="1400">
              <a:latin typeface="Arial" pitchFamily="34" charset="0"/>
              <a:cs typeface="Arial" pitchFamily="34" charset="0"/>
            </a:endParaRPr>
          </a:p>
        </p:txBody>
      </p:sp>
      <p:sp>
        <p:nvSpPr>
          <p:cNvPr id="68" name="Rectangle 67"/>
          <p:cNvSpPr/>
          <p:nvPr/>
        </p:nvSpPr>
        <p:spPr>
          <a:xfrm>
            <a:off x="5004048" y="1486525"/>
            <a:ext cx="3923928" cy="646331"/>
          </a:xfrm>
          <a:prstGeom prst="rect">
            <a:avLst/>
          </a:prstGeom>
        </p:spPr>
        <p:txBody>
          <a:bodyPr wrap="square">
            <a:spAutoFit/>
          </a:bodyPr>
          <a:lstStyle/>
          <a:p>
            <a:pPr algn="ctr">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1" dirty="0" smtClean="0">
                <a:solidFill>
                  <a:srgbClr val="0000FF"/>
                </a:solidFill>
              </a:rPr>
              <a:t>Il faut être prêt pour “réagir” aux (early) découvertes au LHC </a:t>
            </a:r>
            <a:endParaRPr lang="fr-FR" sz="800" b="1" dirty="0">
              <a:solidFill>
                <a:srgbClr val="0000FF"/>
              </a:solidFill>
            </a:endParaRPr>
          </a:p>
        </p:txBody>
      </p:sp>
      <p:sp>
        <p:nvSpPr>
          <p:cNvPr id="69" name="Rectangle 68"/>
          <p:cNvSpPr/>
          <p:nvPr/>
        </p:nvSpPr>
        <p:spPr>
          <a:xfrm>
            <a:off x="5076056" y="908720"/>
            <a:ext cx="3744416" cy="1512168"/>
          </a:xfrm>
          <a:prstGeom prst="rect">
            <a:avLst/>
          </a:prstGeom>
          <a:solidFill>
            <a:srgbClr val="FFC000">
              <a:alpha val="21000"/>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61"/>
          <p:cNvSpPr/>
          <p:nvPr/>
        </p:nvSpPr>
        <p:spPr>
          <a:xfrm>
            <a:off x="87317" y="692696"/>
            <a:ext cx="4916731" cy="369332"/>
          </a:xfrm>
          <a:prstGeom prst="rect">
            <a:avLst/>
          </a:prstGeom>
        </p:spPr>
        <p:txBody>
          <a:bodyPr wrap="none">
            <a:spAutoFit/>
          </a:bodyPr>
          <a:lstStyle/>
          <a:p>
            <a:r>
              <a:rPr lang="fr-FR" b="1" dirty="0" smtClean="0">
                <a:latin typeface="Arial" pitchFamily="34" charset="0"/>
                <a:cs typeface="Arial" pitchFamily="34" charset="0"/>
              </a:rPr>
              <a:t>[Participation/Discussion groupe Théorie]</a:t>
            </a: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44901D5-0DEC-41E6-8025-CE7E4D9C4ED2}" type="slidenum">
              <a:rPr lang="fr-FR" smtClean="0"/>
              <a:pPr/>
              <a:t>21</a:t>
            </a:fld>
            <a:endParaRPr lang="fr-FR" dirty="0"/>
          </a:p>
        </p:txBody>
      </p:sp>
      <p:sp>
        <p:nvSpPr>
          <p:cNvPr id="5" name="ZoneTexte 4"/>
          <p:cNvSpPr txBox="1"/>
          <p:nvPr/>
        </p:nvSpPr>
        <p:spPr>
          <a:xfrm>
            <a:off x="323528" y="263550"/>
            <a:ext cx="2146357" cy="461665"/>
          </a:xfrm>
          <a:prstGeom prst="rect">
            <a:avLst/>
          </a:prstGeom>
          <a:solidFill>
            <a:srgbClr val="FFFF00"/>
          </a:solidFill>
        </p:spPr>
        <p:txBody>
          <a:bodyPr wrap="none" rtlCol="0">
            <a:spAutoFit/>
          </a:bodyPr>
          <a:lstStyle/>
          <a:p>
            <a:r>
              <a:rPr lang="en-US" sz="2400" dirty="0" smtClean="0">
                <a:latin typeface="Arial" pitchFamily="34" charset="0"/>
                <a:cs typeface="Arial" pitchFamily="34" charset="0"/>
              </a:rPr>
              <a:t>SLHC-ATLAS </a:t>
            </a:r>
            <a:endParaRPr lang="fr-FR" sz="2400" dirty="0">
              <a:latin typeface="Arial" pitchFamily="34" charset="0"/>
              <a:cs typeface="Arial" pitchFamily="34" charset="0"/>
            </a:endParaRPr>
          </a:p>
        </p:txBody>
      </p:sp>
      <p:sp>
        <p:nvSpPr>
          <p:cNvPr id="6" name="Rectangle 5"/>
          <p:cNvSpPr/>
          <p:nvPr/>
        </p:nvSpPr>
        <p:spPr>
          <a:xfrm>
            <a:off x="35496" y="1055638"/>
            <a:ext cx="5695790" cy="338554"/>
          </a:xfrm>
          <a:prstGeom prst="rect">
            <a:avLst/>
          </a:prstGeom>
        </p:spPr>
        <p:txBody>
          <a:bodyPr wrap="none">
            <a:spAutoFit/>
          </a:bodyPr>
          <a:lstStyle/>
          <a:p>
            <a:pPr>
              <a:lnSpc>
                <a:spcPct val="80000"/>
              </a:lnSpc>
              <a:buFont typeface="Wingdings" pitchFamily="2" charset="2"/>
              <a:buNone/>
            </a:pPr>
            <a:r>
              <a:rPr lang="fr-FR" sz="2000" b="1" dirty="0" smtClean="0">
                <a:latin typeface="Arial" pitchFamily="34" charset="0"/>
                <a:cs typeface="Arial" pitchFamily="34" charset="0"/>
              </a:rPr>
              <a:t>Contributions au </a:t>
            </a:r>
            <a:r>
              <a:rPr lang="fr-FR" sz="2000" b="1" dirty="0" err="1" smtClean="0">
                <a:latin typeface="Arial" pitchFamily="34" charset="0"/>
                <a:cs typeface="Arial" pitchFamily="34" charset="0"/>
              </a:rPr>
              <a:t>project</a:t>
            </a:r>
            <a:r>
              <a:rPr lang="fr-FR" sz="2000" b="1" dirty="0" smtClean="0">
                <a:latin typeface="Arial" pitchFamily="34" charset="0"/>
                <a:cs typeface="Arial" pitchFamily="34" charset="0"/>
              </a:rPr>
              <a:t> </a:t>
            </a:r>
            <a:r>
              <a:rPr lang="fr-FR" sz="2000" b="1" dirty="0" err="1" smtClean="0">
                <a:latin typeface="Arial" pitchFamily="34" charset="0"/>
                <a:cs typeface="Arial" pitchFamily="34" charset="0"/>
              </a:rPr>
              <a:t>Planar</a:t>
            </a:r>
            <a:r>
              <a:rPr lang="fr-FR" sz="2000" b="1" dirty="0" smtClean="0">
                <a:latin typeface="Arial" pitchFamily="34" charset="0"/>
                <a:cs typeface="Arial" pitchFamily="34" charset="0"/>
              </a:rPr>
              <a:t> Pixel </a:t>
            </a:r>
            <a:r>
              <a:rPr lang="fr-FR" sz="2000" b="1" dirty="0" err="1" smtClean="0">
                <a:latin typeface="Arial" pitchFamily="34" charset="0"/>
                <a:cs typeface="Arial" pitchFamily="34" charset="0"/>
              </a:rPr>
              <a:t>Sensor</a:t>
            </a:r>
            <a:r>
              <a:rPr lang="fr-FR" sz="2000" b="1" dirty="0" smtClean="0">
                <a:latin typeface="Arial" pitchFamily="34" charset="0"/>
                <a:cs typeface="Arial" pitchFamily="34" charset="0"/>
              </a:rPr>
              <a:t> </a:t>
            </a:r>
            <a:endParaRPr lang="fr-FR" sz="2000" b="1" dirty="0">
              <a:latin typeface="Arial" pitchFamily="34" charset="0"/>
              <a:cs typeface="Arial" pitchFamily="34" charset="0"/>
            </a:endParaRPr>
          </a:p>
        </p:txBody>
      </p:sp>
      <p:sp>
        <p:nvSpPr>
          <p:cNvPr id="7" name="Rectangle 6"/>
          <p:cNvSpPr/>
          <p:nvPr/>
        </p:nvSpPr>
        <p:spPr>
          <a:xfrm>
            <a:off x="107504" y="1522704"/>
            <a:ext cx="8064896" cy="486287"/>
          </a:xfrm>
          <a:prstGeom prst="rect">
            <a:avLst/>
          </a:prstGeom>
        </p:spPr>
        <p:txBody>
          <a:bodyPr wrap="square">
            <a:spAutoFit/>
          </a:bodyPr>
          <a:lstStyle/>
          <a:p>
            <a:pPr>
              <a:lnSpc>
                <a:spcPct val="80000"/>
              </a:lnSpc>
            </a:pPr>
            <a:r>
              <a:rPr lang="fr-FR" sz="1600" dirty="0" smtClean="0">
                <a:latin typeface="Arial" pitchFamily="34" charset="0"/>
                <a:cs typeface="Arial" pitchFamily="34" charset="0"/>
              </a:rPr>
              <a:t>Simulation  </a:t>
            </a:r>
            <a:r>
              <a:rPr lang="fr-FR" sz="1600" dirty="0" err="1" smtClean="0">
                <a:latin typeface="Arial" pitchFamily="34" charset="0"/>
                <a:cs typeface="Arial" pitchFamily="34" charset="0"/>
              </a:rPr>
              <a:t>planar</a:t>
            </a:r>
            <a:r>
              <a:rPr lang="fr-FR" sz="1600" dirty="0" smtClean="0">
                <a:latin typeface="Arial" pitchFamily="34" charset="0"/>
                <a:cs typeface="Arial" pitchFamily="34" charset="0"/>
              </a:rPr>
              <a:t> pixel,  activités de </a:t>
            </a:r>
            <a:r>
              <a:rPr lang="fr-FR" sz="1600" dirty="0" err="1" smtClean="0">
                <a:latin typeface="Arial" pitchFamily="34" charset="0"/>
                <a:cs typeface="Arial" pitchFamily="34" charset="0"/>
              </a:rPr>
              <a:t>beam</a:t>
            </a:r>
            <a:r>
              <a:rPr lang="fr-FR" sz="1600" dirty="0" smtClean="0">
                <a:latin typeface="Arial" pitchFamily="34" charset="0"/>
                <a:cs typeface="Arial" pitchFamily="34" charset="0"/>
              </a:rPr>
              <a:t> test au CERN, </a:t>
            </a:r>
          </a:p>
          <a:p>
            <a:pPr>
              <a:lnSpc>
                <a:spcPct val="80000"/>
              </a:lnSpc>
            </a:pPr>
            <a:r>
              <a:rPr lang="fr-FR" sz="1600" dirty="0" smtClean="0">
                <a:latin typeface="Arial" pitchFamily="34" charset="0"/>
                <a:cs typeface="Arial" pitchFamily="34" charset="0"/>
              </a:rPr>
              <a:t>activités simulation de physique (côté reconstruction et physique), </a:t>
            </a:r>
            <a:endParaRPr lang="fr-FR" sz="1600" dirty="0">
              <a:latin typeface="Arial" pitchFamily="34" charset="0"/>
              <a:cs typeface="Arial" pitchFamily="34" charset="0"/>
            </a:endParaRPr>
          </a:p>
        </p:txBody>
      </p:sp>
      <p:sp>
        <p:nvSpPr>
          <p:cNvPr id="9" name="Rectangle 8"/>
          <p:cNvSpPr/>
          <p:nvPr/>
        </p:nvSpPr>
        <p:spPr>
          <a:xfrm>
            <a:off x="107504" y="2639814"/>
            <a:ext cx="7920880" cy="1077218"/>
          </a:xfrm>
          <a:prstGeom prst="rect">
            <a:avLst/>
          </a:prstGeom>
        </p:spPr>
        <p:txBody>
          <a:bodyPr wrap="square">
            <a:spAutoFit/>
          </a:bodyPr>
          <a:lstStyle/>
          <a:p>
            <a:pPr>
              <a:lnSpc>
                <a:spcPct val="80000"/>
              </a:lnSpc>
              <a:buFont typeface="Arial" pitchFamily="34" charset="0"/>
              <a:buChar char="•"/>
            </a:pPr>
            <a:r>
              <a:rPr lang="fr-FR" sz="1600" dirty="0" smtClean="0">
                <a:latin typeface="Arial" pitchFamily="34" charset="0"/>
                <a:cs typeface="Arial" pitchFamily="34" charset="0"/>
              </a:rPr>
              <a:t>3D ASIC :  50 </a:t>
            </a:r>
            <a:r>
              <a:rPr lang="fr-FR" sz="1600" dirty="0" err="1" smtClean="0">
                <a:latin typeface="Arial" pitchFamily="34" charset="0"/>
                <a:cs typeface="Arial" pitchFamily="34" charset="0"/>
              </a:rPr>
              <a:t>um</a:t>
            </a:r>
            <a:r>
              <a:rPr lang="fr-FR" sz="1600" dirty="0" smtClean="0">
                <a:latin typeface="Arial" pitchFamily="34" charset="0"/>
                <a:cs typeface="Arial" pitchFamily="34" charset="0"/>
              </a:rPr>
              <a:t> x 50 </a:t>
            </a:r>
            <a:r>
              <a:rPr lang="fr-FR" sz="1600" dirty="0" err="1" smtClean="0">
                <a:latin typeface="Arial" pitchFamily="34" charset="0"/>
                <a:cs typeface="Arial" pitchFamily="34" charset="0"/>
              </a:rPr>
              <a:t>um</a:t>
            </a:r>
            <a:r>
              <a:rPr lang="fr-FR" sz="1600" dirty="0" smtClean="0">
                <a:latin typeface="Arial" pitchFamily="34" charset="0"/>
                <a:cs typeface="Arial" pitchFamily="34" charset="0"/>
              </a:rPr>
              <a:t>  Analogue and Digital design en 3D</a:t>
            </a:r>
          </a:p>
          <a:p>
            <a:pPr>
              <a:lnSpc>
                <a:spcPct val="80000"/>
              </a:lnSpc>
              <a:buFont typeface="Arial" pitchFamily="34" charset="0"/>
              <a:buChar char="•"/>
            </a:pPr>
            <a:r>
              <a:rPr lang="fr-FR" sz="1600" dirty="0" smtClean="0">
                <a:latin typeface="Arial" pitchFamily="34" charset="0"/>
                <a:cs typeface="Arial" pitchFamily="34" charset="0"/>
              </a:rPr>
              <a:t>2D version reçu de </a:t>
            </a:r>
            <a:r>
              <a:rPr lang="fr-FR" sz="1600" dirty="0" err="1" smtClean="0">
                <a:latin typeface="Arial" pitchFamily="34" charset="0"/>
                <a:cs typeface="Arial" pitchFamily="34" charset="0"/>
              </a:rPr>
              <a:t>Tezzaron</a:t>
            </a:r>
            <a:endParaRPr lang="fr-FR" sz="1600" dirty="0" smtClean="0">
              <a:latin typeface="Arial" pitchFamily="34" charset="0"/>
              <a:cs typeface="Arial" pitchFamily="34" charset="0"/>
            </a:endParaRPr>
          </a:p>
          <a:p>
            <a:pPr>
              <a:lnSpc>
                <a:spcPct val="80000"/>
              </a:lnSpc>
              <a:buFont typeface="Arial" pitchFamily="34" charset="0"/>
              <a:buChar char="•"/>
            </a:pPr>
            <a:r>
              <a:rPr lang="fr-FR" sz="1600" dirty="0" smtClean="0">
                <a:latin typeface="Arial" pitchFamily="34" charset="0"/>
                <a:cs typeface="Arial" pitchFamily="34" charset="0"/>
              </a:rPr>
              <a:t>E</a:t>
            </a:r>
            <a:r>
              <a:rPr lang="fr-FR" sz="1600" dirty="0" smtClean="0">
                <a:latin typeface="Arial" pitchFamily="34" charset="0"/>
                <a:cs typeface="Arial" pitchFamily="34" charset="0"/>
              </a:rPr>
              <a:t>tude en cours sur le démonstrateur 3D</a:t>
            </a:r>
          </a:p>
          <a:p>
            <a:pPr>
              <a:lnSpc>
                <a:spcPct val="80000"/>
              </a:lnSpc>
              <a:buFont typeface="Arial" pitchFamily="34" charset="0"/>
              <a:buChar char="•"/>
            </a:pPr>
            <a:r>
              <a:rPr lang="fr-FR" sz="1600" dirty="0" smtClean="0">
                <a:latin typeface="Arial" pitchFamily="34" charset="0"/>
                <a:cs typeface="Arial" pitchFamily="34" charset="0"/>
              </a:rPr>
              <a:t>Nouvelle Collaboration pour 3D</a:t>
            </a:r>
            <a:r>
              <a:rPr lang="fr-FR" sz="1600" b="1" dirty="0" smtClean="0">
                <a:latin typeface="Arial" pitchFamily="34" charset="0"/>
                <a:cs typeface="Arial" pitchFamily="34" charset="0"/>
              </a:rPr>
              <a:t> (</a:t>
            </a:r>
            <a:r>
              <a:rPr lang="fr-FR" sz="1600" dirty="0" smtClean="0">
                <a:latin typeface="Arial" pitchFamily="34" charset="0"/>
                <a:cs typeface="Arial" pitchFamily="34" charset="0"/>
              </a:rPr>
              <a:t>technologie alternative)</a:t>
            </a:r>
          </a:p>
          <a:p>
            <a:pPr>
              <a:lnSpc>
                <a:spcPct val="80000"/>
              </a:lnSpc>
              <a:buFont typeface="Arial" pitchFamily="34" charset="0"/>
              <a:buChar char="•"/>
            </a:pPr>
            <a:r>
              <a:rPr lang="fr-FR" sz="1600" dirty="0" smtClean="0">
                <a:latin typeface="Arial" pitchFamily="34" charset="0"/>
                <a:cs typeface="Arial" pitchFamily="34" charset="0"/>
              </a:rPr>
              <a:t>Electronique  </a:t>
            </a:r>
            <a:r>
              <a:rPr lang="fr-FR" sz="1600" dirty="0" err="1" smtClean="0">
                <a:latin typeface="Arial" pitchFamily="34" charset="0"/>
                <a:cs typeface="Arial" pitchFamily="34" charset="0"/>
              </a:rPr>
              <a:t>SiGe</a:t>
            </a:r>
            <a:r>
              <a:rPr lang="fr-FR" sz="1600" dirty="0" smtClean="0">
                <a:latin typeface="Arial" pitchFamily="34" charset="0"/>
                <a:cs typeface="Arial" pitchFamily="34" charset="0"/>
              </a:rPr>
              <a:t> upgrade: nouveau amplifier pour l’upgrade ECAL -2015</a:t>
            </a:r>
            <a:endParaRPr lang="fr-FR" sz="1600" dirty="0">
              <a:latin typeface="Arial" pitchFamily="34" charset="0"/>
              <a:cs typeface="Arial" pitchFamily="34" charset="0"/>
            </a:endParaRPr>
          </a:p>
        </p:txBody>
      </p:sp>
      <p:sp>
        <p:nvSpPr>
          <p:cNvPr id="10" name="Rectangle 9"/>
          <p:cNvSpPr/>
          <p:nvPr/>
        </p:nvSpPr>
        <p:spPr>
          <a:xfrm>
            <a:off x="35496" y="2229252"/>
            <a:ext cx="5255221" cy="338554"/>
          </a:xfrm>
          <a:prstGeom prst="rect">
            <a:avLst/>
          </a:prstGeom>
        </p:spPr>
        <p:txBody>
          <a:bodyPr wrap="none">
            <a:spAutoFit/>
          </a:bodyPr>
          <a:lstStyle/>
          <a:p>
            <a:pPr>
              <a:lnSpc>
                <a:spcPct val="80000"/>
              </a:lnSpc>
              <a:buFont typeface="Wingdings" pitchFamily="2" charset="2"/>
              <a:buNone/>
            </a:pPr>
            <a:r>
              <a:rPr lang="fr-FR" sz="2000" b="1" dirty="0" smtClean="0">
                <a:latin typeface="Arial" pitchFamily="34" charset="0"/>
                <a:cs typeface="Arial" pitchFamily="34" charset="0"/>
              </a:rPr>
              <a:t>Contributions à l’électronique 3D SLHC </a:t>
            </a:r>
            <a:endParaRPr lang="fr-FR" sz="2000" b="1" dirty="0" smtClean="0">
              <a:latin typeface="Arial" pitchFamily="34" charset="0"/>
              <a:cs typeface="Arial" pitchFamily="34" charset="0"/>
            </a:endParaRPr>
          </a:p>
        </p:txBody>
      </p:sp>
      <p:pic>
        <p:nvPicPr>
          <p:cNvPr id="11" name="Picture 5" descr="DSCN0523"/>
          <p:cNvPicPr>
            <a:picLocks noChangeAspect="1" noChangeArrowheads="1"/>
          </p:cNvPicPr>
          <p:nvPr/>
        </p:nvPicPr>
        <p:blipFill>
          <a:blip r:embed="rId3" cstate="print"/>
          <a:srcRect/>
          <a:stretch>
            <a:fillRect/>
          </a:stretch>
        </p:blipFill>
        <p:spPr bwMode="auto">
          <a:xfrm>
            <a:off x="6156176" y="47526"/>
            <a:ext cx="2525488" cy="1894935"/>
          </a:xfrm>
          <a:prstGeom prst="rect">
            <a:avLst/>
          </a:prstGeom>
          <a:noFill/>
          <a:ln w="9525">
            <a:noFill/>
            <a:miter lim="800000"/>
            <a:headEnd/>
            <a:tailEnd/>
          </a:ln>
        </p:spPr>
      </p:pic>
      <p:pic>
        <p:nvPicPr>
          <p:cNvPr id="12" name="Picture 3"/>
          <p:cNvPicPr>
            <a:picLocks noChangeAspect="1" noChangeArrowheads="1"/>
          </p:cNvPicPr>
          <p:nvPr>
            <p:custDataLst>
              <p:tags r:id="rId1"/>
            </p:custDataLst>
          </p:nvPr>
        </p:nvPicPr>
        <p:blipFill>
          <a:blip r:embed="rId4" cstate="print"/>
          <a:srcRect/>
          <a:stretch>
            <a:fillRect/>
          </a:stretch>
        </p:blipFill>
        <p:spPr bwMode="auto">
          <a:xfrm>
            <a:off x="7227761" y="2207766"/>
            <a:ext cx="1916239" cy="1441574"/>
          </a:xfrm>
          <a:prstGeom prst="rect">
            <a:avLst/>
          </a:prstGeom>
          <a:noFill/>
          <a:ln w="9525">
            <a:noFill/>
            <a:miter lim="800000"/>
            <a:headEnd/>
            <a:tailEnd/>
          </a:ln>
          <a:effectLst/>
        </p:spPr>
      </p:pic>
      <p:sp>
        <p:nvSpPr>
          <p:cNvPr id="13" name="ZoneTexte 12"/>
          <p:cNvSpPr txBox="1"/>
          <p:nvPr/>
        </p:nvSpPr>
        <p:spPr>
          <a:xfrm>
            <a:off x="323528" y="4293096"/>
            <a:ext cx="2326278" cy="461665"/>
          </a:xfrm>
          <a:prstGeom prst="rect">
            <a:avLst/>
          </a:prstGeom>
          <a:solidFill>
            <a:srgbClr val="FFFF00"/>
          </a:solidFill>
        </p:spPr>
        <p:txBody>
          <a:bodyPr wrap="none" rtlCol="0">
            <a:spAutoFit/>
          </a:bodyPr>
          <a:lstStyle/>
          <a:p>
            <a:r>
              <a:rPr lang="en-US" sz="2400" dirty="0" err="1" smtClean="0">
                <a:latin typeface="Arial" pitchFamily="34" charset="0"/>
                <a:cs typeface="Arial" pitchFamily="34" charset="0"/>
              </a:rPr>
              <a:t>LHCb</a:t>
            </a:r>
            <a:r>
              <a:rPr lang="en-US" sz="2400" dirty="0" smtClean="0">
                <a:latin typeface="Arial" pitchFamily="34" charset="0"/>
                <a:cs typeface="Arial" pitchFamily="34" charset="0"/>
              </a:rPr>
              <a:t> Upgrade </a:t>
            </a:r>
            <a:endParaRPr lang="fr-FR" sz="2400" dirty="0">
              <a:latin typeface="Arial" pitchFamily="34" charset="0"/>
              <a:cs typeface="Arial" pitchFamily="34" charset="0"/>
            </a:endParaRPr>
          </a:p>
        </p:txBody>
      </p:sp>
      <p:sp>
        <p:nvSpPr>
          <p:cNvPr id="14" name="Rectangle 13"/>
          <p:cNvSpPr/>
          <p:nvPr/>
        </p:nvSpPr>
        <p:spPr>
          <a:xfrm>
            <a:off x="2987824" y="4293096"/>
            <a:ext cx="3337773" cy="369332"/>
          </a:xfrm>
          <a:prstGeom prst="rect">
            <a:avLst/>
          </a:prstGeom>
        </p:spPr>
        <p:txBody>
          <a:bodyPr wrap="none">
            <a:spAutoFit/>
          </a:bodyPr>
          <a:lstStyle/>
          <a:p>
            <a:r>
              <a:rPr lang="fr-FR" dirty="0" smtClean="0">
                <a:effectLst>
                  <a:outerShdw blurRad="38100" dist="38100" dir="2700000" algn="tl">
                    <a:srgbClr val="C0C0C0"/>
                  </a:outerShdw>
                </a:effectLst>
                <a:sym typeface="Symbol" pitchFamily="18" charset="2"/>
              </a:rPr>
              <a:t> (1.10</a:t>
            </a:r>
            <a:r>
              <a:rPr lang="fr-FR" baseline="30000" dirty="0" smtClean="0">
                <a:effectLst>
                  <a:outerShdw blurRad="38100" dist="38100" dir="2700000" algn="tl">
                    <a:srgbClr val="C0C0C0"/>
                  </a:outerShdw>
                </a:effectLst>
                <a:sym typeface="Symbol" pitchFamily="18" charset="2"/>
              </a:rPr>
              <a:t>33</a:t>
            </a:r>
            <a:r>
              <a:rPr lang="fr-FR" dirty="0" smtClean="0">
                <a:effectLst>
                  <a:outerShdw blurRad="38100" dist="38100" dir="2700000" algn="tl">
                    <a:srgbClr val="C0C0C0"/>
                  </a:outerShdw>
                </a:effectLst>
                <a:sym typeface="Symbol" pitchFamily="18" charset="2"/>
              </a:rPr>
              <a:t> cm</a:t>
            </a:r>
            <a:r>
              <a:rPr lang="fr-FR" baseline="30000" dirty="0" smtClean="0">
                <a:effectLst>
                  <a:outerShdw blurRad="38100" dist="38100" dir="2700000" algn="tl">
                    <a:srgbClr val="C0C0C0"/>
                  </a:outerShdw>
                </a:effectLst>
                <a:sym typeface="Symbol" pitchFamily="18" charset="2"/>
              </a:rPr>
              <a:t>-2</a:t>
            </a:r>
            <a:r>
              <a:rPr lang="fr-FR" dirty="0" smtClean="0">
                <a:effectLst>
                  <a:outerShdw blurRad="38100" dist="38100" dir="2700000" algn="tl">
                    <a:srgbClr val="C0C0C0"/>
                  </a:outerShdw>
                </a:effectLst>
                <a:sym typeface="Symbol" pitchFamily="18" charset="2"/>
              </a:rPr>
              <a:t>s</a:t>
            </a:r>
            <a:r>
              <a:rPr lang="fr-FR" baseline="30000" dirty="0" smtClean="0">
                <a:effectLst>
                  <a:outerShdw blurRad="38100" dist="38100" dir="2700000" algn="tl">
                    <a:srgbClr val="C0C0C0"/>
                  </a:outerShdw>
                </a:effectLst>
                <a:sym typeface="Symbol" pitchFamily="18" charset="2"/>
              </a:rPr>
              <a:t>-1</a:t>
            </a:r>
            <a:r>
              <a:rPr lang="fr-FR" dirty="0" smtClean="0">
                <a:effectLst>
                  <a:outerShdw blurRad="38100" dist="38100" dir="2700000" algn="tl">
                    <a:srgbClr val="C0C0C0"/>
                  </a:outerShdw>
                </a:effectLst>
                <a:sym typeface="Symbol" pitchFamily="18" charset="2"/>
              </a:rPr>
              <a:t>  4 </a:t>
            </a:r>
            <a:r>
              <a:rPr lang="fr-FR" dirty="0" smtClean="0">
                <a:effectLst>
                  <a:outerShdw blurRad="38100" dist="38100" dir="2700000" algn="tl">
                    <a:srgbClr val="C0C0C0"/>
                  </a:outerShdw>
                </a:effectLst>
                <a:sym typeface="Symbol" pitchFamily="18" charset="2"/>
              </a:rPr>
              <a:t>ans)   &gt; 50fb</a:t>
            </a:r>
            <a:r>
              <a:rPr lang="fr-FR" baseline="30000" dirty="0" smtClean="0">
                <a:effectLst>
                  <a:outerShdw blurRad="38100" dist="38100" dir="2700000" algn="tl">
                    <a:srgbClr val="C0C0C0"/>
                  </a:outerShdw>
                </a:effectLst>
                <a:sym typeface="Symbol" pitchFamily="18" charset="2"/>
              </a:rPr>
              <a:t>-1</a:t>
            </a:r>
            <a:r>
              <a:rPr lang="fr-FR" dirty="0" smtClean="0">
                <a:effectLst>
                  <a:outerShdw blurRad="38100" dist="38100" dir="2700000" algn="tl">
                    <a:srgbClr val="C0C0C0"/>
                  </a:outerShdw>
                </a:effectLst>
                <a:sym typeface="Symbol" pitchFamily="18" charset="2"/>
              </a:rPr>
              <a:t> </a:t>
            </a:r>
            <a:endParaRPr lang="fr-FR" dirty="0"/>
          </a:p>
        </p:txBody>
      </p:sp>
      <p:sp>
        <p:nvSpPr>
          <p:cNvPr id="15" name="Rectangle 14"/>
          <p:cNvSpPr/>
          <p:nvPr/>
        </p:nvSpPr>
        <p:spPr>
          <a:xfrm>
            <a:off x="0" y="4869160"/>
            <a:ext cx="9144000" cy="701731"/>
          </a:xfrm>
          <a:prstGeom prst="rect">
            <a:avLst/>
          </a:prstGeom>
        </p:spPr>
        <p:txBody>
          <a:bodyPr wrap="square">
            <a:spAutoFit/>
          </a:bodyPr>
          <a:lstStyle/>
          <a:p>
            <a:pPr marL="342900" indent="-342900">
              <a:spcBef>
                <a:spcPct val="20000"/>
              </a:spcBef>
            </a:pPr>
            <a:r>
              <a:rPr lang="en-US" dirty="0" err="1" smtClean="0">
                <a:effectLst>
                  <a:outerShdw blurRad="38100" dist="38100" dir="2700000" algn="tl">
                    <a:srgbClr val="C0C0C0"/>
                  </a:outerShdw>
                </a:effectLst>
                <a:latin typeface="Arial" pitchFamily="34" charset="0"/>
                <a:cs typeface="Arial" pitchFamily="34" charset="0"/>
                <a:sym typeface="Symbol" pitchFamily="18" charset="2"/>
              </a:rPr>
              <a:t>Ce</a:t>
            </a:r>
            <a:r>
              <a:rPr lang="en-US" dirty="0" smtClean="0">
                <a:effectLst>
                  <a:outerShdw blurRad="38100" dist="38100" dir="2700000" algn="tl">
                    <a:srgbClr val="C0C0C0"/>
                  </a:outerShdw>
                </a:effectLst>
                <a:latin typeface="Arial" pitchFamily="34" charset="0"/>
                <a:cs typeface="Arial" pitchFamily="34" charset="0"/>
                <a:sym typeface="Symbol" pitchFamily="18" charset="2"/>
              </a:rPr>
              <a:t> qui </a:t>
            </a:r>
            <a:r>
              <a:rPr lang="en-US" dirty="0" err="1" smtClean="0">
                <a:effectLst>
                  <a:outerShdw blurRad="38100" dist="38100" dir="2700000" algn="tl">
                    <a:srgbClr val="C0C0C0"/>
                  </a:outerShdw>
                </a:effectLst>
                <a:latin typeface="Arial" pitchFamily="34" charset="0"/>
                <a:cs typeface="Arial" pitchFamily="34" charset="0"/>
                <a:sym typeface="Symbol" pitchFamily="18" charset="2"/>
              </a:rPr>
              <a:t>doit</a:t>
            </a:r>
            <a:r>
              <a:rPr lang="en-US" dirty="0" smtClean="0">
                <a:effectLst>
                  <a:outerShdw blurRad="38100" dist="38100" dir="2700000" algn="tl">
                    <a:srgbClr val="C0C0C0"/>
                  </a:outerShdw>
                </a:effectLst>
                <a:latin typeface="Arial" pitchFamily="34" charset="0"/>
                <a:cs typeface="Arial" pitchFamily="34" charset="0"/>
                <a:sym typeface="Symbol" pitchFamily="18" charset="2"/>
              </a:rPr>
              <a:t> changer :  readout </a:t>
            </a:r>
            <a:r>
              <a:rPr lang="en-US" dirty="0" smtClean="0">
                <a:effectLst>
                  <a:outerShdw blurRad="38100" dist="38100" dir="2700000" algn="tl">
                    <a:srgbClr val="C0C0C0"/>
                  </a:outerShdw>
                </a:effectLst>
                <a:latin typeface="Arial" pitchFamily="34" charset="0"/>
                <a:cs typeface="Arial" pitchFamily="34" charset="0"/>
                <a:sym typeface="Symbol" pitchFamily="18" charset="2"/>
              </a:rPr>
              <a:t>à </a:t>
            </a:r>
            <a:r>
              <a:rPr lang="en-US" dirty="0" smtClean="0">
                <a:effectLst>
                  <a:outerShdw blurRad="38100" dist="38100" dir="2700000" algn="tl">
                    <a:srgbClr val="C0C0C0"/>
                  </a:outerShdw>
                </a:effectLst>
                <a:latin typeface="Arial" pitchFamily="34" charset="0"/>
                <a:cs typeface="Arial" pitchFamily="34" charset="0"/>
                <a:sym typeface="Symbol" pitchFamily="18" charset="2"/>
              </a:rPr>
              <a:t>40MHz &amp; </a:t>
            </a:r>
            <a:r>
              <a:rPr lang="en-US" dirty="0" smtClean="0">
                <a:effectLst>
                  <a:outerShdw blurRad="38100" dist="38100" dir="2700000" algn="tl">
                    <a:srgbClr val="C0C0C0"/>
                  </a:outerShdw>
                </a:effectLst>
                <a:latin typeface="Arial" pitchFamily="34" charset="0"/>
                <a:cs typeface="Arial" pitchFamily="34" charset="0"/>
                <a:sym typeface="Symbol" pitchFamily="18" charset="2"/>
              </a:rPr>
              <a:t>Trigger </a:t>
            </a:r>
            <a:r>
              <a:rPr lang="en-US" dirty="0" smtClean="0">
                <a:effectLst>
                  <a:outerShdw blurRad="38100" dist="38100" dir="2700000" algn="tl">
                    <a:srgbClr val="C0C0C0"/>
                  </a:outerShdw>
                </a:effectLst>
                <a:latin typeface="Arial" pitchFamily="34" charset="0"/>
                <a:cs typeface="Arial" pitchFamily="34" charset="0"/>
                <a:sym typeface="Symbol" pitchFamily="18" charset="2"/>
              </a:rPr>
              <a:t>Flexible </a:t>
            </a:r>
            <a:r>
              <a:rPr lang="en-US" dirty="0" smtClean="0">
                <a:effectLst>
                  <a:outerShdw blurRad="38100" dist="38100" dir="2700000" algn="tl">
                    <a:srgbClr val="C0C0C0"/>
                  </a:outerShdw>
                </a:effectLst>
                <a:latin typeface="Arial" pitchFamily="34" charset="0"/>
                <a:cs typeface="Arial" pitchFamily="34" charset="0"/>
                <a:sym typeface="Wingdings" pitchFamily="2" charset="2"/>
              </a:rPr>
              <a:t></a:t>
            </a:r>
            <a:r>
              <a:rPr lang="en-US" dirty="0" smtClean="0">
                <a:effectLst>
                  <a:outerShdw blurRad="38100" dist="38100" dir="2700000" algn="tl">
                    <a:srgbClr val="C0C0C0"/>
                  </a:outerShdw>
                </a:effectLst>
                <a:latin typeface="Arial" pitchFamily="34" charset="0"/>
                <a:cs typeface="Arial" pitchFamily="34" charset="0"/>
                <a:sym typeface="Symbol" pitchFamily="18" charset="2"/>
              </a:rPr>
              <a:t>Front End </a:t>
            </a:r>
            <a:r>
              <a:rPr lang="en-US" dirty="0" smtClean="0">
                <a:effectLst>
                  <a:outerShdw blurRad="38100" dist="38100" dir="2700000" algn="tl">
                    <a:srgbClr val="C0C0C0"/>
                  </a:outerShdw>
                </a:effectLst>
                <a:latin typeface="Arial" pitchFamily="34" charset="0"/>
                <a:cs typeface="Arial" pitchFamily="34" charset="0"/>
                <a:sym typeface="Symbol" pitchFamily="18" charset="2"/>
              </a:rPr>
              <a:t>Electronic</a:t>
            </a:r>
            <a:endParaRPr lang="en-US" dirty="0" smtClean="0">
              <a:effectLst>
                <a:outerShdw blurRad="38100" dist="38100" dir="2700000" algn="tl">
                  <a:srgbClr val="C0C0C0"/>
                </a:outerShdw>
              </a:effectLst>
              <a:latin typeface="Arial" pitchFamily="34" charset="0"/>
              <a:cs typeface="Arial" pitchFamily="34" charset="0"/>
              <a:sym typeface="Symbol" pitchFamily="18" charset="2"/>
            </a:endParaRPr>
          </a:p>
          <a:p>
            <a:pPr marL="742950" lvl="1" indent="-285750">
              <a:spcBef>
                <a:spcPct val="20000"/>
              </a:spcBef>
            </a:pPr>
            <a:r>
              <a:rPr lang="fr-FR" dirty="0" smtClean="0">
                <a:effectLst>
                  <a:outerShdw blurRad="38100" dist="38100" dir="2700000" algn="tl">
                    <a:srgbClr val="C0C0C0"/>
                  </a:outerShdw>
                </a:effectLst>
                <a:latin typeface="Arial" pitchFamily="34" charset="0"/>
                <a:cs typeface="Arial" pitchFamily="34" charset="0"/>
                <a:sym typeface="Symbol" pitchFamily="18" charset="2"/>
              </a:rPr>
              <a:t>                   Le </a:t>
            </a:r>
            <a:r>
              <a:rPr lang="fr-FR" dirty="0" smtClean="0">
                <a:effectLst>
                  <a:outerShdw blurRad="38100" dist="38100" dir="2700000" algn="tl">
                    <a:srgbClr val="C0C0C0"/>
                  </a:outerShdw>
                </a:effectLst>
                <a:latin typeface="Arial" pitchFamily="34" charset="0"/>
                <a:cs typeface="Arial" pitchFamily="34" charset="0"/>
                <a:sym typeface="Symbol" pitchFamily="18" charset="2"/>
              </a:rPr>
              <a:t>LAL à nouveau impliqué sur l’électronique du </a:t>
            </a:r>
            <a:r>
              <a:rPr lang="fr-FR" dirty="0" smtClean="0">
                <a:effectLst>
                  <a:outerShdw blurRad="38100" dist="38100" dir="2700000" algn="tl">
                    <a:srgbClr val="C0C0C0"/>
                  </a:outerShdw>
                </a:effectLst>
                <a:latin typeface="Arial" pitchFamily="34" charset="0"/>
                <a:cs typeface="Arial" pitchFamily="34" charset="0"/>
                <a:sym typeface="Symbol" pitchFamily="18" charset="2"/>
              </a:rPr>
              <a:t>CALO</a:t>
            </a:r>
            <a:endParaRPr lang="fr-FR" dirty="0" smtClean="0">
              <a:effectLst>
                <a:outerShdw blurRad="38100" dist="38100" dir="2700000" algn="tl">
                  <a:srgbClr val="C0C0C0"/>
                </a:outerShdw>
              </a:effectLst>
              <a:latin typeface="Arial" pitchFamily="34" charset="0"/>
              <a:cs typeface="Arial" pitchFamily="34" charset="0"/>
              <a:sym typeface="Symbol" pitchFamily="18" charset="2"/>
            </a:endParaRPr>
          </a:p>
        </p:txBody>
      </p:sp>
      <p:sp>
        <p:nvSpPr>
          <p:cNvPr id="16" name="ZoneTexte 15"/>
          <p:cNvSpPr txBox="1"/>
          <p:nvPr/>
        </p:nvSpPr>
        <p:spPr>
          <a:xfrm>
            <a:off x="1175474" y="6084004"/>
            <a:ext cx="6348854" cy="369332"/>
          </a:xfrm>
          <a:prstGeom prst="rect">
            <a:avLst/>
          </a:prstGeom>
          <a:solidFill>
            <a:srgbClr val="8BFC24"/>
          </a:solidFill>
        </p:spPr>
        <p:txBody>
          <a:bodyPr wrap="none" rtlCol="0">
            <a:spAutoFit/>
          </a:bodyPr>
          <a:lstStyle/>
          <a:p>
            <a:r>
              <a:rPr lang="fr-FR" dirty="0" smtClean="0"/>
              <a:t>Réflexions sur les activités, suite au  décalage de l’upgrade du LHC</a:t>
            </a:r>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44901D5-0DEC-41E6-8025-CE7E4D9C4ED2}" type="slidenum">
              <a:rPr lang="fr-FR" smtClean="0"/>
              <a:pPr/>
              <a:t>22</a:t>
            </a:fld>
            <a:endParaRPr lang="fr-FR" dirty="0"/>
          </a:p>
        </p:txBody>
      </p:sp>
      <p:sp>
        <p:nvSpPr>
          <p:cNvPr id="6" name="Ellipse 5"/>
          <p:cNvSpPr/>
          <p:nvPr/>
        </p:nvSpPr>
        <p:spPr>
          <a:xfrm>
            <a:off x="323528" y="33738"/>
            <a:ext cx="2808312" cy="108012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i="1" dirty="0" smtClean="0">
                <a:solidFill>
                  <a:schemeClr val="tx1"/>
                </a:solidFill>
                <a:latin typeface="Arial" pitchFamily="34" charset="0"/>
                <a:cs typeface="Arial" pitchFamily="34" charset="0"/>
              </a:rPr>
              <a:t>Cosmologie </a:t>
            </a:r>
          </a:p>
          <a:p>
            <a:pPr algn="ctr"/>
            <a:r>
              <a:rPr lang="fr-FR" b="1" i="1" dirty="0" smtClean="0">
                <a:solidFill>
                  <a:schemeClr val="tx1"/>
                </a:solidFill>
                <a:latin typeface="Arial" pitchFamily="34" charset="0"/>
                <a:cs typeface="Arial" pitchFamily="34" charset="0"/>
              </a:rPr>
              <a:t>et</a:t>
            </a:r>
          </a:p>
          <a:p>
            <a:pPr algn="ctr"/>
            <a:r>
              <a:rPr lang="fr-FR" b="1" i="1" dirty="0" err="1" smtClean="0">
                <a:solidFill>
                  <a:schemeClr val="tx1"/>
                </a:solidFill>
                <a:latin typeface="Arial" pitchFamily="34" charset="0"/>
                <a:cs typeface="Arial" pitchFamily="34" charset="0"/>
              </a:rPr>
              <a:t>Astroparticules</a:t>
            </a:r>
            <a:endParaRPr lang="fr-FR" b="1" i="1" dirty="0">
              <a:solidFill>
                <a:schemeClr val="tx1"/>
              </a:solidFill>
              <a:latin typeface="Arial" pitchFamily="34" charset="0"/>
              <a:cs typeface="Arial" pitchFamily="34" charset="0"/>
            </a:endParaRPr>
          </a:p>
        </p:txBody>
      </p:sp>
      <p:cxnSp>
        <p:nvCxnSpPr>
          <p:cNvPr id="11" name="Connecteur droit 10"/>
          <p:cNvCxnSpPr/>
          <p:nvPr/>
        </p:nvCxnSpPr>
        <p:spPr>
          <a:xfrm>
            <a:off x="0" y="3861048"/>
            <a:ext cx="9144000" cy="0"/>
          </a:xfrm>
          <a:prstGeom prst="line">
            <a:avLst/>
          </a:prstGeom>
          <a:ln w="762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79512" y="6093296"/>
            <a:ext cx="4824536" cy="584775"/>
          </a:xfrm>
          <a:prstGeom prst="rect">
            <a:avLst/>
          </a:prstGeom>
        </p:spPr>
        <p:txBody>
          <a:bodyPr wrap="square">
            <a:spAutoFit/>
          </a:bodyPr>
          <a:lstStyle/>
          <a:p>
            <a:r>
              <a:rPr lang="fr-FR" sz="1600" b="1" u="sng" dirty="0" err="1" smtClean="0">
                <a:latin typeface="Arial" pitchFamily="34" charset="0"/>
                <a:cs typeface="Arial" pitchFamily="34" charset="0"/>
              </a:rPr>
              <a:t>Pre</a:t>
            </a:r>
            <a:r>
              <a:rPr lang="fr-FR" sz="1600" b="1" u="sng" dirty="0" smtClean="0">
                <a:latin typeface="Arial" pitchFamily="34" charset="0"/>
                <a:cs typeface="Arial" pitchFamily="34" charset="0"/>
              </a:rPr>
              <a:t>-</a:t>
            </a:r>
            <a:r>
              <a:rPr lang="fr-FR" sz="1600" b="1" u="sng" dirty="0" err="1" smtClean="0">
                <a:latin typeface="Arial" pitchFamily="34" charset="0"/>
                <a:cs typeface="Arial" pitchFamily="34" charset="0"/>
              </a:rPr>
              <a:t>Legacy</a:t>
            </a:r>
            <a:r>
              <a:rPr lang="fr-FR" sz="1600" dirty="0" smtClean="0">
                <a:latin typeface="Arial" pitchFamily="34" charset="0"/>
                <a:cs typeface="Arial" pitchFamily="34" charset="0"/>
              </a:rPr>
              <a:t>:  Effet GZK observé. Il y a besoin de </a:t>
            </a:r>
          </a:p>
          <a:p>
            <a:r>
              <a:rPr lang="fr-FR" sz="1600" dirty="0" smtClean="0">
                <a:latin typeface="Arial" pitchFamily="34" charset="0"/>
                <a:cs typeface="Arial" pitchFamily="34" charset="0"/>
              </a:rPr>
              <a:t>                      statistique plus importante</a:t>
            </a:r>
            <a:r>
              <a:rPr lang="fr-FR" sz="1600" dirty="0" smtClean="0">
                <a:latin typeface="Arial" pitchFamily="34" charset="0"/>
                <a:cs typeface="Arial" pitchFamily="34" charset="0"/>
              </a:rPr>
              <a:t> </a:t>
            </a:r>
            <a:endParaRPr lang="fr-FR" sz="1600" dirty="0">
              <a:latin typeface="Arial" pitchFamily="34" charset="0"/>
              <a:cs typeface="Arial" pitchFamily="34" charset="0"/>
            </a:endParaRPr>
          </a:p>
        </p:txBody>
      </p:sp>
      <p:sp>
        <p:nvSpPr>
          <p:cNvPr id="17" name="Rectangle 16"/>
          <p:cNvSpPr/>
          <p:nvPr/>
        </p:nvSpPr>
        <p:spPr>
          <a:xfrm>
            <a:off x="179512" y="4158691"/>
            <a:ext cx="1080120" cy="504056"/>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179512" y="4674622"/>
            <a:ext cx="1080120" cy="338554"/>
          </a:xfrm>
          <a:prstGeom prst="rect">
            <a:avLst/>
          </a:prstGeom>
          <a:noFill/>
          <a:ln w="28575">
            <a:solidFill>
              <a:srgbClr val="FFFF00"/>
            </a:solidFill>
          </a:ln>
        </p:spPr>
        <p:txBody>
          <a:bodyPr wrap="square" rtlCol="0">
            <a:spAutoFit/>
          </a:bodyPr>
          <a:lstStyle/>
          <a:p>
            <a:r>
              <a:rPr lang="en-US" sz="1600" dirty="0" smtClean="0">
                <a:latin typeface="Arial" pitchFamily="34" charset="0"/>
                <a:cs typeface="Arial" pitchFamily="34" charset="0"/>
              </a:rPr>
              <a:t>Argentina</a:t>
            </a:r>
            <a:endParaRPr lang="fr-FR" sz="1600" dirty="0">
              <a:latin typeface="Arial" pitchFamily="34" charset="0"/>
              <a:cs typeface="Arial" pitchFamily="34" charset="0"/>
            </a:endParaRPr>
          </a:p>
        </p:txBody>
      </p:sp>
      <p:sp>
        <p:nvSpPr>
          <p:cNvPr id="19" name="Rectangle 18"/>
          <p:cNvSpPr/>
          <p:nvPr/>
        </p:nvSpPr>
        <p:spPr>
          <a:xfrm>
            <a:off x="191387" y="4170566"/>
            <a:ext cx="1074333" cy="461665"/>
          </a:xfrm>
          <a:prstGeom prst="rect">
            <a:avLst/>
          </a:prstGeom>
        </p:spPr>
        <p:txBody>
          <a:bodyPr wrap="none">
            <a:spAutoFit/>
          </a:bodyPr>
          <a:lstStyle/>
          <a:p>
            <a:r>
              <a:rPr lang="fr-FR" sz="2400" b="1" dirty="0" smtClean="0">
                <a:solidFill>
                  <a:srgbClr val="FF99FF"/>
                </a:solidFill>
                <a:latin typeface="Arial" pitchFamily="34" charset="0"/>
                <a:cs typeface="Arial" pitchFamily="34" charset="0"/>
              </a:rPr>
              <a:t>Auger</a:t>
            </a:r>
            <a:endParaRPr lang="fr-FR" dirty="0">
              <a:solidFill>
                <a:srgbClr val="FF99FF"/>
              </a:solidFill>
            </a:endParaRPr>
          </a:p>
        </p:txBody>
      </p:sp>
      <p:sp>
        <p:nvSpPr>
          <p:cNvPr id="21" name="Rectangle 20"/>
          <p:cNvSpPr/>
          <p:nvPr/>
        </p:nvSpPr>
        <p:spPr>
          <a:xfrm>
            <a:off x="1331640" y="4050938"/>
            <a:ext cx="6192688" cy="1600438"/>
          </a:xfrm>
          <a:prstGeom prst="rect">
            <a:avLst/>
          </a:prstGeom>
        </p:spPr>
        <p:txBody>
          <a:bodyPr wrap="square">
            <a:spAutoFit/>
          </a:bodyPr>
          <a:lstStyle/>
          <a:p>
            <a:pPr marL="342900" indent="-342900"/>
            <a:r>
              <a:rPr lang="en-US" i="1" u="sng" dirty="0" smtClean="0">
                <a:latin typeface="Arial" pitchFamily="34" charset="0"/>
                <a:cs typeface="Arial" pitchFamily="34" charset="0"/>
              </a:rPr>
              <a:t>Travail en </a:t>
            </a:r>
            <a:r>
              <a:rPr lang="en-US" i="1" u="sng" dirty="0" err="1" smtClean="0">
                <a:latin typeface="Arial" pitchFamily="34" charset="0"/>
                <a:cs typeface="Arial" pitchFamily="34" charset="0"/>
              </a:rPr>
              <a:t>cours</a:t>
            </a:r>
            <a:r>
              <a:rPr lang="en-US" i="1" u="sng" dirty="0" smtClean="0">
                <a:latin typeface="Arial" pitchFamily="34" charset="0"/>
                <a:cs typeface="Arial" pitchFamily="34" charset="0"/>
              </a:rPr>
              <a:t> </a:t>
            </a:r>
            <a:r>
              <a:rPr lang="en-US" i="1" dirty="0" smtClean="0">
                <a:latin typeface="Arial" pitchFamily="34" charset="0"/>
                <a:cs typeface="Arial" pitchFamily="34" charset="0"/>
              </a:rPr>
              <a:t> </a:t>
            </a:r>
            <a:r>
              <a:rPr lang="en-US" b="1" i="1" dirty="0" smtClean="0">
                <a:latin typeface="Arial" pitchFamily="34" charset="0"/>
                <a:cs typeface="Arial" pitchFamily="34" charset="0"/>
              </a:rPr>
              <a:t>[Participation du </a:t>
            </a:r>
            <a:r>
              <a:rPr lang="en-US" b="1" i="1" dirty="0" err="1" smtClean="0">
                <a:latin typeface="Arial" pitchFamily="34" charset="0"/>
                <a:cs typeface="Arial" pitchFamily="34" charset="0"/>
              </a:rPr>
              <a:t>groupe</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AppStat</a:t>
            </a:r>
            <a:r>
              <a:rPr lang="en-US" b="1" i="1" dirty="0" smtClean="0">
                <a:latin typeface="Arial" pitchFamily="34" charset="0"/>
                <a:cs typeface="Arial" pitchFamily="34" charset="0"/>
              </a:rPr>
              <a:t>]</a:t>
            </a:r>
            <a:endParaRPr lang="fr-FR" b="1" i="1" dirty="0" smtClean="0">
              <a:latin typeface="Arial" pitchFamily="34" charset="0"/>
              <a:cs typeface="Arial" pitchFamily="34" charset="0"/>
            </a:endParaRPr>
          </a:p>
          <a:p>
            <a:pPr marL="342900" indent="-342900">
              <a:buFont typeface="Arial" pitchFamily="34" charset="0"/>
              <a:buChar char="•"/>
            </a:pPr>
            <a:r>
              <a:rPr lang="fr-FR" sz="1600" i="1" dirty="0" smtClean="0">
                <a:latin typeface="Arial" pitchFamily="34" charset="0"/>
                <a:cs typeface="Arial" pitchFamily="34" charset="0"/>
              </a:rPr>
              <a:t>Management </a:t>
            </a:r>
            <a:r>
              <a:rPr lang="fr-FR" sz="1600" i="1" dirty="0" smtClean="0">
                <a:latin typeface="Arial" pitchFamily="34" charset="0"/>
                <a:cs typeface="Arial" pitchFamily="34" charset="0"/>
              </a:rPr>
              <a:t>des données et </a:t>
            </a:r>
            <a:r>
              <a:rPr lang="fr-FR" sz="1600" i="1" dirty="0" smtClean="0">
                <a:latin typeface="Arial" pitchFamily="34" charset="0"/>
                <a:cs typeface="Arial" pitchFamily="34" charset="0"/>
              </a:rPr>
              <a:t>des  </a:t>
            </a:r>
          </a:p>
          <a:p>
            <a:pPr marL="342900" indent="-342900"/>
            <a:r>
              <a:rPr lang="fr-FR" sz="1600" i="1" dirty="0" smtClean="0">
                <a:latin typeface="Arial" pitchFamily="34" charset="0"/>
                <a:cs typeface="Arial" pitchFamily="34" charset="0"/>
              </a:rPr>
              <a:t> </a:t>
            </a:r>
            <a:r>
              <a:rPr lang="fr-FR" sz="1600" i="1" dirty="0" smtClean="0">
                <a:latin typeface="Arial" pitchFamily="34" charset="0"/>
                <a:cs typeface="Arial" pitchFamily="34" charset="0"/>
              </a:rPr>
              <a:t>      </a:t>
            </a:r>
            <a:r>
              <a:rPr lang="fr-FR" sz="1600" i="1" dirty="0" smtClean="0">
                <a:latin typeface="Arial" pitchFamily="34" charset="0"/>
                <a:cs typeface="Arial" pitchFamily="34" charset="0"/>
              </a:rPr>
              <a:t>simulations </a:t>
            </a:r>
            <a:r>
              <a:rPr lang="fr-FR" sz="1600" i="1" dirty="0" smtClean="0">
                <a:latin typeface="Arial" pitchFamily="34" charset="0"/>
                <a:cs typeface="Arial" pitchFamily="34" charset="0"/>
              </a:rPr>
              <a:t>à </a:t>
            </a:r>
            <a:r>
              <a:rPr lang="fr-FR" sz="1600" i="1" dirty="0" smtClean="0">
                <a:latin typeface="Arial" pitchFamily="34" charset="0"/>
                <a:cs typeface="Arial" pitchFamily="34" charset="0"/>
              </a:rPr>
              <a:t>LYON</a:t>
            </a:r>
            <a:endParaRPr lang="fr-FR" sz="1600" dirty="0" smtClean="0">
              <a:latin typeface="Arial" pitchFamily="34" charset="0"/>
              <a:cs typeface="Arial" pitchFamily="34" charset="0"/>
            </a:endParaRPr>
          </a:p>
          <a:p>
            <a:pPr marL="342900" indent="-342900">
              <a:buFont typeface="Arial" pitchFamily="34" charset="0"/>
              <a:buChar char="•"/>
            </a:pPr>
            <a:r>
              <a:rPr lang="fr-FR" sz="1600" i="1" dirty="0" smtClean="0">
                <a:latin typeface="Arial" pitchFamily="34" charset="0"/>
                <a:cs typeface="Arial" pitchFamily="34" charset="0"/>
              </a:rPr>
              <a:t>Composition </a:t>
            </a:r>
            <a:r>
              <a:rPr lang="fr-FR" sz="1600" i="1" dirty="0" smtClean="0">
                <a:latin typeface="Arial" pitchFamily="34" charset="0"/>
                <a:cs typeface="Arial" pitchFamily="34" charset="0"/>
              </a:rPr>
              <a:t>des cosmiques </a:t>
            </a:r>
            <a:r>
              <a:rPr lang="fr-FR" sz="1600" i="1" dirty="0" smtClean="0">
                <a:latin typeface="Arial" pitchFamily="34" charset="0"/>
                <a:cs typeface="Arial" pitchFamily="34" charset="0"/>
              </a:rPr>
              <a:t> par </a:t>
            </a:r>
            <a:r>
              <a:rPr lang="fr-FR" sz="1600" i="1" dirty="0" smtClean="0">
                <a:latin typeface="Arial" pitchFamily="34" charset="0"/>
                <a:cs typeface="Arial" pitchFamily="34" charset="0"/>
              </a:rPr>
              <a:t>les </a:t>
            </a:r>
            <a:endParaRPr lang="fr-FR" sz="1600" i="1" dirty="0" smtClean="0">
              <a:latin typeface="Arial" pitchFamily="34" charset="0"/>
              <a:cs typeface="Arial" pitchFamily="34" charset="0"/>
            </a:endParaRPr>
          </a:p>
          <a:p>
            <a:pPr marL="342900" indent="-342900"/>
            <a:r>
              <a:rPr lang="fr-FR" sz="1600" i="1" dirty="0" smtClean="0">
                <a:latin typeface="Arial" pitchFamily="34" charset="0"/>
                <a:cs typeface="Arial" pitchFamily="34" charset="0"/>
              </a:rPr>
              <a:t> </a:t>
            </a:r>
            <a:r>
              <a:rPr lang="fr-FR" sz="1600" i="1" dirty="0" smtClean="0">
                <a:latin typeface="Arial" pitchFamily="34" charset="0"/>
                <a:cs typeface="Arial" pitchFamily="34" charset="0"/>
              </a:rPr>
              <a:t>      </a:t>
            </a:r>
            <a:r>
              <a:rPr lang="fr-FR" sz="1600" i="1" dirty="0" smtClean="0">
                <a:latin typeface="Arial" pitchFamily="34" charset="0"/>
                <a:cs typeface="Arial" pitchFamily="34" charset="0"/>
              </a:rPr>
              <a:t>muons</a:t>
            </a:r>
            <a:endParaRPr lang="fr-FR" sz="1600" dirty="0" smtClean="0">
              <a:solidFill>
                <a:schemeClr val="hlink"/>
              </a:solidFill>
              <a:latin typeface="Arial" pitchFamily="34" charset="0"/>
              <a:cs typeface="Arial" pitchFamily="34" charset="0"/>
            </a:endParaRPr>
          </a:p>
          <a:p>
            <a:pPr marL="342900" indent="-342900">
              <a:buFont typeface="Arial" pitchFamily="34" charset="0"/>
              <a:buChar char="•"/>
            </a:pPr>
            <a:r>
              <a:rPr lang="fr-FR" sz="1600" i="1" dirty="0" smtClean="0">
                <a:latin typeface="Arial" pitchFamily="34" charset="0"/>
                <a:cs typeface="Arial" pitchFamily="34" charset="0"/>
              </a:rPr>
              <a:t>Étude des aérosols</a:t>
            </a:r>
            <a:endParaRPr lang="fr-FR" sz="1600" dirty="0" smtClean="0">
              <a:solidFill>
                <a:schemeClr val="hlink"/>
              </a:solidFill>
              <a:latin typeface="Arial" pitchFamily="34" charset="0"/>
              <a:cs typeface="Arial" pitchFamily="34" charset="0"/>
            </a:endParaRPr>
          </a:p>
        </p:txBody>
      </p:sp>
      <p:cxnSp>
        <p:nvCxnSpPr>
          <p:cNvPr id="25" name="Connecteur droit 24"/>
          <p:cNvCxnSpPr/>
          <p:nvPr/>
        </p:nvCxnSpPr>
        <p:spPr>
          <a:xfrm>
            <a:off x="0" y="3861048"/>
            <a:ext cx="9144000" cy="0"/>
          </a:xfrm>
          <a:prstGeom prst="line">
            <a:avLst/>
          </a:prstGeom>
          <a:ln w="762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7" name="Picture 1"/>
          <p:cNvPicPr>
            <a:picLocks noChangeAspect="1" noChangeArrowheads="1"/>
          </p:cNvPicPr>
          <p:nvPr/>
        </p:nvPicPr>
        <p:blipFill>
          <a:blip r:embed="rId2" cstate="print"/>
          <a:srcRect/>
          <a:stretch>
            <a:fillRect/>
          </a:stretch>
        </p:blipFill>
        <p:spPr bwMode="auto">
          <a:xfrm>
            <a:off x="2843809" y="908720"/>
            <a:ext cx="2880319" cy="2069778"/>
          </a:xfrm>
          <a:prstGeom prst="rect">
            <a:avLst/>
          </a:prstGeom>
          <a:noFill/>
          <a:ln w="9525">
            <a:noFill/>
            <a:miter lim="800000"/>
            <a:headEnd/>
            <a:tailEnd/>
          </a:ln>
        </p:spPr>
      </p:pic>
      <p:sp>
        <p:nvSpPr>
          <p:cNvPr id="28" name="Rectangle 27"/>
          <p:cNvSpPr/>
          <p:nvPr/>
        </p:nvSpPr>
        <p:spPr>
          <a:xfrm>
            <a:off x="179512" y="1196752"/>
            <a:ext cx="1080120" cy="504056"/>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323528" y="1712683"/>
            <a:ext cx="936104" cy="338554"/>
          </a:xfrm>
          <a:prstGeom prst="rect">
            <a:avLst/>
          </a:prstGeom>
          <a:noFill/>
          <a:ln w="28575">
            <a:solidFill>
              <a:srgbClr val="FFFF00"/>
            </a:solidFill>
          </a:ln>
        </p:spPr>
        <p:txBody>
          <a:bodyPr wrap="square" rtlCol="0">
            <a:spAutoFit/>
          </a:bodyPr>
          <a:lstStyle/>
          <a:p>
            <a:r>
              <a:rPr lang="en-US" sz="1600" dirty="0" err="1" smtClean="0">
                <a:latin typeface="Arial" pitchFamily="34" charset="0"/>
                <a:cs typeface="Arial" pitchFamily="34" charset="0"/>
              </a:rPr>
              <a:t>Cascina</a:t>
            </a:r>
            <a:endParaRPr lang="fr-FR" sz="1600" dirty="0">
              <a:latin typeface="Arial" pitchFamily="34" charset="0"/>
              <a:cs typeface="Arial" pitchFamily="34" charset="0"/>
            </a:endParaRPr>
          </a:p>
        </p:txBody>
      </p:sp>
      <p:sp>
        <p:nvSpPr>
          <p:cNvPr id="30" name="Rectangle 29"/>
          <p:cNvSpPr/>
          <p:nvPr/>
        </p:nvSpPr>
        <p:spPr>
          <a:xfrm>
            <a:off x="191387" y="1208627"/>
            <a:ext cx="964559" cy="461665"/>
          </a:xfrm>
          <a:prstGeom prst="rect">
            <a:avLst/>
          </a:prstGeom>
        </p:spPr>
        <p:txBody>
          <a:bodyPr wrap="none">
            <a:spAutoFit/>
          </a:bodyPr>
          <a:lstStyle/>
          <a:p>
            <a:r>
              <a:rPr lang="fr-FR" sz="2400" b="1" dirty="0" err="1" smtClean="0">
                <a:solidFill>
                  <a:srgbClr val="FF99FF"/>
                </a:solidFill>
                <a:latin typeface="Arial" pitchFamily="34" charset="0"/>
                <a:cs typeface="Arial" pitchFamily="34" charset="0"/>
              </a:rPr>
              <a:t>Virgo</a:t>
            </a:r>
            <a:endParaRPr lang="fr-FR" dirty="0">
              <a:solidFill>
                <a:srgbClr val="FF99FF"/>
              </a:solidFill>
            </a:endParaRPr>
          </a:p>
        </p:txBody>
      </p:sp>
      <p:cxnSp>
        <p:nvCxnSpPr>
          <p:cNvPr id="31" name="Connecteur droit 30"/>
          <p:cNvCxnSpPr/>
          <p:nvPr/>
        </p:nvCxnSpPr>
        <p:spPr>
          <a:xfrm>
            <a:off x="0" y="3861048"/>
            <a:ext cx="9144000" cy="0"/>
          </a:xfrm>
          <a:prstGeom prst="line">
            <a:avLst/>
          </a:prstGeom>
          <a:ln w="762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203848" y="404664"/>
            <a:ext cx="4532010" cy="369332"/>
          </a:xfrm>
          <a:prstGeom prst="rect">
            <a:avLst/>
          </a:prstGeom>
          <a:ln/>
        </p:spPr>
        <p:style>
          <a:lnRef idx="1">
            <a:schemeClr val="accent2"/>
          </a:lnRef>
          <a:fillRef idx="2">
            <a:schemeClr val="accent2"/>
          </a:fillRef>
          <a:effectRef idx="1">
            <a:schemeClr val="accent2"/>
          </a:effectRef>
          <a:fontRef idx="minor">
            <a:schemeClr val="dk1"/>
          </a:fontRef>
        </p:style>
        <p:txBody>
          <a:bodyPr wrap="none">
            <a:spAutoFit/>
          </a:bodyPr>
          <a:lstStyle/>
          <a:p>
            <a:pPr algn="ctr"/>
            <a:r>
              <a:rPr lang="fr-FR" dirty="0" smtClean="0">
                <a:latin typeface="Arial" pitchFamily="34" charset="0"/>
                <a:cs typeface="Arial" pitchFamily="34" charset="0"/>
              </a:rPr>
              <a:t>Le présent qui sera bientôt </a:t>
            </a:r>
            <a:r>
              <a:rPr lang="fr-FR" dirty="0" smtClean="0">
                <a:latin typeface="Arial" pitchFamily="34" charset="0"/>
                <a:cs typeface="Arial" pitchFamily="34" charset="0"/>
              </a:rPr>
              <a:t>passé </a:t>
            </a:r>
            <a:r>
              <a:rPr lang="fr-FR" dirty="0" smtClean="0">
                <a:latin typeface="Arial" pitchFamily="34" charset="0"/>
                <a:cs typeface="Arial" pitchFamily="34" charset="0"/>
              </a:rPr>
              <a:t>récent…</a:t>
            </a:r>
            <a:endParaRPr lang="fr-FR" dirty="0">
              <a:latin typeface="Arial" pitchFamily="34" charset="0"/>
              <a:cs typeface="Arial" pitchFamily="34" charset="0"/>
            </a:endParaRPr>
          </a:p>
        </p:txBody>
      </p:sp>
      <p:sp>
        <p:nvSpPr>
          <p:cNvPr id="33" name="Rectangle 32"/>
          <p:cNvSpPr/>
          <p:nvPr/>
        </p:nvSpPr>
        <p:spPr>
          <a:xfrm>
            <a:off x="0" y="2924944"/>
            <a:ext cx="6120680" cy="830997"/>
          </a:xfrm>
          <a:prstGeom prst="rect">
            <a:avLst/>
          </a:prstGeom>
        </p:spPr>
        <p:txBody>
          <a:bodyPr wrap="square">
            <a:spAutoFit/>
          </a:bodyPr>
          <a:lstStyle/>
          <a:p>
            <a:r>
              <a:rPr lang="fr-FR" sz="1600" b="1" u="sng" dirty="0" err="1" smtClean="0">
                <a:latin typeface="Arial" pitchFamily="34" charset="0"/>
                <a:cs typeface="Arial" pitchFamily="34" charset="0"/>
              </a:rPr>
              <a:t>Pre</a:t>
            </a:r>
            <a:r>
              <a:rPr lang="fr-FR" sz="1600" b="1" u="sng" dirty="0" smtClean="0">
                <a:latin typeface="Arial" pitchFamily="34" charset="0"/>
                <a:cs typeface="Arial" pitchFamily="34" charset="0"/>
              </a:rPr>
              <a:t>-</a:t>
            </a:r>
            <a:r>
              <a:rPr lang="fr-FR" sz="1600" b="1" u="sng" dirty="0" err="1" smtClean="0">
                <a:latin typeface="Arial" pitchFamily="34" charset="0"/>
                <a:cs typeface="Arial" pitchFamily="34" charset="0"/>
              </a:rPr>
              <a:t>Legacy</a:t>
            </a:r>
            <a:r>
              <a:rPr lang="fr-FR" sz="1600" dirty="0" smtClean="0">
                <a:latin typeface="Arial" pitchFamily="34" charset="0"/>
                <a:cs typeface="Arial" pitchFamily="34" charset="0"/>
              </a:rPr>
              <a:t>: les ITF ont atteint leurs sensibilités nominales. Collaboration mondiale </a:t>
            </a:r>
            <a:r>
              <a:rPr lang="fr-FR" sz="1600" smtClean="0">
                <a:latin typeface="Arial" pitchFamily="34" charset="0"/>
                <a:cs typeface="Arial" pitchFamily="34" charset="0"/>
              </a:rPr>
              <a:t>LIGO-Virgo. Malheureusement</a:t>
            </a:r>
            <a:r>
              <a:rPr lang="fr-FR" sz="1600" dirty="0" smtClean="0">
                <a:latin typeface="Arial" pitchFamily="34" charset="0"/>
                <a:cs typeface="Arial" pitchFamily="34" charset="0"/>
              </a:rPr>
              <a:t>, les sources ne sont pas encore au rendez-vous .</a:t>
            </a:r>
            <a:endParaRPr lang="fr-FR" sz="1600" dirty="0">
              <a:latin typeface="Arial" pitchFamily="34" charset="0"/>
              <a:cs typeface="Arial" pitchFamily="34" charset="0"/>
            </a:endParaRPr>
          </a:p>
        </p:txBody>
      </p:sp>
      <p:pic>
        <p:nvPicPr>
          <p:cNvPr id="34" name="Picture 2"/>
          <p:cNvPicPr>
            <a:picLocks noChangeAspect="1" noChangeArrowheads="1"/>
          </p:cNvPicPr>
          <p:nvPr/>
        </p:nvPicPr>
        <p:blipFill>
          <a:blip r:embed="rId3" cstate="print"/>
          <a:srcRect/>
          <a:stretch>
            <a:fillRect/>
          </a:stretch>
        </p:blipFill>
        <p:spPr bwMode="auto">
          <a:xfrm>
            <a:off x="5652120" y="908720"/>
            <a:ext cx="2972714" cy="2273715"/>
          </a:xfrm>
          <a:prstGeom prst="rect">
            <a:avLst/>
          </a:prstGeom>
          <a:noFill/>
          <a:ln w="9525">
            <a:noFill/>
            <a:miter lim="800000"/>
            <a:headEnd/>
            <a:tailEnd/>
          </a:ln>
        </p:spPr>
      </p:pic>
      <p:pic>
        <p:nvPicPr>
          <p:cNvPr id="20" name="Image 6" descr="LL_3deg_6deg_Camera.pdf"/>
          <p:cNvPicPr>
            <a:picLocks noChangeAspect="1"/>
          </p:cNvPicPr>
          <p:nvPr/>
        </p:nvPicPr>
        <p:blipFill>
          <a:blip r:embed="rId4" cstate="print"/>
          <a:srcRect/>
          <a:stretch>
            <a:fillRect/>
          </a:stretch>
        </p:blipFill>
        <p:spPr bwMode="auto">
          <a:xfrm>
            <a:off x="5229547" y="4509913"/>
            <a:ext cx="3590925" cy="2303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44901D5-0DEC-41E6-8025-CE7E4D9C4ED2}" type="slidenum">
              <a:rPr lang="fr-FR" smtClean="0"/>
              <a:pPr/>
              <a:t>23</a:t>
            </a:fld>
            <a:endParaRPr lang="fr-FR"/>
          </a:p>
        </p:txBody>
      </p:sp>
      <p:sp>
        <p:nvSpPr>
          <p:cNvPr id="5" name="Rectangle 4"/>
          <p:cNvSpPr/>
          <p:nvPr/>
        </p:nvSpPr>
        <p:spPr>
          <a:xfrm>
            <a:off x="179512" y="116632"/>
            <a:ext cx="1584176" cy="461665"/>
          </a:xfrm>
          <a:prstGeom prst="rect">
            <a:avLst/>
          </a:prstGeom>
          <a:solidFill>
            <a:srgbClr val="FFFF00"/>
          </a:solidFill>
        </p:spPr>
        <p:txBody>
          <a:bodyPr wrap="square">
            <a:spAutoFit/>
          </a:bodyPr>
          <a:lstStyle/>
          <a:p>
            <a:r>
              <a:rPr lang="en-US" sz="2400" dirty="0" smtClean="0">
                <a:latin typeface="Arial" pitchFamily="34" charset="0"/>
                <a:cs typeface="Arial" pitchFamily="34" charset="0"/>
              </a:rPr>
              <a:t> PLANCK</a:t>
            </a:r>
          </a:p>
        </p:txBody>
      </p:sp>
      <p:pic>
        <p:nvPicPr>
          <p:cNvPr id="44033" name="Picture 1" descr="C:\Users\stocchi\AppData\Local\Temp\CMBrem_100_GHz_sky_minus_cmb.png"/>
          <p:cNvPicPr>
            <a:picLocks noChangeAspect="1" noChangeArrowheads="1"/>
          </p:cNvPicPr>
          <p:nvPr/>
        </p:nvPicPr>
        <p:blipFill>
          <a:blip r:embed="rId2" cstate="print"/>
          <a:srcRect/>
          <a:stretch>
            <a:fillRect/>
          </a:stretch>
        </p:blipFill>
        <p:spPr bwMode="auto">
          <a:xfrm>
            <a:off x="5830425" y="384743"/>
            <a:ext cx="3267307" cy="1748113"/>
          </a:xfrm>
          <a:prstGeom prst="rect">
            <a:avLst/>
          </a:prstGeom>
          <a:noFill/>
        </p:spPr>
      </p:pic>
      <p:sp>
        <p:nvSpPr>
          <p:cNvPr id="7" name="Rectangle 6"/>
          <p:cNvSpPr/>
          <p:nvPr/>
        </p:nvSpPr>
        <p:spPr>
          <a:xfrm>
            <a:off x="0" y="1199654"/>
            <a:ext cx="6300192" cy="1077218"/>
          </a:xfrm>
          <a:prstGeom prst="rect">
            <a:avLst/>
          </a:prstGeom>
        </p:spPr>
        <p:txBody>
          <a:bodyPr wrap="square">
            <a:spAutoFit/>
          </a:bodyPr>
          <a:lstStyle/>
          <a:p>
            <a:pPr algn="ctr"/>
            <a:r>
              <a:rPr lang="fr-FR" sz="1600" u="sng" dirty="0" smtClean="0">
                <a:latin typeface="Arial" pitchFamily="34" charset="0"/>
                <a:cs typeface="Arial" pitchFamily="34" charset="0"/>
              </a:rPr>
              <a:t>Au </a:t>
            </a:r>
            <a:r>
              <a:rPr lang="fr-FR" sz="1600" u="sng" dirty="0" smtClean="0">
                <a:latin typeface="Arial" pitchFamily="34" charset="0"/>
                <a:cs typeface="Arial" pitchFamily="34" charset="0"/>
              </a:rPr>
              <a:t>début </a:t>
            </a:r>
            <a:r>
              <a:rPr lang="fr-FR" sz="1600" u="sng" dirty="0" smtClean="0">
                <a:latin typeface="Arial" pitchFamily="34" charset="0"/>
                <a:cs typeface="Arial" pitchFamily="34" charset="0"/>
              </a:rPr>
              <a:t>2011 Planck a sorti 25 "</a:t>
            </a:r>
            <a:r>
              <a:rPr lang="fr-FR" sz="1600" u="sng" dirty="0" err="1" smtClean="0">
                <a:latin typeface="Arial" pitchFamily="34" charset="0"/>
                <a:cs typeface="Arial" pitchFamily="34" charset="0"/>
              </a:rPr>
              <a:t>early</a:t>
            </a:r>
            <a:r>
              <a:rPr lang="fr-FR" sz="1600" u="sng" dirty="0" smtClean="0">
                <a:latin typeface="Arial" pitchFamily="34" charset="0"/>
                <a:cs typeface="Arial" pitchFamily="34" charset="0"/>
              </a:rPr>
              <a:t> </a:t>
            </a:r>
            <a:r>
              <a:rPr lang="fr-FR" sz="1600" u="sng" dirty="0" err="1" smtClean="0">
                <a:latin typeface="Arial" pitchFamily="34" charset="0"/>
                <a:cs typeface="Arial" pitchFamily="34" charset="0"/>
              </a:rPr>
              <a:t>papers</a:t>
            </a:r>
            <a:r>
              <a:rPr lang="fr-FR" sz="1600" u="sng" dirty="0" smtClean="0">
                <a:latin typeface="Arial" pitchFamily="34" charset="0"/>
                <a:cs typeface="Arial" pitchFamily="34" charset="0"/>
              </a:rPr>
              <a:t>" </a:t>
            </a:r>
          </a:p>
          <a:p>
            <a:pPr algn="ctr"/>
            <a:r>
              <a:rPr lang="fr-FR" sz="1600" dirty="0" smtClean="0">
                <a:latin typeface="Arial" pitchFamily="34" charset="0"/>
                <a:cs typeface="Arial" pitchFamily="34" charset="0"/>
              </a:rPr>
              <a:t>[10 mois de données ( ~3.10</a:t>
            </a:r>
            <a:r>
              <a:rPr lang="fr-FR" sz="1600" baseline="30000" dirty="0" smtClean="0">
                <a:latin typeface="Arial" pitchFamily="34" charset="0"/>
                <a:cs typeface="Arial" pitchFamily="34" charset="0"/>
              </a:rPr>
              <a:t>11</a:t>
            </a:r>
            <a:r>
              <a:rPr lang="fr-FR" sz="1600" dirty="0" smtClean="0">
                <a:latin typeface="Arial" pitchFamily="34" charset="0"/>
                <a:cs typeface="Arial" pitchFamily="34" charset="0"/>
              </a:rPr>
              <a:t> </a:t>
            </a:r>
            <a:r>
              <a:rPr lang="fr-FR" sz="1600" dirty="0" err="1" smtClean="0">
                <a:latin typeface="Arial" pitchFamily="34" charset="0"/>
                <a:cs typeface="Arial" pitchFamily="34" charset="0"/>
              </a:rPr>
              <a:t>samples</a:t>
            </a:r>
            <a:r>
              <a:rPr lang="fr-FR" sz="1600" dirty="0" smtClean="0">
                <a:latin typeface="Arial" pitchFamily="34" charset="0"/>
                <a:cs typeface="Arial" pitchFamily="34" charset="0"/>
              </a:rPr>
              <a:t>.) ] </a:t>
            </a:r>
          </a:p>
          <a:p>
            <a:pPr algn="ctr"/>
            <a:r>
              <a:rPr lang="fr-FR" sz="1600" dirty="0" smtClean="0">
                <a:latin typeface="Arial" pitchFamily="34" charset="0"/>
                <a:cs typeface="Arial" pitchFamily="34" charset="0"/>
              </a:rPr>
              <a:t>sur  la physique galactique et les sources brillantes</a:t>
            </a:r>
          </a:p>
          <a:p>
            <a:pPr algn="ctr"/>
            <a:r>
              <a:rPr lang="fr-FR" sz="1600" dirty="0" smtClean="0">
                <a:latin typeface="Arial" pitchFamily="34" charset="0"/>
                <a:cs typeface="Arial" pitchFamily="34" charset="0"/>
              </a:rPr>
              <a:t>pour un suivi avec d'autres télescopes (en particulier Herschel). </a:t>
            </a:r>
          </a:p>
        </p:txBody>
      </p:sp>
      <p:sp>
        <p:nvSpPr>
          <p:cNvPr id="8" name="Rectangle 7"/>
          <p:cNvSpPr/>
          <p:nvPr/>
        </p:nvSpPr>
        <p:spPr>
          <a:xfrm>
            <a:off x="5184576" y="24879"/>
            <a:ext cx="4139952" cy="307777"/>
          </a:xfrm>
          <a:prstGeom prst="rect">
            <a:avLst/>
          </a:prstGeom>
        </p:spPr>
        <p:txBody>
          <a:bodyPr wrap="square">
            <a:spAutoFit/>
          </a:bodyPr>
          <a:lstStyle/>
          <a:p>
            <a:r>
              <a:rPr lang="fr-FR" sz="1400" dirty="0" smtClean="0">
                <a:latin typeface="Arial" pitchFamily="34" charset="0"/>
                <a:cs typeface="Arial" pitchFamily="34" charset="0"/>
              </a:rPr>
              <a:t>cartes à diverses fréquences (CMB-soustraites). </a:t>
            </a:r>
            <a:endParaRPr lang="fr-FR" sz="1400" dirty="0">
              <a:latin typeface="Arial" pitchFamily="34" charset="0"/>
              <a:cs typeface="Arial" pitchFamily="34" charset="0"/>
            </a:endParaRPr>
          </a:p>
        </p:txBody>
      </p:sp>
      <p:pic>
        <p:nvPicPr>
          <p:cNvPr id="44035" name="Picture 3" descr="C:\Users\stocchi\AppData\Local\Temp\CMBrem_217_GHz_sky_minus_cmb.png"/>
          <p:cNvPicPr>
            <a:picLocks noChangeAspect="1" noChangeArrowheads="1"/>
          </p:cNvPicPr>
          <p:nvPr/>
        </p:nvPicPr>
        <p:blipFill>
          <a:blip r:embed="rId3" cstate="print"/>
          <a:srcRect/>
          <a:stretch>
            <a:fillRect/>
          </a:stretch>
        </p:blipFill>
        <p:spPr bwMode="auto">
          <a:xfrm>
            <a:off x="5775968" y="2492896"/>
            <a:ext cx="3368032" cy="1804303"/>
          </a:xfrm>
          <a:prstGeom prst="rect">
            <a:avLst/>
          </a:prstGeom>
          <a:noFill/>
        </p:spPr>
      </p:pic>
      <p:pic>
        <p:nvPicPr>
          <p:cNvPr id="44036" name="Picture 4" descr="C:\Users\stocchi\AppData\Local\Temp\CMBrem_857_GHz_sky_minus_cmb.png"/>
          <p:cNvPicPr>
            <a:picLocks noChangeAspect="1" noChangeArrowheads="1"/>
          </p:cNvPicPr>
          <p:nvPr/>
        </p:nvPicPr>
        <p:blipFill>
          <a:blip r:embed="rId4" cstate="print"/>
          <a:srcRect/>
          <a:stretch>
            <a:fillRect/>
          </a:stretch>
        </p:blipFill>
        <p:spPr bwMode="auto">
          <a:xfrm>
            <a:off x="5868144" y="4725144"/>
            <a:ext cx="3275856" cy="1754923"/>
          </a:xfrm>
          <a:prstGeom prst="rect">
            <a:avLst/>
          </a:prstGeom>
          <a:noFill/>
        </p:spPr>
      </p:pic>
      <p:sp>
        <p:nvSpPr>
          <p:cNvPr id="12" name="Rectangle 11"/>
          <p:cNvSpPr/>
          <p:nvPr/>
        </p:nvSpPr>
        <p:spPr>
          <a:xfrm>
            <a:off x="179512" y="6309320"/>
            <a:ext cx="6084168" cy="369332"/>
          </a:xfrm>
          <a:prstGeom prst="rect">
            <a:avLst/>
          </a:prstGeom>
          <a:solidFill>
            <a:srgbClr val="FFFF00"/>
          </a:solidFill>
        </p:spPr>
        <p:txBody>
          <a:bodyPr wrap="square">
            <a:spAutoFit/>
          </a:bodyPr>
          <a:lstStyle/>
          <a:p>
            <a:r>
              <a:rPr lang="fr-FR" dirty="0" smtClean="0"/>
              <a:t>Papiers de cosmologie et sur la polarisation </a:t>
            </a:r>
            <a:r>
              <a:rPr lang="fr-FR" dirty="0" smtClean="0"/>
              <a:t>prévus </a:t>
            </a:r>
            <a:r>
              <a:rPr lang="fr-FR" dirty="0" smtClean="0"/>
              <a:t>pour 2013. </a:t>
            </a:r>
            <a:endParaRPr lang="fr-FR" dirty="0"/>
          </a:p>
        </p:txBody>
      </p:sp>
      <p:sp>
        <p:nvSpPr>
          <p:cNvPr id="13" name="Rectangle 12"/>
          <p:cNvSpPr/>
          <p:nvPr/>
        </p:nvSpPr>
        <p:spPr>
          <a:xfrm>
            <a:off x="323528" y="2996952"/>
            <a:ext cx="4824536" cy="830997"/>
          </a:xfrm>
          <a:prstGeom prst="rect">
            <a:avLst/>
          </a:prstGeom>
        </p:spPr>
        <p:txBody>
          <a:bodyPr wrap="square">
            <a:spAutoFit/>
          </a:bodyPr>
          <a:lstStyle/>
          <a:p>
            <a:pPr>
              <a:buFont typeface="Wingdings" pitchFamily="2" charset="2"/>
              <a:buChar char="§"/>
            </a:pPr>
            <a:r>
              <a:rPr lang="fr-FR" sz="1600" dirty="0" smtClean="0">
                <a:latin typeface="Arial" pitchFamily="34" charset="0"/>
                <a:cs typeface="Arial" pitchFamily="34" charset="0"/>
              </a:rPr>
              <a:t>  Le DPU (réalisé au LAL) fonctionne très bien! </a:t>
            </a:r>
          </a:p>
          <a:p>
            <a:pPr>
              <a:buFont typeface="Wingdings" pitchFamily="2" charset="2"/>
              <a:buChar char="§"/>
            </a:pPr>
            <a:r>
              <a:rPr lang="fr-FR" sz="1600" dirty="0" smtClean="0">
                <a:latin typeface="Arial" pitchFamily="34" charset="0"/>
                <a:cs typeface="Arial" pitchFamily="34" charset="0"/>
              </a:rPr>
              <a:t>  ~3 couvertures complètes du ciel réalisées.</a:t>
            </a:r>
          </a:p>
          <a:p>
            <a:pPr>
              <a:buFont typeface="Wingdings" pitchFamily="2" charset="2"/>
              <a:buChar char="§"/>
            </a:pPr>
            <a:r>
              <a:rPr lang="fr-FR" sz="1600" dirty="0" smtClean="0">
                <a:latin typeface="Arial" pitchFamily="34" charset="0"/>
                <a:cs typeface="Arial" pitchFamily="34" charset="0"/>
              </a:rPr>
              <a:t>  Responsabilité de la  reconstruction des cartes </a:t>
            </a:r>
            <a:endParaRPr lang="fr-FR" sz="1600" dirty="0">
              <a:latin typeface="Arial" pitchFamily="34" charset="0"/>
              <a:cs typeface="Arial" pitchFamily="34" charset="0"/>
            </a:endParaRPr>
          </a:p>
        </p:txBody>
      </p:sp>
      <p:sp>
        <p:nvSpPr>
          <p:cNvPr id="14" name="Rectangle 13"/>
          <p:cNvSpPr/>
          <p:nvPr/>
        </p:nvSpPr>
        <p:spPr>
          <a:xfrm>
            <a:off x="179512" y="4440014"/>
            <a:ext cx="5616624" cy="1077218"/>
          </a:xfrm>
          <a:prstGeom prst="rect">
            <a:avLst/>
          </a:prstGeom>
        </p:spPr>
        <p:txBody>
          <a:bodyPr wrap="square">
            <a:spAutoFit/>
          </a:bodyPr>
          <a:lstStyle/>
          <a:p>
            <a:pPr>
              <a:buFont typeface="Arial" pitchFamily="34" charset="0"/>
              <a:buChar char="•"/>
            </a:pPr>
            <a:r>
              <a:rPr lang="fr-FR" sz="1600" dirty="0" smtClean="0">
                <a:latin typeface="Arial" pitchFamily="34" charset="0"/>
                <a:cs typeface="Arial" pitchFamily="34" charset="0"/>
              </a:rPr>
              <a:t> Caractérisation du comportement des détecteurs.</a:t>
            </a:r>
          </a:p>
          <a:p>
            <a:pPr>
              <a:buFont typeface="Arial" pitchFamily="34" charset="0"/>
              <a:buChar char="•"/>
            </a:pPr>
            <a:r>
              <a:rPr lang="fr-FR" sz="1600" dirty="0" smtClean="0">
                <a:latin typeface="Arial" pitchFamily="34" charset="0"/>
                <a:cs typeface="Arial" pitchFamily="34" charset="0"/>
              </a:rPr>
              <a:t> Estimations des spectres de puissance </a:t>
            </a:r>
            <a:r>
              <a:rPr lang="fr-FR" sz="1600" dirty="0" smtClean="0">
                <a:latin typeface="Arial" pitchFamily="34" charset="0"/>
                <a:cs typeface="Arial" pitchFamily="34" charset="0"/>
              </a:rPr>
              <a:t>(polarisés) </a:t>
            </a:r>
            <a:endParaRPr lang="fr-FR" sz="1600" dirty="0" smtClean="0">
              <a:latin typeface="Arial" pitchFamily="34" charset="0"/>
              <a:cs typeface="Arial" pitchFamily="34" charset="0"/>
            </a:endParaRPr>
          </a:p>
          <a:p>
            <a:pPr>
              <a:buFont typeface="Arial" pitchFamily="34" charset="0"/>
              <a:buChar char="•"/>
            </a:pPr>
            <a:r>
              <a:rPr lang="fr-FR" sz="1600" dirty="0" smtClean="0">
                <a:latin typeface="Arial" pitchFamily="34" charset="0"/>
                <a:cs typeface="Arial" pitchFamily="34" charset="0"/>
              </a:rPr>
              <a:t> Etudes de déflexion du CMB par la </a:t>
            </a:r>
            <a:r>
              <a:rPr lang="fr-FR" sz="1600" dirty="0" smtClean="0">
                <a:latin typeface="Arial" pitchFamily="34" charset="0"/>
                <a:cs typeface="Arial" pitchFamily="34" charset="0"/>
              </a:rPr>
              <a:t>matière </a:t>
            </a:r>
            <a:r>
              <a:rPr lang="fr-FR" sz="1600" dirty="0" smtClean="0">
                <a:latin typeface="Arial" pitchFamily="34" charset="0"/>
                <a:cs typeface="Arial" pitchFamily="34" charset="0"/>
              </a:rPr>
              <a:t>(masse </a:t>
            </a:r>
            <a:r>
              <a:rPr lang="fr-FR" sz="1600" dirty="0" err="1" smtClean="0">
                <a:latin typeface="Arial" pitchFamily="34" charset="0"/>
                <a:cs typeface="Arial" pitchFamily="34" charset="0"/>
              </a:rPr>
              <a:t>tot</a:t>
            </a:r>
            <a:r>
              <a:rPr lang="fr-FR" sz="1600" dirty="0" smtClean="0">
                <a:latin typeface="Arial" pitchFamily="34" charset="0"/>
                <a:cs typeface="Arial" pitchFamily="34" charset="0"/>
              </a:rPr>
              <a:t>. </a:t>
            </a:r>
            <a:r>
              <a:rPr lang="fr-FR" sz="1600" dirty="0" smtClean="0">
                <a:latin typeface="Symbol" pitchFamily="18" charset="2"/>
                <a:cs typeface="Arial" pitchFamily="34" charset="0"/>
              </a:rPr>
              <a:t>n</a:t>
            </a:r>
            <a:r>
              <a:rPr lang="fr-FR" sz="1600" dirty="0" smtClean="0">
                <a:latin typeface="Arial" pitchFamily="34" charset="0"/>
                <a:cs typeface="Arial" pitchFamily="34" charset="0"/>
              </a:rPr>
              <a:t>)</a:t>
            </a:r>
          </a:p>
          <a:p>
            <a:pPr>
              <a:buFont typeface="Arial" pitchFamily="34" charset="0"/>
              <a:buChar char="•"/>
            </a:pPr>
            <a:r>
              <a:rPr lang="fr-FR" sz="1600" dirty="0" smtClean="0">
                <a:latin typeface="Arial" pitchFamily="34" charset="0"/>
                <a:cs typeface="Arial" pitchFamily="34" charset="0"/>
              </a:rPr>
              <a:t> Tests de cosmologie par l'effet SZ  et "</a:t>
            </a:r>
            <a:r>
              <a:rPr lang="fr-FR" sz="1600" dirty="0" err="1" smtClean="0">
                <a:latin typeface="Arial" pitchFamily="34" charset="0"/>
                <a:cs typeface="Arial" pitchFamily="34" charset="0"/>
              </a:rPr>
              <a:t>fits</a:t>
            </a:r>
            <a:r>
              <a:rPr lang="fr-FR" sz="1600" dirty="0" smtClean="0">
                <a:latin typeface="Arial" pitchFamily="34" charset="0"/>
                <a:cs typeface="Arial" pitchFamily="34" charset="0"/>
              </a:rPr>
              <a:t> cosmologiques" </a:t>
            </a:r>
            <a:endParaRPr lang="fr-FR" sz="1600" dirty="0">
              <a:latin typeface="Arial" pitchFamily="34" charset="0"/>
              <a:cs typeface="Arial" pitchFamily="34" charset="0"/>
            </a:endParaRPr>
          </a:p>
        </p:txBody>
      </p:sp>
      <p:sp>
        <p:nvSpPr>
          <p:cNvPr id="15" name="Rectangle 14"/>
          <p:cNvSpPr/>
          <p:nvPr/>
        </p:nvSpPr>
        <p:spPr>
          <a:xfrm>
            <a:off x="0" y="2636912"/>
            <a:ext cx="2412268" cy="338554"/>
          </a:xfrm>
          <a:prstGeom prst="rect">
            <a:avLst/>
          </a:prstGeom>
        </p:spPr>
        <p:txBody>
          <a:bodyPr wrap="square">
            <a:spAutoFit/>
          </a:bodyPr>
          <a:lstStyle/>
          <a:p>
            <a:r>
              <a:rPr lang="fr-FR" sz="1600" dirty="0" smtClean="0">
                <a:latin typeface="Arial" pitchFamily="34" charset="0"/>
                <a:cs typeface="Arial" pitchFamily="34" charset="0"/>
              </a:rPr>
              <a:t>Responsabilités au LAL</a:t>
            </a:r>
            <a:endParaRPr lang="fr-FR" sz="1600" dirty="0">
              <a:latin typeface="Arial" pitchFamily="34" charset="0"/>
              <a:cs typeface="Arial" pitchFamily="34" charset="0"/>
            </a:endParaRPr>
          </a:p>
        </p:txBody>
      </p:sp>
      <p:sp>
        <p:nvSpPr>
          <p:cNvPr id="16" name="Rectangle 15"/>
          <p:cNvSpPr/>
          <p:nvPr/>
        </p:nvSpPr>
        <p:spPr>
          <a:xfrm>
            <a:off x="-508" y="4026550"/>
            <a:ext cx="2412268" cy="338554"/>
          </a:xfrm>
          <a:prstGeom prst="rect">
            <a:avLst/>
          </a:prstGeom>
        </p:spPr>
        <p:txBody>
          <a:bodyPr wrap="square">
            <a:spAutoFit/>
          </a:bodyPr>
          <a:lstStyle/>
          <a:p>
            <a:r>
              <a:rPr lang="fr-FR" sz="1600" dirty="0" smtClean="0">
                <a:latin typeface="Arial" pitchFamily="34" charset="0"/>
                <a:cs typeface="Arial" pitchFamily="34" charset="0"/>
              </a:rPr>
              <a:t>Activités </a:t>
            </a:r>
            <a:r>
              <a:rPr lang="fr-FR" sz="1600" dirty="0" smtClean="0">
                <a:latin typeface="Arial" pitchFamily="34" charset="0"/>
                <a:cs typeface="Arial" pitchFamily="34" charset="0"/>
              </a:rPr>
              <a:t>au LAL</a:t>
            </a:r>
            <a:endParaRPr lang="fr-FR" sz="1600" dirty="0">
              <a:latin typeface="Arial" pitchFamily="34" charset="0"/>
              <a:cs typeface="Arial" pitchFamily="34" charset="0"/>
            </a:endParaRPr>
          </a:p>
        </p:txBody>
      </p:sp>
      <p:sp>
        <p:nvSpPr>
          <p:cNvPr id="17" name="Rectangle 16"/>
          <p:cNvSpPr/>
          <p:nvPr/>
        </p:nvSpPr>
        <p:spPr>
          <a:xfrm>
            <a:off x="1187624" y="755412"/>
            <a:ext cx="3744416" cy="369332"/>
          </a:xfrm>
          <a:prstGeom prst="rect">
            <a:avLst/>
          </a:prstGeom>
        </p:spPr>
        <p:txBody>
          <a:bodyPr wrap="square">
            <a:spAutoFit/>
          </a:bodyPr>
          <a:lstStyle/>
          <a:p>
            <a:r>
              <a:rPr lang="fr-FR" dirty="0" smtClean="0"/>
              <a:t>« Release des catalogues de sources »</a:t>
            </a:r>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323528" y="33738"/>
            <a:ext cx="2808312" cy="108012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i="1" smtClean="0">
                <a:solidFill>
                  <a:schemeClr val="tx1"/>
                </a:solidFill>
                <a:latin typeface="Arial" pitchFamily="34" charset="0"/>
                <a:cs typeface="Arial" pitchFamily="34" charset="0"/>
              </a:rPr>
              <a:t>Cosmologie </a:t>
            </a:r>
          </a:p>
          <a:p>
            <a:pPr algn="ctr"/>
            <a:r>
              <a:rPr lang="fr-FR" b="1" i="1" smtClean="0">
                <a:solidFill>
                  <a:schemeClr val="tx1"/>
                </a:solidFill>
                <a:latin typeface="Arial" pitchFamily="34" charset="0"/>
                <a:cs typeface="Arial" pitchFamily="34" charset="0"/>
              </a:rPr>
              <a:t>et</a:t>
            </a:r>
          </a:p>
          <a:p>
            <a:pPr algn="ctr"/>
            <a:r>
              <a:rPr lang="fr-FR" b="1" i="1" smtClean="0">
                <a:solidFill>
                  <a:schemeClr val="tx1"/>
                </a:solidFill>
                <a:latin typeface="Arial" pitchFamily="34" charset="0"/>
                <a:cs typeface="Arial" pitchFamily="34" charset="0"/>
              </a:rPr>
              <a:t>Astroparticules</a:t>
            </a:r>
            <a:endParaRPr lang="fr-FR" b="1" i="1">
              <a:solidFill>
                <a:schemeClr val="tx1"/>
              </a:solidFill>
              <a:latin typeface="Arial" pitchFamily="34" charset="0"/>
              <a:cs typeface="Arial" pitchFamily="34" charset="0"/>
            </a:endParaRPr>
          </a:p>
        </p:txBody>
      </p:sp>
      <p:sp>
        <p:nvSpPr>
          <p:cNvPr id="4" name="Rectangle 3"/>
          <p:cNvSpPr/>
          <p:nvPr/>
        </p:nvSpPr>
        <p:spPr>
          <a:xfrm>
            <a:off x="3174822" y="272842"/>
            <a:ext cx="5361468" cy="646331"/>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r>
              <a:rPr lang="fr-FR" dirty="0" smtClean="0">
                <a:latin typeface="Arial" pitchFamily="34" charset="0"/>
                <a:cs typeface="Arial" pitchFamily="34" charset="0"/>
              </a:rPr>
              <a:t>L’Univers primordial – Matière et Energie Noire</a:t>
            </a:r>
          </a:p>
          <a:p>
            <a:pPr algn="ctr"/>
            <a:r>
              <a:rPr lang="fr-FR" dirty="0" smtClean="0">
                <a:latin typeface="Arial" pitchFamily="34" charset="0"/>
                <a:cs typeface="Arial" pitchFamily="34" charset="0"/>
              </a:rPr>
              <a:t>Nouvelles Particules. Tests des lois fondamentales</a:t>
            </a:r>
            <a:endParaRPr lang="fr-FR" dirty="0">
              <a:latin typeface="Arial" pitchFamily="34" charset="0"/>
              <a:cs typeface="Arial" pitchFamily="34" charset="0"/>
            </a:endParaRPr>
          </a:p>
        </p:txBody>
      </p:sp>
      <p:sp>
        <p:nvSpPr>
          <p:cNvPr id="5" name="Rectangle 4"/>
          <p:cNvSpPr/>
          <p:nvPr/>
        </p:nvSpPr>
        <p:spPr>
          <a:xfrm>
            <a:off x="868480" y="2088697"/>
            <a:ext cx="1582486" cy="369332"/>
          </a:xfrm>
          <a:prstGeom prst="rect">
            <a:avLst/>
          </a:prstGeom>
        </p:spPr>
        <p:txBody>
          <a:bodyPr wrap="none">
            <a:spAutoFit/>
          </a:bodyPr>
          <a:lstStyle/>
          <a:p>
            <a:pPr algn="ctr"/>
            <a:r>
              <a:rPr lang="fr-FR" b="1" dirty="0" smtClean="0">
                <a:solidFill>
                  <a:srgbClr val="FF99FF"/>
                </a:solidFill>
                <a:latin typeface="Arial" pitchFamily="34" charset="0"/>
                <a:cs typeface="Arial" pitchFamily="34" charset="0"/>
              </a:rPr>
              <a:t>PLANCK HFI</a:t>
            </a:r>
          </a:p>
        </p:txBody>
      </p:sp>
      <p:sp>
        <p:nvSpPr>
          <p:cNvPr id="6" name="Rectangle 5"/>
          <p:cNvSpPr/>
          <p:nvPr/>
        </p:nvSpPr>
        <p:spPr>
          <a:xfrm>
            <a:off x="3221097" y="2121683"/>
            <a:ext cx="1723550" cy="646331"/>
          </a:xfrm>
          <a:prstGeom prst="rect">
            <a:avLst/>
          </a:prstGeom>
        </p:spPr>
        <p:txBody>
          <a:bodyPr wrap="none">
            <a:spAutoFit/>
          </a:bodyPr>
          <a:lstStyle/>
          <a:p>
            <a:pPr algn="ctr"/>
            <a:r>
              <a:rPr lang="fr-FR" b="1" dirty="0" smtClean="0">
                <a:solidFill>
                  <a:srgbClr val="FF99FF"/>
                </a:solidFill>
                <a:latin typeface="Arial" pitchFamily="34" charset="0"/>
                <a:cs typeface="Arial" pitchFamily="34" charset="0"/>
              </a:rPr>
              <a:t>LSST </a:t>
            </a:r>
          </a:p>
          <a:p>
            <a:pPr algn="ctr"/>
            <a:r>
              <a:rPr lang="fr-FR" b="1" dirty="0" smtClean="0">
                <a:solidFill>
                  <a:schemeClr val="tx1">
                    <a:lumMod val="95000"/>
                    <a:lumOff val="5000"/>
                  </a:schemeClr>
                </a:solidFill>
                <a:latin typeface="Arial" pitchFamily="34" charset="0"/>
                <a:cs typeface="Arial" pitchFamily="34" charset="0"/>
              </a:rPr>
              <a:t>« </a:t>
            </a:r>
            <a:r>
              <a:rPr lang="fr-FR" b="1" dirty="0" err="1" smtClean="0">
                <a:solidFill>
                  <a:schemeClr val="tx1">
                    <a:lumMod val="95000"/>
                    <a:lumOff val="5000"/>
                  </a:schemeClr>
                </a:solidFill>
                <a:latin typeface="Arial" pitchFamily="34" charset="0"/>
                <a:cs typeface="Arial" pitchFamily="34" charset="0"/>
              </a:rPr>
              <a:t>BAORadio</a:t>
            </a:r>
            <a:r>
              <a:rPr lang="fr-FR" b="1" dirty="0" smtClean="0">
                <a:solidFill>
                  <a:schemeClr val="tx1">
                    <a:lumMod val="95000"/>
                    <a:lumOff val="5000"/>
                  </a:schemeClr>
                </a:solidFill>
                <a:latin typeface="Arial" pitchFamily="34" charset="0"/>
                <a:cs typeface="Arial" pitchFamily="34" charset="0"/>
              </a:rPr>
              <a:t> »</a:t>
            </a:r>
            <a:endParaRPr lang="fr-FR" b="1" dirty="0" smtClean="0">
              <a:solidFill>
                <a:schemeClr val="tx1">
                  <a:lumMod val="95000"/>
                  <a:lumOff val="5000"/>
                </a:schemeClr>
              </a:solidFill>
              <a:latin typeface="Arial" pitchFamily="34" charset="0"/>
              <a:cs typeface="Arial" pitchFamily="34" charset="0"/>
            </a:endParaRPr>
          </a:p>
        </p:txBody>
      </p:sp>
      <p:sp>
        <p:nvSpPr>
          <p:cNvPr id="7" name="Rectangle 6"/>
          <p:cNvSpPr/>
          <p:nvPr/>
        </p:nvSpPr>
        <p:spPr>
          <a:xfrm>
            <a:off x="251520" y="2811566"/>
            <a:ext cx="2690160" cy="584775"/>
          </a:xfrm>
          <a:prstGeom prst="rect">
            <a:avLst/>
          </a:prstGeom>
        </p:spPr>
        <p:txBody>
          <a:bodyPr wrap="none">
            <a:spAutoFit/>
          </a:bodyPr>
          <a:lstStyle/>
          <a:p>
            <a:pPr algn="ctr"/>
            <a:r>
              <a:rPr lang="fr-FR" sz="1600" i="1" smtClean="0">
                <a:latin typeface="Arial" pitchFamily="34" charset="0"/>
                <a:cs typeface="Arial" pitchFamily="34" charset="0"/>
              </a:rPr>
              <a:t>Etude du CMB. </a:t>
            </a:r>
          </a:p>
          <a:p>
            <a:pPr algn="ctr"/>
            <a:r>
              <a:rPr lang="fr-FR" sz="1600" i="1" smtClean="0">
                <a:latin typeface="Arial" pitchFamily="34" charset="0"/>
                <a:cs typeface="Arial" pitchFamily="34" charset="0"/>
              </a:rPr>
              <a:t>La composition de l’Univers</a:t>
            </a:r>
            <a:endParaRPr lang="fr-FR" sz="1600" i="1">
              <a:latin typeface="Arial" pitchFamily="34" charset="0"/>
              <a:cs typeface="Arial" pitchFamily="34" charset="0"/>
            </a:endParaRPr>
          </a:p>
        </p:txBody>
      </p:sp>
      <p:sp>
        <p:nvSpPr>
          <p:cNvPr id="8" name="Rectangle 7"/>
          <p:cNvSpPr/>
          <p:nvPr/>
        </p:nvSpPr>
        <p:spPr>
          <a:xfrm>
            <a:off x="3375394" y="2964293"/>
            <a:ext cx="1436612" cy="338554"/>
          </a:xfrm>
          <a:prstGeom prst="rect">
            <a:avLst/>
          </a:prstGeom>
        </p:spPr>
        <p:txBody>
          <a:bodyPr wrap="none">
            <a:spAutoFit/>
          </a:bodyPr>
          <a:lstStyle/>
          <a:p>
            <a:pPr algn="ctr"/>
            <a:r>
              <a:rPr lang="fr-FR" sz="1600" i="1" smtClean="0">
                <a:latin typeface="Arial" pitchFamily="34" charset="0"/>
                <a:cs typeface="Arial" pitchFamily="34" charset="0"/>
              </a:rPr>
              <a:t>Energie Noire</a:t>
            </a:r>
          </a:p>
        </p:txBody>
      </p:sp>
      <p:sp>
        <p:nvSpPr>
          <p:cNvPr id="9" name="Ellipse 8"/>
          <p:cNvSpPr/>
          <p:nvPr/>
        </p:nvSpPr>
        <p:spPr>
          <a:xfrm>
            <a:off x="552406" y="1844824"/>
            <a:ext cx="2186736" cy="9006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3013688" y="1977667"/>
            <a:ext cx="2016224" cy="936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884391" y="1372706"/>
            <a:ext cx="3903633" cy="369332"/>
          </a:xfrm>
          <a:prstGeom prst="rect">
            <a:avLst/>
          </a:prstGeom>
          <a:ln/>
        </p:spPr>
        <p:style>
          <a:lnRef idx="1">
            <a:schemeClr val="accent2"/>
          </a:lnRef>
          <a:fillRef idx="2">
            <a:schemeClr val="accent2"/>
          </a:fillRef>
          <a:effectRef idx="1">
            <a:schemeClr val="accent2"/>
          </a:effectRef>
          <a:fontRef idx="minor">
            <a:schemeClr val="dk1"/>
          </a:fontRef>
        </p:style>
        <p:txBody>
          <a:bodyPr wrap="none">
            <a:spAutoFit/>
          </a:bodyPr>
          <a:lstStyle/>
          <a:p>
            <a:r>
              <a:rPr lang="fr-FR" smtClean="0">
                <a:latin typeface="Arial" pitchFamily="34" charset="0"/>
                <a:cs typeface="Arial" pitchFamily="34" charset="0"/>
              </a:rPr>
              <a:t>Cosmologie de l’Univers Primordial</a:t>
            </a:r>
            <a:endParaRPr lang="fr-FR">
              <a:latin typeface="Arial" pitchFamily="34" charset="0"/>
              <a:cs typeface="Arial" pitchFamily="34" charset="0"/>
            </a:endParaRPr>
          </a:p>
        </p:txBody>
      </p:sp>
      <p:sp>
        <p:nvSpPr>
          <p:cNvPr id="12" name="Rectangle 11"/>
          <p:cNvSpPr/>
          <p:nvPr/>
        </p:nvSpPr>
        <p:spPr>
          <a:xfrm>
            <a:off x="755576" y="5733256"/>
            <a:ext cx="7848872" cy="646331"/>
          </a:xfrm>
          <a:prstGeom prst="rect">
            <a:avLst/>
          </a:prstGeom>
          <a:solidFill>
            <a:srgbClr val="FFFF00"/>
          </a:solidFill>
        </p:spPr>
        <p:txBody>
          <a:bodyPr wrap="square">
            <a:spAutoFit/>
          </a:bodyPr>
          <a:lstStyle/>
          <a:p>
            <a:pPr algn="ctr"/>
            <a:r>
              <a:rPr lang="fr-FR" dirty="0" smtClean="0">
                <a:latin typeface="Arial" pitchFamily="34" charset="0"/>
                <a:cs typeface="Arial" pitchFamily="34" charset="0"/>
              </a:rPr>
              <a:t>Beaucoup d’autres expériences étudient la composition de l’Univers et </a:t>
            </a:r>
          </a:p>
          <a:p>
            <a:pPr algn="ctr"/>
            <a:r>
              <a:rPr lang="fr-FR" dirty="0" smtClean="0">
                <a:latin typeface="Arial" pitchFamily="34" charset="0"/>
                <a:cs typeface="Arial" pitchFamily="34" charset="0"/>
              </a:rPr>
              <a:t>recherchent  les nouvelles particules ou utilisent  différents messagers.</a:t>
            </a:r>
          </a:p>
        </p:txBody>
      </p:sp>
      <p:sp>
        <p:nvSpPr>
          <p:cNvPr id="13" name="Ellipse 12"/>
          <p:cNvSpPr/>
          <p:nvPr/>
        </p:nvSpPr>
        <p:spPr>
          <a:xfrm>
            <a:off x="6172504" y="4005064"/>
            <a:ext cx="2016224" cy="936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t>V</a:t>
            </a:r>
            <a:endParaRPr lang="fr-FR"/>
          </a:p>
        </p:txBody>
      </p:sp>
      <p:sp>
        <p:nvSpPr>
          <p:cNvPr id="14" name="Rectangle 13"/>
          <p:cNvSpPr/>
          <p:nvPr/>
        </p:nvSpPr>
        <p:spPr>
          <a:xfrm>
            <a:off x="6190935" y="4089266"/>
            <a:ext cx="2031325" cy="646331"/>
          </a:xfrm>
          <a:prstGeom prst="rect">
            <a:avLst/>
          </a:prstGeom>
        </p:spPr>
        <p:txBody>
          <a:bodyPr wrap="none">
            <a:spAutoFit/>
          </a:bodyPr>
          <a:lstStyle/>
          <a:p>
            <a:pPr algn="ctr"/>
            <a:r>
              <a:rPr lang="fr-FR" b="1" dirty="0" smtClean="0">
                <a:solidFill>
                  <a:srgbClr val="FF99FF"/>
                </a:solidFill>
                <a:latin typeface="Arial" pitchFamily="34" charset="0"/>
                <a:cs typeface="Arial" pitchFamily="34" charset="0"/>
              </a:rPr>
              <a:t>VIRGO</a:t>
            </a:r>
          </a:p>
          <a:p>
            <a:pPr algn="ctr"/>
            <a:r>
              <a:rPr lang="fr-FR" b="1" dirty="0" err="1" smtClean="0">
                <a:solidFill>
                  <a:srgbClr val="FF99FF"/>
                </a:solidFill>
                <a:latin typeface="Arial" pitchFamily="34" charset="0"/>
                <a:cs typeface="Arial" pitchFamily="34" charset="0"/>
              </a:rPr>
              <a:t>AdvancedVIRGO</a:t>
            </a:r>
            <a:endParaRPr lang="fr-FR" b="1" dirty="0" smtClean="0">
              <a:solidFill>
                <a:srgbClr val="FF99FF"/>
              </a:solidFill>
              <a:latin typeface="Arial" pitchFamily="34" charset="0"/>
              <a:cs typeface="Arial" pitchFamily="34" charset="0"/>
            </a:endParaRPr>
          </a:p>
        </p:txBody>
      </p:sp>
      <p:sp>
        <p:nvSpPr>
          <p:cNvPr id="15" name="Rectangle 14"/>
          <p:cNvSpPr/>
          <p:nvPr/>
        </p:nvSpPr>
        <p:spPr>
          <a:xfrm>
            <a:off x="3499802" y="4048617"/>
            <a:ext cx="1685078" cy="646331"/>
          </a:xfrm>
          <a:prstGeom prst="rect">
            <a:avLst/>
          </a:prstGeom>
        </p:spPr>
        <p:txBody>
          <a:bodyPr wrap="none">
            <a:spAutoFit/>
          </a:bodyPr>
          <a:lstStyle/>
          <a:p>
            <a:pPr algn="ctr"/>
            <a:r>
              <a:rPr lang="fr-FR" b="1" dirty="0" smtClean="0">
                <a:solidFill>
                  <a:srgbClr val="FF99FF"/>
                </a:solidFill>
                <a:latin typeface="Arial" pitchFamily="34" charset="0"/>
                <a:cs typeface="Arial" pitchFamily="34" charset="0"/>
              </a:rPr>
              <a:t>AUGER</a:t>
            </a:r>
          </a:p>
          <a:p>
            <a:pPr algn="ctr"/>
            <a:r>
              <a:rPr lang="fr-FR" b="1" dirty="0" smtClean="0">
                <a:latin typeface="Arial" pitchFamily="34" charset="0"/>
                <a:cs typeface="Arial" pitchFamily="34" charset="0"/>
              </a:rPr>
              <a:t>« JEM-</a:t>
            </a:r>
            <a:r>
              <a:rPr lang="fr-FR" b="1" dirty="0" err="1" smtClean="0">
                <a:latin typeface="Arial" pitchFamily="34" charset="0"/>
                <a:cs typeface="Arial" pitchFamily="34" charset="0"/>
              </a:rPr>
              <a:t>Euso</a:t>
            </a:r>
            <a:r>
              <a:rPr lang="fr-FR" b="1" dirty="0" smtClean="0">
                <a:latin typeface="Arial" pitchFamily="34" charset="0"/>
                <a:cs typeface="Arial" pitchFamily="34" charset="0"/>
              </a:rPr>
              <a:t> »</a:t>
            </a:r>
            <a:endParaRPr lang="fr-FR" b="1" dirty="0" smtClean="0">
              <a:latin typeface="Arial" pitchFamily="34" charset="0"/>
              <a:cs typeface="Arial" pitchFamily="34" charset="0"/>
            </a:endParaRPr>
          </a:p>
        </p:txBody>
      </p:sp>
      <p:sp>
        <p:nvSpPr>
          <p:cNvPr id="16" name="Ellipse 15"/>
          <p:cNvSpPr/>
          <p:nvPr/>
        </p:nvSpPr>
        <p:spPr>
          <a:xfrm>
            <a:off x="3330687" y="4068361"/>
            <a:ext cx="2016224" cy="7928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3635896" y="3491716"/>
            <a:ext cx="4711546" cy="369332"/>
          </a:xfrm>
          <a:prstGeom prst="rect">
            <a:avLst/>
          </a:prstGeom>
          <a:ln/>
        </p:spPr>
        <p:style>
          <a:lnRef idx="1">
            <a:schemeClr val="accent2"/>
          </a:lnRef>
          <a:fillRef idx="2">
            <a:schemeClr val="accent2"/>
          </a:fillRef>
          <a:effectRef idx="1">
            <a:schemeClr val="accent2"/>
          </a:effectRef>
          <a:fontRef idx="minor">
            <a:schemeClr val="dk1"/>
          </a:fontRef>
        </p:style>
        <p:txBody>
          <a:bodyPr wrap="none">
            <a:spAutoFit/>
          </a:bodyPr>
          <a:lstStyle/>
          <a:p>
            <a:r>
              <a:rPr lang="fr-FR" smtClean="0">
                <a:latin typeface="Arial" pitchFamily="34" charset="0"/>
                <a:cs typeface="Arial" pitchFamily="34" charset="0"/>
              </a:rPr>
              <a:t>Les nouveaux messagers/Univers «violent »</a:t>
            </a:r>
            <a:endParaRPr lang="fr-FR">
              <a:latin typeface="Arial" pitchFamily="34" charset="0"/>
              <a:cs typeface="Arial" pitchFamily="34" charset="0"/>
            </a:endParaRPr>
          </a:p>
        </p:txBody>
      </p:sp>
      <p:sp>
        <p:nvSpPr>
          <p:cNvPr id="19" name="Rectangle 18"/>
          <p:cNvSpPr/>
          <p:nvPr/>
        </p:nvSpPr>
        <p:spPr>
          <a:xfrm>
            <a:off x="6084168" y="4869160"/>
            <a:ext cx="2383986" cy="584775"/>
          </a:xfrm>
          <a:prstGeom prst="rect">
            <a:avLst/>
          </a:prstGeom>
        </p:spPr>
        <p:txBody>
          <a:bodyPr wrap="none">
            <a:spAutoFit/>
          </a:bodyPr>
          <a:lstStyle/>
          <a:p>
            <a:pPr algn="ctr"/>
            <a:r>
              <a:rPr lang="fr-FR" sz="1600" i="1" smtClean="0">
                <a:latin typeface="Arial" pitchFamily="34" charset="0"/>
                <a:cs typeface="Arial" pitchFamily="34" charset="0"/>
              </a:rPr>
              <a:t>Ondes gravitationnelles.</a:t>
            </a:r>
          </a:p>
          <a:p>
            <a:pPr algn="ctr"/>
            <a:r>
              <a:rPr lang="fr-FR" sz="1600" i="1" smtClean="0">
                <a:latin typeface="Arial" pitchFamily="34" charset="0"/>
                <a:cs typeface="Arial" pitchFamily="34" charset="0"/>
              </a:rPr>
              <a:t>Relativité générale</a:t>
            </a:r>
          </a:p>
        </p:txBody>
      </p:sp>
      <p:sp>
        <p:nvSpPr>
          <p:cNvPr id="20" name="Rectangle 19"/>
          <p:cNvSpPr/>
          <p:nvPr/>
        </p:nvSpPr>
        <p:spPr>
          <a:xfrm>
            <a:off x="2498869" y="4860449"/>
            <a:ext cx="3547767" cy="584775"/>
          </a:xfrm>
          <a:prstGeom prst="rect">
            <a:avLst/>
          </a:prstGeom>
        </p:spPr>
        <p:txBody>
          <a:bodyPr wrap="none">
            <a:spAutoFit/>
          </a:bodyPr>
          <a:lstStyle/>
          <a:p>
            <a:pPr algn="ctr"/>
            <a:r>
              <a:rPr lang="fr-FR" sz="1600" i="1" dirty="0" smtClean="0">
                <a:latin typeface="Arial" pitchFamily="34" charset="0"/>
                <a:cs typeface="Arial" pitchFamily="34" charset="0"/>
              </a:rPr>
              <a:t>Rayons Cosmiques chargés de très</a:t>
            </a:r>
          </a:p>
          <a:p>
            <a:pPr algn="ctr"/>
            <a:r>
              <a:rPr lang="fr-FR" sz="1600" i="1" dirty="0" smtClean="0">
                <a:latin typeface="Arial" pitchFamily="34" charset="0"/>
                <a:cs typeface="Arial" pitchFamily="34" charset="0"/>
              </a:rPr>
              <a:t>Hautes énergie. Nouvelles structures</a:t>
            </a:r>
          </a:p>
        </p:txBody>
      </p:sp>
      <p:sp>
        <p:nvSpPr>
          <p:cNvPr id="21" name="Espace réservé du numéro de diapositive 20"/>
          <p:cNvSpPr>
            <a:spLocks noGrp="1"/>
          </p:cNvSpPr>
          <p:nvPr>
            <p:ph type="sldNum" sz="quarter" idx="12"/>
          </p:nvPr>
        </p:nvSpPr>
        <p:spPr/>
        <p:txBody>
          <a:bodyPr/>
          <a:lstStyle/>
          <a:p>
            <a:fld id="{044901D5-0DEC-41E6-8025-CE7E4D9C4ED2}" type="slidenum">
              <a:rPr lang="fr-FR" smtClean="0"/>
              <a:pPr/>
              <a:t>24</a:t>
            </a:fld>
            <a:endParaRPr lang="fr-FR"/>
          </a:p>
        </p:txBody>
      </p:sp>
      <p:sp>
        <p:nvSpPr>
          <p:cNvPr id="22" name="Rectangle 21"/>
          <p:cNvSpPr/>
          <p:nvPr/>
        </p:nvSpPr>
        <p:spPr>
          <a:xfrm>
            <a:off x="758621" y="6402814"/>
            <a:ext cx="6261651" cy="338554"/>
          </a:xfrm>
          <a:prstGeom prst="rect">
            <a:avLst/>
          </a:prstGeom>
        </p:spPr>
        <p:txBody>
          <a:bodyPr wrap="none">
            <a:spAutoFit/>
          </a:bodyPr>
          <a:lstStyle/>
          <a:p>
            <a:pPr algn="ctr"/>
            <a:r>
              <a:rPr lang="fr-FR" sz="1600" i="1" dirty="0" smtClean="0">
                <a:latin typeface="Arial" pitchFamily="34" charset="0"/>
                <a:cs typeface="Arial" pitchFamily="34" charset="0"/>
              </a:rPr>
              <a:t>Il faut également </a:t>
            </a:r>
            <a:r>
              <a:rPr lang="fr-FR" sz="1600" i="1" dirty="0" smtClean="0">
                <a:latin typeface="Arial" pitchFamily="34" charset="0"/>
                <a:cs typeface="Arial" pitchFamily="34" charset="0"/>
              </a:rPr>
              <a:t>d</a:t>
            </a:r>
            <a:r>
              <a:rPr lang="fr-FR" sz="1600" i="1" dirty="0" smtClean="0">
                <a:latin typeface="Arial" pitchFamily="34" charset="0"/>
                <a:cs typeface="Arial" pitchFamily="34" charset="0"/>
              </a:rPr>
              <a:t>iscuter la place d’expériences comme FLOWER</a:t>
            </a:r>
            <a:endParaRPr lang="fr-FR" sz="1600" i="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44901D5-0DEC-41E6-8025-CE7E4D9C4ED2}" type="slidenum">
              <a:rPr lang="fr-FR" smtClean="0"/>
              <a:pPr/>
              <a:t>25</a:t>
            </a:fld>
            <a:endParaRPr lang="fr-FR" dirty="0"/>
          </a:p>
        </p:txBody>
      </p:sp>
      <p:pic>
        <p:nvPicPr>
          <p:cNvPr id="5" name="Picture 3"/>
          <p:cNvPicPr>
            <a:picLocks noChangeAspect="1" noChangeArrowheads="1"/>
          </p:cNvPicPr>
          <p:nvPr/>
        </p:nvPicPr>
        <p:blipFill>
          <a:blip r:embed="rId2" cstate="print"/>
          <a:srcRect/>
          <a:stretch>
            <a:fillRect/>
          </a:stretch>
        </p:blipFill>
        <p:spPr bwMode="auto">
          <a:xfrm>
            <a:off x="3384376" y="3435644"/>
            <a:ext cx="5004048" cy="3377732"/>
          </a:xfrm>
          <a:prstGeom prst="rect">
            <a:avLst/>
          </a:prstGeom>
          <a:noFill/>
          <a:ln w="9525" algn="ctr">
            <a:noFill/>
            <a:miter lim="800000"/>
            <a:headEnd/>
            <a:tailEnd/>
          </a:ln>
          <a:effectLst/>
        </p:spPr>
      </p:pic>
      <p:sp>
        <p:nvSpPr>
          <p:cNvPr id="7" name="ZoneTexte 6"/>
          <p:cNvSpPr txBox="1"/>
          <p:nvPr/>
        </p:nvSpPr>
        <p:spPr>
          <a:xfrm>
            <a:off x="0" y="621843"/>
            <a:ext cx="6012160" cy="4247317"/>
          </a:xfrm>
          <a:prstGeom prst="rect">
            <a:avLst/>
          </a:prstGeom>
          <a:noFill/>
        </p:spPr>
        <p:txBody>
          <a:bodyPr wrap="square" rtlCol="0">
            <a:spAutoFit/>
          </a:bodyPr>
          <a:lstStyle/>
          <a:p>
            <a:r>
              <a:rPr lang="fr-FR" dirty="0" smtClean="0">
                <a:latin typeface="Times New Roman" pitchFamily="18" charset="0"/>
                <a:cs typeface="Times New Roman" pitchFamily="18" charset="0"/>
              </a:rPr>
              <a:t>           Améliorer la sensibilité d’un facteur 10</a:t>
            </a:r>
          </a:p>
          <a:p>
            <a:endParaRPr lang="fr-FR" dirty="0" smtClean="0">
              <a:latin typeface="Times New Roman" pitchFamily="18" charset="0"/>
              <a:cs typeface="Times New Roman" pitchFamily="18" charset="0"/>
            </a:endParaRPr>
          </a:p>
          <a:p>
            <a:pPr>
              <a:buFont typeface="Arial" pitchFamily="34" charset="0"/>
              <a:buChar char="•"/>
            </a:pPr>
            <a:r>
              <a:rPr lang="fr-FR" dirty="0" smtClean="0">
                <a:latin typeface="Times New Roman" pitchFamily="18" charset="0"/>
                <a:cs typeface="Times New Roman" pitchFamily="18" charset="0"/>
              </a:rPr>
              <a:t> Approuvé en Décembre 2009</a:t>
            </a:r>
          </a:p>
          <a:p>
            <a:pPr>
              <a:buFont typeface="Arial" pitchFamily="34" charset="0"/>
              <a:buChar char="•"/>
            </a:pPr>
            <a:r>
              <a:rPr lang="fr-FR" dirty="0" smtClean="0">
                <a:latin typeface="Times New Roman" pitchFamily="18" charset="0"/>
                <a:cs typeface="Times New Roman" pitchFamily="18" charset="0"/>
              </a:rPr>
              <a:t> Plusieurs sous-systèmes testés dans Virgo+</a:t>
            </a:r>
          </a:p>
          <a:p>
            <a:pPr>
              <a:buFont typeface="Arial" pitchFamily="34" charset="0"/>
              <a:buChar char="•"/>
            </a:pPr>
            <a:r>
              <a:rPr lang="fr-FR" dirty="0" smtClean="0">
                <a:latin typeface="Times New Roman" pitchFamily="18" charset="0"/>
                <a:cs typeface="Times New Roman" pitchFamily="18" charset="0"/>
              </a:rPr>
              <a:t> Problèmes de financement qui vont probablement retarder    </a:t>
            </a:r>
          </a:p>
          <a:p>
            <a:r>
              <a:rPr lang="fr-FR" dirty="0" smtClean="0">
                <a:latin typeface="Times New Roman" pitchFamily="18" charset="0"/>
                <a:cs typeface="Times New Roman" pitchFamily="18" charset="0"/>
              </a:rPr>
              <a:t>   le projet </a:t>
            </a:r>
          </a:p>
          <a:p>
            <a:pPr>
              <a:buFont typeface="Arial" pitchFamily="34" charset="0"/>
              <a:buChar char="•"/>
            </a:pPr>
            <a:endParaRPr lang="fr-FR" dirty="0" smtClean="0">
              <a:latin typeface="Times New Roman" pitchFamily="18" charset="0"/>
              <a:cs typeface="Times New Roman" pitchFamily="18" charset="0"/>
            </a:endParaRPr>
          </a:p>
          <a:p>
            <a:pPr>
              <a:buFont typeface="Arial" pitchFamily="34" charset="0"/>
              <a:buChar char="•"/>
            </a:pPr>
            <a:r>
              <a:rPr lang="fr-FR" dirty="0" smtClean="0">
                <a:latin typeface="Times New Roman" pitchFamily="18" charset="0"/>
                <a:cs typeface="Times New Roman" pitchFamily="18" charset="0"/>
              </a:rPr>
              <a:t> LAL impliqué sur le contrôle-commande de l’enceinte à vide</a:t>
            </a:r>
          </a:p>
          <a:p>
            <a:pPr>
              <a:buFont typeface="Arial" pitchFamily="34" charset="0"/>
              <a:buChar char="•"/>
            </a:pPr>
            <a:r>
              <a:rPr lang="fr-FR" dirty="0" smtClean="0">
                <a:latin typeface="Times New Roman" pitchFamily="18" charset="0"/>
                <a:cs typeface="Times New Roman" pitchFamily="18" charset="0"/>
              </a:rPr>
              <a:t> Acquisition du contrôle des cavités testée dans CALVA</a:t>
            </a:r>
          </a:p>
          <a:p>
            <a:endParaRPr lang="fr-FR" u="sng" dirty="0" smtClean="0">
              <a:latin typeface="Times New Roman" pitchFamily="18" charset="0"/>
              <a:cs typeface="Times New Roman" pitchFamily="18" charset="0"/>
            </a:endParaRPr>
          </a:p>
          <a:p>
            <a:r>
              <a:rPr lang="fr-FR" u="sng" dirty="0" smtClean="0">
                <a:latin typeface="Times New Roman" pitchFamily="18" charset="0"/>
                <a:cs typeface="Times New Roman" pitchFamily="18" charset="0"/>
              </a:rPr>
              <a:t>Planning Prévu</a:t>
            </a:r>
            <a:endParaRPr lang="fr-FR" dirty="0" smtClean="0">
              <a:latin typeface="Times New Roman" pitchFamily="18" charset="0"/>
              <a:cs typeface="Times New Roman" pitchFamily="18" charset="0"/>
            </a:endParaRPr>
          </a:p>
          <a:p>
            <a:pPr>
              <a:buFont typeface="Arial" pitchFamily="34" charset="0"/>
              <a:buChar char="•"/>
            </a:pPr>
            <a:r>
              <a:rPr lang="fr-FR" dirty="0" smtClean="0">
                <a:latin typeface="Times New Roman" pitchFamily="18" charset="0"/>
                <a:cs typeface="Times New Roman" pitchFamily="18" charset="0"/>
              </a:rPr>
              <a:t> Septembre 2011: arrêt de Virgo+</a:t>
            </a:r>
          </a:p>
          <a:p>
            <a:pPr>
              <a:buFont typeface="Arial" pitchFamily="34" charset="0"/>
              <a:buChar char="•"/>
            </a:pPr>
            <a:r>
              <a:rPr lang="fr-FR" dirty="0" smtClean="0">
                <a:latin typeface="Times New Roman" pitchFamily="18" charset="0"/>
                <a:cs typeface="Times New Roman" pitchFamily="18" charset="0"/>
              </a:rPr>
              <a:t> 2014: interféromètre complet et début du </a:t>
            </a:r>
            <a:r>
              <a:rPr lang="fr-FR" dirty="0" err="1" smtClean="0">
                <a:latin typeface="Times New Roman" pitchFamily="18" charset="0"/>
                <a:cs typeface="Times New Roman" pitchFamily="18" charset="0"/>
              </a:rPr>
              <a:t>commissioning</a:t>
            </a:r>
            <a:endParaRPr lang="fr-FR" dirty="0" smtClean="0">
              <a:latin typeface="Times New Roman" pitchFamily="18" charset="0"/>
              <a:cs typeface="Times New Roman" pitchFamily="18" charset="0"/>
            </a:endParaRPr>
          </a:p>
          <a:p>
            <a:pPr>
              <a:buFont typeface="Arial" pitchFamily="34" charset="0"/>
              <a:buChar char="•"/>
            </a:pPr>
            <a:r>
              <a:rPr lang="fr-FR" dirty="0" smtClean="0">
                <a:latin typeface="Times New Roman" pitchFamily="18" charset="0"/>
                <a:cs typeface="Times New Roman" pitchFamily="18" charset="0"/>
              </a:rPr>
              <a:t> 2015: premier </a:t>
            </a:r>
            <a:r>
              <a:rPr lang="fr-FR" dirty="0" err="1" smtClean="0">
                <a:latin typeface="Times New Roman" pitchFamily="18" charset="0"/>
                <a:cs typeface="Times New Roman" pitchFamily="18" charset="0"/>
              </a:rPr>
              <a:t>run</a:t>
            </a:r>
            <a:r>
              <a:rPr lang="fr-FR" dirty="0" smtClean="0">
                <a:latin typeface="Times New Roman" pitchFamily="18" charset="0"/>
                <a:cs typeface="Times New Roman" pitchFamily="18" charset="0"/>
              </a:rPr>
              <a:t> scientifique</a:t>
            </a:r>
          </a:p>
          <a:p>
            <a:pPr>
              <a:buFont typeface="Arial" pitchFamily="34" charset="0"/>
              <a:buChar char="•"/>
            </a:pPr>
            <a:endParaRPr lang="fr-FR" dirty="0" smtClean="0">
              <a:latin typeface="Times New Roman" pitchFamily="18" charset="0"/>
              <a:cs typeface="Times New Roman" pitchFamily="18" charset="0"/>
            </a:endParaRPr>
          </a:p>
        </p:txBody>
      </p:sp>
      <p:sp>
        <p:nvSpPr>
          <p:cNvPr id="8" name="ZoneTexte 7"/>
          <p:cNvSpPr txBox="1"/>
          <p:nvPr/>
        </p:nvSpPr>
        <p:spPr>
          <a:xfrm>
            <a:off x="179512" y="3117598"/>
            <a:ext cx="3714776" cy="369332"/>
          </a:xfrm>
          <a:prstGeom prst="rect">
            <a:avLst/>
          </a:prstGeom>
          <a:noFill/>
        </p:spPr>
        <p:txBody>
          <a:bodyPr wrap="square" rtlCol="0">
            <a:spAutoFit/>
          </a:bodyPr>
          <a:lstStyle/>
          <a:p>
            <a:endParaRPr lang="en-US" dirty="0">
              <a:latin typeface="Times New Roman" pitchFamily="18" charset="0"/>
              <a:cs typeface="Times New Roman" pitchFamily="18" charset="0"/>
            </a:endParaRPr>
          </a:p>
        </p:txBody>
      </p:sp>
      <p:pic>
        <p:nvPicPr>
          <p:cNvPr id="9" name="Picture 2"/>
          <p:cNvPicPr>
            <a:picLocks noChangeAspect="1" noChangeArrowheads="1"/>
          </p:cNvPicPr>
          <p:nvPr/>
        </p:nvPicPr>
        <p:blipFill>
          <a:blip r:embed="rId3" cstate="print"/>
          <a:srcRect/>
          <a:stretch>
            <a:fillRect/>
          </a:stretch>
        </p:blipFill>
        <p:spPr bwMode="auto">
          <a:xfrm>
            <a:off x="6000760" y="692696"/>
            <a:ext cx="3143240" cy="2356937"/>
          </a:xfrm>
          <a:prstGeom prst="rect">
            <a:avLst/>
          </a:prstGeom>
          <a:noFill/>
          <a:ln w="9525">
            <a:noFill/>
            <a:miter lim="800000"/>
            <a:headEnd/>
            <a:tailEnd/>
          </a:ln>
        </p:spPr>
      </p:pic>
      <p:sp>
        <p:nvSpPr>
          <p:cNvPr id="10" name="Rectangle 9"/>
          <p:cNvSpPr/>
          <p:nvPr/>
        </p:nvSpPr>
        <p:spPr>
          <a:xfrm>
            <a:off x="35496" y="116632"/>
            <a:ext cx="2664296" cy="461665"/>
          </a:xfrm>
          <a:prstGeom prst="rect">
            <a:avLst/>
          </a:prstGeom>
          <a:solidFill>
            <a:srgbClr val="FFFF00"/>
          </a:solidFill>
        </p:spPr>
        <p:txBody>
          <a:bodyPr wrap="square">
            <a:spAutoFit/>
          </a:bodyPr>
          <a:lstStyle/>
          <a:p>
            <a:r>
              <a:rPr lang="fr-FR" sz="2400" dirty="0" smtClean="0">
                <a:latin typeface="Times New Roman" pitchFamily="18" charset="0"/>
                <a:cs typeface="Times New Roman" pitchFamily="18" charset="0"/>
              </a:rPr>
              <a:t>Advanced </a:t>
            </a:r>
            <a:r>
              <a:rPr lang="fr-FR" sz="2400" dirty="0" err="1" smtClean="0">
                <a:latin typeface="Times New Roman" pitchFamily="18" charset="0"/>
                <a:cs typeface="Times New Roman" pitchFamily="18" charset="0"/>
              </a:rPr>
              <a:t>Virgo</a:t>
            </a:r>
            <a:r>
              <a:rPr lang="fr-FR" sz="2400"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732240" y="6309320"/>
            <a:ext cx="2133600" cy="365125"/>
          </a:xfrm>
        </p:spPr>
        <p:txBody>
          <a:bodyPr/>
          <a:lstStyle/>
          <a:p>
            <a:fld id="{044901D5-0DEC-41E6-8025-CE7E4D9C4ED2}" type="slidenum">
              <a:rPr lang="fr-FR" smtClean="0">
                <a:latin typeface="Arial" pitchFamily="34" charset="0"/>
                <a:cs typeface="Arial" pitchFamily="34" charset="0"/>
              </a:rPr>
              <a:pPr/>
              <a:t>26</a:t>
            </a:fld>
            <a:endParaRPr lang="fr-FR" dirty="0">
              <a:latin typeface="Arial" pitchFamily="34" charset="0"/>
              <a:cs typeface="Arial" pitchFamily="34" charset="0"/>
            </a:endParaRPr>
          </a:p>
        </p:txBody>
      </p:sp>
      <p:sp>
        <p:nvSpPr>
          <p:cNvPr id="5" name="ZoneTexte 4"/>
          <p:cNvSpPr txBox="1"/>
          <p:nvPr/>
        </p:nvSpPr>
        <p:spPr>
          <a:xfrm>
            <a:off x="179512" y="303039"/>
            <a:ext cx="1774845" cy="461665"/>
          </a:xfrm>
          <a:prstGeom prst="rect">
            <a:avLst/>
          </a:prstGeom>
          <a:solidFill>
            <a:srgbClr val="FFFF00"/>
          </a:solidFill>
        </p:spPr>
        <p:txBody>
          <a:bodyPr wrap="none" rtlCol="0">
            <a:spAutoFit/>
          </a:bodyPr>
          <a:lstStyle/>
          <a:p>
            <a:r>
              <a:rPr lang="fr-FR" sz="2400" dirty="0" smtClean="0">
                <a:latin typeface="Arial" pitchFamily="34" charset="0"/>
                <a:cs typeface="Arial" pitchFamily="34" charset="0"/>
              </a:rPr>
              <a:t>JEM-EUSO</a:t>
            </a:r>
            <a:endParaRPr lang="fr-FR" sz="2400" dirty="0">
              <a:latin typeface="Arial" pitchFamily="34" charset="0"/>
              <a:cs typeface="Arial" pitchFamily="34" charset="0"/>
            </a:endParaRPr>
          </a:p>
        </p:txBody>
      </p:sp>
      <p:pic>
        <p:nvPicPr>
          <p:cNvPr id="8" name="Picture 2" descr="F:\Mes nouveaux documents\Mes images\JEM-EUSO\top_euso_img.png"/>
          <p:cNvPicPr>
            <a:picLocks noGrp="1" noChangeAspect="1" noChangeArrowheads="1"/>
          </p:cNvPicPr>
          <p:nvPr>
            <p:ph sz="quarter" idx="1"/>
          </p:nvPr>
        </p:nvPicPr>
        <p:blipFill>
          <a:blip r:embed="rId2" cstate="print"/>
          <a:srcRect/>
          <a:stretch>
            <a:fillRect/>
          </a:stretch>
        </p:blipFill>
        <p:spPr bwMode="auto">
          <a:xfrm>
            <a:off x="6125825" y="188640"/>
            <a:ext cx="2694647" cy="2592288"/>
          </a:xfrm>
          <a:prstGeom prst="rect">
            <a:avLst/>
          </a:prstGeom>
          <a:noFill/>
        </p:spPr>
      </p:pic>
      <p:sp>
        <p:nvSpPr>
          <p:cNvPr id="9" name="ZoneTexte 8"/>
          <p:cNvSpPr txBox="1"/>
          <p:nvPr/>
        </p:nvSpPr>
        <p:spPr>
          <a:xfrm>
            <a:off x="2051720" y="188640"/>
            <a:ext cx="4673074" cy="646331"/>
          </a:xfrm>
          <a:prstGeom prst="rect">
            <a:avLst/>
          </a:prstGeom>
          <a:solidFill>
            <a:schemeClr val="bg1"/>
          </a:solidFill>
        </p:spPr>
        <p:txBody>
          <a:bodyPr wrap="none" rtlCol="0">
            <a:spAutoFit/>
          </a:bodyPr>
          <a:lstStyle/>
          <a:p>
            <a:r>
              <a:rPr lang="fr-FR" dirty="0" smtClean="0">
                <a:latin typeface="Arial" pitchFamily="34" charset="0"/>
                <a:cs typeface="Arial" pitchFamily="34" charset="0"/>
              </a:rPr>
              <a:t>Expérience spatiale pour la détection </a:t>
            </a:r>
          </a:p>
          <a:p>
            <a:r>
              <a:rPr lang="fr-FR" dirty="0" smtClean="0">
                <a:latin typeface="Arial" pitchFamily="34" charset="0"/>
                <a:cs typeface="Arial" pitchFamily="34" charset="0"/>
              </a:rPr>
              <a:t>de rayons  cosmiques de très haute énergie</a:t>
            </a:r>
            <a:endParaRPr lang="fr-FR" dirty="0">
              <a:latin typeface="Arial" pitchFamily="34" charset="0"/>
              <a:cs typeface="Arial" pitchFamily="34" charset="0"/>
            </a:endParaRPr>
          </a:p>
        </p:txBody>
      </p:sp>
      <p:sp>
        <p:nvSpPr>
          <p:cNvPr id="10" name="Rectangle 9"/>
          <p:cNvSpPr/>
          <p:nvPr/>
        </p:nvSpPr>
        <p:spPr>
          <a:xfrm>
            <a:off x="144016" y="1268760"/>
            <a:ext cx="5868144" cy="1415772"/>
          </a:xfrm>
          <a:prstGeom prst="rect">
            <a:avLst/>
          </a:prstGeom>
        </p:spPr>
        <p:txBody>
          <a:bodyPr wrap="square">
            <a:spAutoFit/>
          </a:bodyPr>
          <a:lstStyle/>
          <a:p>
            <a:pPr>
              <a:buNone/>
            </a:pPr>
            <a:r>
              <a:rPr lang="fr-FR" sz="2000" b="1" dirty="0" smtClean="0">
                <a:latin typeface="Arial" pitchFamily="34" charset="0"/>
                <a:cs typeface="Arial" pitchFamily="34" charset="0"/>
              </a:rPr>
              <a:t>Surtout des activités d’électronique</a:t>
            </a:r>
            <a:endParaRPr lang="fr-FR" sz="2000" dirty="0" smtClean="0">
              <a:latin typeface="Arial" pitchFamily="34" charset="0"/>
              <a:cs typeface="Arial" pitchFamily="34" charset="0"/>
            </a:endParaRPr>
          </a:p>
          <a:p>
            <a:r>
              <a:rPr lang="fr-FR" dirty="0" smtClean="0">
                <a:latin typeface="Arial" pitchFamily="34" charset="0"/>
                <a:cs typeface="Arial" pitchFamily="34" charset="0"/>
              </a:rPr>
              <a:t>ASIC – SPACIROC</a:t>
            </a:r>
          </a:p>
          <a:p>
            <a:pPr lvl="1"/>
            <a:r>
              <a:rPr lang="fr-FR" sz="1600" dirty="0" smtClean="0">
                <a:latin typeface="Arial" pitchFamily="34" charset="0"/>
                <a:cs typeface="Arial" pitchFamily="34" charset="0"/>
              </a:rPr>
              <a:t>-&gt; design : 09/2009 -&gt; 01/2010,</a:t>
            </a:r>
          </a:p>
          <a:p>
            <a:pPr lvl="1"/>
            <a:r>
              <a:rPr lang="fr-FR" sz="1600" dirty="0" smtClean="0">
                <a:latin typeface="Arial" pitchFamily="34" charset="0"/>
                <a:cs typeface="Arial" pitchFamily="34" charset="0"/>
              </a:rPr>
              <a:t>-&gt; premier prototype  : 10/2010,</a:t>
            </a:r>
          </a:p>
          <a:p>
            <a:pPr lvl="1"/>
            <a:r>
              <a:rPr lang="fr-FR" sz="1600" dirty="0" smtClean="0">
                <a:latin typeface="Arial" pitchFamily="34" charset="0"/>
                <a:cs typeface="Arial" pitchFamily="34" charset="0"/>
              </a:rPr>
              <a:t>-&gt; produire un 2eme </a:t>
            </a:r>
            <a:r>
              <a:rPr lang="fr-FR" sz="1600" dirty="0" smtClean="0">
                <a:solidFill>
                  <a:srgbClr val="FF0000"/>
                </a:solidFill>
                <a:latin typeface="Arial" pitchFamily="34" charset="0"/>
                <a:cs typeface="Arial" pitchFamily="34" charset="0"/>
              </a:rPr>
              <a:t>prototype : 06/2011 </a:t>
            </a:r>
            <a:endParaRPr lang="fr-FR" sz="1600" dirty="0">
              <a:latin typeface="Arial" pitchFamily="34" charset="0"/>
              <a:cs typeface="Arial" pitchFamily="34" charset="0"/>
            </a:endParaRPr>
          </a:p>
        </p:txBody>
      </p:sp>
      <p:sp>
        <p:nvSpPr>
          <p:cNvPr id="11" name="Rectangle 10"/>
          <p:cNvSpPr/>
          <p:nvPr/>
        </p:nvSpPr>
        <p:spPr>
          <a:xfrm>
            <a:off x="-108520" y="2708920"/>
            <a:ext cx="9324527" cy="369332"/>
          </a:xfrm>
          <a:prstGeom prst="rect">
            <a:avLst/>
          </a:prstGeom>
        </p:spPr>
        <p:txBody>
          <a:bodyPr wrap="square">
            <a:spAutoFit/>
          </a:bodyPr>
          <a:lstStyle/>
          <a:p>
            <a:pPr>
              <a:buNone/>
            </a:pPr>
            <a:r>
              <a:rPr lang="fr-FR" dirty="0" smtClean="0">
                <a:latin typeface="Arial" pitchFamily="34" charset="0"/>
                <a:cs typeface="Arial" pitchFamily="34" charset="0"/>
              </a:rPr>
              <a:t>Une électronique similaire est actuellement testée et sera utilisée pour l’expérience UFFO</a:t>
            </a:r>
          </a:p>
        </p:txBody>
      </p:sp>
      <p:pic>
        <p:nvPicPr>
          <p:cNvPr id="12" name="Picture 4"/>
          <p:cNvPicPr>
            <a:picLocks noChangeAspect="1" noChangeArrowheads="1"/>
          </p:cNvPicPr>
          <p:nvPr/>
        </p:nvPicPr>
        <p:blipFill>
          <a:blip r:embed="rId3" cstate="print"/>
          <a:srcRect/>
          <a:stretch>
            <a:fillRect/>
          </a:stretch>
        </p:blipFill>
        <p:spPr bwMode="auto">
          <a:xfrm>
            <a:off x="4644008" y="1527622"/>
            <a:ext cx="1280540" cy="1181298"/>
          </a:xfrm>
          <a:prstGeom prst="rect">
            <a:avLst/>
          </a:prstGeom>
          <a:noFill/>
          <a:ln w="9525">
            <a:noFill/>
            <a:miter lim="800000"/>
            <a:headEnd/>
            <a:tailEnd/>
          </a:ln>
        </p:spPr>
      </p:pic>
      <p:cxnSp>
        <p:nvCxnSpPr>
          <p:cNvPr id="13" name="Connecteur droit avec flèche 12"/>
          <p:cNvCxnSpPr/>
          <p:nvPr/>
        </p:nvCxnSpPr>
        <p:spPr>
          <a:xfrm rot="5400000" flipH="1" flipV="1">
            <a:off x="3096630" y="5290832"/>
            <a:ext cx="36004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rot="5400000" flipH="1" flipV="1">
            <a:off x="4968838" y="5362840"/>
            <a:ext cx="36004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2767725" y="5471646"/>
            <a:ext cx="1072731" cy="430887"/>
          </a:xfrm>
          <a:prstGeom prst="rect">
            <a:avLst/>
          </a:prstGeom>
          <a:noFill/>
        </p:spPr>
        <p:txBody>
          <a:bodyPr wrap="none" rtlCol="0">
            <a:spAutoFit/>
          </a:bodyPr>
          <a:lstStyle/>
          <a:p>
            <a:pPr algn="ctr"/>
            <a:r>
              <a:rPr lang="fr-FR" sz="1100" b="1" smtClean="0">
                <a:latin typeface="Arial" pitchFamily="34" charset="0"/>
                <a:cs typeface="Arial" pitchFamily="34" charset="0"/>
              </a:rPr>
              <a:t>CNES launch</a:t>
            </a:r>
          </a:p>
          <a:p>
            <a:pPr algn="ctr"/>
            <a:r>
              <a:rPr lang="fr-FR" sz="1100" b="1" smtClean="0">
                <a:latin typeface="Arial" pitchFamily="34" charset="0"/>
                <a:cs typeface="Arial" pitchFamily="34" charset="0"/>
              </a:rPr>
              <a:t>(2014) ?</a:t>
            </a:r>
            <a:endParaRPr lang="fr-FR" sz="1100" b="1">
              <a:latin typeface="Arial" pitchFamily="34" charset="0"/>
              <a:cs typeface="Arial" pitchFamily="34" charset="0"/>
            </a:endParaRPr>
          </a:p>
        </p:txBody>
      </p:sp>
      <p:sp>
        <p:nvSpPr>
          <p:cNvPr id="16" name="ZoneTexte 15"/>
          <p:cNvSpPr txBox="1"/>
          <p:nvPr/>
        </p:nvSpPr>
        <p:spPr>
          <a:xfrm>
            <a:off x="4355976" y="5543654"/>
            <a:ext cx="1181734" cy="261610"/>
          </a:xfrm>
          <a:prstGeom prst="rect">
            <a:avLst/>
          </a:prstGeom>
          <a:noFill/>
        </p:spPr>
        <p:txBody>
          <a:bodyPr wrap="none" rtlCol="0">
            <a:spAutoFit/>
          </a:bodyPr>
          <a:lstStyle/>
          <a:p>
            <a:r>
              <a:rPr lang="fr-FR" sz="1100" b="1" smtClean="0">
                <a:latin typeface="Arial" pitchFamily="34" charset="0"/>
                <a:cs typeface="Arial" pitchFamily="34" charset="0"/>
              </a:rPr>
              <a:t>JAXA launch ?</a:t>
            </a:r>
            <a:endParaRPr lang="fr-FR" sz="1100" b="1">
              <a:latin typeface="Arial" pitchFamily="34" charset="0"/>
              <a:cs typeface="Arial" pitchFamily="34" charset="0"/>
            </a:endParaRPr>
          </a:p>
        </p:txBody>
      </p:sp>
      <p:cxnSp>
        <p:nvCxnSpPr>
          <p:cNvPr id="17" name="Connecteur droit avec flèche 16"/>
          <p:cNvCxnSpPr/>
          <p:nvPr/>
        </p:nvCxnSpPr>
        <p:spPr>
          <a:xfrm>
            <a:off x="7236296" y="5543654"/>
            <a:ext cx="1152128"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7246638" y="5615662"/>
            <a:ext cx="1438214" cy="261610"/>
          </a:xfrm>
          <a:prstGeom prst="rect">
            <a:avLst/>
          </a:prstGeom>
          <a:noFill/>
        </p:spPr>
        <p:txBody>
          <a:bodyPr wrap="none" rtlCol="0">
            <a:spAutoFit/>
          </a:bodyPr>
          <a:lstStyle/>
          <a:p>
            <a:r>
              <a:rPr lang="fr-FR" sz="1100" b="1" smtClean="0">
                <a:latin typeface="Arial" pitchFamily="34" charset="0"/>
                <a:cs typeface="Arial" pitchFamily="34" charset="0"/>
              </a:rPr>
              <a:t>ISS prolongation ?</a:t>
            </a:r>
            <a:endParaRPr lang="fr-FR" sz="1100" b="1">
              <a:latin typeface="Arial" pitchFamily="34" charset="0"/>
              <a:cs typeface="Arial" pitchFamily="34" charset="0"/>
            </a:endParaRPr>
          </a:p>
        </p:txBody>
      </p:sp>
      <p:cxnSp>
        <p:nvCxnSpPr>
          <p:cNvPr id="19" name="Connecteur droit avec flèche 18"/>
          <p:cNvCxnSpPr/>
          <p:nvPr/>
        </p:nvCxnSpPr>
        <p:spPr>
          <a:xfrm rot="5400000" flipH="1" flipV="1">
            <a:off x="1584462" y="5290832"/>
            <a:ext cx="36004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899592" y="5471646"/>
            <a:ext cx="1313180" cy="261610"/>
          </a:xfrm>
          <a:prstGeom prst="rect">
            <a:avLst/>
          </a:prstGeom>
          <a:noFill/>
        </p:spPr>
        <p:txBody>
          <a:bodyPr wrap="none" rtlCol="0">
            <a:spAutoFit/>
          </a:bodyPr>
          <a:lstStyle/>
          <a:p>
            <a:r>
              <a:rPr lang="fr-FR" sz="1100" b="1" smtClean="0">
                <a:latin typeface="Arial" pitchFamily="34" charset="0"/>
                <a:cs typeface="Arial" pitchFamily="34" charset="0"/>
              </a:rPr>
              <a:t>Russian launch !</a:t>
            </a:r>
            <a:endParaRPr lang="fr-FR" sz="1100" b="1">
              <a:latin typeface="Arial" pitchFamily="34" charset="0"/>
              <a:cs typeface="Arial" pitchFamily="34" charset="0"/>
            </a:endParaRPr>
          </a:p>
        </p:txBody>
      </p:sp>
      <p:cxnSp>
        <p:nvCxnSpPr>
          <p:cNvPr id="21" name="Connecteur droit avec flèche 20"/>
          <p:cNvCxnSpPr/>
          <p:nvPr/>
        </p:nvCxnSpPr>
        <p:spPr>
          <a:xfrm>
            <a:off x="539552" y="5831686"/>
            <a:ext cx="1296144"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395536" y="5904855"/>
            <a:ext cx="1329210" cy="430887"/>
          </a:xfrm>
          <a:prstGeom prst="rect">
            <a:avLst/>
          </a:prstGeom>
          <a:noFill/>
        </p:spPr>
        <p:txBody>
          <a:bodyPr wrap="none" rtlCol="0">
            <a:spAutoFit/>
          </a:bodyPr>
          <a:lstStyle/>
          <a:p>
            <a:r>
              <a:rPr lang="fr-FR" sz="1100" b="1" smtClean="0">
                <a:latin typeface="Arial" pitchFamily="34" charset="0"/>
                <a:cs typeface="Arial" pitchFamily="34" charset="0"/>
              </a:rPr>
              <a:t>JAXA decision ?</a:t>
            </a:r>
          </a:p>
          <a:p>
            <a:r>
              <a:rPr lang="fr-FR" sz="1100" b="1" smtClean="0">
                <a:latin typeface="Arial" pitchFamily="34" charset="0"/>
                <a:cs typeface="Arial" pitchFamily="34" charset="0"/>
              </a:rPr>
              <a:t>Japan decision ?</a:t>
            </a:r>
            <a:endParaRPr lang="fr-FR" sz="1100" b="1">
              <a:latin typeface="Arial" pitchFamily="34" charset="0"/>
              <a:cs typeface="Arial" pitchFamily="34" charset="0"/>
            </a:endParaRPr>
          </a:p>
        </p:txBody>
      </p:sp>
      <p:cxnSp>
        <p:nvCxnSpPr>
          <p:cNvPr id="23" name="Connecteur droit avec flèche 22"/>
          <p:cNvCxnSpPr/>
          <p:nvPr/>
        </p:nvCxnSpPr>
        <p:spPr>
          <a:xfrm>
            <a:off x="1403648" y="6335742"/>
            <a:ext cx="1152128"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1170460" y="6407750"/>
            <a:ext cx="1691489" cy="261610"/>
          </a:xfrm>
          <a:prstGeom prst="rect">
            <a:avLst/>
          </a:prstGeom>
          <a:noFill/>
        </p:spPr>
        <p:txBody>
          <a:bodyPr wrap="none" rtlCol="0">
            <a:spAutoFit/>
          </a:bodyPr>
          <a:lstStyle/>
          <a:p>
            <a:r>
              <a:rPr lang="fr-FR" sz="1100" b="1" smtClean="0">
                <a:latin typeface="Arial" pitchFamily="34" charset="0"/>
                <a:cs typeface="Arial" pitchFamily="34" charset="0"/>
              </a:rPr>
              <a:t>ESA, NASA decision ?</a:t>
            </a:r>
            <a:endParaRPr lang="fr-FR" sz="1100" b="1">
              <a:latin typeface="Arial" pitchFamily="34" charset="0"/>
              <a:cs typeface="Arial" pitchFamily="34" charset="0"/>
            </a:endParaRPr>
          </a:p>
        </p:txBody>
      </p:sp>
      <p:cxnSp>
        <p:nvCxnSpPr>
          <p:cNvPr id="25" name="Connecteur droit avec flèche 24"/>
          <p:cNvCxnSpPr/>
          <p:nvPr/>
        </p:nvCxnSpPr>
        <p:spPr>
          <a:xfrm>
            <a:off x="5220072" y="5399638"/>
            <a:ext cx="3097138" cy="79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5868144" y="5183614"/>
            <a:ext cx="984565" cy="261610"/>
          </a:xfrm>
          <a:prstGeom prst="rect">
            <a:avLst/>
          </a:prstGeom>
          <a:noFill/>
        </p:spPr>
        <p:txBody>
          <a:bodyPr wrap="none" rtlCol="0">
            <a:spAutoFit/>
          </a:bodyPr>
          <a:lstStyle/>
          <a:p>
            <a:r>
              <a:rPr lang="fr-FR" sz="1100" b="1" smtClean="0">
                <a:latin typeface="Arial" pitchFamily="34" charset="0"/>
                <a:cs typeface="Arial" pitchFamily="34" charset="0"/>
              </a:rPr>
              <a:t>observation</a:t>
            </a:r>
            <a:endParaRPr lang="fr-FR" sz="1100" b="1">
              <a:latin typeface="Arial" pitchFamily="34" charset="0"/>
              <a:cs typeface="Arial" pitchFamily="34" charset="0"/>
            </a:endParaRPr>
          </a:p>
        </p:txBody>
      </p:sp>
      <p:pic>
        <p:nvPicPr>
          <p:cNvPr id="27" name="Picture 2"/>
          <p:cNvPicPr>
            <a:picLocks noChangeAspect="1" noChangeArrowheads="1"/>
          </p:cNvPicPr>
          <p:nvPr/>
        </p:nvPicPr>
        <p:blipFill>
          <a:blip r:embed="rId4" cstate="print"/>
          <a:srcRect/>
          <a:stretch>
            <a:fillRect/>
          </a:stretch>
        </p:blipFill>
        <p:spPr bwMode="auto">
          <a:xfrm>
            <a:off x="467544" y="3356992"/>
            <a:ext cx="8229600" cy="1872208"/>
          </a:xfrm>
          <a:prstGeom prst="rect">
            <a:avLst/>
          </a:prstGeom>
          <a:noFill/>
          <a:ln w="9525">
            <a:noFill/>
            <a:miter lim="800000"/>
            <a:headEnd/>
            <a:tailEnd/>
          </a:ln>
        </p:spPr>
      </p:pic>
      <p:sp>
        <p:nvSpPr>
          <p:cNvPr id="28" name="ZoneTexte 27"/>
          <p:cNvSpPr txBox="1"/>
          <p:nvPr/>
        </p:nvSpPr>
        <p:spPr>
          <a:xfrm>
            <a:off x="3373512" y="6095037"/>
            <a:ext cx="4847802" cy="646331"/>
          </a:xfrm>
          <a:prstGeom prst="rect">
            <a:avLst/>
          </a:prstGeom>
          <a:solidFill>
            <a:srgbClr val="FFC000"/>
          </a:solidFill>
        </p:spPr>
        <p:txBody>
          <a:bodyPr wrap="none" rtlCol="0">
            <a:spAutoFit/>
          </a:bodyPr>
          <a:lstStyle/>
          <a:p>
            <a:pPr algn="ctr"/>
            <a:r>
              <a:rPr lang="fr-FR" dirty="0" smtClean="0">
                <a:latin typeface="Arial" pitchFamily="34" charset="0"/>
                <a:cs typeface="Arial" pitchFamily="34" charset="0"/>
              </a:rPr>
              <a:t>Situation incertaine. CNES lunch </a:t>
            </a:r>
            <a:r>
              <a:rPr lang="fr-FR" dirty="0" smtClean="0">
                <a:latin typeface="Arial" pitchFamily="34" charset="0"/>
                <a:cs typeface="Arial" pitchFamily="34" charset="0"/>
                <a:sym typeface="Wingdings" pitchFamily="2" charset="2"/>
              </a:rPr>
              <a:t> en 2014. </a:t>
            </a:r>
          </a:p>
          <a:p>
            <a:pPr algn="ctr"/>
            <a:r>
              <a:rPr lang="fr-FR" dirty="0" smtClean="0">
                <a:latin typeface="Arial" pitchFamily="34" charset="0"/>
                <a:cs typeface="Arial" pitchFamily="34" charset="0"/>
                <a:sym typeface="Wingdings" pitchFamily="2" charset="2"/>
              </a:rPr>
              <a:t>Décisions JAXA,ESA,NASA reportées…</a:t>
            </a:r>
            <a:endParaRPr lang="fr-F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txBox="1">
            <a:spLocks noChangeArrowheads="1"/>
          </p:cNvSpPr>
          <p:nvPr/>
        </p:nvSpPr>
        <p:spPr bwMode="auto">
          <a:xfrm>
            <a:off x="0" y="1700808"/>
            <a:ext cx="9144000" cy="3456384"/>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marL="889000" marR="0" lvl="0" indent="-571500" algn="l" defTabSz="914400" rtl="0" eaLnBrk="1" fontAlgn="base" latinLnBrk="0" hangingPunct="1">
              <a:lnSpc>
                <a:spcPct val="100000"/>
              </a:lnSpc>
              <a:spcBef>
                <a:spcPct val="0"/>
              </a:spcBef>
              <a:spcAft>
                <a:spcPct val="0"/>
              </a:spcAft>
              <a:buClrTx/>
              <a:buSzPct val="171000"/>
              <a:buFont typeface="Hoefler Text" charset="0"/>
              <a:buChar char="•"/>
              <a:tabLst/>
              <a:defRPr/>
            </a:pPr>
            <a:r>
              <a:rPr kumimoji="0" lang="fr-FR" sz="1400" b="0" i="0" u="none" strike="noStrike" kern="0" cap="none" spc="0" normalizeH="0" baseline="0" noProof="0" dirty="0" smtClean="0">
                <a:ln>
                  <a:noFill/>
                </a:ln>
                <a:solidFill>
                  <a:srgbClr val="000000"/>
                </a:solidFill>
                <a:effectLst/>
                <a:uLnTx/>
                <a:uFillTx/>
                <a:latin typeface="Arial" pitchFamily="34" charset="0"/>
                <a:ea typeface="Hoefler Text" charset="0"/>
                <a:cs typeface="Arial" pitchFamily="34" charset="0"/>
                <a:sym typeface="Hoefler Text" charset="0"/>
              </a:rPr>
              <a:t>Développement de l’électronique de lecture de la caméra LSST - LAL, LPNHE</a:t>
            </a:r>
            <a:endParaRPr kumimoji="0" lang="fr-FR" sz="1400" b="0" i="0" u="none" strike="noStrike" kern="0" cap="none" spc="0" normalizeH="0" baseline="0" noProof="0" dirty="0" smtClean="0">
              <a:ln>
                <a:noFill/>
              </a:ln>
              <a:solidFill>
                <a:srgbClr val="000000"/>
              </a:solidFill>
              <a:effectLst/>
              <a:uLnTx/>
              <a:uFillTx/>
              <a:latin typeface="Arial" pitchFamily="34" charset="0"/>
              <a:ea typeface="ヒラギノ明朝 ProN W3" charset="0"/>
              <a:cs typeface="Arial" pitchFamily="34" charset="0"/>
              <a:sym typeface="Hoefler Text" charset="0"/>
            </a:endParaRPr>
          </a:p>
          <a:p>
            <a:pPr marL="889000" marR="0" lvl="0" indent="-571500" algn="l" defTabSz="914400" rtl="0" eaLnBrk="1" fontAlgn="base" latinLnBrk="0" hangingPunct="1">
              <a:lnSpc>
                <a:spcPct val="100000"/>
              </a:lnSpc>
              <a:spcBef>
                <a:spcPts val="3200"/>
              </a:spcBef>
              <a:spcAft>
                <a:spcPct val="0"/>
              </a:spcAft>
              <a:buClrTx/>
              <a:buSzPct val="171000"/>
              <a:buFont typeface="Hoefler Text" charset="0"/>
              <a:buChar char="•"/>
              <a:tabLst/>
              <a:defRPr/>
            </a:pPr>
            <a:r>
              <a:rPr kumimoji="0" lang="fr-FR" sz="1400" b="0" i="0" u="none" strike="noStrike" kern="0" cap="none" spc="0" normalizeH="0" baseline="0" noProof="0" dirty="0" smtClean="0">
                <a:ln>
                  <a:noFill/>
                </a:ln>
                <a:solidFill>
                  <a:srgbClr val="000000"/>
                </a:solidFill>
                <a:effectLst/>
                <a:uLnTx/>
                <a:uFillTx/>
                <a:latin typeface="Arial" pitchFamily="34" charset="0"/>
                <a:ea typeface="Hoefler Text" charset="0"/>
                <a:cs typeface="Arial" pitchFamily="34" charset="0"/>
                <a:sym typeface="Hoefler Text" charset="0"/>
              </a:rPr>
              <a:t>Banc de test (froid/chaud) et qualification des circuits ASPIC (~600)  </a:t>
            </a:r>
            <a:endParaRPr kumimoji="0" lang="fr-FR" sz="1400" b="0" i="0" u="none" strike="noStrike" kern="0" cap="none" spc="0" normalizeH="0" baseline="0" noProof="0" dirty="0" smtClean="0">
              <a:ln>
                <a:noFill/>
              </a:ln>
              <a:solidFill>
                <a:srgbClr val="000000"/>
              </a:solidFill>
              <a:effectLst/>
              <a:uLnTx/>
              <a:uFillTx/>
              <a:latin typeface="Arial" pitchFamily="34" charset="0"/>
              <a:ea typeface="ヒラギノ明朝 ProN W3" charset="0"/>
              <a:cs typeface="Arial" pitchFamily="34" charset="0"/>
              <a:sym typeface="Hoefler Text" charset="0"/>
            </a:endParaRPr>
          </a:p>
          <a:p>
            <a:pPr marL="889000" marR="0" lvl="0" indent="-571500" algn="l" defTabSz="914400" rtl="0" eaLnBrk="1" fontAlgn="base" latinLnBrk="0" hangingPunct="1">
              <a:lnSpc>
                <a:spcPct val="100000"/>
              </a:lnSpc>
              <a:spcBef>
                <a:spcPts val="1600"/>
              </a:spcBef>
              <a:spcAft>
                <a:spcPct val="0"/>
              </a:spcAft>
              <a:buClrTx/>
              <a:buSzPct val="171000"/>
              <a:buFont typeface="Hoefler Text" charset="0"/>
              <a:buChar char="•"/>
              <a:tabLst/>
              <a:defRPr/>
            </a:pPr>
            <a:r>
              <a:rPr kumimoji="0" lang="fr-FR" sz="1400" b="0" i="0" u="none" strike="noStrike" kern="0" cap="none" spc="0" normalizeH="0" baseline="0" noProof="0" dirty="0" smtClean="0">
                <a:ln>
                  <a:noFill/>
                </a:ln>
                <a:solidFill>
                  <a:srgbClr val="000000"/>
                </a:solidFill>
                <a:effectLst/>
                <a:uLnTx/>
                <a:uFillTx/>
                <a:latin typeface="Arial" pitchFamily="34" charset="0"/>
                <a:ea typeface="Hoefler Text" charset="0"/>
                <a:cs typeface="Arial" pitchFamily="34" charset="0"/>
                <a:sym typeface="Hoefler Text" charset="0"/>
              </a:rPr>
              <a:t>Contribution au système filtre: banc test mécanique du changeur de filtres</a:t>
            </a:r>
            <a:endParaRPr kumimoji="0" lang="fr-FR" sz="1400" b="0" i="0" u="none" strike="noStrike" kern="0" cap="none" spc="0" normalizeH="0" baseline="0" noProof="0" dirty="0" smtClean="0">
              <a:ln>
                <a:noFill/>
              </a:ln>
              <a:solidFill>
                <a:srgbClr val="000000"/>
              </a:solidFill>
              <a:effectLst/>
              <a:uLnTx/>
              <a:uFillTx/>
              <a:latin typeface="Arial" pitchFamily="34" charset="0"/>
              <a:ea typeface="ヒラギノ明朝 ProN W3" charset="0"/>
              <a:cs typeface="Arial" pitchFamily="34" charset="0"/>
              <a:sym typeface="Hoefler Text" charset="0"/>
            </a:endParaRPr>
          </a:p>
          <a:p>
            <a:pPr marL="889000" marR="0" lvl="0" indent="-571500" algn="l" defTabSz="914400" rtl="0" eaLnBrk="1" fontAlgn="base" latinLnBrk="0" hangingPunct="1">
              <a:lnSpc>
                <a:spcPct val="100000"/>
              </a:lnSpc>
              <a:spcBef>
                <a:spcPts val="1600"/>
              </a:spcBef>
              <a:spcAft>
                <a:spcPct val="0"/>
              </a:spcAft>
              <a:buClrTx/>
              <a:buSzPct val="171000"/>
              <a:buFont typeface="Hoefler Text" charset="0"/>
              <a:buChar char="•"/>
              <a:tabLst/>
              <a:defRPr/>
            </a:pPr>
            <a:r>
              <a:rPr kumimoji="0" lang="fr-FR" sz="1400" b="0" i="0" u="none" strike="noStrike" kern="0" cap="none" spc="0" normalizeH="0" baseline="0" noProof="0" dirty="0" err="1" smtClean="0">
                <a:ln>
                  <a:noFill/>
                </a:ln>
                <a:solidFill>
                  <a:srgbClr val="000000"/>
                </a:solidFill>
                <a:effectLst/>
                <a:uLnTx/>
                <a:uFillTx/>
                <a:latin typeface="Arial" pitchFamily="34" charset="0"/>
                <a:ea typeface="Hoefler Text" charset="0"/>
                <a:cs typeface="Arial" pitchFamily="34" charset="0"/>
                <a:sym typeface="Hoefler Text" charset="0"/>
              </a:rPr>
              <a:t>BAORadio</a:t>
            </a:r>
            <a:r>
              <a:rPr kumimoji="0" lang="fr-FR" sz="1400" b="0" i="0" u="none" strike="noStrike" kern="0" cap="none" spc="0" normalizeH="0" baseline="0" noProof="0" dirty="0" smtClean="0">
                <a:ln>
                  <a:noFill/>
                </a:ln>
                <a:solidFill>
                  <a:srgbClr val="000000"/>
                </a:solidFill>
                <a:effectLst/>
                <a:uLnTx/>
                <a:uFillTx/>
                <a:latin typeface="Arial" pitchFamily="34" charset="0"/>
                <a:ea typeface="Hoefler Text" charset="0"/>
                <a:cs typeface="Arial" pitchFamily="34" charset="0"/>
                <a:sym typeface="Hoefler Text" charset="0"/>
              </a:rPr>
              <a:t>: développement d’une chaîne électronique analogique/numérique et le système d’acquisition/traitement pour l’interférométrie à 21 cm (</a:t>
            </a:r>
            <a:r>
              <a:rPr kumimoji="0" lang="fr-FR" sz="1400" b="0" i="0" u="none" strike="noStrike" kern="0" cap="none" spc="0" normalizeH="0" baseline="0" noProof="0" dirty="0" err="1" smtClean="0">
                <a:ln>
                  <a:noFill/>
                </a:ln>
                <a:solidFill>
                  <a:srgbClr val="000000"/>
                </a:solidFill>
                <a:effectLst/>
                <a:uLnTx/>
                <a:uFillTx/>
                <a:latin typeface="Arial" pitchFamily="34" charset="0"/>
                <a:ea typeface="Hoefler Text" charset="0"/>
                <a:cs typeface="Arial" pitchFamily="34" charset="0"/>
                <a:sym typeface="Hoefler Text" charset="0"/>
              </a:rPr>
              <a:t>LAL,Irfu</a:t>
            </a:r>
            <a:r>
              <a:rPr kumimoji="0" lang="fr-FR" sz="1400" b="0" i="0" u="none" strike="noStrike" kern="0" cap="none" spc="0" normalizeH="0" baseline="0" noProof="0" dirty="0" smtClean="0">
                <a:ln>
                  <a:noFill/>
                </a:ln>
                <a:solidFill>
                  <a:srgbClr val="000000"/>
                </a:solidFill>
                <a:effectLst/>
                <a:uLnTx/>
                <a:uFillTx/>
                <a:latin typeface="Arial" pitchFamily="34" charset="0"/>
                <a:ea typeface="Hoefler Text" charset="0"/>
                <a:cs typeface="Arial" pitchFamily="34" charset="0"/>
                <a:sym typeface="Hoefler Text" charset="0"/>
              </a:rPr>
              <a:t>)</a:t>
            </a:r>
            <a:endParaRPr kumimoji="0" lang="fr-FR" sz="1400" b="0" i="0" u="none" strike="noStrike" kern="0" cap="none" spc="0" normalizeH="0" baseline="0" noProof="0" dirty="0" smtClean="0">
              <a:ln>
                <a:noFill/>
              </a:ln>
              <a:solidFill>
                <a:srgbClr val="000000"/>
              </a:solidFill>
              <a:effectLst/>
              <a:uLnTx/>
              <a:uFillTx/>
              <a:latin typeface="Arial" pitchFamily="34" charset="0"/>
              <a:ea typeface="ヒラギノ明朝 ProN W3" charset="0"/>
              <a:cs typeface="Arial" pitchFamily="34" charset="0"/>
              <a:sym typeface="Hoefler Text" charset="0"/>
            </a:endParaRPr>
          </a:p>
          <a:p>
            <a:pPr marL="889000" marR="0" lvl="0" indent="-571500" algn="l" defTabSz="914400" rtl="0" eaLnBrk="1" fontAlgn="base" latinLnBrk="0" hangingPunct="1">
              <a:lnSpc>
                <a:spcPct val="100000"/>
              </a:lnSpc>
              <a:spcBef>
                <a:spcPts val="1600"/>
              </a:spcBef>
              <a:spcAft>
                <a:spcPct val="0"/>
              </a:spcAft>
              <a:buClrTx/>
              <a:buSzPct val="171000"/>
              <a:buFont typeface="Hoefler Text" charset="0"/>
              <a:buChar char="•"/>
              <a:tabLst/>
              <a:defRPr/>
            </a:pPr>
            <a:r>
              <a:rPr kumimoji="0" lang="fr-FR" sz="1400" b="0" i="0" u="none" strike="noStrike" kern="0" cap="none" spc="0" normalizeH="0" baseline="0" noProof="0" dirty="0" smtClean="0">
                <a:ln>
                  <a:noFill/>
                </a:ln>
                <a:solidFill>
                  <a:srgbClr val="000000"/>
                </a:solidFill>
                <a:effectLst/>
                <a:uLnTx/>
                <a:uFillTx/>
                <a:latin typeface="Arial" pitchFamily="34" charset="0"/>
                <a:ea typeface="Hoefler Text" charset="0"/>
                <a:cs typeface="Arial" pitchFamily="34" charset="0"/>
                <a:sym typeface="Hoefler Text" charset="0"/>
              </a:rPr>
              <a:t>Collaboration avec l’observatoire de Paris / station de Nançay sur le projet FAN (réseau </a:t>
            </a:r>
            <a:r>
              <a:rPr kumimoji="0" lang="fr-FR" sz="1400" b="0" i="0" u="none" strike="noStrike" kern="0" cap="none" spc="0" normalizeH="0" baseline="0" noProof="0" dirty="0" err="1" smtClean="0">
                <a:ln>
                  <a:noFill/>
                </a:ln>
                <a:solidFill>
                  <a:srgbClr val="000000"/>
                </a:solidFill>
                <a:effectLst/>
                <a:uLnTx/>
                <a:uFillTx/>
                <a:latin typeface="Arial" pitchFamily="34" charset="0"/>
                <a:ea typeface="Hoefler Text" charset="0"/>
                <a:cs typeface="Arial" pitchFamily="34" charset="0"/>
                <a:sym typeface="Hoefler Text" charset="0"/>
              </a:rPr>
              <a:t>phasé</a:t>
            </a:r>
            <a:r>
              <a:rPr kumimoji="0" lang="fr-FR" sz="1400" b="0" i="0" u="none" strike="noStrike" kern="0" cap="none" spc="0" normalizeH="0" baseline="0" noProof="0" dirty="0" smtClean="0">
                <a:ln>
                  <a:noFill/>
                </a:ln>
                <a:solidFill>
                  <a:srgbClr val="000000"/>
                </a:solidFill>
                <a:effectLst/>
                <a:uLnTx/>
                <a:uFillTx/>
                <a:latin typeface="Arial" pitchFamily="34" charset="0"/>
                <a:ea typeface="Hoefler Text" charset="0"/>
                <a:cs typeface="Arial" pitchFamily="34" charset="0"/>
                <a:sym typeface="Hoefler Text" charset="0"/>
              </a:rPr>
              <a:t> au foyer du grand radiotélescope de Nançay) et programme d’observation large bande</a:t>
            </a:r>
            <a:endParaRPr kumimoji="0" lang="fr-FR" sz="1400" b="0" i="0" u="none" strike="noStrike" kern="0" cap="none" spc="0" normalizeH="0" baseline="0" noProof="0" dirty="0" smtClean="0">
              <a:ln>
                <a:noFill/>
              </a:ln>
              <a:solidFill>
                <a:srgbClr val="000000"/>
              </a:solidFill>
              <a:effectLst/>
              <a:uLnTx/>
              <a:uFillTx/>
              <a:latin typeface="Arial" pitchFamily="34" charset="0"/>
              <a:ea typeface="ヒラギノ明朝 ProN W3" charset="0"/>
              <a:cs typeface="Arial" pitchFamily="34" charset="0"/>
              <a:sym typeface="Hoefler Text" charset="0"/>
            </a:endParaRPr>
          </a:p>
          <a:p>
            <a:pPr marL="889000" marR="0" lvl="0" indent="-571500" algn="l" defTabSz="914400" rtl="0" eaLnBrk="1" fontAlgn="base" latinLnBrk="0" hangingPunct="1">
              <a:lnSpc>
                <a:spcPct val="100000"/>
              </a:lnSpc>
              <a:spcBef>
                <a:spcPts val="1600"/>
              </a:spcBef>
              <a:spcAft>
                <a:spcPct val="0"/>
              </a:spcAft>
              <a:buClrTx/>
              <a:buSzPct val="171000"/>
              <a:buFont typeface="Hoefler Text" charset="0"/>
              <a:buChar char="•"/>
              <a:tabLst/>
              <a:defRPr/>
            </a:pPr>
            <a:r>
              <a:rPr kumimoji="0" lang="fr-FR" sz="1400" b="0" i="0" u="none" strike="noStrike" kern="0" cap="none" spc="0" normalizeH="0" baseline="0" noProof="0" dirty="0" smtClean="0">
                <a:ln>
                  <a:noFill/>
                </a:ln>
                <a:solidFill>
                  <a:srgbClr val="000000"/>
                </a:solidFill>
                <a:effectLst/>
                <a:uLnTx/>
                <a:uFillTx/>
                <a:latin typeface="Arial" pitchFamily="34" charset="0"/>
                <a:ea typeface="Hoefler Text" charset="0"/>
                <a:cs typeface="Arial" pitchFamily="34" charset="0"/>
                <a:sym typeface="Hoefler Text" charset="0"/>
              </a:rPr>
              <a:t>Projet de corrélateur avec ferme de GPU+électronique LAL-</a:t>
            </a:r>
            <a:r>
              <a:rPr kumimoji="0" lang="fr-FR" sz="1400" b="0" i="0" u="none" strike="noStrike" kern="0" cap="none" spc="0" normalizeH="0" baseline="0" noProof="0" dirty="0" err="1" smtClean="0">
                <a:ln>
                  <a:noFill/>
                </a:ln>
                <a:solidFill>
                  <a:srgbClr val="000000"/>
                </a:solidFill>
                <a:effectLst/>
                <a:uLnTx/>
                <a:uFillTx/>
                <a:latin typeface="Arial" pitchFamily="34" charset="0"/>
                <a:ea typeface="Hoefler Text" charset="0"/>
                <a:cs typeface="Arial" pitchFamily="34" charset="0"/>
                <a:sym typeface="Hoefler Text" charset="0"/>
              </a:rPr>
              <a:t>Irfu</a:t>
            </a:r>
            <a:r>
              <a:rPr kumimoji="0" lang="fr-FR" sz="1400" b="0" i="0" u="none" strike="noStrike" kern="0" cap="none" spc="0" normalizeH="0" baseline="0" noProof="0" dirty="0" smtClean="0">
                <a:ln>
                  <a:noFill/>
                </a:ln>
                <a:solidFill>
                  <a:srgbClr val="000000"/>
                </a:solidFill>
                <a:effectLst/>
                <a:uLnTx/>
                <a:uFillTx/>
                <a:latin typeface="Arial" pitchFamily="34" charset="0"/>
                <a:ea typeface="Hoefler Text" charset="0"/>
                <a:cs typeface="Arial" pitchFamily="34" charset="0"/>
                <a:sym typeface="Hoefler Text" charset="0"/>
              </a:rPr>
              <a:t> (US/Canada/France) - partenariat avec la Chine (NAOC) </a:t>
            </a:r>
            <a:endParaRPr kumimoji="0" lang="fr-FR" sz="1400" b="0" i="0" u="none" strike="noStrike" kern="0" cap="none" spc="0" normalizeH="0" baseline="0" noProof="0" dirty="0" smtClean="0">
              <a:ln>
                <a:noFill/>
              </a:ln>
              <a:solidFill>
                <a:srgbClr val="000000"/>
              </a:solidFill>
              <a:effectLst/>
              <a:uLnTx/>
              <a:uFillTx/>
              <a:latin typeface="Arial" pitchFamily="34" charset="0"/>
              <a:ea typeface="ヒラギノ明朝 ProN W3" charset="0"/>
              <a:cs typeface="Arial" pitchFamily="34" charset="0"/>
              <a:sym typeface="Hoefler Text" charset="0"/>
            </a:endParaRPr>
          </a:p>
        </p:txBody>
      </p:sp>
      <p:pic>
        <p:nvPicPr>
          <p:cNvPr id="14" name="Picture 2"/>
          <p:cNvPicPr>
            <a:picLocks noChangeAspect="1" noChangeArrowheads="1"/>
          </p:cNvPicPr>
          <p:nvPr/>
        </p:nvPicPr>
        <p:blipFill>
          <a:blip r:embed="rId2" cstate="print"/>
          <a:srcRect/>
          <a:stretch>
            <a:fillRect/>
          </a:stretch>
        </p:blipFill>
        <p:spPr bwMode="auto">
          <a:xfrm>
            <a:off x="7020272" y="44624"/>
            <a:ext cx="2253928" cy="672140"/>
          </a:xfrm>
          <a:prstGeom prst="rect">
            <a:avLst/>
          </a:prstGeom>
          <a:noFill/>
          <a:ln w="12700">
            <a:noFill/>
            <a:miter lim="800000"/>
            <a:headEnd/>
            <a:tailEnd/>
          </a:ln>
        </p:spPr>
      </p:pic>
      <p:sp>
        <p:nvSpPr>
          <p:cNvPr id="15" name="Rectangle 3"/>
          <p:cNvSpPr>
            <a:spLocks noGrp="1" noChangeArrowheads="1"/>
          </p:cNvSpPr>
          <p:nvPr>
            <p:ph type="title"/>
          </p:nvPr>
        </p:nvSpPr>
        <p:spPr>
          <a:xfrm>
            <a:off x="35496" y="44624"/>
            <a:ext cx="7438504" cy="576064"/>
          </a:xfrm>
          <a:ln/>
        </p:spPr>
        <p:txBody>
          <a:bodyPr/>
          <a:lstStyle/>
          <a:p>
            <a:r>
              <a:rPr lang="fr-FR" sz="2400" b="1" smtClean="0">
                <a:solidFill>
                  <a:srgbClr val="FF0000"/>
                </a:solidFill>
                <a:latin typeface="Arial" pitchFamily="34" charset="0"/>
                <a:ea typeface="Hoefler Text" charset="0"/>
                <a:cs typeface="Arial" pitchFamily="34" charset="0"/>
                <a:sym typeface="Hoefler Text" charset="0"/>
              </a:rPr>
              <a:t>BAO/Energie noire: </a:t>
            </a:r>
            <a:r>
              <a:rPr lang="fr-FR" sz="2400" b="1" smtClean="0">
                <a:solidFill>
                  <a:srgbClr val="000080"/>
                </a:solidFill>
                <a:latin typeface="Arial" pitchFamily="34" charset="0"/>
                <a:ea typeface="Hoefler Text" charset="0"/>
                <a:cs typeface="Arial" pitchFamily="34" charset="0"/>
                <a:sym typeface="Hoefler Text" charset="0"/>
              </a:rPr>
              <a:t>LSST </a:t>
            </a:r>
            <a:r>
              <a:rPr lang="fr-FR" sz="2400" b="1" smtClean="0">
                <a:solidFill>
                  <a:srgbClr val="FF0000"/>
                </a:solidFill>
                <a:latin typeface="Arial" pitchFamily="34" charset="0"/>
                <a:ea typeface="Hoefler Text" charset="0"/>
                <a:cs typeface="Arial" pitchFamily="34" charset="0"/>
                <a:sym typeface="Hoefler Text" charset="0"/>
              </a:rPr>
              <a:t>&amp; </a:t>
            </a:r>
            <a:r>
              <a:rPr lang="fr-FR" sz="2400" b="1" smtClean="0">
                <a:solidFill>
                  <a:srgbClr val="0000FF"/>
                </a:solidFill>
                <a:latin typeface="Arial" pitchFamily="34" charset="0"/>
                <a:ea typeface="Hoefler Text" charset="0"/>
                <a:cs typeface="Arial" pitchFamily="34" charset="0"/>
                <a:sym typeface="Hoefler Text" charset="0"/>
              </a:rPr>
              <a:t>BAORadio</a:t>
            </a:r>
            <a:endParaRPr lang="fr-FR" sz="2400" b="1">
              <a:solidFill>
                <a:srgbClr val="0000FF"/>
              </a:solidFill>
              <a:latin typeface="Arial" pitchFamily="34" charset="0"/>
              <a:ea typeface="ヒラギノ明朝 ProN W6" charset="0"/>
              <a:cs typeface="Arial" pitchFamily="34" charset="0"/>
              <a:sym typeface="Hoefler Text" charset="0"/>
            </a:endParaRPr>
          </a:p>
        </p:txBody>
      </p:sp>
      <p:sp>
        <p:nvSpPr>
          <p:cNvPr id="16" name="Rectangle 15"/>
          <p:cNvSpPr/>
          <p:nvPr/>
        </p:nvSpPr>
        <p:spPr>
          <a:xfrm>
            <a:off x="179512" y="764704"/>
            <a:ext cx="8856984" cy="923330"/>
          </a:xfrm>
          <a:prstGeom prst="rect">
            <a:avLst/>
          </a:prstGeom>
          <a:solidFill>
            <a:srgbClr val="FFFF00">
              <a:alpha val="19000"/>
            </a:srgbClr>
          </a:solidFill>
        </p:spPr>
        <p:txBody>
          <a:bodyPr wrap="square">
            <a:spAutoFit/>
          </a:bodyPr>
          <a:lstStyle/>
          <a:p>
            <a:pPr algn="ctr"/>
            <a:r>
              <a:rPr lang="fr-FR" dirty="0" smtClean="0">
                <a:latin typeface="Arial" pitchFamily="34" charset="0"/>
                <a:cs typeface="Arial" pitchFamily="34" charset="0"/>
              </a:rPr>
              <a:t>Coll. (LAL/IN2P3+</a:t>
            </a:r>
            <a:r>
              <a:rPr lang="fr-FR" dirty="0" err="1" smtClean="0">
                <a:latin typeface="Arial" pitchFamily="34" charset="0"/>
                <a:cs typeface="Arial" pitchFamily="34" charset="0"/>
              </a:rPr>
              <a:t>Irfu</a:t>
            </a:r>
            <a:r>
              <a:rPr lang="fr-FR" dirty="0" smtClean="0">
                <a:latin typeface="Arial" pitchFamily="34" charset="0"/>
                <a:cs typeface="Arial" pitchFamily="34" charset="0"/>
              </a:rPr>
              <a:t>)  (~ 4 ans)</a:t>
            </a:r>
          </a:p>
          <a:p>
            <a:pPr algn="ctr"/>
            <a:r>
              <a:rPr lang="fr-FR" dirty="0" smtClean="0">
                <a:latin typeface="Arial" pitchFamily="34" charset="0"/>
                <a:cs typeface="Arial" pitchFamily="34" charset="0"/>
              </a:rPr>
              <a:t>Les </a:t>
            </a:r>
            <a:r>
              <a:rPr lang="fr-FR" dirty="0">
                <a:latin typeface="Arial" pitchFamily="34" charset="0"/>
                <a:cs typeface="Arial" pitchFamily="34" charset="0"/>
              </a:rPr>
              <a:t>développements </a:t>
            </a:r>
            <a:r>
              <a:rPr lang="fr-FR" dirty="0" smtClean="0">
                <a:latin typeface="Arial" pitchFamily="34" charset="0"/>
                <a:cs typeface="Arial" pitchFamily="34" charset="0"/>
              </a:rPr>
              <a:t>techniques en </a:t>
            </a:r>
            <a:r>
              <a:rPr lang="fr-FR" dirty="0">
                <a:latin typeface="Arial" pitchFamily="34" charset="0"/>
                <a:cs typeface="Arial" pitchFamily="34" charset="0"/>
              </a:rPr>
              <a:t>électronique et acquisition/traitement </a:t>
            </a:r>
            <a:r>
              <a:rPr lang="fr-FR" dirty="0" smtClean="0">
                <a:latin typeface="Arial" pitchFamily="34" charset="0"/>
                <a:cs typeface="Arial" pitchFamily="34" charset="0"/>
              </a:rPr>
              <a:t>du signal </a:t>
            </a:r>
            <a:endParaRPr lang="fr-FR" dirty="0">
              <a:latin typeface="Arial" pitchFamily="34" charset="0"/>
              <a:cs typeface="Arial" pitchFamily="34" charset="0"/>
            </a:endParaRPr>
          </a:p>
          <a:p>
            <a:pPr algn="ctr"/>
            <a:r>
              <a:rPr lang="fr-FR" dirty="0" smtClean="0">
                <a:latin typeface="Arial" pitchFamily="34" charset="0"/>
                <a:cs typeface="Arial" pitchFamily="34" charset="0"/>
              </a:rPr>
              <a:t>avancés </a:t>
            </a:r>
            <a:r>
              <a:rPr lang="fr-FR" dirty="0">
                <a:latin typeface="Arial" pitchFamily="34" charset="0"/>
                <a:cs typeface="Arial" pitchFamily="34" charset="0"/>
              </a:rPr>
              <a:t>de manière satisfaisante </a:t>
            </a:r>
            <a:endParaRPr lang="fr-FR" dirty="0" smtClean="0">
              <a:latin typeface="Arial" pitchFamily="34" charset="0"/>
              <a:cs typeface="Arial" pitchFamily="34" charset="0"/>
            </a:endParaRPr>
          </a:p>
        </p:txBody>
      </p:sp>
      <p:sp>
        <p:nvSpPr>
          <p:cNvPr id="17" name="Rectangle 16"/>
          <p:cNvSpPr/>
          <p:nvPr/>
        </p:nvSpPr>
        <p:spPr>
          <a:xfrm>
            <a:off x="0" y="5373216"/>
            <a:ext cx="6430392" cy="400110"/>
          </a:xfrm>
          <a:prstGeom prst="rect">
            <a:avLst/>
          </a:prstGeom>
        </p:spPr>
        <p:txBody>
          <a:bodyPr wrap="square">
            <a:spAutoFit/>
          </a:bodyPr>
          <a:lstStyle/>
          <a:p>
            <a:r>
              <a:rPr lang="fr-FR" sz="2000" dirty="0" smtClean="0">
                <a:latin typeface="Arial" pitchFamily="34" charset="0"/>
                <a:cs typeface="Arial" pitchFamily="34" charset="0"/>
              </a:rPr>
              <a:t>Suite à la validation des options techniques</a:t>
            </a:r>
            <a:endParaRPr lang="fr-FR" sz="2000" dirty="0">
              <a:latin typeface="Arial" pitchFamily="34" charset="0"/>
              <a:cs typeface="Arial" pitchFamily="34" charset="0"/>
            </a:endParaRPr>
          </a:p>
        </p:txBody>
      </p:sp>
      <p:sp>
        <p:nvSpPr>
          <p:cNvPr id="18" name="Rectangle 17"/>
          <p:cNvSpPr/>
          <p:nvPr/>
        </p:nvSpPr>
        <p:spPr>
          <a:xfrm>
            <a:off x="288032" y="5889466"/>
            <a:ext cx="8676456" cy="707886"/>
          </a:xfrm>
          <a:prstGeom prst="rect">
            <a:avLst/>
          </a:prstGeom>
        </p:spPr>
        <p:txBody>
          <a:bodyPr wrap="square">
            <a:spAutoFit/>
          </a:bodyPr>
          <a:lstStyle/>
          <a:p>
            <a:pPr algn="ctr"/>
            <a:r>
              <a:rPr lang="fr-FR" sz="2000" dirty="0" smtClean="0">
                <a:latin typeface="Arial" pitchFamily="34" charset="0"/>
                <a:cs typeface="Arial" pitchFamily="34" charset="0"/>
              </a:rPr>
              <a:t>Il faut discuter ce projet dans le cadre budgétaire actuel et par rapport à des projets beaucoup plus « gros » SKA </a:t>
            </a:r>
            <a:r>
              <a:rPr lang="fr-FR" sz="2000" dirty="0">
                <a:latin typeface="Arial" pitchFamily="34" charset="0"/>
                <a:cs typeface="Arial" pitchFamily="34" charset="0"/>
              </a:rPr>
              <a:t>/ </a:t>
            </a:r>
            <a:r>
              <a:rPr lang="fr-FR" sz="2000" dirty="0" smtClean="0">
                <a:latin typeface="Arial" pitchFamily="34" charset="0"/>
                <a:cs typeface="Arial" pitchFamily="34" charset="0"/>
              </a:rPr>
              <a:t>LOFAR</a:t>
            </a:r>
          </a:p>
        </p:txBody>
      </p:sp>
      <p:sp>
        <p:nvSpPr>
          <p:cNvPr id="19" name="Rectangle 18"/>
          <p:cNvSpPr/>
          <p:nvPr/>
        </p:nvSpPr>
        <p:spPr>
          <a:xfrm>
            <a:off x="5868144" y="5373216"/>
            <a:ext cx="2829813" cy="400110"/>
          </a:xfrm>
          <a:prstGeom prst="rect">
            <a:avLst/>
          </a:prstGeom>
          <a:solidFill>
            <a:srgbClr val="FF0000"/>
          </a:solidFill>
        </p:spPr>
        <p:txBody>
          <a:bodyPr wrap="none">
            <a:spAutoFit/>
          </a:bodyPr>
          <a:lstStyle/>
          <a:p>
            <a:r>
              <a:rPr lang="fr-FR" sz="2000" dirty="0" smtClean="0">
                <a:solidFill>
                  <a:schemeClr val="bg1"/>
                </a:solidFill>
                <a:latin typeface="Arial" pitchFamily="34" charset="0"/>
                <a:cs typeface="Arial" pitchFamily="34" charset="0"/>
              </a:rPr>
              <a:t>Année 2011 importante</a:t>
            </a:r>
            <a:endParaRPr lang="fr-FR" sz="2000" dirty="0">
              <a:solidFill>
                <a:schemeClr val="bg1"/>
              </a:solidFill>
              <a:latin typeface="Arial" pitchFamily="34" charset="0"/>
              <a:cs typeface="Arial" pitchFamily="34" charset="0"/>
            </a:endParaRPr>
          </a:p>
        </p:txBody>
      </p:sp>
      <p:sp>
        <p:nvSpPr>
          <p:cNvPr id="20" name="Rectangle 19"/>
          <p:cNvSpPr/>
          <p:nvPr/>
        </p:nvSpPr>
        <p:spPr bwMode="auto">
          <a:xfrm>
            <a:off x="0" y="5301208"/>
            <a:ext cx="9144000" cy="1296144"/>
          </a:xfrm>
          <a:prstGeom prst="rect">
            <a:avLst/>
          </a:prstGeom>
          <a:noFill/>
          <a:ln w="762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51520" y="4494019"/>
            <a:ext cx="3172663" cy="1969770"/>
          </a:xfrm>
          <a:prstGeom prst="rect">
            <a:avLst/>
          </a:prstGeom>
          <a:noFill/>
          <a:ln w="9525">
            <a:noFill/>
            <a:miter lim="800000"/>
            <a:headEnd/>
            <a:tailEnd/>
          </a:ln>
          <a:effectLst/>
        </p:spPr>
        <p:txBody>
          <a:bodyPr wrap="none">
            <a:spAutoFit/>
          </a:bodyPr>
          <a:lstStyle/>
          <a:p>
            <a:endParaRPr lang="fr-FR" dirty="0" smtClean="0">
              <a:latin typeface="Arial" pitchFamily="34" charset="0"/>
              <a:cs typeface="Arial" pitchFamily="34" charset="0"/>
            </a:endParaRPr>
          </a:p>
          <a:p>
            <a:r>
              <a:rPr lang="fr-FR" dirty="0" smtClean="0">
                <a:solidFill>
                  <a:schemeClr val="accent2"/>
                </a:solidFill>
                <a:latin typeface="Arial" pitchFamily="34" charset="0"/>
                <a:cs typeface="Arial" pitchFamily="34" charset="0"/>
              </a:rPr>
              <a:t>RF chaude (3 </a:t>
            </a:r>
            <a:r>
              <a:rPr lang="fr-FR" dirty="0" err="1" smtClean="0">
                <a:solidFill>
                  <a:schemeClr val="accent2"/>
                </a:solidFill>
                <a:latin typeface="Arial" pitchFamily="34" charset="0"/>
                <a:cs typeface="Arial" pitchFamily="34" charset="0"/>
              </a:rPr>
              <a:t>GhZ</a:t>
            </a:r>
            <a:r>
              <a:rPr lang="fr-FR" dirty="0" smtClean="0">
                <a:solidFill>
                  <a:schemeClr val="accent2"/>
                </a:solidFill>
                <a:latin typeface="Arial" pitchFamily="34" charset="0"/>
                <a:cs typeface="Arial" pitchFamily="34" charset="0"/>
              </a:rPr>
              <a:t>, RF guns)</a:t>
            </a:r>
          </a:p>
          <a:p>
            <a:r>
              <a:rPr lang="fr-FR" dirty="0" smtClean="0">
                <a:solidFill>
                  <a:srgbClr val="FF0000"/>
                </a:solidFill>
                <a:latin typeface="Arial" pitchFamily="34" charset="0"/>
                <a:cs typeface="Arial" pitchFamily="34" charset="0"/>
              </a:rPr>
              <a:t>Sources e+ </a:t>
            </a:r>
          </a:p>
          <a:p>
            <a:endParaRPr lang="fr-FR" dirty="0" smtClean="0">
              <a:solidFill>
                <a:srgbClr val="FF0000"/>
              </a:solidFill>
              <a:latin typeface="Arial" pitchFamily="34" charset="0"/>
              <a:cs typeface="Arial" pitchFamily="34" charset="0"/>
            </a:endParaRPr>
          </a:p>
          <a:p>
            <a:r>
              <a:rPr lang="fr-FR" dirty="0" smtClean="0">
                <a:solidFill>
                  <a:schemeClr val="accent2"/>
                </a:solidFill>
                <a:latin typeface="Arial" pitchFamily="34" charset="0"/>
                <a:cs typeface="Arial" pitchFamily="34" charset="0"/>
              </a:rPr>
              <a:t>         MIGHTYLASER </a:t>
            </a:r>
          </a:p>
          <a:p>
            <a:r>
              <a:rPr lang="fr-FR" sz="1400" i="1" dirty="0" smtClean="0">
                <a:solidFill>
                  <a:schemeClr val="accent2"/>
                </a:solidFill>
                <a:latin typeface="Arial" pitchFamily="34" charset="0"/>
                <a:cs typeface="Arial" pitchFamily="34" charset="0"/>
              </a:rPr>
              <a:t>     (Cavite Fabry </a:t>
            </a:r>
            <a:r>
              <a:rPr lang="fr-FR" sz="1400" i="1" dirty="0" err="1" smtClean="0">
                <a:solidFill>
                  <a:schemeClr val="accent2"/>
                </a:solidFill>
                <a:latin typeface="Arial" pitchFamily="34" charset="0"/>
                <a:cs typeface="Arial" pitchFamily="34" charset="0"/>
              </a:rPr>
              <a:t>Perot</a:t>
            </a:r>
            <a:r>
              <a:rPr lang="fr-FR" sz="1400" i="1" dirty="0" smtClean="0">
                <a:solidFill>
                  <a:schemeClr val="accent2"/>
                </a:solidFill>
                <a:latin typeface="Arial" pitchFamily="34" charset="0"/>
                <a:cs typeface="Arial" pitchFamily="34" charset="0"/>
              </a:rPr>
              <a:t> @ATF)</a:t>
            </a:r>
          </a:p>
          <a:p>
            <a:endParaRPr lang="fr-FR" dirty="0">
              <a:solidFill>
                <a:schemeClr val="accent2"/>
              </a:solidFill>
              <a:latin typeface="Arial" pitchFamily="34" charset="0"/>
              <a:cs typeface="Arial" pitchFamily="34" charset="0"/>
            </a:endParaRPr>
          </a:p>
        </p:txBody>
      </p:sp>
      <p:sp>
        <p:nvSpPr>
          <p:cNvPr id="5" name="Text Box 6"/>
          <p:cNvSpPr txBox="1">
            <a:spLocks noChangeArrowheads="1"/>
          </p:cNvSpPr>
          <p:nvPr/>
        </p:nvSpPr>
        <p:spPr bwMode="auto">
          <a:xfrm>
            <a:off x="7522840" y="4676582"/>
            <a:ext cx="1133644" cy="923330"/>
          </a:xfrm>
          <a:prstGeom prst="rect">
            <a:avLst/>
          </a:prstGeom>
          <a:noFill/>
          <a:ln w="9525">
            <a:noFill/>
            <a:miter lim="800000"/>
            <a:headEnd/>
            <a:tailEnd/>
          </a:ln>
          <a:effectLst/>
        </p:spPr>
        <p:txBody>
          <a:bodyPr wrap="none">
            <a:spAutoFit/>
          </a:bodyPr>
          <a:lstStyle/>
          <a:p>
            <a:r>
              <a:rPr lang="fr-FR" dirty="0" smtClean="0">
                <a:latin typeface="Arial" pitchFamily="34" charset="0"/>
                <a:cs typeface="Arial" pitchFamily="34" charset="0"/>
              </a:rPr>
              <a:t>CLIC/ILC</a:t>
            </a:r>
          </a:p>
          <a:p>
            <a:endParaRPr lang="fr-FR" dirty="0" smtClean="0">
              <a:latin typeface="Arial" pitchFamily="34" charset="0"/>
              <a:cs typeface="Arial" pitchFamily="34" charset="0"/>
            </a:endParaRPr>
          </a:p>
          <a:p>
            <a:r>
              <a:rPr lang="fr-FR" dirty="0" err="1" smtClean="0">
                <a:latin typeface="Arial" pitchFamily="34" charset="0"/>
                <a:cs typeface="Arial" pitchFamily="34" charset="0"/>
              </a:rPr>
              <a:t>SuperB</a:t>
            </a:r>
            <a:endParaRPr lang="fr-FR" dirty="0">
              <a:latin typeface="Arial" pitchFamily="34" charset="0"/>
              <a:cs typeface="Arial" pitchFamily="34" charset="0"/>
            </a:endParaRPr>
          </a:p>
        </p:txBody>
      </p:sp>
      <p:sp>
        <p:nvSpPr>
          <p:cNvPr id="6" name="Text Box 8"/>
          <p:cNvSpPr txBox="1">
            <a:spLocks noChangeArrowheads="1"/>
          </p:cNvSpPr>
          <p:nvPr/>
        </p:nvSpPr>
        <p:spPr bwMode="auto">
          <a:xfrm>
            <a:off x="4427215" y="5517232"/>
            <a:ext cx="928459" cy="369332"/>
          </a:xfrm>
          <a:prstGeom prst="rect">
            <a:avLst/>
          </a:prstGeom>
          <a:noFill/>
          <a:ln w="9525">
            <a:noFill/>
            <a:miter lim="800000"/>
            <a:headEnd/>
            <a:tailEnd/>
          </a:ln>
          <a:effectLst/>
        </p:spPr>
        <p:txBody>
          <a:bodyPr wrap="none">
            <a:spAutoFit/>
          </a:bodyPr>
          <a:lstStyle/>
          <a:p>
            <a:r>
              <a:rPr lang="fr-FR" smtClean="0">
                <a:solidFill>
                  <a:schemeClr val="hlink"/>
                </a:solidFill>
                <a:latin typeface="Arial" pitchFamily="34" charset="0"/>
                <a:cs typeface="Arial" pitchFamily="34" charset="0"/>
              </a:rPr>
              <a:t>ThomX</a:t>
            </a:r>
            <a:endParaRPr lang="fr-FR">
              <a:solidFill>
                <a:schemeClr val="hlink"/>
              </a:solidFill>
              <a:latin typeface="Arial" pitchFamily="34" charset="0"/>
              <a:cs typeface="Arial" pitchFamily="34" charset="0"/>
            </a:endParaRPr>
          </a:p>
        </p:txBody>
      </p:sp>
      <p:sp>
        <p:nvSpPr>
          <p:cNvPr id="7" name="Line 9"/>
          <p:cNvSpPr>
            <a:spLocks noChangeShapeType="1"/>
          </p:cNvSpPr>
          <p:nvPr/>
        </p:nvSpPr>
        <p:spPr bwMode="auto">
          <a:xfrm flipV="1">
            <a:off x="2699792" y="5733256"/>
            <a:ext cx="1800200" cy="71249"/>
          </a:xfrm>
          <a:prstGeom prst="line">
            <a:avLst/>
          </a:prstGeom>
          <a:noFill/>
          <a:ln w="9525">
            <a:solidFill>
              <a:schemeClr val="tx1"/>
            </a:solidFill>
            <a:round/>
            <a:headEnd/>
            <a:tailEnd type="triangle" w="med" len="med"/>
          </a:ln>
          <a:effectLst/>
        </p:spPr>
        <p:txBody>
          <a:bodyPr/>
          <a:lstStyle/>
          <a:p>
            <a:endParaRPr lang="fr-FR">
              <a:latin typeface="Arial" pitchFamily="34" charset="0"/>
              <a:cs typeface="Arial" pitchFamily="34" charset="0"/>
            </a:endParaRPr>
          </a:p>
        </p:txBody>
      </p:sp>
      <p:sp>
        <p:nvSpPr>
          <p:cNvPr id="8" name="Line 10"/>
          <p:cNvSpPr>
            <a:spLocks noChangeShapeType="1"/>
          </p:cNvSpPr>
          <p:nvPr/>
        </p:nvSpPr>
        <p:spPr bwMode="auto">
          <a:xfrm flipV="1">
            <a:off x="5292080" y="5013176"/>
            <a:ext cx="2376264" cy="720080"/>
          </a:xfrm>
          <a:prstGeom prst="line">
            <a:avLst/>
          </a:prstGeom>
          <a:noFill/>
          <a:ln w="9525">
            <a:solidFill>
              <a:schemeClr val="tx1"/>
            </a:solidFill>
            <a:round/>
            <a:headEnd type="triangle" w="med" len="med"/>
            <a:tailEnd type="triangle" w="med" len="med"/>
          </a:ln>
          <a:effectLst/>
        </p:spPr>
        <p:txBody>
          <a:bodyPr/>
          <a:lstStyle/>
          <a:p>
            <a:endParaRPr lang="fr-FR">
              <a:latin typeface="Arial" pitchFamily="34" charset="0"/>
              <a:cs typeface="Arial" pitchFamily="34" charset="0"/>
            </a:endParaRPr>
          </a:p>
        </p:txBody>
      </p:sp>
      <p:sp>
        <p:nvSpPr>
          <p:cNvPr id="10" name="Text Box 13"/>
          <p:cNvSpPr txBox="1">
            <a:spLocks noChangeArrowheads="1"/>
          </p:cNvSpPr>
          <p:nvPr/>
        </p:nvSpPr>
        <p:spPr bwMode="auto">
          <a:xfrm>
            <a:off x="4714553" y="4605144"/>
            <a:ext cx="697627" cy="369332"/>
          </a:xfrm>
          <a:prstGeom prst="rect">
            <a:avLst/>
          </a:prstGeom>
          <a:noFill/>
          <a:ln w="9525">
            <a:solidFill>
              <a:schemeClr val="bg1"/>
            </a:solidFill>
            <a:miter lim="800000"/>
            <a:headEnd/>
            <a:tailEnd/>
          </a:ln>
          <a:effectLst/>
        </p:spPr>
        <p:txBody>
          <a:bodyPr wrap="none">
            <a:spAutoFit/>
          </a:bodyPr>
          <a:lstStyle/>
          <a:p>
            <a:r>
              <a:rPr lang="fr-FR" dirty="0" smtClean="0">
                <a:latin typeface="Arial" pitchFamily="34" charset="0"/>
                <a:cs typeface="Arial" pitchFamily="34" charset="0"/>
              </a:rPr>
              <a:t>PHIL</a:t>
            </a:r>
            <a:endParaRPr lang="fr-FR" dirty="0">
              <a:latin typeface="Arial" pitchFamily="34" charset="0"/>
              <a:cs typeface="Arial" pitchFamily="34" charset="0"/>
            </a:endParaRPr>
          </a:p>
        </p:txBody>
      </p:sp>
      <p:sp>
        <p:nvSpPr>
          <p:cNvPr id="13" name="Text Box 16"/>
          <p:cNvSpPr txBox="1">
            <a:spLocks noChangeArrowheads="1"/>
          </p:cNvSpPr>
          <p:nvPr/>
        </p:nvSpPr>
        <p:spPr bwMode="auto">
          <a:xfrm>
            <a:off x="394965" y="4460682"/>
            <a:ext cx="184150" cy="366712"/>
          </a:xfrm>
          <a:prstGeom prst="rect">
            <a:avLst/>
          </a:prstGeom>
          <a:noFill/>
          <a:ln w="9525">
            <a:noFill/>
            <a:miter lim="800000"/>
            <a:headEnd/>
            <a:tailEnd/>
          </a:ln>
          <a:effectLst/>
        </p:spPr>
        <p:txBody>
          <a:bodyPr wrap="none">
            <a:spAutoFit/>
          </a:bodyPr>
          <a:lstStyle/>
          <a:p>
            <a:endParaRPr lang="fr-FR">
              <a:latin typeface="Arial" pitchFamily="34" charset="0"/>
              <a:cs typeface="Arial" pitchFamily="34" charset="0"/>
            </a:endParaRPr>
          </a:p>
        </p:txBody>
      </p:sp>
      <p:sp>
        <p:nvSpPr>
          <p:cNvPr id="14" name="Text Box 17"/>
          <p:cNvSpPr txBox="1">
            <a:spLocks noChangeArrowheads="1"/>
          </p:cNvSpPr>
          <p:nvPr/>
        </p:nvSpPr>
        <p:spPr bwMode="auto">
          <a:xfrm>
            <a:off x="395536" y="4149080"/>
            <a:ext cx="2416111" cy="36933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spAutoFit/>
          </a:bodyPr>
          <a:lstStyle/>
          <a:p>
            <a:r>
              <a:rPr lang="fr-FR" smtClean="0">
                <a:solidFill>
                  <a:schemeClr val="accent2"/>
                </a:solidFill>
                <a:latin typeface="Arial" pitchFamily="34" charset="0"/>
                <a:cs typeface="Arial" pitchFamily="34" charset="0"/>
              </a:rPr>
              <a:t>Technologie</a:t>
            </a:r>
            <a:r>
              <a:rPr lang="fr-FR" smtClean="0">
                <a:latin typeface="Arial" pitchFamily="34" charset="0"/>
                <a:cs typeface="Arial" pitchFamily="34" charset="0"/>
              </a:rPr>
              <a:t> et </a:t>
            </a:r>
            <a:r>
              <a:rPr lang="fr-FR" smtClean="0">
                <a:solidFill>
                  <a:srgbClr val="FF0000"/>
                </a:solidFill>
                <a:latin typeface="Arial" pitchFamily="34" charset="0"/>
                <a:cs typeface="Arial" pitchFamily="34" charset="0"/>
              </a:rPr>
              <a:t>design</a:t>
            </a:r>
            <a:endParaRPr lang="fr-FR">
              <a:solidFill>
                <a:srgbClr val="FF0000"/>
              </a:solidFill>
              <a:latin typeface="Arial" pitchFamily="34" charset="0"/>
              <a:cs typeface="Arial" pitchFamily="34" charset="0"/>
            </a:endParaRPr>
          </a:p>
        </p:txBody>
      </p:sp>
      <p:sp>
        <p:nvSpPr>
          <p:cNvPr id="15" name="Text Box 18"/>
          <p:cNvSpPr txBox="1">
            <a:spLocks noChangeArrowheads="1"/>
          </p:cNvSpPr>
          <p:nvPr/>
        </p:nvSpPr>
        <p:spPr bwMode="auto">
          <a:xfrm>
            <a:off x="6588224" y="3983055"/>
            <a:ext cx="2411760" cy="64633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dirty="0" smtClean="0">
                <a:latin typeface="Arial" pitchFamily="34" charset="0"/>
                <a:cs typeface="Arial" pitchFamily="34" charset="0"/>
              </a:rPr>
              <a:t>Grands projets</a:t>
            </a:r>
          </a:p>
          <a:p>
            <a:pPr algn="ctr"/>
            <a:r>
              <a:rPr lang="fr-FR" dirty="0" smtClean="0">
                <a:latin typeface="Arial" pitchFamily="34" charset="0"/>
                <a:cs typeface="Arial" pitchFamily="34" charset="0"/>
              </a:rPr>
              <a:t>Coll. Internationales</a:t>
            </a:r>
            <a:endParaRPr lang="fr-FR" dirty="0">
              <a:latin typeface="Arial" pitchFamily="34" charset="0"/>
              <a:cs typeface="Arial" pitchFamily="34" charset="0"/>
            </a:endParaRPr>
          </a:p>
        </p:txBody>
      </p:sp>
      <p:sp>
        <p:nvSpPr>
          <p:cNvPr id="16" name="Text Box 19"/>
          <p:cNvSpPr txBox="1">
            <a:spLocks noChangeArrowheads="1"/>
          </p:cNvSpPr>
          <p:nvPr/>
        </p:nvSpPr>
        <p:spPr bwMode="auto">
          <a:xfrm>
            <a:off x="4283968" y="3933056"/>
            <a:ext cx="1518364" cy="36933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spAutoFit/>
          </a:bodyPr>
          <a:lstStyle/>
          <a:p>
            <a:r>
              <a:rPr lang="fr-FR" dirty="0" smtClean="0">
                <a:latin typeface="Arial" pitchFamily="34" charset="0"/>
                <a:cs typeface="Arial" pitchFamily="34" charset="0"/>
              </a:rPr>
              <a:t>Projet locaux</a:t>
            </a:r>
            <a:endParaRPr lang="fr-FR" dirty="0">
              <a:latin typeface="Arial" pitchFamily="34" charset="0"/>
              <a:cs typeface="Arial" pitchFamily="34" charset="0"/>
            </a:endParaRPr>
          </a:p>
        </p:txBody>
      </p:sp>
      <p:sp>
        <p:nvSpPr>
          <p:cNvPr id="19" name="Rectangle 18"/>
          <p:cNvSpPr/>
          <p:nvPr/>
        </p:nvSpPr>
        <p:spPr>
          <a:xfrm>
            <a:off x="251520" y="44624"/>
            <a:ext cx="8712968"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dirty="0" smtClean="0">
                <a:latin typeface="Arial" pitchFamily="34" charset="0"/>
                <a:cs typeface="Arial" pitchFamily="34" charset="0"/>
              </a:rPr>
              <a:t>Le Département  Accélérateur doit continuer </a:t>
            </a:r>
          </a:p>
          <a:p>
            <a:pPr algn="ctr"/>
            <a:r>
              <a:rPr lang="fr-FR" dirty="0" smtClean="0">
                <a:latin typeface="Arial" pitchFamily="34" charset="0"/>
                <a:cs typeface="Arial" pitchFamily="34" charset="0"/>
              </a:rPr>
              <a:t>à mener un programme original de recherche et développement dans ce domaine. </a:t>
            </a:r>
          </a:p>
        </p:txBody>
      </p:sp>
      <p:sp>
        <p:nvSpPr>
          <p:cNvPr id="20" name="Rectangle 19"/>
          <p:cNvSpPr/>
          <p:nvPr/>
        </p:nvSpPr>
        <p:spPr>
          <a:xfrm>
            <a:off x="198562" y="1408713"/>
            <a:ext cx="8759888" cy="830997"/>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1600" dirty="0" smtClean="0">
                <a:latin typeface="Arial" pitchFamily="34" charset="0"/>
                <a:cs typeface="Arial" pitchFamily="34" charset="0"/>
              </a:rPr>
              <a:t>En assurant</a:t>
            </a:r>
          </a:p>
          <a:p>
            <a:pPr algn="ctr"/>
            <a:r>
              <a:rPr lang="fr-FR" sz="1600" dirty="0" smtClean="0">
                <a:latin typeface="Arial" pitchFamily="34" charset="0"/>
                <a:cs typeface="Arial" pitchFamily="34" charset="0"/>
              </a:rPr>
              <a:t>le développement  des TECHNOLOGIES innovantes et des nouvelles idées de DESIGN. </a:t>
            </a:r>
          </a:p>
          <a:p>
            <a:pPr algn="ctr"/>
            <a:r>
              <a:rPr lang="fr-FR" sz="1600" u="sng" dirty="0" smtClean="0">
                <a:latin typeface="Arial" pitchFamily="34" charset="0"/>
                <a:cs typeface="Arial" pitchFamily="34" charset="0"/>
              </a:rPr>
              <a:t>Cercle vertueux  </a:t>
            </a:r>
            <a:r>
              <a:rPr lang="fr-FR" sz="1600" dirty="0" smtClean="0">
                <a:latin typeface="Arial" pitchFamily="34" charset="0"/>
                <a:cs typeface="Arial" pitchFamily="34" charset="0"/>
              </a:rPr>
              <a:t>: technologie/design/projet s’alimentent de façon réciproque</a:t>
            </a:r>
            <a:endParaRPr lang="fr-FR" sz="1600" dirty="0">
              <a:latin typeface="Arial" pitchFamily="34" charset="0"/>
              <a:cs typeface="Arial" pitchFamily="34" charset="0"/>
            </a:endParaRPr>
          </a:p>
        </p:txBody>
      </p:sp>
      <p:sp>
        <p:nvSpPr>
          <p:cNvPr id="21" name="Rectangle 20"/>
          <p:cNvSpPr/>
          <p:nvPr/>
        </p:nvSpPr>
        <p:spPr>
          <a:xfrm>
            <a:off x="215008" y="2309192"/>
            <a:ext cx="8749480"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1600" smtClean="0">
                <a:latin typeface="Arial" pitchFamily="34" charset="0"/>
                <a:cs typeface="Arial" pitchFamily="34" charset="0"/>
                <a:sym typeface="Wingdings" pitchFamily="2" charset="2"/>
              </a:rPr>
              <a:t>En développant</a:t>
            </a:r>
          </a:p>
          <a:p>
            <a:pPr algn="ctr"/>
            <a:r>
              <a:rPr lang="fr-FR" sz="1600" smtClean="0">
                <a:latin typeface="Arial" pitchFamily="34" charset="0"/>
                <a:cs typeface="Arial" pitchFamily="34" charset="0"/>
              </a:rPr>
              <a:t>des projets locaux (training)  </a:t>
            </a:r>
          </a:p>
        </p:txBody>
      </p:sp>
      <p:sp>
        <p:nvSpPr>
          <p:cNvPr id="23" name="Text Box 17"/>
          <p:cNvSpPr txBox="1">
            <a:spLocks noChangeArrowheads="1"/>
          </p:cNvSpPr>
          <p:nvPr/>
        </p:nvSpPr>
        <p:spPr bwMode="auto">
          <a:xfrm>
            <a:off x="107504" y="3645024"/>
            <a:ext cx="3147015" cy="369332"/>
          </a:xfrm>
          <a:prstGeom prst="rect">
            <a:avLst/>
          </a:prstGeom>
          <a:noFill/>
          <a:ln w="9525">
            <a:noFill/>
            <a:miter lim="800000"/>
            <a:headEnd/>
            <a:tailEnd/>
          </a:ln>
          <a:effectLst/>
        </p:spPr>
        <p:txBody>
          <a:bodyPr wrap="none">
            <a:spAutoFit/>
          </a:bodyPr>
          <a:lstStyle/>
          <a:p>
            <a:r>
              <a:rPr lang="fr-FR" dirty="0" smtClean="0">
                <a:latin typeface="Arial" pitchFamily="34" charset="0"/>
                <a:cs typeface="Arial" pitchFamily="34" charset="0"/>
              </a:rPr>
              <a:t>Exemples du </a:t>
            </a:r>
            <a:r>
              <a:rPr lang="fr-FR" u="sng" dirty="0" smtClean="0">
                <a:latin typeface="Arial" pitchFamily="34" charset="0"/>
                <a:cs typeface="Arial" pitchFamily="34" charset="0"/>
              </a:rPr>
              <a:t>cercle vertueux</a:t>
            </a:r>
            <a:endParaRPr lang="fr-FR" u="sng" dirty="0">
              <a:latin typeface="Arial" pitchFamily="34" charset="0"/>
              <a:cs typeface="Arial" pitchFamily="34" charset="0"/>
            </a:endParaRPr>
          </a:p>
        </p:txBody>
      </p:sp>
      <p:sp>
        <p:nvSpPr>
          <p:cNvPr id="24" name="Rectangle 23"/>
          <p:cNvSpPr/>
          <p:nvPr/>
        </p:nvSpPr>
        <p:spPr>
          <a:xfrm>
            <a:off x="179511" y="764704"/>
            <a:ext cx="8784977" cy="58477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1600" dirty="0" smtClean="0">
                <a:latin typeface="Arial" pitchFamily="34" charset="0"/>
                <a:cs typeface="Arial" pitchFamily="34" charset="0"/>
              </a:rPr>
              <a:t>En s’insérant</a:t>
            </a:r>
          </a:p>
          <a:p>
            <a:pPr algn="ctr"/>
            <a:r>
              <a:rPr lang="fr-FR" sz="1600" dirty="0" smtClean="0">
                <a:latin typeface="Arial" pitchFamily="34" charset="0"/>
                <a:cs typeface="Arial" pitchFamily="34" charset="0"/>
                <a:sym typeface="Wingdings" pitchFamily="2" charset="2"/>
              </a:rPr>
              <a:t>dans la stratégie scientifique du laboratoire de participation à des grands projets internationaux</a:t>
            </a:r>
            <a:endParaRPr lang="fr-FR" sz="1600" dirty="0">
              <a:latin typeface="Arial" pitchFamily="34" charset="0"/>
              <a:cs typeface="Arial" pitchFamily="34" charset="0"/>
            </a:endParaRPr>
          </a:p>
        </p:txBody>
      </p:sp>
      <p:sp>
        <p:nvSpPr>
          <p:cNvPr id="25" name="Rectangle 24"/>
          <p:cNvSpPr/>
          <p:nvPr/>
        </p:nvSpPr>
        <p:spPr>
          <a:xfrm>
            <a:off x="214250" y="2984178"/>
            <a:ext cx="8750238"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1600" dirty="0" smtClean="0">
                <a:latin typeface="Arial" pitchFamily="34" charset="0"/>
                <a:cs typeface="Arial" pitchFamily="34" charset="0"/>
              </a:rPr>
              <a:t>Cerise sur le gâteau </a:t>
            </a:r>
          </a:p>
          <a:p>
            <a:pPr algn="ctr"/>
            <a:r>
              <a:rPr lang="fr-FR" sz="1600" dirty="0" smtClean="0">
                <a:latin typeface="Arial" pitchFamily="34" charset="0"/>
                <a:cs typeface="Arial" pitchFamily="34" charset="0"/>
              </a:rPr>
              <a:t> </a:t>
            </a:r>
            <a:r>
              <a:rPr lang="fr-FR" sz="1600" dirty="0" smtClean="0">
                <a:solidFill>
                  <a:srgbClr val="00B0F0"/>
                </a:solidFill>
                <a:latin typeface="Arial" pitchFamily="34" charset="0"/>
                <a:cs typeface="Arial" pitchFamily="34" charset="0"/>
              </a:rPr>
              <a:t>les retombées sociétales </a:t>
            </a:r>
          </a:p>
        </p:txBody>
      </p:sp>
      <p:sp>
        <p:nvSpPr>
          <p:cNvPr id="26" name="Rectangle 25"/>
          <p:cNvSpPr/>
          <p:nvPr/>
        </p:nvSpPr>
        <p:spPr>
          <a:xfrm>
            <a:off x="4104138" y="4365104"/>
            <a:ext cx="1980030" cy="264688"/>
          </a:xfrm>
          <a:prstGeom prst="rect">
            <a:avLst/>
          </a:prstGeom>
          <a:ln>
            <a:solidFill>
              <a:schemeClr val="bg1"/>
            </a:solidFill>
          </a:ln>
        </p:spPr>
        <p:txBody>
          <a:bodyPr wrap="none">
            <a:spAutoFit/>
          </a:bodyPr>
          <a:lstStyle/>
          <a:p>
            <a:pPr algn="ctr">
              <a:lnSpc>
                <a:spcPct val="80000"/>
              </a:lnSpc>
            </a:pPr>
            <a:r>
              <a:rPr lang="fr-FR" sz="1400" i="1" dirty="0" smtClean="0">
                <a:latin typeface="Arial" pitchFamily="34" charset="0"/>
                <a:cs typeface="Arial" pitchFamily="34" charset="0"/>
              </a:rPr>
              <a:t>Photo injecteur @ LAL</a:t>
            </a:r>
            <a:endParaRPr lang="fr-FR" sz="1400" i="1" dirty="0" smtClean="0">
              <a:solidFill>
                <a:prstClr val="black"/>
              </a:solidFill>
              <a:latin typeface="Arial" pitchFamily="34" charset="0"/>
              <a:cs typeface="Arial" pitchFamily="34" charset="0"/>
            </a:endParaRPr>
          </a:p>
        </p:txBody>
      </p:sp>
      <p:sp>
        <p:nvSpPr>
          <p:cNvPr id="27" name="Rectangle 26"/>
          <p:cNvSpPr/>
          <p:nvPr/>
        </p:nvSpPr>
        <p:spPr>
          <a:xfrm>
            <a:off x="3779912" y="5785519"/>
            <a:ext cx="2520280" cy="307777"/>
          </a:xfrm>
          <a:prstGeom prst="rect">
            <a:avLst/>
          </a:prstGeom>
        </p:spPr>
        <p:txBody>
          <a:bodyPr wrap="square">
            <a:spAutoFit/>
          </a:bodyPr>
          <a:lstStyle/>
          <a:p>
            <a:pPr lvl="0" algn="ctr"/>
            <a:r>
              <a:rPr lang="fr-FR" sz="1400" i="1" dirty="0" smtClean="0">
                <a:solidFill>
                  <a:schemeClr val="tx2">
                    <a:lumMod val="60000"/>
                    <a:lumOff val="40000"/>
                  </a:schemeClr>
                </a:solidFill>
                <a:latin typeface="Arial" pitchFamily="34" charset="0"/>
                <a:cs typeface="Arial" pitchFamily="34" charset="0"/>
              </a:rPr>
              <a:t>Machine  Laser/Compton</a:t>
            </a:r>
            <a:endParaRPr lang="fr-FR" sz="1400" i="1" dirty="0">
              <a:solidFill>
                <a:schemeClr val="tx2">
                  <a:lumMod val="60000"/>
                  <a:lumOff val="40000"/>
                </a:schemeClr>
              </a:solidFill>
              <a:latin typeface="Arial" pitchFamily="34" charset="0"/>
              <a:cs typeface="Arial" pitchFamily="34" charset="0"/>
            </a:endParaRPr>
          </a:p>
        </p:txBody>
      </p:sp>
      <p:sp>
        <p:nvSpPr>
          <p:cNvPr id="28" name="Text Box 22"/>
          <p:cNvSpPr txBox="1">
            <a:spLocks noChangeArrowheads="1"/>
          </p:cNvSpPr>
          <p:nvPr/>
        </p:nvSpPr>
        <p:spPr bwMode="auto">
          <a:xfrm>
            <a:off x="3419872" y="6032321"/>
            <a:ext cx="3280065" cy="276999"/>
          </a:xfrm>
          <a:prstGeom prst="rect">
            <a:avLst/>
          </a:prstGeom>
          <a:noFill/>
          <a:ln w="9525">
            <a:noFill/>
            <a:miter lim="800000"/>
            <a:headEnd/>
            <a:tailEnd/>
          </a:ln>
          <a:effectLst/>
        </p:spPr>
        <p:txBody>
          <a:bodyPr wrap="none">
            <a:spAutoFit/>
          </a:bodyPr>
          <a:lstStyle/>
          <a:p>
            <a:r>
              <a:rPr lang="fr-FR" sz="1200" smtClean="0">
                <a:solidFill>
                  <a:schemeClr val="hlink"/>
                </a:solidFill>
                <a:latin typeface="Arial" pitchFamily="34" charset="0"/>
                <a:cs typeface="Arial" pitchFamily="34" charset="0"/>
              </a:rPr>
              <a:t>Retombées médicales et dans le « culturel »</a:t>
            </a:r>
            <a:endParaRPr lang="fr-FR" sz="1200">
              <a:solidFill>
                <a:schemeClr val="hlink"/>
              </a:solidFill>
              <a:latin typeface="Arial" pitchFamily="34" charset="0"/>
              <a:cs typeface="Arial" pitchFamily="34" charset="0"/>
            </a:endParaRPr>
          </a:p>
        </p:txBody>
      </p:sp>
      <p:sp>
        <p:nvSpPr>
          <p:cNvPr id="29" name="Espace réservé du numéro de diapositive 28"/>
          <p:cNvSpPr>
            <a:spLocks noGrp="1"/>
          </p:cNvSpPr>
          <p:nvPr>
            <p:ph type="sldNum" sz="quarter" idx="12"/>
          </p:nvPr>
        </p:nvSpPr>
        <p:spPr>
          <a:xfrm>
            <a:off x="6830888" y="6068318"/>
            <a:ext cx="2133600" cy="365125"/>
          </a:xfrm>
        </p:spPr>
        <p:txBody>
          <a:bodyPr/>
          <a:lstStyle/>
          <a:p>
            <a:fld id="{044901D5-0DEC-41E6-8025-CE7E4D9C4ED2}" type="slidenum">
              <a:rPr lang="fr-FR" smtClean="0"/>
              <a:pPr/>
              <a:t>28</a:t>
            </a:fld>
            <a:endParaRPr lang="fr-FR" dirty="0"/>
          </a:p>
        </p:txBody>
      </p:sp>
      <p:cxnSp>
        <p:nvCxnSpPr>
          <p:cNvPr id="31" name="Connecteur droit avec flèche 30"/>
          <p:cNvCxnSpPr/>
          <p:nvPr/>
        </p:nvCxnSpPr>
        <p:spPr>
          <a:xfrm flipV="1">
            <a:off x="3347864" y="4760769"/>
            <a:ext cx="1418456" cy="21602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flipV="1">
            <a:off x="3347864" y="4840094"/>
            <a:ext cx="4132114" cy="17308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a:off x="5364088" y="4797152"/>
            <a:ext cx="2088232"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flipV="1">
            <a:off x="1619672" y="4869160"/>
            <a:ext cx="5976664" cy="36004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a:off x="1547664" y="5229200"/>
            <a:ext cx="5976664" cy="14401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p:nvPr/>
        </p:nvCxnSpPr>
        <p:spPr>
          <a:xfrm flipV="1">
            <a:off x="2627784" y="4941168"/>
            <a:ext cx="4968552" cy="72008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51520" y="188641"/>
            <a:ext cx="8892480" cy="4555093"/>
          </a:xfrm>
          <a:prstGeom prst="rect">
            <a:avLst/>
          </a:prstGeom>
          <a:noFill/>
        </p:spPr>
        <p:txBody>
          <a:bodyPr wrap="square" rtlCol="0">
            <a:spAutoFit/>
          </a:bodyPr>
          <a:lstStyle/>
          <a:p>
            <a:pPr algn="just"/>
            <a:endParaRPr lang="fr-FR" dirty="0" smtClean="0">
              <a:latin typeface="Times" pitchFamily="18" charset="0"/>
            </a:endParaRPr>
          </a:p>
          <a:p>
            <a:pPr algn="just"/>
            <a:endParaRPr lang="fr-FR" dirty="0" smtClean="0">
              <a:latin typeface="Times" pitchFamily="18" charset="0"/>
            </a:endParaRPr>
          </a:p>
          <a:p>
            <a:pPr algn="just"/>
            <a:r>
              <a:rPr lang="fr-FR" sz="2000" b="1" dirty="0" smtClean="0">
                <a:solidFill>
                  <a:srgbClr val="0070C0"/>
                </a:solidFill>
                <a:latin typeface="Arial" pitchFamily="34" charset="0"/>
                <a:cs typeface="Arial" pitchFamily="34" charset="0"/>
              </a:rPr>
              <a:t>    Photo Injecteur au LAL.</a:t>
            </a:r>
          </a:p>
          <a:p>
            <a:pPr algn="just"/>
            <a:endParaRPr lang="fr-FR" dirty="0" smtClean="0">
              <a:latin typeface="Arial" pitchFamily="34" charset="0"/>
              <a:cs typeface="Arial" pitchFamily="34" charset="0"/>
            </a:endParaRPr>
          </a:p>
          <a:p>
            <a:pPr algn="just"/>
            <a:r>
              <a:rPr lang="fr-FR" dirty="0" smtClean="0">
                <a:latin typeface="Arial" pitchFamily="34" charset="0"/>
                <a:cs typeface="Arial" pitchFamily="34" charset="0"/>
              </a:rPr>
              <a:t>     </a:t>
            </a:r>
            <a:r>
              <a:rPr lang="fr-FR" sz="1600" dirty="0" smtClean="0">
                <a:latin typeface="Arial" pitchFamily="34" charset="0"/>
                <a:cs typeface="Arial" pitchFamily="34" charset="0"/>
              </a:rPr>
              <a:t>Premiers </a:t>
            </a:r>
            <a:r>
              <a:rPr lang="fr-FR" sz="1600" dirty="0" smtClean="0">
                <a:latin typeface="Arial" pitchFamily="34" charset="0"/>
                <a:cs typeface="Arial" pitchFamily="34" charset="0"/>
              </a:rPr>
              <a:t>faisceaux en 2010</a:t>
            </a:r>
          </a:p>
          <a:p>
            <a:pPr algn="just"/>
            <a:r>
              <a:rPr lang="fr-FR" sz="1600" dirty="0" smtClean="0">
                <a:latin typeface="Arial" pitchFamily="34" charset="0"/>
                <a:cs typeface="Arial" pitchFamily="34" charset="0"/>
              </a:rPr>
              <a:t>     Plusieurs difficultés en 2010 </a:t>
            </a:r>
          </a:p>
          <a:p>
            <a:pPr algn="just"/>
            <a:r>
              <a:rPr lang="fr-FR" sz="1600" dirty="0" smtClean="0">
                <a:latin typeface="Arial" pitchFamily="34" charset="0"/>
                <a:cs typeface="Arial" pitchFamily="34" charset="0"/>
              </a:rPr>
              <a:t>            (laser, modulateur).</a:t>
            </a:r>
          </a:p>
          <a:p>
            <a:pPr algn="just"/>
            <a:r>
              <a:rPr lang="fr-FR" sz="1600" dirty="0" smtClean="0">
                <a:latin typeface="Arial" pitchFamily="34" charset="0"/>
                <a:cs typeface="Arial" pitchFamily="34" charset="0"/>
              </a:rPr>
              <a:t>.</a:t>
            </a:r>
          </a:p>
          <a:p>
            <a:pPr algn="just"/>
            <a:endParaRPr lang="fr-FR" dirty="0" smtClean="0">
              <a:latin typeface="Arial" pitchFamily="34" charset="0"/>
              <a:cs typeface="Arial" pitchFamily="34" charset="0"/>
            </a:endParaRPr>
          </a:p>
          <a:p>
            <a:pPr algn="just"/>
            <a:r>
              <a:rPr lang="fr-FR" sz="1600" u="sng" dirty="0" smtClean="0">
                <a:latin typeface="Arial" pitchFamily="34" charset="0"/>
                <a:cs typeface="Arial" pitchFamily="34" charset="0"/>
              </a:rPr>
              <a:t>Une priorité du laboratoire</a:t>
            </a:r>
            <a:r>
              <a:rPr lang="fr-FR" sz="1600" dirty="0" smtClean="0">
                <a:latin typeface="Arial" pitchFamily="34" charset="0"/>
                <a:cs typeface="Arial" pitchFamily="34" charset="0"/>
              </a:rPr>
              <a:t>:  machine locale, R&amp;D de pointe (paquets (ultra) courts ~1ps</a:t>
            </a:r>
            <a:r>
              <a:rPr lang="fr-FR" sz="1600" dirty="0" smtClean="0">
                <a:latin typeface="Arial" pitchFamily="34" charset="0"/>
                <a:cs typeface="Arial" pitchFamily="34" charset="0"/>
                <a:sym typeface="Wingdings" pitchFamily="2" charset="2"/>
              </a:rPr>
              <a:t>100fs)</a:t>
            </a:r>
            <a:r>
              <a:rPr lang="fr-FR" sz="1600" dirty="0" smtClean="0">
                <a:latin typeface="Arial" pitchFamily="34" charset="0"/>
                <a:cs typeface="Arial" pitchFamily="34" charset="0"/>
              </a:rPr>
              <a:t> </a:t>
            </a:r>
          </a:p>
          <a:p>
            <a:pPr algn="just"/>
            <a:r>
              <a:rPr lang="fr-FR" sz="1600" dirty="0" smtClean="0">
                <a:latin typeface="Arial" pitchFamily="34" charset="0"/>
                <a:cs typeface="Arial" pitchFamily="34" charset="0"/>
              </a:rPr>
              <a:t>                                            sur les canons photocathodes, </a:t>
            </a:r>
            <a:r>
              <a:rPr lang="fr-FR" sz="1600" dirty="0" smtClean="0">
                <a:latin typeface="Arial" pitchFamily="34" charset="0"/>
                <a:cs typeface="Arial" pitchFamily="34" charset="0"/>
              </a:rPr>
              <a:t>diagnostic...</a:t>
            </a:r>
            <a:endParaRPr lang="fr-FR" sz="1600" dirty="0" smtClean="0">
              <a:latin typeface="Arial" pitchFamily="34" charset="0"/>
              <a:cs typeface="Arial" pitchFamily="34" charset="0"/>
            </a:endParaRPr>
          </a:p>
          <a:p>
            <a:pPr algn="just"/>
            <a:r>
              <a:rPr lang="fr-FR" sz="1600" dirty="0" smtClean="0">
                <a:latin typeface="Arial" pitchFamily="34" charset="0"/>
                <a:cs typeface="Arial" pitchFamily="34" charset="0"/>
                <a:sym typeface="Wingdings" pitchFamily="2" charset="2"/>
              </a:rPr>
              <a:t>                  accélération </a:t>
            </a:r>
            <a:r>
              <a:rPr lang="fr-FR" sz="1600" dirty="0" smtClean="0">
                <a:latin typeface="Arial" pitchFamily="34" charset="0"/>
                <a:cs typeface="Arial" pitchFamily="34" charset="0"/>
              </a:rPr>
              <a:t>laser/plasma « externe » a besoin d’un </a:t>
            </a:r>
            <a:r>
              <a:rPr lang="fr-FR" sz="1600" dirty="0" err="1" smtClean="0">
                <a:latin typeface="Arial" pitchFamily="34" charset="0"/>
                <a:cs typeface="Arial" pitchFamily="34" charset="0"/>
              </a:rPr>
              <a:t>SuperPHIL</a:t>
            </a:r>
            <a:r>
              <a:rPr lang="fr-FR" sz="1600" dirty="0" smtClean="0">
                <a:latin typeface="Arial" pitchFamily="34" charset="0"/>
                <a:cs typeface="Arial" pitchFamily="34" charset="0"/>
              </a:rPr>
              <a:t> (EQUIPEX </a:t>
            </a:r>
            <a:r>
              <a:rPr lang="fr-FR" sz="1600" dirty="0" err="1" smtClean="0">
                <a:latin typeface="Arial" pitchFamily="34" charset="0"/>
                <a:cs typeface="Arial" pitchFamily="34" charset="0"/>
              </a:rPr>
              <a:t>CileX</a:t>
            </a:r>
            <a:r>
              <a:rPr lang="fr-FR" sz="1600" dirty="0" smtClean="0">
                <a:latin typeface="Arial" pitchFamily="34" charset="0"/>
                <a:cs typeface="Arial" pitchFamily="34" charset="0"/>
              </a:rPr>
              <a:t>)</a:t>
            </a:r>
          </a:p>
          <a:p>
            <a:pPr algn="just"/>
            <a:endParaRPr lang="en-US" dirty="0" smtClean="0">
              <a:latin typeface="Arial" pitchFamily="34" charset="0"/>
              <a:cs typeface="Arial" pitchFamily="34" charset="0"/>
            </a:endParaRPr>
          </a:p>
          <a:p>
            <a:pPr algn="just"/>
            <a:r>
              <a:rPr lang="en-US" b="1" dirty="0" smtClean="0">
                <a:latin typeface="Arial" pitchFamily="34" charset="0"/>
                <a:cs typeface="Arial" pitchFamily="34" charset="0"/>
              </a:rPr>
              <a:t>Buts en 2011</a:t>
            </a:r>
            <a:r>
              <a:rPr lang="en-US" dirty="0" smtClean="0">
                <a:latin typeface="Arial" pitchFamily="34" charset="0"/>
                <a:cs typeface="Arial" pitchFamily="34" charset="0"/>
                <a:sym typeface="Wingdings" pitchFamily="2" charset="2"/>
              </a:rPr>
              <a:t></a:t>
            </a:r>
            <a:r>
              <a:rPr lang="en-US" sz="1600" dirty="0" smtClean="0">
                <a:latin typeface="Arial" pitchFamily="34" charset="0"/>
                <a:cs typeface="Arial" pitchFamily="34" charset="0"/>
              </a:rPr>
              <a:t>Reprise en </a:t>
            </a:r>
            <a:r>
              <a:rPr lang="en-US" sz="1600" dirty="0" err="1" smtClean="0">
                <a:latin typeface="Arial" pitchFamily="34" charset="0"/>
                <a:cs typeface="Arial" pitchFamily="34" charset="0"/>
              </a:rPr>
              <a:t>avril</a:t>
            </a:r>
            <a:r>
              <a:rPr lang="en-US" sz="1600" dirty="0" smtClean="0">
                <a:latin typeface="Arial" pitchFamily="34" charset="0"/>
                <a:cs typeface="Arial" pitchFamily="34" charset="0"/>
              </a:rPr>
              <a:t> 2011 : </a:t>
            </a:r>
            <a:r>
              <a:rPr lang="fr-FR" sz="1600" dirty="0" smtClean="0">
                <a:latin typeface="Arial" pitchFamily="34" charset="0"/>
                <a:cs typeface="Arial" pitchFamily="34" charset="0"/>
              </a:rPr>
              <a:t>Mesures énergie , dispersion, taille</a:t>
            </a:r>
            <a:endParaRPr lang="en-US" sz="1600" dirty="0" smtClean="0">
              <a:latin typeface="Arial" pitchFamily="34" charset="0"/>
              <a:cs typeface="Arial" pitchFamily="34" charset="0"/>
            </a:endParaRPr>
          </a:p>
          <a:p>
            <a:pPr algn="just"/>
            <a:r>
              <a:rPr lang="en-US" sz="1600" dirty="0" smtClean="0">
                <a:latin typeface="Arial" pitchFamily="34" charset="0"/>
                <a:cs typeface="Arial" pitchFamily="34" charset="0"/>
              </a:rPr>
              <a:t>                         </a:t>
            </a:r>
            <a:r>
              <a:rPr lang="en-US" sz="1600" dirty="0" smtClean="0">
                <a:latin typeface="Arial" pitchFamily="34" charset="0"/>
                <a:cs typeface="Arial" pitchFamily="34" charset="0"/>
                <a:sym typeface="Wingdings" pitchFamily="2" charset="2"/>
              </a:rPr>
              <a:t></a:t>
            </a:r>
            <a:r>
              <a:rPr lang="fr-FR" sz="1600" dirty="0" smtClean="0">
                <a:latin typeface="Arial" pitchFamily="34" charset="0"/>
                <a:cs typeface="Arial" pitchFamily="34" charset="0"/>
              </a:rPr>
              <a:t>Accueil première manip: mesure fluorescence haute atmosphère </a:t>
            </a:r>
            <a:r>
              <a:rPr lang="fr-FR" sz="1600" dirty="0" smtClean="0">
                <a:latin typeface="Arial" pitchFamily="34" charset="0"/>
                <a:cs typeface="Arial" pitchFamily="34" charset="0"/>
              </a:rPr>
              <a:t>(RCHE)</a:t>
            </a:r>
            <a:endParaRPr lang="fr-FR" sz="1600" dirty="0" smtClean="0">
              <a:latin typeface="Arial" pitchFamily="34" charset="0"/>
              <a:cs typeface="Arial" pitchFamily="34" charset="0"/>
            </a:endParaRPr>
          </a:p>
          <a:p>
            <a:pPr lvl="0" algn="just"/>
            <a:r>
              <a:rPr lang="en-US" sz="1600" dirty="0" smtClean="0">
                <a:latin typeface="Arial" pitchFamily="34" charset="0"/>
                <a:cs typeface="Arial" pitchFamily="34" charset="0"/>
              </a:rPr>
              <a:t>                         </a:t>
            </a:r>
            <a:r>
              <a:rPr lang="en-US" sz="1600" dirty="0" smtClean="0">
                <a:latin typeface="Arial" pitchFamily="34" charset="0"/>
                <a:cs typeface="Arial" pitchFamily="34" charset="0"/>
                <a:sym typeface="Wingdings" pitchFamily="2" charset="2"/>
              </a:rPr>
              <a:t></a:t>
            </a:r>
            <a:r>
              <a:rPr lang="fr-FR" sz="1600" dirty="0" smtClean="0">
                <a:latin typeface="Arial" pitchFamily="34" charset="0"/>
                <a:cs typeface="Arial" pitchFamily="34" charset="0"/>
              </a:rPr>
              <a:t>Installation transfert cathode+valise</a:t>
            </a:r>
          </a:p>
          <a:p>
            <a:pPr algn="just"/>
            <a:r>
              <a:rPr lang="en-US" sz="1600" dirty="0" smtClean="0">
                <a:latin typeface="Arial" pitchFamily="34" charset="0"/>
                <a:cs typeface="Arial" pitchFamily="34" charset="0"/>
              </a:rPr>
              <a:t>                         </a:t>
            </a:r>
            <a:r>
              <a:rPr lang="en-US" sz="1600" dirty="0" smtClean="0">
                <a:latin typeface="Arial" pitchFamily="34" charset="0"/>
                <a:cs typeface="Arial" pitchFamily="34" charset="0"/>
                <a:sym typeface="Wingdings" pitchFamily="2" charset="2"/>
              </a:rPr>
              <a:t>Installation et </a:t>
            </a:r>
            <a:r>
              <a:rPr lang="en-US" sz="1600" dirty="0" err="1" smtClean="0">
                <a:latin typeface="Arial" pitchFamily="34" charset="0"/>
                <a:cs typeface="Arial" pitchFamily="34" charset="0"/>
                <a:sym typeface="Wingdings" pitchFamily="2" charset="2"/>
              </a:rPr>
              <a:t>conditionnement</a:t>
            </a:r>
            <a:r>
              <a:rPr lang="en-US" sz="1600" dirty="0" smtClean="0">
                <a:latin typeface="Arial" pitchFamily="34" charset="0"/>
                <a:cs typeface="Arial" pitchFamily="34" charset="0"/>
              </a:rPr>
              <a:t> canon PHIN</a:t>
            </a:r>
            <a:r>
              <a:rPr lang="fr-FR" sz="1600" dirty="0" smtClean="0">
                <a:latin typeface="Arial" pitchFamily="34" charset="0"/>
                <a:cs typeface="Arial" pitchFamily="34" charset="0"/>
              </a:rPr>
              <a:t>… et faisceaux avec PHIN</a:t>
            </a:r>
          </a:p>
        </p:txBody>
      </p:sp>
      <p:grpSp>
        <p:nvGrpSpPr>
          <p:cNvPr id="11" name="Groupe 10"/>
          <p:cNvGrpSpPr/>
          <p:nvPr/>
        </p:nvGrpSpPr>
        <p:grpSpPr>
          <a:xfrm>
            <a:off x="3851920" y="74945"/>
            <a:ext cx="5148064" cy="2120627"/>
            <a:chOff x="361950" y="1638300"/>
            <a:chExt cx="8610600" cy="4152900"/>
          </a:xfrm>
        </p:grpSpPr>
        <p:sp>
          <p:nvSpPr>
            <p:cNvPr id="13" name="Rectangle 2"/>
            <p:cNvSpPr>
              <a:spLocks noChangeArrowheads="1"/>
            </p:cNvSpPr>
            <p:nvPr/>
          </p:nvSpPr>
          <p:spPr bwMode="auto">
            <a:xfrm>
              <a:off x="6062663" y="3560763"/>
              <a:ext cx="217487" cy="203200"/>
            </a:xfrm>
            <a:prstGeom prst="rect">
              <a:avLst/>
            </a:prstGeom>
            <a:noFill/>
            <a:ln w="9525">
              <a:solidFill>
                <a:schemeClr val="bg2"/>
              </a:solidFill>
              <a:miter lim="800000"/>
              <a:headEnd/>
              <a:tailEnd/>
            </a:ln>
          </p:spPr>
          <p:txBody>
            <a:bodyPr wrap="none" anchor="ctr"/>
            <a:lstStyle/>
            <a:p>
              <a:endParaRPr lang="fr-FR"/>
            </a:p>
          </p:txBody>
        </p:sp>
        <p:sp>
          <p:nvSpPr>
            <p:cNvPr id="14" name="Rectangle 3"/>
            <p:cNvSpPr>
              <a:spLocks noChangeArrowheads="1"/>
            </p:cNvSpPr>
            <p:nvPr/>
          </p:nvSpPr>
          <p:spPr bwMode="auto">
            <a:xfrm>
              <a:off x="4605338" y="2887663"/>
              <a:ext cx="217487" cy="898525"/>
            </a:xfrm>
            <a:prstGeom prst="rect">
              <a:avLst/>
            </a:prstGeom>
            <a:noFill/>
            <a:ln w="9525">
              <a:solidFill>
                <a:schemeClr val="bg2"/>
              </a:solidFill>
              <a:miter lim="800000"/>
              <a:headEnd/>
              <a:tailEnd/>
            </a:ln>
          </p:spPr>
          <p:txBody>
            <a:bodyPr wrap="none" anchor="ctr"/>
            <a:lstStyle/>
            <a:p>
              <a:endParaRPr lang="fr-FR"/>
            </a:p>
          </p:txBody>
        </p:sp>
        <p:sp>
          <p:nvSpPr>
            <p:cNvPr id="15" name="Rectangle 4"/>
            <p:cNvSpPr>
              <a:spLocks noChangeArrowheads="1"/>
            </p:cNvSpPr>
            <p:nvPr/>
          </p:nvSpPr>
          <p:spPr bwMode="auto">
            <a:xfrm>
              <a:off x="1617663" y="2979738"/>
              <a:ext cx="217487" cy="898525"/>
            </a:xfrm>
            <a:prstGeom prst="rect">
              <a:avLst/>
            </a:prstGeom>
            <a:noFill/>
            <a:ln w="9525">
              <a:solidFill>
                <a:schemeClr val="bg2"/>
              </a:solidFill>
              <a:miter lim="800000"/>
              <a:headEnd/>
              <a:tailEnd/>
            </a:ln>
          </p:spPr>
          <p:txBody>
            <a:bodyPr wrap="none" anchor="ctr"/>
            <a:lstStyle/>
            <a:p>
              <a:endParaRPr lang="fr-FR"/>
            </a:p>
          </p:txBody>
        </p:sp>
        <p:sp>
          <p:nvSpPr>
            <p:cNvPr id="16" name="Rectangle 5"/>
            <p:cNvSpPr>
              <a:spLocks noChangeArrowheads="1"/>
            </p:cNvSpPr>
            <p:nvPr/>
          </p:nvSpPr>
          <p:spPr bwMode="auto">
            <a:xfrm>
              <a:off x="673100" y="3111500"/>
              <a:ext cx="5092700" cy="450850"/>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17" name="Rectangle 6"/>
            <p:cNvSpPr>
              <a:spLocks noChangeArrowheads="1"/>
            </p:cNvSpPr>
            <p:nvPr/>
          </p:nvSpPr>
          <p:spPr bwMode="auto">
            <a:xfrm>
              <a:off x="3527425" y="3108325"/>
              <a:ext cx="247650" cy="450850"/>
            </a:xfrm>
            <a:prstGeom prst="rect">
              <a:avLst/>
            </a:prstGeom>
            <a:noFill/>
            <a:ln w="9525">
              <a:solidFill>
                <a:schemeClr val="bg2"/>
              </a:solidFill>
              <a:miter lim="800000"/>
              <a:headEnd/>
              <a:tailEnd/>
            </a:ln>
          </p:spPr>
          <p:txBody>
            <a:bodyPr wrap="none" anchor="ctr"/>
            <a:lstStyle/>
            <a:p>
              <a:endParaRPr lang="fr-FR"/>
            </a:p>
          </p:txBody>
        </p:sp>
        <p:sp>
          <p:nvSpPr>
            <p:cNvPr id="18" name="Rectangle 8"/>
            <p:cNvSpPr>
              <a:spLocks noChangeArrowheads="1"/>
            </p:cNvSpPr>
            <p:nvPr/>
          </p:nvSpPr>
          <p:spPr bwMode="auto">
            <a:xfrm>
              <a:off x="1416050" y="3016250"/>
              <a:ext cx="50800" cy="628650"/>
            </a:xfrm>
            <a:prstGeom prst="rect">
              <a:avLst/>
            </a:prstGeom>
            <a:solidFill>
              <a:srgbClr val="502CD6"/>
            </a:solidFill>
            <a:ln w="9525">
              <a:solidFill>
                <a:schemeClr val="tx1"/>
              </a:solidFill>
              <a:miter lim="800000"/>
              <a:headEnd/>
              <a:tailEnd/>
            </a:ln>
          </p:spPr>
          <p:txBody>
            <a:bodyPr wrap="none" anchor="ctr"/>
            <a:lstStyle/>
            <a:p>
              <a:endParaRPr lang="fr-FR"/>
            </a:p>
          </p:txBody>
        </p:sp>
        <p:sp>
          <p:nvSpPr>
            <p:cNvPr id="19" name="Rectangle 9"/>
            <p:cNvSpPr>
              <a:spLocks noChangeArrowheads="1"/>
            </p:cNvSpPr>
            <p:nvPr/>
          </p:nvSpPr>
          <p:spPr bwMode="auto">
            <a:xfrm>
              <a:off x="1473200" y="3263900"/>
              <a:ext cx="171450" cy="146050"/>
            </a:xfrm>
            <a:prstGeom prst="rect">
              <a:avLst/>
            </a:prstGeom>
            <a:solidFill>
              <a:srgbClr val="FF9900"/>
            </a:solidFill>
            <a:ln w="9525">
              <a:solidFill>
                <a:schemeClr val="tx1"/>
              </a:solidFill>
              <a:miter lim="800000"/>
              <a:headEnd/>
              <a:tailEnd/>
            </a:ln>
          </p:spPr>
          <p:txBody>
            <a:bodyPr wrap="none" anchor="ctr"/>
            <a:lstStyle/>
            <a:p>
              <a:endParaRPr lang="fr-FR"/>
            </a:p>
          </p:txBody>
        </p:sp>
        <p:sp>
          <p:nvSpPr>
            <p:cNvPr id="20" name="Line 10"/>
            <p:cNvSpPr>
              <a:spLocks noChangeShapeType="1"/>
            </p:cNvSpPr>
            <p:nvPr/>
          </p:nvSpPr>
          <p:spPr bwMode="auto">
            <a:xfrm>
              <a:off x="5835650" y="3105150"/>
              <a:ext cx="2038350" cy="0"/>
            </a:xfrm>
            <a:prstGeom prst="line">
              <a:avLst/>
            </a:prstGeom>
            <a:noFill/>
            <a:ln w="9525">
              <a:solidFill>
                <a:schemeClr val="tx1"/>
              </a:solidFill>
              <a:round/>
              <a:headEnd/>
              <a:tailEnd/>
            </a:ln>
          </p:spPr>
          <p:txBody>
            <a:bodyPr/>
            <a:lstStyle/>
            <a:p>
              <a:endParaRPr lang="fr-FR"/>
            </a:p>
          </p:txBody>
        </p:sp>
        <p:sp>
          <p:nvSpPr>
            <p:cNvPr id="21" name="Line 11"/>
            <p:cNvSpPr>
              <a:spLocks noChangeShapeType="1"/>
            </p:cNvSpPr>
            <p:nvPr/>
          </p:nvSpPr>
          <p:spPr bwMode="auto">
            <a:xfrm>
              <a:off x="7112000" y="3568700"/>
              <a:ext cx="762000" cy="0"/>
            </a:xfrm>
            <a:prstGeom prst="line">
              <a:avLst/>
            </a:prstGeom>
            <a:noFill/>
            <a:ln w="9525">
              <a:solidFill>
                <a:schemeClr val="tx1"/>
              </a:solidFill>
              <a:round/>
              <a:headEnd/>
              <a:tailEnd/>
            </a:ln>
          </p:spPr>
          <p:txBody>
            <a:bodyPr/>
            <a:lstStyle/>
            <a:p>
              <a:endParaRPr lang="fr-FR"/>
            </a:p>
          </p:txBody>
        </p:sp>
        <p:sp>
          <p:nvSpPr>
            <p:cNvPr id="22" name="Line 12"/>
            <p:cNvSpPr>
              <a:spLocks noChangeShapeType="1"/>
            </p:cNvSpPr>
            <p:nvPr/>
          </p:nvSpPr>
          <p:spPr bwMode="auto">
            <a:xfrm>
              <a:off x="6967538" y="3811588"/>
              <a:ext cx="703262" cy="1204912"/>
            </a:xfrm>
            <a:prstGeom prst="line">
              <a:avLst/>
            </a:prstGeom>
            <a:noFill/>
            <a:ln w="9525">
              <a:solidFill>
                <a:schemeClr val="tx1"/>
              </a:solidFill>
              <a:round/>
              <a:headEnd/>
              <a:tailEnd/>
            </a:ln>
          </p:spPr>
          <p:txBody>
            <a:bodyPr/>
            <a:lstStyle/>
            <a:p>
              <a:endParaRPr lang="fr-FR"/>
            </a:p>
          </p:txBody>
        </p:sp>
        <p:sp>
          <p:nvSpPr>
            <p:cNvPr id="23" name="Line 13"/>
            <p:cNvSpPr>
              <a:spLocks noChangeShapeType="1"/>
            </p:cNvSpPr>
            <p:nvPr/>
          </p:nvSpPr>
          <p:spPr bwMode="auto">
            <a:xfrm>
              <a:off x="6297613" y="3568700"/>
              <a:ext cx="979487" cy="1676400"/>
            </a:xfrm>
            <a:prstGeom prst="line">
              <a:avLst/>
            </a:prstGeom>
            <a:noFill/>
            <a:ln w="9525">
              <a:solidFill>
                <a:schemeClr val="tx1"/>
              </a:solidFill>
              <a:round/>
              <a:headEnd/>
              <a:tailEnd/>
            </a:ln>
          </p:spPr>
          <p:txBody>
            <a:bodyPr/>
            <a:lstStyle/>
            <a:p>
              <a:endParaRPr lang="fr-FR"/>
            </a:p>
          </p:txBody>
        </p:sp>
        <p:sp>
          <p:nvSpPr>
            <p:cNvPr id="24" name="Line 14"/>
            <p:cNvSpPr>
              <a:spLocks noChangeShapeType="1"/>
            </p:cNvSpPr>
            <p:nvPr/>
          </p:nvSpPr>
          <p:spPr bwMode="auto">
            <a:xfrm flipV="1">
              <a:off x="7283450" y="5022850"/>
              <a:ext cx="387350" cy="222250"/>
            </a:xfrm>
            <a:prstGeom prst="line">
              <a:avLst/>
            </a:prstGeom>
            <a:noFill/>
            <a:ln w="9525">
              <a:solidFill>
                <a:schemeClr val="tx1"/>
              </a:solidFill>
              <a:round/>
              <a:headEnd/>
              <a:tailEnd/>
            </a:ln>
          </p:spPr>
          <p:txBody>
            <a:bodyPr/>
            <a:lstStyle/>
            <a:p>
              <a:endParaRPr lang="fr-FR"/>
            </a:p>
          </p:txBody>
        </p:sp>
        <p:sp>
          <p:nvSpPr>
            <p:cNvPr id="25" name="Line 15"/>
            <p:cNvSpPr>
              <a:spLocks noChangeShapeType="1"/>
            </p:cNvSpPr>
            <p:nvPr/>
          </p:nvSpPr>
          <p:spPr bwMode="auto">
            <a:xfrm>
              <a:off x="5835650" y="3105150"/>
              <a:ext cx="0" cy="457200"/>
            </a:xfrm>
            <a:prstGeom prst="line">
              <a:avLst/>
            </a:prstGeom>
            <a:noFill/>
            <a:ln w="9525">
              <a:solidFill>
                <a:schemeClr val="tx1"/>
              </a:solidFill>
              <a:round/>
              <a:headEnd/>
              <a:tailEnd/>
            </a:ln>
          </p:spPr>
          <p:txBody>
            <a:bodyPr/>
            <a:lstStyle/>
            <a:p>
              <a:endParaRPr lang="fr-FR"/>
            </a:p>
          </p:txBody>
        </p:sp>
        <p:sp>
          <p:nvSpPr>
            <p:cNvPr id="26" name="Line 16"/>
            <p:cNvSpPr>
              <a:spLocks noChangeShapeType="1"/>
            </p:cNvSpPr>
            <p:nvPr/>
          </p:nvSpPr>
          <p:spPr bwMode="auto">
            <a:xfrm>
              <a:off x="5835650" y="3562350"/>
              <a:ext cx="457200" cy="0"/>
            </a:xfrm>
            <a:prstGeom prst="line">
              <a:avLst/>
            </a:prstGeom>
            <a:noFill/>
            <a:ln w="9525">
              <a:solidFill>
                <a:schemeClr val="tx1"/>
              </a:solidFill>
              <a:round/>
              <a:headEnd/>
              <a:tailEnd/>
            </a:ln>
          </p:spPr>
          <p:txBody>
            <a:bodyPr/>
            <a:lstStyle/>
            <a:p>
              <a:endParaRPr lang="fr-FR"/>
            </a:p>
          </p:txBody>
        </p:sp>
        <p:sp>
          <p:nvSpPr>
            <p:cNvPr id="27" name="Line 17"/>
            <p:cNvSpPr>
              <a:spLocks noChangeShapeType="1"/>
            </p:cNvSpPr>
            <p:nvPr/>
          </p:nvSpPr>
          <p:spPr bwMode="auto">
            <a:xfrm flipH="1">
              <a:off x="6965950" y="3565525"/>
              <a:ext cx="144463" cy="247650"/>
            </a:xfrm>
            <a:prstGeom prst="line">
              <a:avLst/>
            </a:prstGeom>
            <a:noFill/>
            <a:ln w="9525">
              <a:solidFill>
                <a:schemeClr val="tx1"/>
              </a:solidFill>
              <a:round/>
              <a:headEnd/>
              <a:tailEnd/>
            </a:ln>
          </p:spPr>
          <p:txBody>
            <a:bodyPr/>
            <a:lstStyle/>
            <a:p>
              <a:endParaRPr lang="fr-FR"/>
            </a:p>
          </p:txBody>
        </p:sp>
        <p:sp>
          <p:nvSpPr>
            <p:cNvPr id="28" name="Rectangle 18"/>
            <p:cNvSpPr>
              <a:spLocks noChangeArrowheads="1"/>
            </p:cNvSpPr>
            <p:nvPr/>
          </p:nvSpPr>
          <p:spPr bwMode="auto">
            <a:xfrm>
              <a:off x="3775075" y="3270250"/>
              <a:ext cx="17463" cy="130175"/>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29" name="Rectangle 19"/>
            <p:cNvSpPr>
              <a:spLocks noChangeArrowheads="1"/>
            </p:cNvSpPr>
            <p:nvPr/>
          </p:nvSpPr>
          <p:spPr bwMode="auto">
            <a:xfrm>
              <a:off x="3968750" y="3270250"/>
              <a:ext cx="17463" cy="130175"/>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30" name="Rectangle 20"/>
            <p:cNvSpPr>
              <a:spLocks noChangeArrowheads="1"/>
            </p:cNvSpPr>
            <p:nvPr/>
          </p:nvSpPr>
          <p:spPr bwMode="auto">
            <a:xfrm>
              <a:off x="3987800" y="3270250"/>
              <a:ext cx="17463" cy="130175"/>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31" name="Rectangle 21"/>
            <p:cNvSpPr>
              <a:spLocks noChangeArrowheads="1"/>
            </p:cNvSpPr>
            <p:nvPr/>
          </p:nvSpPr>
          <p:spPr bwMode="auto">
            <a:xfrm>
              <a:off x="3794125" y="3302000"/>
              <a:ext cx="169863" cy="69850"/>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32" name="Rectangle 22"/>
            <p:cNvSpPr>
              <a:spLocks noChangeArrowheads="1"/>
            </p:cNvSpPr>
            <p:nvPr/>
          </p:nvSpPr>
          <p:spPr bwMode="auto">
            <a:xfrm>
              <a:off x="3752850" y="3270250"/>
              <a:ext cx="17463" cy="130175"/>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33" name="Rectangle 23"/>
            <p:cNvSpPr>
              <a:spLocks noChangeArrowheads="1"/>
            </p:cNvSpPr>
            <p:nvPr/>
          </p:nvSpPr>
          <p:spPr bwMode="auto">
            <a:xfrm>
              <a:off x="3457575" y="3302000"/>
              <a:ext cx="55563" cy="69850"/>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34" name="Rectangle 24"/>
            <p:cNvSpPr>
              <a:spLocks noChangeArrowheads="1"/>
            </p:cNvSpPr>
            <p:nvPr/>
          </p:nvSpPr>
          <p:spPr bwMode="auto">
            <a:xfrm>
              <a:off x="3162300" y="3625850"/>
              <a:ext cx="1044575" cy="701675"/>
            </a:xfrm>
            <a:prstGeom prst="rect">
              <a:avLst/>
            </a:prstGeom>
            <a:solidFill>
              <a:schemeClr val="bg1"/>
            </a:solidFill>
            <a:ln w="9525">
              <a:solidFill>
                <a:schemeClr val="tx1"/>
              </a:solidFill>
              <a:miter lim="800000"/>
              <a:headEnd/>
              <a:tailEnd/>
            </a:ln>
          </p:spPr>
          <p:txBody>
            <a:bodyPr wrap="none" anchor="ctr"/>
            <a:lstStyle/>
            <a:p>
              <a:pPr algn="ctr"/>
              <a:endParaRPr lang="fr-FR"/>
            </a:p>
          </p:txBody>
        </p:sp>
        <p:sp>
          <p:nvSpPr>
            <p:cNvPr id="35" name="Rectangle 25"/>
            <p:cNvSpPr>
              <a:spLocks noChangeArrowheads="1"/>
            </p:cNvSpPr>
            <p:nvPr/>
          </p:nvSpPr>
          <p:spPr bwMode="auto">
            <a:xfrm>
              <a:off x="4171950" y="3270250"/>
              <a:ext cx="17463" cy="130175"/>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36" name="Rectangle 26"/>
            <p:cNvSpPr>
              <a:spLocks noChangeArrowheads="1"/>
            </p:cNvSpPr>
            <p:nvPr/>
          </p:nvSpPr>
          <p:spPr bwMode="auto">
            <a:xfrm>
              <a:off x="4191000" y="3270250"/>
              <a:ext cx="17463" cy="130175"/>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37" name="Rectangle 27"/>
            <p:cNvSpPr>
              <a:spLocks noChangeArrowheads="1"/>
            </p:cNvSpPr>
            <p:nvPr/>
          </p:nvSpPr>
          <p:spPr bwMode="auto">
            <a:xfrm>
              <a:off x="4010025" y="3302000"/>
              <a:ext cx="153988" cy="69850"/>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38" name="Rectangle 28"/>
            <p:cNvSpPr>
              <a:spLocks noChangeArrowheads="1"/>
            </p:cNvSpPr>
            <p:nvPr/>
          </p:nvSpPr>
          <p:spPr bwMode="auto">
            <a:xfrm>
              <a:off x="4032250" y="3067050"/>
              <a:ext cx="107950" cy="533400"/>
            </a:xfrm>
            <a:prstGeom prst="rect">
              <a:avLst/>
            </a:prstGeom>
            <a:solidFill>
              <a:srgbClr val="502CD6"/>
            </a:solidFill>
            <a:ln w="9525">
              <a:solidFill>
                <a:schemeClr val="tx1"/>
              </a:solidFill>
              <a:miter lim="800000"/>
              <a:headEnd/>
              <a:tailEnd/>
            </a:ln>
          </p:spPr>
          <p:txBody>
            <a:bodyPr wrap="none" anchor="ctr"/>
            <a:lstStyle/>
            <a:p>
              <a:endParaRPr lang="fr-FR"/>
            </a:p>
          </p:txBody>
        </p:sp>
        <p:sp>
          <p:nvSpPr>
            <p:cNvPr id="39" name="Rectangle 29"/>
            <p:cNvSpPr>
              <a:spLocks noChangeArrowheads="1"/>
            </p:cNvSpPr>
            <p:nvPr/>
          </p:nvSpPr>
          <p:spPr bwMode="auto">
            <a:xfrm>
              <a:off x="4210050" y="3298825"/>
              <a:ext cx="1465263" cy="69850"/>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40" name="Rectangle 30"/>
            <p:cNvSpPr>
              <a:spLocks noChangeArrowheads="1"/>
            </p:cNvSpPr>
            <p:nvPr/>
          </p:nvSpPr>
          <p:spPr bwMode="auto">
            <a:xfrm>
              <a:off x="4679950" y="3273425"/>
              <a:ext cx="17463" cy="130175"/>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41" name="Rectangle 31"/>
            <p:cNvSpPr>
              <a:spLocks noChangeArrowheads="1"/>
            </p:cNvSpPr>
            <p:nvPr/>
          </p:nvSpPr>
          <p:spPr bwMode="auto">
            <a:xfrm>
              <a:off x="4660900" y="3273425"/>
              <a:ext cx="17463" cy="130175"/>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42" name="Rectangle 32"/>
            <p:cNvSpPr>
              <a:spLocks noChangeArrowheads="1"/>
            </p:cNvSpPr>
            <p:nvPr/>
          </p:nvSpPr>
          <p:spPr bwMode="auto">
            <a:xfrm>
              <a:off x="5676900" y="3273425"/>
              <a:ext cx="17463" cy="130175"/>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43" name="Rectangle 33"/>
            <p:cNvSpPr>
              <a:spLocks noChangeArrowheads="1"/>
            </p:cNvSpPr>
            <p:nvPr/>
          </p:nvSpPr>
          <p:spPr bwMode="auto">
            <a:xfrm>
              <a:off x="5699125" y="3276600"/>
              <a:ext cx="17463" cy="130175"/>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44" name="Rectangle 34"/>
            <p:cNvSpPr>
              <a:spLocks noChangeArrowheads="1"/>
            </p:cNvSpPr>
            <p:nvPr/>
          </p:nvSpPr>
          <p:spPr bwMode="auto">
            <a:xfrm rot="5400000">
              <a:off x="3642520" y="3405981"/>
              <a:ext cx="17462" cy="130175"/>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45" name="Rectangle 35"/>
            <p:cNvSpPr>
              <a:spLocks noChangeArrowheads="1"/>
            </p:cNvSpPr>
            <p:nvPr/>
          </p:nvSpPr>
          <p:spPr bwMode="auto">
            <a:xfrm rot="5400000">
              <a:off x="3642520" y="3129756"/>
              <a:ext cx="17462" cy="130175"/>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46" name="Rectangle 36"/>
            <p:cNvSpPr>
              <a:spLocks noChangeArrowheads="1"/>
            </p:cNvSpPr>
            <p:nvPr/>
          </p:nvSpPr>
          <p:spPr bwMode="auto">
            <a:xfrm rot="5400000">
              <a:off x="3642520" y="3148806"/>
              <a:ext cx="17462" cy="130175"/>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47" name="Rectangle 37"/>
            <p:cNvSpPr>
              <a:spLocks noChangeArrowheads="1"/>
            </p:cNvSpPr>
            <p:nvPr/>
          </p:nvSpPr>
          <p:spPr bwMode="auto">
            <a:xfrm rot="5400000">
              <a:off x="3545681" y="3302794"/>
              <a:ext cx="211138" cy="69850"/>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48" name="Rectangle 38"/>
            <p:cNvSpPr>
              <a:spLocks noChangeArrowheads="1"/>
            </p:cNvSpPr>
            <p:nvPr/>
          </p:nvSpPr>
          <p:spPr bwMode="auto">
            <a:xfrm rot="5400000">
              <a:off x="3642520" y="3390106"/>
              <a:ext cx="17462" cy="130175"/>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49" name="Rectangle 39"/>
            <p:cNvSpPr>
              <a:spLocks noChangeArrowheads="1"/>
            </p:cNvSpPr>
            <p:nvPr/>
          </p:nvSpPr>
          <p:spPr bwMode="auto">
            <a:xfrm>
              <a:off x="2133600" y="4003675"/>
              <a:ext cx="342900" cy="336550"/>
            </a:xfrm>
            <a:prstGeom prst="rect">
              <a:avLst/>
            </a:prstGeom>
            <a:noFill/>
            <a:ln w="9525">
              <a:solidFill>
                <a:schemeClr val="tx1"/>
              </a:solidFill>
              <a:miter lim="800000"/>
              <a:headEnd/>
              <a:tailEnd/>
            </a:ln>
          </p:spPr>
          <p:txBody>
            <a:bodyPr wrap="none" anchor="ctr"/>
            <a:lstStyle/>
            <a:p>
              <a:endParaRPr lang="fr-FR"/>
            </a:p>
          </p:txBody>
        </p:sp>
        <p:grpSp>
          <p:nvGrpSpPr>
            <p:cNvPr id="50" name="Group 40"/>
            <p:cNvGrpSpPr>
              <a:grpSpLocks/>
            </p:cNvGrpSpPr>
            <p:nvPr/>
          </p:nvGrpSpPr>
          <p:grpSpPr bwMode="auto">
            <a:xfrm>
              <a:off x="4543425" y="3244885"/>
              <a:ext cx="104775" cy="185740"/>
              <a:chOff x="1536" y="2044"/>
              <a:chExt cx="66" cy="117"/>
            </a:xfrm>
          </p:grpSpPr>
          <p:sp>
            <p:nvSpPr>
              <p:cNvPr id="245" name="Rectangle 41"/>
              <p:cNvSpPr>
                <a:spLocks noChangeArrowheads="1"/>
              </p:cNvSpPr>
              <p:nvPr/>
            </p:nvSpPr>
            <p:spPr bwMode="auto">
              <a:xfrm>
                <a:off x="1536" y="2134"/>
                <a:ext cx="66" cy="27"/>
              </a:xfrm>
              <a:prstGeom prst="rect">
                <a:avLst/>
              </a:prstGeom>
              <a:solidFill>
                <a:srgbClr val="FF3300"/>
              </a:solidFill>
              <a:ln w="9525">
                <a:solidFill>
                  <a:schemeClr val="tx1"/>
                </a:solidFill>
                <a:miter lim="800000"/>
                <a:headEnd/>
                <a:tailEnd/>
              </a:ln>
            </p:spPr>
            <p:txBody>
              <a:bodyPr wrap="none" anchor="ctr"/>
              <a:lstStyle/>
              <a:p>
                <a:endParaRPr lang="fr-FR"/>
              </a:p>
            </p:txBody>
          </p:sp>
          <p:sp>
            <p:nvSpPr>
              <p:cNvPr id="246" name="Rectangle 42"/>
              <p:cNvSpPr>
                <a:spLocks noChangeArrowheads="1"/>
              </p:cNvSpPr>
              <p:nvPr/>
            </p:nvSpPr>
            <p:spPr bwMode="auto">
              <a:xfrm>
                <a:off x="1536" y="2044"/>
                <a:ext cx="66" cy="27"/>
              </a:xfrm>
              <a:prstGeom prst="rect">
                <a:avLst/>
              </a:prstGeom>
              <a:solidFill>
                <a:srgbClr val="FF3300"/>
              </a:solidFill>
              <a:ln w="9525">
                <a:solidFill>
                  <a:schemeClr val="tx1"/>
                </a:solidFill>
                <a:miter lim="800000"/>
                <a:headEnd/>
                <a:tailEnd/>
              </a:ln>
            </p:spPr>
            <p:txBody>
              <a:bodyPr wrap="none" anchor="ctr"/>
              <a:lstStyle/>
              <a:p>
                <a:endParaRPr lang="fr-FR"/>
              </a:p>
            </p:txBody>
          </p:sp>
          <p:sp>
            <p:nvSpPr>
              <p:cNvPr id="247" name="Rectangle 43"/>
              <p:cNvSpPr>
                <a:spLocks noChangeArrowheads="1"/>
              </p:cNvSpPr>
              <p:nvPr/>
            </p:nvSpPr>
            <p:spPr bwMode="auto">
              <a:xfrm>
                <a:off x="1546" y="2058"/>
                <a:ext cx="46" cy="88"/>
              </a:xfrm>
              <a:prstGeom prst="rect">
                <a:avLst/>
              </a:prstGeom>
              <a:solidFill>
                <a:srgbClr val="502CD6"/>
              </a:solidFill>
              <a:ln w="9525">
                <a:solidFill>
                  <a:schemeClr val="tx1"/>
                </a:solidFill>
                <a:miter lim="800000"/>
                <a:headEnd/>
                <a:tailEnd/>
              </a:ln>
            </p:spPr>
            <p:txBody>
              <a:bodyPr wrap="none" anchor="ctr"/>
              <a:lstStyle/>
              <a:p>
                <a:endParaRPr lang="fr-FR"/>
              </a:p>
            </p:txBody>
          </p:sp>
          <p:sp>
            <p:nvSpPr>
              <p:cNvPr id="248" name="Rectangle 44"/>
              <p:cNvSpPr>
                <a:spLocks noChangeArrowheads="1"/>
              </p:cNvSpPr>
              <p:nvPr/>
            </p:nvSpPr>
            <p:spPr bwMode="auto">
              <a:xfrm>
                <a:off x="1536" y="2094"/>
                <a:ext cx="66" cy="18"/>
              </a:xfrm>
              <a:prstGeom prst="rect">
                <a:avLst/>
              </a:prstGeom>
              <a:solidFill>
                <a:srgbClr val="FF3300"/>
              </a:solidFill>
              <a:ln w="9525">
                <a:solidFill>
                  <a:schemeClr val="tx1"/>
                </a:solidFill>
                <a:miter lim="800000"/>
                <a:headEnd/>
                <a:tailEnd/>
              </a:ln>
            </p:spPr>
            <p:txBody>
              <a:bodyPr wrap="none" anchor="ctr"/>
              <a:lstStyle/>
              <a:p>
                <a:endParaRPr lang="fr-FR"/>
              </a:p>
            </p:txBody>
          </p:sp>
        </p:grpSp>
        <p:sp>
          <p:nvSpPr>
            <p:cNvPr id="51" name="Rectangle 45"/>
            <p:cNvSpPr>
              <a:spLocks noChangeArrowheads="1"/>
            </p:cNvSpPr>
            <p:nvPr/>
          </p:nvSpPr>
          <p:spPr bwMode="auto">
            <a:xfrm>
              <a:off x="1041400" y="3276600"/>
              <a:ext cx="374650" cy="123825"/>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52" name="Oval 46"/>
            <p:cNvSpPr>
              <a:spLocks noChangeArrowheads="1"/>
            </p:cNvSpPr>
            <p:nvPr/>
          </p:nvSpPr>
          <p:spPr bwMode="auto">
            <a:xfrm>
              <a:off x="1133475" y="3244850"/>
              <a:ext cx="180975" cy="180975"/>
            </a:xfrm>
            <a:prstGeom prst="ellipse">
              <a:avLst/>
            </a:prstGeom>
            <a:solidFill>
              <a:schemeClr val="folHlink"/>
            </a:solidFill>
            <a:ln w="9525">
              <a:solidFill>
                <a:schemeClr val="tx1"/>
              </a:solidFill>
              <a:round/>
              <a:headEnd/>
              <a:tailEnd/>
            </a:ln>
          </p:spPr>
          <p:txBody>
            <a:bodyPr wrap="none" anchor="ctr"/>
            <a:lstStyle/>
            <a:p>
              <a:endParaRPr lang="fr-FR"/>
            </a:p>
          </p:txBody>
        </p:sp>
        <p:sp>
          <p:nvSpPr>
            <p:cNvPr id="53" name="Oval 47"/>
            <p:cNvSpPr>
              <a:spLocks noChangeArrowheads="1"/>
            </p:cNvSpPr>
            <p:nvPr/>
          </p:nvSpPr>
          <p:spPr bwMode="auto">
            <a:xfrm>
              <a:off x="1212850" y="3270250"/>
              <a:ext cx="28575" cy="28575"/>
            </a:xfrm>
            <a:prstGeom prst="ellipse">
              <a:avLst/>
            </a:prstGeom>
            <a:solidFill>
              <a:schemeClr val="folHlink"/>
            </a:solidFill>
            <a:ln w="9525">
              <a:solidFill>
                <a:schemeClr val="tx1"/>
              </a:solidFill>
              <a:round/>
              <a:headEnd/>
              <a:tailEnd/>
            </a:ln>
          </p:spPr>
          <p:txBody>
            <a:bodyPr wrap="none" anchor="ctr"/>
            <a:lstStyle/>
            <a:p>
              <a:endParaRPr lang="fr-FR"/>
            </a:p>
          </p:txBody>
        </p:sp>
        <p:sp>
          <p:nvSpPr>
            <p:cNvPr id="54" name="Rectangle 48"/>
            <p:cNvSpPr>
              <a:spLocks noChangeArrowheads="1"/>
            </p:cNvSpPr>
            <p:nvPr/>
          </p:nvSpPr>
          <p:spPr bwMode="auto">
            <a:xfrm>
              <a:off x="1000125" y="3244850"/>
              <a:ext cx="42863" cy="174625"/>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55" name="Rectangle 49"/>
            <p:cNvSpPr>
              <a:spLocks noChangeArrowheads="1"/>
            </p:cNvSpPr>
            <p:nvPr/>
          </p:nvSpPr>
          <p:spPr bwMode="auto">
            <a:xfrm>
              <a:off x="1660525" y="3302000"/>
              <a:ext cx="155575" cy="73025"/>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56" name="Rectangle 50"/>
            <p:cNvSpPr>
              <a:spLocks noChangeArrowheads="1"/>
            </p:cNvSpPr>
            <p:nvPr/>
          </p:nvSpPr>
          <p:spPr bwMode="auto">
            <a:xfrm>
              <a:off x="1644650" y="3273425"/>
              <a:ext cx="17463" cy="130175"/>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57" name="Rectangle 51"/>
            <p:cNvSpPr>
              <a:spLocks noChangeArrowheads="1"/>
            </p:cNvSpPr>
            <p:nvPr/>
          </p:nvSpPr>
          <p:spPr bwMode="auto">
            <a:xfrm>
              <a:off x="1695450" y="3375025"/>
              <a:ext cx="42863" cy="117475"/>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58" name="Rectangle 52"/>
            <p:cNvSpPr>
              <a:spLocks noChangeArrowheads="1"/>
            </p:cNvSpPr>
            <p:nvPr/>
          </p:nvSpPr>
          <p:spPr bwMode="auto">
            <a:xfrm>
              <a:off x="1695450" y="3194050"/>
              <a:ext cx="42863" cy="107950"/>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59" name="Rectangle 53"/>
            <p:cNvSpPr>
              <a:spLocks noChangeArrowheads="1"/>
            </p:cNvSpPr>
            <p:nvPr/>
          </p:nvSpPr>
          <p:spPr bwMode="auto">
            <a:xfrm>
              <a:off x="1663700" y="3444875"/>
              <a:ext cx="111125" cy="111125"/>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60" name="Rectangle 54"/>
            <p:cNvSpPr>
              <a:spLocks noChangeArrowheads="1"/>
            </p:cNvSpPr>
            <p:nvPr/>
          </p:nvSpPr>
          <p:spPr bwMode="auto">
            <a:xfrm>
              <a:off x="1628775" y="3560763"/>
              <a:ext cx="168275" cy="28575"/>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61" name="Rectangle 55"/>
            <p:cNvSpPr>
              <a:spLocks noChangeArrowheads="1"/>
            </p:cNvSpPr>
            <p:nvPr/>
          </p:nvSpPr>
          <p:spPr bwMode="auto">
            <a:xfrm>
              <a:off x="1628775" y="3589338"/>
              <a:ext cx="168275" cy="28575"/>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62" name="Rectangle 56"/>
            <p:cNvSpPr>
              <a:spLocks noChangeArrowheads="1"/>
            </p:cNvSpPr>
            <p:nvPr/>
          </p:nvSpPr>
          <p:spPr bwMode="auto">
            <a:xfrm>
              <a:off x="1546225" y="3638550"/>
              <a:ext cx="358775" cy="161925"/>
            </a:xfrm>
            <a:prstGeom prst="rect">
              <a:avLst/>
            </a:prstGeom>
            <a:solidFill>
              <a:schemeClr val="hlink"/>
            </a:solidFill>
            <a:ln w="9525">
              <a:solidFill>
                <a:schemeClr val="tx1"/>
              </a:solidFill>
              <a:miter lim="800000"/>
              <a:headEnd/>
              <a:tailEnd/>
            </a:ln>
          </p:spPr>
          <p:txBody>
            <a:bodyPr wrap="none" anchor="ctr"/>
            <a:lstStyle/>
            <a:p>
              <a:endParaRPr lang="fr-FR"/>
            </a:p>
          </p:txBody>
        </p:sp>
        <p:sp>
          <p:nvSpPr>
            <p:cNvPr id="63" name="Rectangle 57"/>
            <p:cNvSpPr>
              <a:spLocks noChangeArrowheads="1"/>
            </p:cNvSpPr>
            <p:nvPr/>
          </p:nvSpPr>
          <p:spPr bwMode="auto">
            <a:xfrm>
              <a:off x="1822450" y="3028950"/>
              <a:ext cx="82550" cy="628650"/>
            </a:xfrm>
            <a:prstGeom prst="rect">
              <a:avLst/>
            </a:prstGeom>
            <a:solidFill>
              <a:srgbClr val="502CD6"/>
            </a:solidFill>
            <a:ln w="9525">
              <a:solidFill>
                <a:schemeClr val="tx1"/>
              </a:solidFill>
              <a:miter lim="800000"/>
              <a:headEnd/>
              <a:tailEnd/>
            </a:ln>
          </p:spPr>
          <p:txBody>
            <a:bodyPr wrap="none" anchor="ctr"/>
            <a:lstStyle/>
            <a:p>
              <a:endParaRPr lang="fr-FR"/>
            </a:p>
          </p:txBody>
        </p:sp>
        <p:sp>
          <p:nvSpPr>
            <p:cNvPr id="64" name="Rectangle 58"/>
            <p:cNvSpPr>
              <a:spLocks noChangeArrowheads="1"/>
            </p:cNvSpPr>
            <p:nvPr/>
          </p:nvSpPr>
          <p:spPr bwMode="auto">
            <a:xfrm>
              <a:off x="1673225" y="2425700"/>
              <a:ext cx="88900" cy="142875"/>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65" name="Rectangle 59"/>
            <p:cNvSpPr>
              <a:spLocks noChangeArrowheads="1"/>
            </p:cNvSpPr>
            <p:nvPr/>
          </p:nvSpPr>
          <p:spPr bwMode="auto">
            <a:xfrm>
              <a:off x="1692275" y="2441575"/>
              <a:ext cx="50800" cy="104775"/>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66" name="Rectangle 60"/>
            <p:cNvSpPr>
              <a:spLocks noChangeArrowheads="1"/>
            </p:cNvSpPr>
            <p:nvPr/>
          </p:nvSpPr>
          <p:spPr bwMode="auto">
            <a:xfrm>
              <a:off x="1695450" y="2568575"/>
              <a:ext cx="42863" cy="596900"/>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67" name="Rectangle 61"/>
            <p:cNvSpPr>
              <a:spLocks noChangeArrowheads="1"/>
            </p:cNvSpPr>
            <p:nvPr/>
          </p:nvSpPr>
          <p:spPr bwMode="auto">
            <a:xfrm>
              <a:off x="1670050" y="3168650"/>
              <a:ext cx="88900" cy="28575"/>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68" name="Rectangle 62"/>
            <p:cNvSpPr>
              <a:spLocks noChangeArrowheads="1"/>
            </p:cNvSpPr>
            <p:nvPr/>
          </p:nvSpPr>
          <p:spPr bwMode="auto">
            <a:xfrm>
              <a:off x="1670050" y="3143250"/>
              <a:ext cx="88900" cy="28575"/>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69" name="Rectangle 63"/>
            <p:cNvSpPr>
              <a:spLocks noChangeArrowheads="1"/>
            </p:cNvSpPr>
            <p:nvPr/>
          </p:nvSpPr>
          <p:spPr bwMode="auto">
            <a:xfrm>
              <a:off x="1905000" y="3302000"/>
              <a:ext cx="1847850" cy="73025"/>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70" name="Line 64"/>
            <p:cNvSpPr>
              <a:spLocks noChangeShapeType="1"/>
            </p:cNvSpPr>
            <p:nvPr/>
          </p:nvSpPr>
          <p:spPr bwMode="auto">
            <a:xfrm flipH="1" flipV="1">
              <a:off x="1158875" y="3273425"/>
              <a:ext cx="123825" cy="123825"/>
            </a:xfrm>
            <a:prstGeom prst="line">
              <a:avLst/>
            </a:prstGeom>
            <a:noFill/>
            <a:ln w="9525">
              <a:solidFill>
                <a:schemeClr val="tx1"/>
              </a:solidFill>
              <a:round/>
              <a:headEnd/>
              <a:tailEnd/>
            </a:ln>
          </p:spPr>
          <p:txBody>
            <a:bodyPr/>
            <a:lstStyle/>
            <a:p>
              <a:endParaRPr lang="fr-FR"/>
            </a:p>
          </p:txBody>
        </p:sp>
        <p:sp>
          <p:nvSpPr>
            <p:cNvPr id="71" name="Line 65"/>
            <p:cNvSpPr>
              <a:spLocks noChangeShapeType="1"/>
            </p:cNvSpPr>
            <p:nvPr/>
          </p:nvSpPr>
          <p:spPr bwMode="auto">
            <a:xfrm flipV="1">
              <a:off x="1165225" y="3273425"/>
              <a:ext cx="127000" cy="127000"/>
            </a:xfrm>
            <a:prstGeom prst="line">
              <a:avLst/>
            </a:prstGeom>
            <a:noFill/>
            <a:ln w="9525">
              <a:solidFill>
                <a:schemeClr val="tx1"/>
              </a:solidFill>
              <a:round/>
              <a:headEnd/>
              <a:tailEnd/>
            </a:ln>
          </p:spPr>
          <p:txBody>
            <a:bodyPr/>
            <a:lstStyle/>
            <a:p>
              <a:endParaRPr lang="fr-FR"/>
            </a:p>
          </p:txBody>
        </p:sp>
        <p:sp>
          <p:nvSpPr>
            <p:cNvPr id="72" name="Rectangle 66"/>
            <p:cNvSpPr>
              <a:spLocks noChangeArrowheads="1"/>
            </p:cNvSpPr>
            <p:nvPr/>
          </p:nvSpPr>
          <p:spPr bwMode="auto">
            <a:xfrm>
              <a:off x="2193925" y="3270250"/>
              <a:ext cx="17463" cy="130175"/>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73" name="Rectangle 67"/>
            <p:cNvSpPr>
              <a:spLocks noChangeArrowheads="1"/>
            </p:cNvSpPr>
            <p:nvPr/>
          </p:nvSpPr>
          <p:spPr bwMode="auto">
            <a:xfrm>
              <a:off x="2174875" y="3270250"/>
              <a:ext cx="17463" cy="130175"/>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74" name="Rectangle 68"/>
            <p:cNvSpPr>
              <a:spLocks noChangeArrowheads="1"/>
            </p:cNvSpPr>
            <p:nvPr/>
          </p:nvSpPr>
          <p:spPr bwMode="auto">
            <a:xfrm>
              <a:off x="2406650" y="3270250"/>
              <a:ext cx="17463" cy="130175"/>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75" name="Rectangle 69"/>
            <p:cNvSpPr>
              <a:spLocks noChangeArrowheads="1"/>
            </p:cNvSpPr>
            <p:nvPr/>
          </p:nvSpPr>
          <p:spPr bwMode="auto">
            <a:xfrm>
              <a:off x="2387600" y="3270250"/>
              <a:ext cx="17463" cy="130175"/>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76" name="Rectangle 70"/>
            <p:cNvSpPr>
              <a:spLocks noChangeArrowheads="1"/>
            </p:cNvSpPr>
            <p:nvPr/>
          </p:nvSpPr>
          <p:spPr bwMode="auto">
            <a:xfrm>
              <a:off x="2279650" y="3181350"/>
              <a:ext cx="57150" cy="263525"/>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77" name="Oval 71"/>
            <p:cNvSpPr>
              <a:spLocks noChangeArrowheads="1"/>
            </p:cNvSpPr>
            <p:nvPr/>
          </p:nvSpPr>
          <p:spPr bwMode="auto">
            <a:xfrm>
              <a:off x="2251075" y="3282950"/>
              <a:ext cx="120650" cy="120650"/>
            </a:xfrm>
            <a:prstGeom prst="ellipse">
              <a:avLst/>
            </a:prstGeom>
            <a:solidFill>
              <a:schemeClr val="bg1"/>
            </a:solidFill>
            <a:ln w="9525">
              <a:solidFill>
                <a:schemeClr val="tx1"/>
              </a:solidFill>
              <a:round/>
              <a:headEnd/>
              <a:tailEnd/>
            </a:ln>
          </p:spPr>
          <p:txBody>
            <a:bodyPr wrap="none" anchor="ctr"/>
            <a:lstStyle/>
            <a:p>
              <a:endParaRPr lang="fr-FR"/>
            </a:p>
          </p:txBody>
        </p:sp>
        <p:sp>
          <p:nvSpPr>
            <p:cNvPr id="78" name="Rectangle 72"/>
            <p:cNvSpPr>
              <a:spLocks noChangeArrowheads="1"/>
            </p:cNvSpPr>
            <p:nvPr/>
          </p:nvSpPr>
          <p:spPr bwMode="auto">
            <a:xfrm>
              <a:off x="2273300" y="3211513"/>
              <a:ext cx="71438" cy="17462"/>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79" name="Rectangle 73"/>
            <p:cNvSpPr>
              <a:spLocks noChangeArrowheads="1"/>
            </p:cNvSpPr>
            <p:nvPr/>
          </p:nvSpPr>
          <p:spPr bwMode="auto">
            <a:xfrm>
              <a:off x="2273300" y="3224213"/>
              <a:ext cx="71438" cy="17462"/>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80" name="Rectangle 74"/>
            <p:cNvSpPr>
              <a:spLocks noChangeArrowheads="1"/>
            </p:cNvSpPr>
            <p:nvPr/>
          </p:nvSpPr>
          <p:spPr bwMode="auto">
            <a:xfrm>
              <a:off x="2273300" y="3421063"/>
              <a:ext cx="71438" cy="17462"/>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81" name="Rectangle 75"/>
            <p:cNvSpPr>
              <a:spLocks noChangeArrowheads="1"/>
            </p:cNvSpPr>
            <p:nvPr/>
          </p:nvSpPr>
          <p:spPr bwMode="auto">
            <a:xfrm>
              <a:off x="2273300" y="3436938"/>
              <a:ext cx="71438" cy="17462"/>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82" name="Rectangle 76"/>
            <p:cNvSpPr>
              <a:spLocks noChangeArrowheads="1"/>
            </p:cNvSpPr>
            <p:nvPr/>
          </p:nvSpPr>
          <p:spPr bwMode="auto">
            <a:xfrm>
              <a:off x="2266950" y="4171950"/>
              <a:ext cx="88900" cy="36513"/>
            </a:xfrm>
            <a:prstGeom prst="rect">
              <a:avLst/>
            </a:prstGeom>
            <a:solidFill>
              <a:schemeClr val="accent1"/>
            </a:solidFill>
            <a:ln w="9525">
              <a:solidFill>
                <a:schemeClr val="tx1"/>
              </a:solidFill>
              <a:miter lim="800000"/>
              <a:headEnd/>
              <a:tailEnd/>
            </a:ln>
          </p:spPr>
          <p:txBody>
            <a:bodyPr wrap="none" anchor="ctr"/>
            <a:lstStyle/>
            <a:p>
              <a:endParaRPr lang="fr-FR"/>
            </a:p>
          </p:txBody>
        </p:sp>
        <p:grpSp>
          <p:nvGrpSpPr>
            <p:cNvPr id="83" name="Group 77"/>
            <p:cNvGrpSpPr>
              <a:grpSpLocks/>
            </p:cNvGrpSpPr>
            <p:nvPr/>
          </p:nvGrpSpPr>
          <p:grpSpPr bwMode="auto">
            <a:xfrm>
              <a:off x="3165555" y="3270250"/>
              <a:ext cx="39689" cy="130175"/>
              <a:chOff x="1994" y="2060"/>
              <a:chExt cx="25" cy="82"/>
            </a:xfrm>
          </p:grpSpPr>
          <p:sp>
            <p:nvSpPr>
              <p:cNvPr id="243" name="Rectangle 78"/>
              <p:cNvSpPr>
                <a:spLocks noChangeArrowheads="1"/>
              </p:cNvSpPr>
              <p:nvPr/>
            </p:nvSpPr>
            <p:spPr bwMode="auto">
              <a:xfrm>
                <a:off x="1994" y="2060"/>
                <a:ext cx="11" cy="82"/>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244" name="Rectangle 79"/>
              <p:cNvSpPr>
                <a:spLocks noChangeArrowheads="1"/>
              </p:cNvSpPr>
              <p:nvPr/>
            </p:nvSpPr>
            <p:spPr bwMode="auto">
              <a:xfrm>
                <a:off x="2008" y="2060"/>
                <a:ext cx="11" cy="82"/>
              </a:xfrm>
              <a:prstGeom prst="rect">
                <a:avLst/>
              </a:prstGeom>
              <a:solidFill>
                <a:schemeClr val="bg1"/>
              </a:solidFill>
              <a:ln w="9525">
                <a:solidFill>
                  <a:schemeClr val="tx1"/>
                </a:solidFill>
                <a:miter lim="800000"/>
                <a:headEnd/>
                <a:tailEnd/>
              </a:ln>
            </p:spPr>
            <p:txBody>
              <a:bodyPr wrap="none" anchor="ctr"/>
              <a:lstStyle/>
              <a:p>
                <a:endParaRPr lang="fr-FR"/>
              </a:p>
            </p:txBody>
          </p:sp>
        </p:grpSp>
        <p:sp>
          <p:nvSpPr>
            <p:cNvPr id="84" name="Rectangle 80"/>
            <p:cNvSpPr>
              <a:spLocks noChangeArrowheads="1"/>
            </p:cNvSpPr>
            <p:nvPr/>
          </p:nvSpPr>
          <p:spPr bwMode="auto">
            <a:xfrm>
              <a:off x="3441700" y="3273425"/>
              <a:ext cx="17463" cy="130175"/>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85" name="Rectangle 81"/>
            <p:cNvSpPr>
              <a:spLocks noChangeArrowheads="1"/>
            </p:cNvSpPr>
            <p:nvPr/>
          </p:nvSpPr>
          <p:spPr bwMode="auto">
            <a:xfrm>
              <a:off x="3419475" y="3273425"/>
              <a:ext cx="17463" cy="130175"/>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86" name="Rectangle 82"/>
            <p:cNvSpPr>
              <a:spLocks noChangeArrowheads="1"/>
            </p:cNvSpPr>
            <p:nvPr/>
          </p:nvSpPr>
          <p:spPr bwMode="auto">
            <a:xfrm>
              <a:off x="3517900" y="3270250"/>
              <a:ext cx="17463" cy="130175"/>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87" name="Rectangle 83"/>
            <p:cNvSpPr>
              <a:spLocks noChangeArrowheads="1"/>
            </p:cNvSpPr>
            <p:nvPr/>
          </p:nvSpPr>
          <p:spPr bwMode="auto">
            <a:xfrm>
              <a:off x="3540125" y="3270250"/>
              <a:ext cx="17463" cy="130175"/>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88" name="Oval 84"/>
            <p:cNvSpPr>
              <a:spLocks noChangeArrowheads="1"/>
            </p:cNvSpPr>
            <p:nvPr/>
          </p:nvSpPr>
          <p:spPr bwMode="auto">
            <a:xfrm>
              <a:off x="3562350" y="3241675"/>
              <a:ext cx="177800" cy="177800"/>
            </a:xfrm>
            <a:prstGeom prst="ellipse">
              <a:avLst/>
            </a:prstGeom>
            <a:solidFill>
              <a:schemeClr val="bg1"/>
            </a:solidFill>
            <a:ln w="9525">
              <a:solidFill>
                <a:schemeClr val="tx1"/>
              </a:solidFill>
              <a:round/>
              <a:headEnd/>
              <a:tailEnd/>
            </a:ln>
          </p:spPr>
          <p:txBody>
            <a:bodyPr wrap="none" anchor="ctr"/>
            <a:lstStyle/>
            <a:p>
              <a:endParaRPr lang="fr-FR"/>
            </a:p>
          </p:txBody>
        </p:sp>
        <p:grpSp>
          <p:nvGrpSpPr>
            <p:cNvPr id="89" name="Group 85"/>
            <p:cNvGrpSpPr>
              <a:grpSpLocks/>
            </p:cNvGrpSpPr>
            <p:nvPr/>
          </p:nvGrpSpPr>
          <p:grpSpPr bwMode="auto">
            <a:xfrm>
              <a:off x="3238502" y="3176511"/>
              <a:ext cx="149225" cy="328604"/>
              <a:chOff x="2040" y="2001"/>
              <a:chExt cx="94" cy="207"/>
            </a:xfrm>
          </p:grpSpPr>
          <p:sp>
            <p:nvSpPr>
              <p:cNvPr id="237" name="Rectangle 86"/>
              <p:cNvSpPr>
                <a:spLocks noChangeArrowheads="1"/>
              </p:cNvSpPr>
              <p:nvPr/>
            </p:nvSpPr>
            <p:spPr bwMode="auto">
              <a:xfrm rot="5400000">
                <a:off x="2082" y="2162"/>
                <a:ext cx="11" cy="82"/>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238" name="Rectangle 87"/>
              <p:cNvSpPr>
                <a:spLocks noChangeArrowheads="1"/>
              </p:cNvSpPr>
              <p:nvPr/>
            </p:nvSpPr>
            <p:spPr bwMode="auto">
              <a:xfrm rot="5400000">
                <a:off x="2006" y="2082"/>
                <a:ext cx="163" cy="44"/>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239" name="Rectangle 88"/>
              <p:cNvSpPr>
                <a:spLocks noChangeArrowheads="1"/>
              </p:cNvSpPr>
              <p:nvPr/>
            </p:nvSpPr>
            <p:spPr bwMode="auto">
              <a:xfrm rot="5400000">
                <a:off x="2082" y="2152"/>
                <a:ext cx="11" cy="82"/>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240" name="Oval 89"/>
              <p:cNvSpPr>
                <a:spLocks noChangeArrowheads="1"/>
              </p:cNvSpPr>
              <p:nvPr/>
            </p:nvSpPr>
            <p:spPr bwMode="auto">
              <a:xfrm>
                <a:off x="2040" y="2056"/>
                <a:ext cx="94" cy="94"/>
              </a:xfrm>
              <a:prstGeom prst="ellipse">
                <a:avLst/>
              </a:prstGeom>
              <a:solidFill>
                <a:schemeClr val="bg1"/>
              </a:solidFill>
              <a:ln w="9525">
                <a:solidFill>
                  <a:schemeClr val="tx1"/>
                </a:solidFill>
                <a:round/>
                <a:headEnd/>
                <a:tailEnd/>
              </a:ln>
            </p:spPr>
            <p:txBody>
              <a:bodyPr wrap="none" anchor="ctr"/>
              <a:lstStyle/>
              <a:p>
                <a:endParaRPr lang="fr-FR"/>
              </a:p>
            </p:txBody>
          </p:sp>
          <p:sp>
            <p:nvSpPr>
              <p:cNvPr id="241" name="Rectangle 90"/>
              <p:cNvSpPr>
                <a:spLocks noChangeArrowheads="1"/>
              </p:cNvSpPr>
              <p:nvPr/>
            </p:nvSpPr>
            <p:spPr bwMode="auto">
              <a:xfrm rot="5400000">
                <a:off x="2082" y="1976"/>
                <a:ext cx="11" cy="82"/>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242" name="Rectangle 91"/>
              <p:cNvSpPr>
                <a:spLocks noChangeArrowheads="1"/>
              </p:cNvSpPr>
              <p:nvPr/>
            </p:nvSpPr>
            <p:spPr bwMode="auto">
              <a:xfrm rot="5400000">
                <a:off x="2082" y="1966"/>
                <a:ext cx="11" cy="82"/>
              </a:xfrm>
              <a:prstGeom prst="rect">
                <a:avLst/>
              </a:prstGeom>
              <a:solidFill>
                <a:schemeClr val="bg1"/>
              </a:solidFill>
              <a:ln w="9525">
                <a:solidFill>
                  <a:schemeClr val="tx1"/>
                </a:solidFill>
                <a:miter lim="800000"/>
                <a:headEnd/>
                <a:tailEnd/>
              </a:ln>
            </p:spPr>
            <p:txBody>
              <a:bodyPr wrap="none" anchor="ctr"/>
              <a:lstStyle/>
              <a:p>
                <a:endParaRPr lang="fr-FR"/>
              </a:p>
            </p:txBody>
          </p:sp>
        </p:grpSp>
        <p:sp>
          <p:nvSpPr>
            <p:cNvPr id="90" name="Rectangle 92"/>
            <p:cNvSpPr>
              <a:spLocks noChangeArrowheads="1"/>
            </p:cNvSpPr>
            <p:nvPr/>
          </p:nvSpPr>
          <p:spPr bwMode="auto">
            <a:xfrm>
              <a:off x="5711825" y="3298825"/>
              <a:ext cx="1881188" cy="69850"/>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91" name="Rectangle 93"/>
            <p:cNvSpPr>
              <a:spLocks noChangeArrowheads="1"/>
            </p:cNvSpPr>
            <p:nvPr/>
          </p:nvSpPr>
          <p:spPr bwMode="auto">
            <a:xfrm>
              <a:off x="5873750" y="3267075"/>
              <a:ext cx="17463" cy="130175"/>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92" name="Rectangle 94"/>
            <p:cNvSpPr>
              <a:spLocks noChangeArrowheads="1"/>
            </p:cNvSpPr>
            <p:nvPr/>
          </p:nvSpPr>
          <p:spPr bwMode="auto">
            <a:xfrm>
              <a:off x="5854700" y="3267075"/>
              <a:ext cx="17463" cy="130175"/>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93" name="Rectangle 95"/>
            <p:cNvSpPr>
              <a:spLocks noChangeArrowheads="1"/>
            </p:cNvSpPr>
            <p:nvPr/>
          </p:nvSpPr>
          <p:spPr bwMode="auto">
            <a:xfrm>
              <a:off x="7616825" y="3263900"/>
              <a:ext cx="17463" cy="130175"/>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94" name="Rectangle 96"/>
            <p:cNvSpPr>
              <a:spLocks noChangeArrowheads="1"/>
            </p:cNvSpPr>
            <p:nvPr/>
          </p:nvSpPr>
          <p:spPr bwMode="auto">
            <a:xfrm>
              <a:off x="7597775" y="3263900"/>
              <a:ext cx="17463" cy="130175"/>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95" name="Rectangle 97"/>
            <p:cNvSpPr>
              <a:spLocks noChangeArrowheads="1"/>
            </p:cNvSpPr>
            <p:nvPr/>
          </p:nvSpPr>
          <p:spPr bwMode="auto">
            <a:xfrm rot="3600000">
              <a:off x="6403181" y="3990182"/>
              <a:ext cx="849313" cy="69850"/>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96" name="Freeform 98"/>
            <p:cNvSpPr>
              <a:spLocks/>
            </p:cNvSpPr>
            <p:nvPr/>
          </p:nvSpPr>
          <p:spPr bwMode="auto">
            <a:xfrm>
              <a:off x="5921375" y="3216275"/>
              <a:ext cx="835025" cy="609600"/>
            </a:xfrm>
            <a:custGeom>
              <a:avLst/>
              <a:gdLst>
                <a:gd name="T0" fmla="*/ 15875 w 526"/>
                <a:gd name="T1" fmla="*/ 231775 h 384"/>
                <a:gd name="T2" fmla="*/ 654050 w 526"/>
                <a:gd name="T3" fmla="*/ 600075 h 384"/>
                <a:gd name="T4" fmla="*/ 669925 w 526"/>
                <a:gd name="T5" fmla="*/ 609600 h 384"/>
                <a:gd name="T6" fmla="*/ 695325 w 526"/>
                <a:gd name="T7" fmla="*/ 606425 h 384"/>
                <a:gd name="T8" fmla="*/ 720725 w 526"/>
                <a:gd name="T9" fmla="*/ 593725 h 384"/>
                <a:gd name="T10" fmla="*/ 828675 w 526"/>
                <a:gd name="T11" fmla="*/ 476250 h 384"/>
                <a:gd name="T12" fmla="*/ 835025 w 526"/>
                <a:gd name="T13" fmla="*/ 454025 h 384"/>
                <a:gd name="T14" fmla="*/ 831850 w 526"/>
                <a:gd name="T15" fmla="*/ 431800 h 384"/>
                <a:gd name="T16" fmla="*/ 809625 w 526"/>
                <a:gd name="T17" fmla="*/ 393700 h 384"/>
                <a:gd name="T18" fmla="*/ 774700 w 526"/>
                <a:gd name="T19" fmla="*/ 349250 h 384"/>
                <a:gd name="T20" fmla="*/ 739775 w 526"/>
                <a:gd name="T21" fmla="*/ 301625 h 384"/>
                <a:gd name="T22" fmla="*/ 704850 w 526"/>
                <a:gd name="T23" fmla="*/ 266700 h 384"/>
                <a:gd name="T24" fmla="*/ 663575 w 526"/>
                <a:gd name="T25" fmla="*/ 228600 h 384"/>
                <a:gd name="T26" fmla="*/ 615950 w 526"/>
                <a:gd name="T27" fmla="*/ 193675 h 384"/>
                <a:gd name="T28" fmla="*/ 571500 w 526"/>
                <a:gd name="T29" fmla="*/ 155575 h 384"/>
                <a:gd name="T30" fmla="*/ 536575 w 526"/>
                <a:gd name="T31" fmla="*/ 136525 h 384"/>
                <a:gd name="T32" fmla="*/ 501650 w 526"/>
                <a:gd name="T33" fmla="*/ 114300 h 384"/>
                <a:gd name="T34" fmla="*/ 454025 w 526"/>
                <a:gd name="T35" fmla="*/ 92075 h 384"/>
                <a:gd name="T36" fmla="*/ 393700 w 526"/>
                <a:gd name="T37" fmla="*/ 66675 h 384"/>
                <a:gd name="T38" fmla="*/ 346075 w 526"/>
                <a:gd name="T39" fmla="*/ 47625 h 384"/>
                <a:gd name="T40" fmla="*/ 292100 w 526"/>
                <a:gd name="T41" fmla="*/ 31750 h 384"/>
                <a:gd name="T42" fmla="*/ 231775 w 526"/>
                <a:gd name="T43" fmla="*/ 19050 h 384"/>
                <a:gd name="T44" fmla="*/ 174625 w 526"/>
                <a:gd name="T45" fmla="*/ 9525 h 384"/>
                <a:gd name="T46" fmla="*/ 104775 w 526"/>
                <a:gd name="T47" fmla="*/ 0 h 384"/>
                <a:gd name="T48" fmla="*/ 82550 w 526"/>
                <a:gd name="T49" fmla="*/ 0 h 384"/>
                <a:gd name="T50" fmla="*/ 50800 w 526"/>
                <a:gd name="T51" fmla="*/ 19050 h 384"/>
                <a:gd name="T52" fmla="*/ 0 w 526"/>
                <a:gd name="T53" fmla="*/ 187325 h 384"/>
                <a:gd name="T54" fmla="*/ 15875 w 526"/>
                <a:gd name="T55" fmla="*/ 231775 h 3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6"/>
                <a:gd name="T85" fmla="*/ 0 h 384"/>
                <a:gd name="T86" fmla="*/ 526 w 526"/>
                <a:gd name="T87" fmla="*/ 384 h 3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6" h="384">
                  <a:moveTo>
                    <a:pt x="10" y="146"/>
                  </a:moveTo>
                  <a:lnTo>
                    <a:pt x="412" y="378"/>
                  </a:lnTo>
                  <a:lnTo>
                    <a:pt x="422" y="384"/>
                  </a:lnTo>
                  <a:lnTo>
                    <a:pt x="438" y="382"/>
                  </a:lnTo>
                  <a:lnTo>
                    <a:pt x="454" y="374"/>
                  </a:lnTo>
                  <a:lnTo>
                    <a:pt x="522" y="300"/>
                  </a:lnTo>
                  <a:lnTo>
                    <a:pt x="526" y="286"/>
                  </a:lnTo>
                  <a:lnTo>
                    <a:pt x="524" y="272"/>
                  </a:lnTo>
                  <a:lnTo>
                    <a:pt x="510" y="248"/>
                  </a:lnTo>
                  <a:lnTo>
                    <a:pt x="488" y="220"/>
                  </a:lnTo>
                  <a:lnTo>
                    <a:pt x="466" y="190"/>
                  </a:lnTo>
                  <a:lnTo>
                    <a:pt x="444" y="168"/>
                  </a:lnTo>
                  <a:lnTo>
                    <a:pt x="418" y="144"/>
                  </a:lnTo>
                  <a:lnTo>
                    <a:pt x="388" y="122"/>
                  </a:lnTo>
                  <a:lnTo>
                    <a:pt x="360" y="98"/>
                  </a:lnTo>
                  <a:lnTo>
                    <a:pt x="338" y="86"/>
                  </a:lnTo>
                  <a:lnTo>
                    <a:pt x="316" y="72"/>
                  </a:lnTo>
                  <a:lnTo>
                    <a:pt x="286" y="58"/>
                  </a:lnTo>
                  <a:lnTo>
                    <a:pt x="248" y="42"/>
                  </a:lnTo>
                  <a:lnTo>
                    <a:pt x="218" y="30"/>
                  </a:lnTo>
                  <a:lnTo>
                    <a:pt x="184" y="20"/>
                  </a:lnTo>
                  <a:lnTo>
                    <a:pt x="146" y="12"/>
                  </a:lnTo>
                  <a:lnTo>
                    <a:pt x="110" y="6"/>
                  </a:lnTo>
                  <a:lnTo>
                    <a:pt x="66" y="0"/>
                  </a:lnTo>
                  <a:lnTo>
                    <a:pt x="52" y="0"/>
                  </a:lnTo>
                  <a:lnTo>
                    <a:pt x="32" y="12"/>
                  </a:lnTo>
                  <a:lnTo>
                    <a:pt x="0" y="118"/>
                  </a:lnTo>
                  <a:lnTo>
                    <a:pt x="10" y="146"/>
                  </a:lnTo>
                  <a:close/>
                </a:path>
              </a:pathLst>
            </a:custGeom>
            <a:solidFill>
              <a:srgbClr val="FF3300"/>
            </a:solidFill>
            <a:ln w="9525">
              <a:solidFill>
                <a:schemeClr val="tx1"/>
              </a:solidFill>
              <a:round/>
              <a:headEnd/>
              <a:tailEnd/>
            </a:ln>
          </p:spPr>
          <p:txBody>
            <a:bodyPr/>
            <a:lstStyle/>
            <a:p>
              <a:endParaRPr lang="fr-FR"/>
            </a:p>
          </p:txBody>
        </p:sp>
        <p:sp>
          <p:nvSpPr>
            <p:cNvPr id="97" name="Freeform 99"/>
            <p:cNvSpPr>
              <a:spLocks/>
            </p:cNvSpPr>
            <p:nvPr/>
          </p:nvSpPr>
          <p:spPr bwMode="auto">
            <a:xfrm>
              <a:off x="5921375" y="3257550"/>
              <a:ext cx="790575" cy="619125"/>
            </a:xfrm>
            <a:custGeom>
              <a:avLst/>
              <a:gdLst>
                <a:gd name="T0" fmla="*/ 0 w 498"/>
                <a:gd name="T1" fmla="*/ 273050 h 390"/>
                <a:gd name="T2" fmla="*/ 600075 w 498"/>
                <a:gd name="T3" fmla="*/ 619125 h 390"/>
                <a:gd name="T4" fmla="*/ 790575 w 498"/>
                <a:gd name="T5" fmla="*/ 406400 h 390"/>
                <a:gd name="T6" fmla="*/ 771525 w 498"/>
                <a:gd name="T7" fmla="*/ 365125 h 390"/>
                <a:gd name="T8" fmla="*/ 727075 w 498"/>
                <a:gd name="T9" fmla="*/ 314325 h 390"/>
                <a:gd name="T10" fmla="*/ 682625 w 498"/>
                <a:gd name="T11" fmla="*/ 260350 h 390"/>
                <a:gd name="T12" fmla="*/ 631825 w 498"/>
                <a:gd name="T13" fmla="*/ 212725 h 390"/>
                <a:gd name="T14" fmla="*/ 577850 w 498"/>
                <a:gd name="T15" fmla="*/ 165100 h 390"/>
                <a:gd name="T16" fmla="*/ 536575 w 498"/>
                <a:gd name="T17" fmla="*/ 136525 h 390"/>
                <a:gd name="T18" fmla="*/ 485775 w 498"/>
                <a:gd name="T19" fmla="*/ 111125 h 390"/>
                <a:gd name="T20" fmla="*/ 441325 w 498"/>
                <a:gd name="T21" fmla="*/ 85725 h 390"/>
                <a:gd name="T22" fmla="*/ 371475 w 498"/>
                <a:gd name="T23" fmla="*/ 57150 h 390"/>
                <a:gd name="T24" fmla="*/ 314325 w 498"/>
                <a:gd name="T25" fmla="*/ 38100 h 390"/>
                <a:gd name="T26" fmla="*/ 241300 w 498"/>
                <a:gd name="T27" fmla="*/ 15875 h 390"/>
                <a:gd name="T28" fmla="*/ 158750 w 498"/>
                <a:gd name="T29" fmla="*/ 3175 h 390"/>
                <a:gd name="T30" fmla="*/ 114300 w 498"/>
                <a:gd name="T31" fmla="*/ 0 h 390"/>
                <a:gd name="T32" fmla="*/ 95250 w 498"/>
                <a:gd name="T33" fmla="*/ 0 h 390"/>
                <a:gd name="T34" fmla="*/ 0 w 498"/>
                <a:gd name="T35" fmla="*/ 273050 h 3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8"/>
                <a:gd name="T55" fmla="*/ 0 h 390"/>
                <a:gd name="T56" fmla="*/ 498 w 498"/>
                <a:gd name="T57" fmla="*/ 390 h 3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8" h="390">
                  <a:moveTo>
                    <a:pt x="0" y="172"/>
                  </a:moveTo>
                  <a:lnTo>
                    <a:pt x="378" y="390"/>
                  </a:lnTo>
                  <a:lnTo>
                    <a:pt x="498" y="256"/>
                  </a:lnTo>
                  <a:lnTo>
                    <a:pt x="486" y="230"/>
                  </a:lnTo>
                  <a:lnTo>
                    <a:pt x="458" y="198"/>
                  </a:lnTo>
                  <a:lnTo>
                    <a:pt x="430" y="164"/>
                  </a:lnTo>
                  <a:lnTo>
                    <a:pt x="398" y="134"/>
                  </a:lnTo>
                  <a:lnTo>
                    <a:pt x="364" y="104"/>
                  </a:lnTo>
                  <a:lnTo>
                    <a:pt x="338" y="86"/>
                  </a:lnTo>
                  <a:lnTo>
                    <a:pt x="306" y="70"/>
                  </a:lnTo>
                  <a:lnTo>
                    <a:pt x="278" y="54"/>
                  </a:lnTo>
                  <a:lnTo>
                    <a:pt x="234" y="36"/>
                  </a:lnTo>
                  <a:lnTo>
                    <a:pt x="198" y="24"/>
                  </a:lnTo>
                  <a:lnTo>
                    <a:pt x="152" y="10"/>
                  </a:lnTo>
                  <a:lnTo>
                    <a:pt x="100" y="2"/>
                  </a:lnTo>
                  <a:lnTo>
                    <a:pt x="72" y="0"/>
                  </a:lnTo>
                  <a:lnTo>
                    <a:pt x="60" y="0"/>
                  </a:lnTo>
                  <a:lnTo>
                    <a:pt x="0" y="172"/>
                  </a:lnTo>
                  <a:close/>
                </a:path>
              </a:pathLst>
            </a:custGeom>
            <a:solidFill>
              <a:srgbClr val="502CD6"/>
            </a:solidFill>
            <a:ln w="9525">
              <a:solidFill>
                <a:schemeClr val="tx1"/>
              </a:solidFill>
              <a:round/>
              <a:headEnd/>
              <a:tailEnd/>
            </a:ln>
          </p:spPr>
          <p:txBody>
            <a:bodyPr/>
            <a:lstStyle/>
            <a:p>
              <a:endParaRPr lang="fr-FR"/>
            </a:p>
          </p:txBody>
        </p:sp>
        <p:grpSp>
          <p:nvGrpSpPr>
            <p:cNvPr id="98" name="Group 100"/>
            <p:cNvGrpSpPr>
              <a:grpSpLocks/>
            </p:cNvGrpSpPr>
            <p:nvPr/>
          </p:nvGrpSpPr>
          <p:grpSpPr bwMode="auto">
            <a:xfrm rot="3600000">
              <a:off x="7030138" y="4339245"/>
              <a:ext cx="36511" cy="130175"/>
              <a:chOff x="4922" y="2192"/>
              <a:chExt cx="23" cy="82"/>
            </a:xfrm>
          </p:grpSpPr>
          <p:sp>
            <p:nvSpPr>
              <p:cNvPr id="235" name="Rectangle 101"/>
              <p:cNvSpPr>
                <a:spLocks noChangeArrowheads="1"/>
              </p:cNvSpPr>
              <p:nvPr/>
            </p:nvSpPr>
            <p:spPr bwMode="auto">
              <a:xfrm>
                <a:off x="4934" y="2192"/>
                <a:ext cx="11" cy="82"/>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236" name="Rectangle 102"/>
              <p:cNvSpPr>
                <a:spLocks noChangeArrowheads="1"/>
              </p:cNvSpPr>
              <p:nvPr/>
            </p:nvSpPr>
            <p:spPr bwMode="auto">
              <a:xfrm>
                <a:off x="4922" y="2192"/>
                <a:ext cx="11" cy="82"/>
              </a:xfrm>
              <a:prstGeom prst="rect">
                <a:avLst/>
              </a:prstGeom>
              <a:solidFill>
                <a:schemeClr val="bg1"/>
              </a:solidFill>
              <a:ln w="9525">
                <a:solidFill>
                  <a:schemeClr val="tx1"/>
                </a:solidFill>
                <a:miter lim="800000"/>
                <a:headEnd/>
                <a:tailEnd/>
              </a:ln>
            </p:spPr>
            <p:txBody>
              <a:bodyPr wrap="none" anchor="ctr"/>
              <a:lstStyle/>
              <a:p>
                <a:endParaRPr lang="fr-FR"/>
              </a:p>
            </p:txBody>
          </p:sp>
        </p:grpSp>
        <p:sp>
          <p:nvSpPr>
            <p:cNvPr id="99" name="Oval 103"/>
            <p:cNvSpPr>
              <a:spLocks noChangeArrowheads="1"/>
            </p:cNvSpPr>
            <p:nvPr/>
          </p:nvSpPr>
          <p:spPr bwMode="auto">
            <a:xfrm>
              <a:off x="6721475" y="3889375"/>
              <a:ext cx="117475" cy="117475"/>
            </a:xfrm>
            <a:prstGeom prst="ellipse">
              <a:avLst/>
            </a:prstGeom>
            <a:solidFill>
              <a:schemeClr val="folHlink"/>
            </a:solidFill>
            <a:ln w="9525">
              <a:solidFill>
                <a:schemeClr val="tx1"/>
              </a:solidFill>
              <a:round/>
              <a:headEnd/>
              <a:tailEnd/>
            </a:ln>
          </p:spPr>
          <p:txBody>
            <a:bodyPr wrap="none" anchor="ctr"/>
            <a:lstStyle/>
            <a:p>
              <a:endParaRPr lang="fr-FR"/>
            </a:p>
          </p:txBody>
        </p:sp>
        <p:sp>
          <p:nvSpPr>
            <p:cNvPr id="100" name="Line 104"/>
            <p:cNvSpPr>
              <a:spLocks noChangeShapeType="1"/>
            </p:cNvSpPr>
            <p:nvPr/>
          </p:nvSpPr>
          <p:spPr bwMode="auto">
            <a:xfrm flipH="1">
              <a:off x="6743700" y="3908425"/>
              <a:ext cx="76200" cy="73025"/>
            </a:xfrm>
            <a:prstGeom prst="line">
              <a:avLst/>
            </a:prstGeom>
            <a:noFill/>
            <a:ln w="9525">
              <a:solidFill>
                <a:schemeClr val="tx1"/>
              </a:solidFill>
              <a:round/>
              <a:headEnd/>
              <a:tailEnd/>
            </a:ln>
          </p:spPr>
          <p:txBody>
            <a:bodyPr/>
            <a:lstStyle/>
            <a:p>
              <a:endParaRPr lang="fr-FR"/>
            </a:p>
          </p:txBody>
        </p:sp>
        <p:sp>
          <p:nvSpPr>
            <p:cNvPr id="101" name="Line 105"/>
            <p:cNvSpPr>
              <a:spLocks noChangeShapeType="1"/>
            </p:cNvSpPr>
            <p:nvPr/>
          </p:nvSpPr>
          <p:spPr bwMode="auto">
            <a:xfrm flipH="1" flipV="1">
              <a:off x="6740525" y="3911600"/>
              <a:ext cx="79375" cy="79375"/>
            </a:xfrm>
            <a:prstGeom prst="line">
              <a:avLst/>
            </a:prstGeom>
            <a:noFill/>
            <a:ln w="9525">
              <a:solidFill>
                <a:schemeClr val="tx1"/>
              </a:solidFill>
              <a:round/>
              <a:headEnd/>
              <a:tailEnd/>
            </a:ln>
          </p:spPr>
          <p:txBody>
            <a:bodyPr/>
            <a:lstStyle/>
            <a:p>
              <a:endParaRPr lang="fr-FR"/>
            </a:p>
          </p:txBody>
        </p:sp>
        <p:grpSp>
          <p:nvGrpSpPr>
            <p:cNvPr id="102" name="Group 106"/>
            <p:cNvGrpSpPr>
              <a:grpSpLocks/>
            </p:cNvGrpSpPr>
            <p:nvPr/>
          </p:nvGrpSpPr>
          <p:grpSpPr bwMode="auto">
            <a:xfrm rot="3600000">
              <a:off x="6712638" y="3793145"/>
              <a:ext cx="36511" cy="130175"/>
              <a:chOff x="4922" y="2192"/>
              <a:chExt cx="23" cy="82"/>
            </a:xfrm>
          </p:grpSpPr>
          <p:sp>
            <p:nvSpPr>
              <p:cNvPr id="233" name="Rectangle 107"/>
              <p:cNvSpPr>
                <a:spLocks noChangeArrowheads="1"/>
              </p:cNvSpPr>
              <p:nvPr/>
            </p:nvSpPr>
            <p:spPr bwMode="auto">
              <a:xfrm>
                <a:off x="4934" y="2192"/>
                <a:ext cx="11" cy="82"/>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234" name="Rectangle 108"/>
              <p:cNvSpPr>
                <a:spLocks noChangeArrowheads="1"/>
              </p:cNvSpPr>
              <p:nvPr/>
            </p:nvSpPr>
            <p:spPr bwMode="auto">
              <a:xfrm>
                <a:off x="4922" y="2192"/>
                <a:ext cx="11" cy="82"/>
              </a:xfrm>
              <a:prstGeom prst="rect">
                <a:avLst/>
              </a:prstGeom>
              <a:solidFill>
                <a:schemeClr val="bg1"/>
              </a:solidFill>
              <a:ln w="9525">
                <a:solidFill>
                  <a:schemeClr val="tx1"/>
                </a:solidFill>
                <a:miter lim="800000"/>
                <a:headEnd/>
                <a:tailEnd/>
              </a:ln>
            </p:spPr>
            <p:txBody>
              <a:bodyPr wrap="none" anchor="ctr"/>
              <a:lstStyle/>
              <a:p>
                <a:endParaRPr lang="fr-FR"/>
              </a:p>
            </p:txBody>
          </p:sp>
        </p:grpSp>
        <p:grpSp>
          <p:nvGrpSpPr>
            <p:cNvPr id="103" name="Group 109"/>
            <p:cNvGrpSpPr>
              <a:grpSpLocks/>
            </p:cNvGrpSpPr>
            <p:nvPr/>
          </p:nvGrpSpPr>
          <p:grpSpPr bwMode="auto">
            <a:xfrm rot="3600000">
              <a:off x="6811063" y="3964595"/>
              <a:ext cx="36511" cy="130175"/>
              <a:chOff x="4922" y="2192"/>
              <a:chExt cx="23" cy="82"/>
            </a:xfrm>
          </p:grpSpPr>
          <p:sp>
            <p:nvSpPr>
              <p:cNvPr id="231" name="Rectangle 110"/>
              <p:cNvSpPr>
                <a:spLocks noChangeArrowheads="1"/>
              </p:cNvSpPr>
              <p:nvPr/>
            </p:nvSpPr>
            <p:spPr bwMode="auto">
              <a:xfrm>
                <a:off x="4934" y="2192"/>
                <a:ext cx="11" cy="82"/>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232" name="Rectangle 111"/>
              <p:cNvSpPr>
                <a:spLocks noChangeArrowheads="1"/>
              </p:cNvSpPr>
              <p:nvPr/>
            </p:nvSpPr>
            <p:spPr bwMode="auto">
              <a:xfrm>
                <a:off x="4922" y="2192"/>
                <a:ext cx="11" cy="82"/>
              </a:xfrm>
              <a:prstGeom prst="rect">
                <a:avLst/>
              </a:prstGeom>
              <a:solidFill>
                <a:schemeClr val="bg1"/>
              </a:solidFill>
              <a:ln w="9525">
                <a:solidFill>
                  <a:schemeClr val="tx1"/>
                </a:solidFill>
                <a:miter lim="800000"/>
                <a:headEnd/>
                <a:tailEnd/>
              </a:ln>
            </p:spPr>
            <p:txBody>
              <a:bodyPr wrap="none" anchor="ctr"/>
              <a:lstStyle/>
              <a:p>
                <a:endParaRPr lang="fr-FR"/>
              </a:p>
            </p:txBody>
          </p:sp>
        </p:grpSp>
        <p:sp>
          <p:nvSpPr>
            <p:cNvPr id="104" name="Rectangle 112"/>
            <p:cNvSpPr>
              <a:spLocks noChangeArrowheads="1"/>
            </p:cNvSpPr>
            <p:nvPr/>
          </p:nvSpPr>
          <p:spPr bwMode="auto">
            <a:xfrm rot="19800000">
              <a:off x="6686550" y="4054475"/>
              <a:ext cx="387350" cy="88900"/>
            </a:xfrm>
            <a:prstGeom prst="rect">
              <a:avLst/>
            </a:prstGeom>
            <a:solidFill>
              <a:schemeClr val="accent1"/>
            </a:solidFill>
            <a:ln w="9525">
              <a:solidFill>
                <a:schemeClr val="tx1"/>
              </a:solidFill>
              <a:miter lim="800000"/>
              <a:headEnd/>
              <a:tailEnd/>
            </a:ln>
          </p:spPr>
          <p:txBody>
            <a:bodyPr wrap="none" anchor="ctr"/>
            <a:lstStyle/>
            <a:p>
              <a:endParaRPr lang="fr-FR"/>
            </a:p>
          </p:txBody>
        </p:sp>
        <p:sp>
          <p:nvSpPr>
            <p:cNvPr id="105" name="Rectangle 113"/>
            <p:cNvSpPr>
              <a:spLocks noChangeArrowheads="1"/>
            </p:cNvSpPr>
            <p:nvPr/>
          </p:nvSpPr>
          <p:spPr bwMode="auto">
            <a:xfrm rot="3600000">
              <a:off x="6961981" y="4442619"/>
              <a:ext cx="401638" cy="311150"/>
            </a:xfrm>
            <a:prstGeom prst="rect">
              <a:avLst/>
            </a:prstGeom>
            <a:solidFill>
              <a:schemeClr val="bg2"/>
            </a:solidFill>
            <a:ln w="9525">
              <a:solidFill>
                <a:schemeClr val="tx1"/>
              </a:solidFill>
              <a:miter lim="800000"/>
              <a:headEnd/>
              <a:tailEnd/>
            </a:ln>
          </p:spPr>
          <p:txBody>
            <a:bodyPr wrap="none" anchor="ctr"/>
            <a:lstStyle/>
            <a:p>
              <a:endParaRPr lang="fr-FR"/>
            </a:p>
          </p:txBody>
        </p:sp>
        <p:grpSp>
          <p:nvGrpSpPr>
            <p:cNvPr id="106" name="Group 114"/>
            <p:cNvGrpSpPr>
              <a:grpSpLocks/>
            </p:cNvGrpSpPr>
            <p:nvPr/>
          </p:nvGrpSpPr>
          <p:grpSpPr bwMode="auto">
            <a:xfrm>
              <a:off x="2746455" y="3270250"/>
              <a:ext cx="39689" cy="130175"/>
              <a:chOff x="1994" y="2060"/>
              <a:chExt cx="25" cy="82"/>
            </a:xfrm>
          </p:grpSpPr>
          <p:sp>
            <p:nvSpPr>
              <p:cNvPr id="229" name="Rectangle 115"/>
              <p:cNvSpPr>
                <a:spLocks noChangeArrowheads="1"/>
              </p:cNvSpPr>
              <p:nvPr/>
            </p:nvSpPr>
            <p:spPr bwMode="auto">
              <a:xfrm>
                <a:off x="1994" y="2060"/>
                <a:ext cx="11" cy="82"/>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230" name="Rectangle 116"/>
              <p:cNvSpPr>
                <a:spLocks noChangeArrowheads="1"/>
              </p:cNvSpPr>
              <p:nvPr/>
            </p:nvSpPr>
            <p:spPr bwMode="auto">
              <a:xfrm>
                <a:off x="2008" y="2060"/>
                <a:ext cx="11" cy="82"/>
              </a:xfrm>
              <a:prstGeom prst="rect">
                <a:avLst/>
              </a:prstGeom>
              <a:solidFill>
                <a:schemeClr val="bg1"/>
              </a:solidFill>
              <a:ln w="9525">
                <a:solidFill>
                  <a:schemeClr val="tx1"/>
                </a:solidFill>
                <a:miter lim="800000"/>
                <a:headEnd/>
                <a:tailEnd/>
              </a:ln>
            </p:spPr>
            <p:txBody>
              <a:bodyPr wrap="none" anchor="ctr"/>
              <a:lstStyle/>
              <a:p>
                <a:endParaRPr lang="fr-FR"/>
              </a:p>
            </p:txBody>
          </p:sp>
        </p:grpSp>
        <p:grpSp>
          <p:nvGrpSpPr>
            <p:cNvPr id="107" name="Group 117"/>
            <p:cNvGrpSpPr>
              <a:grpSpLocks/>
            </p:cNvGrpSpPr>
            <p:nvPr/>
          </p:nvGrpSpPr>
          <p:grpSpPr bwMode="auto">
            <a:xfrm>
              <a:off x="2857580" y="3273425"/>
              <a:ext cx="39689" cy="130175"/>
              <a:chOff x="1994" y="2060"/>
              <a:chExt cx="25" cy="82"/>
            </a:xfrm>
          </p:grpSpPr>
          <p:sp>
            <p:nvSpPr>
              <p:cNvPr id="227" name="Rectangle 118"/>
              <p:cNvSpPr>
                <a:spLocks noChangeArrowheads="1"/>
              </p:cNvSpPr>
              <p:nvPr/>
            </p:nvSpPr>
            <p:spPr bwMode="auto">
              <a:xfrm>
                <a:off x="1994" y="2060"/>
                <a:ext cx="11" cy="82"/>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228" name="Rectangle 119"/>
              <p:cNvSpPr>
                <a:spLocks noChangeArrowheads="1"/>
              </p:cNvSpPr>
              <p:nvPr/>
            </p:nvSpPr>
            <p:spPr bwMode="auto">
              <a:xfrm>
                <a:off x="2008" y="2060"/>
                <a:ext cx="11" cy="82"/>
              </a:xfrm>
              <a:prstGeom prst="rect">
                <a:avLst/>
              </a:prstGeom>
              <a:solidFill>
                <a:schemeClr val="bg1"/>
              </a:solidFill>
              <a:ln w="9525">
                <a:solidFill>
                  <a:schemeClr val="tx1"/>
                </a:solidFill>
                <a:miter lim="800000"/>
                <a:headEnd/>
                <a:tailEnd/>
              </a:ln>
            </p:spPr>
            <p:txBody>
              <a:bodyPr wrap="none" anchor="ctr"/>
              <a:lstStyle/>
              <a:p>
                <a:endParaRPr lang="fr-FR"/>
              </a:p>
            </p:txBody>
          </p:sp>
        </p:grpSp>
        <p:sp>
          <p:nvSpPr>
            <p:cNvPr id="108" name="Rectangle 120"/>
            <p:cNvSpPr>
              <a:spLocks noChangeArrowheads="1"/>
            </p:cNvSpPr>
            <p:nvPr/>
          </p:nvSpPr>
          <p:spPr bwMode="auto">
            <a:xfrm>
              <a:off x="2784475" y="3305175"/>
              <a:ext cx="69850" cy="66675"/>
            </a:xfrm>
            <a:prstGeom prst="rect">
              <a:avLst/>
            </a:prstGeom>
            <a:solidFill>
              <a:schemeClr val="accent1"/>
            </a:solidFill>
            <a:ln w="9525">
              <a:solidFill>
                <a:schemeClr val="tx1"/>
              </a:solidFill>
              <a:miter lim="800000"/>
              <a:headEnd/>
              <a:tailEnd/>
            </a:ln>
          </p:spPr>
          <p:txBody>
            <a:bodyPr wrap="none" anchor="ctr"/>
            <a:lstStyle/>
            <a:p>
              <a:endParaRPr lang="fr-FR"/>
            </a:p>
          </p:txBody>
        </p:sp>
        <p:sp>
          <p:nvSpPr>
            <p:cNvPr id="109" name="Line 128"/>
            <p:cNvSpPr>
              <a:spLocks noChangeShapeType="1"/>
            </p:cNvSpPr>
            <p:nvPr/>
          </p:nvSpPr>
          <p:spPr bwMode="auto">
            <a:xfrm>
              <a:off x="7877175" y="3105150"/>
              <a:ext cx="0" cy="463550"/>
            </a:xfrm>
            <a:prstGeom prst="line">
              <a:avLst/>
            </a:prstGeom>
            <a:noFill/>
            <a:ln w="9525">
              <a:solidFill>
                <a:schemeClr val="tx1"/>
              </a:solidFill>
              <a:round/>
              <a:headEnd/>
              <a:tailEnd/>
            </a:ln>
          </p:spPr>
          <p:txBody>
            <a:bodyPr/>
            <a:lstStyle/>
            <a:p>
              <a:endParaRPr lang="fr-FR"/>
            </a:p>
          </p:txBody>
        </p:sp>
        <p:sp>
          <p:nvSpPr>
            <p:cNvPr id="110" name="Rectangle 129"/>
            <p:cNvSpPr>
              <a:spLocks noChangeArrowheads="1"/>
            </p:cNvSpPr>
            <p:nvPr/>
          </p:nvSpPr>
          <p:spPr bwMode="auto">
            <a:xfrm rot="3600000">
              <a:off x="6893719" y="4899819"/>
              <a:ext cx="217487" cy="219075"/>
            </a:xfrm>
            <a:prstGeom prst="rect">
              <a:avLst/>
            </a:prstGeom>
            <a:noFill/>
            <a:ln w="9525">
              <a:solidFill>
                <a:schemeClr val="bg2"/>
              </a:solidFill>
              <a:miter lim="800000"/>
              <a:headEnd/>
              <a:tailEnd/>
            </a:ln>
          </p:spPr>
          <p:txBody>
            <a:bodyPr wrap="none" anchor="ctr"/>
            <a:lstStyle/>
            <a:p>
              <a:endParaRPr lang="fr-FR"/>
            </a:p>
          </p:txBody>
        </p:sp>
        <p:sp>
          <p:nvSpPr>
            <p:cNvPr id="111" name="Rectangle 130"/>
            <p:cNvSpPr>
              <a:spLocks noChangeArrowheads="1"/>
            </p:cNvSpPr>
            <p:nvPr/>
          </p:nvSpPr>
          <p:spPr bwMode="auto">
            <a:xfrm rot="3600000">
              <a:off x="7493794" y="4556919"/>
              <a:ext cx="217487" cy="219075"/>
            </a:xfrm>
            <a:prstGeom prst="rect">
              <a:avLst/>
            </a:prstGeom>
            <a:noFill/>
            <a:ln w="9525">
              <a:solidFill>
                <a:schemeClr val="bg2"/>
              </a:solidFill>
              <a:miter lim="800000"/>
              <a:headEnd/>
              <a:tailEnd/>
            </a:ln>
          </p:spPr>
          <p:txBody>
            <a:bodyPr wrap="none" anchor="ctr"/>
            <a:lstStyle/>
            <a:p>
              <a:endParaRPr lang="fr-FR"/>
            </a:p>
          </p:txBody>
        </p:sp>
        <p:sp>
          <p:nvSpPr>
            <p:cNvPr id="112" name="Rectangle 131"/>
            <p:cNvSpPr>
              <a:spLocks noChangeArrowheads="1"/>
            </p:cNvSpPr>
            <p:nvPr/>
          </p:nvSpPr>
          <p:spPr bwMode="auto">
            <a:xfrm>
              <a:off x="7192963" y="2894013"/>
              <a:ext cx="217487" cy="203200"/>
            </a:xfrm>
            <a:prstGeom prst="rect">
              <a:avLst/>
            </a:prstGeom>
            <a:noFill/>
            <a:ln w="9525">
              <a:solidFill>
                <a:schemeClr val="bg2"/>
              </a:solidFill>
              <a:miter lim="800000"/>
              <a:headEnd/>
              <a:tailEnd/>
            </a:ln>
          </p:spPr>
          <p:txBody>
            <a:bodyPr wrap="none" anchor="ctr"/>
            <a:lstStyle/>
            <a:p>
              <a:endParaRPr lang="fr-FR"/>
            </a:p>
          </p:txBody>
        </p:sp>
        <p:sp>
          <p:nvSpPr>
            <p:cNvPr id="113" name="Rectangle 132"/>
            <p:cNvSpPr>
              <a:spLocks noChangeArrowheads="1"/>
            </p:cNvSpPr>
            <p:nvPr/>
          </p:nvSpPr>
          <p:spPr bwMode="auto">
            <a:xfrm>
              <a:off x="7196138" y="3576638"/>
              <a:ext cx="217487" cy="203200"/>
            </a:xfrm>
            <a:prstGeom prst="rect">
              <a:avLst/>
            </a:prstGeom>
            <a:noFill/>
            <a:ln w="9525">
              <a:solidFill>
                <a:schemeClr val="bg2"/>
              </a:solidFill>
              <a:miter lim="800000"/>
              <a:headEnd/>
              <a:tailEnd/>
            </a:ln>
          </p:spPr>
          <p:txBody>
            <a:bodyPr wrap="none" anchor="ctr"/>
            <a:lstStyle/>
            <a:p>
              <a:endParaRPr lang="fr-FR"/>
            </a:p>
          </p:txBody>
        </p:sp>
        <p:sp>
          <p:nvSpPr>
            <p:cNvPr id="114" name="Rectangle 133"/>
            <p:cNvSpPr>
              <a:spLocks noChangeArrowheads="1"/>
            </p:cNvSpPr>
            <p:nvPr/>
          </p:nvSpPr>
          <p:spPr bwMode="auto">
            <a:xfrm>
              <a:off x="6062663" y="2894013"/>
              <a:ext cx="217487" cy="203200"/>
            </a:xfrm>
            <a:prstGeom prst="rect">
              <a:avLst/>
            </a:prstGeom>
            <a:noFill/>
            <a:ln w="9525">
              <a:solidFill>
                <a:schemeClr val="bg2"/>
              </a:solidFill>
              <a:miter lim="800000"/>
              <a:headEnd/>
              <a:tailEnd/>
            </a:ln>
          </p:spPr>
          <p:txBody>
            <a:bodyPr wrap="none" anchor="ctr"/>
            <a:lstStyle/>
            <a:p>
              <a:endParaRPr lang="fr-FR"/>
            </a:p>
          </p:txBody>
        </p:sp>
        <p:sp>
          <p:nvSpPr>
            <p:cNvPr id="115" name="Rectangle 134"/>
            <p:cNvSpPr>
              <a:spLocks noChangeArrowheads="1"/>
            </p:cNvSpPr>
            <p:nvPr/>
          </p:nvSpPr>
          <p:spPr bwMode="auto">
            <a:xfrm>
              <a:off x="7637463" y="3170238"/>
              <a:ext cx="401637" cy="311150"/>
            </a:xfrm>
            <a:prstGeom prst="rect">
              <a:avLst/>
            </a:prstGeom>
            <a:solidFill>
              <a:schemeClr val="bg2"/>
            </a:solidFill>
            <a:ln w="9525">
              <a:solidFill>
                <a:schemeClr val="tx1"/>
              </a:solidFill>
              <a:miter lim="800000"/>
              <a:headEnd/>
              <a:tailEnd/>
            </a:ln>
          </p:spPr>
          <p:txBody>
            <a:bodyPr wrap="none" anchor="ctr"/>
            <a:lstStyle/>
            <a:p>
              <a:endParaRPr lang="fr-FR"/>
            </a:p>
          </p:txBody>
        </p:sp>
        <p:sp>
          <p:nvSpPr>
            <p:cNvPr id="116" name="Line 135"/>
            <p:cNvSpPr>
              <a:spLocks noChangeShapeType="1"/>
            </p:cNvSpPr>
            <p:nvPr/>
          </p:nvSpPr>
          <p:spPr bwMode="auto">
            <a:xfrm flipV="1">
              <a:off x="3314700" y="3511550"/>
              <a:ext cx="0" cy="673100"/>
            </a:xfrm>
            <a:prstGeom prst="line">
              <a:avLst/>
            </a:prstGeom>
            <a:noFill/>
            <a:ln w="9525">
              <a:solidFill>
                <a:srgbClr val="502CD6"/>
              </a:solidFill>
              <a:round/>
              <a:headEnd/>
              <a:tailEnd type="triangle" w="med" len="med"/>
            </a:ln>
          </p:spPr>
          <p:txBody>
            <a:bodyPr/>
            <a:lstStyle/>
            <a:p>
              <a:endParaRPr lang="fr-FR"/>
            </a:p>
          </p:txBody>
        </p:sp>
        <p:sp>
          <p:nvSpPr>
            <p:cNvPr id="117" name="Rectangle 136"/>
            <p:cNvSpPr>
              <a:spLocks noChangeArrowheads="1"/>
            </p:cNvSpPr>
            <p:nvPr/>
          </p:nvSpPr>
          <p:spPr bwMode="auto">
            <a:xfrm rot="2700000">
              <a:off x="3250407" y="4191793"/>
              <a:ext cx="107950" cy="36513"/>
            </a:xfrm>
            <a:prstGeom prst="rect">
              <a:avLst/>
            </a:prstGeom>
            <a:solidFill>
              <a:schemeClr val="bg2"/>
            </a:solidFill>
            <a:ln w="9525">
              <a:solidFill>
                <a:schemeClr val="tx1"/>
              </a:solidFill>
              <a:miter lim="800000"/>
              <a:headEnd/>
              <a:tailEnd/>
            </a:ln>
          </p:spPr>
          <p:txBody>
            <a:bodyPr wrap="none" anchor="ctr"/>
            <a:lstStyle/>
            <a:p>
              <a:endParaRPr lang="fr-FR"/>
            </a:p>
          </p:txBody>
        </p:sp>
        <p:sp>
          <p:nvSpPr>
            <p:cNvPr id="118" name="Rectangle 137"/>
            <p:cNvSpPr>
              <a:spLocks noChangeArrowheads="1"/>
            </p:cNvSpPr>
            <p:nvPr/>
          </p:nvSpPr>
          <p:spPr bwMode="auto">
            <a:xfrm rot="18900000">
              <a:off x="3984625" y="4178300"/>
              <a:ext cx="107950" cy="36513"/>
            </a:xfrm>
            <a:prstGeom prst="rect">
              <a:avLst/>
            </a:prstGeom>
            <a:solidFill>
              <a:schemeClr val="bg2"/>
            </a:solidFill>
            <a:ln w="9525">
              <a:solidFill>
                <a:schemeClr val="tx1"/>
              </a:solidFill>
              <a:miter lim="800000"/>
              <a:headEnd/>
              <a:tailEnd/>
            </a:ln>
          </p:spPr>
          <p:txBody>
            <a:bodyPr wrap="none" anchor="ctr"/>
            <a:lstStyle/>
            <a:p>
              <a:endParaRPr lang="fr-FR"/>
            </a:p>
          </p:txBody>
        </p:sp>
        <p:sp>
          <p:nvSpPr>
            <p:cNvPr id="119" name="Line 138"/>
            <p:cNvSpPr>
              <a:spLocks noChangeShapeType="1"/>
            </p:cNvSpPr>
            <p:nvPr/>
          </p:nvSpPr>
          <p:spPr bwMode="auto">
            <a:xfrm flipH="1">
              <a:off x="3314700" y="4187825"/>
              <a:ext cx="701675" cy="0"/>
            </a:xfrm>
            <a:prstGeom prst="line">
              <a:avLst/>
            </a:prstGeom>
            <a:noFill/>
            <a:ln w="9525">
              <a:solidFill>
                <a:srgbClr val="502CD6"/>
              </a:solidFill>
              <a:round/>
              <a:headEnd/>
              <a:tailEnd/>
            </a:ln>
          </p:spPr>
          <p:txBody>
            <a:bodyPr/>
            <a:lstStyle/>
            <a:p>
              <a:endParaRPr lang="fr-FR"/>
            </a:p>
          </p:txBody>
        </p:sp>
        <p:sp>
          <p:nvSpPr>
            <p:cNvPr id="120" name="Oval 139"/>
            <p:cNvSpPr>
              <a:spLocks noChangeArrowheads="1"/>
            </p:cNvSpPr>
            <p:nvPr/>
          </p:nvSpPr>
          <p:spPr bwMode="auto">
            <a:xfrm>
              <a:off x="3971925" y="3702050"/>
              <a:ext cx="88900" cy="50800"/>
            </a:xfrm>
            <a:prstGeom prst="ellipse">
              <a:avLst/>
            </a:prstGeom>
            <a:solidFill>
              <a:schemeClr val="bg2"/>
            </a:solidFill>
            <a:ln w="9525">
              <a:solidFill>
                <a:schemeClr val="tx1"/>
              </a:solidFill>
              <a:round/>
              <a:headEnd/>
              <a:tailEnd/>
            </a:ln>
          </p:spPr>
          <p:txBody>
            <a:bodyPr wrap="none" anchor="ctr"/>
            <a:lstStyle/>
            <a:p>
              <a:endParaRPr lang="fr-FR"/>
            </a:p>
          </p:txBody>
        </p:sp>
        <p:sp>
          <p:nvSpPr>
            <p:cNvPr id="121" name="Oval 140"/>
            <p:cNvSpPr>
              <a:spLocks noChangeArrowheads="1"/>
            </p:cNvSpPr>
            <p:nvPr/>
          </p:nvSpPr>
          <p:spPr bwMode="auto">
            <a:xfrm>
              <a:off x="3971925" y="3714750"/>
              <a:ext cx="88900" cy="50800"/>
            </a:xfrm>
            <a:prstGeom prst="ellipse">
              <a:avLst/>
            </a:prstGeom>
            <a:solidFill>
              <a:schemeClr val="bg2"/>
            </a:solidFill>
            <a:ln w="9525">
              <a:solidFill>
                <a:schemeClr val="tx1"/>
              </a:solidFill>
              <a:round/>
              <a:headEnd/>
              <a:tailEnd/>
            </a:ln>
          </p:spPr>
          <p:txBody>
            <a:bodyPr wrap="none" anchor="ctr"/>
            <a:lstStyle/>
            <a:p>
              <a:endParaRPr lang="fr-FR"/>
            </a:p>
          </p:txBody>
        </p:sp>
        <p:sp>
          <p:nvSpPr>
            <p:cNvPr id="122" name="Line 141"/>
            <p:cNvSpPr>
              <a:spLocks noChangeShapeType="1"/>
            </p:cNvSpPr>
            <p:nvPr/>
          </p:nvSpPr>
          <p:spPr bwMode="auto">
            <a:xfrm flipH="1" flipV="1">
              <a:off x="4016375" y="3743325"/>
              <a:ext cx="3175" cy="431800"/>
            </a:xfrm>
            <a:prstGeom prst="line">
              <a:avLst/>
            </a:prstGeom>
            <a:noFill/>
            <a:ln w="9525">
              <a:solidFill>
                <a:srgbClr val="502CD6"/>
              </a:solidFill>
              <a:round/>
              <a:headEnd/>
              <a:tailEnd/>
            </a:ln>
          </p:spPr>
          <p:txBody>
            <a:bodyPr/>
            <a:lstStyle/>
            <a:p>
              <a:endParaRPr lang="fr-FR"/>
            </a:p>
          </p:txBody>
        </p:sp>
        <p:sp>
          <p:nvSpPr>
            <p:cNvPr id="123" name="Text Box 142"/>
            <p:cNvSpPr txBox="1">
              <a:spLocks noChangeArrowheads="1"/>
            </p:cNvSpPr>
            <p:nvPr/>
          </p:nvSpPr>
          <p:spPr bwMode="auto">
            <a:xfrm>
              <a:off x="3352800" y="3906838"/>
              <a:ext cx="568325" cy="304800"/>
            </a:xfrm>
            <a:prstGeom prst="rect">
              <a:avLst/>
            </a:prstGeom>
            <a:noFill/>
            <a:ln w="9525">
              <a:noFill/>
              <a:miter lim="800000"/>
              <a:headEnd/>
              <a:tailEnd/>
            </a:ln>
          </p:spPr>
          <p:txBody>
            <a:bodyPr wrap="none">
              <a:spAutoFit/>
            </a:bodyPr>
            <a:lstStyle/>
            <a:p>
              <a:r>
                <a:rPr lang="fr-FR" sz="1400">
                  <a:solidFill>
                    <a:srgbClr val="502CD6"/>
                  </a:solidFill>
                </a:rPr>
                <a:t>laser</a:t>
              </a:r>
            </a:p>
          </p:txBody>
        </p:sp>
        <p:sp>
          <p:nvSpPr>
            <p:cNvPr id="124" name="Line 143"/>
            <p:cNvSpPr>
              <a:spLocks noChangeShapeType="1"/>
            </p:cNvSpPr>
            <p:nvPr/>
          </p:nvSpPr>
          <p:spPr bwMode="auto">
            <a:xfrm>
              <a:off x="2308225" y="3454400"/>
              <a:ext cx="0" cy="711200"/>
            </a:xfrm>
            <a:prstGeom prst="line">
              <a:avLst/>
            </a:prstGeom>
            <a:noFill/>
            <a:ln w="9525">
              <a:solidFill>
                <a:schemeClr val="tx1"/>
              </a:solidFill>
              <a:prstDash val="dash"/>
              <a:round/>
              <a:headEnd/>
              <a:tailEnd/>
            </a:ln>
          </p:spPr>
          <p:txBody>
            <a:bodyPr/>
            <a:lstStyle/>
            <a:p>
              <a:endParaRPr lang="fr-FR"/>
            </a:p>
          </p:txBody>
        </p:sp>
        <p:sp>
          <p:nvSpPr>
            <p:cNvPr id="125" name="Text Box 144"/>
            <p:cNvSpPr txBox="1">
              <a:spLocks noChangeArrowheads="1"/>
            </p:cNvSpPr>
            <p:nvPr/>
          </p:nvSpPr>
          <p:spPr bwMode="auto">
            <a:xfrm>
              <a:off x="2644775" y="2703513"/>
              <a:ext cx="569913" cy="304800"/>
            </a:xfrm>
            <a:prstGeom prst="rect">
              <a:avLst/>
            </a:prstGeom>
            <a:noFill/>
            <a:ln w="9525">
              <a:noFill/>
              <a:miter lim="800000"/>
              <a:headEnd/>
              <a:tailEnd/>
            </a:ln>
          </p:spPr>
          <p:txBody>
            <a:bodyPr wrap="none">
              <a:spAutoFit/>
            </a:bodyPr>
            <a:lstStyle/>
            <a:p>
              <a:r>
                <a:rPr lang="fr-FR" sz="1400"/>
                <a:t>BPM</a:t>
              </a:r>
            </a:p>
          </p:txBody>
        </p:sp>
        <p:sp>
          <p:nvSpPr>
            <p:cNvPr id="126" name="Text Box 145"/>
            <p:cNvSpPr txBox="1">
              <a:spLocks noChangeArrowheads="1"/>
            </p:cNvSpPr>
            <p:nvPr/>
          </p:nvSpPr>
          <p:spPr bwMode="auto">
            <a:xfrm>
              <a:off x="593725" y="2525713"/>
              <a:ext cx="765175" cy="304800"/>
            </a:xfrm>
            <a:prstGeom prst="rect">
              <a:avLst/>
            </a:prstGeom>
            <a:noFill/>
            <a:ln w="9525">
              <a:noFill/>
              <a:miter lim="800000"/>
              <a:headEnd/>
              <a:tailEnd/>
            </a:ln>
          </p:spPr>
          <p:txBody>
            <a:bodyPr wrap="none">
              <a:spAutoFit/>
            </a:bodyPr>
            <a:lstStyle/>
            <a:p>
              <a:r>
                <a:rPr lang="fr-FR" sz="1400"/>
                <a:t>RF gun</a:t>
              </a:r>
            </a:p>
          </p:txBody>
        </p:sp>
        <p:sp>
          <p:nvSpPr>
            <p:cNvPr id="127" name="Text Box 148"/>
            <p:cNvSpPr txBox="1">
              <a:spLocks noChangeArrowheads="1"/>
            </p:cNvSpPr>
            <p:nvPr/>
          </p:nvSpPr>
          <p:spPr bwMode="auto">
            <a:xfrm>
              <a:off x="7680325" y="3998913"/>
              <a:ext cx="1277938" cy="304800"/>
            </a:xfrm>
            <a:prstGeom prst="rect">
              <a:avLst/>
            </a:prstGeom>
            <a:noFill/>
            <a:ln w="9525">
              <a:noFill/>
              <a:miter lim="800000"/>
              <a:headEnd/>
              <a:tailEnd/>
            </a:ln>
          </p:spPr>
          <p:txBody>
            <a:bodyPr wrap="none">
              <a:spAutoFit/>
            </a:bodyPr>
            <a:lstStyle/>
            <a:p>
              <a:r>
                <a:rPr lang="fr-FR" sz="1400"/>
                <a:t>Beam catcher</a:t>
              </a:r>
            </a:p>
          </p:txBody>
        </p:sp>
        <p:sp>
          <p:nvSpPr>
            <p:cNvPr id="128" name="Text Box 151"/>
            <p:cNvSpPr txBox="1">
              <a:spLocks noChangeArrowheads="1"/>
            </p:cNvSpPr>
            <p:nvPr/>
          </p:nvSpPr>
          <p:spPr bwMode="auto">
            <a:xfrm>
              <a:off x="1292225" y="4532313"/>
              <a:ext cx="933450" cy="304800"/>
            </a:xfrm>
            <a:prstGeom prst="rect">
              <a:avLst/>
            </a:prstGeom>
            <a:noFill/>
            <a:ln w="9525">
              <a:noFill/>
              <a:miter lim="800000"/>
              <a:headEnd/>
              <a:tailEnd/>
            </a:ln>
          </p:spPr>
          <p:txBody>
            <a:bodyPr wrap="none">
              <a:spAutoFit/>
            </a:bodyPr>
            <a:lstStyle/>
            <a:p>
              <a:r>
                <a:rPr lang="fr-FR" sz="1400"/>
                <a:t>solenoids</a:t>
              </a:r>
            </a:p>
          </p:txBody>
        </p:sp>
        <p:sp>
          <p:nvSpPr>
            <p:cNvPr id="129" name="Text Box 152"/>
            <p:cNvSpPr txBox="1">
              <a:spLocks noChangeArrowheads="1"/>
            </p:cNvSpPr>
            <p:nvPr/>
          </p:nvSpPr>
          <p:spPr bwMode="auto">
            <a:xfrm>
              <a:off x="7102475" y="2455863"/>
              <a:ext cx="658813" cy="304800"/>
            </a:xfrm>
            <a:prstGeom prst="rect">
              <a:avLst/>
            </a:prstGeom>
            <a:noFill/>
            <a:ln w="9525">
              <a:noFill/>
              <a:miter lim="800000"/>
              <a:headEnd/>
              <a:tailEnd/>
            </a:ln>
          </p:spPr>
          <p:txBody>
            <a:bodyPr wrap="none">
              <a:spAutoFit/>
            </a:bodyPr>
            <a:lstStyle/>
            <a:p>
              <a:r>
                <a:rPr lang="fr-FR" sz="1400"/>
                <a:t>YAG3</a:t>
              </a:r>
            </a:p>
          </p:txBody>
        </p:sp>
        <p:sp>
          <p:nvSpPr>
            <p:cNvPr id="130" name="Text Box 153"/>
            <p:cNvSpPr txBox="1">
              <a:spLocks noChangeArrowheads="1"/>
            </p:cNvSpPr>
            <p:nvPr/>
          </p:nvSpPr>
          <p:spPr bwMode="auto">
            <a:xfrm>
              <a:off x="1279525" y="1789113"/>
              <a:ext cx="854075" cy="304800"/>
            </a:xfrm>
            <a:prstGeom prst="rect">
              <a:avLst/>
            </a:prstGeom>
            <a:noFill/>
            <a:ln w="9525">
              <a:noFill/>
              <a:miter lim="800000"/>
              <a:headEnd/>
              <a:tailEnd/>
            </a:ln>
          </p:spPr>
          <p:txBody>
            <a:bodyPr wrap="none">
              <a:spAutoFit/>
            </a:bodyPr>
            <a:lstStyle/>
            <a:p>
              <a:r>
                <a:rPr lang="fr-FR" sz="1400"/>
                <a:t>RF input</a:t>
              </a:r>
            </a:p>
          </p:txBody>
        </p:sp>
        <p:sp>
          <p:nvSpPr>
            <p:cNvPr id="131" name="Rectangle 154"/>
            <p:cNvSpPr>
              <a:spLocks noChangeArrowheads="1"/>
            </p:cNvSpPr>
            <p:nvPr/>
          </p:nvSpPr>
          <p:spPr bwMode="auto">
            <a:xfrm rot="5400000">
              <a:off x="733425" y="3244850"/>
              <a:ext cx="358775" cy="161925"/>
            </a:xfrm>
            <a:prstGeom prst="rect">
              <a:avLst/>
            </a:prstGeom>
            <a:solidFill>
              <a:schemeClr val="hlink"/>
            </a:solidFill>
            <a:ln w="9525">
              <a:solidFill>
                <a:schemeClr val="tx1"/>
              </a:solidFill>
              <a:miter lim="800000"/>
              <a:headEnd/>
              <a:tailEnd/>
            </a:ln>
          </p:spPr>
          <p:txBody>
            <a:bodyPr wrap="none" anchor="ctr"/>
            <a:lstStyle/>
            <a:p>
              <a:endParaRPr lang="fr-FR"/>
            </a:p>
          </p:txBody>
        </p:sp>
        <p:sp>
          <p:nvSpPr>
            <p:cNvPr id="132" name="Rectangle 155"/>
            <p:cNvSpPr>
              <a:spLocks noChangeArrowheads="1"/>
            </p:cNvSpPr>
            <p:nvPr/>
          </p:nvSpPr>
          <p:spPr bwMode="auto">
            <a:xfrm>
              <a:off x="1955800" y="2946400"/>
              <a:ext cx="88900" cy="358775"/>
            </a:xfrm>
            <a:prstGeom prst="rect">
              <a:avLst/>
            </a:prstGeom>
            <a:solidFill>
              <a:schemeClr val="bg1"/>
            </a:solidFill>
            <a:ln w="9525">
              <a:solidFill>
                <a:schemeClr val="tx1"/>
              </a:solidFill>
              <a:miter lim="800000"/>
              <a:headEnd/>
              <a:tailEnd/>
            </a:ln>
          </p:spPr>
          <p:txBody>
            <a:bodyPr wrap="none" anchor="ctr"/>
            <a:lstStyle/>
            <a:p>
              <a:endParaRPr lang="fr-FR"/>
            </a:p>
          </p:txBody>
        </p:sp>
        <p:grpSp>
          <p:nvGrpSpPr>
            <p:cNvPr id="133" name="Group 156"/>
            <p:cNvGrpSpPr>
              <a:grpSpLocks/>
            </p:cNvGrpSpPr>
            <p:nvPr/>
          </p:nvGrpSpPr>
          <p:grpSpPr bwMode="auto">
            <a:xfrm>
              <a:off x="1943100" y="3279775"/>
              <a:ext cx="117475" cy="117475"/>
              <a:chOff x="1224" y="2066"/>
              <a:chExt cx="74" cy="74"/>
            </a:xfrm>
          </p:grpSpPr>
          <p:sp>
            <p:nvSpPr>
              <p:cNvPr id="224" name="Oval 157"/>
              <p:cNvSpPr>
                <a:spLocks noChangeArrowheads="1"/>
              </p:cNvSpPr>
              <p:nvPr/>
            </p:nvSpPr>
            <p:spPr bwMode="auto">
              <a:xfrm>
                <a:off x="1224" y="2066"/>
                <a:ext cx="74" cy="74"/>
              </a:xfrm>
              <a:prstGeom prst="ellipse">
                <a:avLst/>
              </a:prstGeom>
              <a:solidFill>
                <a:schemeClr val="folHlink"/>
              </a:solidFill>
              <a:ln w="9525">
                <a:solidFill>
                  <a:schemeClr val="tx1"/>
                </a:solidFill>
                <a:round/>
                <a:headEnd/>
                <a:tailEnd/>
              </a:ln>
            </p:spPr>
            <p:txBody>
              <a:bodyPr wrap="none" anchor="ctr"/>
              <a:lstStyle/>
              <a:p>
                <a:endParaRPr lang="fr-FR"/>
              </a:p>
            </p:txBody>
          </p:sp>
          <p:sp>
            <p:nvSpPr>
              <p:cNvPr id="225" name="Line 158"/>
              <p:cNvSpPr>
                <a:spLocks noChangeShapeType="1"/>
              </p:cNvSpPr>
              <p:nvPr/>
            </p:nvSpPr>
            <p:spPr bwMode="auto">
              <a:xfrm flipH="1">
                <a:off x="1238" y="2078"/>
                <a:ext cx="48" cy="46"/>
              </a:xfrm>
              <a:prstGeom prst="line">
                <a:avLst/>
              </a:prstGeom>
              <a:noFill/>
              <a:ln w="9525">
                <a:solidFill>
                  <a:schemeClr val="tx1"/>
                </a:solidFill>
                <a:round/>
                <a:headEnd/>
                <a:tailEnd/>
              </a:ln>
            </p:spPr>
            <p:txBody>
              <a:bodyPr/>
              <a:lstStyle/>
              <a:p>
                <a:endParaRPr lang="fr-FR"/>
              </a:p>
            </p:txBody>
          </p:sp>
          <p:sp>
            <p:nvSpPr>
              <p:cNvPr id="226" name="Line 159"/>
              <p:cNvSpPr>
                <a:spLocks noChangeShapeType="1"/>
              </p:cNvSpPr>
              <p:nvPr/>
            </p:nvSpPr>
            <p:spPr bwMode="auto">
              <a:xfrm flipH="1" flipV="1">
                <a:off x="1236" y="2080"/>
                <a:ext cx="50" cy="50"/>
              </a:xfrm>
              <a:prstGeom prst="line">
                <a:avLst/>
              </a:prstGeom>
              <a:noFill/>
              <a:ln w="9525">
                <a:solidFill>
                  <a:schemeClr val="tx1"/>
                </a:solidFill>
                <a:round/>
                <a:headEnd/>
                <a:tailEnd/>
              </a:ln>
            </p:spPr>
            <p:txBody>
              <a:bodyPr/>
              <a:lstStyle/>
              <a:p>
                <a:endParaRPr lang="fr-FR"/>
              </a:p>
            </p:txBody>
          </p:sp>
        </p:grpSp>
        <p:sp>
          <p:nvSpPr>
            <p:cNvPr id="134" name="Rectangle 160"/>
            <p:cNvSpPr>
              <a:spLocks noChangeArrowheads="1"/>
            </p:cNvSpPr>
            <p:nvPr/>
          </p:nvSpPr>
          <p:spPr bwMode="auto">
            <a:xfrm>
              <a:off x="1930400" y="2944813"/>
              <a:ext cx="136525" cy="36512"/>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135" name="Rectangle 161"/>
            <p:cNvSpPr>
              <a:spLocks noChangeArrowheads="1"/>
            </p:cNvSpPr>
            <p:nvPr/>
          </p:nvSpPr>
          <p:spPr bwMode="auto">
            <a:xfrm>
              <a:off x="1930400" y="2913063"/>
              <a:ext cx="136525" cy="36512"/>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136" name="Rectangle 162"/>
            <p:cNvSpPr>
              <a:spLocks noChangeArrowheads="1"/>
            </p:cNvSpPr>
            <p:nvPr/>
          </p:nvSpPr>
          <p:spPr bwMode="auto">
            <a:xfrm>
              <a:off x="1825625" y="2749550"/>
              <a:ext cx="358775" cy="161925"/>
            </a:xfrm>
            <a:prstGeom prst="rect">
              <a:avLst/>
            </a:prstGeom>
            <a:solidFill>
              <a:schemeClr val="hlink"/>
            </a:solidFill>
            <a:ln w="9525">
              <a:solidFill>
                <a:schemeClr val="tx1"/>
              </a:solidFill>
              <a:miter lim="800000"/>
              <a:headEnd/>
              <a:tailEnd/>
            </a:ln>
          </p:spPr>
          <p:txBody>
            <a:bodyPr wrap="none" anchor="ctr"/>
            <a:lstStyle/>
            <a:p>
              <a:endParaRPr lang="fr-FR"/>
            </a:p>
          </p:txBody>
        </p:sp>
        <p:sp>
          <p:nvSpPr>
            <p:cNvPr id="137" name="Rectangle 163"/>
            <p:cNvSpPr>
              <a:spLocks noChangeArrowheads="1"/>
            </p:cNvSpPr>
            <p:nvPr/>
          </p:nvSpPr>
          <p:spPr bwMode="auto">
            <a:xfrm>
              <a:off x="3606800" y="2898775"/>
              <a:ext cx="88900" cy="285750"/>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138" name="Rectangle 164"/>
            <p:cNvSpPr>
              <a:spLocks noChangeArrowheads="1"/>
            </p:cNvSpPr>
            <p:nvPr/>
          </p:nvSpPr>
          <p:spPr bwMode="auto">
            <a:xfrm>
              <a:off x="3578225" y="2944813"/>
              <a:ext cx="136525" cy="36512"/>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139" name="Rectangle 165"/>
            <p:cNvSpPr>
              <a:spLocks noChangeArrowheads="1"/>
            </p:cNvSpPr>
            <p:nvPr/>
          </p:nvSpPr>
          <p:spPr bwMode="auto">
            <a:xfrm>
              <a:off x="3578225" y="2906713"/>
              <a:ext cx="136525" cy="36512"/>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140" name="Rectangle 166"/>
            <p:cNvSpPr>
              <a:spLocks noChangeArrowheads="1"/>
            </p:cNvSpPr>
            <p:nvPr/>
          </p:nvSpPr>
          <p:spPr bwMode="auto">
            <a:xfrm>
              <a:off x="3473450" y="2743200"/>
              <a:ext cx="358775" cy="161925"/>
            </a:xfrm>
            <a:prstGeom prst="rect">
              <a:avLst/>
            </a:prstGeom>
            <a:solidFill>
              <a:schemeClr val="hlink"/>
            </a:solidFill>
            <a:ln w="9525">
              <a:solidFill>
                <a:schemeClr val="tx1"/>
              </a:solidFill>
              <a:miter lim="800000"/>
              <a:headEnd/>
              <a:tailEnd/>
            </a:ln>
          </p:spPr>
          <p:txBody>
            <a:bodyPr wrap="none" anchor="ctr"/>
            <a:lstStyle/>
            <a:p>
              <a:endParaRPr lang="fr-FR"/>
            </a:p>
          </p:txBody>
        </p:sp>
        <p:grpSp>
          <p:nvGrpSpPr>
            <p:cNvPr id="141" name="Group 167"/>
            <p:cNvGrpSpPr>
              <a:grpSpLocks/>
            </p:cNvGrpSpPr>
            <p:nvPr/>
          </p:nvGrpSpPr>
          <p:grpSpPr bwMode="auto">
            <a:xfrm>
              <a:off x="4257677" y="3166986"/>
              <a:ext cx="149225" cy="328604"/>
              <a:chOff x="2040" y="2001"/>
              <a:chExt cx="94" cy="207"/>
            </a:xfrm>
          </p:grpSpPr>
          <p:sp>
            <p:nvSpPr>
              <p:cNvPr id="218" name="Rectangle 168"/>
              <p:cNvSpPr>
                <a:spLocks noChangeArrowheads="1"/>
              </p:cNvSpPr>
              <p:nvPr/>
            </p:nvSpPr>
            <p:spPr bwMode="auto">
              <a:xfrm rot="5400000">
                <a:off x="2082" y="2162"/>
                <a:ext cx="11" cy="82"/>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219" name="Rectangle 169"/>
              <p:cNvSpPr>
                <a:spLocks noChangeArrowheads="1"/>
              </p:cNvSpPr>
              <p:nvPr/>
            </p:nvSpPr>
            <p:spPr bwMode="auto">
              <a:xfrm rot="5400000">
                <a:off x="2006" y="2082"/>
                <a:ext cx="163" cy="44"/>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220" name="Rectangle 170"/>
              <p:cNvSpPr>
                <a:spLocks noChangeArrowheads="1"/>
              </p:cNvSpPr>
              <p:nvPr/>
            </p:nvSpPr>
            <p:spPr bwMode="auto">
              <a:xfrm rot="5400000">
                <a:off x="2082" y="2152"/>
                <a:ext cx="11" cy="82"/>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221" name="Oval 171"/>
              <p:cNvSpPr>
                <a:spLocks noChangeArrowheads="1"/>
              </p:cNvSpPr>
              <p:nvPr/>
            </p:nvSpPr>
            <p:spPr bwMode="auto">
              <a:xfrm>
                <a:off x="2040" y="2056"/>
                <a:ext cx="94" cy="94"/>
              </a:xfrm>
              <a:prstGeom prst="ellipse">
                <a:avLst/>
              </a:prstGeom>
              <a:solidFill>
                <a:schemeClr val="bg1"/>
              </a:solidFill>
              <a:ln w="9525">
                <a:solidFill>
                  <a:schemeClr val="tx1"/>
                </a:solidFill>
                <a:round/>
                <a:headEnd/>
                <a:tailEnd/>
              </a:ln>
            </p:spPr>
            <p:txBody>
              <a:bodyPr wrap="none" anchor="ctr"/>
              <a:lstStyle/>
              <a:p>
                <a:endParaRPr lang="fr-FR"/>
              </a:p>
            </p:txBody>
          </p:sp>
          <p:sp>
            <p:nvSpPr>
              <p:cNvPr id="222" name="Rectangle 172"/>
              <p:cNvSpPr>
                <a:spLocks noChangeArrowheads="1"/>
              </p:cNvSpPr>
              <p:nvPr/>
            </p:nvSpPr>
            <p:spPr bwMode="auto">
              <a:xfrm rot="5400000">
                <a:off x="2082" y="1976"/>
                <a:ext cx="11" cy="82"/>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223" name="Rectangle 173"/>
              <p:cNvSpPr>
                <a:spLocks noChangeArrowheads="1"/>
              </p:cNvSpPr>
              <p:nvPr/>
            </p:nvSpPr>
            <p:spPr bwMode="auto">
              <a:xfrm rot="5400000">
                <a:off x="2082" y="1966"/>
                <a:ext cx="11" cy="82"/>
              </a:xfrm>
              <a:prstGeom prst="rect">
                <a:avLst/>
              </a:prstGeom>
              <a:solidFill>
                <a:schemeClr val="bg1"/>
              </a:solidFill>
              <a:ln w="9525">
                <a:solidFill>
                  <a:schemeClr val="tx1"/>
                </a:solidFill>
                <a:miter lim="800000"/>
                <a:headEnd/>
                <a:tailEnd/>
              </a:ln>
            </p:spPr>
            <p:txBody>
              <a:bodyPr wrap="none" anchor="ctr"/>
              <a:lstStyle/>
              <a:p>
                <a:endParaRPr lang="fr-FR"/>
              </a:p>
            </p:txBody>
          </p:sp>
        </p:grpSp>
        <p:sp>
          <p:nvSpPr>
            <p:cNvPr id="142" name="Rectangle 174"/>
            <p:cNvSpPr>
              <a:spLocks noChangeArrowheads="1"/>
            </p:cNvSpPr>
            <p:nvPr/>
          </p:nvSpPr>
          <p:spPr bwMode="auto">
            <a:xfrm>
              <a:off x="4286250" y="2879725"/>
              <a:ext cx="88900" cy="285750"/>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143" name="Rectangle 175"/>
            <p:cNvSpPr>
              <a:spLocks noChangeArrowheads="1"/>
            </p:cNvSpPr>
            <p:nvPr/>
          </p:nvSpPr>
          <p:spPr bwMode="auto">
            <a:xfrm>
              <a:off x="4257675" y="2925763"/>
              <a:ext cx="136525" cy="36512"/>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144" name="Rectangle 176"/>
            <p:cNvSpPr>
              <a:spLocks noChangeArrowheads="1"/>
            </p:cNvSpPr>
            <p:nvPr/>
          </p:nvSpPr>
          <p:spPr bwMode="auto">
            <a:xfrm>
              <a:off x="4257675" y="2887663"/>
              <a:ext cx="136525" cy="36512"/>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145" name="Rectangle 177"/>
            <p:cNvSpPr>
              <a:spLocks noChangeArrowheads="1"/>
            </p:cNvSpPr>
            <p:nvPr/>
          </p:nvSpPr>
          <p:spPr bwMode="auto">
            <a:xfrm>
              <a:off x="4152900" y="2724150"/>
              <a:ext cx="358775" cy="161925"/>
            </a:xfrm>
            <a:prstGeom prst="rect">
              <a:avLst/>
            </a:prstGeom>
            <a:solidFill>
              <a:schemeClr val="hlink"/>
            </a:solidFill>
            <a:ln w="9525">
              <a:solidFill>
                <a:schemeClr val="tx1"/>
              </a:solidFill>
              <a:miter lim="800000"/>
              <a:headEnd/>
              <a:tailEnd/>
            </a:ln>
          </p:spPr>
          <p:txBody>
            <a:bodyPr wrap="none" anchor="ctr"/>
            <a:lstStyle/>
            <a:p>
              <a:endParaRPr lang="fr-FR"/>
            </a:p>
          </p:txBody>
        </p:sp>
        <p:grpSp>
          <p:nvGrpSpPr>
            <p:cNvPr id="146" name="Group 178"/>
            <p:cNvGrpSpPr>
              <a:grpSpLocks/>
            </p:cNvGrpSpPr>
            <p:nvPr/>
          </p:nvGrpSpPr>
          <p:grpSpPr bwMode="auto">
            <a:xfrm>
              <a:off x="7273927" y="3166986"/>
              <a:ext cx="149225" cy="328604"/>
              <a:chOff x="2040" y="2001"/>
              <a:chExt cx="94" cy="207"/>
            </a:xfrm>
          </p:grpSpPr>
          <p:sp>
            <p:nvSpPr>
              <p:cNvPr id="212" name="Rectangle 179"/>
              <p:cNvSpPr>
                <a:spLocks noChangeArrowheads="1"/>
              </p:cNvSpPr>
              <p:nvPr/>
            </p:nvSpPr>
            <p:spPr bwMode="auto">
              <a:xfrm rot="5400000">
                <a:off x="2082" y="2162"/>
                <a:ext cx="11" cy="82"/>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213" name="Rectangle 180"/>
              <p:cNvSpPr>
                <a:spLocks noChangeArrowheads="1"/>
              </p:cNvSpPr>
              <p:nvPr/>
            </p:nvSpPr>
            <p:spPr bwMode="auto">
              <a:xfrm rot="5400000">
                <a:off x="2006" y="2082"/>
                <a:ext cx="163" cy="44"/>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214" name="Rectangle 181"/>
              <p:cNvSpPr>
                <a:spLocks noChangeArrowheads="1"/>
              </p:cNvSpPr>
              <p:nvPr/>
            </p:nvSpPr>
            <p:spPr bwMode="auto">
              <a:xfrm rot="5400000">
                <a:off x="2082" y="2152"/>
                <a:ext cx="11" cy="82"/>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215" name="Oval 182"/>
              <p:cNvSpPr>
                <a:spLocks noChangeArrowheads="1"/>
              </p:cNvSpPr>
              <p:nvPr/>
            </p:nvSpPr>
            <p:spPr bwMode="auto">
              <a:xfrm>
                <a:off x="2040" y="2056"/>
                <a:ext cx="94" cy="94"/>
              </a:xfrm>
              <a:prstGeom prst="ellipse">
                <a:avLst/>
              </a:prstGeom>
              <a:solidFill>
                <a:schemeClr val="bg1"/>
              </a:solidFill>
              <a:ln w="9525">
                <a:solidFill>
                  <a:schemeClr val="tx1"/>
                </a:solidFill>
                <a:round/>
                <a:headEnd/>
                <a:tailEnd/>
              </a:ln>
            </p:spPr>
            <p:txBody>
              <a:bodyPr wrap="none" anchor="ctr"/>
              <a:lstStyle/>
              <a:p>
                <a:endParaRPr lang="fr-FR"/>
              </a:p>
            </p:txBody>
          </p:sp>
          <p:sp>
            <p:nvSpPr>
              <p:cNvPr id="216" name="Rectangle 183"/>
              <p:cNvSpPr>
                <a:spLocks noChangeArrowheads="1"/>
              </p:cNvSpPr>
              <p:nvPr/>
            </p:nvSpPr>
            <p:spPr bwMode="auto">
              <a:xfrm rot="5400000">
                <a:off x="2082" y="1976"/>
                <a:ext cx="11" cy="82"/>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217" name="Rectangle 184"/>
              <p:cNvSpPr>
                <a:spLocks noChangeArrowheads="1"/>
              </p:cNvSpPr>
              <p:nvPr/>
            </p:nvSpPr>
            <p:spPr bwMode="auto">
              <a:xfrm rot="5400000">
                <a:off x="2082" y="1966"/>
                <a:ext cx="11" cy="82"/>
              </a:xfrm>
              <a:prstGeom prst="rect">
                <a:avLst/>
              </a:prstGeom>
              <a:solidFill>
                <a:schemeClr val="bg1"/>
              </a:solidFill>
              <a:ln w="9525">
                <a:solidFill>
                  <a:schemeClr val="tx1"/>
                </a:solidFill>
                <a:miter lim="800000"/>
                <a:headEnd/>
                <a:tailEnd/>
              </a:ln>
            </p:spPr>
            <p:txBody>
              <a:bodyPr wrap="none" anchor="ctr"/>
              <a:lstStyle/>
              <a:p>
                <a:endParaRPr lang="fr-FR"/>
              </a:p>
            </p:txBody>
          </p:sp>
        </p:grpSp>
        <p:grpSp>
          <p:nvGrpSpPr>
            <p:cNvPr id="147" name="Group 189"/>
            <p:cNvGrpSpPr>
              <a:grpSpLocks/>
            </p:cNvGrpSpPr>
            <p:nvPr/>
          </p:nvGrpSpPr>
          <p:grpSpPr bwMode="auto">
            <a:xfrm rot="3600000">
              <a:off x="6988170" y="3784603"/>
              <a:ext cx="358775" cy="771526"/>
              <a:chOff x="3414" y="2422"/>
              <a:chExt cx="226" cy="486"/>
            </a:xfrm>
          </p:grpSpPr>
          <p:grpSp>
            <p:nvGrpSpPr>
              <p:cNvPr id="201" name="Group 190"/>
              <p:cNvGrpSpPr>
                <a:grpSpLocks/>
              </p:cNvGrpSpPr>
              <p:nvPr/>
            </p:nvGrpSpPr>
            <p:grpSpPr bwMode="auto">
              <a:xfrm>
                <a:off x="3480" y="2701"/>
                <a:ext cx="94" cy="207"/>
                <a:chOff x="2040" y="2001"/>
                <a:chExt cx="94" cy="207"/>
              </a:xfrm>
            </p:grpSpPr>
            <p:sp>
              <p:nvSpPr>
                <p:cNvPr id="206" name="Rectangle 191"/>
                <p:cNvSpPr>
                  <a:spLocks noChangeArrowheads="1"/>
                </p:cNvSpPr>
                <p:nvPr/>
              </p:nvSpPr>
              <p:spPr bwMode="auto">
                <a:xfrm rot="5400000">
                  <a:off x="2082" y="2162"/>
                  <a:ext cx="11" cy="82"/>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207" name="Rectangle 192"/>
                <p:cNvSpPr>
                  <a:spLocks noChangeArrowheads="1"/>
                </p:cNvSpPr>
                <p:nvPr/>
              </p:nvSpPr>
              <p:spPr bwMode="auto">
                <a:xfrm rot="5400000">
                  <a:off x="2006" y="2082"/>
                  <a:ext cx="163" cy="44"/>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208" name="Rectangle 193"/>
                <p:cNvSpPr>
                  <a:spLocks noChangeArrowheads="1"/>
                </p:cNvSpPr>
                <p:nvPr/>
              </p:nvSpPr>
              <p:spPr bwMode="auto">
                <a:xfrm rot="5400000">
                  <a:off x="2082" y="2152"/>
                  <a:ext cx="11" cy="82"/>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209" name="Oval 194"/>
                <p:cNvSpPr>
                  <a:spLocks noChangeArrowheads="1"/>
                </p:cNvSpPr>
                <p:nvPr/>
              </p:nvSpPr>
              <p:spPr bwMode="auto">
                <a:xfrm>
                  <a:off x="2040" y="2056"/>
                  <a:ext cx="94" cy="94"/>
                </a:xfrm>
                <a:prstGeom prst="ellipse">
                  <a:avLst/>
                </a:prstGeom>
                <a:solidFill>
                  <a:schemeClr val="bg1"/>
                </a:solidFill>
                <a:ln w="9525">
                  <a:solidFill>
                    <a:schemeClr val="tx1"/>
                  </a:solidFill>
                  <a:round/>
                  <a:headEnd/>
                  <a:tailEnd/>
                </a:ln>
              </p:spPr>
              <p:txBody>
                <a:bodyPr wrap="none" anchor="ctr"/>
                <a:lstStyle/>
                <a:p>
                  <a:endParaRPr lang="fr-FR"/>
                </a:p>
              </p:txBody>
            </p:sp>
            <p:sp>
              <p:nvSpPr>
                <p:cNvPr id="210" name="Rectangle 195"/>
                <p:cNvSpPr>
                  <a:spLocks noChangeArrowheads="1"/>
                </p:cNvSpPr>
                <p:nvPr/>
              </p:nvSpPr>
              <p:spPr bwMode="auto">
                <a:xfrm rot="5400000">
                  <a:off x="2082" y="1976"/>
                  <a:ext cx="11" cy="82"/>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211" name="Rectangle 196"/>
                <p:cNvSpPr>
                  <a:spLocks noChangeArrowheads="1"/>
                </p:cNvSpPr>
                <p:nvPr/>
              </p:nvSpPr>
              <p:spPr bwMode="auto">
                <a:xfrm rot="5400000">
                  <a:off x="2082" y="1966"/>
                  <a:ext cx="11" cy="82"/>
                </a:xfrm>
                <a:prstGeom prst="rect">
                  <a:avLst/>
                </a:prstGeom>
                <a:solidFill>
                  <a:schemeClr val="bg1"/>
                </a:solidFill>
                <a:ln w="9525">
                  <a:solidFill>
                    <a:schemeClr val="tx1"/>
                  </a:solidFill>
                  <a:miter lim="800000"/>
                  <a:headEnd/>
                  <a:tailEnd/>
                </a:ln>
              </p:spPr>
              <p:txBody>
                <a:bodyPr wrap="none" anchor="ctr"/>
                <a:lstStyle/>
                <a:p>
                  <a:endParaRPr lang="fr-FR"/>
                </a:p>
              </p:txBody>
            </p:sp>
          </p:grpSp>
          <p:sp>
            <p:nvSpPr>
              <p:cNvPr id="202" name="Rectangle 197"/>
              <p:cNvSpPr>
                <a:spLocks noChangeArrowheads="1"/>
              </p:cNvSpPr>
              <p:nvPr/>
            </p:nvSpPr>
            <p:spPr bwMode="auto">
              <a:xfrm>
                <a:off x="3498" y="2520"/>
                <a:ext cx="56" cy="180"/>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203" name="Rectangle 198"/>
              <p:cNvSpPr>
                <a:spLocks noChangeArrowheads="1"/>
              </p:cNvSpPr>
              <p:nvPr/>
            </p:nvSpPr>
            <p:spPr bwMode="auto">
              <a:xfrm>
                <a:off x="3480" y="2549"/>
                <a:ext cx="86" cy="23"/>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204" name="Rectangle 199"/>
              <p:cNvSpPr>
                <a:spLocks noChangeArrowheads="1"/>
              </p:cNvSpPr>
              <p:nvPr/>
            </p:nvSpPr>
            <p:spPr bwMode="auto">
              <a:xfrm>
                <a:off x="3480" y="2525"/>
                <a:ext cx="86" cy="23"/>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205" name="Rectangle 200"/>
              <p:cNvSpPr>
                <a:spLocks noChangeArrowheads="1"/>
              </p:cNvSpPr>
              <p:nvPr/>
            </p:nvSpPr>
            <p:spPr bwMode="auto">
              <a:xfrm>
                <a:off x="3414" y="2422"/>
                <a:ext cx="226" cy="102"/>
              </a:xfrm>
              <a:prstGeom prst="rect">
                <a:avLst/>
              </a:prstGeom>
              <a:solidFill>
                <a:schemeClr val="hlink"/>
              </a:solidFill>
              <a:ln w="9525">
                <a:solidFill>
                  <a:schemeClr val="tx1"/>
                </a:solidFill>
                <a:miter lim="800000"/>
                <a:headEnd/>
                <a:tailEnd/>
              </a:ln>
            </p:spPr>
            <p:txBody>
              <a:bodyPr wrap="none" anchor="ctr"/>
              <a:lstStyle/>
              <a:p>
                <a:endParaRPr lang="fr-FR"/>
              </a:p>
            </p:txBody>
          </p:sp>
        </p:grpSp>
        <p:sp>
          <p:nvSpPr>
            <p:cNvPr id="148" name="Line 201"/>
            <p:cNvSpPr>
              <a:spLocks noChangeShapeType="1"/>
            </p:cNvSpPr>
            <p:nvPr/>
          </p:nvSpPr>
          <p:spPr bwMode="auto">
            <a:xfrm flipH="1">
              <a:off x="2832100" y="3000375"/>
              <a:ext cx="47625" cy="295275"/>
            </a:xfrm>
            <a:prstGeom prst="line">
              <a:avLst/>
            </a:prstGeom>
            <a:noFill/>
            <a:ln w="9525">
              <a:solidFill>
                <a:srgbClr val="FF3300"/>
              </a:solidFill>
              <a:round/>
              <a:headEnd/>
              <a:tailEnd/>
            </a:ln>
          </p:spPr>
          <p:txBody>
            <a:bodyPr/>
            <a:lstStyle/>
            <a:p>
              <a:endParaRPr lang="fr-FR"/>
            </a:p>
          </p:txBody>
        </p:sp>
        <p:sp>
          <p:nvSpPr>
            <p:cNvPr id="149" name="Line 203"/>
            <p:cNvSpPr>
              <a:spLocks noChangeShapeType="1"/>
            </p:cNvSpPr>
            <p:nvPr/>
          </p:nvSpPr>
          <p:spPr bwMode="auto">
            <a:xfrm flipH="1" flipV="1">
              <a:off x="7943850" y="3457575"/>
              <a:ext cx="209550" cy="542925"/>
            </a:xfrm>
            <a:prstGeom prst="line">
              <a:avLst/>
            </a:prstGeom>
            <a:noFill/>
            <a:ln w="9525">
              <a:solidFill>
                <a:schemeClr val="tx1"/>
              </a:solidFill>
              <a:round/>
              <a:headEnd/>
              <a:tailEnd/>
            </a:ln>
          </p:spPr>
          <p:txBody>
            <a:bodyPr/>
            <a:lstStyle/>
            <a:p>
              <a:endParaRPr lang="fr-FR"/>
            </a:p>
          </p:txBody>
        </p:sp>
        <p:sp>
          <p:nvSpPr>
            <p:cNvPr id="150" name="Line 204"/>
            <p:cNvSpPr>
              <a:spLocks noChangeShapeType="1"/>
            </p:cNvSpPr>
            <p:nvPr/>
          </p:nvSpPr>
          <p:spPr bwMode="auto">
            <a:xfrm flipH="1">
              <a:off x="7286625" y="4305300"/>
              <a:ext cx="485775" cy="257175"/>
            </a:xfrm>
            <a:prstGeom prst="line">
              <a:avLst/>
            </a:prstGeom>
            <a:noFill/>
            <a:ln w="9525">
              <a:solidFill>
                <a:schemeClr val="tx1"/>
              </a:solidFill>
              <a:round/>
              <a:headEnd/>
              <a:tailEnd/>
            </a:ln>
          </p:spPr>
          <p:txBody>
            <a:bodyPr/>
            <a:lstStyle/>
            <a:p>
              <a:endParaRPr lang="fr-FR"/>
            </a:p>
          </p:txBody>
        </p:sp>
        <p:sp>
          <p:nvSpPr>
            <p:cNvPr id="151" name="Line 208"/>
            <p:cNvSpPr>
              <a:spLocks noChangeShapeType="1"/>
            </p:cNvSpPr>
            <p:nvPr/>
          </p:nvSpPr>
          <p:spPr bwMode="auto">
            <a:xfrm flipH="1">
              <a:off x="1724025" y="3629025"/>
              <a:ext cx="142875" cy="952500"/>
            </a:xfrm>
            <a:prstGeom prst="line">
              <a:avLst/>
            </a:prstGeom>
            <a:noFill/>
            <a:ln w="9525">
              <a:solidFill>
                <a:schemeClr val="tx1"/>
              </a:solidFill>
              <a:round/>
              <a:headEnd/>
              <a:tailEnd/>
            </a:ln>
          </p:spPr>
          <p:txBody>
            <a:bodyPr/>
            <a:lstStyle/>
            <a:p>
              <a:endParaRPr lang="fr-FR"/>
            </a:p>
          </p:txBody>
        </p:sp>
        <p:sp>
          <p:nvSpPr>
            <p:cNvPr id="152" name="Line 209"/>
            <p:cNvSpPr>
              <a:spLocks noChangeShapeType="1"/>
            </p:cNvSpPr>
            <p:nvPr/>
          </p:nvSpPr>
          <p:spPr bwMode="auto">
            <a:xfrm>
              <a:off x="1447800" y="3619500"/>
              <a:ext cx="142875" cy="962025"/>
            </a:xfrm>
            <a:prstGeom prst="line">
              <a:avLst/>
            </a:prstGeom>
            <a:noFill/>
            <a:ln w="9525">
              <a:solidFill>
                <a:schemeClr val="tx1"/>
              </a:solidFill>
              <a:round/>
              <a:headEnd/>
              <a:tailEnd/>
            </a:ln>
          </p:spPr>
          <p:txBody>
            <a:bodyPr/>
            <a:lstStyle/>
            <a:p>
              <a:endParaRPr lang="fr-FR"/>
            </a:p>
          </p:txBody>
        </p:sp>
        <p:sp>
          <p:nvSpPr>
            <p:cNvPr id="153" name="Line 210"/>
            <p:cNvSpPr>
              <a:spLocks noChangeShapeType="1"/>
            </p:cNvSpPr>
            <p:nvPr/>
          </p:nvSpPr>
          <p:spPr bwMode="auto">
            <a:xfrm>
              <a:off x="1714500" y="2076450"/>
              <a:ext cx="0" cy="352425"/>
            </a:xfrm>
            <a:prstGeom prst="line">
              <a:avLst/>
            </a:prstGeom>
            <a:noFill/>
            <a:ln w="9525">
              <a:solidFill>
                <a:schemeClr val="tx1"/>
              </a:solidFill>
              <a:round/>
              <a:headEnd/>
              <a:tailEnd type="triangle" w="med" len="med"/>
            </a:ln>
          </p:spPr>
          <p:txBody>
            <a:bodyPr/>
            <a:lstStyle/>
            <a:p>
              <a:endParaRPr lang="fr-FR"/>
            </a:p>
          </p:txBody>
        </p:sp>
        <p:sp>
          <p:nvSpPr>
            <p:cNvPr id="154" name="Line 211"/>
            <p:cNvSpPr>
              <a:spLocks noChangeShapeType="1"/>
            </p:cNvSpPr>
            <p:nvPr/>
          </p:nvSpPr>
          <p:spPr bwMode="auto">
            <a:xfrm>
              <a:off x="1238250" y="2762250"/>
              <a:ext cx="304800" cy="581025"/>
            </a:xfrm>
            <a:prstGeom prst="line">
              <a:avLst/>
            </a:prstGeom>
            <a:noFill/>
            <a:ln w="9525">
              <a:solidFill>
                <a:schemeClr val="tx1"/>
              </a:solidFill>
              <a:round/>
              <a:headEnd/>
              <a:tailEnd/>
            </a:ln>
          </p:spPr>
          <p:txBody>
            <a:bodyPr/>
            <a:lstStyle/>
            <a:p>
              <a:endParaRPr lang="fr-FR"/>
            </a:p>
          </p:txBody>
        </p:sp>
        <p:grpSp>
          <p:nvGrpSpPr>
            <p:cNvPr id="155" name="Group 212"/>
            <p:cNvGrpSpPr>
              <a:grpSpLocks/>
            </p:cNvGrpSpPr>
            <p:nvPr/>
          </p:nvGrpSpPr>
          <p:grpSpPr bwMode="auto">
            <a:xfrm>
              <a:off x="2438400" y="3244885"/>
              <a:ext cx="104775" cy="185740"/>
              <a:chOff x="1536" y="2044"/>
              <a:chExt cx="66" cy="117"/>
            </a:xfrm>
          </p:grpSpPr>
          <p:sp>
            <p:nvSpPr>
              <p:cNvPr id="197" name="Rectangle 213"/>
              <p:cNvSpPr>
                <a:spLocks noChangeArrowheads="1"/>
              </p:cNvSpPr>
              <p:nvPr/>
            </p:nvSpPr>
            <p:spPr bwMode="auto">
              <a:xfrm>
                <a:off x="1536" y="2134"/>
                <a:ext cx="66" cy="27"/>
              </a:xfrm>
              <a:prstGeom prst="rect">
                <a:avLst/>
              </a:prstGeom>
              <a:solidFill>
                <a:srgbClr val="FF3300"/>
              </a:solidFill>
              <a:ln w="9525">
                <a:solidFill>
                  <a:schemeClr val="tx1"/>
                </a:solidFill>
                <a:miter lim="800000"/>
                <a:headEnd/>
                <a:tailEnd/>
              </a:ln>
            </p:spPr>
            <p:txBody>
              <a:bodyPr wrap="none" anchor="ctr"/>
              <a:lstStyle/>
              <a:p>
                <a:endParaRPr lang="fr-FR"/>
              </a:p>
            </p:txBody>
          </p:sp>
          <p:sp>
            <p:nvSpPr>
              <p:cNvPr id="198" name="Rectangle 214"/>
              <p:cNvSpPr>
                <a:spLocks noChangeArrowheads="1"/>
              </p:cNvSpPr>
              <p:nvPr/>
            </p:nvSpPr>
            <p:spPr bwMode="auto">
              <a:xfrm>
                <a:off x="1536" y="2044"/>
                <a:ext cx="66" cy="27"/>
              </a:xfrm>
              <a:prstGeom prst="rect">
                <a:avLst/>
              </a:prstGeom>
              <a:solidFill>
                <a:srgbClr val="FF3300"/>
              </a:solidFill>
              <a:ln w="9525">
                <a:solidFill>
                  <a:schemeClr val="tx1"/>
                </a:solidFill>
                <a:miter lim="800000"/>
                <a:headEnd/>
                <a:tailEnd/>
              </a:ln>
            </p:spPr>
            <p:txBody>
              <a:bodyPr wrap="none" anchor="ctr"/>
              <a:lstStyle/>
              <a:p>
                <a:endParaRPr lang="fr-FR"/>
              </a:p>
            </p:txBody>
          </p:sp>
          <p:sp>
            <p:nvSpPr>
              <p:cNvPr id="199" name="Rectangle 215"/>
              <p:cNvSpPr>
                <a:spLocks noChangeArrowheads="1"/>
              </p:cNvSpPr>
              <p:nvPr/>
            </p:nvSpPr>
            <p:spPr bwMode="auto">
              <a:xfrm>
                <a:off x="1546" y="2058"/>
                <a:ext cx="46" cy="88"/>
              </a:xfrm>
              <a:prstGeom prst="rect">
                <a:avLst/>
              </a:prstGeom>
              <a:solidFill>
                <a:srgbClr val="502CD6"/>
              </a:solidFill>
              <a:ln w="9525">
                <a:solidFill>
                  <a:schemeClr val="tx1"/>
                </a:solidFill>
                <a:miter lim="800000"/>
                <a:headEnd/>
                <a:tailEnd/>
              </a:ln>
            </p:spPr>
            <p:txBody>
              <a:bodyPr wrap="none" anchor="ctr"/>
              <a:lstStyle/>
              <a:p>
                <a:endParaRPr lang="fr-FR"/>
              </a:p>
            </p:txBody>
          </p:sp>
          <p:sp>
            <p:nvSpPr>
              <p:cNvPr id="200" name="Rectangle 216"/>
              <p:cNvSpPr>
                <a:spLocks noChangeArrowheads="1"/>
              </p:cNvSpPr>
              <p:nvPr/>
            </p:nvSpPr>
            <p:spPr bwMode="auto">
              <a:xfrm>
                <a:off x="1536" y="2094"/>
                <a:ext cx="66" cy="18"/>
              </a:xfrm>
              <a:prstGeom prst="rect">
                <a:avLst/>
              </a:prstGeom>
              <a:solidFill>
                <a:srgbClr val="FF3300"/>
              </a:solidFill>
              <a:ln w="9525">
                <a:solidFill>
                  <a:schemeClr val="tx1"/>
                </a:solidFill>
                <a:miter lim="800000"/>
                <a:headEnd/>
                <a:tailEnd/>
              </a:ln>
            </p:spPr>
            <p:txBody>
              <a:bodyPr wrap="none" anchor="ctr"/>
              <a:lstStyle/>
              <a:p>
                <a:endParaRPr lang="fr-FR"/>
              </a:p>
            </p:txBody>
          </p:sp>
        </p:grpSp>
        <p:sp>
          <p:nvSpPr>
            <p:cNvPr id="156" name="Line 217"/>
            <p:cNvSpPr>
              <a:spLocks noChangeShapeType="1"/>
            </p:cNvSpPr>
            <p:nvPr/>
          </p:nvSpPr>
          <p:spPr bwMode="auto">
            <a:xfrm flipH="1">
              <a:off x="3590925" y="3276600"/>
              <a:ext cx="123825" cy="123825"/>
            </a:xfrm>
            <a:prstGeom prst="line">
              <a:avLst/>
            </a:prstGeom>
            <a:noFill/>
            <a:ln w="28575">
              <a:solidFill>
                <a:srgbClr val="FF3300"/>
              </a:solidFill>
              <a:round/>
              <a:headEnd/>
              <a:tailEnd/>
            </a:ln>
          </p:spPr>
          <p:txBody>
            <a:bodyPr/>
            <a:lstStyle/>
            <a:p>
              <a:endParaRPr lang="fr-FR"/>
            </a:p>
          </p:txBody>
        </p:sp>
        <p:sp>
          <p:nvSpPr>
            <p:cNvPr id="157" name="Line 218"/>
            <p:cNvSpPr>
              <a:spLocks noChangeShapeType="1"/>
            </p:cNvSpPr>
            <p:nvPr/>
          </p:nvSpPr>
          <p:spPr bwMode="auto">
            <a:xfrm flipH="1">
              <a:off x="7283450" y="3273425"/>
              <a:ext cx="123825" cy="123825"/>
            </a:xfrm>
            <a:prstGeom prst="line">
              <a:avLst/>
            </a:prstGeom>
            <a:noFill/>
            <a:ln w="28575">
              <a:solidFill>
                <a:srgbClr val="FF3300"/>
              </a:solidFill>
              <a:round/>
              <a:headEnd/>
              <a:tailEnd/>
            </a:ln>
          </p:spPr>
          <p:txBody>
            <a:bodyPr/>
            <a:lstStyle/>
            <a:p>
              <a:endParaRPr lang="fr-FR"/>
            </a:p>
          </p:txBody>
        </p:sp>
        <p:sp>
          <p:nvSpPr>
            <p:cNvPr id="158" name="Line 219"/>
            <p:cNvSpPr>
              <a:spLocks noChangeShapeType="1"/>
            </p:cNvSpPr>
            <p:nvPr/>
          </p:nvSpPr>
          <p:spPr bwMode="auto">
            <a:xfrm flipH="1">
              <a:off x="6908800" y="4222750"/>
              <a:ext cx="123825" cy="123825"/>
            </a:xfrm>
            <a:prstGeom prst="line">
              <a:avLst/>
            </a:prstGeom>
            <a:noFill/>
            <a:ln w="28575">
              <a:solidFill>
                <a:srgbClr val="FF3300"/>
              </a:solidFill>
              <a:round/>
              <a:headEnd/>
              <a:tailEnd/>
            </a:ln>
          </p:spPr>
          <p:txBody>
            <a:bodyPr/>
            <a:lstStyle/>
            <a:p>
              <a:endParaRPr lang="fr-FR"/>
            </a:p>
          </p:txBody>
        </p:sp>
        <p:sp>
          <p:nvSpPr>
            <p:cNvPr id="159" name="Text Box 220"/>
            <p:cNvSpPr txBox="1">
              <a:spLocks noChangeArrowheads="1"/>
            </p:cNvSpPr>
            <p:nvPr/>
          </p:nvSpPr>
          <p:spPr bwMode="auto">
            <a:xfrm>
              <a:off x="3708400" y="2411413"/>
              <a:ext cx="708025" cy="304800"/>
            </a:xfrm>
            <a:prstGeom prst="rect">
              <a:avLst/>
            </a:prstGeom>
            <a:noFill/>
            <a:ln w="9525">
              <a:noFill/>
              <a:miter lim="800000"/>
              <a:headEnd/>
              <a:tailEnd/>
            </a:ln>
          </p:spPr>
          <p:txBody>
            <a:bodyPr wrap="none">
              <a:spAutoFit/>
            </a:bodyPr>
            <a:lstStyle/>
            <a:p>
              <a:r>
                <a:rPr lang="fr-FR" sz="1400"/>
                <a:t>YAG 1</a:t>
              </a:r>
            </a:p>
          </p:txBody>
        </p:sp>
        <p:sp>
          <p:nvSpPr>
            <p:cNvPr id="160" name="Line 221"/>
            <p:cNvSpPr>
              <a:spLocks noChangeShapeType="1"/>
            </p:cNvSpPr>
            <p:nvPr/>
          </p:nvSpPr>
          <p:spPr bwMode="auto">
            <a:xfrm flipH="1">
              <a:off x="3714750" y="2705100"/>
              <a:ext cx="266700" cy="571500"/>
            </a:xfrm>
            <a:prstGeom prst="line">
              <a:avLst/>
            </a:prstGeom>
            <a:noFill/>
            <a:ln w="9525">
              <a:solidFill>
                <a:srgbClr val="FF3300"/>
              </a:solidFill>
              <a:round/>
              <a:headEnd/>
              <a:tailEnd/>
            </a:ln>
          </p:spPr>
          <p:txBody>
            <a:bodyPr/>
            <a:lstStyle/>
            <a:p>
              <a:endParaRPr lang="fr-FR"/>
            </a:p>
          </p:txBody>
        </p:sp>
        <p:sp>
          <p:nvSpPr>
            <p:cNvPr id="162" name="Rectangle 226"/>
            <p:cNvSpPr>
              <a:spLocks noChangeArrowheads="1"/>
            </p:cNvSpPr>
            <p:nvPr/>
          </p:nvSpPr>
          <p:spPr bwMode="auto">
            <a:xfrm>
              <a:off x="361950" y="1638300"/>
              <a:ext cx="8610600" cy="4152900"/>
            </a:xfrm>
            <a:prstGeom prst="rect">
              <a:avLst/>
            </a:prstGeom>
            <a:noFill/>
            <a:ln w="9525">
              <a:solidFill>
                <a:schemeClr val="tx1"/>
              </a:solidFill>
              <a:miter lim="800000"/>
              <a:headEnd/>
              <a:tailEnd/>
            </a:ln>
          </p:spPr>
          <p:txBody>
            <a:bodyPr wrap="none" anchor="ctr"/>
            <a:lstStyle/>
            <a:p>
              <a:endParaRPr lang="fr-FR"/>
            </a:p>
          </p:txBody>
        </p:sp>
        <p:grpSp>
          <p:nvGrpSpPr>
            <p:cNvPr id="163" name="Group 227"/>
            <p:cNvGrpSpPr>
              <a:grpSpLocks/>
            </p:cNvGrpSpPr>
            <p:nvPr/>
          </p:nvGrpSpPr>
          <p:grpSpPr bwMode="auto">
            <a:xfrm>
              <a:off x="6950155" y="3279775"/>
              <a:ext cx="39689" cy="130175"/>
              <a:chOff x="1994" y="2060"/>
              <a:chExt cx="25" cy="82"/>
            </a:xfrm>
          </p:grpSpPr>
          <p:sp>
            <p:nvSpPr>
              <p:cNvPr id="193" name="Rectangle 228"/>
              <p:cNvSpPr>
                <a:spLocks noChangeArrowheads="1"/>
              </p:cNvSpPr>
              <p:nvPr/>
            </p:nvSpPr>
            <p:spPr bwMode="auto">
              <a:xfrm>
                <a:off x="1994" y="2060"/>
                <a:ext cx="11" cy="82"/>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194" name="Rectangle 229"/>
              <p:cNvSpPr>
                <a:spLocks noChangeArrowheads="1"/>
              </p:cNvSpPr>
              <p:nvPr/>
            </p:nvSpPr>
            <p:spPr bwMode="auto">
              <a:xfrm>
                <a:off x="2008" y="2060"/>
                <a:ext cx="11" cy="82"/>
              </a:xfrm>
              <a:prstGeom prst="rect">
                <a:avLst/>
              </a:prstGeom>
              <a:solidFill>
                <a:schemeClr val="bg1"/>
              </a:solidFill>
              <a:ln w="9525">
                <a:solidFill>
                  <a:schemeClr val="tx1"/>
                </a:solidFill>
                <a:miter lim="800000"/>
                <a:headEnd/>
                <a:tailEnd/>
              </a:ln>
            </p:spPr>
            <p:txBody>
              <a:bodyPr wrap="none" anchor="ctr"/>
              <a:lstStyle/>
              <a:p>
                <a:endParaRPr lang="fr-FR"/>
              </a:p>
            </p:txBody>
          </p:sp>
        </p:grpSp>
        <p:grpSp>
          <p:nvGrpSpPr>
            <p:cNvPr id="164" name="Group 230"/>
            <p:cNvGrpSpPr>
              <a:grpSpLocks/>
            </p:cNvGrpSpPr>
            <p:nvPr/>
          </p:nvGrpSpPr>
          <p:grpSpPr bwMode="auto">
            <a:xfrm>
              <a:off x="7086680" y="3276600"/>
              <a:ext cx="39689" cy="130175"/>
              <a:chOff x="1994" y="2060"/>
              <a:chExt cx="25" cy="82"/>
            </a:xfrm>
          </p:grpSpPr>
          <p:sp>
            <p:nvSpPr>
              <p:cNvPr id="191" name="Rectangle 231"/>
              <p:cNvSpPr>
                <a:spLocks noChangeArrowheads="1"/>
              </p:cNvSpPr>
              <p:nvPr/>
            </p:nvSpPr>
            <p:spPr bwMode="auto">
              <a:xfrm>
                <a:off x="1994" y="2060"/>
                <a:ext cx="11" cy="82"/>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192" name="Rectangle 232"/>
              <p:cNvSpPr>
                <a:spLocks noChangeArrowheads="1"/>
              </p:cNvSpPr>
              <p:nvPr/>
            </p:nvSpPr>
            <p:spPr bwMode="auto">
              <a:xfrm>
                <a:off x="2008" y="2060"/>
                <a:ext cx="11" cy="82"/>
              </a:xfrm>
              <a:prstGeom prst="rect">
                <a:avLst/>
              </a:prstGeom>
              <a:solidFill>
                <a:schemeClr val="bg1"/>
              </a:solidFill>
              <a:ln w="9525">
                <a:solidFill>
                  <a:schemeClr val="tx1"/>
                </a:solidFill>
                <a:miter lim="800000"/>
                <a:headEnd/>
                <a:tailEnd/>
              </a:ln>
            </p:spPr>
            <p:txBody>
              <a:bodyPr wrap="none" anchor="ctr"/>
              <a:lstStyle/>
              <a:p>
                <a:endParaRPr lang="fr-FR"/>
              </a:p>
            </p:txBody>
          </p:sp>
        </p:grpSp>
        <p:sp>
          <p:nvSpPr>
            <p:cNvPr id="165" name="Oval 233"/>
            <p:cNvSpPr>
              <a:spLocks noChangeArrowheads="1"/>
            </p:cNvSpPr>
            <p:nvPr/>
          </p:nvSpPr>
          <p:spPr bwMode="auto">
            <a:xfrm>
              <a:off x="7016750" y="3321050"/>
              <a:ext cx="46038" cy="36513"/>
            </a:xfrm>
            <a:prstGeom prst="ellipse">
              <a:avLst/>
            </a:prstGeom>
            <a:solidFill>
              <a:schemeClr val="accent1"/>
            </a:solidFill>
            <a:ln w="9525">
              <a:solidFill>
                <a:schemeClr val="tx1"/>
              </a:solidFill>
              <a:round/>
              <a:headEnd/>
              <a:tailEnd/>
            </a:ln>
          </p:spPr>
          <p:txBody>
            <a:bodyPr wrap="none" anchor="ctr"/>
            <a:lstStyle/>
            <a:p>
              <a:endParaRPr lang="fr-FR"/>
            </a:p>
          </p:txBody>
        </p:sp>
        <p:grpSp>
          <p:nvGrpSpPr>
            <p:cNvPr id="166" name="Group 236"/>
            <p:cNvGrpSpPr>
              <a:grpSpLocks/>
            </p:cNvGrpSpPr>
            <p:nvPr/>
          </p:nvGrpSpPr>
          <p:grpSpPr bwMode="auto">
            <a:xfrm>
              <a:off x="6610350" y="3282950"/>
              <a:ext cx="117475" cy="117475"/>
              <a:chOff x="4234" y="2450"/>
              <a:chExt cx="74" cy="74"/>
            </a:xfrm>
          </p:grpSpPr>
          <p:sp>
            <p:nvSpPr>
              <p:cNvPr id="188" name="Oval 237"/>
              <p:cNvSpPr>
                <a:spLocks noChangeArrowheads="1"/>
              </p:cNvSpPr>
              <p:nvPr/>
            </p:nvSpPr>
            <p:spPr bwMode="auto">
              <a:xfrm>
                <a:off x="4234" y="2450"/>
                <a:ext cx="74" cy="74"/>
              </a:xfrm>
              <a:prstGeom prst="ellipse">
                <a:avLst/>
              </a:prstGeom>
              <a:solidFill>
                <a:schemeClr val="folHlink"/>
              </a:solidFill>
              <a:ln w="9525">
                <a:solidFill>
                  <a:schemeClr val="tx1"/>
                </a:solidFill>
                <a:round/>
                <a:headEnd/>
                <a:tailEnd/>
              </a:ln>
            </p:spPr>
            <p:txBody>
              <a:bodyPr wrap="none" anchor="ctr"/>
              <a:lstStyle/>
              <a:p>
                <a:endParaRPr lang="fr-FR"/>
              </a:p>
            </p:txBody>
          </p:sp>
          <p:sp>
            <p:nvSpPr>
              <p:cNvPr id="189" name="Line 238"/>
              <p:cNvSpPr>
                <a:spLocks noChangeShapeType="1"/>
              </p:cNvSpPr>
              <p:nvPr/>
            </p:nvSpPr>
            <p:spPr bwMode="auto">
              <a:xfrm flipH="1">
                <a:off x="4248" y="2462"/>
                <a:ext cx="48" cy="46"/>
              </a:xfrm>
              <a:prstGeom prst="line">
                <a:avLst/>
              </a:prstGeom>
              <a:noFill/>
              <a:ln w="9525">
                <a:solidFill>
                  <a:schemeClr val="tx1"/>
                </a:solidFill>
                <a:round/>
                <a:headEnd/>
                <a:tailEnd/>
              </a:ln>
            </p:spPr>
            <p:txBody>
              <a:bodyPr/>
              <a:lstStyle/>
              <a:p>
                <a:endParaRPr lang="fr-FR"/>
              </a:p>
            </p:txBody>
          </p:sp>
          <p:sp>
            <p:nvSpPr>
              <p:cNvPr id="190" name="Line 239"/>
              <p:cNvSpPr>
                <a:spLocks noChangeShapeType="1"/>
              </p:cNvSpPr>
              <p:nvPr/>
            </p:nvSpPr>
            <p:spPr bwMode="auto">
              <a:xfrm flipH="1" flipV="1">
                <a:off x="4246" y="2464"/>
                <a:ext cx="50" cy="50"/>
              </a:xfrm>
              <a:prstGeom prst="line">
                <a:avLst/>
              </a:prstGeom>
              <a:noFill/>
              <a:ln w="9525">
                <a:solidFill>
                  <a:schemeClr val="tx1"/>
                </a:solidFill>
                <a:round/>
                <a:headEnd/>
                <a:tailEnd/>
              </a:ln>
            </p:spPr>
            <p:txBody>
              <a:bodyPr/>
              <a:lstStyle/>
              <a:p>
                <a:endParaRPr lang="fr-FR"/>
              </a:p>
            </p:txBody>
          </p:sp>
        </p:grpSp>
        <p:sp>
          <p:nvSpPr>
            <p:cNvPr id="167" name="Rectangle 240"/>
            <p:cNvSpPr>
              <a:spLocks noChangeArrowheads="1"/>
            </p:cNvSpPr>
            <p:nvPr/>
          </p:nvSpPr>
          <p:spPr bwMode="auto">
            <a:xfrm>
              <a:off x="6762750" y="3194050"/>
              <a:ext cx="152400" cy="298450"/>
            </a:xfrm>
            <a:prstGeom prst="rect">
              <a:avLst/>
            </a:prstGeom>
            <a:solidFill>
              <a:schemeClr val="accent1"/>
            </a:solidFill>
            <a:ln w="9525">
              <a:solidFill>
                <a:schemeClr val="tx1"/>
              </a:solidFill>
              <a:miter lim="800000"/>
              <a:headEnd/>
              <a:tailEnd/>
            </a:ln>
          </p:spPr>
          <p:txBody>
            <a:bodyPr wrap="none" anchor="ctr"/>
            <a:lstStyle/>
            <a:p>
              <a:endParaRPr lang="fr-FR"/>
            </a:p>
          </p:txBody>
        </p:sp>
        <p:sp>
          <p:nvSpPr>
            <p:cNvPr id="168" name="Line 241"/>
            <p:cNvSpPr>
              <a:spLocks noChangeShapeType="1"/>
            </p:cNvSpPr>
            <p:nvPr/>
          </p:nvSpPr>
          <p:spPr bwMode="auto">
            <a:xfrm flipH="1" flipV="1">
              <a:off x="6838950" y="2400300"/>
              <a:ext cx="0" cy="768350"/>
            </a:xfrm>
            <a:prstGeom prst="line">
              <a:avLst/>
            </a:prstGeom>
            <a:noFill/>
            <a:ln w="9525">
              <a:solidFill>
                <a:srgbClr val="FF3300"/>
              </a:solidFill>
              <a:round/>
              <a:headEnd/>
              <a:tailEnd/>
            </a:ln>
          </p:spPr>
          <p:txBody>
            <a:bodyPr/>
            <a:lstStyle/>
            <a:p>
              <a:endParaRPr lang="fr-FR"/>
            </a:p>
          </p:txBody>
        </p:sp>
        <p:sp>
          <p:nvSpPr>
            <p:cNvPr id="169" name="Text Box 242"/>
            <p:cNvSpPr txBox="1">
              <a:spLocks noChangeArrowheads="1"/>
            </p:cNvSpPr>
            <p:nvPr/>
          </p:nvSpPr>
          <p:spPr bwMode="auto">
            <a:xfrm>
              <a:off x="6721475" y="2138363"/>
              <a:ext cx="568325" cy="304800"/>
            </a:xfrm>
            <a:prstGeom prst="rect">
              <a:avLst/>
            </a:prstGeom>
            <a:noFill/>
            <a:ln w="9525">
              <a:noFill/>
              <a:miter lim="800000"/>
              <a:headEnd/>
              <a:tailEnd/>
            </a:ln>
          </p:spPr>
          <p:txBody>
            <a:bodyPr wrap="none">
              <a:spAutoFit/>
            </a:bodyPr>
            <a:lstStyle/>
            <a:p>
              <a:r>
                <a:rPr lang="fr-FR" sz="1400"/>
                <a:t>ICT2</a:t>
              </a:r>
            </a:p>
          </p:txBody>
        </p:sp>
        <p:sp>
          <p:nvSpPr>
            <p:cNvPr id="170" name="Line 243"/>
            <p:cNvSpPr>
              <a:spLocks noChangeShapeType="1"/>
            </p:cNvSpPr>
            <p:nvPr/>
          </p:nvSpPr>
          <p:spPr bwMode="auto">
            <a:xfrm flipH="1" flipV="1">
              <a:off x="7353300" y="2705100"/>
              <a:ext cx="0" cy="625475"/>
            </a:xfrm>
            <a:prstGeom prst="line">
              <a:avLst/>
            </a:prstGeom>
            <a:noFill/>
            <a:ln w="9525">
              <a:solidFill>
                <a:srgbClr val="FF3300"/>
              </a:solidFill>
              <a:round/>
              <a:headEnd/>
              <a:tailEnd/>
            </a:ln>
          </p:spPr>
          <p:txBody>
            <a:bodyPr/>
            <a:lstStyle/>
            <a:p>
              <a:endParaRPr lang="fr-FR"/>
            </a:p>
          </p:txBody>
        </p:sp>
        <p:sp>
          <p:nvSpPr>
            <p:cNvPr id="171" name="Text Box 244"/>
            <p:cNvSpPr txBox="1">
              <a:spLocks noChangeArrowheads="1"/>
            </p:cNvSpPr>
            <p:nvPr/>
          </p:nvSpPr>
          <p:spPr bwMode="auto">
            <a:xfrm>
              <a:off x="5927725" y="4786313"/>
              <a:ext cx="658813" cy="304800"/>
            </a:xfrm>
            <a:prstGeom prst="rect">
              <a:avLst/>
            </a:prstGeom>
            <a:noFill/>
            <a:ln w="9525">
              <a:noFill/>
              <a:miter lim="800000"/>
              <a:headEnd/>
              <a:tailEnd/>
            </a:ln>
          </p:spPr>
          <p:txBody>
            <a:bodyPr wrap="none">
              <a:spAutoFit/>
            </a:bodyPr>
            <a:lstStyle/>
            <a:p>
              <a:r>
                <a:rPr lang="fr-FR" sz="1400"/>
                <a:t>YAG4</a:t>
              </a:r>
            </a:p>
          </p:txBody>
        </p:sp>
        <p:sp>
          <p:nvSpPr>
            <p:cNvPr id="172" name="Line 245"/>
            <p:cNvSpPr>
              <a:spLocks noChangeShapeType="1"/>
            </p:cNvSpPr>
            <p:nvPr/>
          </p:nvSpPr>
          <p:spPr bwMode="auto">
            <a:xfrm flipH="1">
              <a:off x="6340475" y="4270375"/>
              <a:ext cx="628650" cy="555625"/>
            </a:xfrm>
            <a:prstGeom prst="line">
              <a:avLst/>
            </a:prstGeom>
            <a:noFill/>
            <a:ln w="9525">
              <a:solidFill>
                <a:srgbClr val="FF3300"/>
              </a:solidFill>
              <a:round/>
              <a:headEnd/>
              <a:tailEnd/>
            </a:ln>
          </p:spPr>
          <p:txBody>
            <a:bodyPr/>
            <a:lstStyle/>
            <a:p>
              <a:endParaRPr lang="fr-FR"/>
            </a:p>
          </p:txBody>
        </p:sp>
        <p:grpSp>
          <p:nvGrpSpPr>
            <p:cNvPr id="173" name="Group 247"/>
            <p:cNvGrpSpPr>
              <a:grpSpLocks/>
            </p:cNvGrpSpPr>
            <p:nvPr/>
          </p:nvGrpSpPr>
          <p:grpSpPr bwMode="auto">
            <a:xfrm>
              <a:off x="5486402" y="3163811"/>
              <a:ext cx="149225" cy="328604"/>
              <a:chOff x="2040" y="2001"/>
              <a:chExt cx="94" cy="207"/>
            </a:xfrm>
          </p:grpSpPr>
          <p:sp>
            <p:nvSpPr>
              <p:cNvPr id="182" name="Rectangle 248"/>
              <p:cNvSpPr>
                <a:spLocks noChangeArrowheads="1"/>
              </p:cNvSpPr>
              <p:nvPr/>
            </p:nvSpPr>
            <p:spPr bwMode="auto">
              <a:xfrm rot="5400000">
                <a:off x="2082" y="2162"/>
                <a:ext cx="11" cy="82"/>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183" name="Rectangle 249"/>
              <p:cNvSpPr>
                <a:spLocks noChangeArrowheads="1"/>
              </p:cNvSpPr>
              <p:nvPr/>
            </p:nvSpPr>
            <p:spPr bwMode="auto">
              <a:xfrm rot="5400000">
                <a:off x="2006" y="2082"/>
                <a:ext cx="163" cy="44"/>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184" name="Rectangle 250"/>
              <p:cNvSpPr>
                <a:spLocks noChangeArrowheads="1"/>
              </p:cNvSpPr>
              <p:nvPr/>
            </p:nvSpPr>
            <p:spPr bwMode="auto">
              <a:xfrm rot="5400000">
                <a:off x="2082" y="2152"/>
                <a:ext cx="11" cy="82"/>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185" name="Oval 251"/>
              <p:cNvSpPr>
                <a:spLocks noChangeArrowheads="1"/>
              </p:cNvSpPr>
              <p:nvPr/>
            </p:nvSpPr>
            <p:spPr bwMode="auto">
              <a:xfrm>
                <a:off x="2040" y="2056"/>
                <a:ext cx="94" cy="94"/>
              </a:xfrm>
              <a:prstGeom prst="ellipse">
                <a:avLst/>
              </a:prstGeom>
              <a:solidFill>
                <a:schemeClr val="bg1"/>
              </a:solidFill>
              <a:ln w="9525">
                <a:solidFill>
                  <a:schemeClr val="tx1"/>
                </a:solidFill>
                <a:round/>
                <a:headEnd/>
                <a:tailEnd/>
              </a:ln>
            </p:spPr>
            <p:txBody>
              <a:bodyPr wrap="none" anchor="ctr"/>
              <a:lstStyle/>
              <a:p>
                <a:endParaRPr lang="fr-FR"/>
              </a:p>
            </p:txBody>
          </p:sp>
          <p:sp>
            <p:nvSpPr>
              <p:cNvPr id="186" name="Rectangle 252"/>
              <p:cNvSpPr>
                <a:spLocks noChangeArrowheads="1"/>
              </p:cNvSpPr>
              <p:nvPr/>
            </p:nvSpPr>
            <p:spPr bwMode="auto">
              <a:xfrm rot="5400000">
                <a:off x="2082" y="1976"/>
                <a:ext cx="11" cy="82"/>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187" name="Rectangle 253"/>
              <p:cNvSpPr>
                <a:spLocks noChangeArrowheads="1"/>
              </p:cNvSpPr>
              <p:nvPr/>
            </p:nvSpPr>
            <p:spPr bwMode="auto">
              <a:xfrm rot="5400000">
                <a:off x="2082" y="1966"/>
                <a:ext cx="11" cy="82"/>
              </a:xfrm>
              <a:prstGeom prst="rect">
                <a:avLst/>
              </a:prstGeom>
              <a:solidFill>
                <a:schemeClr val="bg1"/>
              </a:solidFill>
              <a:ln w="9525">
                <a:solidFill>
                  <a:schemeClr val="tx1"/>
                </a:solidFill>
                <a:miter lim="800000"/>
                <a:headEnd/>
                <a:tailEnd/>
              </a:ln>
            </p:spPr>
            <p:txBody>
              <a:bodyPr wrap="none" anchor="ctr"/>
              <a:lstStyle/>
              <a:p>
                <a:endParaRPr lang="fr-FR"/>
              </a:p>
            </p:txBody>
          </p:sp>
        </p:grpSp>
        <p:sp>
          <p:nvSpPr>
            <p:cNvPr id="174" name="Line 254"/>
            <p:cNvSpPr>
              <a:spLocks noChangeShapeType="1"/>
            </p:cNvSpPr>
            <p:nvPr/>
          </p:nvSpPr>
          <p:spPr bwMode="auto">
            <a:xfrm flipH="1">
              <a:off x="5499100" y="3267075"/>
              <a:ext cx="123825" cy="123825"/>
            </a:xfrm>
            <a:prstGeom prst="line">
              <a:avLst/>
            </a:prstGeom>
            <a:noFill/>
            <a:ln w="28575">
              <a:solidFill>
                <a:srgbClr val="FF3300"/>
              </a:solidFill>
              <a:round/>
              <a:headEnd/>
              <a:tailEnd/>
            </a:ln>
          </p:spPr>
          <p:txBody>
            <a:bodyPr/>
            <a:lstStyle/>
            <a:p>
              <a:endParaRPr lang="fr-FR"/>
            </a:p>
          </p:txBody>
        </p:sp>
        <p:sp>
          <p:nvSpPr>
            <p:cNvPr id="175" name="Text Box 255"/>
            <p:cNvSpPr txBox="1">
              <a:spLocks noChangeArrowheads="1"/>
            </p:cNvSpPr>
            <p:nvPr/>
          </p:nvSpPr>
          <p:spPr bwMode="auto">
            <a:xfrm>
              <a:off x="5305425" y="2414588"/>
              <a:ext cx="658813" cy="304800"/>
            </a:xfrm>
            <a:prstGeom prst="rect">
              <a:avLst/>
            </a:prstGeom>
            <a:noFill/>
            <a:ln w="9525">
              <a:noFill/>
              <a:miter lim="800000"/>
              <a:headEnd/>
              <a:tailEnd/>
            </a:ln>
          </p:spPr>
          <p:txBody>
            <a:bodyPr wrap="none">
              <a:spAutoFit/>
            </a:bodyPr>
            <a:lstStyle/>
            <a:p>
              <a:r>
                <a:rPr lang="fr-FR" sz="1400"/>
                <a:t>YAG2</a:t>
              </a:r>
            </a:p>
          </p:txBody>
        </p:sp>
        <p:sp>
          <p:nvSpPr>
            <p:cNvPr id="176" name="Line 256"/>
            <p:cNvSpPr>
              <a:spLocks noChangeShapeType="1"/>
            </p:cNvSpPr>
            <p:nvPr/>
          </p:nvSpPr>
          <p:spPr bwMode="auto">
            <a:xfrm flipH="1" flipV="1">
              <a:off x="5556250" y="2663825"/>
              <a:ext cx="0" cy="625475"/>
            </a:xfrm>
            <a:prstGeom prst="line">
              <a:avLst/>
            </a:prstGeom>
            <a:noFill/>
            <a:ln w="9525">
              <a:solidFill>
                <a:srgbClr val="FF3300"/>
              </a:solidFill>
              <a:round/>
              <a:headEnd/>
              <a:tailEnd/>
            </a:ln>
          </p:spPr>
          <p:txBody>
            <a:bodyPr/>
            <a:lstStyle/>
            <a:p>
              <a:endParaRPr lang="fr-FR"/>
            </a:p>
          </p:txBody>
        </p:sp>
        <p:sp>
          <p:nvSpPr>
            <p:cNvPr id="177" name="Rectangle 257"/>
            <p:cNvSpPr>
              <a:spLocks noChangeArrowheads="1"/>
            </p:cNvSpPr>
            <p:nvPr/>
          </p:nvSpPr>
          <p:spPr bwMode="auto">
            <a:xfrm>
              <a:off x="2568575" y="3200400"/>
              <a:ext cx="152400" cy="298450"/>
            </a:xfrm>
            <a:prstGeom prst="rect">
              <a:avLst/>
            </a:prstGeom>
            <a:solidFill>
              <a:schemeClr val="accent1"/>
            </a:solidFill>
            <a:ln w="9525">
              <a:solidFill>
                <a:schemeClr val="tx1"/>
              </a:solidFill>
              <a:miter lim="800000"/>
              <a:headEnd/>
              <a:tailEnd/>
            </a:ln>
          </p:spPr>
          <p:txBody>
            <a:bodyPr wrap="none" anchor="ctr"/>
            <a:lstStyle/>
            <a:p>
              <a:endParaRPr lang="fr-FR"/>
            </a:p>
          </p:txBody>
        </p:sp>
        <p:sp>
          <p:nvSpPr>
            <p:cNvPr id="178" name="Line 258"/>
            <p:cNvSpPr>
              <a:spLocks noChangeShapeType="1"/>
            </p:cNvSpPr>
            <p:nvPr/>
          </p:nvSpPr>
          <p:spPr bwMode="auto">
            <a:xfrm flipH="1" flipV="1">
              <a:off x="2644775" y="2406650"/>
              <a:ext cx="0" cy="768350"/>
            </a:xfrm>
            <a:prstGeom prst="line">
              <a:avLst/>
            </a:prstGeom>
            <a:noFill/>
            <a:ln w="9525">
              <a:solidFill>
                <a:srgbClr val="FF3300"/>
              </a:solidFill>
              <a:round/>
              <a:headEnd/>
              <a:tailEnd/>
            </a:ln>
          </p:spPr>
          <p:txBody>
            <a:bodyPr/>
            <a:lstStyle/>
            <a:p>
              <a:endParaRPr lang="fr-FR"/>
            </a:p>
          </p:txBody>
        </p:sp>
        <p:sp>
          <p:nvSpPr>
            <p:cNvPr id="179" name="Text Box 259"/>
            <p:cNvSpPr txBox="1">
              <a:spLocks noChangeArrowheads="1"/>
            </p:cNvSpPr>
            <p:nvPr/>
          </p:nvSpPr>
          <p:spPr bwMode="auto">
            <a:xfrm>
              <a:off x="2527300" y="2144713"/>
              <a:ext cx="568325" cy="304800"/>
            </a:xfrm>
            <a:prstGeom prst="rect">
              <a:avLst/>
            </a:prstGeom>
            <a:noFill/>
            <a:ln w="9525">
              <a:noFill/>
              <a:miter lim="800000"/>
              <a:headEnd/>
              <a:tailEnd/>
            </a:ln>
          </p:spPr>
          <p:txBody>
            <a:bodyPr wrap="none">
              <a:spAutoFit/>
            </a:bodyPr>
            <a:lstStyle/>
            <a:p>
              <a:r>
                <a:rPr lang="fr-FR" sz="1400"/>
                <a:t>ICT1</a:t>
              </a:r>
            </a:p>
          </p:txBody>
        </p:sp>
        <p:sp>
          <p:nvSpPr>
            <p:cNvPr id="180" name="Oval 245"/>
            <p:cNvSpPr>
              <a:spLocks noChangeArrowheads="1"/>
            </p:cNvSpPr>
            <p:nvPr/>
          </p:nvSpPr>
          <p:spPr bwMode="auto">
            <a:xfrm>
              <a:off x="2200275" y="2114550"/>
              <a:ext cx="1943100" cy="1924050"/>
            </a:xfrm>
            <a:prstGeom prst="ellipse">
              <a:avLst/>
            </a:prstGeom>
            <a:noFill/>
            <a:ln w="9525">
              <a:solidFill>
                <a:schemeClr val="tx1"/>
              </a:solidFill>
              <a:prstDash val="dash"/>
              <a:round/>
              <a:headEnd/>
              <a:tailEnd/>
            </a:ln>
            <a:effectLst/>
          </p:spPr>
          <p:txBody>
            <a:bodyPr wrap="none" anchor="ctr"/>
            <a:lstStyle/>
            <a:p>
              <a:endParaRPr lang="fr-FR"/>
            </a:p>
          </p:txBody>
        </p:sp>
        <p:sp>
          <p:nvSpPr>
            <p:cNvPr id="181" name="Text Box 246"/>
            <p:cNvSpPr txBox="1">
              <a:spLocks noChangeArrowheads="1"/>
            </p:cNvSpPr>
            <p:nvPr/>
          </p:nvSpPr>
          <p:spPr bwMode="auto">
            <a:xfrm>
              <a:off x="3098800" y="1849438"/>
              <a:ext cx="1060450" cy="304800"/>
            </a:xfrm>
            <a:prstGeom prst="rect">
              <a:avLst/>
            </a:prstGeom>
            <a:noFill/>
            <a:ln w="9525">
              <a:noFill/>
              <a:miter lim="800000"/>
              <a:headEnd/>
              <a:tailEnd/>
            </a:ln>
            <a:effectLst/>
          </p:spPr>
          <p:txBody>
            <a:bodyPr wrap="none">
              <a:spAutoFit/>
            </a:bodyPr>
            <a:lstStyle/>
            <a:p>
              <a:r>
                <a:rPr lang="fr-FR" sz="1400"/>
                <a:t>déjà monté</a:t>
              </a:r>
            </a:p>
          </p:txBody>
        </p:sp>
      </p:grpSp>
      <p:sp>
        <p:nvSpPr>
          <p:cNvPr id="250" name="Rectangle 249"/>
          <p:cNvSpPr/>
          <p:nvPr/>
        </p:nvSpPr>
        <p:spPr>
          <a:xfrm>
            <a:off x="2950894" y="1979548"/>
            <a:ext cx="4429418" cy="369332"/>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p:spPr>
        <p:txBody>
          <a:bodyPr wrap="none">
            <a:spAutoFit/>
          </a:bodyPr>
          <a:lstStyle/>
          <a:p>
            <a:r>
              <a:rPr lang="fr-FR" dirty="0" smtClean="0">
                <a:latin typeface="Times" pitchFamily="18" charset="0"/>
              </a:rPr>
              <a:t>Il faut des moyens conséquents aux ambitions</a:t>
            </a:r>
            <a:endParaRPr lang="fr-FR" dirty="0"/>
          </a:p>
        </p:txBody>
      </p:sp>
      <p:pic>
        <p:nvPicPr>
          <p:cNvPr id="252" name="Picture 5"/>
          <p:cNvPicPr>
            <a:picLocks noChangeAspect="1" noChangeArrowheads="1"/>
          </p:cNvPicPr>
          <p:nvPr/>
        </p:nvPicPr>
        <p:blipFill>
          <a:blip r:embed="rId2" cstate="print"/>
          <a:srcRect/>
          <a:stretch>
            <a:fillRect/>
          </a:stretch>
        </p:blipFill>
        <p:spPr bwMode="auto">
          <a:xfrm>
            <a:off x="35496" y="35332"/>
            <a:ext cx="1473623" cy="648072"/>
          </a:xfrm>
          <a:prstGeom prst="rect">
            <a:avLst/>
          </a:prstGeom>
          <a:noFill/>
          <a:ln w="9525">
            <a:noFill/>
            <a:miter lim="800000"/>
            <a:headEnd/>
            <a:tailEnd/>
          </a:ln>
        </p:spPr>
      </p:pic>
      <p:sp>
        <p:nvSpPr>
          <p:cNvPr id="249" name="Rectangle 248"/>
          <p:cNvSpPr/>
          <p:nvPr/>
        </p:nvSpPr>
        <p:spPr>
          <a:xfrm>
            <a:off x="0" y="4797152"/>
            <a:ext cx="9144000" cy="2060848"/>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1" name="Rectangle 250"/>
          <p:cNvSpPr/>
          <p:nvPr/>
        </p:nvSpPr>
        <p:spPr>
          <a:xfrm>
            <a:off x="0" y="4858184"/>
            <a:ext cx="3923928" cy="923330"/>
          </a:xfrm>
          <a:prstGeom prst="rect">
            <a:avLst/>
          </a:prstGeom>
          <a:solidFill>
            <a:srgbClr val="8BFC24"/>
          </a:solidFill>
        </p:spPr>
        <p:txBody>
          <a:bodyPr wrap="square">
            <a:spAutoFit/>
          </a:bodyPr>
          <a:lstStyle/>
          <a:p>
            <a:pPr algn="ctr"/>
            <a:r>
              <a:rPr lang="fr-FR" u="sng" dirty="0" smtClean="0"/>
              <a:t>Première manip sur PHIL (été 2011) : </a:t>
            </a:r>
          </a:p>
          <a:p>
            <a:pPr algn="ctr"/>
            <a:r>
              <a:rPr lang="fr-FR" b="1" dirty="0" smtClean="0">
                <a:solidFill>
                  <a:srgbClr val="FF0000"/>
                </a:solidFill>
                <a:latin typeface="Times New Roman" charset="0"/>
              </a:rPr>
              <a:t>Mesures du rendement de</a:t>
            </a:r>
            <a:br>
              <a:rPr lang="fr-FR" b="1" dirty="0" smtClean="0">
                <a:solidFill>
                  <a:srgbClr val="FF0000"/>
                </a:solidFill>
                <a:latin typeface="Times New Roman" charset="0"/>
              </a:rPr>
            </a:br>
            <a:r>
              <a:rPr lang="fr-FR" b="1" dirty="0" smtClean="0">
                <a:solidFill>
                  <a:srgbClr val="FF0000"/>
                </a:solidFill>
                <a:latin typeface="Times New Roman" charset="0"/>
              </a:rPr>
              <a:t>fluorescence dans l’azote et l’air </a:t>
            </a:r>
            <a:endParaRPr lang="fr-FR" dirty="0"/>
          </a:p>
        </p:txBody>
      </p:sp>
      <p:sp>
        <p:nvSpPr>
          <p:cNvPr id="260" name="Rectangle 259"/>
          <p:cNvSpPr/>
          <p:nvPr/>
        </p:nvSpPr>
        <p:spPr>
          <a:xfrm>
            <a:off x="-468560" y="5801372"/>
            <a:ext cx="4572000" cy="1006429"/>
          </a:xfrm>
          <a:prstGeom prst="rect">
            <a:avLst/>
          </a:prstGeom>
        </p:spPr>
        <p:txBody>
          <a:bodyPr>
            <a:spAutoFit/>
          </a:bodyPr>
          <a:lstStyle/>
          <a:p>
            <a:pPr lvl="1" algn="just">
              <a:lnSpc>
                <a:spcPct val="90000"/>
              </a:lnSpc>
            </a:pPr>
            <a:r>
              <a:rPr lang="fr-FR" b="1" u="sng" dirty="0" smtClean="0">
                <a:latin typeface="Arial" pitchFamily="34" charset="0"/>
                <a:cs typeface="Arial" pitchFamily="34" charset="0"/>
              </a:rPr>
              <a:t>Finalité</a:t>
            </a:r>
            <a:r>
              <a:rPr lang="fr-FR" sz="1600" dirty="0" smtClean="0">
                <a:latin typeface="Arial" pitchFamily="34" charset="0"/>
                <a:cs typeface="Arial" pitchFamily="34" charset="0"/>
              </a:rPr>
              <a:t> : Précision sur la mesure de l’énergie des rayons cosmiques par fluorescence limitée par la précision sur le rendement de la </a:t>
            </a:r>
            <a:r>
              <a:rPr lang="fr-FR" sz="1600" dirty="0" smtClean="0">
                <a:latin typeface="Arial" pitchFamily="34" charset="0"/>
                <a:cs typeface="Arial" pitchFamily="34" charset="0"/>
              </a:rPr>
              <a:t>fluorescence  </a:t>
            </a:r>
            <a:r>
              <a:rPr lang="fr-FR" sz="1600" dirty="0" smtClean="0">
                <a:latin typeface="Arial" pitchFamily="34" charset="0"/>
                <a:cs typeface="Arial" pitchFamily="34" charset="0"/>
              </a:rPr>
              <a:t>15% </a:t>
            </a:r>
            <a:r>
              <a:rPr lang="fr-FR" sz="1600" dirty="0" smtClean="0">
                <a:latin typeface="Arial" pitchFamily="34" charset="0"/>
                <a:cs typeface="Arial" pitchFamily="34" charset="0"/>
                <a:sym typeface="Wingdings" pitchFamily="2" charset="2"/>
              </a:rPr>
              <a:t>  5%</a:t>
            </a:r>
            <a:endParaRPr lang="fr-FR" sz="1600" dirty="0" smtClean="0">
              <a:latin typeface="Arial" pitchFamily="34" charset="0"/>
              <a:cs typeface="Arial" pitchFamily="34" charset="0"/>
            </a:endParaRPr>
          </a:p>
        </p:txBody>
      </p:sp>
      <p:pic>
        <p:nvPicPr>
          <p:cNvPr id="266" name="Picture 4" descr="Picture 28"/>
          <p:cNvPicPr>
            <a:picLocks noChangeAspect="1" noChangeArrowheads="1"/>
          </p:cNvPicPr>
          <p:nvPr/>
        </p:nvPicPr>
        <p:blipFill>
          <a:blip r:embed="rId3" cstate="print"/>
          <a:srcRect/>
          <a:stretch>
            <a:fillRect/>
          </a:stretch>
        </p:blipFill>
        <p:spPr bwMode="auto">
          <a:xfrm>
            <a:off x="4830228" y="4797152"/>
            <a:ext cx="4313772" cy="2060848"/>
          </a:xfrm>
          <a:prstGeom prst="rect">
            <a:avLst/>
          </a:prstGeom>
          <a:noFill/>
          <a:ln w="9525">
            <a:noFill/>
            <a:miter lim="800000"/>
            <a:headEnd/>
            <a:tailEnd/>
          </a:ln>
        </p:spPr>
      </p:pic>
      <p:sp>
        <p:nvSpPr>
          <p:cNvPr id="267" name="Rectangle 266"/>
          <p:cNvSpPr/>
          <p:nvPr/>
        </p:nvSpPr>
        <p:spPr>
          <a:xfrm>
            <a:off x="4283968" y="6228601"/>
            <a:ext cx="1656184" cy="584775"/>
          </a:xfrm>
          <a:prstGeom prst="rect">
            <a:avLst/>
          </a:prstGeom>
        </p:spPr>
        <p:txBody>
          <a:bodyPr wrap="square">
            <a:spAutoFit/>
          </a:bodyPr>
          <a:lstStyle/>
          <a:p>
            <a:pPr algn="ctr"/>
            <a:r>
              <a:rPr lang="fr-FR" sz="1600" dirty="0" smtClean="0">
                <a:latin typeface="Arial" pitchFamily="34" charset="0"/>
                <a:cs typeface="Arial" pitchFamily="34" charset="0"/>
              </a:rPr>
              <a:t>Spectromètre + </a:t>
            </a:r>
          </a:p>
          <a:p>
            <a:pPr algn="ctr"/>
            <a:r>
              <a:rPr lang="fr-FR" sz="1600" dirty="0" smtClean="0">
                <a:latin typeface="Arial" pitchFamily="34" charset="0"/>
                <a:cs typeface="Arial" pitchFamily="34" charset="0"/>
              </a:rPr>
              <a:t>caméra CDD</a:t>
            </a:r>
            <a:endParaRPr lang="fr-FR" sz="1600" dirty="0">
              <a:latin typeface="Arial" pitchFamily="34" charset="0"/>
              <a:cs typeface="Arial" pitchFamily="34" charset="0"/>
            </a:endParaRPr>
          </a:p>
        </p:txBody>
      </p:sp>
      <p:sp>
        <p:nvSpPr>
          <p:cNvPr id="268" name="ZoneTexte 267"/>
          <p:cNvSpPr txBox="1"/>
          <p:nvPr/>
        </p:nvSpPr>
        <p:spPr>
          <a:xfrm>
            <a:off x="4932040" y="5569495"/>
            <a:ext cx="583814" cy="307777"/>
          </a:xfrm>
          <a:prstGeom prst="rect">
            <a:avLst/>
          </a:prstGeom>
          <a:solidFill>
            <a:schemeClr val="bg1"/>
          </a:solidFill>
        </p:spPr>
        <p:txBody>
          <a:bodyPr wrap="none" rtlCol="0">
            <a:spAutoFit/>
          </a:bodyPr>
          <a:lstStyle/>
          <a:p>
            <a:r>
              <a:rPr lang="fr-FR" sz="1400" smtClean="0">
                <a:latin typeface="Arial" pitchFamily="34" charset="0"/>
                <a:cs typeface="Arial" pitchFamily="34" charset="0"/>
              </a:rPr>
              <a:t>PHIL</a:t>
            </a:r>
            <a:endParaRPr lang="fr-FR" sz="1400">
              <a:latin typeface="Arial" pitchFamily="34" charset="0"/>
              <a:cs typeface="Arial" pitchFamily="34" charset="0"/>
            </a:endParaRPr>
          </a:p>
        </p:txBody>
      </p:sp>
      <p:sp>
        <p:nvSpPr>
          <p:cNvPr id="269" name="Rectangle 268"/>
          <p:cNvSpPr/>
          <p:nvPr/>
        </p:nvSpPr>
        <p:spPr>
          <a:xfrm>
            <a:off x="4860032" y="4869160"/>
            <a:ext cx="2088232" cy="307777"/>
          </a:xfrm>
          <a:prstGeom prst="rect">
            <a:avLst/>
          </a:prstGeom>
        </p:spPr>
        <p:txBody>
          <a:bodyPr wrap="square">
            <a:spAutoFit/>
          </a:bodyPr>
          <a:lstStyle/>
          <a:p>
            <a:pPr algn="ctr"/>
            <a:r>
              <a:rPr lang="fr-FR" sz="1400" dirty="0" smtClean="0">
                <a:latin typeface="Arial" pitchFamily="34" charset="0"/>
                <a:cs typeface="Arial" pitchFamily="34" charset="0"/>
              </a:rPr>
              <a:t>10% dispersion énergie</a:t>
            </a:r>
          </a:p>
        </p:txBody>
      </p:sp>
      <p:sp>
        <p:nvSpPr>
          <p:cNvPr id="270" name="Rectangle 269"/>
          <p:cNvSpPr/>
          <p:nvPr/>
        </p:nvSpPr>
        <p:spPr>
          <a:xfrm>
            <a:off x="6966520" y="4849996"/>
            <a:ext cx="2141984" cy="523220"/>
          </a:xfrm>
          <a:prstGeom prst="rect">
            <a:avLst/>
          </a:prstGeom>
        </p:spPr>
        <p:txBody>
          <a:bodyPr wrap="square">
            <a:spAutoFit/>
          </a:bodyPr>
          <a:lstStyle/>
          <a:p>
            <a:pPr lvl="0"/>
            <a:r>
              <a:rPr lang="fr-FR" sz="1400" dirty="0" smtClean="0">
                <a:solidFill>
                  <a:prstClr val="black"/>
                </a:solidFill>
                <a:latin typeface="Arial" pitchFamily="34" charset="0"/>
                <a:cs typeface="Arial" pitchFamily="34" charset="0"/>
              </a:rPr>
              <a:t>Durée d'un paquet: ~ </a:t>
            </a:r>
            <a:r>
              <a:rPr lang="fr-FR" sz="1400" dirty="0" err="1" smtClean="0">
                <a:solidFill>
                  <a:prstClr val="black"/>
                </a:solidFill>
                <a:latin typeface="Arial" pitchFamily="34" charset="0"/>
                <a:cs typeface="Arial" pitchFamily="34" charset="0"/>
              </a:rPr>
              <a:t>ps</a:t>
            </a:r>
            <a:endParaRPr lang="fr-FR" sz="1400" dirty="0" smtClean="0">
              <a:solidFill>
                <a:prstClr val="black"/>
              </a:solidFill>
              <a:latin typeface="Arial" pitchFamily="34" charset="0"/>
              <a:cs typeface="Arial" pitchFamily="34" charset="0"/>
            </a:endParaRPr>
          </a:p>
          <a:p>
            <a:pPr lvl="0"/>
            <a:r>
              <a:rPr lang="fr-FR" sz="1400" dirty="0" err="1" smtClean="0">
                <a:solidFill>
                  <a:prstClr val="black"/>
                </a:solidFill>
                <a:latin typeface="Arial" pitchFamily="34" charset="0"/>
                <a:cs typeface="Arial" pitchFamily="34" charset="0"/>
              </a:rPr>
              <a:t>Beam</a:t>
            </a:r>
            <a:r>
              <a:rPr lang="fr-FR" sz="1400" dirty="0" smtClean="0">
                <a:solidFill>
                  <a:prstClr val="black"/>
                </a:solidFill>
                <a:latin typeface="Arial" pitchFamily="34" charset="0"/>
                <a:cs typeface="Arial" pitchFamily="34" charset="0"/>
              </a:rPr>
              <a:t> : 0.5 mm (X et Y)</a:t>
            </a:r>
            <a:endParaRPr lang="fr-FR" sz="1400" dirty="0">
              <a:solidFill>
                <a:prstClr val="black"/>
              </a:solidFill>
              <a:latin typeface="Arial" pitchFamily="34" charset="0"/>
              <a:cs typeface="Arial" pitchFamily="34" charset="0"/>
            </a:endParaRPr>
          </a:p>
        </p:txBody>
      </p:sp>
      <p:cxnSp>
        <p:nvCxnSpPr>
          <p:cNvPr id="254" name="Connecteur droit 253"/>
          <p:cNvCxnSpPr/>
          <p:nvPr/>
        </p:nvCxnSpPr>
        <p:spPr>
          <a:xfrm>
            <a:off x="28136" y="4725144"/>
            <a:ext cx="91440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44901D5-0DEC-41E6-8025-CE7E4D9C4ED2}" type="slidenum">
              <a:rPr lang="fr-FR" smtClean="0"/>
              <a:pPr/>
              <a:t>3</a:t>
            </a:fld>
            <a:endParaRPr lang="fr-FR" dirty="0"/>
          </a:p>
        </p:txBody>
      </p:sp>
      <p:sp>
        <p:nvSpPr>
          <p:cNvPr id="5" name="ZoneTexte 4"/>
          <p:cNvSpPr txBox="1"/>
          <p:nvPr/>
        </p:nvSpPr>
        <p:spPr>
          <a:xfrm>
            <a:off x="519097" y="1077704"/>
            <a:ext cx="8301375" cy="2246769"/>
          </a:xfrm>
          <a:prstGeom prst="rect">
            <a:avLst/>
          </a:prstGeom>
          <a:noFill/>
        </p:spPr>
        <p:txBody>
          <a:bodyPr wrap="square" rtlCol="0">
            <a:spAutoFit/>
          </a:bodyPr>
          <a:lstStyle/>
          <a:p>
            <a:pPr algn="ctr"/>
            <a:r>
              <a:rPr lang="fr-FR" sz="2000" dirty="0" smtClean="0">
                <a:latin typeface="Arial" pitchFamily="34" charset="0"/>
                <a:cs typeface="Arial" pitchFamily="34" charset="0"/>
              </a:rPr>
              <a:t>Je souhaite  une consultation  de </a:t>
            </a:r>
          </a:p>
          <a:p>
            <a:pPr algn="ctr"/>
            <a:r>
              <a:rPr lang="fr-FR" sz="2000" dirty="0" smtClean="0">
                <a:latin typeface="Arial" pitchFamily="34" charset="0"/>
                <a:cs typeface="Arial" pitchFamily="34" charset="0"/>
              </a:rPr>
              <a:t>toutes les instances du laboratoire  </a:t>
            </a:r>
          </a:p>
          <a:p>
            <a:pPr algn="ctr"/>
            <a:r>
              <a:rPr lang="fr-FR" sz="2000" dirty="0" smtClean="0">
                <a:latin typeface="Arial" pitchFamily="34" charset="0"/>
                <a:cs typeface="Arial" pitchFamily="34" charset="0"/>
              </a:rPr>
              <a:t>chefs de service</a:t>
            </a:r>
          </a:p>
          <a:p>
            <a:pPr algn="ctr"/>
            <a:r>
              <a:rPr lang="fr-FR" sz="2000" dirty="0" smtClean="0">
                <a:latin typeface="Arial" pitchFamily="34" charset="0"/>
                <a:cs typeface="Arial" pitchFamily="34" charset="0"/>
              </a:rPr>
              <a:t> chefs des projets et individuelle </a:t>
            </a:r>
          </a:p>
          <a:p>
            <a:pPr algn="ctr"/>
            <a:endParaRPr lang="fr-FR" sz="2000" dirty="0" smtClean="0">
              <a:latin typeface="Arial" pitchFamily="34" charset="0"/>
              <a:cs typeface="Arial" pitchFamily="34" charset="0"/>
            </a:endParaRPr>
          </a:p>
          <a:p>
            <a:pPr algn="ctr"/>
            <a:r>
              <a:rPr lang="fr-FR" sz="2000" dirty="0" smtClean="0">
                <a:latin typeface="Arial" pitchFamily="34" charset="0"/>
                <a:cs typeface="Arial" pitchFamily="34" charset="0"/>
              </a:rPr>
              <a:t>pour affiner et arriver à une politique qui soit la plus partagée possible </a:t>
            </a:r>
          </a:p>
          <a:p>
            <a:endParaRPr lang="fr-FR" sz="2000" dirty="0" smtClean="0">
              <a:latin typeface="Arial" pitchFamily="34" charset="0"/>
              <a:cs typeface="Arial" pitchFamily="34" charset="0"/>
            </a:endParaRPr>
          </a:p>
        </p:txBody>
      </p:sp>
      <p:sp>
        <p:nvSpPr>
          <p:cNvPr id="7" name="Rectangle 6"/>
          <p:cNvSpPr/>
          <p:nvPr/>
        </p:nvSpPr>
        <p:spPr>
          <a:xfrm>
            <a:off x="259408" y="4365104"/>
            <a:ext cx="8475398" cy="1323439"/>
          </a:xfrm>
          <a:prstGeom prst="rect">
            <a:avLst/>
          </a:prstGeom>
        </p:spPr>
        <p:txBody>
          <a:bodyPr wrap="none">
            <a:spAutoFit/>
          </a:bodyPr>
          <a:lstStyle/>
          <a:p>
            <a:pPr algn="ctr"/>
            <a:r>
              <a:rPr lang="fr-FR" sz="2000" dirty="0" smtClean="0">
                <a:latin typeface="Arial" pitchFamily="34" charset="0"/>
                <a:cs typeface="Arial" pitchFamily="34" charset="0"/>
              </a:rPr>
              <a:t>Aujourd’hui  en rappelant quelques résultats </a:t>
            </a:r>
            <a:r>
              <a:rPr lang="fr-FR" sz="2000" dirty="0" smtClean="0">
                <a:latin typeface="Arial" pitchFamily="34" charset="0"/>
                <a:cs typeface="Arial" pitchFamily="34" charset="0"/>
              </a:rPr>
              <a:t>importants </a:t>
            </a:r>
            <a:r>
              <a:rPr lang="fr-FR" sz="2000" dirty="0" smtClean="0">
                <a:latin typeface="Arial" pitchFamily="34" charset="0"/>
                <a:cs typeface="Arial" pitchFamily="34" charset="0"/>
              </a:rPr>
              <a:t>du passé </a:t>
            </a:r>
            <a:r>
              <a:rPr lang="fr-FR" sz="2000" dirty="0" smtClean="0">
                <a:latin typeface="Arial" pitchFamily="34" charset="0"/>
                <a:cs typeface="Arial" pitchFamily="34" charset="0"/>
              </a:rPr>
              <a:t>récent</a:t>
            </a:r>
            <a:endParaRPr lang="fr-FR" sz="2000" dirty="0" smtClean="0">
              <a:latin typeface="Arial" pitchFamily="34" charset="0"/>
              <a:cs typeface="Arial" pitchFamily="34" charset="0"/>
            </a:endParaRPr>
          </a:p>
          <a:p>
            <a:pPr algn="ctr"/>
            <a:r>
              <a:rPr lang="fr-FR" sz="2000" dirty="0" smtClean="0">
                <a:latin typeface="Arial" pitchFamily="34" charset="0"/>
                <a:cs typeface="Arial" pitchFamily="34" charset="0"/>
              </a:rPr>
              <a:t>et en discutant </a:t>
            </a:r>
            <a:r>
              <a:rPr lang="fr-FR" sz="2000" dirty="0" smtClean="0">
                <a:latin typeface="Arial" pitchFamily="34" charset="0"/>
                <a:cs typeface="Arial" pitchFamily="34" charset="0"/>
              </a:rPr>
              <a:t>l</a:t>
            </a:r>
            <a:r>
              <a:rPr lang="fr-FR" sz="2000" dirty="0" smtClean="0">
                <a:latin typeface="Arial" pitchFamily="34" charset="0"/>
                <a:cs typeface="Arial" pitchFamily="34" charset="0"/>
              </a:rPr>
              <a:t>es </a:t>
            </a:r>
            <a:r>
              <a:rPr lang="fr-FR" sz="2000" dirty="0" smtClean="0">
                <a:latin typeface="Arial" pitchFamily="34" charset="0"/>
                <a:cs typeface="Arial" pitchFamily="34" charset="0"/>
              </a:rPr>
              <a:t>activités au laboratoire</a:t>
            </a:r>
          </a:p>
          <a:p>
            <a:pPr algn="ctr"/>
            <a:r>
              <a:rPr lang="en-US" sz="2000" dirty="0" smtClean="0">
                <a:latin typeface="Arial" pitchFamily="34" charset="0"/>
                <a:cs typeface="Arial" pitchFamily="34" charset="0"/>
              </a:rPr>
              <a:t>(de </a:t>
            </a:r>
            <a:r>
              <a:rPr lang="fr-FR" sz="2000" dirty="0" smtClean="0">
                <a:latin typeface="Arial" pitchFamily="34" charset="0"/>
                <a:cs typeface="Arial" pitchFamily="34" charset="0"/>
              </a:rPr>
              <a:t>façon</a:t>
            </a:r>
            <a:r>
              <a:rPr lang="en-US" sz="2000" dirty="0" smtClean="0">
                <a:latin typeface="Arial" pitchFamily="34" charset="0"/>
                <a:cs typeface="Arial" pitchFamily="34" charset="0"/>
              </a:rPr>
              <a:t> non exhaustive)</a:t>
            </a:r>
            <a:endParaRPr lang="fr-FR" sz="2000" dirty="0" smtClean="0">
              <a:latin typeface="Arial" pitchFamily="34" charset="0"/>
              <a:cs typeface="Arial" pitchFamily="34" charset="0"/>
            </a:endParaRPr>
          </a:p>
          <a:p>
            <a:pPr algn="ctr"/>
            <a:r>
              <a:rPr lang="fr-FR" sz="2000" dirty="0" smtClean="0">
                <a:latin typeface="Arial" pitchFamily="34" charset="0"/>
                <a:cs typeface="Arial" pitchFamily="34" charset="0"/>
              </a:rPr>
              <a:t>je donne les grandes lignes de </a:t>
            </a:r>
            <a:r>
              <a:rPr lang="fr-FR" sz="2000" dirty="0" smtClean="0">
                <a:latin typeface="Arial" pitchFamily="34" charset="0"/>
                <a:cs typeface="Arial" pitchFamily="34" charset="0"/>
              </a:rPr>
              <a:t>la </a:t>
            </a:r>
            <a:r>
              <a:rPr lang="fr-FR" sz="2000" dirty="0" smtClean="0">
                <a:latin typeface="Arial" pitchFamily="34" charset="0"/>
                <a:cs typeface="Arial" pitchFamily="34" charset="0"/>
              </a:rPr>
              <a:t>politique  générale</a:t>
            </a:r>
            <a:endParaRPr lang="fr-FR" sz="2000" dirty="0">
              <a:latin typeface="Arial" pitchFamily="34" charset="0"/>
              <a:cs typeface="Arial" pitchFamily="34" charset="0"/>
            </a:endParaRPr>
          </a:p>
        </p:txBody>
      </p:sp>
      <p:sp>
        <p:nvSpPr>
          <p:cNvPr id="8" name="Rectangle 7"/>
          <p:cNvSpPr/>
          <p:nvPr/>
        </p:nvSpPr>
        <p:spPr>
          <a:xfrm>
            <a:off x="653764" y="994796"/>
            <a:ext cx="7992888" cy="216024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latin typeface="Arial" pitchFamily="34" charset="0"/>
              <a:cs typeface="Arial" pitchFamily="34" charset="0"/>
            </a:endParaRPr>
          </a:p>
        </p:txBody>
      </p:sp>
      <p:sp>
        <p:nvSpPr>
          <p:cNvPr id="9" name="Rectangle 8"/>
          <p:cNvSpPr/>
          <p:nvPr/>
        </p:nvSpPr>
        <p:spPr>
          <a:xfrm>
            <a:off x="1187624" y="3573016"/>
            <a:ext cx="6984776" cy="400110"/>
          </a:xfrm>
          <a:prstGeom prst="rect">
            <a:avLst/>
          </a:prstGeom>
        </p:spPr>
        <p:txBody>
          <a:bodyPr wrap="square">
            <a:spAutoFit/>
          </a:bodyPr>
          <a:lstStyle/>
          <a:p>
            <a:pPr lvl="0" algn="ctr"/>
            <a:r>
              <a:rPr lang="fr-FR" sz="2000" dirty="0" smtClean="0">
                <a:solidFill>
                  <a:prstClr val="black"/>
                </a:solidFill>
                <a:latin typeface="Arial" pitchFamily="34" charset="0"/>
                <a:cs typeface="Arial" pitchFamily="34" charset="0"/>
              </a:rPr>
              <a:t>Ces consultations ont déjà commencé et vont continuer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44901D5-0DEC-41E6-8025-CE7E4D9C4ED2}" type="slidenum">
              <a:rPr lang="fr-FR" smtClean="0"/>
              <a:pPr/>
              <a:t>30</a:t>
            </a:fld>
            <a:endParaRPr lang="fr-FR" dirty="0"/>
          </a:p>
        </p:txBody>
      </p:sp>
      <p:pic>
        <p:nvPicPr>
          <p:cNvPr id="34818" name="Picture 2" descr="http://www.lal.in2p3.fr/IMG/gif/logo_thomx.gif"/>
          <p:cNvPicPr>
            <a:picLocks noChangeAspect="1" noChangeArrowheads="1"/>
          </p:cNvPicPr>
          <p:nvPr/>
        </p:nvPicPr>
        <p:blipFill>
          <a:blip r:embed="rId2" cstate="print"/>
          <a:srcRect/>
          <a:stretch>
            <a:fillRect/>
          </a:stretch>
        </p:blipFill>
        <p:spPr bwMode="auto">
          <a:xfrm>
            <a:off x="218690" y="116632"/>
            <a:ext cx="1666202" cy="674415"/>
          </a:xfrm>
          <a:prstGeom prst="rect">
            <a:avLst/>
          </a:prstGeom>
          <a:noFill/>
        </p:spPr>
      </p:pic>
      <p:sp>
        <p:nvSpPr>
          <p:cNvPr id="12" name="Rectangle 11"/>
          <p:cNvSpPr/>
          <p:nvPr/>
        </p:nvSpPr>
        <p:spPr>
          <a:xfrm>
            <a:off x="5076056" y="2484185"/>
            <a:ext cx="3312368" cy="584775"/>
          </a:xfrm>
          <a:prstGeom prst="rect">
            <a:avLst/>
          </a:prstGeom>
          <a:solidFill>
            <a:schemeClr val="bg2">
              <a:alpha val="38000"/>
            </a:schemeClr>
          </a:solidFill>
        </p:spPr>
        <p:txBody>
          <a:bodyPr wrap="square">
            <a:spAutoFit/>
          </a:bodyPr>
          <a:lstStyle/>
          <a:p>
            <a:pPr algn="ctr"/>
            <a:r>
              <a:rPr lang="fr-FR" sz="1600" dirty="0" err="1" smtClean="0">
                <a:latin typeface="Arial" pitchFamily="34" charset="0"/>
                <a:cs typeface="Arial" pitchFamily="34" charset="0"/>
              </a:rPr>
              <a:t>ThomX</a:t>
            </a:r>
            <a:r>
              <a:rPr lang="fr-FR" sz="1600" dirty="0" smtClean="0">
                <a:latin typeface="Arial" pitchFamily="34" charset="0"/>
                <a:cs typeface="Arial" pitchFamily="34" charset="0"/>
              </a:rPr>
              <a:t> sera construit dans</a:t>
            </a:r>
          </a:p>
          <a:p>
            <a:pPr algn="ctr"/>
            <a:r>
              <a:rPr lang="fr-FR" sz="1600" dirty="0" smtClean="0">
                <a:latin typeface="Arial" pitchFamily="34" charset="0"/>
                <a:cs typeface="Arial" pitchFamily="34" charset="0"/>
              </a:rPr>
              <a:t> l’ «Igloo » sur le campus d’Orsay</a:t>
            </a:r>
            <a:endParaRPr lang="fr-FR" sz="1600" dirty="0">
              <a:latin typeface="Arial" pitchFamily="34" charset="0"/>
              <a:cs typeface="Arial" pitchFamily="34" charset="0"/>
            </a:endParaRPr>
          </a:p>
        </p:txBody>
      </p:sp>
      <p:sp>
        <p:nvSpPr>
          <p:cNvPr id="13" name="Rectangle 12"/>
          <p:cNvSpPr/>
          <p:nvPr/>
        </p:nvSpPr>
        <p:spPr>
          <a:xfrm>
            <a:off x="0" y="993502"/>
            <a:ext cx="4788024" cy="830997"/>
          </a:xfrm>
          <a:prstGeom prst="rect">
            <a:avLst/>
          </a:prstGeom>
        </p:spPr>
        <p:txBody>
          <a:bodyPr wrap="square">
            <a:spAutoFit/>
          </a:bodyPr>
          <a:lstStyle/>
          <a:p>
            <a:pPr algn="ctr"/>
            <a:r>
              <a:rPr lang="fr-FR" sz="1600" dirty="0" smtClean="0">
                <a:latin typeface="Arial" pitchFamily="34" charset="0"/>
                <a:cs typeface="Arial" pitchFamily="34" charset="0"/>
              </a:rPr>
              <a:t>rétrodiffusion Compton</a:t>
            </a:r>
          </a:p>
          <a:p>
            <a:pPr algn="ctr"/>
            <a:r>
              <a:rPr lang="fr-FR" sz="1600" dirty="0" smtClean="0">
                <a:latin typeface="Arial" pitchFamily="34" charset="0"/>
                <a:cs typeface="Arial" pitchFamily="34" charset="0"/>
              </a:rPr>
              <a:t> </a:t>
            </a:r>
            <a:r>
              <a:rPr lang="fr-FR" sz="1600" b="1" dirty="0" smtClean="0">
                <a:solidFill>
                  <a:srgbClr val="FF0000"/>
                </a:solidFill>
                <a:latin typeface="Arial" pitchFamily="34" charset="0"/>
                <a:cs typeface="Arial" pitchFamily="34" charset="0"/>
              </a:rPr>
              <a:t>faisceau d’électrons de 50 MeV </a:t>
            </a:r>
          </a:p>
          <a:p>
            <a:pPr algn="ctr"/>
            <a:r>
              <a:rPr lang="fr-FR" sz="1600" b="1" dirty="0" smtClean="0">
                <a:solidFill>
                  <a:schemeClr val="tx2">
                    <a:lumMod val="60000"/>
                    <a:lumOff val="40000"/>
                  </a:schemeClr>
                </a:solidFill>
                <a:latin typeface="Arial" pitchFamily="34" charset="0"/>
                <a:cs typeface="Arial" pitchFamily="34" charset="0"/>
              </a:rPr>
              <a:t>laser amplifié avec une cavité Fabry-</a:t>
            </a:r>
            <a:r>
              <a:rPr lang="fr-FR" sz="1600" b="1" dirty="0" err="1" smtClean="0">
                <a:solidFill>
                  <a:schemeClr val="tx2">
                    <a:lumMod val="60000"/>
                    <a:lumOff val="40000"/>
                  </a:schemeClr>
                </a:solidFill>
                <a:latin typeface="Arial" pitchFamily="34" charset="0"/>
                <a:cs typeface="Arial" pitchFamily="34" charset="0"/>
              </a:rPr>
              <a:t>Perot</a:t>
            </a:r>
            <a:endParaRPr lang="fr-FR" sz="1600" b="1" dirty="0">
              <a:solidFill>
                <a:schemeClr val="tx2">
                  <a:lumMod val="60000"/>
                  <a:lumOff val="40000"/>
                </a:schemeClr>
              </a:solidFill>
              <a:latin typeface="Arial" pitchFamily="34" charset="0"/>
              <a:cs typeface="Arial" pitchFamily="34" charset="0"/>
            </a:endParaRPr>
          </a:p>
        </p:txBody>
      </p:sp>
      <p:pic>
        <p:nvPicPr>
          <p:cNvPr id="34820" name="Picture 4" descr="http://sera.lal.in2p3.fr/thomx/Logos/anneau.jpg"/>
          <p:cNvPicPr>
            <a:picLocks noChangeAspect="1" noChangeArrowheads="1"/>
          </p:cNvPicPr>
          <p:nvPr/>
        </p:nvPicPr>
        <p:blipFill>
          <a:blip r:embed="rId3" cstate="print"/>
          <a:srcRect/>
          <a:stretch>
            <a:fillRect/>
          </a:stretch>
        </p:blipFill>
        <p:spPr bwMode="auto">
          <a:xfrm>
            <a:off x="4860032" y="44624"/>
            <a:ext cx="4201226" cy="2400701"/>
          </a:xfrm>
          <a:prstGeom prst="rect">
            <a:avLst/>
          </a:prstGeom>
          <a:noFill/>
        </p:spPr>
      </p:pic>
      <p:sp>
        <p:nvSpPr>
          <p:cNvPr id="15" name="Rectangle 14"/>
          <p:cNvSpPr/>
          <p:nvPr/>
        </p:nvSpPr>
        <p:spPr>
          <a:xfrm>
            <a:off x="1857875" y="251937"/>
            <a:ext cx="4291559" cy="584775"/>
          </a:xfrm>
          <a:prstGeom prst="rect">
            <a:avLst/>
          </a:prstGeom>
        </p:spPr>
        <p:txBody>
          <a:bodyPr wrap="none">
            <a:spAutoFit/>
          </a:bodyPr>
          <a:lstStyle/>
          <a:p>
            <a:pPr algn="ctr"/>
            <a:r>
              <a:rPr lang="fr-FR" sz="1600" u="sng" dirty="0" smtClean="0">
                <a:latin typeface="Arial" pitchFamily="34" charset="0"/>
                <a:cs typeface="Arial" pitchFamily="34" charset="0"/>
              </a:rPr>
              <a:t>Source compacte </a:t>
            </a:r>
            <a:r>
              <a:rPr lang="fr-FR" sz="1600" dirty="0" smtClean="0">
                <a:latin typeface="Arial" pitchFamily="34" charset="0"/>
                <a:cs typeface="Arial" pitchFamily="34" charset="0"/>
              </a:rPr>
              <a:t>de Rayons X ( 50-90 </a:t>
            </a:r>
            <a:r>
              <a:rPr lang="fr-FR" sz="1600" dirty="0" err="1" smtClean="0">
                <a:latin typeface="Arial" pitchFamily="34" charset="0"/>
                <a:cs typeface="Arial" pitchFamily="34" charset="0"/>
              </a:rPr>
              <a:t>KeV</a:t>
            </a:r>
            <a:r>
              <a:rPr lang="fr-FR" sz="1600" dirty="0" smtClean="0">
                <a:latin typeface="Arial" pitchFamily="34" charset="0"/>
                <a:cs typeface="Arial" pitchFamily="34" charset="0"/>
              </a:rPr>
              <a:t>) </a:t>
            </a:r>
          </a:p>
          <a:p>
            <a:pPr algn="ctr"/>
            <a:r>
              <a:rPr lang="fr-FR" sz="1600" dirty="0" smtClean="0">
                <a:latin typeface="Arial" pitchFamily="34" charset="0"/>
                <a:cs typeface="Arial" pitchFamily="34" charset="0"/>
              </a:rPr>
              <a:t>à haut flux (~10</a:t>
            </a:r>
            <a:r>
              <a:rPr lang="fr-FR" sz="1600" baseline="30000" dirty="0" smtClean="0">
                <a:latin typeface="Arial" pitchFamily="34" charset="0"/>
                <a:cs typeface="Arial" pitchFamily="34" charset="0"/>
              </a:rPr>
              <a:t>12</a:t>
            </a:r>
            <a:r>
              <a:rPr lang="fr-FR" sz="1600" dirty="0" smtClean="0">
                <a:latin typeface="Arial" pitchFamily="34" charset="0"/>
                <a:cs typeface="Arial" pitchFamily="34" charset="0"/>
              </a:rPr>
              <a:t> ph/s) </a:t>
            </a:r>
          </a:p>
        </p:txBody>
      </p:sp>
      <p:sp>
        <p:nvSpPr>
          <p:cNvPr id="17" name="Rectangle 16"/>
          <p:cNvSpPr/>
          <p:nvPr/>
        </p:nvSpPr>
        <p:spPr>
          <a:xfrm>
            <a:off x="179512" y="3429000"/>
            <a:ext cx="4885440" cy="1323439"/>
          </a:xfrm>
          <a:prstGeom prst="rect">
            <a:avLst/>
          </a:prstGeom>
        </p:spPr>
        <p:txBody>
          <a:bodyPr wrap="none">
            <a:spAutoFit/>
          </a:bodyPr>
          <a:lstStyle/>
          <a:p>
            <a:pPr algn="just"/>
            <a:r>
              <a:rPr lang="fr-FR" sz="1600" u="sng" dirty="0" smtClean="0">
                <a:latin typeface="Arial" pitchFamily="34" charset="0"/>
                <a:cs typeface="Arial" pitchFamily="34" charset="0"/>
              </a:rPr>
              <a:t>Quelques dates pour cette année 2011 </a:t>
            </a:r>
            <a:r>
              <a:rPr lang="fr-FR" sz="1600" dirty="0" smtClean="0">
                <a:latin typeface="Arial" pitchFamily="34" charset="0"/>
                <a:cs typeface="Arial" pitchFamily="34" charset="0"/>
              </a:rPr>
              <a:t>:</a:t>
            </a:r>
          </a:p>
          <a:p>
            <a:pPr algn="just">
              <a:buFont typeface="Arial" pitchFamily="34" charset="0"/>
              <a:buChar char="•"/>
            </a:pPr>
            <a:r>
              <a:rPr lang="fr-FR" sz="1600" dirty="0" smtClean="0">
                <a:latin typeface="Arial" pitchFamily="34" charset="0"/>
                <a:cs typeface="Arial" pitchFamily="34" charset="0"/>
              </a:rPr>
              <a:t>     21-23 Mars 2011   Workshop TDR-</a:t>
            </a:r>
            <a:r>
              <a:rPr lang="fr-FR" sz="1600" dirty="0" err="1" smtClean="0">
                <a:latin typeface="Arial" pitchFamily="34" charset="0"/>
                <a:cs typeface="Arial" pitchFamily="34" charset="0"/>
              </a:rPr>
              <a:t>ThomX</a:t>
            </a:r>
            <a:endParaRPr lang="fr-FR" sz="1600" dirty="0" smtClean="0">
              <a:latin typeface="Arial" pitchFamily="34" charset="0"/>
              <a:cs typeface="Arial" pitchFamily="34" charset="0"/>
            </a:endParaRPr>
          </a:p>
          <a:p>
            <a:pPr algn="just">
              <a:buFont typeface="Arial" pitchFamily="34" charset="0"/>
              <a:buChar char="•"/>
            </a:pPr>
            <a:r>
              <a:rPr lang="fr-FR" sz="1600" dirty="0" smtClean="0">
                <a:latin typeface="Arial" pitchFamily="34" charset="0"/>
                <a:cs typeface="Arial" pitchFamily="34" charset="0"/>
              </a:rPr>
              <a:t>    ~Juin 2011 kick-off meeting</a:t>
            </a:r>
          </a:p>
          <a:p>
            <a:pPr algn="just">
              <a:buFont typeface="Arial" pitchFamily="34" charset="0"/>
              <a:buChar char="•"/>
            </a:pPr>
            <a:r>
              <a:rPr lang="fr-FR" sz="1600" dirty="0" smtClean="0">
                <a:latin typeface="Arial" pitchFamily="34" charset="0"/>
                <a:cs typeface="Arial" pitchFamily="34" charset="0"/>
              </a:rPr>
              <a:t>    Fin année 2011/ début 2012 entrée dans l’Igloo  </a:t>
            </a:r>
          </a:p>
          <a:p>
            <a:pPr algn="just"/>
            <a:r>
              <a:rPr lang="fr-FR" sz="1600" dirty="0" smtClean="0">
                <a:latin typeface="Arial" pitchFamily="34" charset="0"/>
                <a:cs typeface="Arial" pitchFamily="34" charset="0"/>
              </a:rPr>
              <a:t>             (délicat dossier déclassement)</a:t>
            </a:r>
          </a:p>
        </p:txBody>
      </p:sp>
      <p:sp>
        <p:nvSpPr>
          <p:cNvPr id="18" name="Rectangle 17"/>
          <p:cNvSpPr/>
          <p:nvPr/>
        </p:nvSpPr>
        <p:spPr>
          <a:xfrm>
            <a:off x="5148064" y="3044452"/>
            <a:ext cx="3166251" cy="369332"/>
          </a:xfrm>
          <a:prstGeom prst="rect">
            <a:avLst/>
          </a:prstGeom>
          <a:gradFill flip="none" rotWithShape="1">
            <a:gsLst>
              <a:gs pos="4200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p:spPr>
        <p:txBody>
          <a:bodyPr wrap="none">
            <a:spAutoFit/>
          </a:bodyPr>
          <a:lstStyle/>
          <a:p>
            <a:pPr algn="ctr"/>
            <a:r>
              <a:rPr lang="en-US" dirty="0" smtClean="0">
                <a:latin typeface="Arial" pitchFamily="34" charset="0"/>
                <a:cs typeface="Arial" pitchFamily="34" charset="0"/>
              </a:rPr>
              <a:t>~2014 </a:t>
            </a:r>
            <a:r>
              <a:rPr lang="fr-FR" dirty="0" smtClean="0">
                <a:latin typeface="Arial" pitchFamily="34" charset="0"/>
                <a:cs typeface="Arial" pitchFamily="34" charset="0"/>
              </a:rPr>
              <a:t>première</a:t>
            </a:r>
            <a:r>
              <a:rPr lang="en-US" dirty="0" smtClean="0">
                <a:latin typeface="Arial" pitchFamily="34" charset="0"/>
                <a:cs typeface="Arial" pitchFamily="34" charset="0"/>
              </a:rPr>
              <a:t>s </a:t>
            </a:r>
            <a:r>
              <a:rPr lang="en-US" dirty="0" smtClean="0">
                <a:latin typeface="Arial" pitchFamily="34" charset="0"/>
                <a:cs typeface="Arial" pitchFamily="34" charset="0"/>
              </a:rPr>
              <a:t>interactions</a:t>
            </a:r>
            <a:endParaRPr lang="fr-FR" dirty="0" smtClean="0">
              <a:latin typeface="Arial" pitchFamily="34" charset="0"/>
              <a:cs typeface="Arial" pitchFamily="34" charset="0"/>
            </a:endParaRPr>
          </a:p>
        </p:txBody>
      </p:sp>
      <p:cxnSp>
        <p:nvCxnSpPr>
          <p:cNvPr id="21" name="Connecteur droit 20"/>
          <p:cNvCxnSpPr/>
          <p:nvPr/>
        </p:nvCxnSpPr>
        <p:spPr>
          <a:xfrm>
            <a:off x="179512" y="4869160"/>
            <a:ext cx="8496944" cy="0"/>
          </a:xfrm>
          <a:prstGeom prst="line">
            <a:avLst/>
          </a:prstGeom>
          <a:ln w="57150">
            <a:solidFill>
              <a:srgbClr val="8BFC24"/>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040560" y="3862789"/>
            <a:ext cx="3995936" cy="646331"/>
          </a:xfrm>
          <a:prstGeom prst="rect">
            <a:avLst/>
          </a:prstGeom>
          <a:solidFill>
            <a:srgbClr val="FFC000"/>
          </a:solidFill>
        </p:spPr>
        <p:txBody>
          <a:bodyPr wrap="square">
            <a:spAutoFit/>
          </a:bodyPr>
          <a:lstStyle/>
          <a:p>
            <a:pPr algn="ctr"/>
            <a:r>
              <a:rPr lang="fr-FR" dirty="0" smtClean="0">
                <a:latin typeface="Arial" pitchFamily="34" charset="0"/>
                <a:cs typeface="Arial" pitchFamily="34" charset="0"/>
              </a:rPr>
              <a:t>Le LAL fortement impliqué dans les prochaines années</a:t>
            </a:r>
            <a:endParaRPr lang="fr-FR" dirty="0">
              <a:latin typeface="Arial" pitchFamily="34" charset="0"/>
              <a:cs typeface="Arial" pitchFamily="34" charset="0"/>
            </a:endParaRPr>
          </a:p>
        </p:txBody>
      </p:sp>
      <p:sp>
        <p:nvSpPr>
          <p:cNvPr id="20" name="Rectangle 19"/>
          <p:cNvSpPr/>
          <p:nvPr/>
        </p:nvSpPr>
        <p:spPr>
          <a:xfrm>
            <a:off x="-1225" y="5262880"/>
            <a:ext cx="8023350" cy="1077218"/>
          </a:xfrm>
          <a:prstGeom prst="rect">
            <a:avLst/>
          </a:prstGeom>
        </p:spPr>
        <p:txBody>
          <a:bodyPr wrap="none">
            <a:spAutoFit/>
          </a:bodyPr>
          <a:lstStyle/>
          <a:p>
            <a:pPr algn="just"/>
            <a:r>
              <a:rPr lang="fr-FR" sz="1600" dirty="0" smtClean="0">
                <a:latin typeface="Arial" pitchFamily="34" charset="0"/>
                <a:cs typeface="Arial" pitchFamily="34" charset="0"/>
              </a:rPr>
              <a:t>POLCA (2000-2005)           </a:t>
            </a:r>
            <a:r>
              <a:rPr lang="fr-FR" sz="1600" dirty="0" smtClean="0">
                <a:latin typeface="Arial" pitchFamily="34" charset="0"/>
                <a:cs typeface="Arial" pitchFamily="34" charset="0"/>
                <a:sym typeface="Wingdings" pitchFamily="2" charset="2"/>
              </a:rPr>
              <a:t>   PLIC (2005-2010</a:t>
            </a:r>
            <a:r>
              <a:rPr lang="fr-FR" dirty="0" smtClean="0">
                <a:latin typeface="Arial" pitchFamily="34" charset="0"/>
                <a:cs typeface="Arial" pitchFamily="34" charset="0"/>
                <a:sym typeface="Wingdings" pitchFamily="2" charset="2"/>
              </a:rPr>
              <a:t>)           </a:t>
            </a:r>
            <a:r>
              <a:rPr lang="fr-FR" b="1" dirty="0" err="1" smtClean="0">
                <a:solidFill>
                  <a:srgbClr val="00B0F0"/>
                </a:solidFill>
                <a:latin typeface="Arial" pitchFamily="34" charset="0"/>
                <a:cs typeface="Arial" pitchFamily="34" charset="0"/>
                <a:sym typeface="Wingdings" pitchFamily="2" charset="2"/>
              </a:rPr>
              <a:t>MightyLaser</a:t>
            </a:r>
            <a:r>
              <a:rPr lang="fr-FR" b="1" dirty="0" smtClean="0">
                <a:solidFill>
                  <a:srgbClr val="00B0F0"/>
                </a:solidFill>
                <a:latin typeface="Arial" pitchFamily="34" charset="0"/>
                <a:cs typeface="Arial" pitchFamily="34" charset="0"/>
                <a:sym typeface="Wingdings" pitchFamily="2" charset="2"/>
              </a:rPr>
              <a:t>(2010-2013)</a:t>
            </a:r>
          </a:p>
          <a:p>
            <a:pPr algn="just"/>
            <a:r>
              <a:rPr lang="en-US" sz="1600" dirty="0" smtClean="0">
                <a:latin typeface="Arial" pitchFamily="34" charset="0"/>
                <a:cs typeface="Arial" pitchFamily="34" charset="0"/>
                <a:sym typeface="Wingdings" pitchFamily="2" charset="2"/>
              </a:rPr>
              <a:t>      </a:t>
            </a:r>
            <a:r>
              <a:rPr lang="en-US" sz="1400" dirty="0" smtClean="0">
                <a:latin typeface="Arial" pitchFamily="34" charset="0"/>
                <a:cs typeface="Arial" pitchFamily="34" charset="0"/>
                <a:sym typeface="Wingdings" pitchFamily="2" charset="2"/>
              </a:rPr>
              <a:t>Laser </a:t>
            </a:r>
            <a:r>
              <a:rPr lang="en-US" sz="1400" dirty="0" err="1" smtClean="0">
                <a:latin typeface="Arial" pitchFamily="34" charset="0"/>
                <a:cs typeface="Arial" pitchFamily="34" charset="0"/>
                <a:sym typeface="Wingdings" pitchFamily="2" charset="2"/>
              </a:rPr>
              <a:t>Continu</a:t>
            </a:r>
            <a:r>
              <a:rPr lang="en-US" sz="1400" dirty="0" smtClean="0">
                <a:latin typeface="Arial" pitchFamily="34" charset="0"/>
                <a:cs typeface="Arial" pitchFamily="34" charset="0"/>
                <a:sym typeface="Wingdings" pitchFamily="2" charset="2"/>
              </a:rPr>
              <a:t>                               Laser </a:t>
            </a:r>
            <a:r>
              <a:rPr lang="en-US" sz="1400" dirty="0" err="1" smtClean="0">
                <a:latin typeface="Arial" pitchFamily="34" charset="0"/>
                <a:cs typeface="Arial" pitchFamily="34" charset="0"/>
                <a:sym typeface="Wingdings" pitchFamily="2" charset="2"/>
              </a:rPr>
              <a:t>Puls</a:t>
            </a:r>
            <a:r>
              <a:rPr lang="fr-FR" sz="1400" dirty="0" smtClean="0">
                <a:latin typeface="Arial" pitchFamily="34" charset="0"/>
                <a:cs typeface="Arial" pitchFamily="34" charset="0"/>
              </a:rPr>
              <a:t>é</a:t>
            </a:r>
            <a:r>
              <a:rPr lang="en-US" sz="1400" dirty="0" smtClean="0">
                <a:latin typeface="Arial" pitchFamily="34" charset="0"/>
                <a:cs typeface="Arial" pitchFamily="34" charset="0"/>
                <a:sym typeface="Wingdings" pitchFamily="2" charset="2"/>
              </a:rPr>
              <a:t>                                    Laser </a:t>
            </a:r>
            <a:r>
              <a:rPr lang="en-US" sz="1400" dirty="0" err="1" smtClean="0">
                <a:latin typeface="Arial" pitchFamily="34" charset="0"/>
                <a:cs typeface="Arial" pitchFamily="34" charset="0"/>
                <a:sym typeface="Wingdings" pitchFamily="2" charset="2"/>
              </a:rPr>
              <a:t>Puls</a:t>
            </a:r>
            <a:r>
              <a:rPr lang="fr-FR" sz="1400" dirty="0" smtClean="0">
                <a:latin typeface="Arial" pitchFamily="34" charset="0"/>
                <a:cs typeface="Arial" pitchFamily="34" charset="0"/>
              </a:rPr>
              <a:t>é</a:t>
            </a:r>
            <a:endParaRPr lang="en-US" sz="1400" dirty="0" smtClean="0">
              <a:latin typeface="Arial" pitchFamily="34" charset="0"/>
              <a:cs typeface="Arial" pitchFamily="34" charset="0"/>
              <a:sym typeface="Wingdings" pitchFamily="2" charset="2"/>
            </a:endParaRPr>
          </a:p>
          <a:p>
            <a:pPr algn="just"/>
            <a:r>
              <a:rPr lang="en-US" sz="1400" dirty="0" err="1" smtClean="0">
                <a:latin typeface="Arial" pitchFamily="34" charset="0"/>
                <a:cs typeface="Arial" pitchFamily="34" charset="0"/>
                <a:sym typeface="Wingdings" pitchFamily="2" charset="2"/>
              </a:rPr>
              <a:t>Fabry</a:t>
            </a:r>
            <a:r>
              <a:rPr lang="en-US" sz="1400" dirty="0" smtClean="0">
                <a:latin typeface="Arial" pitchFamily="34" charset="0"/>
                <a:cs typeface="Arial" pitchFamily="34" charset="0"/>
                <a:sym typeface="Wingdings" pitchFamily="2" charset="2"/>
              </a:rPr>
              <a:t>-P</a:t>
            </a:r>
            <a:r>
              <a:rPr lang="fr-FR" sz="1400" dirty="0" smtClean="0">
                <a:latin typeface="Arial" pitchFamily="34" charset="0"/>
                <a:cs typeface="Arial" pitchFamily="34" charset="0"/>
                <a:sym typeface="Wingdings" pitchFamily="2" charset="2"/>
              </a:rPr>
              <a:t>e</a:t>
            </a:r>
            <a:r>
              <a:rPr lang="en-US" sz="1400" dirty="0" smtClean="0">
                <a:latin typeface="Arial" pitchFamily="34" charset="0"/>
                <a:cs typeface="Arial" pitchFamily="34" charset="0"/>
                <a:sym typeface="Wingdings" pitchFamily="2" charset="2"/>
              </a:rPr>
              <a:t>rot finesse 30000     </a:t>
            </a:r>
            <a:r>
              <a:rPr lang="en-US" sz="1400" dirty="0" err="1" smtClean="0">
                <a:latin typeface="Arial" pitchFamily="34" charset="0"/>
                <a:cs typeface="Arial" pitchFamily="34" charset="0"/>
                <a:sym typeface="Wingdings" pitchFamily="2" charset="2"/>
              </a:rPr>
              <a:t>Fabry</a:t>
            </a:r>
            <a:r>
              <a:rPr lang="en-US" sz="1400" dirty="0" smtClean="0">
                <a:latin typeface="Arial" pitchFamily="34" charset="0"/>
                <a:cs typeface="Arial" pitchFamily="34" charset="0"/>
                <a:sym typeface="Wingdings" pitchFamily="2" charset="2"/>
              </a:rPr>
              <a:t>-P</a:t>
            </a:r>
            <a:r>
              <a:rPr lang="fr-FR" sz="1400" dirty="0" smtClean="0">
                <a:latin typeface="Arial" pitchFamily="34" charset="0"/>
                <a:cs typeface="Arial" pitchFamily="34" charset="0"/>
                <a:sym typeface="Wingdings" pitchFamily="2" charset="2"/>
              </a:rPr>
              <a:t>e</a:t>
            </a:r>
            <a:r>
              <a:rPr lang="en-US" sz="1400" dirty="0" smtClean="0">
                <a:latin typeface="Arial" pitchFamily="34" charset="0"/>
                <a:cs typeface="Arial" pitchFamily="34" charset="0"/>
                <a:sym typeface="Wingdings" pitchFamily="2" charset="2"/>
              </a:rPr>
              <a:t>rot finesse 30000   </a:t>
            </a:r>
            <a:r>
              <a:rPr lang="en-US" sz="1400" dirty="0" err="1" smtClean="0">
                <a:latin typeface="Arial" pitchFamily="34" charset="0"/>
                <a:cs typeface="Arial" pitchFamily="34" charset="0"/>
                <a:sym typeface="Wingdings" pitchFamily="2" charset="2"/>
              </a:rPr>
              <a:t>Fibre</a:t>
            </a:r>
            <a:r>
              <a:rPr lang="en-US" sz="1400" dirty="0" smtClean="0">
                <a:latin typeface="Arial" pitchFamily="34" charset="0"/>
                <a:cs typeface="Arial" pitchFamily="34" charset="0"/>
                <a:sym typeface="Wingdings" pitchFamily="2" charset="2"/>
              </a:rPr>
              <a:t> + </a:t>
            </a:r>
            <a:r>
              <a:rPr lang="en-US" sz="1400" dirty="0" err="1" smtClean="0">
                <a:latin typeface="Arial" pitchFamily="34" charset="0"/>
                <a:cs typeface="Arial" pitchFamily="34" charset="0"/>
                <a:sym typeface="Wingdings" pitchFamily="2" charset="2"/>
              </a:rPr>
              <a:t>Fabry</a:t>
            </a:r>
            <a:r>
              <a:rPr lang="en-US" sz="1400" dirty="0" smtClean="0">
                <a:latin typeface="Arial" pitchFamily="34" charset="0"/>
                <a:cs typeface="Arial" pitchFamily="34" charset="0"/>
                <a:sym typeface="Wingdings" pitchFamily="2" charset="2"/>
              </a:rPr>
              <a:t>-P</a:t>
            </a:r>
            <a:r>
              <a:rPr lang="fr-FR" sz="1400" dirty="0" smtClean="0">
                <a:latin typeface="Arial" pitchFamily="34" charset="0"/>
                <a:cs typeface="Arial" pitchFamily="34" charset="0"/>
                <a:sym typeface="Wingdings" pitchFamily="2" charset="2"/>
              </a:rPr>
              <a:t>e</a:t>
            </a:r>
            <a:r>
              <a:rPr lang="en-US" sz="1400" dirty="0" smtClean="0">
                <a:latin typeface="Arial" pitchFamily="34" charset="0"/>
                <a:cs typeface="Arial" pitchFamily="34" charset="0"/>
                <a:sym typeface="Wingdings" pitchFamily="2" charset="2"/>
              </a:rPr>
              <a:t>rot finesse 3000-30000 </a:t>
            </a:r>
          </a:p>
          <a:p>
            <a:pPr algn="just"/>
            <a:r>
              <a:rPr lang="en-US" sz="1600" dirty="0" smtClean="0">
                <a:latin typeface="Arial" pitchFamily="34" charset="0"/>
                <a:cs typeface="Arial" pitchFamily="34" charset="0"/>
                <a:sym typeface="Wingdings" pitchFamily="2" charset="2"/>
              </a:rPr>
              <a:t>            DESY                                  LAL                                      ATF(KEK)</a:t>
            </a:r>
            <a:endParaRPr lang="fr-FR" sz="1600" dirty="0" smtClean="0">
              <a:latin typeface="Arial" pitchFamily="34" charset="0"/>
              <a:cs typeface="Arial" pitchFamily="34" charset="0"/>
            </a:endParaRPr>
          </a:p>
        </p:txBody>
      </p:sp>
      <p:sp>
        <p:nvSpPr>
          <p:cNvPr id="22" name="Rectangle 21"/>
          <p:cNvSpPr/>
          <p:nvPr/>
        </p:nvSpPr>
        <p:spPr>
          <a:xfrm>
            <a:off x="8252053" y="5661248"/>
            <a:ext cx="928459" cy="369332"/>
          </a:xfrm>
          <a:prstGeom prst="rect">
            <a:avLst/>
          </a:prstGeom>
        </p:spPr>
        <p:txBody>
          <a:bodyPr wrap="none">
            <a:spAutoFit/>
          </a:bodyPr>
          <a:lstStyle/>
          <a:p>
            <a:r>
              <a:rPr lang="fr-FR" dirty="0" err="1" smtClean="0">
                <a:latin typeface="Arial" pitchFamily="34" charset="0"/>
                <a:cs typeface="Arial" pitchFamily="34" charset="0"/>
                <a:sym typeface="Wingdings" pitchFamily="2" charset="2"/>
              </a:rPr>
              <a:t>ThomX</a:t>
            </a:r>
            <a:endParaRPr lang="fr-FR" dirty="0"/>
          </a:p>
        </p:txBody>
      </p:sp>
      <p:sp>
        <p:nvSpPr>
          <p:cNvPr id="24" name="Flèche droite 23"/>
          <p:cNvSpPr/>
          <p:nvPr/>
        </p:nvSpPr>
        <p:spPr>
          <a:xfrm>
            <a:off x="7892013" y="5697924"/>
            <a:ext cx="360040" cy="3326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0" y="1988840"/>
            <a:ext cx="4896544" cy="1323439"/>
          </a:xfrm>
          <a:prstGeom prst="rect">
            <a:avLst/>
          </a:prstGeom>
        </p:spPr>
        <p:txBody>
          <a:bodyPr wrap="square">
            <a:spAutoFit/>
          </a:bodyPr>
          <a:lstStyle/>
          <a:p>
            <a:pPr algn="ctr"/>
            <a:r>
              <a:rPr lang="fr-FR" sz="1600" u="sng" dirty="0" smtClean="0">
                <a:latin typeface="Arial" pitchFamily="34" charset="0"/>
                <a:cs typeface="Arial" pitchFamily="34" charset="0"/>
              </a:rPr>
              <a:t>Collaboration : CELIA, C2RMF,LAL, NEEL,</a:t>
            </a:r>
          </a:p>
          <a:p>
            <a:pPr algn="ctr"/>
            <a:r>
              <a:rPr lang="fr-FR" sz="1600" u="sng" dirty="0" smtClean="0">
                <a:latin typeface="Arial" pitchFamily="34" charset="0"/>
                <a:cs typeface="Arial" pitchFamily="34" charset="0"/>
              </a:rPr>
              <a:t>SOLEIL,THALES, ESRF, INSERM, UPS,UB1</a:t>
            </a:r>
            <a:r>
              <a:rPr lang="fr-FR" sz="1600" dirty="0" smtClean="0">
                <a:latin typeface="Arial" pitchFamily="34" charset="0"/>
                <a:cs typeface="Arial" pitchFamily="34" charset="0"/>
              </a:rPr>
              <a:t>.</a:t>
            </a:r>
          </a:p>
          <a:p>
            <a:pPr algn="ctr"/>
            <a:endParaRPr lang="fr-FR" sz="1600" dirty="0" smtClean="0">
              <a:latin typeface="Arial" pitchFamily="34" charset="0"/>
              <a:cs typeface="Arial" pitchFamily="34" charset="0"/>
            </a:endParaRPr>
          </a:p>
          <a:p>
            <a:pPr algn="ctr"/>
            <a:r>
              <a:rPr lang="fr-FR" sz="1600" dirty="0" smtClean="0">
                <a:latin typeface="Arial" pitchFamily="34" charset="0"/>
                <a:cs typeface="Arial" pitchFamily="34" charset="0"/>
              </a:rPr>
              <a:t>LAL porteur du projet (</a:t>
            </a:r>
            <a:r>
              <a:rPr lang="fr-FR" sz="1600" dirty="0" err="1" smtClean="0">
                <a:latin typeface="Arial" pitchFamily="34" charset="0"/>
                <a:cs typeface="Arial" pitchFamily="34" charset="0"/>
              </a:rPr>
              <a:t>A.Variola</a:t>
            </a:r>
            <a:r>
              <a:rPr lang="fr-FR" sz="1600" dirty="0" smtClean="0">
                <a:latin typeface="Arial" pitchFamily="34" charset="0"/>
                <a:cs typeface="Arial" pitchFamily="34" charset="0"/>
              </a:rPr>
              <a:t>)</a:t>
            </a:r>
          </a:p>
          <a:p>
            <a:pPr algn="ctr"/>
            <a:r>
              <a:rPr lang="fr-FR" sz="1600" dirty="0" smtClean="0">
                <a:latin typeface="Arial" pitchFamily="34" charset="0"/>
                <a:cs typeface="Arial" pitchFamily="34" charset="0"/>
              </a:rPr>
              <a:t>Financement EQUIPEX 12MEuros</a:t>
            </a:r>
            <a:endParaRPr lang="fr-FR" sz="1600" dirty="0">
              <a:latin typeface="Arial" pitchFamily="34" charset="0"/>
              <a:cs typeface="Arial" pitchFamily="34" charset="0"/>
            </a:endParaRPr>
          </a:p>
        </p:txBody>
      </p:sp>
      <p:sp>
        <p:nvSpPr>
          <p:cNvPr id="25" name="Rectangle 24"/>
          <p:cNvSpPr/>
          <p:nvPr/>
        </p:nvSpPr>
        <p:spPr>
          <a:xfrm>
            <a:off x="179512" y="1916832"/>
            <a:ext cx="4608512" cy="1440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553200" y="6437650"/>
            <a:ext cx="2133600" cy="365125"/>
          </a:xfrm>
        </p:spPr>
        <p:txBody>
          <a:bodyPr/>
          <a:lstStyle/>
          <a:p>
            <a:fld id="{044901D5-0DEC-41E6-8025-CE7E4D9C4ED2}" type="slidenum">
              <a:rPr lang="fr-FR" smtClean="0">
                <a:latin typeface="Arial" pitchFamily="34" charset="0"/>
                <a:cs typeface="Arial" pitchFamily="34" charset="0"/>
              </a:rPr>
              <a:pPr/>
              <a:t>31</a:t>
            </a:fld>
            <a:endParaRPr lang="fr-FR" dirty="0">
              <a:latin typeface="Arial" pitchFamily="34" charset="0"/>
              <a:cs typeface="Arial" pitchFamily="34" charset="0"/>
            </a:endParaRPr>
          </a:p>
        </p:txBody>
      </p:sp>
      <p:sp>
        <p:nvSpPr>
          <p:cNvPr id="5" name="Rectangle 4"/>
          <p:cNvSpPr/>
          <p:nvPr/>
        </p:nvSpPr>
        <p:spPr>
          <a:xfrm>
            <a:off x="0" y="2196153"/>
            <a:ext cx="6912768" cy="584775"/>
          </a:xfrm>
          <a:prstGeom prst="rect">
            <a:avLst/>
          </a:prstGeom>
        </p:spPr>
        <p:txBody>
          <a:bodyPr wrap="square">
            <a:spAutoFit/>
          </a:bodyPr>
          <a:lstStyle/>
          <a:p>
            <a:pPr algn="ctr"/>
            <a:r>
              <a:rPr lang="fr-FR" sz="1600" b="1" dirty="0" smtClean="0">
                <a:solidFill>
                  <a:srgbClr val="FF0000"/>
                </a:solidFill>
                <a:latin typeface="Arial" pitchFamily="34" charset="0"/>
                <a:cs typeface="Arial" pitchFamily="34" charset="0"/>
              </a:rPr>
              <a:t>Coupleurs :</a:t>
            </a:r>
            <a:r>
              <a:rPr lang="fr-FR" sz="1600" dirty="0" smtClean="0">
                <a:latin typeface="Arial" pitchFamily="34" charset="0"/>
                <a:cs typeface="Arial" pitchFamily="34" charset="0"/>
              </a:rPr>
              <a:t> assurent la transmission de l’onde HF provenant </a:t>
            </a:r>
          </a:p>
          <a:p>
            <a:pPr algn="ctr"/>
            <a:r>
              <a:rPr lang="fr-FR" sz="1600" dirty="0" smtClean="0">
                <a:latin typeface="Arial" pitchFamily="34" charset="0"/>
                <a:cs typeface="Arial" pitchFamily="34" charset="0"/>
              </a:rPr>
              <a:t>des sources électromagnétiques (klystrons) aux cavités supraconductrices</a:t>
            </a:r>
            <a:endParaRPr lang="fr-FR" sz="1600" dirty="0">
              <a:latin typeface="Arial" pitchFamily="34" charset="0"/>
              <a:cs typeface="Arial" pitchFamily="34" charset="0"/>
            </a:endParaRPr>
          </a:p>
        </p:txBody>
      </p:sp>
      <p:sp>
        <p:nvSpPr>
          <p:cNvPr id="8" name="ZoneTexte 7"/>
          <p:cNvSpPr txBox="1"/>
          <p:nvPr/>
        </p:nvSpPr>
        <p:spPr>
          <a:xfrm>
            <a:off x="35496" y="44624"/>
            <a:ext cx="827471" cy="400110"/>
          </a:xfrm>
          <a:prstGeom prst="rect">
            <a:avLst/>
          </a:prstGeom>
          <a:solidFill>
            <a:srgbClr val="FFFF00"/>
          </a:solidFill>
        </p:spPr>
        <p:txBody>
          <a:bodyPr wrap="none" rtlCol="0">
            <a:spAutoFit/>
          </a:bodyPr>
          <a:lstStyle/>
          <a:p>
            <a:r>
              <a:rPr lang="fr-FR" sz="2000" smtClean="0">
                <a:latin typeface="Arial" pitchFamily="34" charset="0"/>
                <a:cs typeface="Arial" pitchFamily="34" charset="0"/>
              </a:rPr>
              <a:t>XFEL</a:t>
            </a:r>
            <a:endParaRPr lang="fr-FR" sz="2000">
              <a:latin typeface="Arial" pitchFamily="34" charset="0"/>
              <a:cs typeface="Arial" pitchFamily="34" charset="0"/>
            </a:endParaRPr>
          </a:p>
        </p:txBody>
      </p:sp>
      <p:cxnSp>
        <p:nvCxnSpPr>
          <p:cNvPr id="10" name="Connecteur droit 9"/>
          <p:cNvCxnSpPr/>
          <p:nvPr/>
        </p:nvCxnSpPr>
        <p:spPr>
          <a:xfrm>
            <a:off x="251520" y="5085184"/>
            <a:ext cx="8496944" cy="0"/>
          </a:xfrm>
          <a:prstGeom prst="line">
            <a:avLst/>
          </a:prstGeom>
          <a:ln w="57150">
            <a:solidFill>
              <a:srgbClr val="8BFC24"/>
            </a:solidFill>
            <a:prstDash val="dash"/>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259632" y="5530006"/>
            <a:ext cx="6336704" cy="923330"/>
          </a:xfrm>
          <a:prstGeom prst="rect">
            <a:avLst/>
          </a:prstGeom>
        </p:spPr>
        <p:txBody>
          <a:bodyPr wrap="square">
            <a:spAutoFit/>
          </a:bodyPr>
          <a:lstStyle/>
          <a:p>
            <a:r>
              <a:rPr lang="fr-FR" dirty="0" smtClean="0">
                <a:latin typeface="Arial" pitchFamily="34" charset="0"/>
                <a:cs typeface="Arial" pitchFamily="34" charset="0"/>
              </a:rPr>
              <a:t>2011 est une année cruciale pour </a:t>
            </a:r>
            <a:r>
              <a:rPr lang="fr-FR" u="sng" dirty="0" smtClean="0">
                <a:latin typeface="Arial" pitchFamily="34" charset="0"/>
                <a:cs typeface="Arial" pitchFamily="34" charset="0"/>
              </a:rPr>
              <a:t>définir notre participation </a:t>
            </a:r>
          </a:p>
          <a:p>
            <a:pPr>
              <a:buFont typeface="Arial" pitchFamily="34" charset="0"/>
              <a:buChar char="•"/>
            </a:pPr>
            <a:r>
              <a:rPr lang="fr-FR" u="sng" dirty="0" smtClean="0">
                <a:latin typeface="Arial" pitchFamily="34" charset="0"/>
                <a:cs typeface="Arial" pitchFamily="34" charset="0"/>
              </a:rPr>
              <a:t> à la machine </a:t>
            </a:r>
            <a:r>
              <a:rPr lang="fr-FR" u="sng" dirty="0" err="1" smtClean="0">
                <a:latin typeface="Arial" pitchFamily="34" charset="0"/>
                <a:cs typeface="Arial" pitchFamily="34" charset="0"/>
              </a:rPr>
              <a:t>SuperB</a:t>
            </a:r>
            <a:r>
              <a:rPr lang="fr-FR" u="sng" dirty="0" smtClean="0">
                <a:latin typeface="Arial" pitchFamily="34" charset="0"/>
                <a:cs typeface="Arial" pitchFamily="34" charset="0"/>
              </a:rPr>
              <a:t> </a:t>
            </a:r>
          </a:p>
          <a:p>
            <a:pPr>
              <a:buFont typeface="Arial" pitchFamily="34" charset="0"/>
              <a:buChar char="•"/>
            </a:pPr>
            <a:r>
              <a:rPr lang="fr-FR" dirty="0" smtClean="0">
                <a:latin typeface="Arial" pitchFamily="34" charset="0"/>
                <a:cs typeface="Arial" pitchFamily="34" charset="0"/>
              </a:rPr>
              <a:t> en synergie avec les activités pour le ILC</a:t>
            </a:r>
          </a:p>
        </p:txBody>
      </p:sp>
      <p:sp>
        <p:nvSpPr>
          <p:cNvPr id="13" name="Rectangle 12"/>
          <p:cNvSpPr/>
          <p:nvPr/>
        </p:nvSpPr>
        <p:spPr>
          <a:xfrm>
            <a:off x="971600" y="5147900"/>
            <a:ext cx="6673622" cy="369332"/>
          </a:xfrm>
          <a:prstGeom prst="rect">
            <a:avLst/>
          </a:prstGeom>
          <a:solidFill>
            <a:srgbClr val="FFFF00"/>
          </a:solidFill>
        </p:spPr>
        <p:txBody>
          <a:bodyPr wrap="none">
            <a:spAutoFit/>
          </a:bodyPr>
          <a:lstStyle/>
          <a:p>
            <a:r>
              <a:rPr lang="fr-FR" dirty="0" smtClean="0">
                <a:latin typeface="Arial" pitchFamily="34" charset="0"/>
                <a:cs typeface="Arial" pitchFamily="34" charset="0"/>
              </a:rPr>
              <a:t>Les grands projets de machines pour la physique fondamentale</a:t>
            </a:r>
          </a:p>
        </p:txBody>
      </p:sp>
      <p:sp>
        <p:nvSpPr>
          <p:cNvPr id="14" name="ZoneTexte 13"/>
          <p:cNvSpPr txBox="1"/>
          <p:nvPr/>
        </p:nvSpPr>
        <p:spPr>
          <a:xfrm>
            <a:off x="323528" y="6453336"/>
            <a:ext cx="5138586" cy="338554"/>
          </a:xfrm>
          <a:prstGeom prst="rect">
            <a:avLst/>
          </a:prstGeom>
          <a:noFill/>
        </p:spPr>
        <p:txBody>
          <a:bodyPr wrap="none" rtlCol="0">
            <a:spAutoFit/>
          </a:bodyPr>
          <a:lstStyle/>
          <a:p>
            <a:r>
              <a:rPr lang="fr-FR" sz="1600" dirty="0" smtClean="0">
                <a:latin typeface="Arial" pitchFamily="34" charset="0"/>
                <a:cs typeface="Arial" pitchFamily="34" charset="0"/>
              </a:rPr>
              <a:t>Evaluer aussi la continuation de nos activités sur ATF2</a:t>
            </a:r>
            <a:endParaRPr lang="fr-FR" sz="1600" dirty="0">
              <a:latin typeface="Arial" pitchFamily="34" charset="0"/>
              <a:cs typeface="Arial" pitchFamily="34" charset="0"/>
            </a:endParaRPr>
          </a:p>
        </p:txBody>
      </p:sp>
      <p:pic>
        <p:nvPicPr>
          <p:cNvPr id="6145" name="Picture 1"/>
          <p:cNvPicPr>
            <a:picLocks noChangeAspect="1" noChangeArrowheads="1"/>
          </p:cNvPicPr>
          <p:nvPr/>
        </p:nvPicPr>
        <p:blipFill>
          <a:blip r:embed="rId2" cstate="print"/>
          <a:srcRect/>
          <a:stretch>
            <a:fillRect/>
          </a:stretch>
        </p:blipFill>
        <p:spPr bwMode="auto">
          <a:xfrm>
            <a:off x="5652120" y="68627"/>
            <a:ext cx="3456384" cy="1560173"/>
          </a:xfrm>
          <a:prstGeom prst="rect">
            <a:avLst/>
          </a:prstGeom>
          <a:noFill/>
          <a:ln w="9525">
            <a:noFill/>
            <a:miter lim="800000"/>
            <a:headEnd/>
            <a:tailEnd/>
          </a:ln>
        </p:spPr>
      </p:pic>
      <p:sp>
        <p:nvSpPr>
          <p:cNvPr id="15" name="Rectangle 14"/>
          <p:cNvSpPr/>
          <p:nvPr/>
        </p:nvSpPr>
        <p:spPr>
          <a:xfrm>
            <a:off x="179512" y="2852936"/>
            <a:ext cx="5256584" cy="201622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itchFamily="34" charset="0"/>
              <a:cs typeface="Arial" pitchFamily="34" charset="0"/>
            </a:endParaRPr>
          </a:p>
        </p:txBody>
      </p:sp>
      <p:sp>
        <p:nvSpPr>
          <p:cNvPr id="17" name="ZoneTexte 16"/>
          <p:cNvSpPr txBox="1"/>
          <p:nvPr/>
        </p:nvSpPr>
        <p:spPr>
          <a:xfrm>
            <a:off x="251520" y="2924944"/>
            <a:ext cx="5400600" cy="1815882"/>
          </a:xfrm>
          <a:prstGeom prst="rect">
            <a:avLst/>
          </a:prstGeom>
          <a:noFill/>
        </p:spPr>
        <p:txBody>
          <a:bodyPr wrap="square" rtlCol="0">
            <a:spAutoFit/>
          </a:bodyPr>
          <a:lstStyle/>
          <a:p>
            <a:r>
              <a:rPr lang="fr-FR" sz="1600" u="sng" dirty="0" smtClean="0">
                <a:latin typeface="Arial" pitchFamily="34" charset="0"/>
                <a:cs typeface="Arial" pitchFamily="34" charset="0"/>
              </a:rPr>
              <a:t>Année 2011 cruciale </a:t>
            </a:r>
            <a:r>
              <a:rPr lang="fr-FR" sz="1600" dirty="0" smtClean="0">
                <a:latin typeface="Arial" pitchFamily="34" charset="0"/>
                <a:cs typeface="Arial" pitchFamily="34" charset="0"/>
              </a:rPr>
              <a:t>:</a:t>
            </a:r>
          </a:p>
          <a:p>
            <a:r>
              <a:rPr lang="fr-FR" sz="1600" dirty="0" smtClean="0">
                <a:latin typeface="Arial" pitchFamily="34" charset="0"/>
                <a:cs typeface="Arial" pitchFamily="34" charset="0"/>
              </a:rPr>
              <a:t>- Marchés : gaz, étuvage, eau…</a:t>
            </a:r>
          </a:p>
          <a:p>
            <a:pPr>
              <a:buFontTx/>
              <a:buChar char="-"/>
            </a:pPr>
            <a:r>
              <a:rPr lang="fr-FR" sz="1600" dirty="0" smtClean="0">
                <a:latin typeface="Arial" pitchFamily="34" charset="0"/>
                <a:cs typeface="Arial" pitchFamily="34" charset="0"/>
              </a:rPr>
              <a:t> Mise en service Salle Blanche</a:t>
            </a:r>
          </a:p>
          <a:p>
            <a:pPr>
              <a:buFontTx/>
              <a:buChar char="-"/>
            </a:pPr>
            <a:r>
              <a:rPr lang="fr-FR" sz="1600" dirty="0" smtClean="0">
                <a:latin typeface="Arial" pitchFamily="34" charset="0"/>
                <a:cs typeface="Arial" pitchFamily="34" charset="0"/>
              </a:rPr>
              <a:t> </a:t>
            </a:r>
            <a:r>
              <a:rPr lang="fr-FR" sz="1600" dirty="0" smtClean="0">
                <a:latin typeface="Arial" pitchFamily="34" charset="0"/>
                <a:cs typeface="Arial" pitchFamily="34" charset="0"/>
              </a:rPr>
              <a:t>Contrôle </a:t>
            </a:r>
            <a:r>
              <a:rPr lang="fr-FR" sz="1600" dirty="0" smtClean="0">
                <a:latin typeface="Arial" pitchFamily="34" charset="0"/>
                <a:cs typeface="Arial" pitchFamily="34" charset="0"/>
              </a:rPr>
              <a:t>du processus d’industrialisation Thales/RI</a:t>
            </a:r>
          </a:p>
          <a:p>
            <a:pPr>
              <a:buFontTx/>
              <a:buChar char="-"/>
            </a:pPr>
            <a:r>
              <a:rPr lang="fr-FR" sz="1600" dirty="0" smtClean="0">
                <a:latin typeface="Arial" pitchFamily="34" charset="0"/>
                <a:cs typeface="Arial" pitchFamily="34" charset="0"/>
              </a:rPr>
              <a:t> Conditionnement 4 + 22 Coupleurs de la présérie</a:t>
            </a:r>
          </a:p>
          <a:p>
            <a:pPr>
              <a:buFontTx/>
              <a:buChar char="-"/>
            </a:pPr>
            <a:r>
              <a:rPr lang="fr-FR" sz="1600" dirty="0" smtClean="0">
                <a:latin typeface="Arial" pitchFamily="34" charset="0"/>
                <a:cs typeface="Arial" pitchFamily="34" charset="0"/>
              </a:rPr>
              <a:t> Préparation de la phase du </a:t>
            </a:r>
            <a:r>
              <a:rPr lang="fr-FR" sz="1600" dirty="0" smtClean="0">
                <a:latin typeface="Arial" pitchFamily="34" charset="0"/>
                <a:cs typeface="Arial" pitchFamily="34" charset="0"/>
              </a:rPr>
              <a:t>conditionnement en régime</a:t>
            </a:r>
            <a:endParaRPr lang="fr-FR" sz="1600" dirty="0" smtClean="0">
              <a:latin typeface="Arial" pitchFamily="34" charset="0"/>
              <a:cs typeface="Arial" pitchFamily="34" charset="0"/>
            </a:endParaRPr>
          </a:p>
          <a:p>
            <a:r>
              <a:rPr lang="fr-FR" sz="1600" dirty="0" smtClean="0">
                <a:latin typeface="Arial" pitchFamily="34" charset="0"/>
                <a:cs typeface="Arial" pitchFamily="34" charset="0"/>
              </a:rPr>
              <a:t>  </a:t>
            </a:r>
            <a:r>
              <a:rPr lang="fr-FR" sz="1600" dirty="0" smtClean="0">
                <a:latin typeface="Arial" pitchFamily="34" charset="0"/>
                <a:cs typeface="Arial" pitchFamily="34" charset="0"/>
              </a:rPr>
              <a:t>de croisière (8 </a:t>
            </a:r>
            <a:r>
              <a:rPr lang="fr-FR" sz="1600" dirty="0" smtClean="0">
                <a:latin typeface="Arial" pitchFamily="34" charset="0"/>
                <a:cs typeface="Arial" pitchFamily="34" charset="0"/>
              </a:rPr>
              <a:t>coupleurs par semaine)</a:t>
            </a:r>
            <a:endParaRPr lang="fr-FR" sz="1600" dirty="0">
              <a:latin typeface="Arial" pitchFamily="34" charset="0"/>
              <a:cs typeface="Arial" pitchFamily="34" charset="0"/>
            </a:endParaRPr>
          </a:p>
        </p:txBody>
      </p:sp>
      <p:sp>
        <p:nvSpPr>
          <p:cNvPr id="18" name="Rectangle 17"/>
          <p:cNvSpPr/>
          <p:nvPr/>
        </p:nvSpPr>
        <p:spPr>
          <a:xfrm>
            <a:off x="6415266" y="1760489"/>
            <a:ext cx="2621230" cy="64633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spPr>
        <p:txBody>
          <a:bodyPr wrap="none">
            <a:spAutoFit/>
          </a:bodyPr>
          <a:lstStyle/>
          <a:p>
            <a:pPr algn="ctr"/>
            <a:r>
              <a:rPr lang="fr-FR" dirty="0" smtClean="0">
                <a:latin typeface="Arial" pitchFamily="34" charset="0"/>
                <a:cs typeface="Arial" pitchFamily="34" charset="0"/>
              </a:rPr>
              <a:t>Projet d’industrialisation</a:t>
            </a:r>
          </a:p>
          <a:p>
            <a:pPr algn="ctr"/>
            <a:r>
              <a:rPr lang="en-US" dirty="0" smtClean="0">
                <a:latin typeface="Arial" pitchFamily="34" charset="0"/>
                <a:cs typeface="Arial" pitchFamily="34" charset="0"/>
              </a:rPr>
              <a:t>de ~ </a:t>
            </a:r>
            <a:r>
              <a:rPr lang="en-US" dirty="0" smtClean="0">
                <a:latin typeface="Arial" pitchFamily="34" charset="0"/>
                <a:cs typeface="Arial" pitchFamily="34" charset="0"/>
              </a:rPr>
              <a:t>20 M Euros</a:t>
            </a:r>
            <a:endParaRPr lang="fr-FR" dirty="0" smtClean="0">
              <a:latin typeface="Arial" pitchFamily="34" charset="0"/>
              <a:cs typeface="Arial" pitchFamily="34" charset="0"/>
            </a:endParaRPr>
          </a:p>
        </p:txBody>
      </p:sp>
      <p:sp>
        <p:nvSpPr>
          <p:cNvPr id="19" name="ZoneTexte 18"/>
          <p:cNvSpPr txBox="1"/>
          <p:nvPr/>
        </p:nvSpPr>
        <p:spPr>
          <a:xfrm>
            <a:off x="901134" y="1556792"/>
            <a:ext cx="4390946" cy="584775"/>
          </a:xfrm>
          <a:prstGeom prst="rect">
            <a:avLst/>
          </a:prstGeom>
          <a:noFill/>
        </p:spPr>
        <p:txBody>
          <a:bodyPr wrap="none" rtlCol="0">
            <a:spAutoFit/>
          </a:bodyPr>
          <a:lstStyle/>
          <a:p>
            <a:pPr algn="ctr"/>
            <a:r>
              <a:rPr lang="fr-FR" sz="1600" b="1" dirty="0" smtClean="0">
                <a:latin typeface="Arial" pitchFamily="34" charset="0"/>
                <a:cs typeface="Arial" pitchFamily="34" charset="0"/>
              </a:rPr>
              <a:t>FOURNITURE EN SERIE DE </a:t>
            </a:r>
          </a:p>
          <a:p>
            <a:pPr algn="ctr"/>
            <a:r>
              <a:rPr lang="fr-FR" sz="1600" b="1" dirty="0" smtClean="0">
                <a:latin typeface="Arial" pitchFamily="34" charset="0"/>
                <a:cs typeface="Arial" pitchFamily="34" charset="0"/>
              </a:rPr>
              <a:t>640 (XFEL) et 30 (ILC) </a:t>
            </a:r>
            <a:r>
              <a:rPr lang="fr-FR" sz="1600" b="1" dirty="0" smtClean="0">
                <a:solidFill>
                  <a:srgbClr val="FF0000"/>
                </a:solidFill>
                <a:latin typeface="Arial" pitchFamily="34" charset="0"/>
                <a:cs typeface="Arial" pitchFamily="34" charset="0"/>
              </a:rPr>
              <a:t>COUPLEURS</a:t>
            </a:r>
            <a:r>
              <a:rPr lang="fr-FR" sz="1600" b="1" dirty="0" smtClean="0">
                <a:latin typeface="Arial" pitchFamily="34" charset="0"/>
                <a:cs typeface="Arial" pitchFamily="34" charset="0"/>
              </a:rPr>
              <a:t> 1.3GHz</a:t>
            </a:r>
            <a:endParaRPr lang="fr-FR" sz="1600" dirty="0">
              <a:latin typeface="Arial" pitchFamily="34" charset="0"/>
              <a:cs typeface="Arial" pitchFamily="34" charset="0"/>
            </a:endParaRPr>
          </a:p>
        </p:txBody>
      </p:sp>
      <p:sp>
        <p:nvSpPr>
          <p:cNvPr id="21" name="Rectangle 20"/>
          <p:cNvSpPr/>
          <p:nvPr/>
        </p:nvSpPr>
        <p:spPr>
          <a:xfrm>
            <a:off x="5327576" y="2780928"/>
            <a:ext cx="3816424" cy="646331"/>
          </a:xfrm>
          <a:prstGeom prst="rect">
            <a:avLst/>
          </a:prstGeom>
        </p:spPr>
        <p:txBody>
          <a:bodyPr wrap="square">
            <a:spAutoFit/>
          </a:bodyPr>
          <a:lstStyle/>
          <a:p>
            <a:pPr algn="ctr"/>
            <a:r>
              <a:rPr lang="fr-FR" b="1" dirty="0" smtClean="0">
                <a:latin typeface="Arial" pitchFamily="34" charset="0"/>
                <a:cs typeface="Arial" pitchFamily="34" charset="0"/>
              </a:rPr>
              <a:t>Eté 2013 Livraison des derniers </a:t>
            </a:r>
          </a:p>
          <a:p>
            <a:pPr algn="ctr"/>
            <a:r>
              <a:rPr lang="fr-FR" b="1" dirty="0" smtClean="0">
                <a:latin typeface="Arial" pitchFamily="34" charset="0"/>
                <a:cs typeface="Arial" pitchFamily="34" charset="0"/>
              </a:rPr>
              <a:t>coupleurs à l’IRFU</a:t>
            </a:r>
            <a:endParaRPr lang="fr-FR" dirty="0">
              <a:latin typeface="Arial" pitchFamily="34" charset="0"/>
              <a:cs typeface="Arial" pitchFamily="34" charset="0"/>
            </a:endParaRPr>
          </a:p>
        </p:txBody>
      </p:sp>
      <p:sp>
        <p:nvSpPr>
          <p:cNvPr id="22" name="Rectangle 21"/>
          <p:cNvSpPr/>
          <p:nvPr/>
        </p:nvSpPr>
        <p:spPr>
          <a:xfrm>
            <a:off x="5508104" y="3501008"/>
            <a:ext cx="3635896" cy="1368152"/>
          </a:xfrm>
          <a:prstGeom prst="rect">
            <a:avLst/>
          </a:prstGeom>
          <a:solidFill>
            <a:schemeClr val="bg2"/>
          </a:solidFill>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smtClean="0">
                <a:solidFill>
                  <a:schemeClr val="tx1">
                    <a:lumMod val="85000"/>
                    <a:lumOff val="15000"/>
                  </a:schemeClr>
                </a:solidFill>
                <a:latin typeface="Arial" pitchFamily="34" charset="0"/>
                <a:cs typeface="Arial" pitchFamily="34" charset="0"/>
              </a:rPr>
              <a:t>Projet Accélérateur </a:t>
            </a:r>
            <a:r>
              <a:rPr lang="fr-FR" b="1" u="sng" dirty="0" smtClean="0">
                <a:solidFill>
                  <a:schemeClr val="tx1">
                    <a:lumMod val="85000"/>
                    <a:lumOff val="15000"/>
                  </a:schemeClr>
                </a:solidFill>
                <a:latin typeface="Arial" pitchFamily="34" charset="0"/>
                <a:cs typeface="Arial" pitchFamily="34" charset="0"/>
              </a:rPr>
              <a:t>/ </a:t>
            </a:r>
            <a:r>
              <a:rPr lang="fr-FR" b="1" u="sng" dirty="0" smtClean="0">
                <a:solidFill>
                  <a:schemeClr val="tx1">
                    <a:lumMod val="85000"/>
                    <a:lumOff val="15000"/>
                  </a:schemeClr>
                </a:solidFill>
                <a:latin typeface="Arial" pitchFamily="34" charset="0"/>
                <a:cs typeface="Arial" pitchFamily="34" charset="0"/>
              </a:rPr>
              <a:t>SDTM</a:t>
            </a:r>
          </a:p>
          <a:p>
            <a:pPr algn="ctr"/>
            <a:r>
              <a:rPr lang="fr-FR" b="1" dirty="0" smtClean="0">
                <a:solidFill>
                  <a:schemeClr val="tx1">
                    <a:lumMod val="85000"/>
                    <a:lumOff val="15000"/>
                  </a:schemeClr>
                </a:solidFill>
                <a:latin typeface="Arial" pitchFamily="34" charset="0"/>
                <a:cs typeface="Arial" pitchFamily="34" charset="0"/>
              </a:rPr>
              <a:t>Essai d’industrialisation de composantes à haute technologie en vue de ILC</a:t>
            </a:r>
            <a:endParaRPr lang="fr-FR" b="1" dirty="0" smtClean="0">
              <a:solidFill>
                <a:schemeClr val="tx1">
                  <a:lumMod val="85000"/>
                  <a:lumOff val="15000"/>
                </a:schemeClr>
              </a:solidFill>
              <a:latin typeface="Arial" pitchFamily="34" charset="0"/>
              <a:cs typeface="Arial" pitchFamily="34" charset="0"/>
            </a:endParaRPr>
          </a:p>
        </p:txBody>
      </p:sp>
      <p:sp>
        <p:nvSpPr>
          <p:cNvPr id="24" name="Rectangle 23"/>
          <p:cNvSpPr/>
          <p:nvPr/>
        </p:nvSpPr>
        <p:spPr>
          <a:xfrm>
            <a:off x="943464" y="88496"/>
            <a:ext cx="4608512" cy="923330"/>
          </a:xfrm>
          <a:prstGeom prst="rect">
            <a:avLst/>
          </a:prstGeom>
          <a:noFill/>
          <a:ln w="57150">
            <a:solidFill>
              <a:srgbClr val="FFFF00"/>
            </a:solidFill>
          </a:ln>
        </p:spPr>
        <p:txBody>
          <a:bodyPr wrap="square">
            <a:spAutoFit/>
          </a:bodyPr>
          <a:lstStyle/>
          <a:p>
            <a:r>
              <a:rPr lang="fr-FR" dirty="0" smtClean="0">
                <a:latin typeface="Arial" pitchFamily="34" charset="0"/>
                <a:cs typeface="Arial" pitchFamily="34" charset="0"/>
              </a:rPr>
              <a:t>Flux très élevé de rayons X produit par des électrons accélérés et envoyés dans des onduleurs </a:t>
            </a:r>
            <a:endParaRPr lang="fr-FR" dirty="0" smtClean="0">
              <a:latin typeface="Arial" pitchFamily="34" charset="0"/>
              <a:cs typeface="Arial" pitchFamily="34" charset="0"/>
            </a:endParaRPr>
          </a:p>
        </p:txBody>
      </p:sp>
      <p:sp>
        <p:nvSpPr>
          <p:cNvPr id="25" name="ZoneTexte 24"/>
          <p:cNvSpPr txBox="1"/>
          <p:nvPr/>
        </p:nvSpPr>
        <p:spPr>
          <a:xfrm>
            <a:off x="82757" y="1124744"/>
            <a:ext cx="2775119" cy="369332"/>
          </a:xfrm>
          <a:prstGeom prst="rect">
            <a:avLst/>
          </a:prstGeom>
          <a:solidFill>
            <a:srgbClr val="FFFF00"/>
          </a:solidFill>
          <a:ln>
            <a:solidFill>
              <a:srgbClr val="FFFF00"/>
            </a:solidFill>
          </a:ln>
        </p:spPr>
        <p:txBody>
          <a:bodyPr wrap="none" rtlCol="0">
            <a:spAutoFit/>
          </a:bodyPr>
          <a:lstStyle/>
          <a:p>
            <a:r>
              <a:rPr lang="en-US" dirty="0" smtClean="0">
                <a:latin typeface="Arial" pitchFamily="34" charset="0"/>
                <a:cs typeface="Arial" pitchFamily="34" charset="0"/>
              </a:rPr>
              <a:t>Projet – Coupleur au LAL</a:t>
            </a:r>
            <a:endParaRPr lang="fr-F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44901D5-0DEC-41E6-8025-CE7E4D9C4ED2}" type="slidenum">
              <a:rPr lang="fr-FR" smtClean="0"/>
              <a:pPr/>
              <a:t>32</a:t>
            </a:fld>
            <a:endParaRPr lang="fr-FR" dirty="0"/>
          </a:p>
        </p:txBody>
      </p:sp>
      <p:sp>
        <p:nvSpPr>
          <p:cNvPr id="7" name="ZoneTexte 6"/>
          <p:cNvSpPr txBox="1"/>
          <p:nvPr/>
        </p:nvSpPr>
        <p:spPr>
          <a:xfrm>
            <a:off x="5868144" y="188640"/>
            <a:ext cx="2926507" cy="646331"/>
          </a:xfrm>
          <a:prstGeom prst="rect">
            <a:avLst/>
          </a:prstGeom>
          <a:solidFill>
            <a:srgbClr val="FFFF00"/>
          </a:solidFill>
        </p:spPr>
        <p:txBody>
          <a:bodyPr wrap="none" rtlCol="0">
            <a:spAutoFit/>
          </a:bodyPr>
          <a:lstStyle/>
          <a:p>
            <a:pPr algn="ctr"/>
            <a:r>
              <a:rPr lang="fr-FR" dirty="0" smtClean="0"/>
              <a:t>ANR qui se termine fin 2012. </a:t>
            </a:r>
          </a:p>
          <a:p>
            <a:pPr algn="ctr"/>
            <a:r>
              <a:rPr lang="fr-FR" dirty="0" smtClean="0"/>
              <a:t>Il faut réfléchir à la suite </a:t>
            </a:r>
            <a:endParaRPr lang="fr-FR" dirty="0"/>
          </a:p>
        </p:txBody>
      </p:sp>
      <p:sp>
        <p:nvSpPr>
          <p:cNvPr id="8" name="Rectangle 7"/>
          <p:cNvSpPr/>
          <p:nvPr/>
        </p:nvSpPr>
        <p:spPr>
          <a:xfrm>
            <a:off x="4788024" y="2060848"/>
            <a:ext cx="3316742" cy="369332"/>
          </a:xfrm>
          <a:prstGeom prst="rect">
            <a:avLst/>
          </a:prstGeom>
        </p:spPr>
        <p:txBody>
          <a:bodyPr wrap="none">
            <a:spAutoFit/>
          </a:bodyPr>
          <a:lstStyle/>
          <a:p>
            <a:r>
              <a:rPr lang="fr-FR" dirty="0" smtClean="0">
                <a:hlinkClick r:id="rId2"/>
              </a:rPr>
              <a:t>https://www.petaqcd.org/chain/ </a:t>
            </a:r>
            <a:endParaRPr lang="fr-FR" dirty="0"/>
          </a:p>
        </p:txBody>
      </p:sp>
      <p:sp>
        <p:nvSpPr>
          <p:cNvPr id="10" name="Espace réservé du pied de page 4"/>
          <p:cNvSpPr>
            <a:spLocks noGrp="1"/>
          </p:cNvSpPr>
          <p:nvPr>
            <p:ph type="ftr" sz="quarter" idx="11"/>
          </p:nvPr>
        </p:nvSpPr>
        <p:spPr>
          <a:xfrm>
            <a:off x="2997771" y="7028037"/>
            <a:ext cx="3194050" cy="273050"/>
          </a:xfrm>
          <a:noFill/>
        </p:spPr>
        <p:txBody>
          <a:bodyPr/>
          <a:lstStyle/>
          <a:p>
            <a:pPr>
              <a:tabLst>
                <a:tab pos="723900" algn="l"/>
                <a:tab pos="1447800" algn="l"/>
                <a:tab pos="2171700" algn="l"/>
                <a:tab pos="2895600" algn="l"/>
              </a:tabLst>
            </a:pPr>
            <a:r>
              <a:rPr lang="fr-FR"/>
              <a:t>LAL  —  A.S. 10/03/2011</a:t>
            </a:r>
          </a:p>
        </p:txBody>
      </p:sp>
      <p:sp>
        <p:nvSpPr>
          <p:cNvPr id="11" name="Espace réservé du numéro de diapositive 5"/>
          <p:cNvSpPr txBox="1">
            <a:spLocks/>
          </p:cNvSpPr>
          <p:nvPr/>
        </p:nvSpPr>
        <p:spPr>
          <a:xfrm>
            <a:off x="7087171" y="7037562"/>
            <a:ext cx="2346325" cy="265112"/>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Lst>
              <a:defRPr/>
            </a:pPr>
            <a:fld id="{DC22E294-64C5-476E-B8AD-5524246606E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Lst>
                <a:defRPr/>
              </a:pPr>
              <a:t>32</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2" name="Rectangle 1"/>
          <p:cNvSpPr>
            <a:spLocks noGrp="1" noChangeArrowheads="1"/>
          </p:cNvSpPr>
          <p:nvPr>
            <p:ph type="title"/>
          </p:nvPr>
        </p:nvSpPr>
        <p:spPr>
          <a:xfrm>
            <a:off x="35496" y="44624"/>
            <a:ext cx="9070975" cy="506413"/>
          </a:xfrm>
        </p:spPr>
        <p:txBody>
          <a:bodyPr tIns="31752">
            <a:normAutofit fontScale="90000"/>
          </a:body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3600" b="1" smtClean="0">
                <a:solidFill>
                  <a:srgbClr val="FF0000"/>
                </a:solidFill>
                <a:effectLst>
                  <a:outerShdw blurRad="38100" dist="38100" dir="2700000" algn="tl">
                    <a:srgbClr val="C0C0C0"/>
                  </a:outerShdw>
                </a:effectLst>
              </a:rPr>
              <a:t>PetaQCD</a:t>
            </a:r>
          </a:p>
        </p:txBody>
      </p:sp>
      <p:sp>
        <p:nvSpPr>
          <p:cNvPr id="13" name="Rectangle 2"/>
          <p:cNvSpPr txBox="1">
            <a:spLocks noChangeArrowheads="1"/>
          </p:cNvSpPr>
          <p:nvPr/>
        </p:nvSpPr>
        <p:spPr>
          <a:xfrm>
            <a:off x="35496" y="627237"/>
            <a:ext cx="9070975" cy="6400800"/>
          </a:xfrm>
          <a:prstGeom prst="rect">
            <a:avLst/>
          </a:prstGeom>
        </p:spPr>
        <p:txBody>
          <a:bodyPr vert="horz" lIns="91440" tIns="21168" rIns="91440" bIns="45720" rtlCol="0">
            <a:normAutofit/>
          </a:bodyPr>
          <a:lstStyle/>
          <a:p>
            <a:pPr marL="431800" marR="0" lvl="0" indent="-323850" algn="l" defTabSz="914400" rtl="0" eaLnBrk="1" fontAlgn="auto" latinLnBrk="0" hangingPunct="1">
              <a:lnSpc>
                <a:spcPct val="100000"/>
              </a:lnSpc>
              <a:spcBef>
                <a:spcPct val="20000"/>
              </a:spcBef>
              <a:spcAft>
                <a:spcPts val="0"/>
              </a:spcAft>
              <a:buClrTx/>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fr-FR" sz="2400" b="0" i="0" u="none" strike="noStrike" kern="1200" cap="none" spc="0" normalizeH="0" baseline="0" noProof="0" dirty="0" smtClean="0">
                <a:ln>
                  <a:noFill/>
                </a:ln>
                <a:solidFill>
                  <a:srgbClr val="0000FF"/>
                </a:solidFill>
                <a:effectLst/>
                <a:uLnTx/>
                <a:uFillTx/>
                <a:latin typeface="+mn-lt"/>
                <a:ea typeface="+mn-ea"/>
                <a:cs typeface="+mn-cs"/>
              </a:rPr>
              <a:t>Objectif principal actuel</a:t>
            </a:r>
          </a:p>
          <a:p>
            <a:pPr marL="831850" marR="0" lvl="1" indent="-323850" algn="l" defTabSz="914400" rtl="0" eaLnBrk="1" fontAlgn="auto" latinLnBrk="0" hangingPunct="1">
              <a:lnSpc>
                <a:spcPct val="100000"/>
              </a:lnSpc>
              <a:spcBef>
                <a:spcPct val="20000"/>
              </a:spcBef>
              <a:spcAft>
                <a:spcPts val="0"/>
              </a:spcAft>
              <a:buClrTx/>
              <a:buSzTx/>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Proposer une chaîne logicielle capable de construire automatiquement de multiples versions d’un algorithme LQCD spécifique, adaptées à une architecture matérielle précise</a:t>
            </a:r>
          </a:p>
          <a:p>
            <a:pPr marL="831850" marR="0" lvl="1" indent="-323850" algn="l" defTabSz="914400" rtl="0" eaLnBrk="1" fontAlgn="auto" latinLnBrk="0" hangingPunct="1">
              <a:lnSpc>
                <a:spcPct val="100000"/>
              </a:lnSpc>
              <a:spcBef>
                <a:spcPct val="20000"/>
              </a:spcBef>
              <a:spcAft>
                <a:spcPts val="0"/>
              </a:spcAft>
              <a:buClrTx/>
              <a:buSzTx/>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r-FR" sz="2000" dirty="0" smtClean="0"/>
              <a:t> </a:t>
            </a:r>
            <a:r>
              <a:rPr lang="fr-FR" sz="2000" dirty="0" smtClean="0"/>
              <a:t>           </a:t>
            </a:r>
            <a:r>
              <a:rPr kumimoji="0" lang="fr-FR" sz="2400" b="0" i="0" u="none" strike="noStrike" kern="1200" cap="none" spc="0" normalizeH="0" baseline="0" noProof="0" dirty="0" smtClean="0">
                <a:ln>
                  <a:noFill/>
                </a:ln>
                <a:solidFill>
                  <a:schemeClr val="tx1"/>
                </a:solidFill>
                <a:effectLst/>
                <a:uLnTx/>
                <a:uFillTx/>
                <a:latin typeface="+mn-lt"/>
                <a:ea typeface="+mn-ea"/>
                <a:cs typeface="+mn-cs"/>
              </a:rPr>
              <a:t>Coup d’œil sur la Chaîne de</a:t>
            </a:r>
            <a:endParaRPr kumimoji="0" lang="fr-FR" sz="2400" b="0" i="0" u="none" strike="noStrike" kern="1200" cap="none" spc="0" normalizeH="0" baseline="0" noProof="0" dirty="0" smtClean="0">
              <a:ln>
                <a:noFill/>
              </a:ln>
              <a:solidFill>
                <a:schemeClr val="tx1"/>
              </a:solidFill>
              <a:effectLst/>
              <a:uLnTx/>
              <a:uFillTx/>
              <a:latin typeface="+mn-lt"/>
              <a:ea typeface="+mn-ea"/>
              <a:cs typeface="+mn-cs"/>
              <a:hlinkClick r:id="rId3"/>
            </a:endParaRPr>
          </a:p>
          <a:p>
            <a:pPr marL="431800" marR="0" lvl="0" indent="-323850" algn="l" defTabSz="914400" rtl="0" eaLnBrk="1" fontAlgn="auto" latinLnBrk="0" hangingPunct="1">
              <a:lnSpc>
                <a:spcPct val="100000"/>
              </a:lnSpc>
              <a:spcBef>
                <a:spcPct val="20000"/>
              </a:spcBef>
              <a:spcAft>
                <a:spcPts val="0"/>
              </a:spcAft>
              <a:buClrTx/>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fr-FR" sz="2400" b="0" i="0" u="none" strike="noStrike" kern="1200" cap="none" spc="0" normalizeH="0" baseline="0" noProof="0" dirty="0" smtClean="0">
                <a:ln>
                  <a:noFill/>
                </a:ln>
                <a:solidFill>
                  <a:srgbClr val="0000FF"/>
                </a:solidFill>
                <a:effectLst/>
                <a:uLnTx/>
                <a:uFillTx/>
                <a:latin typeface="+mn-lt"/>
                <a:ea typeface="+mn-ea"/>
                <a:cs typeface="+mn-cs"/>
              </a:rPr>
              <a:t>Futur : plusieurs pistes à explorer simultanément</a:t>
            </a:r>
          </a:p>
          <a:p>
            <a:pPr marL="831850" marR="0" lvl="1" indent="-323850" algn="l" defTabSz="914400" rtl="0" eaLnBrk="1" fontAlgn="auto" latinLnBrk="0" hangingPunct="1">
              <a:lnSpc>
                <a:spcPct val="100000"/>
              </a:lnSpc>
              <a:spcBef>
                <a:spcPct val="20000"/>
              </a:spcBef>
              <a:spcAft>
                <a:spcPts val="0"/>
              </a:spcAft>
              <a:buClrTx/>
              <a:buSzTx/>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Ferme de </a:t>
            </a:r>
            <a:r>
              <a:rPr kumimoji="0" lang="fr-FR" sz="2000" b="0" i="0" u="none" strike="noStrike" kern="1200" cap="none" spc="0" normalizeH="0" baseline="0" noProof="0" dirty="0" err="1" smtClean="0">
                <a:ln>
                  <a:noFill/>
                </a:ln>
                <a:solidFill>
                  <a:schemeClr val="tx1"/>
                </a:solidFill>
                <a:effectLst/>
                <a:uLnTx/>
                <a:uFillTx/>
                <a:latin typeface="+mn-lt"/>
                <a:ea typeface="+mn-ea"/>
                <a:cs typeface="+mn-cs"/>
              </a:rPr>
              <a:t>GPUs</a:t>
            </a:r>
            <a:r>
              <a:rPr kumimoji="0" lang="fr-FR" sz="2000" b="0" i="0" u="none" strike="noStrike" kern="1200" cap="none" spc="0" normalizeH="0" baseline="0" noProof="0" dirty="0" smtClean="0">
                <a:ln>
                  <a:noFill/>
                </a:ln>
                <a:solidFill>
                  <a:schemeClr val="tx1"/>
                </a:solidFill>
                <a:effectLst/>
                <a:uLnTx/>
                <a:uFillTx/>
                <a:latin typeface="+mn-lt"/>
                <a:ea typeface="+mn-ea"/>
                <a:cs typeface="+mn-cs"/>
              </a:rPr>
              <a:t> est la plus prometteuse, pas la plus évidente</a:t>
            </a:r>
          </a:p>
          <a:p>
            <a:pPr marL="831850" marR="0" lvl="1" indent="-323850" algn="l" defTabSz="914400" rtl="0" eaLnBrk="1" fontAlgn="auto" latinLnBrk="0" hangingPunct="1">
              <a:lnSpc>
                <a:spcPct val="100000"/>
              </a:lnSpc>
              <a:spcBef>
                <a:spcPct val="20000"/>
              </a:spcBef>
              <a:spcAft>
                <a:spcPts val="0"/>
              </a:spcAft>
              <a:buClrTx/>
              <a:buSzTx/>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La solution </a:t>
            </a:r>
            <a:r>
              <a:rPr kumimoji="0" lang="fr-FR" sz="2000" b="0" i="0" u="none" strike="noStrike" kern="1200" cap="none" spc="0" normalizeH="0" baseline="0" noProof="0" dirty="0" err="1" smtClean="0">
                <a:ln>
                  <a:noFill/>
                </a:ln>
                <a:solidFill>
                  <a:schemeClr val="tx1"/>
                </a:solidFill>
                <a:effectLst/>
                <a:uLnTx/>
                <a:uFillTx/>
                <a:latin typeface="+mn-lt"/>
                <a:ea typeface="+mn-ea"/>
                <a:cs typeface="+mn-cs"/>
              </a:rPr>
              <a:t>BlueGene</a:t>
            </a:r>
            <a:r>
              <a:rPr kumimoji="0" lang="fr-FR" sz="2000" b="0" i="0" u="none" strike="noStrike" kern="1200" cap="none" spc="0" normalizeH="0" baseline="0" noProof="0" dirty="0" smtClean="0">
                <a:ln>
                  <a:noFill/>
                </a:ln>
                <a:solidFill>
                  <a:schemeClr val="tx1"/>
                </a:solidFill>
                <a:effectLst/>
                <a:uLnTx/>
                <a:uFillTx/>
                <a:latin typeface="+mn-lt"/>
                <a:ea typeface="+mn-ea"/>
                <a:cs typeface="+mn-cs"/>
              </a:rPr>
              <a:t>/Q à envisager, pour mesurer les performances</a:t>
            </a: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431800" marR="0" lvl="0" indent="-323850" algn="l" defTabSz="914400" rtl="0" eaLnBrk="1" fontAlgn="auto" latinLnBrk="0" hangingPunct="1">
              <a:lnSpc>
                <a:spcPct val="100000"/>
              </a:lnSpc>
              <a:spcBef>
                <a:spcPct val="20000"/>
              </a:spcBef>
              <a:spcAft>
                <a:spcPts val="0"/>
              </a:spcAft>
              <a:buClrTx/>
              <a:buSzTx/>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Calendrier envisagé : à l’automne 2011</a:t>
            </a:r>
          </a:p>
          <a:p>
            <a:pPr marL="831850" marR="0" lvl="1" indent="-323850" algn="l" defTabSz="914400" rtl="0" eaLnBrk="1" fontAlgn="auto" latinLnBrk="0" hangingPunct="1">
              <a:lnSpc>
                <a:spcPct val="100000"/>
              </a:lnSpc>
              <a:spcBef>
                <a:spcPct val="20000"/>
              </a:spcBef>
              <a:spcAft>
                <a:spcPts val="0"/>
              </a:spcAft>
              <a:buClrTx/>
              <a:buSzTx/>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Dépôt d’un dossier EQUIPEX pour une ferme GPU ou BG/Q</a:t>
            </a:r>
          </a:p>
          <a:p>
            <a:pPr marL="831850" marR="0" lvl="1" indent="-323850" algn="l" defTabSz="914400" rtl="0" eaLnBrk="1" fontAlgn="auto" latinLnBrk="0" hangingPunct="1">
              <a:lnSpc>
                <a:spcPct val="100000"/>
              </a:lnSpc>
              <a:spcBef>
                <a:spcPct val="20000"/>
              </a:spcBef>
              <a:spcAft>
                <a:spcPts val="0"/>
              </a:spcAft>
              <a:buClrTx/>
              <a:buSzTx/>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Dépôt d’un dossier ANR blanc mixte hardware/software</a:t>
            </a:r>
          </a:p>
          <a:p>
            <a:pPr marL="831850" marR="0" lvl="1" indent="-323850" algn="l" defTabSz="914400" rtl="0" eaLnBrk="1" fontAlgn="auto" latinLnBrk="0" hangingPunct="1">
              <a:lnSpc>
                <a:spcPct val="100000"/>
              </a:lnSpc>
              <a:spcBef>
                <a:spcPct val="20000"/>
              </a:spcBef>
              <a:spcAft>
                <a:spcPts val="0"/>
              </a:spcAft>
              <a:buClrTx/>
              <a:buSzTx/>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Dépôt d’un dossier ANR COSINUS-?? pour pérenniser projet actuel</a:t>
            </a:r>
          </a:p>
          <a:p>
            <a:pPr marL="831850" marR="0" lvl="1" indent="-323850" algn="l" defTabSz="914400" rtl="0" eaLnBrk="1" fontAlgn="auto" latinLnBrk="0" hangingPunct="1">
              <a:lnSpc>
                <a:spcPct val="100000"/>
              </a:lnSpc>
              <a:spcBef>
                <a:spcPct val="20000"/>
              </a:spcBef>
              <a:spcAft>
                <a:spcPts val="0"/>
              </a:spcAft>
              <a:buClrTx/>
              <a:buSzTx/>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Susciter des vocations pour prendre le relais de P.R. et G.G. au LAL</a:t>
            </a:r>
          </a:p>
          <a:p>
            <a:pPr marL="831850" marR="0" lvl="1" indent="-323850" algn="l" defTabSz="914400" rtl="0" eaLnBrk="1" fontAlgn="auto" latinLnBrk="0" hangingPunct="1">
              <a:lnSpc>
                <a:spcPct val="100000"/>
              </a:lnSpc>
              <a:spcBef>
                <a:spcPct val="20000"/>
              </a:spcBef>
              <a:spcAft>
                <a:spcPts val="0"/>
              </a:spcAft>
              <a:buClrTx/>
              <a:buSzTx/>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Fin théorique du projet actuel : octobre 2012</a:t>
            </a:r>
          </a:p>
          <a:p>
            <a:pPr marL="431800" marR="0" lvl="0" indent="-323850" algn="l" defTabSz="914400" rtl="0" eaLnBrk="1" fontAlgn="auto" latinLnBrk="0" hangingPunct="1">
              <a:lnSpc>
                <a:spcPct val="100000"/>
              </a:lnSpc>
              <a:spcBef>
                <a:spcPct val="20000"/>
              </a:spcBef>
              <a:spcAft>
                <a:spcPts val="0"/>
              </a:spcAft>
              <a:buClrTx/>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20874"/>
            <a:ext cx="8856984"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r-FR" dirty="0" smtClean="0">
                <a:latin typeface="Arial" pitchFamily="34" charset="0"/>
                <a:cs typeface="Arial" pitchFamily="34" charset="0"/>
              </a:rPr>
              <a:t>LAL doit poursuivre et accentuer sa vocation pour la transmission des connaissances par les activités d’enseignement…</a:t>
            </a:r>
            <a:endParaRPr lang="fr-FR" dirty="0">
              <a:latin typeface="Arial" pitchFamily="34" charset="0"/>
              <a:cs typeface="Arial" pitchFamily="34" charset="0"/>
            </a:endParaRPr>
          </a:p>
        </p:txBody>
      </p:sp>
      <p:sp>
        <p:nvSpPr>
          <p:cNvPr id="7" name="Ellipse 6"/>
          <p:cNvSpPr/>
          <p:nvPr/>
        </p:nvSpPr>
        <p:spPr>
          <a:xfrm>
            <a:off x="515044" y="727033"/>
            <a:ext cx="2376264" cy="120243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solidFill>
                  <a:prstClr val="black"/>
                </a:solidFill>
                <a:latin typeface="Arial" pitchFamily="34" charset="0"/>
                <a:cs typeface="Arial" pitchFamily="34" charset="0"/>
                <a:sym typeface="Wingdings" pitchFamily="2" charset="2"/>
              </a:rPr>
              <a:t>enseignement </a:t>
            </a:r>
            <a:r>
              <a:rPr lang="fr-FR" dirty="0" smtClean="0">
                <a:solidFill>
                  <a:prstClr val="black"/>
                </a:solidFill>
                <a:latin typeface="Arial" pitchFamily="34" charset="0"/>
                <a:cs typeface="Arial" pitchFamily="34" charset="0"/>
              </a:rPr>
              <a:t>à l’Université </a:t>
            </a:r>
            <a:endParaRPr lang="fr-FR" dirty="0">
              <a:latin typeface="Arial" pitchFamily="34" charset="0"/>
              <a:cs typeface="Arial" pitchFamily="34" charset="0"/>
            </a:endParaRPr>
          </a:p>
        </p:txBody>
      </p:sp>
      <p:sp>
        <p:nvSpPr>
          <p:cNvPr id="8" name="Rectangle 7"/>
          <p:cNvSpPr/>
          <p:nvPr/>
        </p:nvSpPr>
        <p:spPr>
          <a:xfrm>
            <a:off x="3563888" y="1801246"/>
            <a:ext cx="5112568" cy="584775"/>
          </a:xfrm>
          <a:prstGeom prst="rect">
            <a:avLst/>
          </a:prstGeom>
        </p:spPr>
        <p:txBody>
          <a:bodyPr wrap="square">
            <a:spAutoFit/>
          </a:bodyPr>
          <a:lstStyle/>
          <a:p>
            <a:r>
              <a:rPr lang="fr-FR" sz="1600" dirty="0" smtClean="0">
                <a:latin typeface="Arial" pitchFamily="34" charset="0"/>
                <a:cs typeface="Arial" pitchFamily="34" charset="0"/>
              </a:rPr>
              <a:t>Les stages: la porte d’entrée pour que les étudiants découvrent la recherche et y prennent goût </a:t>
            </a:r>
            <a:endParaRPr lang="fr-FR" sz="1600" dirty="0">
              <a:latin typeface="Arial" pitchFamily="34" charset="0"/>
              <a:cs typeface="Arial" pitchFamily="34" charset="0"/>
            </a:endParaRPr>
          </a:p>
        </p:txBody>
      </p:sp>
      <p:sp>
        <p:nvSpPr>
          <p:cNvPr id="11" name="Ellipse 10"/>
          <p:cNvSpPr/>
          <p:nvPr/>
        </p:nvSpPr>
        <p:spPr>
          <a:xfrm>
            <a:off x="539552" y="1953973"/>
            <a:ext cx="2232248" cy="120243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solidFill>
                  <a:prstClr val="black"/>
                </a:solidFill>
                <a:latin typeface="Arial" pitchFamily="34" charset="0"/>
                <a:cs typeface="Arial" pitchFamily="34" charset="0"/>
                <a:sym typeface="Wingdings" pitchFamily="2" charset="2"/>
              </a:rPr>
              <a:t>Accueil des étudiants en stage</a:t>
            </a:r>
            <a:endParaRPr lang="fr-FR" dirty="0">
              <a:latin typeface="Arial" pitchFamily="34" charset="0"/>
              <a:cs typeface="Arial" pitchFamily="34" charset="0"/>
            </a:endParaRPr>
          </a:p>
        </p:txBody>
      </p:sp>
      <p:sp>
        <p:nvSpPr>
          <p:cNvPr id="12" name="Ellipse 11"/>
          <p:cNvSpPr/>
          <p:nvPr/>
        </p:nvSpPr>
        <p:spPr>
          <a:xfrm>
            <a:off x="539552" y="3682165"/>
            <a:ext cx="2160240" cy="120243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solidFill>
                  <a:prstClr val="black"/>
                </a:solidFill>
                <a:latin typeface="Arial" pitchFamily="34" charset="0"/>
                <a:cs typeface="Arial" pitchFamily="34" charset="0"/>
                <a:sym typeface="Wingdings" pitchFamily="2" charset="2"/>
              </a:rPr>
              <a:t>Thèses</a:t>
            </a:r>
            <a:endParaRPr lang="fr-FR" dirty="0">
              <a:latin typeface="Arial" pitchFamily="34" charset="0"/>
              <a:cs typeface="Arial" pitchFamily="34" charset="0"/>
            </a:endParaRPr>
          </a:p>
        </p:txBody>
      </p:sp>
      <p:sp>
        <p:nvSpPr>
          <p:cNvPr id="13" name="Rectangle 12"/>
          <p:cNvSpPr/>
          <p:nvPr/>
        </p:nvSpPr>
        <p:spPr>
          <a:xfrm rot="16200000">
            <a:off x="-1670301" y="2471131"/>
            <a:ext cx="378092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r-FR" dirty="0" smtClean="0">
                <a:latin typeface="Arial" pitchFamily="34" charset="0"/>
                <a:cs typeface="Arial" pitchFamily="34" charset="0"/>
              </a:rPr>
              <a:t>Le LAL un « lieu étudiant »</a:t>
            </a:r>
            <a:endParaRPr lang="fr-FR" dirty="0">
              <a:latin typeface="Arial" pitchFamily="34" charset="0"/>
              <a:cs typeface="Arial" pitchFamily="34" charset="0"/>
            </a:endParaRPr>
          </a:p>
        </p:txBody>
      </p:sp>
      <p:sp>
        <p:nvSpPr>
          <p:cNvPr id="14" name="Rectangle 13"/>
          <p:cNvSpPr/>
          <p:nvPr/>
        </p:nvSpPr>
        <p:spPr>
          <a:xfrm>
            <a:off x="1907704" y="4005822"/>
            <a:ext cx="5688632" cy="584775"/>
          </a:xfrm>
          <a:prstGeom prst="rect">
            <a:avLst/>
          </a:prstGeom>
        </p:spPr>
        <p:txBody>
          <a:bodyPr wrap="square">
            <a:spAutoFit/>
          </a:bodyPr>
          <a:lstStyle/>
          <a:p>
            <a:pPr algn="ctr"/>
            <a:r>
              <a:rPr lang="fr-FR" sz="1600" dirty="0" smtClean="0">
                <a:latin typeface="Arial" pitchFamily="34" charset="0"/>
                <a:cs typeface="Arial" pitchFamily="34" charset="0"/>
              </a:rPr>
              <a:t>accroître le nombre de thèses encadrées </a:t>
            </a:r>
          </a:p>
          <a:p>
            <a:pPr algn="ctr"/>
            <a:r>
              <a:rPr lang="fr-FR" sz="1600" dirty="0" smtClean="0">
                <a:latin typeface="Arial" pitchFamily="34" charset="0"/>
                <a:cs typeface="Arial" pitchFamily="34" charset="0"/>
              </a:rPr>
              <a:t>par les physiciens et les ingénieurs</a:t>
            </a:r>
            <a:endParaRPr lang="fr-FR" sz="1600" dirty="0">
              <a:latin typeface="Arial" pitchFamily="34" charset="0"/>
              <a:cs typeface="Arial" pitchFamily="34" charset="0"/>
            </a:endParaRPr>
          </a:p>
        </p:txBody>
      </p:sp>
      <p:sp>
        <p:nvSpPr>
          <p:cNvPr id="15" name="Rectangle 14"/>
          <p:cNvSpPr/>
          <p:nvPr/>
        </p:nvSpPr>
        <p:spPr>
          <a:xfrm>
            <a:off x="3635896" y="2530037"/>
            <a:ext cx="5184576" cy="830997"/>
          </a:xfrm>
          <a:prstGeom prst="rect">
            <a:avLst/>
          </a:prstGeom>
        </p:spPr>
        <p:txBody>
          <a:bodyPr wrap="square">
            <a:spAutoFit/>
          </a:bodyPr>
          <a:lstStyle/>
          <a:p>
            <a:r>
              <a:rPr lang="fr-FR" sz="1600" dirty="0" smtClean="0">
                <a:latin typeface="Arial" pitchFamily="34" charset="0"/>
                <a:cs typeface="Arial" pitchFamily="34" charset="0"/>
              </a:rPr>
              <a:t>La force et la spécificité de nos Masters à l’Université reposent sur les liens étroits avec les laboratoires associés et leur excellence </a:t>
            </a:r>
            <a:endParaRPr lang="fr-FR" sz="1600" dirty="0">
              <a:latin typeface="Arial" pitchFamily="34" charset="0"/>
              <a:cs typeface="Arial" pitchFamily="34" charset="0"/>
            </a:endParaRPr>
          </a:p>
        </p:txBody>
      </p:sp>
      <p:sp>
        <p:nvSpPr>
          <p:cNvPr id="16" name="Ellipse 15"/>
          <p:cNvSpPr/>
          <p:nvPr/>
        </p:nvSpPr>
        <p:spPr>
          <a:xfrm>
            <a:off x="2555776" y="1737949"/>
            <a:ext cx="1008112" cy="72008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1200" dirty="0" smtClean="0">
                <a:solidFill>
                  <a:prstClr val="black"/>
                </a:solidFill>
                <a:latin typeface="Arial" pitchFamily="34" charset="0"/>
                <a:cs typeface="Arial" pitchFamily="34" charset="0"/>
                <a:sym typeface="Wingdings" pitchFamily="2" charset="2"/>
              </a:rPr>
              <a:t>Licence</a:t>
            </a:r>
            <a:endParaRPr lang="fr-FR" sz="1200" dirty="0">
              <a:latin typeface="Arial" pitchFamily="34" charset="0"/>
              <a:cs typeface="Arial" pitchFamily="34" charset="0"/>
            </a:endParaRPr>
          </a:p>
        </p:txBody>
      </p:sp>
      <p:sp>
        <p:nvSpPr>
          <p:cNvPr id="17" name="Ellipse 16"/>
          <p:cNvSpPr/>
          <p:nvPr/>
        </p:nvSpPr>
        <p:spPr>
          <a:xfrm>
            <a:off x="2627784" y="2602045"/>
            <a:ext cx="1008112" cy="72008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1200" dirty="0" smtClean="0">
                <a:solidFill>
                  <a:prstClr val="black"/>
                </a:solidFill>
                <a:latin typeface="Arial" pitchFamily="34" charset="0"/>
                <a:cs typeface="Arial" pitchFamily="34" charset="0"/>
                <a:sym typeface="Wingdings" pitchFamily="2" charset="2"/>
              </a:rPr>
              <a:t>Master</a:t>
            </a:r>
            <a:endParaRPr lang="fr-FR" sz="1200" dirty="0">
              <a:latin typeface="Arial" pitchFamily="34" charset="0"/>
              <a:cs typeface="Arial" pitchFamily="34" charset="0"/>
            </a:endParaRPr>
          </a:p>
        </p:txBody>
      </p:sp>
      <p:sp>
        <p:nvSpPr>
          <p:cNvPr id="18" name="Rectangle 17"/>
          <p:cNvSpPr/>
          <p:nvPr/>
        </p:nvSpPr>
        <p:spPr>
          <a:xfrm>
            <a:off x="2627784" y="5085184"/>
            <a:ext cx="6199133" cy="646331"/>
          </a:xfrm>
          <a:prstGeom prst="rect">
            <a:avLst/>
          </a:prstGeom>
        </p:spPr>
        <p:txBody>
          <a:bodyPr wrap="none">
            <a:spAutoFit/>
          </a:bodyPr>
          <a:lstStyle/>
          <a:p>
            <a:pPr algn="ctr"/>
            <a:r>
              <a:rPr lang="fr-FR" dirty="0" smtClean="0">
                <a:latin typeface="Arial" pitchFamily="34" charset="0"/>
                <a:cs typeface="Arial" pitchFamily="34" charset="0"/>
              </a:rPr>
              <a:t>Bilan dernières années : liens avec l’Université plus étroits </a:t>
            </a:r>
          </a:p>
          <a:p>
            <a:pPr algn="ctr"/>
            <a:r>
              <a:rPr lang="fr-FR" dirty="0" smtClean="0">
                <a:latin typeface="Arial" pitchFamily="34" charset="0"/>
                <a:cs typeface="Arial" pitchFamily="34" charset="0"/>
              </a:rPr>
              <a:t>Il faut les resserrer davantage</a:t>
            </a:r>
          </a:p>
        </p:txBody>
      </p:sp>
      <p:sp>
        <p:nvSpPr>
          <p:cNvPr id="20" name="Rectangle 19"/>
          <p:cNvSpPr/>
          <p:nvPr/>
        </p:nvSpPr>
        <p:spPr>
          <a:xfrm>
            <a:off x="4284775" y="4725144"/>
            <a:ext cx="3383569" cy="369332"/>
          </a:xfrm>
          <a:prstGeom prst="rect">
            <a:avLst/>
          </a:prstGeom>
          <a:solidFill>
            <a:schemeClr val="accent4">
              <a:lumMod val="20000"/>
              <a:lumOff val="80000"/>
            </a:schemeClr>
          </a:solidFill>
        </p:spPr>
        <p:txBody>
          <a:bodyPr wrap="square">
            <a:spAutoFit/>
          </a:bodyPr>
          <a:lstStyle/>
          <a:p>
            <a:r>
              <a:rPr lang="fr-FR" dirty="0" smtClean="0">
                <a:latin typeface="Arial" pitchFamily="34" charset="0"/>
                <a:cs typeface="Arial" pitchFamily="34" charset="0"/>
              </a:rPr>
              <a:t>Paris Sud            LAL (IN2P3)  </a:t>
            </a:r>
            <a:endParaRPr lang="fr-FR" dirty="0">
              <a:latin typeface="Arial" pitchFamily="34" charset="0"/>
              <a:cs typeface="Arial" pitchFamily="34" charset="0"/>
            </a:endParaRPr>
          </a:p>
        </p:txBody>
      </p:sp>
      <p:graphicFrame>
        <p:nvGraphicFramePr>
          <p:cNvPr id="1027" name="Object 3"/>
          <p:cNvGraphicFramePr>
            <a:graphicFrameLocks noChangeAspect="1"/>
          </p:cNvGraphicFramePr>
          <p:nvPr/>
        </p:nvGraphicFramePr>
        <p:xfrm>
          <a:off x="5502645" y="4749802"/>
          <a:ext cx="576064" cy="368424"/>
        </p:xfrm>
        <a:graphic>
          <a:graphicData uri="http://schemas.openxmlformats.org/presentationml/2006/ole">
            <p:oleObj spid="_x0000_s1027" name="Equation" r:id="rId3" imgW="215640" imgH="152280" progId="">
              <p:embed/>
            </p:oleObj>
          </a:graphicData>
        </a:graphic>
      </p:graphicFrame>
      <p:sp>
        <p:nvSpPr>
          <p:cNvPr id="22" name="Rectangle 21"/>
          <p:cNvSpPr/>
          <p:nvPr/>
        </p:nvSpPr>
        <p:spPr>
          <a:xfrm>
            <a:off x="4932040" y="801845"/>
            <a:ext cx="3557384" cy="923330"/>
          </a:xfrm>
          <a:prstGeom prst="rect">
            <a:avLst/>
          </a:prstGeom>
          <a:solidFill>
            <a:schemeClr val="accent3">
              <a:lumMod val="20000"/>
              <a:lumOff val="80000"/>
            </a:schemeClr>
          </a:solidFill>
        </p:spPr>
        <p:txBody>
          <a:bodyPr wrap="none">
            <a:spAutoFit/>
          </a:bodyPr>
          <a:lstStyle/>
          <a:p>
            <a:endParaRPr lang="fr-FR" dirty="0" smtClean="0">
              <a:latin typeface="Arial" pitchFamily="34" charset="0"/>
              <a:cs typeface="Arial" pitchFamily="34" charset="0"/>
            </a:endParaRPr>
          </a:p>
          <a:p>
            <a:r>
              <a:rPr lang="fr-FR" dirty="0" smtClean="0">
                <a:latin typeface="Arial" pitchFamily="34" charset="0"/>
                <a:cs typeface="Arial" pitchFamily="34" charset="0"/>
              </a:rPr>
              <a:t>Attractivité  pédagogie/recherche</a:t>
            </a:r>
          </a:p>
          <a:p>
            <a:pPr algn="ctr"/>
            <a:r>
              <a:rPr lang="fr-FR" dirty="0" smtClean="0">
                <a:latin typeface="Arial" pitchFamily="34" charset="0"/>
                <a:cs typeface="Arial" pitchFamily="34" charset="0"/>
              </a:rPr>
              <a:t>assise internationale</a:t>
            </a:r>
            <a:endParaRPr lang="fr-FR" dirty="0">
              <a:latin typeface="Arial" pitchFamily="34" charset="0"/>
              <a:cs typeface="Arial" pitchFamily="34" charset="0"/>
            </a:endParaRPr>
          </a:p>
        </p:txBody>
      </p:sp>
      <p:sp>
        <p:nvSpPr>
          <p:cNvPr id="23" name="Rectangle 22"/>
          <p:cNvSpPr/>
          <p:nvPr/>
        </p:nvSpPr>
        <p:spPr>
          <a:xfrm>
            <a:off x="2366016" y="4616753"/>
            <a:ext cx="6729855" cy="111650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p:cNvSpPr/>
          <p:nvPr/>
        </p:nvSpPr>
        <p:spPr>
          <a:xfrm>
            <a:off x="48129" y="5973030"/>
            <a:ext cx="8628327"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fr-FR" dirty="0" smtClean="0">
                <a:latin typeface="Arial" pitchFamily="34" charset="0"/>
                <a:cs typeface="Arial" pitchFamily="34" charset="0"/>
              </a:rPr>
              <a:t>…et par de la communication vers le grand public  : Revue Elémentaire, </a:t>
            </a:r>
          </a:p>
          <a:p>
            <a:r>
              <a:rPr lang="fr-FR" dirty="0" smtClean="0">
                <a:latin typeface="Arial" pitchFamily="34" charset="0"/>
                <a:cs typeface="Arial" pitchFamily="34" charset="0"/>
              </a:rPr>
              <a:t>                 Science Aco, Master Class, Passeport des Deux Infinis, Conférences... ) </a:t>
            </a:r>
            <a:endParaRPr lang="fr-FR" dirty="0">
              <a:latin typeface="Arial" pitchFamily="34" charset="0"/>
              <a:cs typeface="Arial" pitchFamily="34" charset="0"/>
            </a:endParaRPr>
          </a:p>
        </p:txBody>
      </p:sp>
      <p:sp>
        <p:nvSpPr>
          <p:cNvPr id="25" name="Espace réservé du numéro de diapositive 24"/>
          <p:cNvSpPr>
            <a:spLocks noGrp="1"/>
          </p:cNvSpPr>
          <p:nvPr>
            <p:ph type="sldNum" sz="quarter" idx="12"/>
          </p:nvPr>
        </p:nvSpPr>
        <p:spPr>
          <a:xfrm>
            <a:off x="6876256" y="6448251"/>
            <a:ext cx="2133600" cy="365125"/>
          </a:xfrm>
        </p:spPr>
        <p:txBody>
          <a:bodyPr/>
          <a:lstStyle/>
          <a:p>
            <a:endParaRPr lang="fr-FR" dirty="0" smtClean="0"/>
          </a:p>
          <a:p>
            <a:r>
              <a:rPr lang="fr-FR" dirty="0" smtClean="0"/>
              <a:t>.</a:t>
            </a:r>
            <a:fld id="{044901D5-0DEC-41E6-8025-CE7E4D9C4ED2}" type="slidenum">
              <a:rPr lang="fr-FR" smtClean="0"/>
              <a:pPr/>
              <a:t>33</a:t>
            </a:fld>
            <a:endParaRPr lang="fr-FR" dirty="0"/>
          </a:p>
        </p:txBody>
      </p:sp>
      <p:sp>
        <p:nvSpPr>
          <p:cNvPr id="19" name="Rectangle 18"/>
          <p:cNvSpPr/>
          <p:nvPr/>
        </p:nvSpPr>
        <p:spPr>
          <a:xfrm>
            <a:off x="5076056" y="695970"/>
            <a:ext cx="3312368" cy="369332"/>
          </a:xfrm>
          <a:prstGeom prst="rect">
            <a:avLst/>
          </a:prstGeom>
          <a:solidFill>
            <a:schemeClr val="accent4">
              <a:lumMod val="20000"/>
              <a:lumOff val="80000"/>
            </a:schemeClr>
          </a:solidFill>
        </p:spPr>
        <p:txBody>
          <a:bodyPr wrap="square">
            <a:spAutoFit/>
          </a:bodyPr>
          <a:lstStyle/>
          <a:p>
            <a:r>
              <a:rPr lang="fr-FR" dirty="0" smtClean="0">
                <a:latin typeface="Arial" pitchFamily="34" charset="0"/>
                <a:cs typeface="Arial" pitchFamily="34" charset="0"/>
              </a:rPr>
              <a:t>Paris Sud            LAL (IN2P3)  </a:t>
            </a:r>
            <a:endParaRPr lang="fr-FR" dirty="0">
              <a:latin typeface="Arial" pitchFamily="34" charset="0"/>
              <a:cs typeface="Arial" pitchFamily="34" charset="0"/>
            </a:endParaRPr>
          </a:p>
        </p:txBody>
      </p:sp>
      <p:graphicFrame>
        <p:nvGraphicFramePr>
          <p:cNvPr id="21" name="Object 3"/>
          <p:cNvGraphicFramePr>
            <a:graphicFrameLocks noChangeAspect="1"/>
          </p:cNvGraphicFramePr>
          <p:nvPr/>
        </p:nvGraphicFramePr>
        <p:xfrm>
          <a:off x="6299434" y="709578"/>
          <a:ext cx="576064" cy="368424"/>
        </p:xfrm>
        <a:graphic>
          <a:graphicData uri="http://schemas.openxmlformats.org/presentationml/2006/ole">
            <p:oleObj spid="_x0000_s1028" name="Equation" r:id="rId4" imgW="215640" imgH="152280" progId="">
              <p:embed/>
            </p:oleObj>
          </a:graphicData>
        </a:graphic>
      </p:graphicFrame>
      <p:sp>
        <p:nvSpPr>
          <p:cNvPr id="26" name="Rectangle 25"/>
          <p:cNvSpPr/>
          <p:nvPr/>
        </p:nvSpPr>
        <p:spPr>
          <a:xfrm>
            <a:off x="1979712" y="3322125"/>
            <a:ext cx="7164288" cy="584775"/>
          </a:xfrm>
          <a:prstGeom prst="rect">
            <a:avLst/>
          </a:prstGeom>
        </p:spPr>
        <p:txBody>
          <a:bodyPr wrap="square">
            <a:spAutoFit/>
          </a:bodyPr>
          <a:lstStyle/>
          <a:p>
            <a:pPr algn="ctr"/>
            <a:r>
              <a:rPr lang="fr-FR" sz="1600" dirty="0" smtClean="0">
                <a:latin typeface="Arial" pitchFamily="34" charset="0"/>
                <a:cs typeface="Arial" pitchFamily="34" charset="0"/>
              </a:rPr>
              <a:t>Installations technologiques (CALVA,PHIL...)         plateformes pédagogiques </a:t>
            </a:r>
          </a:p>
          <a:p>
            <a:pPr algn="ctr"/>
            <a:r>
              <a:rPr lang="fr-FR" sz="1600" dirty="0" smtClean="0">
                <a:latin typeface="Arial" pitchFamily="34" charset="0"/>
                <a:cs typeface="Arial" pitchFamily="34" charset="0"/>
              </a:rPr>
              <a:t>Investissement : cours d’informatique par les ingénieurs </a:t>
            </a:r>
          </a:p>
        </p:txBody>
      </p:sp>
      <p:cxnSp>
        <p:nvCxnSpPr>
          <p:cNvPr id="27" name="Connecteur droit avec flèche 26"/>
          <p:cNvCxnSpPr/>
          <p:nvPr/>
        </p:nvCxnSpPr>
        <p:spPr>
          <a:xfrm>
            <a:off x="6167293" y="3512811"/>
            <a:ext cx="348923"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27784" y="179348"/>
            <a:ext cx="3600400" cy="369332"/>
          </a:xfrm>
          <a:prstGeom prst="rect">
            <a:avLst/>
          </a:prstGeom>
          <a:solidFill>
            <a:srgbClr val="FFC000"/>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r-FR" smtClean="0">
                <a:latin typeface="Arial" pitchFamily="34" charset="0"/>
                <a:cs typeface="Arial" pitchFamily="34" charset="0"/>
              </a:rPr>
              <a:t>Gouvernance du LAL</a:t>
            </a:r>
            <a:endParaRPr lang="fr-FR">
              <a:latin typeface="Arial" pitchFamily="34" charset="0"/>
              <a:cs typeface="Arial" pitchFamily="34" charset="0"/>
            </a:endParaRPr>
          </a:p>
        </p:txBody>
      </p:sp>
      <p:sp>
        <p:nvSpPr>
          <p:cNvPr id="6" name="Rectangle 5"/>
          <p:cNvSpPr/>
          <p:nvPr/>
        </p:nvSpPr>
        <p:spPr>
          <a:xfrm>
            <a:off x="251520" y="1475492"/>
            <a:ext cx="417646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fr-FR" dirty="0" smtClean="0">
                <a:latin typeface="Arial" pitchFamily="34" charset="0"/>
                <a:cs typeface="Arial" pitchFamily="34" charset="0"/>
              </a:rPr>
              <a:t>Directeur adjoint :  Fabien Cavalier</a:t>
            </a:r>
            <a:endParaRPr lang="fr-FR" dirty="0">
              <a:latin typeface="Arial" pitchFamily="34" charset="0"/>
              <a:cs typeface="Arial" pitchFamily="34" charset="0"/>
            </a:endParaRPr>
          </a:p>
        </p:txBody>
      </p:sp>
      <p:sp>
        <p:nvSpPr>
          <p:cNvPr id="7" name="Rectangle 6"/>
          <p:cNvSpPr/>
          <p:nvPr/>
        </p:nvSpPr>
        <p:spPr>
          <a:xfrm>
            <a:off x="251520" y="3212976"/>
            <a:ext cx="417646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fr-FR" smtClean="0">
                <a:latin typeface="Arial" pitchFamily="34" charset="0"/>
                <a:cs typeface="Arial" pitchFamily="34" charset="0"/>
              </a:rPr>
              <a:t>Direction technique : Bruno Mansoux</a:t>
            </a:r>
            <a:endParaRPr lang="fr-FR">
              <a:latin typeface="Arial" pitchFamily="34" charset="0"/>
              <a:cs typeface="Arial" pitchFamily="34" charset="0"/>
            </a:endParaRPr>
          </a:p>
        </p:txBody>
      </p:sp>
      <p:sp>
        <p:nvSpPr>
          <p:cNvPr id="8" name="Rectangle 7"/>
          <p:cNvSpPr/>
          <p:nvPr/>
        </p:nvSpPr>
        <p:spPr>
          <a:xfrm>
            <a:off x="467544" y="764704"/>
            <a:ext cx="7776864" cy="3693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fr-FR" i="1" dirty="0" smtClean="0">
                <a:latin typeface="Arial" pitchFamily="34" charset="0"/>
                <a:cs typeface="Arial" pitchFamily="34" charset="0"/>
              </a:rPr>
              <a:t>Changement </a:t>
            </a:r>
            <a:r>
              <a:rPr lang="fr-FR" i="1" dirty="0" smtClean="0">
                <a:latin typeface="Arial" pitchFamily="34" charset="0"/>
                <a:cs typeface="Arial" pitchFamily="34" charset="0"/>
              </a:rPr>
              <a:t>à </a:t>
            </a:r>
            <a:r>
              <a:rPr lang="fr-FR" i="1" dirty="0" smtClean="0">
                <a:latin typeface="Arial" pitchFamily="34" charset="0"/>
                <a:cs typeface="Arial" pitchFamily="34" charset="0"/>
              </a:rPr>
              <a:t>la direction du laboratoire.</a:t>
            </a:r>
          </a:p>
        </p:txBody>
      </p:sp>
      <p:sp>
        <p:nvSpPr>
          <p:cNvPr id="10" name="Rectangle 9"/>
          <p:cNvSpPr/>
          <p:nvPr/>
        </p:nvSpPr>
        <p:spPr>
          <a:xfrm>
            <a:off x="323528" y="4571836"/>
            <a:ext cx="424847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fr-FR" smtClean="0">
                <a:latin typeface="Arial" pitchFamily="34" charset="0"/>
                <a:cs typeface="Arial" pitchFamily="34" charset="0"/>
              </a:rPr>
              <a:t>Direction administrative :Brigitte Renard</a:t>
            </a:r>
            <a:endParaRPr lang="fr-FR">
              <a:latin typeface="Arial" pitchFamily="34" charset="0"/>
              <a:cs typeface="Arial" pitchFamily="34" charset="0"/>
            </a:endParaRPr>
          </a:p>
        </p:txBody>
      </p:sp>
      <p:sp>
        <p:nvSpPr>
          <p:cNvPr id="12" name="Rectangle 11"/>
          <p:cNvSpPr/>
          <p:nvPr/>
        </p:nvSpPr>
        <p:spPr>
          <a:xfrm>
            <a:off x="323528" y="2060848"/>
            <a:ext cx="8820472" cy="923330"/>
          </a:xfrm>
          <a:prstGeom prst="rect">
            <a:avLst/>
          </a:prstGeom>
        </p:spPr>
        <p:txBody>
          <a:bodyPr wrap="square">
            <a:spAutoFit/>
          </a:bodyPr>
          <a:lstStyle/>
          <a:p>
            <a:r>
              <a:rPr lang="fr-FR" dirty="0" smtClean="0">
                <a:latin typeface="Arial" pitchFamily="34" charset="0"/>
                <a:cs typeface="Arial" pitchFamily="34" charset="0"/>
              </a:rPr>
              <a:t>Directeur Adjoint est celui qui codirige le Laboratoire, avec une attention particulière aux problèmes internes du Laboratoire et en particulier aux services techniques pour lesquels  il reçoit l’aide du Directeur Technique</a:t>
            </a:r>
            <a:endParaRPr lang="fr-FR" dirty="0">
              <a:latin typeface="Arial" pitchFamily="34" charset="0"/>
              <a:cs typeface="Arial" pitchFamily="34" charset="0"/>
            </a:endParaRPr>
          </a:p>
        </p:txBody>
      </p:sp>
      <p:sp>
        <p:nvSpPr>
          <p:cNvPr id="13" name="ZoneTexte 12"/>
          <p:cNvSpPr txBox="1"/>
          <p:nvPr/>
        </p:nvSpPr>
        <p:spPr>
          <a:xfrm>
            <a:off x="4754129" y="1342509"/>
            <a:ext cx="3852337" cy="646331"/>
          </a:xfrm>
          <a:prstGeom prst="rect">
            <a:avLst/>
          </a:prstGeom>
          <a:noFill/>
        </p:spPr>
        <p:txBody>
          <a:bodyPr wrap="none" rtlCol="0">
            <a:spAutoFit/>
          </a:bodyPr>
          <a:lstStyle/>
          <a:p>
            <a:pPr algn="ctr"/>
            <a:r>
              <a:rPr lang="fr-FR" dirty="0" smtClean="0">
                <a:latin typeface="Arial" pitchFamily="34" charset="0"/>
                <a:cs typeface="Arial" pitchFamily="34" charset="0"/>
              </a:rPr>
              <a:t>Fabien m’a accompagné dans la </a:t>
            </a:r>
          </a:p>
          <a:p>
            <a:pPr algn="ctr"/>
            <a:r>
              <a:rPr lang="fr-FR" dirty="0" smtClean="0">
                <a:latin typeface="Arial" pitchFamily="34" charset="0"/>
                <a:cs typeface="Arial" pitchFamily="34" charset="0"/>
              </a:rPr>
              <a:t>phase qui a précédé ma nomination</a:t>
            </a:r>
            <a:endParaRPr lang="fr-FR" dirty="0">
              <a:latin typeface="Arial" pitchFamily="34" charset="0"/>
              <a:cs typeface="Arial" pitchFamily="34" charset="0"/>
            </a:endParaRPr>
          </a:p>
        </p:txBody>
      </p:sp>
      <p:sp>
        <p:nvSpPr>
          <p:cNvPr id="14" name="Rectangle 13"/>
          <p:cNvSpPr/>
          <p:nvPr/>
        </p:nvSpPr>
        <p:spPr>
          <a:xfrm>
            <a:off x="323528" y="3717032"/>
            <a:ext cx="8820472" cy="646331"/>
          </a:xfrm>
          <a:prstGeom prst="rect">
            <a:avLst/>
          </a:prstGeom>
        </p:spPr>
        <p:txBody>
          <a:bodyPr wrap="square">
            <a:spAutoFit/>
          </a:bodyPr>
          <a:lstStyle/>
          <a:p>
            <a:r>
              <a:rPr lang="fr-FR" smtClean="0">
                <a:latin typeface="Arial" pitchFamily="34" charset="0"/>
                <a:cs typeface="Arial" pitchFamily="34" charset="0"/>
              </a:rPr>
              <a:t>Directeur Technique coordonne les services Techniques. Il a aussi la mission spécifique d’établir et gérer les contacts avec le monde industriel. </a:t>
            </a:r>
            <a:endParaRPr lang="fr-FR">
              <a:latin typeface="Arial" pitchFamily="34" charset="0"/>
              <a:cs typeface="Arial" pitchFamily="34" charset="0"/>
            </a:endParaRPr>
          </a:p>
        </p:txBody>
      </p:sp>
      <p:sp>
        <p:nvSpPr>
          <p:cNvPr id="15" name="Rectangle 14"/>
          <p:cNvSpPr/>
          <p:nvPr/>
        </p:nvSpPr>
        <p:spPr>
          <a:xfrm>
            <a:off x="467544" y="5518973"/>
            <a:ext cx="7992888" cy="646331"/>
          </a:xfrm>
          <a:prstGeom prst="rect">
            <a:avLst/>
          </a:prstGeom>
        </p:spPr>
        <p:txBody>
          <a:bodyPr wrap="square">
            <a:spAutoFit/>
          </a:bodyPr>
          <a:lstStyle/>
          <a:p>
            <a:pPr algn="ctr"/>
            <a:r>
              <a:rPr lang="fr-FR" i="1" smtClean="0">
                <a:latin typeface="Arial" pitchFamily="34" charset="0"/>
                <a:cs typeface="Arial" pitchFamily="34" charset="0"/>
              </a:rPr>
              <a:t>Je souhaite que les rôles de responsabilité à tout niveau (postes de direction, chefs de groupe...)  tournent plus rapidement. </a:t>
            </a:r>
          </a:p>
        </p:txBody>
      </p:sp>
      <p:sp>
        <p:nvSpPr>
          <p:cNvPr id="16" name="Rectangle 15"/>
          <p:cNvSpPr/>
          <p:nvPr/>
        </p:nvSpPr>
        <p:spPr>
          <a:xfrm>
            <a:off x="36512" y="6228020"/>
            <a:ext cx="9144000" cy="369332"/>
          </a:xfrm>
          <a:prstGeom prst="rect">
            <a:avLst/>
          </a:prstGeom>
        </p:spPr>
        <p:txBody>
          <a:bodyPr wrap="square">
            <a:spAutoFit/>
          </a:bodyPr>
          <a:lstStyle/>
          <a:p>
            <a:pPr algn="ctr"/>
            <a:r>
              <a:rPr lang="fr-FR" i="1" dirty="0" smtClean="0">
                <a:latin typeface="Arial" pitchFamily="34" charset="0"/>
                <a:cs typeface="Arial" pitchFamily="34" charset="0"/>
              </a:rPr>
              <a:t>Je veux associer le Conseil du </a:t>
            </a:r>
            <a:r>
              <a:rPr lang="fr-FR" i="1" dirty="0" smtClean="0">
                <a:latin typeface="Arial" pitchFamily="34" charset="0"/>
                <a:cs typeface="Arial" pitchFamily="34" charset="0"/>
              </a:rPr>
              <a:t>Laboratoire pour </a:t>
            </a:r>
            <a:r>
              <a:rPr lang="fr-FR" i="1" dirty="0" smtClean="0">
                <a:latin typeface="Arial" pitchFamily="34" charset="0"/>
                <a:cs typeface="Arial" pitchFamily="34" charset="0"/>
              </a:rPr>
              <a:t>étudier la façon de mener ces actions </a:t>
            </a:r>
            <a:endParaRPr lang="fr-FR"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067944" y="2588711"/>
            <a:ext cx="4932040" cy="1200329"/>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fr-FR" dirty="0" smtClean="0">
                <a:latin typeface="Arial" pitchFamily="34" charset="0"/>
                <a:cs typeface="Arial" pitchFamily="34" charset="0"/>
              </a:rPr>
              <a:t> Discute et conseille la Direction sur </a:t>
            </a:r>
          </a:p>
          <a:p>
            <a:pPr algn="ctr"/>
            <a:r>
              <a:rPr lang="fr-FR" dirty="0" smtClean="0">
                <a:latin typeface="Arial" pitchFamily="34" charset="0"/>
                <a:cs typeface="Arial" pitchFamily="34" charset="0"/>
              </a:rPr>
              <a:t>toute nouvelle proposition d’expérience, </a:t>
            </a:r>
          </a:p>
          <a:p>
            <a:pPr algn="ctr"/>
            <a:r>
              <a:rPr lang="fr-FR" dirty="0" smtClean="0">
                <a:latin typeface="Arial" pitchFamily="34" charset="0"/>
                <a:cs typeface="Arial" pitchFamily="34" charset="0"/>
              </a:rPr>
              <a:t>et également toute proposition dans le cadre des appels à projet (ANR, EQUIPEX…)</a:t>
            </a:r>
          </a:p>
        </p:txBody>
      </p:sp>
      <p:sp>
        <p:nvSpPr>
          <p:cNvPr id="8" name="Rectangle 7"/>
          <p:cNvSpPr/>
          <p:nvPr/>
        </p:nvSpPr>
        <p:spPr>
          <a:xfrm>
            <a:off x="5216778" y="1314339"/>
            <a:ext cx="2595582" cy="369332"/>
          </a:xfrm>
          <a:prstGeom prst="rect">
            <a:avLst/>
          </a:prstGeom>
          <a:solidFill>
            <a:srgbClr val="FFC000"/>
          </a:solidFill>
        </p:spPr>
        <p:txBody>
          <a:bodyPr wrap="none">
            <a:spAutoFit/>
          </a:bodyPr>
          <a:lstStyle/>
          <a:p>
            <a:r>
              <a:rPr lang="fr-FR" dirty="0" smtClean="0">
                <a:latin typeface="Arial" pitchFamily="34" charset="0"/>
                <a:cs typeface="Arial" pitchFamily="34" charset="0"/>
              </a:rPr>
              <a:t>Le Conseil Scientifique </a:t>
            </a:r>
            <a:endParaRPr lang="fr-FR" dirty="0"/>
          </a:p>
        </p:txBody>
      </p:sp>
      <p:sp>
        <p:nvSpPr>
          <p:cNvPr id="12" name="Rectangle 11"/>
          <p:cNvSpPr/>
          <p:nvPr/>
        </p:nvSpPr>
        <p:spPr>
          <a:xfrm>
            <a:off x="4283968" y="1674379"/>
            <a:ext cx="4572000" cy="923330"/>
          </a:xfrm>
          <a:prstGeom prst="rect">
            <a:avLst/>
          </a:prstGeom>
        </p:spPr>
        <p:txBody>
          <a:bodyPr>
            <a:spAutoFit/>
          </a:bodyPr>
          <a:lstStyle/>
          <a:p>
            <a:pPr algn="ctr"/>
            <a:r>
              <a:rPr lang="fr-FR" i="1" dirty="0" smtClean="0">
                <a:latin typeface="Arial" pitchFamily="34" charset="0"/>
                <a:cs typeface="Arial" pitchFamily="34" charset="0"/>
              </a:rPr>
              <a:t>Le Président du Conseil Scientifique sera une personnalité du laboratoire non impliquée dans la direction</a:t>
            </a:r>
            <a:endParaRPr lang="fr-FR" i="1" dirty="0">
              <a:latin typeface="Arial" pitchFamily="34" charset="0"/>
              <a:cs typeface="Arial" pitchFamily="34" charset="0"/>
            </a:endParaRPr>
          </a:p>
        </p:txBody>
      </p:sp>
      <p:sp>
        <p:nvSpPr>
          <p:cNvPr id="15" name="Rectangle 14"/>
          <p:cNvSpPr/>
          <p:nvPr/>
        </p:nvSpPr>
        <p:spPr>
          <a:xfrm>
            <a:off x="4794566" y="4153176"/>
            <a:ext cx="3570208" cy="369332"/>
          </a:xfrm>
          <a:prstGeom prst="rect">
            <a:avLst/>
          </a:prstGeom>
          <a:solidFill>
            <a:srgbClr val="FFC000"/>
          </a:solidFill>
        </p:spPr>
        <p:txBody>
          <a:bodyPr wrap="none">
            <a:spAutoFit/>
          </a:bodyPr>
          <a:lstStyle/>
          <a:p>
            <a:pPr algn="ctr"/>
            <a:r>
              <a:rPr lang="fr-FR" dirty="0" smtClean="0">
                <a:latin typeface="Arial" pitchFamily="34" charset="0"/>
                <a:cs typeface="Arial" pitchFamily="34" charset="0"/>
              </a:rPr>
              <a:t>ASPRO (Assemblée des Projets)</a:t>
            </a:r>
          </a:p>
        </p:txBody>
      </p:sp>
      <p:sp>
        <p:nvSpPr>
          <p:cNvPr id="16" name="Rectangle 15"/>
          <p:cNvSpPr/>
          <p:nvPr/>
        </p:nvSpPr>
        <p:spPr>
          <a:xfrm>
            <a:off x="4283968" y="4607290"/>
            <a:ext cx="4536504" cy="646331"/>
          </a:xfrm>
          <a:prstGeom prst="rect">
            <a:avLst/>
          </a:prstGeom>
        </p:spPr>
        <p:txBody>
          <a:bodyPr wrap="square">
            <a:spAutoFit/>
          </a:bodyPr>
          <a:lstStyle/>
          <a:p>
            <a:pPr algn="ctr"/>
            <a:r>
              <a:rPr lang="fr-FR" dirty="0" smtClean="0">
                <a:latin typeface="Arial" pitchFamily="34" charset="0"/>
                <a:cs typeface="Arial" pitchFamily="34" charset="0"/>
              </a:rPr>
              <a:t>Instance locale des responsables des projets de physique et technique</a:t>
            </a:r>
            <a:endParaRPr lang="fr-FR" dirty="0">
              <a:latin typeface="Arial" pitchFamily="34" charset="0"/>
              <a:cs typeface="Arial" pitchFamily="34" charset="0"/>
            </a:endParaRPr>
          </a:p>
        </p:txBody>
      </p:sp>
      <p:sp>
        <p:nvSpPr>
          <p:cNvPr id="17" name="Rectangle 16"/>
          <p:cNvSpPr/>
          <p:nvPr/>
        </p:nvSpPr>
        <p:spPr>
          <a:xfrm>
            <a:off x="4211960" y="1268760"/>
            <a:ext cx="4680520" cy="266429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p:cNvSpPr/>
          <p:nvPr/>
        </p:nvSpPr>
        <p:spPr>
          <a:xfrm>
            <a:off x="4211960" y="4077072"/>
            <a:ext cx="4680520" cy="1237524"/>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Espace réservé du numéro de diapositive 22"/>
          <p:cNvSpPr>
            <a:spLocks noGrp="1"/>
          </p:cNvSpPr>
          <p:nvPr>
            <p:ph type="sldNum" sz="quarter" idx="12"/>
          </p:nvPr>
        </p:nvSpPr>
        <p:spPr>
          <a:xfrm>
            <a:off x="3671392" y="6605655"/>
            <a:ext cx="2133600" cy="365125"/>
          </a:xfrm>
        </p:spPr>
        <p:txBody>
          <a:bodyPr/>
          <a:lstStyle/>
          <a:p>
            <a:fld id="{044901D5-0DEC-41E6-8025-CE7E4D9C4ED2}" type="slidenum">
              <a:rPr lang="fr-FR" smtClean="0"/>
              <a:pPr/>
              <a:t>35</a:t>
            </a:fld>
            <a:endParaRPr lang="fr-FR"/>
          </a:p>
        </p:txBody>
      </p:sp>
      <p:sp>
        <p:nvSpPr>
          <p:cNvPr id="24" name="Rectangle 23"/>
          <p:cNvSpPr/>
          <p:nvPr/>
        </p:nvSpPr>
        <p:spPr>
          <a:xfrm>
            <a:off x="179512" y="1484784"/>
            <a:ext cx="3816424" cy="923330"/>
          </a:xfrm>
          <a:prstGeom prst="rect">
            <a:avLst/>
          </a:prstGeom>
        </p:spPr>
        <p:txBody>
          <a:bodyPr wrap="square">
            <a:spAutoFit/>
          </a:bodyPr>
          <a:lstStyle/>
          <a:p>
            <a:pPr algn="ctr"/>
            <a:r>
              <a:rPr lang="fr-FR" dirty="0" smtClean="0">
                <a:latin typeface="Arial" pitchFamily="34" charset="0"/>
                <a:cs typeface="Arial" pitchFamily="34" charset="0"/>
              </a:rPr>
              <a:t>Veille à la cohérence des activités avec  la vie du Laboratoire. </a:t>
            </a:r>
          </a:p>
          <a:p>
            <a:pPr algn="ctr"/>
            <a:r>
              <a:rPr lang="fr-FR" dirty="0" smtClean="0">
                <a:latin typeface="Arial" pitchFamily="34" charset="0"/>
                <a:cs typeface="Arial" pitchFamily="34" charset="0"/>
              </a:rPr>
              <a:t>Discute les problèmes sans tabou. </a:t>
            </a:r>
            <a:endParaRPr lang="fr-FR" dirty="0">
              <a:latin typeface="Arial" pitchFamily="34" charset="0"/>
              <a:cs typeface="Arial" pitchFamily="34" charset="0"/>
            </a:endParaRPr>
          </a:p>
        </p:txBody>
      </p:sp>
      <p:sp>
        <p:nvSpPr>
          <p:cNvPr id="25" name="Rectangle 24"/>
          <p:cNvSpPr/>
          <p:nvPr/>
        </p:nvSpPr>
        <p:spPr>
          <a:xfrm>
            <a:off x="608103" y="1052736"/>
            <a:ext cx="2890535" cy="369332"/>
          </a:xfrm>
          <a:prstGeom prst="rect">
            <a:avLst/>
          </a:prstGeom>
          <a:solidFill>
            <a:srgbClr val="FFC000"/>
          </a:solidFill>
        </p:spPr>
        <p:txBody>
          <a:bodyPr wrap="none">
            <a:spAutoFit/>
          </a:bodyPr>
          <a:lstStyle/>
          <a:p>
            <a:pPr algn="ctr"/>
            <a:r>
              <a:rPr lang="fr-FR" dirty="0" smtClean="0">
                <a:latin typeface="Arial" pitchFamily="34" charset="0"/>
                <a:cs typeface="Arial" pitchFamily="34" charset="0"/>
              </a:rPr>
              <a:t>Le Conseil du Laboratoire </a:t>
            </a:r>
            <a:endParaRPr lang="fr-FR" dirty="0"/>
          </a:p>
        </p:txBody>
      </p:sp>
      <p:sp>
        <p:nvSpPr>
          <p:cNvPr id="28" name="Rectangle 27"/>
          <p:cNvSpPr/>
          <p:nvPr/>
        </p:nvSpPr>
        <p:spPr>
          <a:xfrm>
            <a:off x="179512" y="908720"/>
            <a:ext cx="3816424" cy="43924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ZoneTexte 33"/>
          <p:cNvSpPr txBox="1"/>
          <p:nvPr/>
        </p:nvSpPr>
        <p:spPr>
          <a:xfrm>
            <a:off x="2699792" y="116632"/>
            <a:ext cx="3145413" cy="461665"/>
          </a:xfrm>
          <a:prstGeom prst="rect">
            <a:avLst/>
          </a:prstGeom>
          <a:noFill/>
        </p:spPr>
        <p:txBody>
          <a:bodyPr wrap="none" rtlCol="0">
            <a:spAutoFit/>
          </a:bodyPr>
          <a:lstStyle/>
          <a:p>
            <a:r>
              <a:rPr lang="en-US" sz="2400" dirty="0" smtClean="0">
                <a:latin typeface="Arial" pitchFamily="34" charset="0"/>
                <a:cs typeface="Arial" pitchFamily="34" charset="0"/>
              </a:rPr>
              <a:t>Les Instances au LAL</a:t>
            </a:r>
            <a:endParaRPr lang="fr-FR" sz="2400" dirty="0">
              <a:latin typeface="Arial" pitchFamily="34" charset="0"/>
              <a:cs typeface="Arial" pitchFamily="34" charset="0"/>
            </a:endParaRPr>
          </a:p>
        </p:txBody>
      </p:sp>
      <p:sp>
        <p:nvSpPr>
          <p:cNvPr id="35" name="Rectangle 34"/>
          <p:cNvSpPr/>
          <p:nvPr/>
        </p:nvSpPr>
        <p:spPr>
          <a:xfrm>
            <a:off x="3215840" y="5593336"/>
            <a:ext cx="2839239" cy="369332"/>
          </a:xfrm>
          <a:prstGeom prst="rect">
            <a:avLst/>
          </a:prstGeom>
          <a:solidFill>
            <a:srgbClr val="FFC000"/>
          </a:solidFill>
        </p:spPr>
        <p:txBody>
          <a:bodyPr wrap="none">
            <a:spAutoFit/>
          </a:bodyPr>
          <a:lstStyle/>
          <a:p>
            <a:pPr algn="ctr"/>
            <a:r>
              <a:rPr lang="fr-FR" dirty="0" smtClean="0">
                <a:latin typeface="Arial" pitchFamily="34" charset="0"/>
                <a:cs typeface="Arial" pitchFamily="34" charset="0"/>
              </a:rPr>
              <a:t>Assemblées </a:t>
            </a:r>
            <a:r>
              <a:rPr lang="fr-FR" dirty="0" smtClean="0">
                <a:latin typeface="Arial" pitchFamily="34" charset="0"/>
                <a:cs typeface="Arial" pitchFamily="34" charset="0"/>
              </a:rPr>
              <a:t>d’Information</a:t>
            </a:r>
          </a:p>
        </p:txBody>
      </p:sp>
      <p:sp>
        <p:nvSpPr>
          <p:cNvPr id="37" name="Rectangle 36"/>
          <p:cNvSpPr/>
          <p:nvPr/>
        </p:nvSpPr>
        <p:spPr>
          <a:xfrm>
            <a:off x="2267744" y="5517232"/>
            <a:ext cx="4680520" cy="1237524"/>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2195736" y="6034676"/>
            <a:ext cx="4536504" cy="646331"/>
          </a:xfrm>
          <a:prstGeom prst="rect">
            <a:avLst/>
          </a:prstGeom>
        </p:spPr>
        <p:txBody>
          <a:bodyPr wrap="square">
            <a:spAutoFit/>
          </a:bodyPr>
          <a:lstStyle/>
          <a:p>
            <a:pPr algn="ctr"/>
            <a:r>
              <a:rPr lang="fr-FR" dirty="0" smtClean="0">
                <a:latin typeface="Arial" pitchFamily="34" charset="0"/>
                <a:cs typeface="Arial" pitchFamily="34" charset="0"/>
              </a:rPr>
              <a:t>Ouvertes à </a:t>
            </a:r>
            <a:r>
              <a:rPr lang="fr-FR" dirty="0" smtClean="0">
                <a:latin typeface="Arial" pitchFamily="34" charset="0"/>
                <a:cs typeface="Arial" pitchFamily="34" charset="0"/>
              </a:rPr>
              <a:t>tous. Informations générales </a:t>
            </a:r>
            <a:endParaRPr lang="fr-FR" dirty="0" smtClean="0">
              <a:latin typeface="Arial" pitchFamily="34" charset="0"/>
              <a:cs typeface="Arial" pitchFamily="34" charset="0"/>
            </a:endParaRPr>
          </a:p>
          <a:p>
            <a:pPr algn="ctr"/>
            <a:r>
              <a:rPr lang="fr-FR" dirty="0" smtClean="0">
                <a:latin typeface="Arial" pitchFamily="34" charset="0"/>
                <a:cs typeface="Arial" pitchFamily="34" charset="0"/>
              </a:rPr>
              <a:t>et </a:t>
            </a:r>
            <a:r>
              <a:rPr lang="fr-FR" dirty="0" smtClean="0">
                <a:latin typeface="Arial" pitchFamily="34" charset="0"/>
                <a:cs typeface="Arial" pitchFamily="34" charset="0"/>
              </a:rPr>
              <a:t> </a:t>
            </a:r>
            <a:r>
              <a:rPr lang="fr-FR" dirty="0" smtClean="0">
                <a:latin typeface="Arial" pitchFamily="34" charset="0"/>
                <a:cs typeface="Arial" pitchFamily="34" charset="0"/>
              </a:rPr>
              <a:t>d</a:t>
            </a:r>
            <a:r>
              <a:rPr lang="fr-FR" dirty="0" smtClean="0">
                <a:latin typeface="Arial" pitchFamily="34" charset="0"/>
                <a:cs typeface="Arial" pitchFamily="34" charset="0"/>
              </a:rPr>
              <a:t>iscussion </a:t>
            </a:r>
            <a:r>
              <a:rPr lang="fr-FR" dirty="0" smtClean="0">
                <a:latin typeface="Arial" pitchFamily="34" charset="0"/>
                <a:cs typeface="Arial" pitchFamily="34" charset="0"/>
              </a:rPr>
              <a:t>d’un thème en particulier…</a:t>
            </a:r>
            <a:endParaRPr lang="fr-FR" dirty="0">
              <a:latin typeface="Arial" pitchFamily="34" charset="0"/>
              <a:cs typeface="Arial" pitchFamily="34" charset="0"/>
            </a:endParaRPr>
          </a:p>
        </p:txBody>
      </p:sp>
      <p:sp>
        <p:nvSpPr>
          <p:cNvPr id="21" name="ZoneTexte 20"/>
          <p:cNvSpPr txBox="1"/>
          <p:nvPr/>
        </p:nvSpPr>
        <p:spPr>
          <a:xfrm>
            <a:off x="323528" y="2492896"/>
            <a:ext cx="3528392" cy="1477328"/>
          </a:xfrm>
          <a:prstGeom prst="rect">
            <a:avLst/>
          </a:prstGeom>
          <a:noFill/>
        </p:spPr>
        <p:txBody>
          <a:bodyPr wrap="square" rtlCol="0">
            <a:spAutoFit/>
          </a:bodyPr>
          <a:lstStyle/>
          <a:p>
            <a:r>
              <a:rPr lang="fr-FR" b="1" u="sng" dirty="0" smtClean="0"/>
              <a:t>Associer le CL : </a:t>
            </a:r>
            <a:endParaRPr lang="fr-FR" b="1" u="sng" dirty="0" smtClean="0"/>
          </a:p>
          <a:p>
            <a:pPr>
              <a:buFont typeface="Arial" pitchFamily="34" charset="0"/>
              <a:buChar char="•"/>
            </a:pPr>
            <a:r>
              <a:rPr lang="fr-FR" dirty="0" smtClean="0"/>
              <a:t> Encadrement CDD, thèses et suivi</a:t>
            </a:r>
          </a:p>
          <a:p>
            <a:pPr>
              <a:buFont typeface="Arial" pitchFamily="34" charset="0"/>
              <a:buChar char="•"/>
            </a:pPr>
            <a:r>
              <a:rPr lang="fr-FR" dirty="0" smtClean="0"/>
              <a:t> Rotation des responsabilités</a:t>
            </a:r>
          </a:p>
          <a:p>
            <a:pPr>
              <a:buFont typeface="Arial" pitchFamily="34" charset="0"/>
              <a:buChar char="•"/>
            </a:pPr>
            <a:r>
              <a:rPr lang="fr-FR" dirty="0" smtClean="0"/>
              <a:t> Structuration du labo</a:t>
            </a:r>
          </a:p>
          <a:p>
            <a:pPr>
              <a:buFont typeface="Arial" pitchFamily="34" charset="0"/>
              <a:buChar char="•"/>
            </a:pPr>
            <a:r>
              <a:rPr lang="fr-FR" dirty="0" smtClean="0"/>
              <a:t>…</a:t>
            </a:r>
          </a:p>
        </p:txBody>
      </p:sp>
      <p:sp>
        <p:nvSpPr>
          <p:cNvPr id="22" name="Rectangle 21"/>
          <p:cNvSpPr/>
          <p:nvPr/>
        </p:nvSpPr>
        <p:spPr>
          <a:xfrm>
            <a:off x="4344088" y="692696"/>
            <a:ext cx="4008533" cy="369332"/>
          </a:xfrm>
          <a:prstGeom prst="rect">
            <a:avLst/>
          </a:prstGeom>
          <a:solidFill>
            <a:srgbClr val="00FFCC">
              <a:alpha val="45000"/>
            </a:srgbClr>
          </a:solidFill>
          <a:ln>
            <a:solidFill>
              <a:schemeClr val="tx2">
                <a:lumMod val="20000"/>
                <a:lumOff val="80000"/>
              </a:schemeClr>
            </a:solidFill>
          </a:ln>
        </p:spPr>
        <p:txBody>
          <a:bodyPr wrap="none">
            <a:spAutoFit/>
          </a:bodyPr>
          <a:lstStyle/>
          <a:p>
            <a:pPr algn="ctr"/>
            <a:r>
              <a:rPr lang="en-US" i="1" dirty="0" smtClean="0">
                <a:latin typeface="Arial" pitchFamily="34" charset="0"/>
                <a:cs typeface="Arial" pitchFamily="34" charset="0"/>
              </a:rPr>
              <a:t>ELECTIONS </a:t>
            </a:r>
            <a:r>
              <a:rPr lang="en-US" i="1" dirty="0" smtClean="0">
                <a:latin typeface="Arial" pitchFamily="34" charset="0"/>
                <a:cs typeface="Arial" pitchFamily="34" charset="0"/>
              </a:rPr>
              <a:t>CL + CS  le 7 et 14 Avril</a:t>
            </a:r>
            <a:endParaRPr lang="fr-FR" i="1" dirty="0"/>
          </a:p>
        </p:txBody>
      </p:sp>
      <p:sp>
        <p:nvSpPr>
          <p:cNvPr id="31" name="Rectangle 30"/>
          <p:cNvSpPr/>
          <p:nvPr/>
        </p:nvSpPr>
        <p:spPr>
          <a:xfrm>
            <a:off x="179512" y="4582869"/>
            <a:ext cx="3888432" cy="646331"/>
          </a:xfrm>
          <a:prstGeom prst="rect">
            <a:avLst/>
          </a:prstGeom>
        </p:spPr>
        <p:txBody>
          <a:bodyPr wrap="square">
            <a:spAutoFit/>
          </a:bodyPr>
          <a:lstStyle/>
          <a:p>
            <a:pPr algn="ctr"/>
            <a:r>
              <a:rPr lang="fr-FR" dirty="0" smtClean="0">
                <a:latin typeface="Arial" pitchFamily="34" charset="0"/>
                <a:cs typeface="Arial" pitchFamily="34" charset="0"/>
              </a:rPr>
              <a:t>Joue un rôle important dans les campagnes d’avancement</a:t>
            </a:r>
            <a:endParaRPr lang="fr-FR" dirty="0"/>
          </a:p>
        </p:txBody>
      </p:sp>
      <p:sp>
        <p:nvSpPr>
          <p:cNvPr id="32" name="Rectangle 31"/>
          <p:cNvSpPr/>
          <p:nvPr/>
        </p:nvSpPr>
        <p:spPr>
          <a:xfrm>
            <a:off x="467544" y="4067780"/>
            <a:ext cx="3185487" cy="369332"/>
          </a:xfrm>
          <a:prstGeom prst="rect">
            <a:avLst/>
          </a:prstGeom>
          <a:solidFill>
            <a:srgbClr val="FFC000"/>
          </a:solidFill>
        </p:spPr>
        <p:txBody>
          <a:bodyPr wrap="none">
            <a:spAutoFit/>
          </a:bodyPr>
          <a:lstStyle/>
          <a:p>
            <a:pPr algn="ctr"/>
            <a:r>
              <a:rPr lang="fr-FR" dirty="0" smtClean="0">
                <a:latin typeface="Arial" pitchFamily="34" charset="0"/>
                <a:cs typeface="Arial" pitchFamily="34" charset="0"/>
              </a:rPr>
              <a:t>Commission Paritaire Locale </a:t>
            </a:r>
          </a:p>
        </p:txBody>
      </p:sp>
      <p:sp>
        <p:nvSpPr>
          <p:cNvPr id="33" name="Rectangle 32"/>
          <p:cNvSpPr/>
          <p:nvPr/>
        </p:nvSpPr>
        <p:spPr>
          <a:xfrm>
            <a:off x="251520" y="2564904"/>
            <a:ext cx="3672408" cy="1440160"/>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44901D5-0DEC-41E6-8025-CE7E4D9C4ED2}" type="slidenum">
              <a:rPr lang="fr-FR" smtClean="0"/>
              <a:pPr/>
              <a:t>36</a:t>
            </a:fld>
            <a:endParaRPr lang="fr-FR" dirty="0"/>
          </a:p>
        </p:txBody>
      </p:sp>
      <p:sp>
        <p:nvSpPr>
          <p:cNvPr id="5" name="ZoneTexte 4"/>
          <p:cNvSpPr txBox="1"/>
          <p:nvPr/>
        </p:nvSpPr>
        <p:spPr>
          <a:xfrm>
            <a:off x="0" y="908720"/>
            <a:ext cx="9144000" cy="5447645"/>
          </a:xfrm>
          <a:prstGeom prst="rect">
            <a:avLst/>
          </a:prstGeom>
          <a:noFill/>
        </p:spPr>
        <p:txBody>
          <a:bodyPr wrap="square" rtlCol="0">
            <a:spAutoFit/>
          </a:bodyPr>
          <a:lstStyle/>
          <a:p>
            <a:endParaRPr lang="fr-FR" dirty="0" smtClean="0"/>
          </a:p>
          <a:p>
            <a:r>
              <a:rPr lang="fr-FR" sz="2000" b="1" dirty="0" smtClean="0"/>
              <a:t>EQUIPEX :   </a:t>
            </a:r>
            <a:r>
              <a:rPr lang="fr-FR" dirty="0" smtClean="0"/>
              <a:t>Deux projets </a:t>
            </a:r>
            <a:r>
              <a:rPr lang="fr-FR" dirty="0" smtClean="0"/>
              <a:t>approuvés </a:t>
            </a:r>
            <a:r>
              <a:rPr lang="fr-FR" dirty="0" smtClean="0"/>
              <a:t>:  </a:t>
            </a:r>
            <a:r>
              <a:rPr lang="fr-FR" dirty="0" err="1" smtClean="0"/>
              <a:t>ThomX</a:t>
            </a:r>
            <a:r>
              <a:rPr lang="fr-FR" dirty="0" smtClean="0"/>
              <a:t> et  </a:t>
            </a:r>
            <a:r>
              <a:rPr lang="fr-FR" dirty="0" err="1" smtClean="0"/>
              <a:t>Cilex</a:t>
            </a:r>
            <a:r>
              <a:rPr lang="fr-FR" dirty="0" smtClean="0"/>
              <a:t> </a:t>
            </a:r>
          </a:p>
          <a:p>
            <a:r>
              <a:rPr lang="fr-FR" dirty="0" smtClean="0"/>
              <a:t>                        Il faut se préparer pour la deuxième vague des appels d’offre.</a:t>
            </a:r>
          </a:p>
          <a:p>
            <a:endParaRPr lang="fr-FR" dirty="0" smtClean="0"/>
          </a:p>
          <a:p>
            <a:r>
              <a:rPr lang="fr-FR" b="1" dirty="0" smtClean="0"/>
              <a:t>Budget :         </a:t>
            </a:r>
            <a:r>
              <a:rPr lang="fr-FR" dirty="0" smtClean="0"/>
              <a:t>Mauvaise nouvelle. Baisse du </a:t>
            </a:r>
            <a:r>
              <a:rPr lang="fr-FR" dirty="0" smtClean="0"/>
              <a:t>SBNA et des financements sur projets</a:t>
            </a:r>
            <a:endParaRPr lang="fr-FR" dirty="0" smtClean="0"/>
          </a:p>
          <a:p>
            <a:r>
              <a:rPr lang="fr-FR" dirty="0" smtClean="0"/>
              <a:t>                        Présentation détaillée </a:t>
            </a:r>
            <a:r>
              <a:rPr lang="fr-FR" dirty="0" smtClean="0"/>
              <a:t>à </a:t>
            </a:r>
            <a:r>
              <a:rPr lang="fr-FR" dirty="0" smtClean="0"/>
              <a:t>la prochaine ASPRO</a:t>
            </a:r>
          </a:p>
          <a:p>
            <a:r>
              <a:rPr lang="fr-FR" dirty="0" smtClean="0"/>
              <a:t>               </a:t>
            </a:r>
          </a:p>
          <a:p>
            <a:r>
              <a:rPr lang="fr-FR" dirty="0" smtClean="0"/>
              <a:t>          juste </a:t>
            </a:r>
            <a:r>
              <a:rPr lang="fr-FR" dirty="0" smtClean="0"/>
              <a:t>un </a:t>
            </a:r>
            <a:r>
              <a:rPr lang="fr-FR" dirty="0" smtClean="0"/>
              <a:t>chiffre nous disposons de -400KEuros (~  -15%) par rapport </a:t>
            </a:r>
            <a:r>
              <a:rPr lang="fr-FR" dirty="0" smtClean="0"/>
              <a:t>à </a:t>
            </a:r>
            <a:r>
              <a:rPr lang="fr-FR" dirty="0" smtClean="0"/>
              <a:t>2010</a:t>
            </a:r>
          </a:p>
          <a:p>
            <a:r>
              <a:rPr lang="fr-FR" dirty="0" smtClean="0"/>
              <a:t>             </a:t>
            </a:r>
            <a:r>
              <a:rPr lang="fr-FR" dirty="0" smtClean="0"/>
              <a:t>   Suite </a:t>
            </a:r>
            <a:r>
              <a:rPr lang="fr-FR" dirty="0" smtClean="0"/>
              <a:t>aussi aux entretiens </a:t>
            </a:r>
            <a:r>
              <a:rPr lang="fr-FR" dirty="0" smtClean="0"/>
              <a:t>budgétaires, il </a:t>
            </a:r>
            <a:r>
              <a:rPr lang="fr-FR" dirty="0" smtClean="0"/>
              <a:t>faut changer les </a:t>
            </a:r>
            <a:r>
              <a:rPr lang="fr-FR" dirty="0" smtClean="0"/>
              <a:t>pratiques</a:t>
            </a:r>
            <a:endParaRPr lang="fr-FR" dirty="0" smtClean="0"/>
          </a:p>
          <a:p>
            <a:endParaRPr lang="fr-FR" dirty="0" smtClean="0"/>
          </a:p>
          <a:p>
            <a:r>
              <a:rPr lang="fr-FR" b="1" i="1" u="sng" dirty="0" smtClean="0"/>
              <a:t>En Attente : </a:t>
            </a:r>
            <a:endParaRPr lang="fr-FR" dirty="0" smtClean="0"/>
          </a:p>
          <a:p>
            <a:r>
              <a:rPr lang="fr-FR" dirty="0" smtClean="0"/>
              <a:t>Nouveau appel d’offre pour élargir les </a:t>
            </a:r>
            <a:r>
              <a:rPr lang="fr-FR" b="1" dirty="0" smtClean="0"/>
              <a:t>DIM</a:t>
            </a:r>
            <a:r>
              <a:rPr lang="fr-FR" dirty="0" smtClean="0"/>
              <a:t> (14</a:t>
            </a:r>
            <a:r>
              <a:rPr lang="fr-FR" dirty="0" smtClean="0">
                <a:sym typeface="Wingdings" pitchFamily="2" charset="2"/>
              </a:rPr>
              <a:t>16). Il faut essayer de faire en sorte que la </a:t>
            </a:r>
            <a:r>
              <a:rPr lang="fr-FR" dirty="0" smtClean="0">
                <a:sym typeface="Wingdings" pitchFamily="2" charset="2"/>
              </a:rPr>
              <a:t>Physique </a:t>
            </a:r>
            <a:r>
              <a:rPr lang="fr-FR" dirty="0" smtClean="0">
                <a:sym typeface="Wingdings" pitchFamily="2" charset="2"/>
              </a:rPr>
              <a:t>des Deux Infinis soit DIM </a:t>
            </a:r>
            <a:endParaRPr lang="fr-FR" dirty="0" smtClean="0"/>
          </a:p>
          <a:p>
            <a:endParaRPr lang="fr-FR" dirty="0" smtClean="0"/>
          </a:p>
          <a:p>
            <a:r>
              <a:rPr lang="fr-FR" sz="2000" b="1" dirty="0" smtClean="0"/>
              <a:t>P2IO  </a:t>
            </a:r>
            <a:r>
              <a:rPr lang="fr-FR" dirty="0" smtClean="0"/>
              <a:t> Nous sommes en attente des nouvelles imminentes (avant la fin Mars)</a:t>
            </a:r>
          </a:p>
          <a:p>
            <a:endParaRPr lang="fr-FR" dirty="0" smtClean="0"/>
          </a:p>
          <a:p>
            <a:r>
              <a:rPr lang="fr-FR" sz="2000" b="1" dirty="0" smtClean="0"/>
              <a:t>PLAN CAMPUS </a:t>
            </a:r>
            <a:r>
              <a:rPr lang="fr-FR" dirty="0" smtClean="0"/>
              <a:t>– </a:t>
            </a:r>
            <a:r>
              <a:rPr lang="fr-FR" dirty="0" smtClean="0"/>
              <a:t>Déménagement. </a:t>
            </a:r>
          </a:p>
          <a:p>
            <a:r>
              <a:rPr lang="fr-FR" dirty="0" smtClean="0"/>
              <a:t>R</a:t>
            </a:r>
            <a:r>
              <a:rPr lang="fr-FR" dirty="0" smtClean="0"/>
              <a:t>écentes </a:t>
            </a:r>
            <a:r>
              <a:rPr lang="fr-FR" dirty="0" smtClean="0"/>
              <a:t>présentations </a:t>
            </a:r>
            <a:r>
              <a:rPr lang="fr-FR" dirty="0" smtClean="0"/>
              <a:t>aux </a:t>
            </a:r>
            <a:r>
              <a:rPr lang="fr-FR" dirty="0" smtClean="0"/>
              <a:t>v</a:t>
            </a:r>
            <a:r>
              <a:rPr lang="fr-FR" dirty="0" smtClean="0"/>
              <a:t>œux</a:t>
            </a:r>
            <a:r>
              <a:rPr lang="fr-FR" dirty="0" smtClean="0"/>
              <a:t>,  je </a:t>
            </a:r>
            <a:r>
              <a:rPr lang="fr-FR" dirty="0" smtClean="0"/>
              <a:t>consacrerai </a:t>
            </a:r>
            <a:r>
              <a:rPr lang="fr-FR" dirty="0" smtClean="0"/>
              <a:t>une </a:t>
            </a:r>
            <a:r>
              <a:rPr lang="fr-FR" dirty="0" smtClean="0"/>
              <a:t>Assemblée </a:t>
            </a:r>
            <a:r>
              <a:rPr lang="fr-FR" dirty="0" smtClean="0"/>
              <a:t>d’Information </a:t>
            </a:r>
            <a:r>
              <a:rPr lang="fr-FR" dirty="0" smtClean="0"/>
              <a:t>à ce sujet</a:t>
            </a:r>
            <a:endParaRPr lang="fr-FR" dirty="0" smtClean="0"/>
          </a:p>
          <a:p>
            <a:pPr algn="ctr"/>
            <a:r>
              <a:rPr lang="fr-FR" i="1" dirty="0" smtClean="0"/>
              <a:t>Je commence à m’ impliquer dans les réunions des directeurs du Campus</a:t>
            </a:r>
            <a:endParaRPr lang="fr-FR" i="1" dirty="0"/>
          </a:p>
        </p:txBody>
      </p:sp>
      <p:sp>
        <p:nvSpPr>
          <p:cNvPr id="7" name="Rectangle 6"/>
          <p:cNvSpPr/>
          <p:nvPr/>
        </p:nvSpPr>
        <p:spPr>
          <a:xfrm>
            <a:off x="1680348" y="332656"/>
            <a:ext cx="5339924" cy="400110"/>
          </a:xfrm>
          <a:prstGeom prst="rect">
            <a:avLst/>
          </a:prstGeom>
          <a:solidFill>
            <a:srgbClr val="FFFF00"/>
          </a:solidFill>
        </p:spPr>
        <p:txBody>
          <a:bodyPr wrap="none">
            <a:spAutoFit/>
          </a:bodyPr>
          <a:lstStyle/>
          <a:p>
            <a:pPr algn="ctr"/>
            <a:r>
              <a:rPr lang="fr-FR" sz="2000" dirty="0" smtClean="0">
                <a:latin typeface="Arial" pitchFamily="34" charset="0"/>
                <a:cs typeface="Arial" pitchFamily="34" charset="0"/>
              </a:rPr>
              <a:t>Le contexte actuel / Changement du paysage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44901D5-0DEC-41E6-8025-CE7E4D9C4ED2}" type="slidenum">
              <a:rPr lang="fr-FR" smtClean="0"/>
              <a:pPr/>
              <a:t>37</a:t>
            </a:fld>
            <a:endParaRPr lang="fr-FR" dirty="0"/>
          </a:p>
        </p:txBody>
      </p:sp>
      <p:sp>
        <p:nvSpPr>
          <p:cNvPr id="7" name="Espace réservé du numéro de diapositive 3"/>
          <p:cNvSpPr txBox="1">
            <a:spLocks/>
          </p:cNvSpPr>
          <p:nvPr/>
        </p:nvSpPr>
        <p:spPr>
          <a:xfrm>
            <a:off x="6553200" y="6284341"/>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44901D5-0DEC-41E6-8025-CE7E4D9C4ED2}"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ZoneTexte 7"/>
          <p:cNvSpPr txBox="1"/>
          <p:nvPr/>
        </p:nvSpPr>
        <p:spPr>
          <a:xfrm>
            <a:off x="827584" y="332656"/>
            <a:ext cx="7738016" cy="1754327"/>
          </a:xfrm>
          <a:prstGeom prst="rect">
            <a:avLst/>
          </a:prstGeom>
          <a:noFill/>
        </p:spPr>
        <p:txBody>
          <a:bodyPr wrap="square" rtlCol="0">
            <a:spAutoFit/>
          </a:bodyPr>
          <a:lstStyle/>
          <a:p>
            <a:r>
              <a:rPr lang="fr-FR" dirty="0" smtClean="0">
                <a:latin typeface="Arial" pitchFamily="34" charset="0"/>
                <a:cs typeface="Arial" pitchFamily="34" charset="0"/>
              </a:rPr>
              <a:t>Communication/informations vers le laboratoire :</a:t>
            </a:r>
            <a:endParaRPr lang="fr-FR" dirty="0" smtClean="0">
              <a:latin typeface="Arial" pitchFamily="34" charset="0"/>
              <a:cs typeface="Arial" pitchFamily="34" charset="0"/>
              <a:sym typeface="Wingdings" pitchFamily="2" charset="2"/>
            </a:endParaRPr>
          </a:p>
          <a:p>
            <a:pPr>
              <a:buFont typeface="Arial" pitchFamily="34" charset="0"/>
              <a:buChar char="•"/>
            </a:pPr>
            <a:r>
              <a:rPr lang="fr-FR" dirty="0" smtClean="0">
                <a:latin typeface="Arial" pitchFamily="34" charset="0"/>
                <a:cs typeface="Arial" pitchFamily="34" charset="0"/>
                <a:sym typeface="Wingdings" pitchFamily="2" charset="2"/>
              </a:rPr>
              <a:t>  Assemblée d’information</a:t>
            </a:r>
          </a:p>
          <a:p>
            <a:pPr>
              <a:buFont typeface="Arial" pitchFamily="34" charset="0"/>
              <a:buChar char="•"/>
            </a:pPr>
            <a:r>
              <a:rPr lang="fr-FR" dirty="0" smtClean="0">
                <a:latin typeface="Arial" pitchFamily="34" charset="0"/>
                <a:cs typeface="Arial" pitchFamily="34" charset="0"/>
                <a:sym typeface="Wingdings" pitchFamily="2" charset="2"/>
              </a:rPr>
              <a:t>  Mails d’information et pour faire passer des messages</a:t>
            </a:r>
          </a:p>
          <a:p>
            <a:pPr>
              <a:buFont typeface="Arial" pitchFamily="34" charset="0"/>
              <a:buChar char="•"/>
            </a:pPr>
            <a:r>
              <a:rPr lang="fr-FR" dirty="0" smtClean="0">
                <a:latin typeface="Arial" pitchFamily="34" charset="0"/>
                <a:cs typeface="Arial" pitchFamily="34" charset="0"/>
                <a:sym typeface="Wingdings" pitchFamily="2" charset="2"/>
              </a:rPr>
              <a:t> Prendre l’habitude de regarder la page que Catherine Zomer met a jour : </a:t>
            </a:r>
          </a:p>
          <a:p>
            <a:pPr>
              <a:buFont typeface="Wingdings" charset="2"/>
              <a:buChar char="à"/>
            </a:pPr>
            <a:r>
              <a:rPr lang="fr-FR" dirty="0" smtClean="0">
                <a:latin typeface="Arial" pitchFamily="34" charset="0"/>
                <a:cs typeface="Arial" pitchFamily="34" charset="0"/>
                <a:sym typeface="Wingdings" pitchFamily="2" charset="2"/>
              </a:rPr>
              <a:t>Intranet : </a:t>
            </a:r>
            <a:r>
              <a:rPr lang="fr-FR" dirty="0" smtClean="0">
                <a:latin typeface="Arial" pitchFamily="34" charset="0"/>
                <a:cs typeface="Arial" pitchFamily="34" charset="0"/>
                <a:sym typeface="Wingdings" pitchFamily="2" charset="2"/>
                <a:hlinkClick r:id="rId2"/>
              </a:rPr>
              <a:t>http://intranet.lal.in2p3.fr/spip.php?rubrique115</a:t>
            </a:r>
            <a:endParaRPr lang="fr-FR" dirty="0" smtClean="0">
              <a:latin typeface="Arial" pitchFamily="34" charset="0"/>
              <a:cs typeface="Arial" pitchFamily="34" charset="0"/>
              <a:sym typeface="Wingdings" pitchFamily="2" charset="2"/>
            </a:endParaRPr>
          </a:p>
          <a:p>
            <a:pPr>
              <a:buFont typeface="Wingdings" charset="2"/>
              <a:buChar char="à"/>
            </a:pPr>
            <a:endParaRPr lang="fr-FR" dirty="0" smtClean="0">
              <a:latin typeface="Arial" pitchFamily="34" charset="0"/>
              <a:cs typeface="Arial" pitchFamily="34" charset="0"/>
              <a:sym typeface="Wingdings" pitchFamily="2" charset="2"/>
            </a:endParaRPr>
          </a:p>
        </p:txBody>
      </p:sp>
      <p:pic>
        <p:nvPicPr>
          <p:cNvPr id="9" name="Image 8" descr="Image 1.png"/>
          <p:cNvPicPr>
            <a:picLocks noChangeAspect="1"/>
          </p:cNvPicPr>
          <p:nvPr/>
        </p:nvPicPr>
        <p:blipFill>
          <a:blip r:embed="rId3" cstate="print"/>
          <a:stretch>
            <a:fillRect/>
          </a:stretch>
        </p:blipFill>
        <p:spPr>
          <a:xfrm>
            <a:off x="838200" y="1909191"/>
            <a:ext cx="6934200" cy="46854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44901D5-0DEC-41E6-8025-CE7E4D9C4ED2}" type="slidenum">
              <a:rPr lang="fr-FR" smtClean="0"/>
              <a:pPr/>
              <a:t>38</a:t>
            </a:fld>
            <a:endParaRPr lang="fr-FR" dirty="0"/>
          </a:p>
        </p:txBody>
      </p:sp>
      <p:sp>
        <p:nvSpPr>
          <p:cNvPr id="6" name="ZoneTexte 5"/>
          <p:cNvSpPr txBox="1"/>
          <p:nvPr/>
        </p:nvSpPr>
        <p:spPr>
          <a:xfrm>
            <a:off x="1066800" y="42292"/>
            <a:ext cx="7086599" cy="6771084"/>
          </a:xfrm>
          <a:prstGeom prst="rect">
            <a:avLst/>
          </a:prstGeom>
          <a:noFill/>
        </p:spPr>
        <p:txBody>
          <a:bodyPr wrap="square" rtlCol="0">
            <a:spAutoFit/>
          </a:bodyPr>
          <a:lstStyle/>
          <a:p>
            <a:r>
              <a:rPr lang="fr-FR" sz="2000" b="1" dirty="0" smtClean="0">
                <a:latin typeface="Arial" pitchFamily="34" charset="0"/>
                <a:cs typeface="Arial" pitchFamily="34" charset="0"/>
              </a:rPr>
              <a:t>Quelques dates </a:t>
            </a:r>
            <a:r>
              <a:rPr lang="fr-FR" sz="2000" b="1" dirty="0" smtClean="0">
                <a:latin typeface="Arial" pitchFamily="34" charset="0"/>
                <a:cs typeface="Arial" pitchFamily="34" charset="0"/>
              </a:rPr>
              <a:t>à retenir </a:t>
            </a:r>
            <a:r>
              <a:rPr lang="fr-FR" sz="2000" b="1" dirty="0" smtClean="0">
                <a:latin typeface="Arial" pitchFamily="34" charset="0"/>
                <a:cs typeface="Arial" pitchFamily="34" charset="0"/>
              </a:rPr>
              <a:t>au </a:t>
            </a:r>
            <a:r>
              <a:rPr lang="fr-FR" sz="2000" b="1" dirty="0" smtClean="0">
                <a:latin typeface="Arial" pitchFamily="34" charset="0"/>
                <a:cs typeface="Arial" pitchFamily="34" charset="0"/>
              </a:rPr>
              <a:t>mois de Mars et Avril:</a:t>
            </a:r>
          </a:p>
          <a:p>
            <a:endParaRPr lang="en-US" dirty="0" smtClean="0">
              <a:latin typeface="Arial" pitchFamily="34" charset="0"/>
              <a:cs typeface="Arial" pitchFamily="34" charset="0"/>
            </a:endParaRPr>
          </a:p>
          <a:p>
            <a:pPr>
              <a:buFont typeface="Arial" pitchFamily="34" charset="0"/>
              <a:buChar char="•"/>
              <a:tabLst>
                <a:tab pos="3586163" algn="l"/>
              </a:tabLst>
            </a:pPr>
            <a:r>
              <a:rPr lang="en-US" dirty="0" smtClean="0">
                <a:latin typeface="Arial" pitchFamily="34" charset="0"/>
                <a:cs typeface="Arial" pitchFamily="34" charset="0"/>
              </a:rPr>
              <a:t> Inauguration Salle  Assemblage  			14 mars 2011</a:t>
            </a:r>
          </a:p>
          <a:p>
            <a:pPr indent="88900">
              <a:tabLst>
                <a:tab pos="3586163" algn="l"/>
              </a:tabLst>
            </a:pPr>
            <a:r>
              <a:rPr lang="en-US" dirty="0" err="1" smtClean="0">
                <a:latin typeface="Arial" pitchFamily="34" charset="0"/>
                <a:cs typeface="Arial" pitchFamily="34" charset="0"/>
              </a:rPr>
              <a:t>SiW</a:t>
            </a:r>
            <a:r>
              <a:rPr lang="en-US" dirty="0" smtClean="0">
                <a:latin typeface="Arial" pitchFamily="34" charset="0"/>
                <a:cs typeface="Arial" pitchFamily="34" charset="0"/>
              </a:rPr>
              <a:t> </a:t>
            </a:r>
            <a:r>
              <a:rPr lang="en-US" dirty="0" err="1" smtClean="0">
                <a:latin typeface="Arial" pitchFamily="34" charset="0"/>
                <a:cs typeface="Arial" pitchFamily="34" charset="0"/>
              </a:rPr>
              <a:t>Ecal</a:t>
            </a:r>
            <a:r>
              <a:rPr lang="en-US" dirty="0" smtClean="0">
                <a:latin typeface="Arial" pitchFamily="34" charset="0"/>
                <a:cs typeface="Arial" pitchFamily="34" charset="0"/>
              </a:rPr>
              <a:t> (</a:t>
            </a:r>
            <a:r>
              <a:rPr lang="en-US" dirty="0" err="1" smtClean="0">
                <a:latin typeface="Arial" pitchFamily="34" charset="0"/>
                <a:cs typeface="Arial" pitchFamily="34" charset="0"/>
              </a:rPr>
              <a:t>Calice</a:t>
            </a:r>
            <a:r>
              <a:rPr lang="en-US" dirty="0" smtClean="0">
                <a:latin typeface="Arial" pitchFamily="34" charset="0"/>
                <a:cs typeface="Arial" pitchFamily="34" charset="0"/>
              </a:rPr>
              <a:t>) </a:t>
            </a:r>
          </a:p>
          <a:p>
            <a:pPr indent="88900">
              <a:tabLst>
                <a:tab pos="3586163" algn="l"/>
              </a:tabLst>
            </a:pPr>
            <a:r>
              <a:rPr lang="en-US" dirty="0" smtClean="0">
                <a:latin typeface="Arial" pitchFamily="34" charset="0"/>
                <a:cs typeface="Arial" pitchFamily="34" charset="0"/>
              </a:rPr>
              <a:t>		</a:t>
            </a:r>
            <a:endParaRPr lang="fr-FR" dirty="0" smtClean="0">
              <a:latin typeface="Arial" pitchFamily="34" charset="0"/>
              <a:cs typeface="Arial" pitchFamily="34" charset="0"/>
            </a:endParaRPr>
          </a:p>
          <a:p>
            <a:r>
              <a:rPr lang="fr-FR" dirty="0" smtClean="0">
                <a:latin typeface="Arial" pitchFamily="34" charset="0"/>
                <a:cs typeface="Arial" pitchFamily="34" charset="0"/>
              </a:rPr>
              <a:t>• Réunion exceptionnelle du CL		15 mars 2011</a:t>
            </a:r>
          </a:p>
          <a:p>
            <a:endParaRPr lang="fr-FR" dirty="0" smtClean="0">
              <a:latin typeface="Arial" pitchFamily="34" charset="0"/>
              <a:cs typeface="Arial" pitchFamily="34" charset="0"/>
            </a:endParaRPr>
          </a:p>
          <a:p>
            <a:r>
              <a:rPr lang="fr-FR" dirty="0" smtClean="0">
                <a:latin typeface="Arial" pitchFamily="34" charset="0"/>
                <a:cs typeface="Arial" pitchFamily="34" charset="0"/>
              </a:rPr>
              <a:t>• Première ASPRO		 	18 </a:t>
            </a:r>
            <a:r>
              <a:rPr lang="en-US" dirty="0" smtClean="0">
                <a:latin typeface="Arial" pitchFamily="34" charset="0"/>
                <a:cs typeface="Arial" pitchFamily="34" charset="0"/>
              </a:rPr>
              <a:t>mars 2011</a:t>
            </a: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Workshop </a:t>
            </a:r>
            <a:r>
              <a:rPr lang="en-US" dirty="0" err="1" smtClean="0">
                <a:latin typeface="Arial" pitchFamily="34" charset="0"/>
                <a:cs typeface="Arial" pitchFamily="34" charset="0"/>
              </a:rPr>
              <a:t>ThomX</a:t>
            </a:r>
            <a:r>
              <a:rPr lang="en-US" dirty="0" smtClean="0">
                <a:latin typeface="Arial" pitchFamily="34" charset="0"/>
                <a:cs typeface="Arial" pitchFamily="34" charset="0"/>
              </a:rPr>
              <a:t>			21,22 et 23 mars 2011</a:t>
            </a:r>
            <a:endParaRPr lang="fr-FR" dirty="0" smtClean="0">
              <a:latin typeface="Arial" pitchFamily="34" charset="0"/>
              <a:cs typeface="Arial" pitchFamily="34" charset="0"/>
            </a:endParaRPr>
          </a:p>
          <a:p>
            <a:pPr>
              <a:buFont typeface="Arial" pitchFamily="34" charset="0"/>
              <a:buChar char="•"/>
            </a:pPr>
            <a:endParaRPr lang="fr-FR" dirty="0" smtClean="0">
              <a:latin typeface="Arial" pitchFamily="34" charset="0"/>
              <a:cs typeface="Arial" pitchFamily="34" charset="0"/>
            </a:endParaRPr>
          </a:p>
          <a:p>
            <a:pPr>
              <a:buFont typeface="Arial" pitchFamily="34" charset="0"/>
              <a:buChar char="•"/>
            </a:pPr>
            <a:r>
              <a:rPr lang="fr-FR" dirty="0" smtClean="0">
                <a:latin typeface="Arial" pitchFamily="34" charset="0"/>
                <a:cs typeface="Arial" pitchFamily="34" charset="0"/>
              </a:rPr>
              <a:t> Habilitation F. </a:t>
            </a:r>
            <a:r>
              <a:rPr lang="fr-FR" dirty="0" err="1" smtClean="0">
                <a:latin typeface="Arial" pitchFamily="34" charset="0"/>
                <a:cs typeface="Arial" pitchFamily="34" charset="0"/>
              </a:rPr>
              <a:t>Machefert</a:t>
            </a:r>
            <a:r>
              <a:rPr lang="fr-FR" dirty="0" smtClean="0">
                <a:latin typeface="Arial" pitchFamily="34" charset="0"/>
                <a:cs typeface="Arial" pitchFamily="34" charset="0"/>
              </a:rPr>
              <a:t>                  	28 </a:t>
            </a:r>
            <a:r>
              <a:rPr lang="en-US" dirty="0" smtClean="0">
                <a:latin typeface="Arial" pitchFamily="34" charset="0"/>
                <a:cs typeface="Arial" pitchFamily="34" charset="0"/>
              </a:rPr>
              <a:t>mars 2011</a:t>
            </a:r>
            <a:endParaRPr lang="fr-FR" dirty="0" smtClean="0">
              <a:latin typeface="Arial" pitchFamily="34" charset="0"/>
              <a:cs typeface="Arial" pitchFamily="34" charset="0"/>
            </a:endParaRPr>
          </a:p>
          <a:p>
            <a:pPr>
              <a:buFont typeface="Arial" pitchFamily="34" charset="0"/>
              <a:buChar char="•"/>
            </a:pPr>
            <a:endParaRPr lang="fr-FR" dirty="0" smtClean="0">
              <a:latin typeface="Arial" pitchFamily="34" charset="0"/>
              <a:cs typeface="Arial" pitchFamily="34" charset="0"/>
            </a:endParaRPr>
          </a:p>
          <a:p>
            <a:pPr>
              <a:buFont typeface="Arial" pitchFamily="34" charset="0"/>
              <a:buChar char="•"/>
            </a:pPr>
            <a:r>
              <a:rPr lang="fr-FR" dirty="0" smtClean="0">
                <a:latin typeface="Arial" pitchFamily="34" charset="0"/>
                <a:cs typeface="Arial" pitchFamily="34" charset="0"/>
              </a:rPr>
              <a:t> Apres midi NEMO3       			</a:t>
            </a:r>
            <a:r>
              <a:rPr lang="fr-FR" dirty="0" smtClean="0">
                <a:latin typeface="Arial" pitchFamily="34" charset="0"/>
                <a:cs typeface="Arial" pitchFamily="34" charset="0"/>
              </a:rPr>
              <a:t>au printemps</a:t>
            </a:r>
            <a:endParaRPr lang="fr-FR" dirty="0" smtClean="0">
              <a:latin typeface="Arial" pitchFamily="34" charset="0"/>
              <a:cs typeface="Arial" pitchFamily="34" charset="0"/>
            </a:endParaRPr>
          </a:p>
          <a:p>
            <a:pPr>
              <a:buFont typeface="Arial" pitchFamily="34" charset="0"/>
              <a:buChar char="•"/>
            </a:pPr>
            <a:endParaRPr lang="fr-FR" dirty="0" smtClean="0">
              <a:latin typeface="Arial" pitchFamily="34" charset="0"/>
              <a:cs typeface="Arial" pitchFamily="34" charset="0"/>
            </a:endParaRPr>
          </a:p>
          <a:p>
            <a:pPr>
              <a:buFont typeface="Arial" pitchFamily="34" charset="0"/>
              <a:buChar char="•"/>
            </a:pPr>
            <a:r>
              <a:rPr lang="fr-FR" dirty="0" smtClean="0">
                <a:latin typeface="Arial" pitchFamily="34" charset="0"/>
                <a:cs typeface="Arial" pitchFamily="34" charset="0"/>
              </a:rPr>
              <a:t> Election CL et CS                  		7 Avril</a:t>
            </a:r>
          </a:p>
          <a:p>
            <a:endParaRPr lang="fr-FR" dirty="0" smtClean="0">
              <a:latin typeface="Arial" pitchFamily="34" charset="0"/>
              <a:cs typeface="Arial" pitchFamily="34" charset="0"/>
            </a:endParaRPr>
          </a:p>
          <a:p>
            <a:pPr>
              <a:buFont typeface="Arial" pitchFamily="34" charset="0"/>
              <a:buChar char="•"/>
            </a:pPr>
            <a:r>
              <a:rPr lang="fr-FR" dirty="0" smtClean="0">
                <a:latin typeface="Arial" pitchFamily="34" charset="0"/>
                <a:cs typeface="Arial" pitchFamily="34" charset="0"/>
              </a:rPr>
              <a:t>  Assemble d’information			8 </a:t>
            </a:r>
            <a:r>
              <a:rPr lang="en-US" dirty="0" err="1" smtClean="0">
                <a:latin typeface="Arial" pitchFamily="34" charset="0"/>
                <a:cs typeface="Arial" pitchFamily="34" charset="0"/>
              </a:rPr>
              <a:t>avril</a:t>
            </a:r>
            <a:r>
              <a:rPr lang="en-US" dirty="0" smtClean="0">
                <a:latin typeface="Arial" pitchFamily="34" charset="0"/>
                <a:cs typeface="Arial" pitchFamily="34" charset="0"/>
              </a:rPr>
              <a:t> 2011</a:t>
            </a:r>
            <a:endParaRPr lang="fr-FR" dirty="0" smtClean="0">
              <a:latin typeface="Arial" pitchFamily="34" charset="0"/>
              <a:cs typeface="Arial" pitchFamily="34" charset="0"/>
            </a:endParaRPr>
          </a:p>
          <a:p>
            <a:endParaRPr lang="fr-FR" dirty="0" smtClean="0">
              <a:latin typeface="Arial" pitchFamily="34" charset="0"/>
              <a:cs typeface="Arial" pitchFamily="34" charset="0"/>
            </a:endParaRPr>
          </a:p>
          <a:p>
            <a:pPr>
              <a:buFont typeface="Arial" pitchFamily="34" charset="0"/>
              <a:buChar char="•"/>
            </a:pPr>
            <a:r>
              <a:rPr lang="fr-FR" dirty="0" smtClean="0">
                <a:latin typeface="Arial" pitchFamily="34" charset="0"/>
                <a:cs typeface="Arial" pitchFamily="34" charset="0"/>
              </a:rPr>
              <a:t>  Conseil du labo  	                  	8 avril 2011</a:t>
            </a:r>
          </a:p>
          <a:p>
            <a:endParaRPr lang="fr-FR" dirty="0" smtClean="0">
              <a:latin typeface="Arial" pitchFamily="34" charset="0"/>
              <a:cs typeface="Arial" pitchFamily="34" charset="0"/>
            </a:endParaRPr>
          </a:p>
          <a:p>
            <a:pPr>
              <a:buFont typeface="Arial" pitchFamily="34" charset="0"/>
              <a:buChar char="•"/>
            </a:pPr>
            <a:r>
              <a:rPr lang="fr-FR" dirty="0" smtClean="0">
                <a:latin typeface="Arial" pitchFamily="34" charset="0"/>
                <a:cs typeface="Arial" pitchFamily="34" charset="0"/>
              </a:rPr>
              <a:t>  Remise du  Prix A. </a:t>
            </a:r>
            <a:r>
              <a:rPr lang="fr-FR" dirty="0" err="1" smtClean="0">
                <a:latin typeface="Arial" pitchFamily="34" charset="0"/>
                <a:cs typeface="Arial" pitchFamily="34" charset="0"/>
              </a:rPr>
              <a:t>Lagarrigue</a:t>
            </a:r>
            <a:r>
              <a:rPr lang="fr-FR" dirty="0" smtClean="0">
                <a:latin typeface="Arial" pitchFamily="34" charset="0"/>
                <a:cs typeface="Arial" pitchFamily="34" charset="0"/>
              </a:rPr>
              <a:t> 2010	26 avril 2011</a:t>
            </a:r>
          </a:p>
          <a:p>
            <a:pPr marL="179388"/>
            <a:r>
              <a:rPr lang="fr-FR" dirty="0" smtClean="0">
                <a:latin typeface="Arial" pitchFamily="34" charset="0"/>
                <a:cs typeface="Arial" pitchFamily="34" charset="0"/>
              </a:rPr>
              <a:t>à Michel Davier</a:t>
            </a:r>
          </a:p>
          <a:p>
            <a:endParaRPr lang="fr-F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341268"/>
            <a:ext cx="8928992" cy="1287532"/>
          </a:xfrm>
          <a:prstGeom prst="rect">
            <a:avLst/>
          </a:prstGeom>
          <a:solidFill>
            <a:srgbClr val="F0FDA1"/>
          </a:solidFill>
          <a:ln w="57150">
            <a:solidFill>
              <a:srgbClr val="FF0000"/>
            </a:solidFill>
          </a:ln>
        </p:spPr>
        <p:txBody>
          <a:bodyPr wrap="square">
            <a:spAutoFit/>
          </a:bodyPr>
          <a:lstStyle/>
          <a:p>
            <a:pPr algn="ctr">
              <a:lnSpc>
                <a:spcPct val="150000"/>
              </a:lnSpc>
            </a:pPr>
            <a:r>
              <a:rPr lang="fr-FR" dirty="0">
                <a:latin typeface="Arial" pitchFamily="34" charset="0"/>
                <a:cs typeface="Arial" pitchFamily="34" charset="0"/>
              </a:rPr>
              <a:t>La mission du LAL est </a:t>
            </a:r>
            <a:r>
              <a:rPr lang="fr-FR" dirty="0" smtClean="0">
                <a:latin typeface="Arial" pitchFamily="34" charset="0"/>
                <a:cs typeface="Arial" pitchFamily="34" charset="0"/>
              </a:rPr>
              <a:t>celle de </a:t>
            </a:r>
            <a:r>
              <a:rPr lang="fr-FR" dirty="0">
                <a:latin typeface="Arial" pitchFamily="34" charset="0"/>
                <a:cs typeface="Arial" pitchFamily="34" charset="0"/>
              </a:rPr>
              <a:t>proposer et mener à bien des projets de physique fondamentale en physique des particules, en </a:t>
            </a:r>
            <a:r>
              <a:rPr lang="fr-FR" dirty="0" err="1">
                <a:latin typeface="Arial" pitchFamily="34" charset="0"/>
                <a:cs typeface="Arial" pitchFamily="34" charset="0"/>
              </a:rPr>
              <a:t>astroparticules</a:t>
            </a:r>
            <a:r>
              <a:rPr lang="fr-FR" dirty="0">
                <a:latin typeface="Arial" pitchFamily="34" charset="0"/>
                <a:cs typeface="Arial" pitchFamily="34" charset="0"/>
              </a:rPr>
              <a:t> et en cosmologie en s’appuyant sur l’excellence de son </a:t>
            </a:r>
            <a:r>
              <a:rPr lang="fr-FR" dirty="0" smtClean="0">
                <a:latin typeface="Arial" pitchFamily="34" charset="0"/>
                <a:cs typeface="Arial" pitchFamily="34" charset="0"/>
              </a:rPr>
              <a:t>service administratif </a:t>
            </a:r>
            <a:r>
              <a:rPr lang="fr-FR" dirty="0">
                <a:latin typeface="Arial" pitchFamily="34" charset="0"/>
                <a:cs typeface="Arial" pitchFamily="34" charset="0"/>
              </a:rPr>
              <a:t>et de ses services techniques </a:t>
            </a:r>
          </a:p>
        </p:txBody>
      </p:sp>
      <p:sp>
        <p:nvSpPr>
          <p:cNvPr id="5" name="Rectangle 4"/>
          <p:cNvSpPr/>
          <p:nvPr/>
        </p:nvSpPr>
        <p:spPr>
          <a:xfrm>
            <a:off x="1331640" y="3128138"/>
            <a:ext cx="7344816" cy="923330"/>
          </a:xfrm>
          <a:prstGeom prst="rect">
            <a:avLst/>
          </a:prstGeom>
          <a:solidFill>
            <a:srgbClr val="F0FDA1"/>
          </a:solidFill>
        </p:spPr>
        <p:txBody>
          <a:bodyPr wrap="square">
            <a:spAutoFit/>
          </a:bodyPr>
          <a:lstStyle/>
          <a:p>
            <a:pPr algn="ctr">
              <a:lnSpc>
                <a:spcPct val="150000"/>
              </a:lnSpc>
            </a:pPr>
            <a:r>
              <a:rPr lang="fr-FR" i="1" u="sng" dirty="0" smtClean="0">
                <a:latin typeface="Arial" pitchFamily="34" charset="0"/>
                <a:cs typeface="Arial" pitchFamily="34" charset="0"/>
                <a:sym typeface="Wingdings" pitchFamily="2" charset="2"/>
              </a:rPr>
              <a:t>Programmer le futur (I)-  «les risques calculés»</a:t>
            </a:r>
          </a:p>
          <a:p>
            <a:pPr algn="ctr">
              <a:lnSpc>
                <a:spcPct val="150000"/>
              </a:lnSpc>
            </a:pPr>
            <a:r>
              <a:rPr lang="fr-FR" dirty="0" smtClean="0">
                <a:latin typeface="Arial" pitchFamily="34" charset="0"/>
                <a:cs typeface="Arial" pitchFamily="34" charset="0"/>
                <a:sym typeface="Wingdings" pitchFamily="2" charset="2"/>
              </a:rPr>
              <a:t>Préparation</a:t>
            </a:r>
            <a:r>
              <a:rPr lang="fr-FR" dirty="0" smtClean="0">
                <a:latin typeface="Arial" pitchFamily="34" charset="0"/>
                <a:cs typeface="Arial" pitchFamily="34" charset="0"/>
              </a:rPr>
              <a:t>  des projets  Super/Advanced, </a:t>
            </a:r>
            <a:r>
              <a:rPr lang="fr-FR" dirty="0" smtClean="0">
                <a:latin typeface="Arial" pitchFamily="34" charset="0"/>
                <a:cs typeface="Arial" pitchFamily="34" charset="0"/>
              </a:rPr>
              <a:t>ILC</a:t>
            </a:r>
            <a:r>
              <a:rPr lang="fr-FR" dirty="0" smtClean="0">
                <a:latin typeface="Arial" pitchFamily="34" charset="0"/>
                <a:cs typeface="Arial" pitchFamily="34" charset="0"/>
              </a:rPr>
              <a:t>…</a:t>
            </a:r>
            <a:endParaRPr lang="fr-FR" dirty="0">
              <a:latin typeface="Arial" pitchFamily="34" charset="0"/>
              <a:cs typeface="Arial" pitchFamily="34" charset="0"/>
            </a:endParaRPr>
          </a:p>
        </p:txBody>
      </p:sp>
      <p:sp>
        <p:nvSpPr>
          <p:cNvPr id="6" name="Rectangle 5"/>
          <p:cNvSpPr/>
          <p:nvPr/>
        </p:nvSpPr>
        <p:spPr>
          <a:xfrm>
            <a:off x="1331640" y="4192900"/>
            <a:ext cx="7344816" cy="872034"/>
          </a:xfrm>
          <a:prstGeom prst="rect">
            <a:avLst/>
          </a:prstGeom>
          <a:solidFill>
            <a:srgbClr val="F0FDA1"/>
          </a:solidFill>
        </p:spPr>
        <p:txBody>
          <a:bodyPr wrap="square">
            <a:spAutoFit/>
          </a:bodyPr>
          <a:lstStyle/>
          <a:p>
            <a:pPr algn="ctr">
              <a:lnSpc>
                <a:spcPct val="150000"/>
              </a:lnSpc>
            </a:pPr>
            <a:r>
              <a:rPr lang="fr-FR" i="1" u="sng" dirty="0" smtClean="0">
                <a:latin typeface="Arial" pitchFamily="34" charset="0"/>
                <a:cs typeface="Arial" pitchFamily="34" charset="0"/>
                <a:sym typeface="Wingdings" pitchFamily="2" charset="2"/>
              </a:rPr>
              <a:t>Programmer le futur (II) - Diversification</a:t>
            </a:r>
          </a:p>
          <a:p>
            <a:pPr algn="ctr">
              <a:lnSpc>
                <a:spcPct val="150000"/>
              </a:lnSpc>
            </a:pPr>
            <a:r>
              <a:rPr lang="fr-FR" dirty="0" smtClean="0">
                <a:latin typeface="Arial" pitchFamily="34" charset="0"/>
                <a:cs typeface="Arial" pitchFamily="34" charset="0"/>
                <a:sym typeface="Wingdings" pitchFamily="2" charset="2"/>
              </a:rPr>
              <a:t>  Emergence </a:t>
            </a:r>
            <a:r>
              <a:rPr lang="fr-FR" dirty="0" smtClean="0">
                <a:latin typeface="Arial" pitchFamily="34" charset="0"/>
                <a:cs typeface="Arial" pitchFamily="34" charset="0"/>
              </a:rPr>
              <a:t>de nouveaux projets de physique fondamentale</a:t>
            </a:r>
            <a:endParaRPr lang="fr-FR" dirty="0">
              <a:latin typeface="Arial" pitchFamily="34" charset="0"/>
              <a:cs typeface="Arial" pitchFamily="34" charset="0"/>
            </a:endParaRPr>
          </a:p>
        </p:txBody>
      </p:sp>
      <p:sp>
        <p:nvSpPr>
          <p:cNvPr id="7" name="Rectangle 6"/>
          <p:cNvSpPr/>
          <p:nvPr/>
        </p:nvSpPr>
        <p:spPr>
          <a:xfrm>
            <a:off x="1331640" y="2063376"/>
            <a:ext cx="7344816" cy="872034"/>
          </a:xfrm>
          <a:prstGeom prst="rect">
            <a:avLst/>
          </a:prstGeom>
          <a:solidFill>
            <a:srgbClr val="F0FDA1"/>
          </a:solidFill>
        </p:spPr>
        <p:txBody>
          <a:bodyPr wrap="square">
            <a:spAutoFit/>
          </a:bodyPr>
          <a:lstStyle/>
          <a:p>
            <a:pPr algn="ctr">
              <a:lnSpc>
                <a:spcPct val="150000"/>
              </a:lnSpc>
            </a:pPr>
            <a:r>
              <a:rPr lang="fr-FR" i="1" u="sng" smtClean="0">
                <a:latin typeface="Arial" pitchFamily="34" charset="0"/>
                <a:cs typeface="Arial" pitchFamily="34" charset="0"/>
                <a:sym typeface="Wingdings" pitchFamily="2" charset="2"/>
              </a:rPr>
              <a:t>Récolter «les fruits des efforts» - Guide pour le futur</a:t>
            </a:r>
          </a:p>
          <a:p>
            <a:pPr algn="ctr">
              <a:lnSpc>
                <a:spcPct val="150000"/>
              </a:lnSpc>
            </a:pPr>
            <a:r>
              <a:rPr lang="fr-FR" smtClean="0">
                <a:latin typeface="Arial" pitchFamily="34" charset="0"/>
                <a:cs typeface="Arial" pitchFamily="34" charset="0"/>
              </a:rPr>
              <a:t>Exploitation et maintenance des projets en fonction</a:t>
            </a:r>
            <a:endParaRPr lang="fr-FR">
              <a:latin typeface="Arial" pitchFamily="34" charset="0"/>
              <a:cs typeface="Arial" pitchFamily="34" charset="0"/>
            </a:endParaRPr>
          </a:p>
        </p:txBody>
      </p:sp>
      <p:sp>
        <p:nvSpPr>
          <p:cNvPr id="8" name="Rectangle 7"/>
          <p:cNvSpPr/>
          <p:nvPr/>
        </p:nvSpPr>
        <p:spPr>
          <a:xfrm>
            <a:off x="1321047" y="5257662"/>
            <a:ext cx="7344816" cy="872034"/>
          </a:xfrm>
          <a:prstGeom prst="rect">
            <a:avLst/>
          </a:prstGeom>
          <a:solidFill>
            <a:srgbClr val="F0FDA1"/>
          </a:solidFill>
        </p:spPr>
        <p:txBody>
          <a:bodyPr wrap="square">
            <a:spAutoFit/>
          </a:bodyPr>
          <a:lstStyle/>
          <a:p>
            <a:pPr algn="ctr">
              <a:lnSpc>
                <a:spcPct val="150000"/>
              </a:lnSpc>
            </a:pPr>
            <a:r>
              <a:rPr lang="fr-FR" i="1" u="sng" smtClean="0">
                <a:latin typeface="Arial" pitchFamily="34" charset="0"/>
                <a:cs typeface="Arial" pitchFamily="34" charset="0"/>
                <a:sym typeface="Wingdings" pitchFamily="2" charset="2"/>
              </a:rPr>
              <a:t>Assurer la R&amp;D Technologie</a:t>
            </a:r>
          </a:p>
          <a:p>
            <a:pPr algn="ctr">
              <a:lnSpc>
                <a:spcPct val="150000"/>
              </a:lnSpc>
            </a:pPr>
            <a:r>
              <a:rPr lang="fr-FR" smtClean="0">
                <a:latin typeface="Arial" pitchFamily="34" charset="0"/>
                <a:cs typeface="Arial" pitchFamily="34" charset="0"/>
                <a:sym typeface="Wingdings" pitchFamily="2" charset="2"/>
              </a:rPr>
              <a:t>  Dégagement des axes prioritaires de R&amp;D </a:t>
            </a:r>
            <a:endParaRPr lang="fr-FR">
              <a:latin typeface="Arial" pitchFamily="34" charset="0"/>
              <a:cs typeface="Arial" pitchFamily="34" charset="0"/>
            </a:endParaRPr>
          </a:p>
        </p:txBody>
      </p:sp>
      <p:sp>
        <p:nvSpPr>
          <p:cNvPr id="9" name="Rectangle 8"/>
          <p:cNvSpPr/>
          <p:nvPr/>
        </p:nvSpPr>
        <p:spPr>
          <a:xfrm rot="16200000">
            <a:off x="-1394931" y="3687415"/>
            <a:ext cx="432048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mtClean="0">
                <a:latin typeface="Arial" pitchFamily="34" charset="0"/>
                <a:cs typeface="Arial" pitchFamily="34" charset="0"/>
              </a:rPr>
              <a:t>cohérence scientifique, choix technologiques et capacité à garder le cap sur nos missions prioritaires </a:t>
            </a:r>
            <a:endParaRPr lang="fr-FR">
              <a:latin typeface="Arial" pitchFamily="34" charset="0"/>
              <a:cs typeface="Arial" pitchFamily="34" charset="0"/>
            </a:endParaRPr>
          </a:p>
        </p:txBody>
      </p:sp>
      <p:sp>
        <p:nvSpPr>
          <p:cNvPr id="10" name="Espace réservé du numéro de diapositive 9"/>
          <p:cNvSpPr>
            <a:spLocks noGrp="1"/>
          </p:cNvSpPr>
          <p:nvPr>
            <p:ph type="sldNum" sz="quarter" idx="12"/>
          </p:nvPr>
        </p:nvSpPr>
        <p:spPr>
          <a:xfrm>
            <a:off x="6553200" y="6448251"/>
            <a:ext cx="2133600" cy="365125"/>
          </a:xfrm>
        </p:spPr>
        <p:txBody>
          <a:bodyPr/>
          <a:lstStyle/>
          <a:p>
            <a:fld id="{044901D5-0DEC-41E6-8025-CE7E4D9C4ED2}" type="slidenum">
              <a:rPr lang="fr-FR" smtClean="0"/>
              <a:pPr/>
              <a:t>4</a:t>
            </a:fld>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1403649" y="1484784"/>
            <a:ext cx="2376264" cy="108012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600" b="1" i="1" smtClean="0">
                <a:solidFill>
                  <a:schemeClr val="tx1"/>
                </a:solidFill>
                <a:latin typeface="Arial" pitchFamily="34" charset="0"/>
                <a:cs typeface="Arial" pitchFamily="34" charset="0"/>
              </a:rPr>
              <a:t>Cosmologie </a:t>
            </a:r>
          </a:p>
          <a:p>
            <a:pPr algn="ctr"/>
            <a:r>
              <a:rPr lang="fr-FR" sz="1600" b="1" i="1" smtClean="0">
                <a:solidFill>
                  <a:schemeClr val="tx1"/>
                </a:solidFill>
                <a:latin typeface="Arial" pitchFamily="34" charset="0"/>
                <a:cs typeface="Arial" pitchFamily="34" charset="0"/>
              </a:rPr>
              <a:t>et</a:t>
            </a:r>
          </a:p>
          <a:p>
            <a:pPr algn="ctr"/>
            <a:r>
              <a:rPr lang="fr-FR" sz="1600" b="1" i="1" smtClean="0">
                <a:solidFill>
                  <a:schemeClr val="tx1"/>
                </a:solidFill>
                <a:latin typeface="Arial" pitchFamily="34" charset="0"/>
                <a:cs typeface="Arial" pitchFamily="34" charset="0"/>
              </a:rPr>
              <a:t>Astroparticules</a:t>
            </a:r>
            <a:endParaRPr lang="fr-FR" sz="1600" b="1" i="1">
              <a:solidFill>
                <a:schemeClr val="tx1"/>
              </a:solidFill>
              <a:latin typeface="Arial" pitchFamily="34" charset="0"/>
              <a:cs typeface="Arial" pitchFamily="34" charset="0"/>
            </a:endParaRPr>
          </a:p>
        </p:txBody>
      </p:sp>
      <p:sp>
        <p:nvSpPr>
          <p:cNvPr id="5" name="Bulle ronde 4"/>
          <p:cNvSpPr/>
          <p:nvPr/>
        </p:nvSpPr>
        <p:spPr>
          <a:xfrm>
            <a:off x="2051720" y="872136"/>
            <a:ext cx="1152128" cy="612648"/>
          </a:xfrm>
          <a:prstGeom prst="wedgeEllipseCallout">
            <a:avLst>
              <a:gd name="adj1" fmla="val -28813"/>
              <a:gd name="adj2" fmla="val 8923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smtClean="0">
                <a:solidFill>
                  <a:schemeClr val="tx1"/>
                </a:solidFill>
                <a:latin typeface="Arial" pitchFamily="34" charset="0"/>
                <a:cs typeface="Arial" pitchFamily="34" charset="0"/>
              </a:rPr>
              <a:t>Planck HFI</a:t>
            </a:r>
            <a:endParaRPr lang="fr-FR" sz="1200">
              <a:solidFill>
                <a:schemeClr val="tx1"/>
              </a:solidFill>
              <a:latin typeface="Arial" pitchFamily="34" charset="0"/>
              <a:cs typeface="Arial" pitchFamily="34" charset="0"/>
            </a:endParaRPr>
          </a:p>
        </p:txBody>
      </p:sp>
      <p:sp>
        <p:nvSpPr>
          <p:cNvPr id="6" name="Bulle ronde 5"/>
          <p:cNvSpPr/>
          <p:nvPr/>
        </p:nvSpPr>
        <p:spPr>
          <a:xfrm rot="10800000">
            <a:off x="680948" y="2305334"/>
            <a:ext cx="1058416" cy="566402"/>
          </a:xfrm>
          <a:prstGeom prst="wedgeEllipseCallout">
            <a:avLst>
              <a:gd name="adj1" fmla="val -49501"/>
              <a:gd name="adj2" fmla="val 9505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latin typeface="Arial" pitchFamily="34" charset="0"/>
              <a:cs typeface="Arial" pitchFamily="34" charset="0"/>
            </a:endParaRPr>
          </a:p>
        </p:txBody>
      </p:sp>
      <p:sp>
        <p:nvSpPr>
          <p:cNvPr id="7" name="Rectangle 6"/>
          <p:cNvSpPr/>
          <p:nvPr/>
        </p:nvSpPr>
        <p:spPr>
          <a:xfrm>
            <a:off x="875465" y="2440058"/>
            <a:ext cx="681597" cy="276999"/>
          </a:xfrm>
          <a:prstGeom prst="rect">
            <a:avLst/>
          </a:prstGeom>
        </p:spPr>
        <p:txBody>
          <a:bodyPr wrap="none">
            <a:spAutoFit/>
          </a:bodyPr>
          <a:lstStyle/>
          <a:p>
            <a:pPr algn="ctr"/>
            <a:r>
              <a:rPr lang="fr-FR" sz="1200" smtClean="0">
                <a:latin typeface="Arial" pitchFamily="34" charset="0"/>
                <a:cs typeface="Arial" pitchFamily="34" charset="0"/>
              </a:rPr>
              <a:t>VIRGO</a:t>
            </a:r>
            <a:endParaRPr lang="fr-FR" sz="1200">
              <a:latin typeface="Arial" pitchFamily="34" charset="0"/>
              <a:cs typeface="Arial" pitchFamily="34" charset="0"/>
            </a:endParaRPr>
          </a:p>
        </p:txBody>
      </p:sp>
      <p:sp>
        <p:nvSpPr>
          <p:cNvPr id="11" name="Bulle ronde 10"/>
          <p:cNvSpPr/>
          <p:nvPr/>
        </p:nvSpPr>
        <p:spPr>
          <a:xfrm>
            <a:off x="611561" y="908720"/>
            <a:ext cx="1368152" cy="684656"/>
          </a:xfrm>
          <a:prstGeom prst="wedgeEllipseCallout">
            <a:avLst>
              <a:gd name="adj1" fmla="val 40531"/>
              <a:gd name="adj2" fmla="val 8454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latin typeface="Arial" pitchFamily="34" charset="0"/>
                <a:cs typeface="Arial" pitchFamily="34" charset="0"/>
              </a:rPr>
              <a:t>LSST </a:t>
            </a:r>
          </a:p>
          <a:p>
            <a:pPr algn="ctr"/>
            <a:r>
              <a:rPr lang="fr-FR" sz="1200" dirty="0" err="1" smtClean="0">
                <a:solidFill>
                  <a:schemeClr val="tx1"/>
                </a:solidFill>
                <a:latin typeface="Arial" pitchFamily="34" charset="0"/>
                <a:cs typeface="Arial" pitchFamily="34" charset="0"/>
              </a:rPr>
              <a:t>BAORadio</a:t>
            </a:r>
            <a:endParaRPr lang="fr-FR" sz="1200" dirty="0">
              <a:solidFill>
                <a:schemeClr val="tx1"/>
              </a:solidFill>
              <a:latin typeface="Arial" pitchFamily="34" charset="0"/>
              <a:cs typeface="Arial" pitchFamily="34" charset="0"/>
            </a:endParaRPr>
          </a:p>
        </p:txBody>
      </p:sp>
      <p:sp>
        <p:nvSpPr>
          <p:cNvPr id="14" name="Rectangle 13"/>
          <p:cNvSpPr/>
          <p:nvPr/>
        </p:nvSpPr>
        <p:spPr>
          <a:xfrm>
            <a:off x="498525" y="3436680"/>
            <a:ext cx="1406154" cy="276999"/>
          </a:xfrm>
          <a:prstGeom prst="rect">
            <a:avLst/>
          </a:prstGeom>
          <a:ln w="19050">
            <a:solidFill>
              <a:srgbClr val="FF0000"/>
            </a:solidFill>
          </a:ln>
        </p:spPr>
        <p:txBody>
          <a:bodyPr wrap="none">
            <a:spAutoFit/>
          </a:bodyPr>
          <a:lstStyle/>
          <a:p>
            <a:pPr algn="ctr"/>
            <a:r>
              <a:rPr lang="fr-FR" sz="1200" smtClean="0">
                <a:latin typeface="Arial" pitchFamily="34" charset="0"/>
                <a:cs typeface="Arial" pitchFamily="34" charset="0"/>
              </a:rPr>
              <a:t>Advanced VIRGO</a:t>
            </a:r>
            <a:endParaRPr lang="fr-FR" sz="1200">
              <a:latin typeface="Arial" pitchFamily="34" charset="0"/>
              <a:cs typeface="Arial" pitchFamily="34" charset="0"/>
            </a:endParaRPr>
          </a:p>
        </p:txBody>
      </p:sp>
      <p:sp>
        <p:nvSpPr>
          <p:cNvPr id="18" name="Ellipse 17"/>
          <p:cNvSpPr/>
          <p:nvPr/>
        </p:nvSpPr>
        <p:spPr>
          <a:xfrm>
            <a:off x="432829" y="2874202"/>
            <a:ext cx="1296144" cy="510814"/>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smtClean="0">
                <a:solidFill>
                  <a:schemeClr val="tx1"/>
                </a:solidFill>
                <a:latin typeface="Arial" pitchFamily="34" charset="0"/>
                <a:cs typeface="Arial" pitchFamily="34" charset="0"/>
              </a:rPr>
              <a:t>CALVA</a:t>
            </a:r>
            <a:endParaRPr lang="fr-FR" sz="1200">
              <a:solidFill>
                <a:schemeClr val="tx1"/>
              </a:solidFill>
              <a:latin typeface="Arial" pitchFamily="34" charset="0"/>
              <a:cs typeface="Arial" pitchFamily="34" charset="0"/>
            </a:endParaRPr>
          </a:p>
        </p:txBody>
      </p:sp>
      <p:cxnSp>
        <p:nvCxnSpPr>
          <p:cNvPr id="19" name="Connecteur droit avec flèche 18"/>
          <p:cNvCxnSpPr/>
          <p:nvPr/>
        </p:nvCxnSpPr>
        <p:spPr>
          <a:xfrm rot="5400000">
            <a:off x="776358" y="3037303"/>
            <a:ext cx="493665" cy="247197"/>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 name="Ellipse 20"/>
          <p:cNvSpPr/>
          <p:nvPr/>
        </p:nvSpPr>
        <p:spPr>
          <a:xfrm>
            <a:off x="5130824" y="4249552"/>
            <a:ext cx="2376264" cy="10801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sz="1200" b="1" i="1" dirty="0" smtClean="0">
              <a:solidFill>
                <a:schemeClr val="tx1"/>
              </a:solidFill>
              <a:latin typeface="Arial" pitchFamily="34" charset="0"/>
              <a:cs typeface="Arial" pitchFamily="34" charset="0"/>
            </a:endParaRPr>
          </a:p>
          <a:p>
            <a:pPr algn="ctr"/>
            <a:r>
              <a:rPr lang="fr-FR" sz="1600" b="1" i="1" dirty="0" smtClean="0">
                <a:solidFill>
                  <a:schemeClr val="tx1"/>
                </a:solidFill>
                <a:latin typeface="Arial" pitchFamily="34" charset="0"/>
                <a:cs typeface="Arial" pitchFamily="34" charset="0"/>
              </a:rPr>
              <a:t>Physique </a:t>
            </a:r>
          </a:p>
          <a:p>
            <a:pPr algn="ctr"/>
            <a:r>
              <a:rPr lang="fr-FR" sz="1600" b="1" i="1" dirty="0" smtClean="0">
                <a:solidFill>
                  <a:schemeClr val="tx1"/>
                </a:solidFill>
                <a:latin typeface="Arial" pitchFamily="34" charset="0"/>
                <a:cs typeface="Arial" pitchFamily="34" charset="0"/>
              </a:rPr>
              <a:t>des</a:t>
            </a:r>
          </a:p>
          <a:p>
            <a:pPr algn="ctr"/>
            <a:r>
              <a:rPr lang="fr-FR" sz="1600" b="1" i="1" dirty="0" smtClean="0">
                <a:solidFill>
                  <a:schemeClr val="tx1"/>
                </a:solidFill>
                <a:latin typeface="Arial" pitchFamily="34" charset="0"/>
                <a:cs typeface="Arial" pitchFamily="34" charset="0"/>
              </a:rPr>
              <a:t>Particules</a:t>
            </a:r>
          </a:p>
          <a:p>
            <a:pPr algn="ctr"/>
            <a:endParaRPr lang="fr-FR" sz="1600" b="1" i="1" dirty="0">
              <a:solidFill>
                <a:schemeClr val="tx1"/>
              </a:solidFill>
              <a:latin typeface="Arial" pitchFamily="34" charset="0"/>
              <a:cs typeface="Arial" pitchFamily="34" charset="0"/>
            </a:endParaRPr>
          </a:p>
        </p:txBody>
      </p:sp>
      <p:sp>
        <p:nvSpPr>
          <p:cNvPr id="22" name="Bulle ronde 21"/>
          <p:cNvSpPr/>
          <p:nvPr/>
        </p:nvSpPr>
        <p:spPr>
          <a:xfrm>
            <a:off x="5686363" y="3593341"/>
            <a:ext cx="1152128" cy="504056"/>
          </a:xfrm>
          <a:prstGeom prst="wedgeEllipseCallout">
            <a:avLst>
              <a:gd name="adj1" fmla="val 434"/>
              <a:gd name="adj2" fmla="val 95347"/>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smtClean="0">
                <a:solidFill>
                  <a:schemeClr val="tx1"/>
                </a:solidFill>
                <a:latin typeface="Arial" pitchFamily="34" charset="0"/>
                <a:cs typeface="Arial" pitchFamily="34" charset="0"/>
              </a:rPr>
              <a:t>NEMO</a:t>
            </a:r>
            <a:endParaRPr lang="fr-FR" sz="1200">
              <a:solidFill>
                <a:schemeClr val="tx1"/>
              </a:solidFill>
              <a:latin typeface="Arial" pitchFamily="34" charset="0"/>
              <a:cs typeface="Arial" pitchFamily="34" charset="0"/>
            </a:endParaRPr>
          </a:p>
        </p:txBody>
      </p:sp>
      <p:cxnSp>
        <p:nvCxnSpPr>
          <p:cNvPr id="23" name="Connecteur droit avec flèche 22"/>
          <p:cNvCxnSpPr/>
          <p:nvPr/>
        </p:nvCxnSpPr>
        <p:spPr>
          <a:xfrm rot="5400000" flipH="1" flipV="1">
            <a:off x="6063528" y="3572222"/>
            <a:ext cx="288032" cy="1588"/>
          </a:xfrm>
          <a:prstGeom prst="straightConnector1">
            <a:avLst/>
          </a:prstGeom>
          <a:ln w="12700">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758370" y="3161293"/>
            <a:ext cx="1055097" cy="276999"/>
          </a:xfrm>
          <a:prstGeom prst="rect">
            <a:avLst/>
          </a:prstGeom>
          <a:ln w="19050">
            <a:solidFill>
              <a:schemeClr val="tx2">
                <a:lumMod val="60000"/>
                <a:lumOff val="40000"/>
              </a:schemeClr>
            </a:solidFill>
          </a:ln>
        </p:spPr>
        <p:txBody>
          <a:bodyPr wrap="none">
            <a:spAutoFit/>
          </a:bodyPr>
          <a:lstStyle/>
          <a:p>
            <a:pPr algn="ctr"/>
            <a:r>
              <a:rPr lang="fr-FR" sz="1200" smtClean="0">
                <a:latin typeface="Arial" pitchFamily="34" charset="0"/>
                <a:cs typeface="Arial" pitchFamily="34" charset="0"/>
              </a:rPr>
              <a:t>SuperNEMO</a:t>
            </a:r>
            <a:endParaRPr lang="fr-FR" sz="1200">
              <a:latin typeface="Arial" pitchFamily="34" charset="0"/>
              <a:cs typeface="Arial" pitchFamily="34" charset="0"/>
            </a:endParaRPr>
          </a:p>
        </p:txBody>
      </p:sp>
      <p:sp>
        <p:nvSpPr>
          <p:cNvPr id="27" name="Bulle ronde 26"/>
          <p:cNvSpPr/>
          <p:nvPr/>
        </p:nvSpPr>
        <p:spPr>
          <a:xfrm>
            <a:off x="4118518" y="4437112"/>
            <a:ext cx="936104" cy="576064"/>
          </a:xfrm>
          <a:prstGeom prst="wedgeEllipseCallout">
            <a:avLst>
              <a:gd name="adj1" fmla="val 65795"/>
              <a:gd name="adj2" fmla="val 4112"/>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smtClean="0">
                <a:solidFill>
                  <a:schemeClr val="tx1"/>
                </a:solidFill>
                <a:latin typeface="Arial" pitchFamily="34" charset="0"/>
                <a:cs typeface="Arial" pitchFamily="34" charset="0"/>
              </a:rPr>
              <a:t>BaBar</a:t>
            </a:r>
            <a:endParaRPr lang="fr-FR" sz="1200">
              <a:solidFill>
                <a:schemeClr val="tx1"/>
              </a:solidFill>
              <a:latin typeface="Arial" pitchFamily="34" charset="0"/>
              <a:cs typeface="Arial" pitchFamily="34" charset="0"/>
            </a:endParaRPr>
          </a:p>
        </p:txBody>
      </p:sp>
      <p:sp>
        <p:nvSpPr>
          <p:cNvPr id="29" name="Bulle ronde 28"/>
          <p:cNvSpPr/>
          <p:nvPr/>
        </p:nvSpPr>
        <p:spPr>
          <a:xfrm>
            <a:off x="4334542" y="3861048"/>
            <a:ext cx="1080120" cy="576064"/>
          </a:xfrm>
          <a:prstGeom prst="wedgeEllipseCallout">
            <a:avLst>
              <a:gd name="adj1" fmla="val 44337"/>
              <a:gd name="adj2" fmla="val 64790"/>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smtClean="0">
                <a:solidFill>
                  <a:schemeClr val="tx1"/>
                </a:solidFill>
                <a:latin typeface="Arial" pitchFamily="34" charset="0"/>
                <a:cs typeface="Arial" pitchFamily="34" charset="0"/>
              </a:rPr>
              <a:t>LHCb</a:t>
            </a:r>
            <a:endParaRPr lang="fr-FR" sz="1200">
              <a:solidFill>
                <a:schemeClr val="tx1"/>
              </a:solidFill>
              <a:latin typeface="Arial" pitchFamily="34" charset="0"/>
              <a:cs typeface="Arial" pitchFamily="34" charset="0"/>
            </a:endParaRPr>
          </a:p>
        </p:txBody>
      </p:sp>
      <p:cxnSp>
        <p:nvCxnSpPr>
          <p:cNvPr id="30" name="Connecteur droit avec flèche 29"/>
          <p:cNvCxnSpPr/>
          <p:nvPr/>
        </p:nvCxnSpPr>
        <p:spPr>
          <a:xfrm rot="10800000">
            <a:off x="3830486" y="4538739"/>
            <a:ext cx="288032" cy="134721"/>
          </a:xfrm>
          <a:prstGeom prst="straightConnector1">
            <a:avLst/>
          </a:prstGeom>
          <a:ln w="12700">
            <a:solidFill>
              <a:schemeClr val="tx2">
                <a:lumMod val="60000"/>
                <a:lumOff val="4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422495" y="4241413"/>
            <a:ext cx="696024" cy="276999"/>
          </a:xfrm>
          <a:prstGeom prst="rect">
            <a:avLst/>
          </a:prstGeom>
          <a:ln w="19050">
            <a:solidFill>
              <a:schemeClr val="tx2">
                <a:lumMod val="60000"/>
                <a:lumOff val="40000"/>
              </a:schemeClr>
            </a:solidFill>
          </a:ln>
        </p:spPr>
        <p:txBody>
          <a:bodyPr wrap="none">
            <a:spAutoFit/>
          </a:bodyPr>
          <a:lstStyle/>
          <a:p>
            <a:pPr algn="ctr"/>
            <a:r>
              <a:rPr lang="fr-FR" sz="1200" smtClean="0">
                <a:latin typeface="Arial" pitchFamily="34" charset="0"/>
                <a:cs typeface="Arial" pitchFamily="34" charset="0"/>
              </a:rPr>
              <a:t>SuperB</a:t>
            </a:r>
            <a:endParaRPr lang="fr-FR" sz="1200">
              <a:latin typeface="Arial" pitchFamily="34" charset="0"/>
              <a:cs typeface="Arial" pitchFamily="34" charset="0"/>
            </a:endParaRPr>
          </a:p>
        </p:txBody>
      </p:sp>
      <p:sp>
        <p:nvSpPr>
          <p:cNvPr id="34" name="Bulle ronde 33"/>
          <p:cNvSpPr/>
          <p:nvPr/>
        </p:nvSpPr>
        <p:spPr>
          <a:xfrm>
            <a:off x="7646910" y="4221088"/>
            <a:ext cx="720080" cy="720080"/>
          </a:xfrm>
          <a:prstGeom prst="wedgeEllipseCallout">
            <a:avLst>
              <a:gd name="adj1" fmla="val -95954"/>
              <a:gd name="adj2" fmla="val 18165"/>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smtClean="0">
                <a:solidFill>
                  <a:schemeClr val="tx1"/>
                </a:solidFill>
                <a:latin typeface="Arial" pitchFamily="34" charset="0"/>
                <a:cs typeface="Arial" pitchFamily="34" charset="0"/>
              </a:rPr>
              <a:t>H1</a:t>
            </a:r>
            <a:endParaRPr lang="fr-FR" sz="1200">
              <a:solidFill>
                <a:schemeClr val="tx1"/>
              </a:solidFill>
              <a:latin typeface="Arial" pitchFamily="34" charset="0"/>
              <a:cs typeface="Arial" pitchFamily="34" charset="0"/>
            </a:endParaRPr>
          </a:p>
        </p:txBody>
      </p:sp>
      <p:sp>
        <p:nvSpPr>
          <p:cNvPr id="35" name="Bulle ronde 34"/>
          <p:cNvSpPr/>
          <p:nvPr/>
        </p:nvSpPr>
        <p:spPr>
          <a:xfrm>
            <a:off x="5558678" y="5445224"/>
            <a:ext cx="792088" cy="684656"/>
          </a:xfrm>
          <a:prstGeom prst="wedgeEllipseCallout">
            <a:avLst>
              <a:gd name="adj1" fmla="val 48204"/>
              <a:gd name="adj2" fmla="val -78349"/>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smtClean="0">
                <a:solidFill>
                  <a:schemeClr val="tx1"/>
                </a:solidFill>
                <a:latin typeface="Arial" pitchFamily="34" charset="0"/>
                <a:cs typeface="Arial" pitchFamily="34" charset="0"/>
              </a:rPr>
              <a:t>D0</a:t>
            </a:r>
            <a:endParaRPr lang="fr-FR" sz="1200">
              <a:solidFill>
                <a:schemeClr val="tx1"/>
              </a:solidFill>
              <a:latin typeface="Arial" pitchFamily="34" charset="0"/>
              <a:cs typeface="Arial" pitchFamily="34" charset="0"/>
            </a:endParaRPr>
          </a:p>
        </p:txBody>
      </p:sp>
      <p:sp>
        <p:nvSpPr>
          <p:cNvPr id="36" name="Bulle ronde 35"/>
          <p:cNvSpPr/>
          <p:nvPr/>
        </p:nvSpPr>
        <p:spPr>
          <a:xfrm>
            <a:off x="6422774" y="5465549"/>
            <a:ext cx="1152128" cy="576064"/>
          </a:xfrm>
          <a:prstGeom prst="wedgeEllipseCallout">
            <a:avLst>
              <a:gd name="adj1" fmla="val -9454"/>
              <a:gd name="adj2" fmla="val -104730"/>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smtClean="0">
                <a:solidFill>
                  <a:schemeClr val="tx1"/>
                </a:solidFill>
                <a:latin typeface="Arial" pitchFamily="34" charset="0"/>
                <a:cs typeface="Arial" pitchFamily="34" charset="0"/>
              </a:rPr>
              <a:t>ATLAS</a:t>
            </a:r>
            <a:endParaRPr lang="fr-FR" sz="1200">
              <a:solidFill>
                <a:schemeClr val="tx1"/>
              </a:solidFill>
              <a:latin typeface="Arial" pitchFamily="34" charset="0"/>
              <a:cs typeface="Arial" pitchFamily="34" charset="0"/>
            </a:endParaRPr>
          </a:p>
        </p:txBody>
      </p:sp>
      <p:sp>
        <p:nvSpPr>
          <p:cNvPr id="39" name="Rectangle 38"/>
          <p:cNvSpPr/>
          <p:nvPr/>
        </p:nvSpPr>
        <p:spPr>
          <a:xfrm>
            <a:off x="6555904" y="6053946"/>
            <a:ext cx="899606" cy="276999"/>
          </a:xfrm>
          <a:prstGeom prst="rect">
            <a:avLst/>
          </a:prstGeom>
          <a:ln w="19050">
            <a:solidFill>
              <a:schemeClr val="tx2">
                <a:lumMod val="60000"/>
                <a:lumOff val="40000"/>
              </a:schemeClr>
            </a:solidFill>
          </a:ln>
        </p:spPr>
        <p:txBody>
          <a:bodyPr wrap="none">
            <a:spAutoFit/>
          </a:bodyPr>
          <a:lstStyle/>
          <a:p>
            <a:pPr algn="ctr"/>
            <a:r>
              <a:rPr lang="fr-FR" sz="1200" smtClean="0">
                <a:latin typeface="Arial" pitchFamily="34" charset="0"/>
                <a:cs typeface="Arial" pitchFamily="34" charset="0"/>
              </a:rPr>
              <a:t>SuperLHC</a:t>
            </a:r>
            <a:endParaRPr lang="fr-FR" sz="1200">
              <a:latin typeface="Arial" pitchFamily="34" charset="0"/>
              <a:cs typeface="Arial" pitchFamily="34" charset="0"/>
            </a:endParaRPr>
          </a:p>
        </p:txBody>
      </p:sp>
      <p:sp>
        <p:nvSpPr>
          <p:cNvPr id="40" name="Bulle ronde 39"/>
          <p:cNvSpPr/>
          <p:nvPr/>
        </p:nvSpPr>
        <p:spPr>
          <a:xfrm>
            <a:off x="7502894" y="4976592"/>
            <a:ext cx="648072" cy="684656"/>
          </a:xfrm>
          <a:prstGeom prst="wedgeEllipseCallout">
            <a:avLst>
              <a:gd name="adj1" fmla="val -97877"/>
              <a:gd name="adj2" fmla="val -38889"/>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latin typeface="Arial" pitchFamily="34" charset="0"/>
                <a:cs typeface="Arial" pitchFamily="34" charset="0"/>
              </a:rPr>
              <a:t>ILC</a:t>
            </a:r>
            <a:endParaRPr lang="fr-FR" sz="1200" dirty="0">
              <a:solidFill>
                <a:schemeClr val="tx1"/>
              </a:solidFill>
              <a:latin typeface="Arial" pitchFamily="34" charset="0"/>
              <a:cs typeface="Arial" pitchFamily="34" charset="0"/>
            </a:endParaRPr>
          </a:p>
        </p:txBody>
      </p:sp>
      <p:sp>
        <p:nvSpPr>
          <p:cNvPr id="47" name="Ellipse 46"/>
          <p:cNvSpPr/>
          <p:nvPr/>
        </p:nvSpPr>
        <p:spPr>
          <a:xfrm rot="20451783">
            <a:off x="3156792" y="3382802"/>
            <a:ext cx="2360603" cy="1868065"/>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itchFamily="34" charset="0"/>
              <a:cs typeface="Arial" pitchFamily="34" charset="0"/>
            </a:endParaRPr>
          </a:p>
        </p:txBody>
      </p:sp>
      <p:sp>
        <p:nvSpPr>
          <p:cNvPr id="53" name="Ellipse 52"/>
          <p:cNvSpPr/>
          <p:nvPr/>
        </p:nvSpPr>
        <p:spPr>
          <a:xfrm>
            <a:off x="5414662" y="2996952"/>
            <a:ext cx="1944216" cy="1368152"/>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latin typeface="Arial" pitchFamily="34" charset="0"/>
              <a:cs typeface="Arial" pitchFamily="34" charset="0"/>
            </a:endParaRPr>
          </a:p>
        </p:txBody>
      </p:sp>
      <p:sp>
        <p:nvSpPr>
          <p:cNvPr id="54" name="Ellipse 53"/>
          <p:cNvSpPr/>
          <p:nvPr/>
        </p:nvSpPr>
        <p:spPr>
          <a:xfrm rot="20451783">
            <a:off x="5373351" y="4253685"/>
            <a:ext cx="3630912" cy="2117258"/>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itchFamily="34" charset="0"/>
              <a:cs typeface="Arial" pitchFamily="34" charset="0"/>
            </a:endParaRPr>
          </a:p>
        </p:txBody>
      </p:sp>
      <p:sp>
        <p:nvSpPr>
          <p:cNvPr id="58" name="Ellipse 57"/>
          <p:cNvSpPr/>
          <p:nvPr/>
        </p:nvSpPr>
        <p:spPr>
          <a:xfrm>
            <a:off x="467544" y="620688"/>
            <a:ext cx="3096344" cy="1296144"/>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latin typeface="Arial" pitchFamily="34" charset="0"/>
              <a:cs typeface="Arial" pitchFamily="34" charset="0"/>
            </a:endParaRPr>
          </a:p>
        </p:txBody>
      </p:sp>
      <p:sp>
        <p:nvSpPr>
          <p:cNvPr id="59" name="Ellipse 58"/>
          <p:cNvSpPr/>
          <p:nvPr/>
        </p:nvSpPr>
        <p:spPr>
          <a:xfrm rot="20451783">
            <a:off x="112558" y="1893313"/>
            <a:ext cx="2286493" cy="2172856"/>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p:cNvSpPr/>
          <p:nvPr/>
        </p:nvSpPr>
        <p:spPr>
          <a:xfrm>
            <a:off x="5940152" y="1124744"/>
            <a:ext cx="1944216" cy="93610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600" b="1" i="1" smtClean="0">
                <a:solidFill>
                  <a:schemeClr val="tx1"/>
                </a:solidFill>
                <a:latin typeface="Arial" pitchFamily="34" charset="0"/>
                <a:cs typeface="Arial" pitchFamily="34" charset="0"/>
              </a:rPr>
              <a:t>R&amp;D</a:t>
            </a:r>
          </a:p>
          <a:p>
            <a:pPr algn="ctr"/>
            <a:r>
              <a:rPr lang="fr-FR" sz="1600" b="1" i="1" smtClean="0">
                <a:solidFill>
                  <a:schemeClr val="tx1"/>
                </a:solidFill>
                <a:latin typeface="Arial" pitchFamily="34" charset="0"/>
                <a:cs typeface="Arial" pitchFamily="34" charset="0"/>
              </a:rPr>
              <a:t>Technologie</a:t>
            </a:r>
          </a:p>
        </p:txBody>
      </p:sp>
      <p:sp>
        <p:nvSpPr>
          <p:cNvPr id="64" name="Bulle ronde 63"/>
          <p:cNvSpPr/>
          <p:nvPr/>
        </p:nvSpPr>
        <p:spPr>
          <a:xfrm>
            <a:off x="4499992" y="728120"/>
            <a:ext cx="1656184" cy="684656"/>
          </a:xfrm>
          <a:prstGeom prst="wedgeEllipseCallout">
            <a:avLst>
              <a:gd name="adj1" fmla="val 62490"/>
              <a:gd name="adj2" fmla="val 35983"/>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smtClean="0">
                <a:solidFill>
                  <a:schemeClr val="tx1"/>
                </a:solidFill>
                <a:latin typeface="Arial" pitchFamily="34" charset="0"/>
                <a:cs typeface="Arial" pitchFamily="34" charset="0"/>
              </a:rPr>
              <a:t>GRIF/EGEE</a:t>
            </a:r>
          </a:p>
          <a:p>
            <a:pPr algn="ctr"/>
            <a:r>
              <a:rPr lang="fr-FR" sz="1200" smtClean="0">
                <a:solidFill>
                  <a:schemeClr val="tx1"/>
                </a:solidFill>
                <a:latin typeface="Arial" pitchFamily="34" charset="0"/>
                <a:cs typeface="Arial" pitchFamily="34" charset="0"/>
              </a:rPr>
              <a:t>XtreamWeb</a:t>
            </a:r>
            <a:endParaRPr lang="fr-FR" sz="1200">
              <a:solidFill>
                <a:schemeClr val="tx1"/>
              </a:solidFill>
              <a:latin typeface="Arial" pitchFamily="34" charset="0"/>
              <a:cs typeface="Arial" pitchFamily="34" charset="0"/>
            </a:endParaRPr>
          </a:p>
        </p:txBody>
      </p:sp>
      <p:sp>
        <p:nvSpPr>
          <p:cNvPr id="65" name="Bulle ronde 64"/>
          <p:cNvSpPr/>
          <p:nvPr/>
        </p:nvSpPr>
        <p:spPr>
          <a:xfrm>
            <a:off x="4499992" y="1988840"/>
            <a:ext cx="2016224" cy="684656"/>
          </a:xfrm>
          <a:prstGeom prst="wedgeEllipseCallout">
            <a:avLst>
              <a:gd name="adj1" fmla="val 42413"/>
              <a:gd name="adj2" fmla="val -56595"/>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latin typeface="Arial" pitchFamily="34" charset="0"/>
                <a:cs typeface="Arial" pitchFamily="34" charset="0"/>
              </a:rPr>
              <a:t>Electronique</a:t>
            </a:r>
          </a:p>
          <a:p>
            <a:pPr algn="ctr"/>
            <a:r>
              <a:rPr lang="fr-FR" sz="1200" dirty="0" smtClean="0">
                <a:solidFill>
                  <a:schemeClr val="tx1"/>
                </a:solidFill>
                <a:latin typeface="Arial" pitchFamily="34" charset="0"/>
                <a:cs typeface="Arial" pitchFamily="34" charset="0"/>
              </a:rPr>
              <a:t>Pole Microélectronique</a:t>
            </a:r>
            <a:endParaRPr lang="fr-FR" sz="1200" dirty="0">
              <a:solidFill>
                <a:schemeClr val="tx1"/>
              </a:solidFill>
              <a:latin typeface="Arial" pitchFamily="34" charset="0"/>
              <a:cs typeface="Arial" pitchFamily="34" charset="0"/>
            </a:endParaRPr>
          </a:p>
        </p:txBody>
      </p:sp>
      <p:sp>
        <p:nvSpPr>
          <p:cNvPr id="66" name="Bulle ronde 65"/>
          <p:cNvSpPr/>
          <p:nvPr/>
        </p:nvSpPr>
        <p:spPr>
          <a:xfrm>
            <a:off x="5796136" y="44624"/>
            <a:ext cx="1584176" cy="612648"/>
          </a:xfrm>
          <a:prstGeom prst="wedgeEllipseCallout">
            <a:avLst>
              <a:gd name="adj1" fmla="val 1462"/>
              <a:gd name="adj2" fmla="val 152054"/>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smtClean="0">
                <a:solidFill>
                  <a:schemeClr val="tx1"/>
                </a:solidFill>
                <a:latin typeface="Arial" pitchFamily="34" charset="0"/>
                <a:cs typeface="Arial" pitchFamily="34" charset="0"/>
              </a:rPr>
              <a:t>Réalisations Mécaniques</a:t>
            </a:r>
            <a:endParaRPr lang="fr-FR" sz="1200">
              <a:solidFill>
                <a:schemeClr val="tx1"/>
              </a:solidFill>
              <a:latin typeface="Arial" pitchFamily="34" charset="0"/>
              <a:cs typeface="Arial" pitchFamily="34" charset="0"/>
            </a:endParaRPr>
          </a:p>
        </p:txBody>
      </p:sp>
      <p:sp>
        <p:nvSpPr>
          <p:cNvPr id="67" name="Bulle ronde 66"/>
          <p:cNvSpPr/>
          <p:nvPr/>
        </p:nvSpPr>
        <p:spPr>
          <a:xfrm>
            <a:off x="6444208" y="2204864"/>
            <a:ext cx="792088" cy="504056"/>
          </a:xfrm>
          <a:prstGeom prst="wedgeEllipseCallout">
            <a:avLst>
              <a:gd name="adj1" fmla="val -12216"/>
              <a:gd name="adj2" fmla="val -83913"/>
            </a:avLst>
          </a:prstGeom>
          <a:solidFill>
            <a:schemeClr val="bg1"/>
          </a:solidFill>
          <a:ln>
            <a:solidFill>
              <a:srgbClr val="8BF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smtClean="0">
                <a:solidFill>
                  <a:schemeClr val="tx1"/>
                </a:solidFill>
                <a:latin typeface="Arial" pitchFamily="34" charset="0"/>
                <a:cs typeface="Arial" pitchFamily="34" charset="0"/>
              </a:rPr>
              <a:t>PHIL</a:t>
            </a:r>
            <a:endParaRPr lang="fr-FR" sz="1200">
              <a:solidFill>
                <a:schemeClr val="tx1"/>
              </a:solidFill>
              <a:latin typeface="Arial" pitchFamily="34" charset="0"/>
              <a:cs typeface="Arial" pitchFamily="34" charset="0"/>
            </a:endParaRPr>
          </a:p>
        </p:txBody>
      </p:sp>
      <p:sp>
        <p:nvSpPr>
          <p:cNvPr id="68" name="Bulle ronde 67"/>
          <p:cNvSpPr/>
          <p:nvPr/>
        </p:nvSpPr>
        <p:spPr>
          <a:xfrm>
            <a:off x="7956376" y="1520208"/>
            <a:ext cx="936104" cy="684656"/>
          </a:xfrm>
          <a:prstGeom prst="wedgeEllipseCallout">
            <a:avLst>
              <a:gd name="adj1" fmla="val -85477"/>
              <a:gd name="adj2" fmla="val -15617"/>
            </a:avLst>
          </a:prstGeom>
          <a:solidFill>
            <a:schemeClr val="bg1"/>
          </a:solidFill>
          <a:ln>
            <a:solidFill>
              <a:srgbClr val="8BF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smtClean="0">
                <a:solidFill>
                  <a:schemeClr val="tx1"/>
                </a:solidFill>
                <a:latin typeface="Arial" pitchFamily="34" charset="0"/>
                <a:cs typeface="Arial" pitchFamily="34" charset="0"/>
              </a:rPr>
              <a:t>Mighty Laser</a:t>
            </a:r>
            <a:endParaRPr lang="fr-FR" sz="1200">
              <a:solidFill>
                <a:schemeClr val="tx1"/>
              </a:solidFill>
              <a:latin typeface="Arial" pitchFamily="34" charset="0"/>
              <a:cs typeface="Arial" pitchFamily="34" charset="0"/>
            </a:endParaRPr>
          </a:p>
        </p:txBody>
      </p:sp>
      <p:sp>
        <p:nvSpPr>
          <p:cNvPr id="71" name="Bulle ronde 70"/>
          <p:cNvSpPr/>
          <p:nvPr/>
        </p:nvSpPr>
        <p:spPr>
          <a:xfrm>
            <a:off x="7092280" y="2564904"/>
            <a:ext cx="1152128" cy="504056"/>
          </a:xfrm>
          <a:prstGeom prst="wedgeEllipseCallout">
            <a:avLst>
              <a:gd name="adj1" fmla="val -45683"/>
              <a:gd name="adj2" fmla="val -193661"/>
            </a:avLst>
          </a:prstGeom>
          <a:solidFill>
            <a:schemeClr val="bg1"/>
          </a:solidFill>
          <a:ln>
            <a:solidFill>
              <a:srgbClr val="8BF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latin typeface="Arial" pitchFamily="34" charset="0"/>
                <a:cs typeface="Arial" pitchFamily="34" charset="0"/>
              </a:rPr>
              <a:t>XFEL</a:t>
            </a:r>
          </a:p>
          <a:p>
            <a:pPr algn="ctr"/>
            <a:r>
              <a:rPr lang="fr-FR" sz="1200" dirty="0" smtClean="0">
                <a:solidFill>
                  <a:schemeClr val="tx1"/>
                </a:solidFill>
                <a:latin typeface="Arial" pitchFamily="34" charset="0"/>
                <a:cs typeface="Arial" pitchFamily="34" charset="0"/>
              </a:rPr>
              <a:t>Coupleur</a:t>
            </a:r>
            <a:endParaRPr lang="fr-FR" sz="1200" dirty="0">
              <a:solidFill>
                <a:schemeClr val="tx1"/>
              </a:solidFill>
              <a:latin typeface="Arial" pitchFamily="34" charset="0"/>
              <a:cs typeface="Arial" pitchFamily="34" charset="0"/>
            </a:endParaRPr>
          </a:p>
        </p:txBody>
      </p:sp>
      <p:sp>
        <p:nvSpPr>
          <p:cNvPr id="72" name="Ellipse 71"/>
          <p:cNvSpPr/>
          <p:nvPr/>
        </p:nvSpPr>
        <p:spPr>
          <a:xfrm rot="18116832">
            <a:off x="6153990" y="524918"/>
            <a:ext cx="3271556" cy="2326298"/>
          </a:xfrm>
          <a:prstGeom prst="ellipse">
            <a:avLst/>
          </a:prstGeom>
          <a:noFill/>
          <a:ln>
            <a:solidFill>
              <a:srgbClr val="8BF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Bulle ronde 42"/>
          <p:cNvSpPr/>
          <p:nvPr/>
        </p:nvSpPr>
        <p:spPr>
          <a:xfrm rot="20355924">
            <a:off x="4197870" y="5331938"/>
            <a:ext cx="1152128" cy="576064"/>
          </a:xfrm>
          <a:prstGeom prst="wedgeEllipseCallout">
            <a:avLst>
              <a:gd name="adj1" fmla="val 71025"/>
              <a:gd name="adj2" fmla="val -51815"/>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smtClean="0">
                <a:solidFill>
                  <a:schemeClr val="tx1"/>
                </a:solidFill>
                <a:latin typeface="Arial" pitchFamily="34" charset="0"/>
                <a:cs typeface="Arial" pitchFamily="34" charset="0"/>
              </a:rPr>
              <a:t>Groupe Théorie</a:t>
            </a:r>
            <a:endParaRPr lang="fr-FR" sz="1200">
              <a:solidFill>
                <a:schemeClr val="tx1"/>
              </a:solidFill>
              <a:latin typeface="Arial" pitchFamily="34" charset="0"/>
              <a:cs typeface="Arial" pitchFamily="34" charset="0"/>
            </a:endParaRPr>
          </a:p>
        </p:txBody>
      </p:sp>
      <p:sp>
        <p:nvSpPr>
          <p:cNvPr id="44" name="Bulle ronde 43"/>
          <p:cNvSpPr/>
          <p:nvPr/>
        </p:nvSpPr>
        <p:spPr>
          <a:xfrm>
            <a:off x="4716016" y="1463012"/>
            <a:ext cx="1160512" cy="471134"/>
          </a:xfrm>
          <a:prstGeom prst="wedgeEllipseCallout">
            <a:avLst>
              <a:gd name="adj1" fmla="val 77498"/>
              <a:gd name="adj2" fmla="val -17192"/>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smtClean="0">
                <a:solidFill>
                  <a:schemeClr val="tx1"/>
                </a:solidFill>
                <a:latin typeface="Arial" pitchFamily="34" charset="0"/>
                <a:cs typeface="Arial" pitchFamily="34" charset="0"/>
              </a:rPr>
              <a:t>AppStat</a:t>
            </a:r>
            <a:endParaRPr lang="fr-FR" sz="1200">
              <a:solidFill>
                <a:schemeClr val="tx1"/>
              </a:solidFill>
              <a:latin typeface="Arial" pitchFamily="34" charset="0"/>
              <a:cs typeface="Arial" pitchFamily="34" charset="0"/>
            </a:endParaRPr>
          </a:p>
        </p:txBody>
      </p:sp>
      <p:sp>
        <p:nvSpPr>
          <p:cNvPr id="51" name="Ellipse 50"/>
          <p:cNvSpPr/>
          <p:nvPr/>
        </p:nvSpPr>
        <p:spPr>
          <a:xfrm rot="20451783">
            <a:off x="2642654" y="2306057"/>
            <a:ext cx="1554436" cy="1231361"/>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latin typeface="Arial" pitchFamily="34" charset="0"/>
              <a:cs typeface="Arial" pitchFamily="34" charset="0"/>
            </a:endParaRPr>
          </a:p>
        </p:txBody>
      </p:sp>
      <p:sp>
        <p:nvSpPr>
          <p:cNvPr id="52" name="Bulle ronde 51"/>
          <p:cNvSpPr/>
          <p:nvPr/>
        </p:nvSpPr>
        <p:spPr>
          <a:xfrm rot="10800000">
            <a:off x="2843809" y="2564904"/>
            <a:ext cx="1080120" cy="432048"/>
          </a:xfrm>
          <a:prstGeom prst="wedgeEllipseCallout">
            <a:avLst>
              <a:gd name="adj1" fmla="val 36071"/>
              <a:gd name="adj2" fmla="val 7383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latin typeface="Arial" pitchFamily="34" charset="0"/>
              <a:cs typeface="Arial" pitchFamily="34" charset="0"/>
            </a:endParaRPr>
          </a:p>
        </p:txBody>
      </p:sp>
      <p:sp>
        <p:nvSpPr>
          <p:cNvPr id="55" name="Rectangle 54"/>
          <p:cNvSpPr/>
          <p:nvPr/>
        </p:nvSpPr>
        <p:spPr>
          <a:xfrm>
            <a:off x="3124881" y="2636912"/>
            <a:ext cx="731290" cy="276999"/>
          </a:xfrm>
          <a:prstGeom prst="rect">
            <a:avLst/>
          </a:prstGeom>
        </p:spPr>
        <p:txBody>
          <a:bodyPr wrap="none">
            <a:spAutoFit/>
          </a:bodyPr>
          <a:lstStyle/>
          <a:p>
            <a:pPr algn="ctr"/>
            <a:r>
              <a:rPr lang="fr-FR" sz="1200" smtClean="0">
                <a:latin typeface="Arial" pitchFamily="34" charset="0"/>
                <a:cs typeface="Arial" pitchFamily="34" charset="0"/>
              </a:rPr>
              <a:t>AUGER</a:t>
            </a:r>
            <a:endParaRPr lang="fr-FR" sz="1200">
              <a:latin typeface="Arial" pitchFamily="34" charset="0"/>
              <a:cs typeface="Arial" pitchFamily="34" charset="0"/>
            </a:endParaRPr>
          </a:p>
        </p:txBody>
      </p:sp>
      <p:sp>
        <p:nvSpPr>
          <p:cNvPr id="56" name="Rectangle 55"/>
          <p:cNvSpPr/>
          <p:nvPr/>
        </p:nvSpPr>
        <p:spPr>
          <a:xfrm>
            <a:off x="2843808" y="3068960"/>
            <a:ext cx="979755" cy="276999"/>
          </a:xfrm>
          <a:prstGeom prst="rect">
            <a:avLst/>
          </a:prstGeom>
          <a:ln w="19050">
            <a:solidFill>
              <a:srgbClr val="FF0000"/>
            </a:solidFill>
          </a:ln>
        </p:spPr>
        <p:txBody>
          <a:bodyPr wrap="none">
            <a:spAutoFit/>
          </a:bodyPr>
          <a:lstStyle/>
          <a:p>
            <a:pPr algn="ctr"/>
            <a:r>
              <a:rPr lang="fr-FR" sz="1200" smtClean="0">
                <a:latin typeface="Arial" pitchFamily="34" charset="0"/>
                <a:cs typeface="Arial" pitchFamily="34" charset="0"/>
              </a:rPr>
              <a:t>JEM-EUSO</a:t>
            </a:r>
            <a:endParaRPr lang="fr-FR" sz="1200">
              <a:latin typeface="Arial" pitchFamily="34" charset="0"/>
              <a:cs typeface="Arial" pitchFamily="34" charset="0"/>
            </a:endParaRPr>
          </a:p>
        </p:txBody>
      </p:sp>
      <p:sp>
        <p:nvSpPr>
          <p:cNvPr id="61" name="Bulle ronde 60"/>
          <p:cNvSpPr/>
          <p:nvPr/>
        </p:nvSpPr>
        <p:spPr>
          <a:xfrm>
            <a:off x="7524328" y="692696"/>
            <a:ext cx="792088" cy="504056"/>
          </a:xfrm>
          <a:prstGeom prst="wedgeEllipseCallout">
            <a:avLst>
              <a:gd name="adj1" fmla="val -32678"/>
              <a:gd name="adj2" fmla="val 87366"/>
            </a:avLst>
          </a:prstGeom>
          <a:solidFill>
            <a:schemeClr val="bg1"/>
          </a:solidFill>
          <a:ln>
            <a:solidFill>
              <a:srgbClr val="8BF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latin typeface="Arial" pitchFamily="34" charset="0"/>
                <a:cs typeface="Arial" pitchFamily="34" charset="0"/>
              </a:rPr>
              <a:t>ATF2</a:t>
            </a:r>
            <a:endParaRPr lang="fr-FR" sz="1200" dirty="0">
              <a:solidFill>
                <a:schemeClr val="tx1"/>
              </a:solidFill>
              <a:latin typeface="Arial" pitchFamily="34" charset="0"/>
              <a:cs typeface="Arial" pitchFamily="34" charset="0"/>
            </a:endParaRPr>
          </a:p>
        </p:txBody>
      </p:sp>
      <p:sp>
        <p:nvSpPr>
          <p:cNvPr id="45" name="Bulle ronde 44"/>
          <p:cNvSpPr/>
          <p:nvPr/>
        </p:nvSpPr>
        <p:spPr>
          <a:xfrm rot="20246019">
            <a:off x="3498916" y="3605115"/>
            <a:ext cx="1224136" cy="471134"/>
          </a:xfrm>
          <a:prstGeom prst="wedgeEllipseCallout">
            <a:avLst>
              <a:gd name="adj1" fmla="val 35288"/>
              <a:gd name="adj2" fmla="val -12571"/>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smtClean="0">
                <a:solidFill>
                  <a:schemeClr val="tx1"/>
                </a:solidFill>
                <a:latin typeface="Arial" pitchFamily="34" charset="0"/>
                <a:cs typeface="Arial" pitchFamily="34" charset="0"/>
              </a:rPr>
              <a:t>PetaQCD</a:t>
            </a:r>
            <a:endParaRPr lang="fr-FR" sz="1200">
              <a:solidFill>
                <a:schemeClr val="tx1"/>
              </a:solidFill>
              <a:latin typeface="Arial" pitchFamily="34" charset="0"/>
              <a:cs typeface="Arial" pitchFamily="34" charset="0"/>
            </a:endParaRPr>
          </a:p>
        </p:txBody>
      </p:sp>
      <p:sp>
        <p:nvSpPr>
          <p:cNvPr id="46" name="Bulle ronde 45"/>
          <p:cNvSpPr/>
          <p:nvPr/>
        </p:nvSpPr>
        <p:spPr>
          <a:xfrm>
            <a:off x="7884368" y="1052736"/>
            <a:ext cx="1152128" cy="432048"/>
          </a:xfrm>
          <a:prstGeom prst="wedgeEllipseCallout">
            <a:avLst>
              <a:gd name="adj1" fmla="val -76448"/>
              <a:gd name="adj2" fmla="val 91409"/>
            </a:avLst>
          </a:prstGeom>
          <a:solidFill>
            <a:schemeClr val="bg1"/>
          </a:solidFill>
          <a:ln>
            <a:solidFill>
              <a:srgbClr val="8BF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smtClean="0">
                <a:solidFill>
                  <a:schemeClr val="tx1"/>
                </a:solidFill>
                <a:latin typeface="Arial" pitchFamily="34" charset="0"/>
                <a:cs typeface="Arial" pitchFamily="34" charset="0"/>
              </a:rPr>
              <a:t>THOMX</a:t>
            </a:r>
            <a:endParaRPr lang="fr-FR" sz="1200">
              <a:solidFill>
                <a:schemeClr val="tx1"/>
              </a:solidFill>
              <a:latin typeface="Arial" pitchFamily="34" charset="0"/>
              <a:cs typeface="Arial" pitchFamily="34" charset="0"/>
            </a:endParaRPr>
          </a:p>
        </p:txBody>
      </p:sp>
      <p:sp>
        <p:nvSpPr>
          <p:cNvPr id="48" name="Bulle ronde 47"/>
          <p:cNvSpPr/>
          <p:nvPr/>
        </p:nvSpPr>
        <p:spPr>
          <a:xfrm>
            <a:off x="7524328" y="260648"/>
            <a:ext cx="1152128" cy="432048"/>
          </a:xfrm>
          <a:prstGeom prst="wedgeEllipseCallout">
            <a:avLst>
              <a:gd name="adj1" fmla="val -77371"/>
              <a:gd name="adj2" fmla="val 162777"/>
            </a:avLst>
          </a:prstGeom>
          <a:solidFill>
            <a:schemeClr val="bg1"/>
          </a:solidFill>
          <a:ln>
            <a:solidFill>
              <a:srgbClr val="8BF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smtClean="0">
                <a:solidFill>
                  <a:schemeClr val="tx1"/>
                </a:solidFill>
                <a:latin typeface="Arial" pitchFamily="34" charset="0"/>
                <a:cs typeface="Arial" pitchFamily="34" charset="0"/>
              </a:rPr>
              <a:t>ILC-CLIC</a:t>
            </a:r>
            <a:endParaRPr lang="fr-FR" sz="1200">
              <a:solidFill>
                <a:schemeClr val="tx1"/>
              </a:solidFill>
              <a:latin typeface="Arial" pitchFamily="34" charset="0"/>
              <a:cs typeface="Arial" pitchFamily="34" charset="0"/>
            </a:endParaRPr>
          </a:p>
        </p:txBody>
      </p:sp>
      <p:sp>
        <p:nvSpPr>
          <p:cNvPr id="49" name="Espace réservé du numéro de diapositive 48"/>
          <p:cNvSpPr>
            <a:spLocks noGrp="1"/>
          </p:cNvSpPr>
          <p:nvPr>
            <p:ph type="sldNum" sz="quarter" idx="12"/>
          </p:nvPr>
        </p:nvSpPr>
        <p:spPr>
          <a:xfrm>
            <a:off x="6730705" y="6212334"/>
            <a:ext cx="2133600" cy="365125"/>
          </a:xfrm>
        </p:spPr>
        <p:txBody>
          <a:bodyPr/>
          <a:lstStyle/>
          <a:p>
            <a:fld id="{044901D5-0DEC-41E6-8025-CE7E4D9C4ED2}" type="slidenum">
              <a:rPr lang="fr-FR" smtClean="0"/>
              <a:pPr/>
              <a:t>5</a:t>
            </a:fld>
            <a:endParaRPr lang="fr-FR"/>
          </a:p>
        </p:txBody>
      </p:sp>
      <p:sp>
        <p:nvSpPr>
          <p:cNvPr id="50" name="Rectangle 49"/>
          <p:cNvSpPr/>
          <p:nvPr/>
        </p:nvSpPr>
        <p:spPr>
          <a:xfrm>
            <a:off x="48129" y="32749"/>
            <a:ext cx="4520597" cy="461665"/>
          </a:xfrm>
          <a:prstGeom prst="rect">
            <a:avLst/>
          </a:prstGeom>
          <a:ln/>
        </p:spPr>
        <p:style>
          <a:lnRef idx="1">
            <a:schemeClr val="dk1"/>
          </a:lnRef>
          <a:fillRef idx="2">
            <a:schemeClr val="dk1"/>
          </a:fillRef>
          <a:effectRef idx="1">
            <a:schemeClr val="dk1"/>
          </a:effectRef>
          <a:fontRef idx="minor">
            <a:schemeClr val="dk1"/>
          </a:fontRef>
        </p:style>
        <p:txBody>
          <a:bodyPr wrap="none">
            <a:spAutoFit/>
          </a:bodyPr>
          <a:lstStyle/>
          <a:p>
            <a:pPr algn="ctr"/>
            <a:r>
              <a:rPr lang="fr-FR" sz="2400" dirty="0" smtClean="0">
                <a:latin typeface="Arial" pitchFamily="34" charset="0"/>
                <a:cs typeface="Arial" pitchFamily="34" charset="0"/>
              </a:rPr>
              <a:t>Panorama des activités au LAL </a:t>
            </a:r>
            <a:endParaRPr lang="fr-FR" sz="2400" dirty="0">
              <a:latin typeface="Arial" pitchFamily="34" charset="0"/>
              <a:cs typeface="Arial" pitchFamily="34" charset="0"/>
            </a:endParaRPr>
          </a:p>
        </p:txBody>
      </p:sp>
      <p:sp>
        <p:nvSpPr>
          <p:cNvPr id="57" name="Bulle ronde 56"/>
          <p:cNvSpPr/>
          <p:nvPr/>
        </p:nvSpPr>
        <p:spPr>
          <a:xfrm>
            <a:off x="7524328" y="2204864"/>
            <a:ext cx="1008112" cy="360040"/>
          </a:xfrm>
          <a:prstGeom prst="wedgeEllipseCallout">
            <a:avLst>
              <a:gd name="adj1" fmla="val -79061"/>
              <a:gd name="adj2" fmla="val -127026"/>
            </a:avLst>
          </a:prstGeom>
          <a:solidFill>
            <a:schemeClr val="bg1"/>
          </a:solidFill>
          <a:ln>
            <a:solidFill>
              <a:srgbClr val="8BF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ALPHA</a:t>
            </a:r>
            <a:endParaRPr lang="fr-FR" sz="1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11560" y="1137518"/>
            <a:ext cx="7632848" cy="923330"/>
          </a:xfrm>
          <a:prstGeom prst="rect">
            <a:avLst/>
          </a:prstGeom>
        </p:spPr>
        <p:txBody>
          <a:bodyPr wrap="square">
            <a:spAutoFit/>
          </a:bodyPr>
          <a:lstStyle/>
          <a:p>
            <a:r>
              <a:rPr lang="fr-FR" dirty="0" smtClean="0">
                <a:latin typeface="Arial" pitchFamily="34" charset="0"/>
                <a:cs typeface="Arial" pitchFamily="34" charset="0"/>
              </a:rPr>
              <a:t>L’excellence des services techniques repose </a:t>
            </a:r>
          </a:p>
          <a:p>
            <a:r>
              <a:rPr lang="fr-FR" dirty="0" smtClean="0">
                <a:latin typeface="Arial" pitchFamily="34" charset="0"/>
                <a:cs typeface="Arial" pitchFamily="34" charset="0"/>
              </a:rPr>
              <a:t>         </a:t>
            </a:r>
            <a:r>
              <a:rPr lang="fr-FR" dirty="0" smtClean="0">
                <a:latin typeface="Arial" pitchFamily="34" charset="0"/>
                <a:cs typeface="Arial" pitchFamily="34" charset="0"/>
                <a:sym typeface="Wingdings" pitchFamily="2" charset="2"/>
              </a:rPr>
              <a:t>   </a:t>
            </a:r>
            <a:r>
              <a:rPr lang="fr-FR" dirty="0" smtClean="0">
                <a:latin typeface="Arial" pitchFamily="34" charset="0"/>
                <a:cs typeface="Arial" pitchFamily="34" charset="0"/>
              </a:rPr>
              <a:t>sur la capacité rester à la pointe de la technologie </a:t>
            </a:r>
          </a:p>
          <a:p>
            <a:r>
              <a:rPr lang="fr-FR" dirty="0" smtClean="0">
                <a:latin typeface="Arial" pitchFamily="34" charset="0"/>
                <a:cs typeface="Arial" pitchFamily="34" charset="0"/>
              </a:rPr>
              <a:t>         </a:t>
            </a:r>
            <a:r>
              <a:rPr lang="fr-FR" dirty="0" smtClean="0">
                <a:latin typeface="Arial" pitchFamily="34" charset="0"/>
                <a:cs typeface="Arial" pitchFamily="34" charset="0"/>
                <a:sym typeface="Wingdings" pitchFamily="2" charset="2"/>
              </a:rPr>
              <a:t>   </a:t>
            </a:r>
            <a:r>
              <a:rPr lang="fr-FR" dirty="0" smtClean="0">
                <a:latin typeface="Arial" pitchFamily="34" charset="0"/>
                <a:cs typeface="Arial" pitchFamily="34" charset="0"/>
              </a:rPr>
              <a:t>le potentiel humain ingénieur et technicien</a:t>
            </a:r>
          </a:p>
        </p:txBody>
      </p:sp>
      <p:sp>
        <p:nvSpPr>
          <p:cNvPr id="18" name="Rectangle 17"/>
          <p:cNvSpPr/>
          <p:nvPr/>
        </p:nvSpPr>
        <p:spPr>
          <a:xfrm>
            <a:off x="827584" y="341268"/>
            <a:ext cx="7632848" cy="456535"/>
          </a:xfrm>
          <a:prstGeom prst="rect">
            <a:avLst/>
          </a:prstGeom>
          <a:solidFill>
            <a:srgbClr val="F0FDA1"/>
          </a:solidFill>
          <a:ln w="57150">
            <a:solidFill>
              <a:srgbClr val="FF0000"/>
            </a:solidFill>
          </a:ln>
        </p:spPr>
        <p:txBody>
          <a:bodyPr wrap="square">
            <a:spAutoFit/>
          </a:bodyPr>
          <a:lstStyle/>
          <a:p>
            <a:pPr algn="ctr">
              <a:lnSpc>
                <a:spcPct val="150000"/>
              </a:lnSpc>
            </a:pPr>
            <a:r>
              <a:rPr lang="fr-FR" dirty="0" smtClean="0">
                <a:latin typeface="Arial" pitchFamily="34" charset="0"/>
                <a:cs typeface="Arial" pitchFamily="34" charset="0"/>
              </a:rPr>
              <a:t>Les services techniques                Projets de physique fondamentale </a:t>
            </a:r>
          </a:p>
        </p:txBody>
      </p:sp>
      <p:sp>
        <p:nvSpPr>
          <p:cNvPr id="19" name="Rectangle 18"/>
          <p:cNvSpPr/>
          <p:nvPr/>
        </p:nvSpPr>
        <p:spPr>
          <a:xfrm>
            <a:off x="107504" y="2348880"/>
            <a:ext cx="8784976" cy="923330"/>
          </a:xfrm>
          <a:prstGeom prst="rect">
            <a:avLst/>
          </a:prstGeom>
        </p:spPr>
        <p:txBody>
          <a:bodyPr wrap="square">
            <a:spAutoFit/>
          </a:bodyPr>
          <a:lstStyle/>
          <a:p>
            <a:pPr algn="ctr"/>
            <a:r>
              <a:rPr lang="fr-FR" i="1" dirty="0" smtClean="0">
                <a:latin typeface="Arial" pitchFamily="34" charset="0"/>
                <a:cs typeface="Arial" pitchFamily="34" charset="0"/>
              </a:rPr>
              <a:t>Il est important </a:t>
            </a:r>
            <a:r>
              <a:rPr lang="fr-FR" b="1" i="1" u="sng" dirty="0" smtClean="0">
                <a:latin typeface="Arial" pitchFamily="34" charset="0"/>
                <a:cs typeface="Arial" pitchFamily="34" charset="0"/>
              </a:rPr>
              <a:t>que les services soient alimentés par les nouveaux défis de la recherche fondamentale</a:t>
            </a:r>
            <a:r>
              <a:rPr lang="fr-FR" i="1" dirty="0" smtClean="0">
                <a:latin typeface="Arial" pitchFamily="34" charset="0"/>
                <a:cs typeface="Arial" pitchFamily="34" charset="0"/>
              </a:rPr>
              <a:t>, condition nécessaire pour garder la spécificité de </a:t>
            </a:r>
          </a:p>
          <a:p>
            <a:pPr algn="ctr"/>
            <a:r>
              <a:rPr lang="fr-FR" i="1" dirty="0" smtClean="0">
                <a:latin typeface="Arial" pitchFamily="34" charset="0"/>
                <a:cs typeface="Arial" pitchFamily="34" charset="0"/>
              </a:rPr>
              <a:t>leur travail entre créativité, originalité et technicité </a:t>
            </a:r>
            <a:endParaRPr lang="fr-FR" i="1" dirty="0">
              <a:latin typeface="Arial" pitchFamily="34" charset="0"/>
              <a:cs typeface="Arial" pitchFamily="34" charset="0"/>
            </a:endParaRPr>
          </a:p>
        </p:txBody>
      </p:sp>
      <p:sp>
        <p:nvSpPr>
          <p:cNvPr id="15" name="Rectangle 14"/>
          <p:cNvSpPr/>
          <p:nvPr/>
        </p:nvSpPr>
        <p:spPr>
          <a:xfrm>
            <a:off x="611560" y="3309621"/>
            <a:ext cx="8352928" cy="2862322"/>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dirty="0" smtClean="0">
                <a:latin typeface="Arial" pitchFamily="34" charset="0"/>
                <a:cs typeface="Arial" pitchFamily="34" charset="0"/>
              </a:rPr>
              <a:t>L’excellence et les compétences, mondialement reconnues (et aussi utilisées par d’autres laboratoires) définissent  souvent nos contributions dans les projets </a:t>
            </a:r>
          </a:p>
          <a:p>
            <a:pPr algn="ctr"/>
            <a:endParaRPr lang="fr-FR" dirty="0" smtClean="0">
              <a:latin typeface="Arial" pitchFamily="34" charset="0"/>
              <a:cs typeface="Arial" pitchFamily="34" charset="0"/>
            </a:endParaRPr>
          </a:p>
          <a:p>
            <a:pPr algn="ctr"/>
            <a:r>
              <a:rPr lang="fr-FR" dirty="0" smtClean="0">
                <a:latin typeface="Arial" pitchFamily="34" charset="0"/>
                <a:cs typeface="Arial" pitchFamily="34" charset="0"/>
              </a:rPr>
              <a:t>Contrôle Commande </a:t>
            </a:r>
          </a:p>
          <a:p>
            <a:pPr algn="ctr"/>
            <a:r>
              <a:rPr lang="fr-FR" dirty="0" smtClean="0">
                <a:latin typeface="Arial" pitchFamily="34" charset="0"/>
                <a:cs typeface="Arial" pitchFamily="34" charset="0"/>
              </a:rPr>
              <a:t>Grilles</a:t>
            </a:r>
          </a:p>
          <a:p>
            <a:pPr algn="ctr"/>
            <a:r>
              <a:rPr lang="fr-FR" dirty="0" smtClean="0">
                <a:latin typeface="Arial" pitchFamily="34" charset="0"/>
                <a:cs typeface="Arial" pitchFamily="34" charset="0"/>
              </a:rPr>
              <a:t>Microélectronique</a:t>
            </a:r>
          </a:p>
          <a:p>
            <a:pPr algn="ctr"/>
            <a:r>
              <a:rPr lang="fr-FR" dirty="0" smtClean="0">
                <a:latin typeface="Arial" pitchFamily="34" charset="0"/>
                <a:cs typeface="Arial" pitchFamily="34" charset="0"/>
              </a:rPr>
              <a:t> Electronique digitale   (ultrarapide)</a:t>
            </a:r>
          </a:p>
          <a:p>
            <a:pPr algn="ctr"/>
            <a:r>
              <a:rPr lang="fr-FR" dirty="0" smtClean="0">
                <a:latin typeface="Arial" pitchFamily="34" charset="0"/>
                <a:cs typeface="Arial" pitchFamily="34" charset="0"/>
              </a:rPr>
              <a:t> Vide</a:t>
            </a:r>
          </a:p>
          <a:p>
            <a:pPr algn="ctr"/>
            <a:r>
              <a:rPr lang="fr-FR" dirty="0" smtClean="0">
                <a:latin typeface="Arial" pitchFamily="34" charset="0"/>
                <a:cs typeface="Arial" pitchFamily="34" charset="0"/>
              </a:rPr>
              <a:t>Réalisations Mécaniques</a:t>
            </a:r>
          </a:p>
          <a:p>
            <a:pPr algn="ctr"/>
            <a:r>
              <a:rPr lang="fr-FR" dirty="0" smtClean="0">
                <a:latin typeface="Arial" pitchFamily="34" charset="0"/>
                <a:cs typeface="Arial" pitchFamily="34" charset="0"/>
              </a:rPr>
              <a:t>…</a:t>
            </a:r>
            <a:endParaRPr lang="fr-FR" dirty="0">
              <a:latin typeface="Arial" pitchFamily="34" charset="0"/>
              <a:cs typeface="Arial" pitchFamily="34" charset="0"/>
            </a:endParaRPr>
          </a:p>
        </p:txBody>
      </p:sp>
      <p:cxnSp>
        <p:nvCxnSpPr>
          <p:cNvPr id="30" name="Connecteur droit avec flèche 29"/>
          <p:cNvCxnSpPr/>
          <p:nvPr/>
        </p:nvCxnSpPr>
        <p:spPr>
          <a:xfrm>
            <a:off x="3815537" y="548680"/>
            <a:ext cx="576064"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3840803" y="692696"/>
            <a:ext cx="576064"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071535" y="1928707"/>
            <a:ext cx="2916832" cy="369332"/>
          </a:xfrm>
          <a:prstGeom prst="rect">
            <a:avLst/>
          </a:prstGeom>
          <a:solidFill>
            <a:srgbClr val="FF99FF"/>
          </a:solidFill>
          <a:ln>
            <a:solidFill>
              <a:schemeClr val="bg1"/>
            </a:solidFill>
          </a:ln>
        </p:spPr>
        <p:txBody>
          <a:bodyPr wrap="square">
            <a:spAutoFit/>
          </a:bodyPr>
          <a:lstStyle/>
          <a:p>
            <a:pPr algn="ctr"/>
            <a:r>
              <a:rPr lang="fr-FR" dirty="0" smtClean="0">
                <a:latin typeface="Arial" pitchFamily="34" charset="0"/>
                <a:cs typeface="Arial" pitchFamily="34" charset="0"/>
              </a:rPr>
              <a:t>Préserver et être attractif</a:t>
            </a:r>
            <a:endParaRPr lang="fr-FR" dirty="0">
              <a:latin typeface="Arial" pitchFamily="34" charset="0"/>
              <a:cs typeface="Arial" pitchFamily="34" charset="0"/>
            </a:endParaRPr>
          </a:p>
        </p:txBody>
      </p:sp>
      <p:sp>
        <p:nvSpPr>
          <p:cNvPr id="9" name="Rectangle 8"/>
          <p:cNvSpPr/>
          <p:nvPr/>
        </p:nvSpPr>
        <p:spPr>
          <a:xfrm>
            <a:off x="1143632" y="4101709"/>
            <a:ext cx="1107996" cy="369332"/>
          </a:xfrm>
          <a:prstGeom prst="rect">
            <a:avLst/>
          </a:prstGeom>
        </p:spPr>
        <p:txBody>
          <a:bodyPr wrap="none">
            <a:spAutoFit/>
          </a:bodyPr>
          <a:lstStyle/>
          <a:p>
            <a:pPr algn="ctr"/>
            <a:r>
              <a:rPr lang="fr-FR" dirty="0" smtClean="0">
                <a:latin typeface="Arial" pitchFamily="34" charset="0"/>
                <a:cs typeface="Arial" pitchFamily="34" charset="0"/>
              </a:rPr>
              <a:t>PLANCK</a:t>
            </a:r>
          </a:p>
        </p:txBody>
      </p:sp>
      <p:sp>
        <p:nvSpPr>
          <p:cNvPr id="10" name="Rectangle 9"/>
          <p:cNvSpPr/>
          <p:nvPr/>
        </p:nvSpPr>
        <p:spPr>
          <a:xfrm>
            <a:off x="7380312" y="4029701"/>
            <a:ext cx="1584176" cy="646331"/>
          </a:xfrm>
          <a:prstGeom prst="rect">
            <a:avLst/>
          </a:prstGeom>
        </p:spPr>
        <p:txBody>
          <a:bodyPr wrap="square">
            <a:spAutoFit/>
          </a:bodyPr>
          <a:lstStyle/>
          <a:p>
            <a:pPr algn="ctr"/>
            <a:r>
              <a:rPr lang="fr-FR" dirty="0" smtClean="0">
                <a:latin typeface="Arial" pitchFamily="34" charset="0"/>
                <a:cs typeface="Arial" pitchFamily="34" charset="0"/>
              </a:rPr>
              <a:t>ILC (CALICE)</a:t>
            </a:r>
          </a:p>
          <a:p>
            <a:pPr algn="ctr"/>
            <a:r>
              <a:rPr lang="fr-FR" dirty="0" smtClean="0">
                <a:latin typeface="Arial" pitchFamily="34" charset="0"/>
                <a:cs typeface="Arial" pitchFamily="34" charset="0"/>
                <a:sym typeface="Wingdings" pitchFamily="2" charset="2"/>
              </a:rPr>
              <a:t>ATLAS,SLHC</a:t>
            </a:r>
            <a:endParaRPr lang="fr-FR" dirty="0" smtClean="0">
              <a:latin typeface="Arial" pitchFamily="34" charset="0"/>
              <a:cs typeface="Arial" pitchFamily="34" charset="0"/>
            </a:endParaRPr>
          </a:p>
        </p:txBody>
      </p:sp>
      <p:sp>
        <p:nvSpPr>
          <p:cNvPr id="11" name="Rectangle 10"/>
          <p:cNvSpPr/>
          <p:nvPr/>
        </p:nvSpPr>
        <p:spPr>
          <a:xfrm>
            <a:off x="1475656" y="4942909"/>
            <a:ext cx="936104" cy="646331"/>
          </a:xfrm>
          <a:prstGeom prst="rect">
            <a:avLst/>
          </a:prstGeom>
        </p:spPr>
        <p:txBody>
          <a:bodyPr wrap="square">
            <a:spAutoFit/>
          </a:bodyPr>
          <a:lstStyle/>
          <a:p>
            <a:pPr algn="ctr"/>
            <a:r>
              <a:rPr lang="fr-FR" dirty="0" smtClean="0">
                <a:latin typeface="Arial" pitchFamily="34" charset="0"/>
                <a:cs typeface="Arial" pitchFamily="34" charset="0"/>
              </a:rPr>
              <a:t>VIRGO</a:t>
            </a:r>
          </a:p>
          <a:p>
            <a:pPr algn="ctr"/>
            <a:r>
              <a:rPr lang="en-US" dirty="0" smtClean="0">
                <a:latin typeface="Arial" pitchFamily="34" charset="0"/>
                <a:cs typeface="Arial" pitchFamily="34" charset="0"/>
              </a:rPr>
              <a:t>CALVA</a:t>
            </a:r>
            <a:endParaRPr lang="fr-FR" dirty="0" smtClean="0">
              <a:latin typeface="Arial" pitchFamily="34" charset="0"/>
              <a:cs typeface="Arial" pitchFamily="34" charset="0"/>
            </a:endParaRPr>
          </a:p>
        </p:txBody>
      </p:sp>
      <p:sp>
        <p:nvSpPr>
          <p:cNvPr id="12" name="Rectangle 11"/>
          <p:cNvSpPr/>
          <p:nvPr/>
        </p:nvSpPr>
        <p:spPr>
          <a:xfrm>
            <a:off x="7812360" y="5301208"/>
            <a:ext cx="1115616" cy="369332"/>
          </a:xfrm>
          <a:prstGeom prst="rect">
            <a:avLst/>
          </a:prstGeom>
        </p:spPr>
        <p:txBody>
          <a:bodyPr wrap="square">
            <a:spAutoFit/>
          </a:bodyPr>
          <a:lstStyle/>
          <a:p>
            <a:pPr algn="ctr"/>
            <a:r>
              <a:rPr lang="en-US" dirty="0" err="1" smtClean="0">
                <a:latin typeface="Arial" pitchFamily="34" charset="0"/>
                <a:cs typeface="Arial" pitchFamily="34" charset="0"/>
              </a:rPr>
              <a:t>SuperB</a:t>
            </a:r>
            <a:endParaRPr lang="fr-FR" dirty="0" smtClean="0">
              <a:latin typeface="Arial" pitchFamily="34" charset="0"/>
              <a:cs typeface="Arial" pitchFamily="34" charset="0"/>
            </a:endParaRPr>
          </a:p>
        </p:txBody>
      </p:sp>
      <p:cxnSp>
        <p:nvCxnSpPr>
          <p:cNvPr id="14" name="Connecteur droit avec flèche 13"/>
          <p:cNvCxnSpPr>
            <a:endCxn id="9" idx="3"/>
          </p:cNvCxnSpPr>
          <p:nvPr/>
        </p:nvCxnSpPr>
        <p:spPr>
          <a:xfrm rot="10800000">
            <a:off x="2251628" y="4286375"/>
            <a:ext cx="1456276" cy="31358"/>
          </a:xfrm>
          <a:prstGeom prst="straightConnector1">
            <a:avLst/>
          </a:prstGeom>
          <a:ln w="38100">
            <a:solidFill>
              <a:srgbClr val="8BFC24"/>
            </a:solidFill>
            <a:tailEnd type="arrow"/>
          </a:ln>
        </p:spPr>
        <p:style>
          <a:lnRef idx="2">
            <a:schemeClr val="accent4"/>
          </a:lnRef>
          <a:fillRef idx="0">
            <a:schemeClr val="accent4"/>
          </a:fillRef>
          <a:effectRef idx="1">
            <a:schemeClr val="accent4"/>
          </a:effectRef>
          <a:fontRef idx="minor">
            <a:schemeClr val="tx1"/>
          </a:fontRef>
        </p:style>
      </p:cxnSp>
      <p:cxnSp>
        <p:nvCxnSpPr>
          <p:cNvPr id="20" name="Connecteur droit avec flèche 19"/>
          <p:cNvCxnSpPr/>
          <p:nvPr/>
        </p:nvCxnSpPr>
        <p:spPr>
          <a:xfrm rot="10800000" flipV="1">
            <a:off x="2339752" y="4365104"/>
            <a:ext cx="1296144" cy="755214"/>
          </a:xfrm>
          <a:prstGeom prst="straightConnector1">
            <a:avLst/>
          </a:prstGeom>
          <a:ln w="38100">
            <a:solidFill>
              <a:srgbClr val="8BFC24"/>
            </a:solidFill>
            <a:tailEnd type="arrow"/>
          </a:ln>
        </p:spPr>
        <p:style>
          <a:lnRef idx="2">
            <a:schemeClr val="accent4"/>
          </a:lnRef>
          <a:fillRef idx="0">
            <a:schemeClr val="accent4"/>
          </a:fillRef>
          <a:effectRef idx="1">
            <a:schemeClr val="accent4"/>
          </a:effectRef>
          <a:fontRef idx="minor">
            <a:schemeClr val="tx1"/>
          </a:fontRef>
        </p:style>
      </p:cxnSp>
      <p:sp>
        <p:nvSpPr>
          <p:cNvPr id="21" name="Rectangle 20"/>
          <p:cNvSpPr/>
          <p:nvPr/>
        </p:nvSpPr>
        <p:spPr>
          <a:xfrm rot="16200000">
            <a:off x="-1078264" y="4420235"/>
            <a:ext cx="2916832" cy="646331"/>
          </a:xfrm>
          <a:prstGeom prst="rect">
            <a:avLst/>
          </a:prstGeom>
          <a:ln/>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fr-FR" dirty="0" smtClean="0">
                <a:latin typeface="Arial" pitchFamily="34" charset="0"/>
                <a:cs typeface="Arial" pitchFamily="34" charset="0"/>
              </a:rPr>
              <a:t>Quelques exemples récents</a:t>
            </a:r>
            <a:endParaRPr lang="fr-FR" dirty="0">
              <a:latin typeface="Arial" pitchFamily="34" charset="0"/>
              <a:cs typeface="Arial" pitchFamily="34" charset="0"/>
            </a:endParaRPr>
          </a:p>
        </p:txBody>
      </p:sp>
      <p:cxnSp>
        <p:nvCxnSpPr>
          <p:cNvPr id="22" name="Connecteur droit avec flèche 21"/>
          <p:cNvCxnSpPr>
            <a:endCxn id="10" idx="1"/>
          </p:cNvCxnSpPr>
          <p:nvPr/>
        </p:nvCxnSpPr>
        <p:spPr>
          <a:xfrm flipV="1">
            <a:off x="5796136" y="4352867"/>
            <a:ext cx="1584176" cy="468924"/>
          </a:xfrm>
          <a:prstGeom prst="straightConnector1">
            <a:avLst/>
          </a:prstGeom>
          <a:ln w="38100">
            <a:solidFill>
              <a:srgbClr val="8BFC24"/>
            </a:solidFill>
            <a:tailEnd type="arrow"/>
          </a:ln>
        </p:spPr>
        <p:style>
          <a:lnRef idx="2">
            <a:schemeClr val="accent4"/>
          </a:lnRef>
          <a:fillRef idx="0">
            <a:schemeClr val="accent4"/>
          </a:fillRef>
          <a:effectRef idx="1">
            <a:schemeClr val="accent4"/>
          </a:effectRef>
          <a:fontRef idx="minor">
            <a:schemeClr val="tx1"/>
          </a:fontRef>
        </p:style>
      </p:cxnSp>
      <p:cxnSp>
        <p:nvCxnSpPr>
          <p:cNvPr id="27" name="Connecteur droit avec flèche 26"/>
          <p:cNvCxnSpPr>
            <a:endCxn id="12" idx="1"/>
          </p:cNvCxnSpPr>
          <p:nvPr/>
        </p:nvCxnSpPr>
        <p:spPr>
          <a:xfrm>
            <a:off x="6588224" y="5157192"/>
            <a:ext cx="1224136" cy="328682"/>
          </a:xfrm>
          <a:prstGeom prst="straightConnector1">
            <a:avLst/>
          </a:prstGeom>
          <a:ln w="38100">
            <a:solidFill>
              <a:srgbClr val="8BFC24"/>
            </a:solidFill>
            <a:tailEnd type="arrow"/>
          </a:ln>
        </p:spPr>
        <p:style>
          <a:lnRef idx="2">
            <a:schemeClr val="accent4"/>
          </a:lnRef>
          <a:fillRef idx="0">
            <a:schemeClr val="accent4"/>
          </a:fillRef>
          <a:effectRef idx="1">
            <a:schemeClr val="accent4"/>
          </a:effectRef>
          <a:fontRef idx="minor">
            <a:schemeClr val="tx1"/>
          </a:fontRef>
        </p:style>
      </p:cxnSp>
      <p:cxnSp>
        <p:nvCxnSpPr>
          <p:cNvPr id="34" name="Connecteur droit avec flèche 33"/>
          <p:cNvCxnSpPr/>
          <p:nvPr/>
        </p:nvCxnSpPr>
        <p:spPr>
          <a:xfrm rot="10800000">
            <a:off x="2411760" y="5181829"/>
            <a:ext cx="2096616" cy="216024"/>
          </a:xfrm>
          <a:prstGeom prst="straightConnector1">
            <a:avLst/>
          </a:prstGeom>
          <a:ln w="38100">
            <a:solidFill>
              <a:srgbClr val="8BFC24"/>
            </a:solidFill>
            <a:tailEnd type="arrow"/>
          </a:ln>
        </p:spPr>
        <p:style>
          <a:lnRef idx="2">
            <a:schemeClr val="accent4"/>
          </a:lnRef>
          <a:fillRef idx="0">
            <a:schemeClr val="accent4"/>
          </a:fillRef>
          <a:effectRef idx="1">
            <a:schemeClr val="accent4"/>
          </a:effectRef>
          <a:fontRef idx="minor">
            <a:schemeClr val="tx1"/>
          </a:fontRef>
        </p:style>
      </p:cxnSp>
      <p:sp>
        <p:nvSpPr>
          <p:cNvPr id="40" name="Rectangle 39"/>
          <p:cNvSpPr/>
          <p:nvPr/>
        </p:nvSpPr>
        <p:spPr>
          <a:xfrm>
            <a:off x="7524328" y="5723964"/>
            <a:ext cx="1115616" cy="369332"/>
          </a:xfrm>
          <a:prstGeom prst="rect">
            <a:avLst/>
          </a:prstGeom>
        </p:spPr>
        <p:txBody>
          <a:bodyPr wrap="square">
            <a:spAutoFit/>
          </a:bodyPr>
          <a:lstStyle/>
          <a:p>
            <a:pPr algn="ctr"/>
            <a:r>
              <a:rPr lang="en-US" dirty="0" err="1" smtClean="0">
                <a:latin typeface="Arial" pitchFamily="34" charset="0"/>
                <a:cs typeface="Arial" pitchFamily="34" charset="0"/>
              </a:rPr>
              <a:t>Nemo</a:t>
            </a:r>
            <a:endParaRPr lang="fr-FR" dirty="0" smtClean="0">
              <a:latin typeface="Arial" pitchFamily="34" charset="0"/>
              <a:cs typeface="Arial" pitchFamily="34" charset="0"/>
            </a:endParaRPr>
          </a:p>
        </p:txBody>
      </p:sp>
      <p:cxnSp>
        <p:nvCxnSpPr>
          <p:cNvPr id="44" name="Connecteur droit avec flèche 43"/>
          <p:cNvCxnSpPr/>
          <p:nvPr/>
        </p:nvCxnSpPr>
        <p:spPr>
          <a:xfrm>
            <a:off x="6156176" y="5717243"/>
            <a:ext cx="1512168" cy="232037"/>
          </a:xfrm>
          <a:prstGeom prst="straightConnector1">
            <a:avLst/>
          </a:prstGeom>
          <a:ln w="38100">
            <a:solidFill>
              <a:srgbClr val="8BFC24"/>
            </a:solidFill>
            <a:tailEnd type="arrow"/>
          </a:ln>
        </p:spPr>
        <p:style>
          <a:lnRef idx="2">
            <a:schemeClr val="accent4"/>
          </a:lnRef>
          <a:fillRef idx="0">
            <a:schemeClr val="accent4"/>
          </a:fillRef>
          <a:effectRef idx="1">
            <a:schemeClr val="accent4"/>
          </a:effectRef>
          <a:fontRef idx="minor">
            <a:schemeClr val="tx1"/>
          </a:fontRef>
        </p:style>
      </p:cxnSp>
      <p:cxnSp>
        <p:nvCxnSpPr>
          <p:cNvPr id="46" name="Connecteur droit avec flèche 45"/>
          <p:cNvCxnSpPr/>
          <p:nvPr/>
        </p:nvCxnSpPr>
        <p:spPr>
          <a:xfrm rot="10800000">
            <a:off x="2483768" y="5373218"/>
            <a:ext cx="936104" cy="288031"/>
          </a:xfrm>
          <a:prstGeom prst="straightConnector1">
            <a:avLst/>
          </a:prstGeom>
          <a:ln w="38100">
            <a:solidFill>
              <a:srgbClr val="8BFC24"/>
            </a:solidFill>
            <a:tailEnd type="arrow"/>
          </a:ln>
        </p:spPr>
        <p:style>
          <a:lnRef idx="2">
            <a:schemeClr val="accent4"/>
          </a:lnRef>
          <a:fillRef idx="0">
            <a:schemeClr val="accent4"/>
          </a:fillRef>
          <a:effectRef idx="1">
            <a:schemeClr val="accent4"/>
          </a:effectRef>
          <a:fontRef idx="minor">
            <a:schemeClr val="tx1"/>
          </a:fontRef>
        </p:style>
      </p:cxnSp>
      <p:cxnSp>
        <p:nvCxnSpPr>
          <p:cNvPr id="52" name="Connecteur droit avec flèche 51"/>
          <p:cNvCxnSpPr/>
          <p:nvPr/>
        </p:nvCxnSpPr>
        <p:spPr>
          <a:xfrm>
            <a:off x="5148064" y="5301208"/>
            <a:ext cx="2520280" cy="504056"/>
          </a:xfrm>
          <a:prstGeom prst="straightConnector1">
            <a:avLst/>
          </a:prstGeom>
          <a:ln w="38100">
            <a:solidFill>
              <a:srgbClr val="8BFC24"/>
            </a:solidFill>
            <a:tailEnd type="arrow"/>
          </a:ln>
        </p:spPr>
        <p:style>
          <a:lnRef idx="2">
            <a:schemeClr val="accent4"/>
          </a:lnRef>
          <a:fillRef idx="0">
            <a:schemeClr val="accent4"/>
          </a:fillRef>
          <a:effectRef idx="1">
            <a:schemeClr val="accent4"/>
          </a:effectRef>
          <a:fontRef idx="minor">
            <a:schemeClr val="tx1"/>
          </a:fontRef>
        </p:style>
      </p:cxnSp>
      <p:sp>
        <p:nvSpPr>
          <p:cNvPr id="56" name="Rectangle 55"/>
          <p:cNvSpPr/>
          <p:nvPr/>
        </p:nvSpPr>
        <p:spPr>
          <a:xfrm>
            <a:off x="7596336" y="4725144"/>
            <a:ext cx="1115616" cy="369332"/>
          </a:xfrm>
          <a:prstGeom prst="rect">
            <a:avLst/>
          </a:prstGeom>
        </p:spPr>
        <p:txBody>
          <a:bodyPr wrap="square">
            <a:spAutoFit/>
          </a:bodyPr>
          <a:lstStyle/>
          <a:p>
            <a:pPr algn="ctr"/>
            <a:r>
              <a:rPr lang="en-US" dirty="0" err="1" smtClean="0">
                <a:latin typeface="Arial" pitchFamily="34" charset="0"/>
                <a:cs typeface="Arial" pitchFamily="34" charset="0"/>
              </a:rPr>
              <a:t>LHCb</a:t>
            </a:r>
            <a:endParaRPr lang="fr-FR" dirty="0" smtClean="0">
              <a:latin typeface="Arial" pitchFamily="34" charset="0"/>
              <a:cs typeface="Arial" pitchFamily="34" charset="0"/>
            </a:endParaRPr>
          </a:p>
        </p:txBody>
      </p:sp>
      <p:cxnSp>
        <p:nvCxnSpPr>
          <p:cNvPr id="59" name="Connecteur droit avec flèche 58"/>
          <p:cNvCxnSpPr/>
          <p:nvPr/>
        </p:nvCxnSpPr>
        <p:spPr>
          <a:xfrm flipV="1">
            <a:off x="5220072" y="4941168"/>
            <a:ext cx="2520280" cy="144016"/>
          </a:xfrm>
          <a:prstGeom prst="straightConnector1">
            <a:avLst/>
          </a:prstGeom>
          <a:ln w="38100">
            <a:solidFill>
              <a:srgbClr val="8BFC24"/>
            </a:solidFill>
            <a:tailEnd type="arrow"/>
          </a:ln>
        </p:spPr>
        <p:style>
          <a:lnRef idx="2">
            <a:schemeClr val="accent4"/>
          </a:lnRef>
          <a:fillRef idx="0">
            <a:schemeClr val="accent4"/>
          </a:fillRef>
          <a:effectRef idx="1">
            <a:schemeClr val="accent4"/>
          </a:effectRef>
          <a:fontRef idx="minor">
            <a:schemeClr val="tx1"/>
          </a:fontRef>
        </p:style>
      </p:cxnSp>
      <p:cxnSp>
        <p:nvCxnSpPr>
          <p:cNvPr id="70" name="Connecteur droit avec flèche 69"/>
          <p:cNvCxnSpPr/>
          <p:nvPr/>
        </p:nvCxnSpPr>
        <p:spPr>
          <a:xfrm flipV="1">
            <a:off x="5220072" y="4221088"/>
            <a:ext cx="2088232" cy="360041"/>
          </a:xfrm>
          <a:prstGeom prst="straightConnector1">
            <a:avLst/>
          </a:prstGeom>
          <a:ln w="38100">
            <a:solidFill>
              <a:srgbClr val="8BFC24"/>
            </a:solidFill>
            <a:tailEnd type="arrow"/>
          </a:ln>
        </p:spPr>
        <p:style>
          <a:lnRef idx="2">
            <a:schemeClr val="accent4"/>
          </a:lnRef>
          <a:fillRef idx="0">
            <a:schemeClr val="accent4"/>
          </a:fillRef>
          <a:effectRef idx="1">
            <a:schemeClr val="accent4"/>
          </a:effectRef>
          <a:fontRef idx="minor">
            <a:schemeClr val="tx1"/>
          </a:fontRef>
        </p:style>
      </p:cxnSp>
      <p:cxnSp>
        <p:nvCxnSpPr>
          <p:cNvPr id="73" name="Connecteur droit avec flèche 72"/>
          <p:cNvCxnSpPr/>
          <p:nvPr/>
        </p:nvCxnSpPr>
        <p:spPr>
          <a:xfrm>
            <a:off x="5292080" y="4653137"/>
            <a:ext cx="2376264" cy="144015"/>
          </a:xfrm>
          <a:prstGeom prst="straightConnector1">
            <a:avLst/>
          </a:prstGeom>
          <a:ln w="38100">
            <a:solidFill>
              <a:srgbClr val="8BFC24"/>
            </a:solidFill>
            <a:tailEnd type="arrow"/>
          </a:ln>
        </p:spPr>
        <p:style>
          <a:lnRef idx="2">
            <a:schemeClr val="accent4"/>
          </a:lnRef>
          <a:fillRef idx="0">
            <a:schemeClr val="accent4"/>
          </a:fillRef>
          <a:effectRef idx="1">
            <a:schemeClr val="accent4"/>
          </a:effectRef>
          <a:fontRef idx="minor">
            <a:schemeClr val="tx1"/>
          </a:fontRef>
        </p:style>
      </p:cxnSp>
      <p:sp>
        <p:nvSpPr>
          <p:cNvPr id="76" name="Rectangle 75"/>
          <p:cNvSpPr/>
          <p:nvPr/>
        </p:nvSpPr>
        <p:spPr>
          <a:xfrm>
            <a:off x="875084" y="4509120"/>
            <a:ext cx="1440160" cy="369332"/>
          </a:xfrm>
          <a:prstGeom prst="rect">
            <a:avLst/>
          </a:prstGeom>
        </p:spPr>
        <p:txBody>
          <a:bodyPr wrap="square">
            <a:spAutoFit/>
          </a:bodyPr>
          <a:lstStyle/>
          <a:p>
            <a:pPr algn="ctr"/>
            <a:r>
              <a:rPr lang="en-US" dirty="0" smtClean="0">
                <a:latin typeface="Arial" pitchFamily="34" charset="0"/>
                <a:cs typeface="Arial" pitchFamily="34" charset="0"/>
              </a:rPr>
              <a:t>JEM-</a:t>
            </a:r>
            <a:r>
              <a:rPr lang="en-US" dirty="0" err="1" smtClean="0">
                <a:latin typeface="Arial" pitchFamily="34" charset="0"/>
                <a:cs typeface="Arial" pitchFamily="34" charset="0"/>
              </a:rPr>
              <a:t>Euso</a:t>
            </a:r>
            <a:endParaRPr lang="fr-FR" dirty="0" smtClean="0">
              <a:latin typeface="Arial" pitchFamily="34" charset="0"/>
              <a:cs typeface="Arial" pitchFamily="34" charset="0"/>
            </a:endParaRPr>
          </a:p>
        </p:txBody>
      </p:sp>
      <p:cxnSp>
        <p:nvCxnSpPr>
          <p:cNvPr id="77" name="Connecteur droit avec flèche 76"/>
          <p:cNvCxnSpPr/>
          <p:nvPr/>
        </p:nvCxnSpPr>
        <p:spPr>
          <a:xfrm rot="10800000">
            <a:off x="2195738" y="4725144"/>
            <a:ext cx="1584175" cy="144017"/>
          </a:xfrm>
          <a:prstGeom prst="straightConnector1">
            <a:avLst/>
          </a:prstGeom>
          <a:ln w="38100">
            <a:solidFill>
              <a:srgbClr val="8BFC24"/>
            </a:solidFill>
            <a:tailEnd type="arrow"/>
          </a:ln>
        </p:spPr>
        <p:style>
          <a:lnRef idx="2">
            <a:schemeClr val="accent4"/>
          </a:lnRef>
          <a:fillRef idx="0">
            <a:schemeClr val="accent4"/>
          </a:fillRef>
          <a:effectRef idx="1">
            <a:schemeClr val="accent4"/>
          </a:effectRef>
          <a:fontRef idx="minor">
            <a:schemeClr val="tx1"/>
          </a:fontRef>
        </p:style>
      </p:cxnSp>
      <p:sp>
        <p:nvSpPr>
          <p:cNvPr id="29" name="Rectangle 28"/>
          <p:cNvSpPr/>
          <p:nvPr/>
        </p:nvSpPr>
        <p:spPr>
          <a:xfrm>
            <a:off x="1536825" y="5661248"/>
            <a:ext cx="697627" cy="369332"/>
          </a:xfrm>
          <a:prstGeom prst="rect">
            <a:avLst/>
          </a:prstGeom>
        </p:spPr>
        <p:txBody>
          <a:bodyPr wrap="none">
            <a:spAutoFit/>
          </a:bodyPr>
          <a:lstStyle/>
          <a:p>
            <a:pPr algn="ctr"/>
            <a:r>
              <a:rPr lang="fr-FR" dirty="0" smtClean="0">
                <a:latin typeface="Arial" pitchFamily="34" charset="0"/>
                <a:cs typeface="Arial" pitchFamily="34" charset="0"/>
              </a:rPr>
              <a:t>PHIL</a:t>
            </a:r>
          </a:p>
        </p:txBody>
      </p:sp>
      <p:cxnSp>
        <p:nvCxnSpPr>
          <p:cNvPr id="31" name="Connecteur droit avec flèche 30"/>
          <p:cNvCxnSpPr/>
          <p:nvPr/>
        </p:nvCxnSpPr>
        <p:spPr>
          <a:xfrm rot="10800000" flipV="1">
            <a:off x="2195736" y="4437112"/>
            <a:ext cx="1656184" cy="1440160"/>
          </a:xfrm>
          <a:prstGeom prst="straightConnector1">
            <a:avLst/>
          </a:prstGeom>
          <a:ln w="38100">
            <a:solidFill>
              <a:srgbClr val="8BFC24"/>
            </a:solidFill>
            <a:tailEnd type="arrow"/>
          </a:ln>
        </p:spPr>
        <p:style>
          <a:lnRef idx="2">
            <a:schemeClr val="accent4"/>
          </a:lnRef>
          <a:fillRef idx="0">
            <a:schemeClr val="accent4"/>
          </a:fillRef>
          <a:effectRef idx="1">
            <a:schemeClr val="accent4"/>
          </a:effectRef>
          <a:fontRef idx="minor">
            <a:schemeClr val="tx1"/>
          </a:fontRef>
        </p:style>
      </p:cxnSp>
      <p:cxnSp>
        <p:nvCxnSpPr>
          <p:cNvPr id="36" name="Connecteur droit avec flèche 35"/>
          <p:cNvCxnSpPr/>
          <p:nvPr/>
        </p:nvCxnSpPr>
        <p:spPr>
          <a:xfrm rot="10800000" flipV="1">
            <a:off x="2483768" y="5517234"/>
            <a:ext cx="1944216" cy="288030"/>
          </a:xfrm>
          <a:prstGeom prst="straightConnector1">
            <a:avLst/>
          </a:prstGeom>
          <a:ln w="38100">
            <a:solidFill>
              <a:srgbClr val="8BFC24"/>
            </a:solidFill>
            <a:tailEnd type="arrow"/>
          </a:ln>
        </p:spPr>
        <p:style>
          <a:lnRef idx="2">
            <a:schemeClr val="accent4"/>
          </a:lnRef>
          <a:fillRef idx="0">
            <a:schemeClr val="accent4"/>
          </a:fillRef>
          <a:effectRef idx="1">
            <a:schemeClr val="accent4"/>
          </a:effectRef>
          <a:fontRef idx="minor">
            <a:schemeClr val="tx1"/>
          </a:fontRef>
        </p:style>
      </p:cxnSp>
      <p:cxnSp>
        <p:nvCxnSpPr>
          <p:cNvPr id="39" name="Connecteur droit avec flèche 38"/>
          <p:cNvCxnSpPr/>
          <p:nvPr/>
        </p:nvCxnSpPr>
        <p:spPr>
          <a:xfrm rot="10800000" flipV="1">
            <a:off x="2339752" y="5805263"/>
            <a:ext cx="1224136" cy="144015"/>
          </a:xfrm>
          <a:prstGeom prst="straightConnector1">
            <a:avLst/>
          </a:prstGeom>
          <a:ln w="38100">
            <a:solidFill>
              <a:srgbClr val="8BFC24"/>
            </a:solidFill>
            <a:tailEnd type="arrow"/>
          </a:ln>
        </p:spPr>
        <p:style>
          <a:lnRef idx="2">
            <a:schemeClr val="accent4"/>
          </a:lnRef>
          <a:fillRef idx="0">
            <a:schemeClr val="accent4"/>
          </a:fillRef>
          <a:effectRef idx="1">
            <a:schemeClr val="accent4"/>
          </a:effectRef>
          <a:fontRef idx="minor">
            <a:schemeClr val="tx1"/>
          </a:fontRef>
        </p:style>
      </p:cxnSp>
      <p:sp>
        <p:nvSpPr>
          <p:cNvPr id="33" name="ZoneTexte 32"/>
          <p:cNvSpPr txBox="1"/>
          <p:nvPr/>
        </p:nvSpPr>
        <p:spPr>
          <a:xfrm>
            <a:off x="979471" y="6381328"/>
            <a:ext cx="7426713" cy="369332"/>
          </a:xfrm>
          <a:prstGeom prst="rect">
            <a:avLst/>
          </a:prstGeom>
          <a:solidFill>
            <a:srgbClr val="8BFC24"/>
          </a:solidFill>
        </p:spPr>
        <p:txBody>
          <a:bodyPr wrap="none" rtlCol="0">
            <a:spAutoFit/>
          </a:bodyPr>
          <a:lstStyle/>
          <a:p>
            <a:r>
              <a:rPr lang="fr-FR" dirty="0" smtClean="0"/>
              <a:t>J’utilise trois exemples pour illustrer ces points et passer quelques messages</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553200" y="6428358"/>
            <a:ext cx="2133600" cy="365125"/>
          </a:xfrm>
        </p:spPr>
        <p:txBody>
          <a:bodyPr/>
          <a:lstStyle/>
          <a:p>
            <a:fld id="{044901D5-0DEC-41E6-8025-CE7E4D9C4ED2}" type="slidenum">
              <a:rPr lang="fr-FR" smtClean="0"/>
              <a:pPr/>
              <a:t>7</a:t>
            </a:fld>
            <a:endParaRPr lang="fr-FR" dirty="0"/>
          </a:p>
        </p:txBody>
      </p:sp>
      <p:pic>
        <p:nvPicPr>
          <p:cNvPr id="5" name="Image 6" descr="Chassis_16_voies.JPG"/>
          <p:cNvPicPr>
            <a:picLocks noChangeAspect="1"/>
          </p:cNvPicPr>
          <p:nvPr/>
        </p:nvPicPr>
        <p:blipFill>
          <a:blip r:embed="rId2" cstate="print"/>
          <a:srcRect/>
          <a:stretch>
            <a:fillRect/>
          </a:stretch>
        </p:blipFill>
        <p:spPr bwMode="auto">
          <a:xfrm>
            <a:off x="4716016" y="188640"/>
            <a:ext cx="3887788" cy="2505075"/>
          </a:xfrm>
          <a:prstGeom prst="rect">
            <a:avLst/>
          </a:prstGeom>
          <a:noFill/>
          <a:ln w="9525">
            <a:noFill/>
            <a:miter lim="800000"/>
            <a:headEnd/>
            <a:tailEnd/>
          </a:ln>
        </p:spPr>
      </p:pic>
      <p:pic>
        <p:nvPicPr>
          <p:cNvPr id="6" name="Picture 8" descr="SAMLONG"/>
          <p:cNvPicPr>
            <a:picLocks noChangeAspect="1" noChangeArrowheads="1"/>
          </p:cNvPicPr>
          <p:nvPr/>
        </p:nvPicPr>
        <p:blipFill>
          <a:blip r:embed="rId3" cstate="print"/>
          <a:srcRect/>
          <a:stretch>
            <a:fillRect/>
          </a:stretch>
        </p:blipFill>
        <p:spPr bwMode="auto">
          <a:xfrm>
            <a:off x="4616275" y="2830760"/>
            <a:ext cx="1476375" cy="744538"/>
          </a:xfrm>
          <a:prstGeom prst="rect">
            <a:avLst/>
          </a:prstGeom>
          <a:noFill/>
          <a:ln w="9525">
            <a:noFill/>
            <a:miter lim="800000"/>
            <a:headEnd/>
            <a:tailEnd/>
          </a:ln>
        </p:spPr>
      </p:pic>
      <p:pic>
        <p:nvPicPr>
          <p:cNvPr id="7" name="Image 29" descr="WaveCat_V5_SMA.JPG"/>
          <p:cNvPicPr>
            <a:picLocks noChangeAspect="1"/>
          </p:cNvPicPr>
          <p:nvPr/>
        </p:nvPicPr>
        <p:blipFill>
          <a:blip r:embed="rId4" cstate="print"/>
          <a:srcRect/>
          <a:stretch>
            <a:fillRect/>
          </a:stretch>
        </p:blipFill>
        <p:spPr bwMode="auto">
          <a:xfrm>
            <a:off x="6237113" y="2757735"/>
            <a:ext cx="2182812" cy="1036638"/>
          </a:xfrm>
          <a:prstGeom prst="rect">
            <a:avLst/>
          </a:prstGeom>
          <a:noFill/>
          <a:ln w="9525">
            <a:noFill/>
            <a:miter lim="800000"/>
            <a:headEnd/>
            <a:tailEnd/>
          </a:ln>
        </p:spPr>
      </p:pic>
      <p:sp>
        <p:nvSpPr>
          <p:cNvPr id="8" name="Text Box 7"/>
          <p:cNvSpPr txBox="1">
            <a:spLocks noChangeArrowheads="1"/>
          </p:cNvSpPr>
          <p:nvPr/>
        </p:nvSpPr>
        <p:spPr bwMode="auto">
          <a:xfrm>
            <a:off x="4616275" y="3658418"/>
            <a:ext cx="1419225" cy="274638"/>
          </a:xfrm>
          <a:prstGeom prst="rect">
            <a:avLst/>
          </a:prstGeom>
          <a:noFill/>
          <a:ln w="9525">
            <a:noFill/>
            <a:miter lim="800000"/>
            <a:headEnd/>
            <a:tailEnd/>
          </a:ln>
          <a:effectLst/>
        </p:spPr>
        <p:txBody>
          <a:bodyPr wrap="none">
            <a:spAutoFit/>
          </a:bodyPr>
          <a:lstStyle/>
          <a:p>
            <a:r>
              <a:rPr lang="fr-FR" sz="1200"/>
              <a:t>Circuit SAMLONG</a:t>
            </a:r>
          </a:p>
        </p:txBody>
      </p:sp>
      <p:sp>
        <p:nvSpPr>
          <p:cNvPr id="9" name="Text Box 8"/>
          <p:cNvSpPr txBox="1">
            <a:spLocks noChangeArrowheads="1"/>
          </p:cNvSpPr>
          <p:nvPr/>
        </p:nvSpPr>
        <p:spPr bwMode="auto">
          <a:xfrm>
            <a:off x="6345063" y="2433885"/>
            <a:ext cx="1916112" cy="274638"/>
          </a:xfrm>
          <a:prstGeom prst="rect">
            <a:avLst/>
          </a:prstGeom>
          <a:solidFill>
            <a:srgbClr val="FFFFFF">
              <a:alpha val="70000"/>
            </a:srgbClr>
          </a:solidFill>
          <a:ln w="9525" algn="ctr">
            <a:noFill/>
            <a:miter lim="800000"/>
            <a:headEnd/>
            <a:tailEnd/>
          </a:ln>
          <a:effectLst/>
        </p:spPr>
        <p:txBody>
          <a:bodyPr>
            <a:spAutoFit/>
          </a:bodyPr>
          <a:lstStyle/>
          <a:p>
            <a:pPr algn="ctr"/>
            <a:r>
              <a:rPr lang="fr-FR" sz="1200"/>
              <a:t>Carte USB_WaveCatcher</a:t>
            </a:r>
          </a:p>
        </p:txBody>
      </p:sp>
      <p:sp>
        <p:nvSpPr>
          <p:cNvPr id="10" name="Text Box 9"/>
          <p:cNvSpPr txBox="1">
            <a:spLocks noChangeArrowheads="1"/>
          </p:cNvSpPr>
          <p:nvPr/>
        </p:nvSpPr>
        <p:spPr bwMode="auto">
          <a:xfrm>
            <a:off x="4760738" y="260648"/>
            <a:ext cx="3600450" cy="822325"/>
          </a:xfrm>
          <a:prstGeom prst="rect">
            <a:avLst/>
          </a:prstGeom>
          <a:solidFill>
            <a:schemeClr val="bg1">
              <a:alpha val="70000"/>
            </a:schemeClr>
          </a:solidFill>
          <a:ln w="9525">
            <a:noFill/>
            <a:miter lim="800000"/>
            <a:headEnd/>
            <a:tailEnd/>
          </a:ln>
          <a:effectLst/>
        </p:spPr>
        <p:txBody>
          <a:bodyPr>
            <a:spAutoFit/>
          </a:bodyPr>
          <a:lstStyle/>
          <a:p>
            <a:pPr algn="ctr"/>
            <a:r>
              <a:rPr lang="fr-FR" sz="1200"/>
              <a:t>Châssis USB_WaveCatcher 16 voies</a:t>
            </a:r>
          </a:p>
          <a:p>
            <a:pPr algn="ctr"/>
            <a:r>
              <a:rPr lang="fr-FR" sz="1200"/>
              <a:t>=&gt; CRT à SLAC et banc de test MCPPMT au LAL</a:t>
            </a:r>
          </a:p>
          <a:p>
            <a:pPr algn="ctr"/>
            <a:r>
              <a:rPr lang="fr-FR" sz="1200"/>
              <a:t>Mémoires analogiques 12 bits - 3,2GS/s, </a:t>
            </a:r>
          </a:p>
          <a:p>
            <a:pPr algn="ctr"/>
            <a:r>
              <a:rPr lang="fr-FR" sz="1200"/>
              <a:t>Précision en mesure de temps : 10ps rms</a:t>
            </a:r>
          </a:p>
        </p:txBody>
      </p:sp>
      <p:sp>
        <p:nvSpPr>
          <p:cNvPr id="11" name="Line 10"/>
          <p:cNvSpPr>
            <a:spLocks noChangeShapeType="1"/>
          </p:cNvSpPr>
          <p:nvPr/>
        </p:nvSpPr>
        <p:spPr bwMode="auto">
          <a:xfrm>
            <a:off x="6092650" y="3226048"/>
            <a:ext cx="684213" cy="144462"/>
          </a:xfrm>
          <a:prstGeom prst="line">
            <a:avLst/>
          </a:prstGeom>
          <a:noFill/>
          <a:ln w="38100">
            <a:solidFill>
              <a:srgbClr val="FF6600"/>
            </a:solidFill>
            <a:round/>
            <a:headEnd/>
            <a:tailEnd type="triangle" w="med" len="med"/>
          </a:ln>
          <a:effectLst/>
        </p:spPr>
        <p:txBody>
          <a:bodyPr/>
          <a:lstStyle/>
          <a:p>
            <a:endParaRPr lang="fr-FR"/>
          </a:p>
        </p:txBody>
      </p:sp>
      <p:sp>
        <p:nvSpPr>
          <p:cNvPr id="12" name="Line 11"/>
          <p:cNvSpPr>
            <a:spLocks noChangeShapeType="1"/>
          </p:cNvSpPr>
          <p:nvPr/>
        </p:nvSpPr>
        <p:spPr bwMode="auto">
          <a:xfrm flipH="1" flipV="1">
            <a:off x="7100713" y="2183060"/>
            <a:ext cx="179387" cy="647700"/>
          </a:xfrm>
          <a:prstGeom prst="line">
            <a:avLst/>
          </a:prstGeom>
          <a:noFill/>
          <a:ln w="38100">
            <a:solidFill>
              <a:srgbClr val="FF6600"/>
            </a:solidFill>
            <a:round/>
            <a:headEnd/>
            <a:tailEnd type="triangle" w="med" len="med"/>
          </a:ln>
          <a:effectLst/>
        </p:spPr>
        <p:txBody>
          <a:bodyPr/>
          <a:lstStyle/>
          <a:p>
            <a:endParaRPr lang="fr-FR"/>
          </a:p>
        </p:txBody>
      </p:sp>
      <p:sp>
        <p:nvSpPr>
          <p:cNvPr id="13" name="Oval 13"/>
          <p:cNvSpPr>
            <a:spLocks noChangeArrowheads="1"/>
          </p:cNvSpPr>
          <p:nvPr/>
        </p:nvSpPr>
        <p:spPr bwMode="auto">
          <a:xfrm>
            <a:off x="6776863" y="3297485"/>
            <a:ext cx="252412" cy="252413"/>
          </a:xfrm>
          <a:prstGeom prst="ellipse">
            <a:avLst/>
          </a:prstGeom>
          <a:noFill/>
          <a:ln w="38100">
            <a:solidFill>
              <a:srgbClr val="FF6600"/>
            </a:solidFill>
            <a:round/>
            <a:headEnd/>
            <a:tailEnd/>
          </a:ln>
          <a:effectLst/>
        </p:spPr>
        <p:txBody>
          <a:bodyPr wrap="none" anchor="ctr"/>
          <a:lstStyle/>
          <a:p>
            <a:endParaRPr lang="fr-FR"/>
          </a:p>
        </p:txBody>
      </p:sp>
      <p:sp>
        <p:nvSpPr>
          <p:cNvPr id="14" name="Oval 14"/>
          <p:cNvSpPr>
            <a:spLocks noChangeArrowheads="1"/>
          </p:cNvSpPr>
          <p:nvPr/>
        </p:nvSpPr>
        <p:spPr bwMode="auto">
          <a:xfrm>
            <a:off x="6884813" y="1282948"/>
            <a:ext cx="323850" cy="900112"/>
          </a:xfrm>
          <a:prstGeom prst="ellipse">
            <a:avLst/>
          </a:prstGeom>
          <a:noFill/>
          <a:ln w="38100">
            <a:solidFill>
              <a:srgbClr val="FF6600"/>
            </a:solidFill>
            <a:round/>
            <a:headEnd/>
            <a:tailEnd/>
          </a:ln>
          <a:effectLst/>
        </p:spPr>
        <p:txBody>
          <a:bodyPr wrap="none" anchor="ctr"/>
          <a:lstStyle/>
          <a:p>
            <a:endParaRPr lang="fr-FR"/>
          </a:p>
        </p:txBody>
      </p:sp>
      <p:pic>
        <p:nvPicPr>
          <p:cNvPr id="16" name="Picture 16" descr="Elec_BAO_Pittsburgh"/>
          <p:cNvPicPr>
            <a:picLocks noChangeAspect="1" noChangeArrowheads="1"/>
          </p:cNvPicPr>
          <p:nvPr/>
        </p:nvPicPr>
        <p:blipFill>
          <a:blip r:embed="rId5" cstate="print"/>
          <a:srcRect/>
          <a:stretch>
            <a:fillRect/>
          </a:stretch>
        </p:blipFill>
        <p:spPr bwMode="auto">
          <a:xfrm>
            <a:off x="287411" y="562396"/>
            <a:ext cx="3960813" cy="2454275"/>
          </a:xfrm>
          <a:prstGeom prst="rect">
            <a:avLst/>
          </a:prstGeom>
          <a:noFill/>
        </p:spPr>
      </p:pic>
      <p:grpSp>
        <p:nvGrpSpPr>
          <p:cNvPr id="17" name="Group 14"/>
          <p:cNvGrpSpPr>
            <a:grpSpLocks/>
          </p:cNvGrpSpPr>
          <p:nvPr/>
        </p:nvGrpSpPr>
        <p:grpSpPr bwMode="auto">
          <a:xfrm>
            <a:off x="2584450" y="3984575"/>
            <a:ext cx="1090613" cy="1355725"/>
            <a:chOff x="2699" y="2659"/>
            <a:chExt cx="687" cy="854"/>
          </a:xfrm>
        </p:grpSpPr>
        <p:pic>
          <p:nvPicPr>
            <p:cNvPr id="18" name="Picture 4" descr="skiroc"/>
            <p:cNvPicPr>
              <a:picLocks noChangeAspect="1" noChangeArrowheads="1"/>
            </p:cNvPicPr>
            <p:nvPr/>
          </p:nvPicPr>
          <p:blipFill>
            <a:blip r:embed="rId6" cstate="print"/>
            <a:srcRect/>
            <a:stretch>
              <a:fillRect/>
            </a:stretch>
          </p:blipFill>
          <p:spPr bwMode="auto">
            <a:xfrm>
              <a:off x="2744" y="2832"/>
              <a:ext cx="630" cy="681"/>
            </a:xfrm>
            <a:prstGeom prst="rect">
              <a:avLst/>
            </a:prstGeom>
            <a:noFill/>
          </p:spPr>
        </p:pic>
        <p:sp>
          <p:nvSpPr>
            <p:cNvPr id="19" name="Text Box 5"/>
            <p:cNvSpPr txBox="1">
              <a:spLocks noChangeArrowheads="1"/>
            </p:cNvSpPr>
            <p:nvPr/>
          </p:nvSpPr>
          <p:spPr bwMode="auto">
            <a:xfrm>
              <a:off x="2699" y="2659"/>
              <a:ext cx="687" cy="192"/>
            </a:xfrm>
            <a:prstGeom prst="rect">
              <a:avLst/>
            </a:prstGeom>
            <a:noFill/>
            <a:ln w="19050">
              <a:noFill/>
              <a:miter lim="800000"/>
              <a:headEnd/>
              <a:tailEnd/>
            </a:ln>
            <a:effectLst/>
          </p:spPr>
          <p:txBody>
            <a:bodyPr wrap="none">
              <a:spAutoFit/>
            </a:bodyPr>
            <a:lstStyle/>
            <a:p>
              <a:pPr algn="l" defTabSz="876300"/>
              <a:r>
                <a:rPr lang="fr-FR" sz="1400" b="1">
                  <a:latin typeface="Verdana" pitchFamily="34" charset="0"/>
                </a:rPr>
                <a:t>SKIROC1</a:t>
              </a:r>
            </a:p>
          </p:txBody>
        </p:sp>
      </p:grpSp>
      <p:grpSp>
        <p:nvGrpSpPr>
          <p:cNvPr id="20" name="Group 12"/>
          <p:cNvGrpSpPr>
            <a:grpSpLocks/>
          </p:cNvGrpSpPr>
          <p:nvPr/>
        </p:nvGrpSpPr>
        <p:grpSpPr bwMode="auto">
          <a:xfrm>
            <a:off x="15875" y="3962350"/>
            <a:ext cx="1090613" cy="1363662"/>
            <a:chOff x="575" y="2672"/>
            <a:chExt cx="687" cy="859"/>
          </a:xfrm>
        </p:grpSpPr>
        <p:pic>
          <p:nvPicPr>
            <p:cNvPr id="21" name="Picture 6" descr="maroc2"/>
            <p:cNvPicPr>
              <a:picLocks noChangeAspect="1" noChangeArrowheads="1"/>
            </p:cNvPicPr>
            <p:nvPr/>
          </p:nvPicPr>
          <p:blipFill>
            <a:blip r:embed="rId7" cstate="print"/>
            <a:srcRect/>
            <a:stretch>
              <a:fillRect/>
            </a:stretch>
          </p:blipFill>
          <p:spPr bwMode="auto">
            <a:xfrm>
              <a:off x="612" y="2840"/>
              <a:ext cx="650" cy="691"/>
            </a:xfrm>
            <a:prstGeom prst="rect">
              <a:avLst/>
            </a:prstGeom>
            <a:noFill/>
          </p:spPr>
        </p:pic>
        <p:sp>
          <p:nvSpPr>
            <p:cNvPr id="22" name="Text Box 7"/>
            <p:cNvSpPr txBox="1">
              <a:spLocks noChangeArrowheads="1"/>
            </p:cNvSpPr>
            <p:nvPr/>
          </p:nvSpPr>
          <p:spPr bwMode="auto">
            <a:xfrm>
              <a:off x="575" y="2672"/>
              <a:ext cx="653" cy="192"/>
            </a:xfrm>
            <a:prstGeom prst="rect">
              <a:avLst/>
            </a:prstGeom>
            <a:noFill/>
            <a:ln w="19050">
              <a:noFill/>
              <a:miter lim="800000"/>
              <a:headEnd/>
              <a:tailEnd/>
            </a:ln>
            <a:effectLst/>
          </p:spPr>
          <p:txBody>
            <a:bodyPr wrap="none">
              <a:spAutoFit/>
            </a:bodyPr>
            <a:lstStyle/>
            <a:p>
              <a:pPr algn="l" defTabSz="876300"/>
              <a:r>
                <a:rPr lang="fr-FR" sz="1400" b="1">
                  <a:latin typeface="Verdana" pitchFamily="34" charset="0"/>
                </a:rPr>
                <a:t>MAROC2</a:t>
              </a:r>
            </a:p>
          </p:txBody>
        </p:sp>
      </p:grpSp>
      <p:grpSp>
        <p:nvGrpSpPr>
          <p:cNvPr id="23" name="Group 13"/>
          <p:cNvGrpSpPr>
            <a:grpSpLocks/>
          </p:cNvGrpSpPr>
          <p:nvPr/>
        </p:nvGrpSpPr>
        <p:grpSpPr bwMode="auto">
          <a:xfrm>
            <a:off x="1241425" y="3982987"/>
            <a:ext cx="1304925" cy="1379538"/>
            <a:chOff x="1548" y="2659"/>
            <a:chExt cx="822" cy="869"/>
          </a:xfrm>
        </p:grpSpPr>
        <p:pic>
          <p:nvPicPr>
            <p:cNvPr id="24" name="Picture 8" descr="dhcal_sept06"/>
            <p:cNvPicPr>
              <a:picLocks noChangeAspect="1" noChangeArrowheads="1"/>
            </p:cNvPicPr>
            <p:nvPr/>
          </p:nvPicPr>
          <p:blipFill>
            <a:blip r:embed="rId8" cstate="print"/>
            <a:srcRect/>
            <a:stretch>
              <a:fillRect/>
            </a:stretch>
          </p:blipFill>
          <p:spPr bwMode="auto">
            <a:xfrm>
              <a:off x="1610" y="2840"/>
              <a:ext cx="639" cy="688"/>
            </a:xfrm>
            <a:prstGeom prst="rect">
              <a:avLst/>
            </a:prstGeom>
            <a:noFill/>
          </p:spPr>
        </p:pic>
        <p:sp>
          <p:nvSpPr>
            <p:cNvPr id="25" name="Text Box 9"/>
            <p:cNvSpPr txBox="1">
              <a:spLocks noChangeArrowheads="1"/>
            </p:cNvSpPr>
            <p:nvPr/>
          </p:nvSpPr>
          <p:spPr bwMode="auto">
            <a:xfrm>
              <a:off x="1548" y="2659"/>
              <a:ext cx="822" cy="192"/>
            </a:xfrm>
            <a:prstGeom prst="rect">
              <a:avLst/>
            </a:prstGeom>
            <a:noFill/>
            <a:ln w="19050">
              <a:noFill/>
              <a:miter lim="800000"/>
              <a:headEnd/>
              <a:tailEnd/>
            </a:ln>
            <a:effectLst/>
          </p:spPr>
          <p:txBody>
            <a:bodyPr wrap="none">
              <a:spAutoFit/>
            </a:bodyPr>
            <a:lstStyle/>
            <a:p>
              <a:pPr algn="l" defTabSz="876300"/>
              <a:r>
                <a:rPr lang="fr-FR" sz="1400" b="1">
                  <a:latin typeface="Verdana" pitchFamily="34" charset="0"/>
                </a:rPr>
                <a:t>HARDROC1</a:t>
              </a:r>
            </a:p>
          </p:txBody>
        </p:sp>
      </p:grpSp>
      <p:grpSp>
        <p:nvGrpSpPr>
          <p:cNvPr id="26" name="Group 15"/>
          <p:cNvGrpSpPr>
            <a:grpSpLocks/>
          </p:cNvGrpSpPr>
          <p:nvPr/>
        </p:nvGrpSpPr>
        <p:grpSpPr bwMode="auto">
          <a:xfrm>
            <a:off x="3871913" y="3995687"/>
            <a:ext cx="1725612" cy="1284288"/>
            <a:chOff x="3901" y="2659"/>
            <a:chExt cx="1087" cy="809"/>
          </a:xfrm>
        </p:grpSpPr>
        <p:pic>
          <p:nvPicPr>
            <p:cNvPr id="27" name="Picture 10" descr="spiroc_layout"/>
            <p:cNvPicPr>
              <a:picLocks noChangeAspect="1" noChangeArrowheads="1"/>
            </p:cNvPicPr>
            <p:nvPr/>
          </p:nvPicPr>
          <p:blipFill>
            <a:blip r:embed="rId9" cstate="print"/>
            <a:srcRect/>
            <a:stretch>
              <a:fillRect/>
            </a:stretch>
          </p:blipFill>
          <p:spPr bwMode="auto">
            <a:xfrm>
              <a:off x="3901" y="2826"/>
              <a:ext cx="1087" cy="642"/>
            </a:xfrm>
            <a:prstGeom prst="rect">
              <a:avLst/>
            </a:prstGeom>
            <a:noFill/>
          </p:spPr>
        </p:pic>
        <p:sp>
          <p:nvSpPr>
            <p:cNvPr id="28" name="Text Box 11"/>
            <p:cNvSpPr txBox="1">
              <a:spLocks noChangeArrowheads="1"/>
            </p:cNvSpPr>
            <p:nvPr/>
          </p:nvSpPr>
          <p:spPr bwMode="auto">
            <a:xfrm>
              <a:off x="4073" y="2659"/>
              <a:ext cx="683" cy="192"/>
            </a:xfrm>
            <a:prstGeom prst="rect">
              <a:avLst/>
            </a:prstGeom>
            <a:noFill/>
            <a:ln w="38100" cap="sq">
              <a:noFill/>
              <a:miter lim="800000"/>
              <a:headEnd type="none" w="sm" len="sm"/>
              <a:tailEnd type="none" w="sm" len="sm"/>
            </a:ln>
            <a:effectLst/>
          </p:spPr>
          <p:txBody>
            <a:bodyPr wrap="none">
              <a:spAutoFit/>
            </a:bodyPr>
            <a:lstStyle/>
            <a:p>
              <a:r>
                <a:rPr lang="fr-FR" sz="1400" b="1">
                  <a:latin typeface="Verdana" pitchFamily="34" charset="0"/>
                </a:rPr>
                <a:t>SPIROC1</a:t>
              </a:r>
            </a:p>
          </p:txBody>
        </p:sp>
      </p:grpSp>
      <p:grpSp>
        <p:nvGrpSpPr>
          <p:cNvPr id="29" name="Group 18"/>
          <p:cNvGrpSpPr>
            <a:grpSpLocks/>
          </p:cNvGrpSpPr>
          <p:nvPr/>
        </p:nvGrpSpPr>
        <p:grpSpPr bwMode="auto">
          <a:xfrm>
            <a:off x="5886450" y="4205237"/>
            <a:ext cx="1362075" cy="1031875"/>
            <a:chOff x="4058" y="2251"/>
            <a:chExt cx="858" cy="650"/>
          </a:xfrm>
        </p:grpSpPr>
        <p:pic>
          <p:nvPicPr>
            <p:cNvPr id="30" name="Picture 16" descr="parisroc_layout_fondnoir"/>
            <p:cNvPicPr>
              <a:picLocks noChangeAspect="1" noChangeArrowheads="1"/>
            </p:cNvPicPr>
            <p:nvPr/>
          </p:nvPicPr>
          <p:blipFill>
            <a:blip r:embed="rId10" cstate="print"/>
            <a:srcRect l="1106" t="2713" r="15494" b="3616"/>
            <a:stretch>
              <a:fillRect/>
            </a:stretch>
          </p:blipFill>
          <p:spPr bwMode="auto">
            <a:xfrm>
              <a:off x="4139" y="2433"/>
              <a:ext cx="680" cy="468"/>
            </a:xfrm>
            <a:prstGeom prst="rect">
              <a:avLst/>
            </a:prstGeom>
            <a:noFill/>
            <a:ln w="9525">
              <a:noFill/>
              <a:miter lim="800000"/>
              <a:headEnd/>
              <a:tailEnd/>
            </a:ln>
          </p:spPr>
        </p:pic>
        <p:sp>
          <p:nvSpPr>
            <p:cNvPr id="31" name="Text Box 17"/>
            <p:cNvSpPr txBox="1">
              <a:spLocks noChangeArrowheads="1"/>
            </p:cNvSpPr>
            <p:nvPr/>
          </p:nvSpPr>
          <p:spPr bwMode="auto">
            <a:xfrm>
              <a:off x="4058" y="2251"/>
              <a:ext cx="858" cy="192"/>
            </a:xfrm>
            <a:prstGeom prst="rect">
              <a:avLst/>
            </a:prstGeom>
            <a:noFill/>
            <a:ln w="38100" cap="sq">
              <a:noFill/>
              <a:miter lim="800000"/>
              <a:headEnd type="none" w="sm" len="sm"/>
              <a:tailEnd type="none" w="sm" len="sm"/>
            </a:ln>
            <a:effectLst/>
          </p:spPr>
          <p:txBody>
            <a:bodyPr wrap="none">
              <a:spAutoFit/>
            </a:bodyPr>
            <a:lstStyle/>
            <a:p>
              <a:r>
                <a:rPr lang="fr-FR" sz="1400" b="1">
                  <a:latin typeface="Verdana" pitchFamily="34" charset="0"/>
                </a:rPr>
                <a:t>PARISROC1</a:t>
              </a:r>
            </a:p>
          </p:txBody>
        </p:sp>
      </p:grpSp>
      <p:grpSp>
        <p:nvGrpSpPr>
          <p:cNvPr id="32" name="Group 29"/>
          <p:cNvGrpSpPr>
            <a:grpSpLocks/>
          </p:cNvGrpSpPr>
          <p:nvPr/>
        </p:nvGrpSpPr>
        <p:grpSpPr bwMode="auto">
          <a:xfrm>
            <a:off x="1257300" y="5421262"/>
            <a:ext cx="1304925" cy="1323975"/>
            <a:chOff x="1684" y="3187"/>
            <a:chExt cx="822" cy="834"/>
          </a:xfrm>
        </p:grpSpPr>
        <p:pic>
          <p:nvPicPr>
            <p:cNvPr id="33" name="Picture 19" descr="hardroc2"/>
            <p:cNvPicPr>
              <a:picLocks noChangeAspect="1" noChangeArrowheads="1"/>
            </p:cNvPicPr>
            <p:nvPr/>
          </p:nvPicPr>
          <p:blipFill>
            <a:blip r:embed="rId11" cstate="print"/>
            <a:srcRect/>
            <a:stretch>
              <a:fillRect/>
            </a:stretch>
          </p:blipFill>
          <p:spPr bwMode="auto">
            <a:xfrm>
              <a:off x="1726" y="3359"/>
              <a:ext cx="718" cy="662"/>
            </a:xfrm>
            <a:prstGeom prst="rect">
              <a:avLst/>
            </a:prstGeom>
            <a:noFill/>
          </p:spPr>
        </p:pic>
        <p:sp>
          <p:nvSpPr>
            <p:cNvPr id="34" name="Text Box 20"/>
            <p:cNvSpPr txBox="1">
              <a:spLocks noChangeArrowheads="1"/>
            </p:cNvSpPr>
            <p:nvPr/>
          </p:nvSpPr>
          <p:spPr bwMode="auto">
            <a:xfrm>
              <a:off x="1684" y="3187"/>
              <a:ext cx="822" cy="192"/>
            </a:xfrm>
            <a:prstGeom prst="rect">
              <a:avLst/>
            </a:prstGeom>
            <a:noFill/>
            <a:ln w="19050">
              <a:noFill/>
              <a:miter lim="800000"/>
              <a:headEnd/>
              <a:tailEnd/>
            </a:ln>
            <a:effectLst/>
          </p:spPr>
          <p:txBody>
            <a:bodyPr wrap="none">
              <a:spAutoFit/>
            </a:bodyPr>
            <a:lstStyle/>
            <a:p>
              <a:pPr algn="l" defTabSz="876300"/>
              <a:r>
                <a:rPr lang="fr-FR" sz="1400" b="1">
                  <a:latin typeface="Verdana" pitchFamily="34" charset="0"/>
                </a:rPr>
                <a:t>HARDROC2</a:t>
              </a:r>
            </a:p>
          </p:txBody>
        </p:sp>
      </p:grpSp>
      <p:sp>
        <p:nvSpPr>
          <p:cNvPr id="35" name="Text Box 21"/>
          <p:cNvSpPr txBox="1">
            <a:spLocks noChangeArrowheads="1"/>
          </p:cNvSpPr>
          <p:nvPr/>
        </p:nvSpPr>
        <p:spPr bwMode="auto">
          <a:xfrm>
            <a:off x="6516216" y="5426025"/>
            <a:ext cx="1271587" cy="304800"/>
          </a:xfrm>
          <a:prstGeom prst="rect">
            <a:avLst/>
          </a:prstGeom>
          <a:noFill/>
          <a:ln w="19050">
            <a:noFill/>
            <a:miter lim="800000"/>
            <a:headEnd/>
            <a:tailEnd/>
          </a:ln>
          <a:effectLst/>
        </p:spPr>
        <p:txBody>
          <a:bodyPr wrap="none">
            <a:spAutoFit/>
          </a:bodyPr>
          <a:lstStyle/>
          <a:p>
            <a:pPr algn="l" defTabSz="876300"/>
            <a:r>
              <a:rPr lang="fr-FR" sz="1400" b="1" dirty="0">
                <a:latin typeface="Verdana" pitchFamily="34" charset="0"/>
              </a:rPr>
              <a:t>OMEGAPIX</a:t>
            </a:r>
          </a:p>
        </p:txBody>
      </p:sp>
      <p:grpSp>
        <p:nvGrpSpPr>
          <p:cNvPr id="36" name="Group 22"/>
          <p:cNvGrpSpPr>
            <a:grpSpLocks/>
          </p:cNvGrpSpPr>
          <p:nvPr/>
        </p:nvGrpSpPr>
        <p:grpSpPr bwMode="auto">
          <a:xfrm>
            <a:off x="3873500" y="5451425"/>
            <a:ext cx="1725613" cy="1284287"/>
            <a:chOff x="3901" y="2659"/>
            <a:chExt cx="1087" cy="809"/>
          </a:xfrm>
        </p:grpSpPr>
        <p:pic>
          <p:nvPicPr>
            <p:cNvPr id="37" name="Picture 23" descr="spiroc_layout"/>
            <p:cNvPicPr>
              <a:picLocks noChangeAspect="1" noChangeArrowheads="1"/>
            </p:cNvPicPr>
            <p:nvPr/>
          </p:nvPicPr>
          <p:blipFill>
            <a:blip r:embed="rId9" cstate="print"/>
            <a:srcRect/>
            <a:stretch>
              <a:fillRect/>
            </a:stretch>
          </p:blipFill>
          <p:spPr bwMode="auto">
            <a:xfrm>
              <a:off x="3901" y="2826"/>
              <a:ext cx="1087" cy="642"/>
            </a:xfrm>
            <a:prstGeom prst="rect">
              <a:avLst/>
            </a:prstGeom>
            <a:noFill/>
          </p:spPr>
        </p:pic>
        <p:sp>
          <p:nvSpPr>
            <p:cNvPr id="38" name="Text Box 24"/>
            <p:cNvSpPr txBox="1">
              <a:spLocks noChangeArrowheads="1"/>
            </p:cNvSpPr>
            <p:nvPr/>
          </p:nvSpPr>
          <p:spPr bwMode="auto">
            <a:xfrm>
              <a:off x="4073" y="2659"/>
              <a:ext cx="683" cy="192"/>
            </a:xfrm>
            <a:prstGeom prst="rect">
              <a:avLst/>
            </a:prstGeom>
            <a:noFill/>
            <a:ln w="38100" cap="sq">
              <a:noFill/>
              <a:miter lim="800000"/>
              <a:headEnd type="none" w="sm" len="sm"/>
              <a:tailEnd type="none" w="sm" len="sm"/>
            </a:ln>
            <a:effectLst/>
          </p:spPr>
          <p:txBody>
            <a:bodyPr wrap="none">
              <a:spAutoFit/>
            </a:bodyPr>
            <a:lstStyle/>
            <a:p>
              <a:r>
                <a:rPr lang="fr-FR" sz="1400" b="1">
                  <a:latin typeface="Verdana" pitchFamily="34" charset="0"/>
                </a:rPr>
                <a:t>SPIROC2</a:t>
              </a:r>
            </a:p>
          </p:txBody>
        </p:sp>
      </p:grpSp>
      <p:grpSp>
        <p:nvGrpSpPr>
          <p:cNvPr id="39" name="Group 25"/>
          <p:cNvGrpSpPr>
            <a:grpSpLocks/>
          </p:cNvGrpSpPr>
          <p:nvPr/>
        </p:nvGrpSpPr>
        <p:grpSpPr bwMode="auto">
          <a:xfrm>
            <a:off x="0" y="5375225"/>
            <a:ext cx="1090613" cy="1363662"/>
            <a:chOff x="575" y="2672"/>
            <a:chExt cx="687" cy="859"/>
          </a:xfrm>
        </p:grpSpPr>
        <p:pic>
          <p:nvPicPr>
            <p:cNvPr id="40" name="Picture 26" descr="maroc2"/>
            <p:cNvPicPr>
              <a:picLocks noChangeAspect="1" noChangeArrowheads="1"/>
            </p:cNvPicPr>
            <p:nvPr/>
          </p:nvPicPr>
          <p:blipFill>
            <a:blip r:embed="rId7" cstate="print"/>
            <a:srcRect/>
            <a:stretch>
              <a:fillRect/>
            </a:stretch>
          </p:blipFill>
          <p:spPr bwMode="auto">
            <a:xfrm>
              <a:off x="612" y="2840"/>
              <a:ext cx="650" cy="691"/>
            </a:xfrm>
            <a:prstGeom prst="rect">
              <a:avLst/>
            </a:prstGeom>
            <a:noFill/>
          </p:spPr>
        </p:pic>
        <p:sp>
          <p:nvSpPr>
            <p:cNvPr id="41" name="Text Box 27"/>
            <p:cNvSpPr txBox="1">
              <a:spLocks noChangeArrowheads="1"/>
            </p:cNvSpPr>
            <p:nvPr/>
          </p:nvSpPr>
          <p:spPr bwMode="auto">
            <a:xfrm>
              <a:off x="575" y="2672"/>
              <a:ext cx="653" cy="192"/>
            </a:xfrm>
            <a:prstGeom prst="rect">
              <a:avLst/>
            </a:prstGeom>
            <a:noFill/>
            <a:ln w="19050">
              <a:noFill/>
              <a:miter lim="800000"/>
              <a:headEnd/>
              <a:tailEnd/>
            </a:ln>
            <a:effectLst/>
          </p:spPr>
          <p:txBody>
            <a:bodyPr wrap="none">
              <a:spAutoFit/>
            </a:bodyPr>
            <a:lstStyle/>
            <a:p>
              <a:pPr algn="l" defTabSz="876300"/>
              <a:r>
                <a:rPr lang="fr-FR" sz="1400" b="1">
                  <a:latin typeface="Verdana" pitchFamily="34" charset="0"/>
                </a:rPr>
                <a:t>MAROC3</a:t>
              </a:r>
            </a:p>
          </p:txBody>
        </p:sp>
      </p:grpSp>
      <p:pic>
        <p:nvPicPr>
          <p:cNvPr id="42" name="Picture 28" descr="analog_tier"/>
          <p:cNvPicPr>
            <a:picLocks noChangeAspect="1" noChangeArrowheads="1"/>
          </p:cNvPicPr>
          <p:nvPr/>
        </p:nvPicPr>
        <p:blipFill>
          <a:blip r:embed="rId12" cstate="print"/>
          <a:srcRect/>
          <a:stretch>
            <a:fillRect/>
          </a:stretch>
        </p:blipFill>
        <p:spPr bwMode="auto">
          <a:xfrm>
            <a:off x="7164388" y="5859412"/>
            <a:ext cx="463550" cy="1022350"/>
          </a:xfrm>
          <a:prstGeom prst="rect">
            <a:avLst/>
          </a:prstGeom>
          <a:noFill/>
        </p:spPr>
      </p:pic>
      <p:pic>
        <p:nvPicPr>
          <p:cNvPr id="43" name="Picture 30"/>
          <p:cNvPicPr>
            <a:picLocks noChangeAspect="1" noChangeArrowheads="1"/>
          </p:cNvPicPr>
          <p:nvPr/>
        </p:nvPicPr>
        <p:blipFill>
          <a:blip r:embed="rId13" cstate="print"/>
          <a:srcRect/>
          <a:stretch>
            <a:fillRect/>
          </a:stretch>
        </p:blipFill>
        <p:spPr bwMode="auto">
          <a:xfrm>
            <a:off x="7802563" y="5733256"/>
            <a:ext cx="1092200" cy="1112838"/>
          </a:xfrm>
          <a:prstGeom prst="rect">
            <a:avLst/>
          </a:prstGeom>
          <a:noFill/>
        </p:spPr>
      </p:pic>
      <p:sp>
        <p:nvSpPr>
          <p:cNvPr id="44" name="Text Box 31"/>
          <p:cNvSpPr txBox="1">
            <a:spLocks noChangeArrowheads="1"/>
          </p:cNvSpPr>
          <p:nvPr/>
        </p:nvSpPr>
        <p:spPr bwMode="auto">
          <a:xfrm>
            <a:off x="7675563" y="5545087"/>
            <a:ext cx="1223962" cy="304800"/>
          </a:xfrm>
          <a:prstGeom prst="rect">
            <a:avLst/>
          </a:prstGeom>
          <a:solidFill>
            <a:schemeClr val="bg1"/>
          </a:solidFill>
          <a:ln w="19050">
            <a:noFill/>
            <a:miter lim="800000"/>
            <a:headEnd/>
            <a:tailEnd/>
          </a:ln>
          <a:effectLst/>
        </p:spPr>
        <p:txBody>
          <a:bodyPr wrap="none">
            <a:spAutoFit/>
          </a:bodyPr>
          <a:lstStyle/>
          <a:p>
            <a:pPr algn="l" defTabSz="876300"/>
            <a:r>
              <a:rPr lang="fr-FR" sz="1400" b="1" dirty="0">
                <a:latin typeface="Verdana" pitchFamily="34" charset="0"/>
              </a:rPr>
              <a:t>SPACIROC</a:t>
            </a:r>
          </a:p>
        </p:txBody>
      </p:sp>
      <p:pic>
        <p:nvPicPr>
          <p:cNvPr id="45" name="Picture 32" descr="parisroc2_layout"/>
          <p:cNvPicPr>
            <a:picLocks noChangeAspect="1" noChangeArrowheads="1"/>
          </p:cNvPicPr>
          <p:nvPr/>
        </p:nvPicPr>
        <p:blipFill>
          <a:blip r:embed="rId14" cstate="print"/>
          <a:srcRect/>
          <a:stretch>
            <a:fillRect/>
          </a:stretch>
        </p:blipFill>
        <p:spPr bwMode="auto">
          <a:xfrm>
            <a:off x="5810250" y="6024512"/>
            <a:ext cx="1047750" cy="719138"/>
          </a:xfrm>
          <a:prstGeom prst="rect">
            <a:avLst/>
          </a:prstGeom>
          <a:noFill/>
          <a:ln w="9525">
            <a:noFill/>
            <a:miter lim="800000"/>
            <a:headEnd/>
            <a:tailEnd/>
          </a:ln>
        </p:spPr>
      </p:pic>
      <p:pic>
        <p:nvPicPr>
          <p:cNvPr id="46" name="Picture 33" descr="layout SK2"/>
          <p:cNvPicPr>
            <a:picLocks noChangeAspect="1" noChangeArrowheads="1"/>
          </p:cNvPicPr>
          <p:nvPr/>
        </p:nvPicPr>
        <p:blipFill>
          <a:blip r:embed="rId15" cstate="print"/>
          <a:srcRect/>
          <a:stretch>
            <a:fillRect/>
          </a:stretch>
        </p:blipFill>
        <p:spPr bwMode="auto">
          <a:xfrm>
            <a:off x="7531101" y="4215093"/>
            <a:ext cx="1001340" cy="1183944"/>
          </a:xfrm>
          <a:prstGeom prst="rect">
            <a:avLst/>
          </a:prstGeom>
          <a:noFill/>
        </p:spPr>
      </p:pic>
      <p:sp>
        <p:nvSpPr>
          <p:cNvPr id="47" name="Text Box 34"/>
          <p:cNvSpPr txBox="1">
            <a:spLocks noChangeArrowheads="1"/>
          </p:cNvSpPr>
          <p:nvPr/>
        </p:nvSpPr>
        <p:spPr bwMode="auto">
          <a:xfrm>
            <a:off x="7452320" y="4060304"/>
            <a:ext cx="1090612" cy="304800"/>
          </a:xfrm>
          <a:prstGeom prst="rect">
            <a:avLst/>
          </a:prstGeom>
          <a:solidFill>
            <a:schemeClr val="bg1"/>
          </a:solidFill>
          <a:ln w="19050">
            <a:noFill/>
            <a:miter lim="800000"/>
            <a:headEnd/>
            <a:tailEnd/>
          </a:ln>
          <a:effectLst/>
        </p:spPr>
        <p:txBody>
          <a:bodyPr wrap="none">
            <a:spAutoFit/>
          </a:bodyPr>
          <a:lstStyle/>
          <a:p>
            <a:pPr algn="l" defTabSz="876300"/>
            <a:r>
              <a:rPr lang="fr-FR" sz="1400" b="1" dirty="0">
                <a:latin typeface="Verdana" pitchFamily="34" charset="0"/>
              </a:rPr>
              <a:t>SKIROC2</a:t>
            </a:r>
          </a:p>
        </p:txBody>
      </p:sp>
      <p:sp>
        <p:nvSpPr>
          <p:cNvPr id="48" name="Text Box 35"/>
          <p:cNvSpPr txBox="1">
            <a:spLocks noChangeArrowheads="1"/>
          </p:cNvSpPr>
          <p:nvPr/>
        </p:nvSpPr>
        <p:spPr bwMode="auto">
          <a:xfrm>
            <a:off x="5762625" y="5668912"/>
            <a:ext cx="1362075" cy="304800"/>
          </a:xfrm>
          <a:prstGeom prst="rect">
            <a:avLst/>
          </a:prstGeom>
          <a:noFill/>
          <a:ln w="19050">
            <a:noFill/>
            <a:miter lim="800000"/>
            <a:headEnd/>
            <a:tailEnd/>
          </a:ln>
          <a:effectLst/>
        </p:spPr>
        <p:txBody>
          <a:bodyPr wrap="none">
            <a:spAutoFit/>
          </a:bodyPr>
          <a:lstStyle/>
          <a:p>
            <a:pPr algn="l" defTabSz="876300"/>
            <a:r>
              <a:rPr lang="fr-FR" sz="1400" b="1">
                <a:latin typeface="Verdana" pitchFamily="34" charset="0"/>
              </a:rPr>
              <a:t>PARISROC2</a:t>
            </a:r>
          </a:p>
        </p:txBody>
      </p:sp>
      <p:pic>
        <p:nvPicPr>
          <p:cNvPr id="49" name="Picture 36" descr="microroc_layout"/>
          <p:cNvPicPr>
            <a:picLocks noChangeAspect="1" noChangeArrowheads="1"/>
          </p:cNvPicPr>
          <p:nvPr/>
        </p:nvPicPr>
        <p:blipFill>
          <a:blip r:embed="rId16" cstate="print"/>
          <a:srcRect/>
          <a:stretch>
            <a:fillRect/>
          </a:stretch>
        </p:blipFill>
        <p:spPr bwMode="auto">
          <a:xfrm>
            <a:off x="2536825" y="5713362"/>
            <a:ext cx="1258888" cy="1063625"/>
          </a:xfrm>
          <a:prstGeom prst="rect">
            <a:avLst/>
          </a:prstGeom>
          <a:noFill/>
        </p:spPr>
      </p:pic>
      <p:sp>
        <p:nvSpPr>
          <p:cNvPr id="50" name="Text Box 37"/>
          <p:cNvSpPr txBox="1">
            <a:spLocks noChangeArrowheads="1"/>
          </p:cNvSpPr>
          <p:nvPr/>
        </p:nvSpPr>
        <p:spPr bwMode="auto">
          <a:xfrm>
            <a:off x="2565400" y="5397450"/>
            <a:ext cx="1287463" cy="304800"/>
          </a:xfrm>
          <a:prstGeom prst="rect">
            <a:avLst/>
          </a:prstGeom>
          <a:noFill/>
          <a:ln w="19050">
            <a:noFill/>
            <a:miter lim="800000"/>
            <a:headEnd/>
            <a:tailEnd/>
          </a:ln>
          <a:effectLst/>
        </p:spPr>
        <p:txBody>
          <a:bodyPr wrap="none">
            <a:spAutoFit/>
          </a:bodyPr>
          <a:lstStyle/>
          <a:p>
            <a:pPr algn="l" defTabSz="876300"/>
            <a:r>
              <a:rPr lang="fr-FR" sz="1400" b="1">
                <a:latin typeface="Verdana" pitchFamily="34" charset="0"/>
              </a:rPr>
              <a:t>MICROROC</a:t>
            </a:r>
          </a:p>
        </p:txBody>
      </p:sp>
      <p:sp>
        <p:nvSpPr>
          <p:cNvPr id="51" name="ZoneTexte 50"/>
          <p:cNvSpPr txBox="1"/>
          <p:nvPr/>
        </p:nvSpPr>
        <p:spPr>
          <a:xfrm>
            <a:off x="0" y="3635732"/>
            <a:ext cx="2090380" cy="369332"/>
          </a:xfrm>
          <a:prstGeom prst="rect">
            <a:avLst/>
          </a:prstGeom>
          <a:noFill/>
        </p:spPr>
        <p:txBody>
          <a:bodyPr wrap="none" rtlCol="0">
            <a:spAutoFit/>
          </a:bodyPr>
          <a:lstStyle/>
          <a:p>
            <a:r>
              <a:rPr lang="en-US" dirty="0" smtClean="0"/>
              <a:t>La</a:t>
            </a:r>
            <a:r>
              <a:rPr lang="en-US" dirty="0" smtClean="0"/>
              <a:t> “Collection ROC”</a:t>
            </a:r>
            <a:endParaRPr lang="fr-FR" dirty="0"/>
          </a:p>
        </p:txBody>
      </p:sp>
      <p:sp>
        <p:nvSpPr>
          <p:cNvPr id="52" name="ZoneTexte 51"/>
          <p:cNvSpPr txBox="1"/>
          <p:nvPr/>
        </p:nvSpPr>
        <p:spPr>
          <a:xfrm>
            <a:off x="329315" y="590451"/>
            <a:ext cx="1074333" cy="369332"/>
          </a:xfrm>
          <a:prstGeom prst="rect">
            <a:avLst/>
          </a:prstGeom>
          <a:solidFill>
            <a:schemeClr val="bg1"/>
          </a:solidFill>
        </p:spPr>
        <p:txBody>
          <a:bodyPr wrap="none" rtlCol="0">
            <a:spAutoFit/>
          </a:bodyPr>
          <a:lstStyle/>
          <a:p>
            <a:r>
              <a:rPr lang="en-US" dirty="0" err="1" smtClean="0"/>
              <a:t>BaoRadio</a:t>
            </a:r>
            <a:endParaRPr lang="fr-FR" dirty="0"/>
          </a:p>
        </p:txBody>
      </p:sp>
      <p:sp>
        <p:nvSpPr>
          <p:cNvPr id="53" name="ZoneTexte 52"/>
          <p:cNvSpPr txBox="1"/>
          <p:nvPr/>
        </p:nvSpPr>
        <p:spPr>
          <a:xfrm>
            <a:off x="8100392" y="188640"/>
            <a:ext cx="854721" cy="369332"/>
          </a:xfrm>
          <a:prstGeom prst="rect">
            <a:avLst/>
          </a:prstGeom>
          <a:solidFill>
            <a:schemeClr val="bg1"/>
          </a:solidFill>
        </p:spPr>
        <p:txBody>
          <a:bodyPr wrap="none" rtlCol="0">
            <a:spAutoFit/>
          </a:bodyPr>
          <a:lstStyle/>
          <a:p>
            <a:r>
              <a:rPr lang="en-US" dirty="0" err="1" smtClean="0"/>
              <a:t>SuperB</a:t>
            </a:r>
            <a:endParaRPr lang="fr-FR" dirty="0"/>
          </a:p>
        </p:txBody>
      </p:sp>
      <p:sp>
        <p:nvSpPr>
          <p:cNvPr id="54" name="Text Box 15"/>
          <p:cNvSpPr txBox="1">
            <a:spLocks noChangeArrowheads="1"/>
          </p:cNvSpPr>
          <p:nvPr/>
        </p:nvSpPr>
        <p:spPr bwMode="auto">
          <a:xfrm>
            <a:off x="467544" y="2750691"/>
            <a:ext cx="3214687" cy="822325"/>
          </a:xfrm>
          <a:prstGeom prst="rect">
            <a:avLst/>
          </a:prstGeom>
          <a:solidFill>
            <a:schemeClr val="bg1"/>
          </a:solidFill>
          <a:ln w="9525">
            <a:noFill/>
            <a:miter lim="800000"/>
            <a:headEnd/>
            <a:tailEnd/>
          </a:ln>
          <a:effectLst/>
        </p:spPr>
        <p:txBody>
          <a:bodyPr wrap="none">
            <a:spAutoFit/>
          </a:bodyPr>
          <a:lstStyle/>
          <a:p>
            <a:pPr algn="ctr"/>
            <a:r>
              <a:rPr lang="fr-FR" sz="1200" dirty="0"/>
              <a:t>Châssis 32 voies </a:t>
            </a:r>
            <a:r>
              <a:rPr lang="fr-FR" sz="1200" dirty="0" err="1"/>
              <a:t>BAO_radio</a:t>
            </a:r>
            <a:r>
              <a:rPr lang="fr-FR" sz="1200" dirty="0"/>
              <a:t> à Pittsburgh</a:t>
            </a:r>
          </a:p>
          <a:p>
            <a:pPr algn="ctr"/>
            <a:r>
              <a:rPr lang="fr-FR" sz="1200" dirty="0"/>
              <a:t>8 cartes ADC – 500MS/s  - fibres 5Gbits</a:t>
            </a:r>
          </a:p>
          <a:p>
            <a:pPr algn="ctr"/>
            <a:r>
              <a:rPr lang="fr-FR" sz="1200" dirty="0"/>
              <a:t>Trigger 4Khz =&gt; 8 serveurs en réception</a:t>
            </a:r>
          </a:p>
          <a:p>
            <a:pPr algn="ctr"/>
            <a:r>
              <a:rPr lang="fr-FR" sz="1200" dirty="0"/>
              <a:t>Calculs de visibilité =&gt; ~ 1GB/s de traitement</a:t>
            </a:r>
          </a:p>
        </p:txBody>
      </p:sp>
      <p:sp>
        <p:nvSpPr>
          <p:cNvPr id="55" name="Rectangle 54"/>
          <p:cNvSpPr/>
          <p:nvPr/>
        </p:nvSpPr>
        <p:spPr>
          <a:xfrm>
            <a:off x="0" y="0"/>
            <a:ext cx="7236296" cy="369332"/>
          </a:xfrm>
          <a:prstGeom prst="rect">
            <a:avLst/>
          </a:prstGeom>
          <a:solidFill>
            <a:srgbClr val="FFFF00"/>
          </a:solidFill>
        </p:spPr>
        <p:txBody>
          <a:bodyPr wrap="square">
            <a:spAutoFit/>
          </a:bodyPr>
          <a:lstStyle/>
          <a:p>
            <a:pPr algn="ctr"/>
            <a:r>
              <a:rPr lang="fr-FR" dirty="0" smtClean="0">
                <a:latin typeface="Arial" pitchFamily="34" charset="0"/>
                <a:cs typeface="Arial" pitchFamily="34" charset="0"/>
              </a:rPr>
              <a:t>…définissent  souvent nos contributions dans les projets </a:t>
            </a:r>
            <a:r>
              <a:rPr lang="fr-FR" dirty="0" smtClean="0">
                <a:latin typeface="Arial" pitchFamily="34" charset="0"/>
                <a:cs typeface="Arial" pitchFamily="34" charset="0"/>
              </a:rPr>
              <a:t>(exemples) </a:t>
            </a:r>
            <a:endParaRPr lang="fr-FR"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94"/>
          <p:cNvGrpSpPr>
            <a:grpSpLocks/>
          </p:cNvGrpSpPr>
          <p:nvPr/>
        </p:nvGrpSpPr>
        <p:grpSpPr bwMode="auto">
          <a:xfrm>
            <a:off x="683569" y="2204864"/>
            <a:ext cx="7560840" cy="3744416"/>
            <a:chOff x="68" y="890"/>
            <a:chExt cx="5692" cy="3430"/>
          </a:xfrm>
        </p:grpSpPr>
        <p:grpSp>
          <p:nvGrpSpPr>
            <p:cNvPr id="6" name="Group 2"/>
            <p:cNvGrpSpPr>
              <a:grpSpLocks/>
            </p:cNvGrpSpPr>
            <p:nvPr/>
          </p:nvGrpSpPr>
          <p:grpSpPr bwMode="auto">
            <a:xfrm>
              <a:off x="4105" y="1162"/>
              <a:ext cx="862" cy="1134"/>
              <a:chOff x="3243" y="2523"/>
              <a:chExt cx="907" cy="1134"/>
            </a:xfrm>
          </p:grpSpPr>
          <p:grpSp>
            <p:nvGrpSpPr>
              <p:cNvPr id="82" name="Group 3"/>
              <p:cNvGrpSpPr>
                <a:grpSpLocks/>
              </p:cNvGrpSpPr>
              <p:nvPr/>
            </p:nvGrpSpPr>
            <p:grpSpPr bwMode="auto">
              <a:xfrm flipH="1">
                <a:off x="3243" y="2523"/>
                <a:ext cx="907" cy="1134"/>
                <a:chOff x="3061" y="2523"/>
                <a:chExt cx="907" cy="1134"/>
              </a:xfrm>
            </p:grpSpPr>
            <p:sp>
              <p:nvSpPr>
                <p:cNvPr id="91" name="Rectangle 4"/>
                <p:cNvSpPr>
                  <a:spLocks noChangeArrowheads="1"/>
                </p:cNvSpPr>
                <p:nvPr/>
              </p:nvSpPr>
              <p:spPr bwMode="auto">
                <a:xfrm flipH="1">
                  <a:off x="3061" y="2523"/>
                  <a:ext cx="907" cy="1134"/>
                </a:xfrm>
                <a:prstGeom prst="rect">
                  <a:avLst/>
                </a:prstGeom>
                <a:solidFill>
                  <a:srgbClr val="CCFFFF">
                    <a:alpha val="67999"/>
                  </a:srgbClr>
                </a:solidFill>
                <a:ln w="9525">
                  <a:solidFill>
                    <a:schemeClr val="tx1"/>
                  </a:solidFill>
                  <a:miter lim="800000"/>
                  <a:headEnd/>
                  <a:tailEnd/>
                </a:ln>
                <a:effectLst/>
              </p:spPr>
              <p:txBody>
                <a:bodyPr wrap="none" anchor="ctr"/>
                <a:lstStyle/>
                <a:p>
                  <a:endParaRPr lang="fr-FR"/>
                </a:p>
              </p:txBody>
            </p:sp>
            <p:pic>
              <p:nvPicPr>
                <p:cNvPr id="92" name="Picture 5"/>
                <p:cNvPicPr>
                  <a:picLocks noChangeAspect="1" noChangeArrowheads="1"/>
                </p:cNvPicPr>
                <p:nvPr/>
              </p:nvPicPr>
              <p:blipFill>
                <a:blip r:embed="rId2" cstate="print"/>
                <a:srcRect/>
                <a:stretch>
                  <a:fillRect/>
                </a:stretch>
              </p:blipFill>
              <p:spPr bwMode="auto">
                <a:xfrm>
                  <a:off x="3061" y="2931"/>
                  <a:ext cx="252" cy="143"/>
                </a:xfrm>
                <a:prstGeom prst="rect">
                  <a:avLst/>
                </a:prstGeom>
                <a:noFill/>
                <a:ln w="9525">
                  <a:noFill/>
                  <a:miter lim="800000"/>
                  <a:headEnd/>
                  <a:tailEnd/>
                </a:ln>
                <a:effectLst/>
              </p:spPr>
            </p:pic>
            <p:pic>
              <p:nvPicPr>
                <p:cNvPr id="93" name="Picture 6"/>
                <p:cNvPicPr>
                  <a:picLocks noChangeAspect="1" noChangeArrowheads="1"/>
                </p:cNvPicPr>
                <p:nvPr/>
              </p:nvPicPr>
              <p:blipFill>
                <a:blip r:embed="rId3" cstate="print"/>
                <a:srcRect/>
                <a:stretch>
                  <a:fillRect/>
                </a:stretch>
              </p:blipFill>
              <p:spPr bwMode="auto">
                <a:xfrm>
                  <a:off x="3162" y="3044"/>
                  <a:ext cx="201" cy="114"/>
                </a:xfrm>
                <a:prstGeom prst="rect">
                  <a:avLst/>
                </a:prstGeom>
                <a:noFill/>
                <a:ln w="9525">
                  <a:noFill/>
                  <a:miter lim="800000"/>
                  <a:headEnd/>
                  <a:tailEnd/>
                </a:ln>
                <a:effectLst/>
              </p:spPr>
            </p:pic>
            <p:pic>
              <p:nvPicPr>
                <p:cNvPr id="94" name="Picture 7"/>
                <p:cNvPicPr>
                  <a:picLocks noChangeAspect="1" noChangeArrowheads="1"/>
                </p:cNvPicPr>
                <p:nvPr/>
              </p:nvPicPr>
              <p:blipFill>
                <a:blip r:embed="rId2" cstate="print"/>
                <a:srcRect/>
                <a:stretch>
                  <a:fillRect/>
                </a:stretch>
              </p:blipFill>
              <p:spPr bwMode="auto">
                <a:xfrm>
                  <a:off x="3111" y="3158"/>
                  <a:ext cx="252" cy="143"/>
                </a:xfrm>
                <a:prstGeom prst="rect">
                  <a:avLst/>
                </a:prstGeom>
                <a:noFill/>
                <a:ln w="9525">
                  <a:noFill/>
                  <a:miter lim="800000"/>
                  <a:headEnd/>
                  <a:tailEnd/>
                </a:ln>
                <a:effectLst/>
              </p:spPr>
            </p:pic>
            <p:pic>
              <p:nvPicPr>
                <p:cNvPr id="95" name="Picture 8"/>
                <p:cNvPicPr>
                  <a:picLocks noChangeAspect="1" noChangeArrowheads="1"/>
                </p:cNvPicPr>
                <p:nvPr/>
              </p:nvPicPr>
              <p:blipFill>
                <a:blip r:embed="rId2" cstate="print"/>
                <a:srcRect/>
                <a:stretch>
                  <a:fillRect/>
                </a:stretch>
              </p:blipFill>
              <p:spPr bwMode="auto">
                <a:xfrm>
                  <a:off x="3061" y="3385"/>
                  <a:ext cx="252" cy="143"/>
                </a:xfrm>
                <a:prstGeom prst="rect">
                  <a:avLst/>
                </a:prstGeom>
                <a:noFill/>
                <a:ln w="9525">
                  <a:noFill/>
                  <a:miter lim="800000"/>
                  <a:headEnd/>
                  <a:tailEnd/>
                </a:ln>
                <a:effectLst/>
              </p:spPr>
            </p:pic>
            <p:pic>
              <p:nvPicPr>
                <p:cNvPr id="96" name="Picture 9"/>
                <p:cNvPicPr>
                  <a:picLocks noChangeAspect="1" noChangeArrowheads="1"/>
                </p:cNvPicPr>
                <p:nvPr/>
              </p:nvPicPr>
              <p:blipFill>
                <a:blip r:embed="rId2" cstate="print"/>
                <a:srcRect/>
                <a:stretch>
                  <a:fillRect/>
                </a:stretch>
              </p:blipFill>
              <p:spPr bwMode="auto">
                <a:xfrm>
                  <a:off x="3107" y="3294"/>
                  <a:ext cx="252" cy="143"/>
                </a:xfrm>
                <a:prstGeom prst="rect">
                  <a:avLst/>
                </a:prstGeom>
                <a:noFill/>
                <a:ln w="9525">
                  <a:noFill/>
                  <a:miter lim="800000"/>
                  <a:headEnd/>
                  <a:tailEnd/>
                </a:ln>
                <a:effectLst/>
              </p:spPr>
            </p:pic>
          </p:grpSp>
          <p:grpSp>
            <p:nvGrpSpPr>
              <p:cNvPr id="83" name="Group 10"/>
              <p:cNvGrpSpPr>
                <a:grpSpLocks/>
              </p:cNvGrpSpPr>
              <p:nvPr/>
            </p:nvGrpSpPr>
            <p:grpSpPr bwMode="auto">
              <a:xfrm flipH="1">
                <a:off x="3366" y="2883"/>
                <a:ext cx="453" cy="680"/>
                <a:chOff x="612" y="1570"/>
                <a:chExt cx="408" cy="545"/>
              </a:xfrm>
            </p:grpSpPr>
            <p:sp>
              <p:nvSpPr>
                <p:cNvPr id="84" name="Oval 11"/>
                <p:cNvSpPr>
                  <a:spLocks noChangeArrowheads="1"/>
                </p:cNvSpPr>
                <p:nvPr/>
              </p:nvSpPr>
              <p:spPr bwMode="auto">
                <a:xfrm rot="-649070">
                  <a:off x="793" y="1706"/>
                  <a:ext cx="136" cy="318"/>
                </a:xfrm>
                <a:prstGeom prst="ellipse">
                  <a:avLst/>
                </a:prstGeom>
                <a:solidFill>
                  <a:schemeClr val="bg1"/>
                </a:solidFill>
                <a:ln w="28575">
                  <a:solidFill>
                    <a:schemeClr val="tx1"/>
                  </a:solidFill>
                  <a:round/>
                  <a:headEnd/>
                  <a:tailEnd/>
                </a:ln>
                <a:effectLst/>
              </p:spPr>
              <p:txBody>
                <a:bodyPr wrap="none" anchor="ctr"/>
                <a:lstStyle/>
                <a:p>
                  <a:endParaRPr lang="fr-FR"/>
                </a:p>
              </p:txBody>
            </p:sp>
            <p:sp>
              <p:nvSpPr>
                <p:cNvPr id="85" name="Line 12"/>
                <p:cNvSpPr>
                  <a:spLocks noChangeShapeType="1"/>
                </p:cNvSpPr>
                <p:nvPr/>
              </p:nvSpPr>
              <p:spPr bwMode="auto">
                <a:xfrm>
                  <a:off x="612" y="1752"/>
                  <a:ext cx="181" cy="0"/>
                </a:xfrm>
                <a:prstGeom prst="line">
                  <a:avLst/>
                </a:prstGeom>
                <a:noFill/>
                <a:ln w="9525">
                  <a:solidFill>
                    <a:schemeClr val="tx1"/>
                  </a:solidFill>
                  <a:round/>
                  <a:headEnd/>
                  <a:tailEnd type="triangle" w="med" len="med"/>
                </a:ln>
                <a:effectLst/>
              </p:spPr>
              <p:txBody>
                <a:bodyPr/>
                <a:lstStyle/>
                <a:p>
                  <a:endParaRPr lang="fr-FR"/>
                </a:p>
              </p:txBody>
            </p:sp>
            <p:sp>
              <p:nvSpPr>
                <p:cNvPr id="86" name="Line 13"/>
                <p:cNvSpPr>
                  <a:spLocks noChangeShapeType="1"/>
                </p:cNvSpPr>
                <p:nvPr/>
              </p:nvSpPr>
              <p:spPr bwMode="auto">
                <a:xfrm>
                  <a:off x="612" y="1706"/>
                  <a:ext cx="226" cy="0"/>
                </a:xfrm>
                <a:prstGeom prst="line">
                  <a:avLst/>
                </a:prstGeom>
                <a:noFill/>
                <a:ln w="9525">
                  <a:solidFill>
                    <a:schemeClr val="tx1"/>
                  </a:solidFill>
                  <a:round/>
                  <a:headEnd/>
                  <a:tailEnd type="triangle" w="med" len="med"/>
                </a:ln>
                <a:effectLst/>
              </p:spPr>
              <p:txBody>
                <a:bodyPr/>
                <a:lstStyle/>
                <a:p>
                  <a:endParaRPr lang="fr-FR"/>
                </a:p>
              </p:txBody>
            </p:sp>
            <p:sp>
              <p:nvSpPr>
                <p:cNvPr id="87" name="Line 14"/>
                <p:cNvSpPr>
                  <a:spLocks noChangeShapeType="1"/>
                </p:cNvSpPr>
                <p:nvPr/>
              </p:nvSpPr>
              <p:spPr bwMode="auto">
                <a:xfrm>
                  <a:off x="612" y="1979"/>
                  <a:ext cx="227" cy="0"/>
                </a:xfrm>
                <a:prstGeom prst="line">
                  <a:avLst/>
                </a:prstGeom>
                <a:noFill/>
                <a:ln w="9525">
                  <a:solidFill>
                    <a:schemeClr val="tx1"/>
                  </a:solidFill>
                  <a:round/>
                  <a:headEnd/>
                  <a:tailEnd type="triangle" w="med" len="med"/>
                </a:ln>
                <a:effectLst/>
              </p:spPr>
              <p:txBody>
                <a:bodyPr/>
                <a:lstStyle/>
                <a:p>
                  <a:endParaRPr lang="fr-FR"/>
                </a:p>
              </p:txBody>
            </p:sp>
            <p:sp>
              <p:nvSpPr>
                <p:cNvPr id="88" name="Line 15"/>
                <p:cNvSpPr>
                  <a:spLocks noChangeShapeType="1"/>
                </p:cNvSpPr>
                <p:nvPr/>
              </p:nvSpPr>
              <p:spPr bwMode="auto">
                <a:xfrm>
                  <a:off x="612" y="2024"/>
                  <a:ext cx="272" cy="0"/>
                </a:xfrm>
                <a:prstGeom prst="line">
                  <a:avLst/>
                </a:prstGeom>
                <a:noFill/>
                <a:ln w="9525">
                  <a:solidFill>
                    <a:schemeClr val="tx1"/>
                  </a:solidFill>
                  <a:round/>
                  <a:headEnd/>
                  <a:tailEnd type="triangle" w="med" len="med"/>
                </a:ln>
                <a:effectLst/>
              </p:spPr>
              <p:txBody>
                <a:bodyPr/>
                <a:lstStyle/>
                <a:p>
                  <a:endParaRPr lang="fr-FR"/>
                </a:p>
              </p:txBody>
            </p:sp>
            <p:sp>
              <p:nvSpPr>
                <p:cNvPr id="89" name="Line 16"/>
                <p:cNvSpPr>
                  <a:spLocks noChangeShapeType="1"/>
                </p:cNvSpPr>
                <p:nvPr/>
              </p:nvSpPr>
              <p:spPr bwMode="auto">
                <a:xfrm flipV="1">
                  <a:off x="612" y="1842"/>
                  <a:ext cx="181" cy="46"/>
                </a:xfrm>
                <a:prstGeom prst="line">
                  <a:avLst/>
                </a:prstGeom>
                <a:noFill/>
                <a:ln w="9525">
                  <a:solidFill>
                    <a:schemeClr val="tx1"/>
                  </a:solidFill>
                  <a:round/>
                  <a:headEnd/>
                  <a:tailEnd type="triangle" w="med" len="med"/>
                </a:ln>
                <a:effectLst/>
              </p:spPr>
              <p:txBody>
                <a:bodyPr/>
                <a:lstStyle/>
                <a:p>
                  <a:endParaRPr lang="fr-FR"/>
                </a:p>
              </p:txBody>
            </p:sp>
            <p:sp>
              <p:nvSpPr>
                <p:cNvPr id="90" name="Rectangle 17"/>
                <p:cNvSpPr>
                  <a:spLocks noChangeArrowheads="1"/>
                </p:cNvSpPr>
                <p:nvPr/>
              </p:nvSpPr>
              <p:spPr bwMode="auto">
                <a:xfrm>
                  <a:off x="612" y="1570"/>
                  <a:ext cx="408" cy="545"/>
                </a:xfrm>
                <a:prstGeom prst="rect">
                  <a:avLst/>
                </a:prstGeom>
                <a:noFill/>
                <a:ln w="15875">
                  <a:solidFill>
                    <a:schemeClr val="tx1"/>
                  </a:solidFill>
                  <a:miter lim="800000"/>
                  <a:headEnd/>
                  <a:tailEnd/>
                </a:ln>
                <a:effectLst/>
              </p:spPr>
              <p:txBody>
                <a:bodyPr wrap="none" anchor="ctr"/>
                <a:lstStyle/>
                <a:p>
                  <a:endParaRPr lang="fr-FR"/>
                </a:p>
              </p:txBody>
            </p:sp>
          </p:grpSp>
        </p:grpSp>
        <p:sp>
          <p:nvSpPr>
            <p:cNvPr id="7" name="Text Box 19"/>
            <p:cNvSpPr txBox="1">
              <a:spLocks noChangeArrowheads="1"/>
            </p:cNvSpPr>
            <p:nvPr/>
          </p:nvSpPr>
          <p:spPr bwMode="auto">
            <a:xfrm>
              <a:off x="521" y="890"/>
              <a:ext cx="523" cy="282"/>
            </a:xfrm>
            <a:prstGeom prst="rect">
              <a:avLst/>
            </a:prstGeom>
            <a:noFill/>
            <a:ln w="9525">
              <a:noFill/>
              <a:miter lim="800000"/>
              <a:headEnd/>
              <a:tailEnd/>
            </a:ln>
            <a:effectLst/>
          </p:spPr>
          <p:txBody>
            <a:bodyPr wrap="square">
              <a:spAutoFit/>
            </a:bodyPr>
            <a:lstStyle/>
            <a:p>
              <a:pPr eaLnBrk="1" hangingPunct="1"/>
              <a:r>
                <a:rPr lang="fr-FR" sz="1400" dirty="0">
                  <a:latin typeface="Arial" charset="0"/>
                </a:rPr>
                <a:t>Tour 1</a:t>
              </a:r>
            </a:p>
          </p:txBody>
        </p:sp>
        <p:sp>
          <p:nvSpPr>
            <p:cNvPr id="8" name="Line 20"/>
            <p:cNvSpPr>
              <a:spLocks noChangeShapeType="1"/>
            </p:cNvSpPr>
            <p:nvPr/>
          </p:nvSpPr>
          <p:spPr bwMode="auto">
            <a:xfrm>
              <a:off x="839" y="1162"/>
              <a:ext cx="0" cy="363"/>
            </a:xfrm>
            <a:prstGeom prst="line">
              <a:avLst/>
            </a:prstGeom>
            <a:noFill/>
            <a:ln w="9525">
              <a:solidFill>
                <a:schemeClr val="tx1"/>
              </a:solidFill>
              <a:round/>
              <a:headEnd/>
              <a:tailEnd/>
            </a:ln>
            <a:effectLst/>
          </p:spPr>
          <p:txBody>
            <a:bodyPr/>
            <a:lstStyle/>
            <a:p>
              <a:endParaRPr lang="fr-FR"/>
            </a:p>
          </p:txBody>
        </p:sp>
        <p:pic>
          <p:nvPicPr>
            <p:cNvPr id="9" name="Picture 21"/>
            <p:cNvPicPr>
              <a:picLocks noChangeAspect="1" noChangeArrowheads="1"/>
            </p:cNvPicPr>
            <p:nvPr/>
          </p:nvPicPr>
          <p:blipFill>
            <a:blip r:embed="rId4" cstate="print"/>
            <a:srcRect/>
            <a:stretch>
              <a:fillRect/>
            </a:stretch>
          </p:blipFill>
          <p:spPr bwMode="auto">
            <a:xfrm>
              <a:off x="385" y="1933"/>
              <a:ext cx="227" cy="143"/>
            </a:xfrm>
            <a:prstGeom prst="rect">
              <a:avLst/>
            </a:prstGeom>
            <a:noFill/>
            <a:ln w="9525">
              <a:noFill/>
              <a:miter lim="800000"/>
              <a:headEnd/>
              <a:tailEnd/>
            </a:ln>
            <a:effectLst/>
          </p:spPr>
        </p:pic>
        <p:grpSp>
          <p:nvGrpSpPr>
            <p:cNvPr id="10" name="Group 22"/>
            <p:cNvGrpSpPr>
              <a:grpSpLocks/>
            </p:cNvGrpSpPr>
            <p:nvPr/>
          </p:nvGrpSpPr>
          <p:grpSpPr bwMode="auto">
            <a:xfrm>
              <a:off x="340" y="1162"/>
              <a:ext cx="816" cy="1134"/>
              <a:chOff x="340" y="1162"/>
              <a:chExt cx="816" cy="1134"/>
            </a:xfrm>
          </p:grpSpPr>
          <p:sp>
            <p:nvSpPr>
              <p:cNvPr id="69" name="Rectangle 23"/>
              <p:cNvSpPr>
                <a:spLocks noChangeArrowheads="1"/>
              </p:cNvSpPr>
              <p:nvPr/>
            </p:nvSpPr>
            <p:spPr bwMode="auto">
              <a:xfrm>
                <a:off x="340" y="1162"/>
                <a:ext cx="816" cy="1134"/>
              </a:xfrm>
              <a:prstGeom prst="rect">
                <a:avLst/>
              </a:prstGeom>
              <a:solidFill>
                <a:srgbClr val="CCFFFF">
                  <a:alpha val="67999"/>
                </a:srgbClr>
              </a:solidFill>
              <a:ln w="9525">
                <a:solidFill>
                  <a:schemeClr val="tx1"/>
                </a:solidFill>
                <a:miter lim="800000"/>
                <a:headEnd/>
                <a:tailEnd/>
              </a:ln>
              <a:effectLst/>
            </p:spPr>
            <p:txBody>
              <a:bodyPr wrap="none" anchor="ctr"/>
              <a:lstStyle/>
              <a:p>
                <a:endParaRPr lang="fr-FR"/>
              </a:p>
            </p:txBody>
          </p:sp>
          <p:grpSp>
            <p:nvGrpSpPr>
              <p:cNvPr id="70" name="Group 24"/>
              <p:cNvGrpSpPr>
                <a:grpSpLocks/>
              </p:cNvGrpSpPr>
              <p:nvPr/>
            </p:nvGrpSpPr>
            <p:grpSpPr bwMode="auto">
              <a:xfrm>
                <a:off x="612" y="1522"/>
                <a:ext cx="408" cy="680"/>
                <a:chOff x="612" y="1570"/>
                <a:chExt cx="408" cy="545"/>
              </a:xfrm>
            </p:grpSpPr>
            <p:sp>
              <p:nvSpPr>
                <p:cNvPr id="75" name="Oval 25"/>
                <p:cNvSpPr>
                  <a:spLocks noChangeArrowheads="1"/>
                </p:cNvSpPr>
                <p:nvPr/>
              </p:nvSpPr>
              <p:spPr bwMode="auto">
                <a:xfrm rot="-649070">
                  <a:off x="793" y="1706"/>
                  <a:ext cx="136" cy="318"/>
                </a:xfrm>
                <a:prstGeom prst="ellipse">
                  <a:avLst/>
                </a:prstGeom>
                <a:solidFill>
                  <a:schemeClr val="bg1"/>
                </a:solidFill>
                <a:ln w="28575">
                  <a:solidFill>
                    <a:schemeClr val="tx1"/>
                  </a:solidFill>
                  <a:round/>
                  <a:headEnd/>
                  <a:tailEnd/>
                </a:ln>
                <a:effectLst/>
              </p:spPr>
              <p:txBody>
                <a:bodyPr wrap="none" anchor="ctr"/>
                <a:lstStyle/>
                <a:p>
                  <a:endParaRPr lang="fr-FR"/>
                </a:p>
              </p:txBody>
            </p:sp>
            <p:sp>
              <p:nvSpPr>
                <p:cNvPr id="76" name="Line 26"/>
                <p:cNvSpPr>
                  <a:spLocks noChangeShapeType="1"/>
                </p:cNvSpPr>
                <p:nvPr/>
              </p:nvSpPr>
              <p:spPr bwMode="auto">
                <a:xfrm>
                  <a:off x="612" y="1752"/>
                  <a:ext cx="181" cy="0"/>
                </a:xfrm>
                <a:prstGeom prst="line">
                  <a:avLst/>
                </a:prstGeom>
                <a:noFill/>
                <a:ln w="9525">
                  <a:solidFill>
                    <a:schemeClr val="tx1"/>
                  </a:solidFill>
                  <a:round/>
                  <a:headEnd/>
                  <a:tailEnd type="triangle" w="med" len="med"/>
                </a:ln>
                <a:effectLst/>
              </p:spPr>
              <p:txBody>
                <a:bodyPr/>
                <a:lstStyle/>
                <a:p>
                  <a:endParaRPr lang="fr-FR"/>
                </a:p>
              </p:txBody>
            </p:sp>
            <p:sp>
              <p:nvSpPr>
                <p:cNvPr id="77" name="Line 27"/>
                <p:cNvSpPr>
                  <a:spLocks noChangeShapeType="1"/>
                </p:cNvSpPr>
                <p:nvPr/>
              </p:nvSpPr>
              <p:spPr bwMode="auto">
                <a:xfrm>
                  <a:off x="612" y="1706"/>
                  <a:ext cx="226" cy="0"/>
                </a:xfrm>
                <a:prstGeom prst="line">
                  <a:avLst/>
                </a:prstGeom>
                <a:noFill/>
                <a:ln w="9525">
                  <a:solidFill>
                    <a:schemeClr val="tx1"/>
                  </a:solidFill>
                  <a:round/>
                  <a:headEnd/>
                  <a:tailEnd type="triangle" w="med" len="med"/>
                </a:ln>
                <a:effectLst/>
              </p:spPr>
              <p:txBody>
                <a:bodyPr/>
                <a:lstStyle/>
                <a:p>
                  <a:endParaRPr lang="fr-FR"/>
                </a:p>
              </p:txBody>
            </p:sp>
            <p:sp>
              <p:nvSpPr>
                <p:cNvPr id="78" name="Line 28"/>
                <p:cNvSpPr>
                  <a:spLocks noChangeShapeType="1"/>
                </p:cNvSpPr>
                <p:nvPr/>
              </p:nvSpPr>
              <p:spPr bwMode="auto">
                <a:xfrm>
                  <a:off x="612" y="1979"/>
                  <a:ext cx="227" cy="0"/>
                </a:xfrm>
                <a:prstGeom prst="line">
                  <a:avLst/>
                </a:prstGeom>
                <a:noFill/>
                <a:ln w="9525">
                  <a:solidFill>
                    <a:schemeClr val="tx1"/>
                  </a:solidFill>
                  <a:round/>
                  <a:headEnd/>
                  <a:tailEnd type="triangle" w="med" len="med"/>
                </a:ln>
                <a:effectLst/>
              </p:spPr>
              <p:txBody>
                <a:bodyPr/>
                <a:lstStyle/>
                <a:p>
                  <a:endParaRPr lang="fr-FR"/>
                </a:p>
              </p:txBody>
            </p:sp>
            <p:sp>
              <p:nvSpPr>
                <p:cNvPr id="79" name="Line 29"/>
                <p:cNvSpPr>
                  <a:spLocks noChangeShapeType="1"/>
                </p:cNvSpPr>
                <p:nvPr/>
              </p:nvSpPr>
              <p:spPr bwMode="auto">
                <a:xfrm>
                  <a:off x="612" y="2024"/>
                  <a:ext cx="272" cy="0"/>
                </a:xfrm>
                <a:prstGeom prst="line">
                  <a:avLst/>
                </a:prstGeom>
                <a:noFill/>
                <a:ln w="9525">
                  <a:solidFill>
                    <a:schemeClr val="tx1"/>
                  </a:solidFill>
                  <a:round/>
                  <a:headEnd/>
                  <a:tailEnd type="triangle" w="med" len="med"/>
                </a:ln>
                <a:effectLst/>
              </p:spPr>
              <p:txBody>
                <a:bodyPr/>
                <a:lstStyle/>
                <a:p>
                  <a:endParaRPr lang="fr-FR"/>
                </a:p>
              </p:txBody>
            </p:sp>
            <p:sp>
              <p:nvSpPr>
                <p:cNvPr id="80" name="Line 30"/>
                <p:cNvSpPr>
                  <a:spLocks noChangeShapeType="1"/>
                </p:cNvSpPr>
                <p:nvPr/>
              </p:nvSpPr>
              <p:spPr bwMode="auto">
                <a:xfrm flipV="1">
                  <a:off x="612" y="1842"/>
                  <a:ext cx="181" cy="46"/>
                </a:xfrm>
                <a:prstGeom prst="line">
                  <a:avLst/>
                </a:prstGeom>
                <a:noFill/>
                <a:ln w="9525">
                  <a:solidFill>
                    <a:schemeClr val="tx1"/>
                  </a:solidFill>
                  <a:round/>
                  <a:headEnd/>
                  <a:tailEnd type="triangle" w="med" len="med"/>
                </a:ln>
                <a:effectLst/>
              </p:spPr>
              <p:txBody>
                <a:bodyPr/>
                <a:lstStyle/>
                <a:p>
                  <a:endParaRPr lang="fr-FR"/>
                </a:p>
              </p:txBody>
            </p:sp>
            <p:sp>
              <p:nvSpPr>
                <p:cNvPr id="81" name="Rectangle 31"/>
                <p:cNvSpPr>
                  <a:spLocks noChangeArrowheads="1"/>
                </p:cNvSpPr>
                <p:nvPr/>
              </p:nvSpPr>
              <p:spPr bwMode="auto">
                <a:xfrm>
                  <a:off x="612" y="1570"/>
                  <a:ext cx="408" cy="545"/>
                </a:xfrm>
                <a:prstGeom prst="rect">
                  <a:avLst/>
                </a:prstGeom>
                <a:noFill/>
                <a:ln w="15875">
                  <a:solidFill>
                    <a:schemeClr val="tx1"/>
                  </a:solidFill>
                  <a:miter lim="800000"/>
                  <a:headEnd/>
                  <a:tailEnd/>
                </a:ln>
                <a:effectLst/>
              </p:spPr>
              <p:txBody>
                <a:bodyPr wrap="none" anchor="ctr"/>
                <a:lstStyle/>
                <a:p>
                  <a:endParaRPr lang="fr-FR"/>
                </a:p>
              </p:txBody>
            </p:sp>
          </p:grpSp>
          <p:pic>
            <p:nvPicPr>
              <p:cNvPr id="71" name="Picture 32"/>
              <p:cNvPicPr>
                <a:picLocks noChangeAspect="1" noChangeArrowheads="1"/>
              </p:cNvPicPr>
              <p:nvPr/>
            </p:nvPicPr>
            <p:blipFill>
              <a:blip r:embed="rId5" cstate="print"/>
              <a:srcRect/>
              <a:stretch>
                <a:fillRect/>
              </a:stretch>
            </p:blipFill>
            <p:spPr bwMode="auto">
              <a:xfrm>
                <a:off x="340" y="1570"/>
                <a:ext cx="227" cy="143"/>
              </a:xfrm>
              <a:prstGeom prst="rect">
                <a:avLst/>
              </a:prstGeom>
              <a:noFill/>
              <a:ln w="9525">
                <a:noFill/>
                <a:miter lim="800000"/>
                <a:headEnd/>
                <a:tailEnd/>
              </a:ln>
              <a:effectLst/>
            </p:spPr>
          </p:pic>
          <p:pic>
            <p:nvPicPr>
              <p:cNvPr id="72" name="Picture 33"/>
              <p:cNvPicPr>
                <a:picLocks noChangeAspect="1" noChangeArrowheads="1"/>
              </p:cNvPicPr>
              <p:nvPr/>
            </p:nvPicPr>
            <p:blipFill>
              <a:blip r:embed="rId6" cstate="print"/>
              <a:srcRect/>
              <a:stretch>
                <a:fillRect/>
              </a:stretch>
            </p:blipFill>
            <p:spPr bwMode="auto">
              <a:xfrm>
                <a:off x="431" y="1683"/>
                <a:ext cx="181" cy="114"/>
              </a:xfrm>
              <a:prstGeom prst="rect">
                <a:avLst/>
              </a:prstGeom>
              <a:noFill/>
              <a:ln w="9525">
                <a:noFill/>
                <a:miter lim="800000"/>
                <a:headEnd/>
                <a:tailEnd/>
              </a:ln>
              <a:effectLst/>
            </p:spPr>
          </p:pic>
          <p:pic>
            <p:nvPicPr>
              <p:cNvPr id="73" name="Picture 34"/>
              <p:cNvPicPr>
                <a:picLocks noChangeAspect="1" noChangeArrowheads="1"/>
              </p:cNvPicPr>
              <p:nvPr/>
            </p:nvPicPr>
            <p:blipFill>
              <a:blip r:embed="rId5" cstate="print"/>
              <a:srcRect/>
              <a:stretch>
                <a:fillRect/>
              </a:stretch>
            </p:blipFill>
            <p:spPr bwMode="auto">
              <a:xfrm>
                <a:off x="385" y="1797"/>
                <a:ext cx="227" cy="143"/>
              </a:xfrm>
              <a:prstGeom prst="rect">
                <a:avLst/>
              </a:prstGeom>
              <a:noFill/>
              <a:ln w="9525">
                <a:noFill/>
                <a:miter lim="800000"/>
                <a:headEnd/>
                <a:tailEnd/>
              </a:ln>
              <a:effectLst/>
            </p:spPr>
          </p:pic>
          <p:pic>
            <p:nvPicPr>
              <p:cNvPr id="74" name="Picture 35"/>
              <p:cNvPicPr>
                <a:picLocks noChangeAspect="1" noChangeArrowheads="1"/>
              </p:cNvPicPr>
              <p:nvPr/>
            </p:nvPicPr>
            <p:blipFill>
              <a:blip r:embed="rId4" cstate="print"/>
              <a:srcRect/>
              <a:stretch>
                <a:fillRect/>
              </a:stretch>
            </p:blipFill>
            <p:spPr bwMode="auto">
              <a:xfrm>
                <a:off x="340" y="2024"/>
                <a:ext cx="227" cy="143"/>
              </a:xfrm>
              <a:prstGeom prst="rect">
                <a:avLst/>
              </a:prstGeom>
              <a:noFill/>
              <a:ln w="9525">
                <a:noFill/>
                <a:miter lim="800000"/>
                <a:headEnd/>
                <a:tailEnd/>
              </a:ln>
              <a:effectLst/>
            </p:spPr>
          </p:pic>
        </p:grpSp>
        <p:sp>
          <p:nvSpPr>
            <p:cNvPr id="11" name="Text Box 36"/>
            <p:cNvSpPr txBox="1">
              <a:spLocks noChangeArrowheads="1"/>
            </p:cNvSpPr>
            <p:nvPr/>
          </p:nvSpPr>
          <p:spPr bwMode="auto">
            <a:xfrm>
              <a:off x="176" y="2407"/>
              <a:ext cx="1002" cy="212"/>
            </a:xfrm>
            <a:prstGeom prst="rect">
              <a:avLst/>
            </a:prstGeom>
            <a:noFill/>
            <a:ln w="9525">
              <a:noFill/>
              <a:miter lim="800000"/>
              <a:headEnd/>
              <a:tailEnd/>
            </a:ln>
            <a:effectLst/>
          </p:spPr>
          <p:txBody>
            <a:bodyPr wrap="none">
              <a:spAutoFit/>
            </a:bodyPr>
            <a:lstStyle/>
            <a:p>
              <a:pPr eaLnBrk="1" hangingPunct="1"/>
              <a:r>
                <a:rPr lang="fr-FR" sz="800" b="1" dirty="0">
                  <a:latin typeface="Arial" charset="0"/>
                </a:rPr>
                <a:t>5 Bobines</a:t>
              </a:r>
            </a:p>
            <a:p>
              <a:pPr eaLnBrk="1" hangingPunct="1"/>
              <a:r>
                <a:rPr lang="fr-FR" sz="800" b="1" dirty="0">
                  <a:latin typeface="Arial" charset="0"/>
                </a:rPr>
                <a:t>Pour les déplacement </a:t>
              </a:r>
              <a:r>
                <a:rPr lang="fr-FR" sz="800" b="1" dirty="0" err="1">
                  <a:latin typeface="Arial" charset="0"/>
                </a:rPr>
                <a:t>tx,ty,tz</a:t>
              </a:r>
              <a:endParaRPr lang="fr-FR" sz="800" b="1" dirty="0">
                <a:latin typeface="Arial" charset="0"/>
              </a:endParaRPr>
            </a:p>
          </p:txBody>
        </p:sp>
        <p:sp>
          <p:nvSpPr>
            <p:cNvPr id="12" name="Text Box 37"/>
            <p:cNvSpPr txBox="1">
              <a:spLocks noChangeArrowheads="1"/>
            </p:cNvSpPr>
            <p:nvPr/>
          </p:nvSpPr>
          <p:spPr bwMode="auto">
            <a:xfrm>
              <a:off x="113" y="1525"/>
              <a:ext cx="208" cy="592"/>
            </a:xfrm>
            <a:prstGeom prst="rect">
              <a:avLst/>
            </a:prstGeom>
            <a:noFill/>
            <a:ln w="9525">
              <a:noFill/>
              <a:miter lim="800000"/>
              <a:headEnd/>
              <a:tailEnd/>
            </a:ln>
            <a:effectLst/>
          </p:spPr>
          <p:txBody>
            <a:bodyPr>
              <a:spAutoFit/>
            </a:bodyPr>
            <a:lstStyle/>
            <a:p>
              <a:pPr eaLnBrk="1" hangingPunct="1"/>
              <a:r>
                <a:rPr lang="fr-FR" sz="400" b="1" dirty="0">
                  <a:latin typeface="Arial" charset="0"/>
                </a:rPr>
                <a:t>B1</a:t>
              </a:r>
            </a:p>
            <a:p>
              <a:pPr eaLnBrk="1" hangingPunct="1"/>
              <a:endParaRPr lang="fr-FR" sz="400" b="1" dirty="0">
                <a:latin typeface="Arial" charset="0"/>
              </a:endParaRPr>
            </a:p>
            <a:p>
              <a:pPr eaLnBrk="1" hangingPunct="1"/>
              <a:r>
                <a:rPr lang="fr-FR" sz="400" b="1" dirty="0">
                  <a:latin typeface="Arial" charset="0"/>
                </a:rPr>
                <a:t>B2</a:t>
              </a:r>
            </a:p>
            <a:p>
              <a:pPr eaLnBrk="1" hangingPunct="1"/>
              <a:endParaRPr lang="fr-FR" sz="400" b="1" dirty="0">
                <a:latin typeface="Arial" charset="0"/>
              </a:endParaRPr>
            </a:p>
            <a:p>
              <a:pPr eaLnBrk="1" hangingPunct="1"/>
              <a:r>
                <a:rPr lang="fr-FR" sz="400" b="1" dirty="0">
                  <a:latin typeface="Arial" charset="0"/>
                </a:rPr>
                <a:t>B3</a:t>
              </a:r>
            </a:p>
            <a:p>
              <a:pPr eaLnBrk="1" hangingPunct="1"/>
              <a:endParaRPr lang="fr-FR" sz="400" b="1" dirty="0">
                <a:latin typeface="Arial" charset="0"/>
              </a:endParaRPr>
            </a:p>
            <a:p>
              <a:pPr eaLnBrk="1" hangingPunct="1"/>
              <a:r>
                <a:rPr lang="fr-FR" sz="400" b="1" dirty="0">
                  <a:latin typeface="Arial" charset="0"/>
                </a:rPr>
                <a:t>B4</a:t>
              </a:r>
            </a:p>
            <a:p>
              <a:pPr eaLnBrk="1" hangingPunct="1"/>
              <a:endParaRPr lang="fr-FR" sz="400" b="1" dirty="0">
                <a:latin typeface="Arial" charset="0"/>
              </a:endParaRPr>
            </a:p>
            <a:p>
              <a:pPr eaLnBrk="1" hangingPunct="1"/>
              <a:r>
                <a:rPr lang="fr-FR" sz="400" b="1" dirty="0">
                  <a:latin typeface="Arial" charset="0"/>
                </a:rPr>
                <a:t>B5</a:t>
              </a:r>
            </a:p>
          </p:txBody>
        </p:sp>
        <p:sp>
          <p:nvSpPr>
            <p:cNvPr id="13" name="Line 38"/>
            <p:cNvSpPr>
              <a:spLocks noChangeShapeType="1"/>
            </p:cNvSpPr>
            <p:nvPr/>
          </p:nvSpPr>
          <p:spPr bwMode="auto">
            <a:xfrm>
              <a:off x="884" y="1888"/>
              <a:ext cx="3538" cy="0"/>
            </a:xfrm>
            <a:prstGeom prst="line">
              <a:avLst/>
            </a:prstGeom>
            <a:noFill/>
            <a:ln w="196850">
              <a:solidFill>
                <a:srgbClr val="FFCC00"/>
              </a:solidFill>
              <a:round/>
              <a:headEnd/>
              <a:tailEnd/>
            </a:ln>
            <a:effectLst/>
          </p:spPr>
          <p:txBody>
            <a:bodyPr/>
            <a:lstStyle/>
            <a:p>
              <a:endParaRPr lang="fr-FR"/>
            </a:p>
          </p:txBody>
        </p:sp>
        <p:grpSp>
          <p:nvGrpSpPr>
            <p:cNvPr id="14" name="Group 39"/>
            <p:cNvGrpSpPr>
              <a:grpSpLocks/>
            </p:cNvGrpSpPr>
            <p:nvPr/>
          </p:nvGrpSpPr>
          <p:grpSpPr bwMode="auto">
            <a:xfrm>
              <a:off x="2018" y="1162"/>
              <a:ext cx="816" cy="1134"/>
              <a:chOff x="2018" y="1162"/>
              <a:chExt cx="816" cy="1134"/>
            </a:xfrm>
          </p:grpSpPr>
          <p:grpSp>
            <p:nvGrpSpPr>
              <p:cNvPr id="54" name="Group 40"/>
              <p:cNvGrpSpPr>
                <a:grpSpLocks/>
              </p:cNvGrpSpPr>
              <p:nvPr/>
            </p:nvGrpSpPr>
            <p:grpSpPr bwMode="auto">
              <a:xfrm>
                <a:off x="2018" y="1162"/>
                <a:ext cx="816" cy="1134"/>
                <a:chOff x="340" y="1162"/>
                <a:chExt cx="816" cy="1134"/>
              </a:xfrm>
            </p:grpSpPr>
            <p:sp>
              <p:nvSpPr>
                <p:cNvPr id="56" name="Rectangle 41"/>
                <p:cNvSpPr>
                  <a:spLocks noChangeArrowheads="1"/>
                </p:cNvSpPr>
                <p:nvPr/>
              </p:nvSpPr>
              <p:spPr bwMode="auto">
                <a:xfrm>
                  <a:off x="340" y="1162"/>
                  <a:ext cx="816" cy="1134"/>
                </a:xfrm>
                <a:prstGeom prst="rect">
                  <a:avLst/>
                </a:prstGeom>
                <a:solidFill>
                  <a:srgbClr val="CCFFFF">
                    <a:alpha val="67999"/>
                  </a:srgbClr>
                </a:solidFill>
                <a:ln w="9525">
                  <a:solidFill>
                    <a:schemeClr val="tx1"/>
                  </a:solidFill>
                  <a:miter lim="800000"/>
                  <a:headEnd/>
                  <a:tailEnd/>
                </a:ln>
                <a:effectLst/>
              </p:spPr>
              <p:txBody>
                <a:bodyPr wrap="none" anchor="ctr"/>
                <a:lstStyle/>
                <a:p>
                  <a:endParaRPr lang="fr-FR"/>
                </a:p>
              </p:txBody>
            </p:sp>
            <p:grpSp>
              <p:nvGrpSpPr>
                <p:cNvPr id="57" name="Group 42"/>
                <p:cNvGrpSpPr>
                  <a:grpSpLocks/>
                </p:cNvGrpSpPr>
                <p:nvPr/>
              </p:nvGrpSpPr>
              <p:grpSpPr bwMode="auto">
                <a:xfrm>
                  <a:off x="612" y="1522"/>
                  <a:ext cx="408" cy="680"/>
                  <a:chOff x="612" y="1570"/>
                  <a:chExt cx="408" cy="545"/>
                </a:xfrm>
              </p:grpSpPr>
              <p:sp>
                <p:nvSpPr>
                  <p:cNvPr id="62" name="Oval 43"/>
                  <p:cNvSpPr>
                    <a:spLocks noChangeArrowheads="1"/>
                  </p:cNvSpPr>
                  <p:nvPr/>
                </p:nvSpPr>
                <p:spPr bwMode="auto">
                  <a:xfrm rot="-649070">
                    <a:off x="793" y="1706"/>
                    <a:ext cx="136" cy="318"/>
                  </a:xfrm>
                  <a:prstGeom prst="ellipse">
                    <a:avLst/>
                  </a:prstGeom>
                  <a:solidFill>
                    <a:schemeClr val="bg1"/>
                  </a:solidFill>
                  <a:ln w="28575">
                    <a:solidFill>
                      <a:schemeClr val="tx1"/>
                    </a:solidFill>
                    <a:round/>
                    <a:headEnd/>
                    <a:tailEnd/>
                  </a:ln>
                  <a:effectLst/>
                </p:spPr>
                <p:txBody>
                  <a:bodyPr wrap="none" anchor="ctr"/>
                  <a:lstStyle/>
                  <a:p>
                    <a:endParaRPr lang="fr-FR"/>
                  </a:p>
                </p:txBody>
              </p:sp>
              <p:sp>
                <p:nvSpPr>
                  <p:cNvPr id="63" name="Line 44"/>
                  <p:cNvSpPr>
                    <a:spLocks noChangeShapeType="1"/>
                  </p:cNvSpPr>
                  <p:nvPr/>
                </p:nvSpPr>
                <p:spPr bwMode="auto">
                  <a:xfrm>
                    <a:off x="612" y="1752"/>
                    <a:ext cx="181" cy="0"/>
                  </a:xfrm>
                  <a:prstGeom prst="line">
                    <a:avLst/>
                  </a:prstGeom>
                  <a:noFill/>
                  <a:ln w="9525">
                    <a:solidFill>
                      <a:schemeClr val="tx1"/>
                    </a:solidFill>
                    <a:round/>
                    <a:headEnd/>
                    <a:tailEnd type="triangle" w="med" len="med"/>
                  </a:ln>
                  <a:effectLst/>
                </p:spPr>
                <p:txBody>
                  <a:bodyPr/>
                  <a:lstStyle/>
                  <a:p>
                    <a:endParaRPr lang="fr-FR"/>
                  </a:p>
                </p:txBody>
              </p:sp>
              <p:sp>
                <p:nvSpPr>
                  <p:cNvPr id="64" name="Line 45"/>
                  <p:cNvSpPr>
                    <a:spLocks noChangeShapeType="1"/>
                  </p:cNvSpPr>
                  <p:nvPr/>
                </p:nvSpPr>
                <p:spPr bwMode="auto">
                  <a:xfrm>
                    <a:off x="612" y="1706"/>
                    <a:ext cx="226" cy="0"/>
                  </a:xfrm>
                  <a:prstGeom prst="line">
                    <a:avLst/>
                  </a:prstGeom>
                  <a:noFill/>
                  <a:ln w="9525">
                    <a:solidFill>
                      <a:schemeClr val="tx1"/>
                    </a:solidFill>
                    <a:round/>
                    <a:headEnd/>
                    <a:tailEnd type="triangle" w="med" len="med"/>
                  </a:ln>
                  <a:effectLst/>
                </p:spPr>
                <p:txBody>
                  <a:bodyPr/>
                  <a:lstStyle/>
                  <a:p>
                    <a:endParaRPr lang="fr-FR"/>
                  </a:p>
                </p:txBody>
              </p:sp>
              <p:sp>
                <p:nvSpPr>
                  <p:cNvPr id="65" name="Line 46"/>
                  <p:cNvSpPr>
                    <a:spLocks noChangeShapeType="1"/>
                  </p:cNvSpPr>
                  <p:nvPr/>
                </p:nvSpPr>
                <p:spPr bwMode="auto">
                  <a:xfrm>
                    <a:off x="612" y="1979"/>
                    <a:ext cx="227" cy="0"/>
                  </a:xfrm>
                  <a:prstGeom prst="line">
                    <a:avLst/>
                  </a:prstGeom>
                  <a:noFill/>
                  <a:ln w="9525">
                    <a:solidFill>
                      <a:schemeClr val="tx1"/>
                    </a:solidFill>
                    <a:round/>
                    <a:headEnd/>
                    <a:tailEnd type="triangle" w="med" len="med"/>
                  </a:ln>
                  <a:effectLst/>
                </p:spPr>
                <p:txBody>
                  <a:bodyPr/>
                  <a:lstStyle/>
                  <a:p>
                    <a:endParaRPr lang="fr-FR"/>
                  </a:p>
                </p:txBody>
              </p:sp>
              <p:sp>
                <p:nvSpPr>
                  <p:cNvPr id="66" name="Line 47"/>
                  <p:cNvSpPr>
                    <a:spLocks noChangeShapeType="1"/>
                  </p:cNvSpPr>
                  <p:nvPr/>
                </p:nvSpPr>
                <p:spPr bwMode="auto">
                  <a:xfrm>
                    <a:off x="612" y="2024"/>
                    <a:ext cx="272" cy="0"/>
                  </a:xfrm>
                  <a:prstGeom prst="line">
                    <a:avLst/>
                  </a:prstGeom>
                  <a:noFill/>
                  <a:ln w="9525">
                    <a:solidFill>
                      <a:schemeClr val="tx1"/>
                    </a:solidFill>
                    <a:round/>
                    <a:headEnd/>
                    <a:tailEnd type="triangle" w="med" len="med"/>
                  </a:ln>
                  <a:effectLst/>
                </p:spPr>
                <p:txBody>
                  <a:bodyPr/>
                  <a:lstStyle/>
                  <a:p>
                    <a:endParaRPr lang="fr-FR"/>
                  </a:p>
                </p:txBody>
              </p:sp>
              <p:sp>
                <p:nvSpPr>
                  <p:cNvPr id="67" name="Line 48"/>
                  <p:cNvSpPr>
                    <a:spLocks noChangeShapeType="1"/>
                  </p:cNvSpPr>
                  <p:nvPr/>
                </p:nvSpPr>
                <p:spPr bwMode="auto">
                  <a:xfrm flipV="1">
                    <a:off x="612" y="1842"/>
                    <a:ext cx="181" cy="46"/>
                  </a:xfrm>
                  <a:prstGeom prst="line">
                    <a:avLst/>
                  </a:prstGeom>
                  <a:noFill/>
                  <a:ln w="9525">
                    <a:solidFill>
                      <a:schemeClr val="tx1"/>
                    </a:solidFill>
                    <a:round/>
                    <a:headEnd/>
                    <a:tailEnd type="triangle" w="med" len="med"/>
                  </a:ln>
                  <a:effectLst/>
                </p:spPr>
                <p:txBody>
                  <a:bodyPr/>
                  <a:lstStyle/>
                  <a:p>
                    <a:endParaRPr lang="fr-FR"/>
                  </a:p>
                </p:txBody>
              </p:sp>
              <p:sp>
                <p:nvSpPr>
                  <p:cNvPr id="68" name="Rectangle 49"/>
                  <p:cNvSpPr>
                    <a:spLocks noChangeArrowheads="1"/>
                  </p:cNvSpPr>
                  <p:nvPr/>
                </p:nvSpPr>
                <p:spPr bwMode="auto">
                  <a:xfrm>
                    <a:off x="612" y="1570"/>
                    <a:ext cx="408" cy="545"/>
                  </a:xfrm>
                  <a:prstGeom prst="rect">
                    <a:avLst/>
                  </a:prstGeom>
                  <a:noFill/>
                  <a:ln w="15875">
                    <a:solidFill>
                      <a:schemeClr val="tx1"/>
                    </a:solidFill>
                    <a:miter lim="800000"/>
                    <a:headEnd/>
                    <a:tailEnd/>
                  </a:ln>
                  <a:effectLst/>
                </p:spPr>
                <p:txBody>
                  <a:bodyPr wrap="none" anchor="ctr"/>
                  <a:lstStyle/>
                  <a:p>
                    <a:endParaRPr lang="fr-FR"/>
                  </a:p>
                </p:txBody>
              </p:sp>
            </p:grpSp>
            <p:pic>
              <p:nvPicPr>
                <p:cNvPr id="58" name="Picture 50"/>
                <p:cNvPicPr>
                  <a:picLocks noChangeAspect="1" noChangeArrowheads="1"/>
                </p:cNvPicPr>
                <p:nvPr/>
              </p:nvPicPr>
              <p:blipFill>
                <a:blip r:embed="rId4" cstate="print"/>
                <a:srcRect/>
                <a:stretch>
                  <a:fillRect/>
                </a:stretch>
              </p:blipFill>
              <p:spPr bwMode="auto">
                <a:xfrm>
                  <a:off x="340" y="1570"/>
                  <a:ext cx="227" cy="143"/>
                </a:xfrm>
                <a:prstGeom prst="rect">
                  <a:avLst/>
                </a:prstGeom>
                <a:noFill/>
                <a:ln w="9525">
                  <a:noFill/>
                  <a:miter lim="800000"/>
                  <a:headEnd/>
                  <a:tailEnd/>
                </a:ln>
                <a:effectLst/>
              </p:spPr>
            </p:pic>
            <p:pic>
              <p:nvPicPr>
                <p:cNvPr id="59" name="Picture 51"/>
                <p:cNvPicPr>
                  <a:picLocks noChangeAspect="1" noChangeArrowheads="1"/>
                </p:cNvPicPr>
                <p:nvPr/>
              </p:nvPicPr>
              <p:blipFill>
                <a:blip r:embed="rId7" cstate="print"/>
                <a:srcRect/>
                <a:stretch>
                  <a:fillRect/>
                </a:stretch>
              </p:blipFill>
              <p:spPr bwMode="auto">
                <a:xfrm>
                  <a:off x="431" y="1683"/>
                  <a:ext cx="181" cy="114"/>
                </a:xfrm>
                <a:prstGeom prst="rect">
                  <a:avLst/>
                </a:prstGeom>
                <a:noFill/>
                <a:ln w="9525">
                  <a:noFill/>
                  <a:miter lim="800000"/>
                  <a:headEnd/>
                  <a:tailEnd/>
                </a:ln>
                <a:effectLst/>
              </p:spPr>
            </p:pic>
            <p:pic>
              <p:nvPicPr>
                <p:cNvPr id="60" name="Picture 52"/>
                <p:cNvPicPr>
                  <a:picLocks noChangeAspect="1" noChangeArrowheads="1"/>
                </p:cNvPicPr>
                <p:nvPr/>
              </p:nvPicPr>
              <p:blipFill>
                <a:blip r:embed="rId5" cstate="print"/>
                <a:srcRect/>
                <a:stretch>
                  <a:fillRect/>
                </a:stretch>
              </p:blipFill>
              <p:spPr bwMode="auto">
                <a:xfrm>
                  <a:off x="385" y="1797"/>
                  <a:ext cx="227" cy="143"/>
                </a:xfrm>
                <a:prstGeom prst="rect">
                  <a:avLst/>
                </a:prstGeom>
                <a:noFill/>
                <a:ln w="9525">
                  <a:noFill/>
                  <a:miter lim="800000"/>
                  <a:headEnd/>
                  <a:tailEnd/>
                </a:ln>
                <a:effectLst/>
              </p:spPr>
            </p:pic>
            <p:pic>
              <p:nvPicPr>
                <p:cNvPr id="61" name="Picture 53"/>
                <p:cNvPicPr>
                  <a:picLocks noChangeAspect="1" noChangeArrowheads="1"/>
                </p:cNvPicPr>
                <p:nvPr/>
              </p:nvPicPr>
              <p:blipFill>
                <a:blip r:embed="rId4" cstate="print"/>
                <a:srcRect/>
                <a:stretch>
                  <a:fillRect/>
                </a:stretch>
              </p:blipFill>
              <p:spPr bwMode="auto">
                <a:xfrm>
                  <a:off x="340" y="2024"/>
                  <a:ext cx="227" cy="143"/>
                </a:xfrm>
                <a:prstGeom prst="rect">
                  <a:avLst/>
                </a:prstGeom>
                <a:noFill/>
                <a:ln w="9525">
                  <a:noFill/>
                  <a:miter lim="800000"/>
                  <a:headEnd/>
                  <a:tailEnd/>
                </a:ln>
                <a:effectLst/>
              </p:spPr>
            </p:pic>
          </p:grpSp>
          <p:pic>
            <p:nvPicPr>
              <p:cNvPr id="55" name="Picture 54"/>
              <p:cNvPicPr>
                <a:picLocks noChangeAspect="1" noChangeArrowheads="1"/>
              </p:cNvPicPr>
              <p:nvPr/>
            </p:nvPicPr>
            <p:blipFill>
              <a:blip r:embed="rId8" cstate="print"/>
              <a:srcRect/>
              <a:stretch>
                <a:fillRect/>
              </a:stretch>
            </p:blipFill>
            <p:spPr bwMode="auto">
              <a:xfrm>
                <a:off x="2064" y="1933"/>
                <a:ext cx="252" cy="143"/>
              </a:xfrm>
              <a:prstGeom prst="rect">
                <a:avLst/>
              </a:prstGeom>
              <a:noFill/>
              <a:ln w="9525">
                <a:noFill/>
                <a:miter lim="800000"/>
                <a:headEnd/>
                <a:tailEnd/>
              </a:ln>
              <a:effectLst/>
            </p:spPr>
          </p:pic>
        </p:grpSp>
        <p:sp>
          <p:nvSpPr>
            <p:cNvPr id="15" name="Text Box 55"/>
            <p:cNvSpPr txBox="1">
              <a:spLocks noChangeArrowheads="1"/>
            </p:cNvSpPr>
            <p:nvPr/>
          </p:nvSpPr>
          <p:spPr bwMode="auto">
            <a:xfrm>
              <a:off x="2109" y="890"/>
              <a:ext cx="499" cy="282"/>
            </a:xfrm>
            <a:prstGeom prst="rect">
              <a:avLst/>
            </a:prstGeom>
            <a:noFill/>
            <a:ln w="9525">
              <a:noFill/>
              <a:miter lim="800000"/>
              <a:headEnd/>
              <a:tailEnd/>
            </a:ln>
            <a:effectLst/>
          </p:spPr>
          <p:txBody>
            <a:bodyPr>
              <a:spAutoFit/>
            </a:bodyPr>
            <a:lstStyle/>
            <a:p>
              <a:pPr eaLnBrk="1" hangingPunct="1"/>
              <a:r>
                <a:rPr lang="fr-FR" sz="1200" dirty="0">
                  <a:latin typeface="Arial" charset="0"/>
                </a:rPr>
                <a:t>Tour</a:t>
              </a:r>
              <a:r>
                <a:rPr lang="fr-FR" sz="1400" dirty="0">
                  <a:latin typeface="Arial" charset="0"/>
                </a:rPr>
                <a:t> 2</a:t>
              </a:r>
            </a:p>
          </p:txBody>
        </p:sp>
        <p:sp>
          <p:nvSpPr>
            <p:cNvPr id="16" name="Text Box 56"/>
            <p:cNvSpPr txBox="1">
              <a:spLocks noChangeArrowheads="1"/>
            </p:cNvSpPr>
            <p:nvPr/>
          </p:nvSpPr>
          <p:spPr bwMode="auto">
            <a:xfrm>
              <a:off x="4195" y="890"/>
              <a:ext cx="535" cy="282"/>
            </a:xfrm>
            <a:prstGeom prst="rect">
              <a:avLst/>
            </a:prstGeom>
            <a:noFill/>
            <a:ln w="9525">
              <a:noFill/>
              <a:miter lim="800000"/>
              <a:headEnd/>
              <a:tailEnd/>
            </a:ln>
            <a:effectLst/>
          </p:spPr>
          <p:txBody>
            <a:bodyPr wrap="square">
              <a:spAutoFit/>
            </a:bodyPr>
            <a:lstStyle/>
            <a:p>
              <a:pPr eaLnBrk="1" hangingPunct="1"/>
              <a:r>
                <a:rPr lang="fr-FR" sz="1400" dirty="0">
                  <a:latin typeface="Arial" charset="0"/>
                </a:rPr>
                <a:t>Tour 3</a:t>
              </a:r>
            </a:p>
          </p:txBody>
        </p:sp>
        <p:sp>
          <p:nvSpPr>
            <p:cNvPr id="17" name="Text Box 57"/>
            <p:cNvSpPr txBox="1">
              <a:spLocks noChangeArrowheads="1"/>
            </p:cNvSpPr>
            <p:nvPr/>
          </p:nvSpPr>
          <p:spPr bwMode="auto">
            <a:xfrm>
              <a:off x="1746" y="1525"/>
              <a:ext cx="208" cy="592"/>
            </a:xfrm>
            <a:prstGeom prst="rect">
              <a:avLst/>
            </a:prstGeom>
            <a:noFill/>
            <a:ln w="9525">
              <a:noFill/>
              <a:miter lim="800000"/>
              <a:headEnd/>
              <a:tailEnd/>
            </a:ln>
            <a:effectLst/>
          </p:spPr>
          <p:txBody>
            <a:bodyPr>
              <a:spAutoFit/>
            </a:bodyPr>
            <a:lstStyle/>
            <a:p>
              <a:pPr eaLnBrk="1" hangingPunct="1"/>
              <a:r>
                <a:rPr lang="fr-FR" sz="400" b="1" dirty="0">
                  <a:latin typeface="Arial" charset="0"/>
                </a:rPr>
                <a:t>B1</a:t>
              </a:r>
            </a:p>
            <a:p>
              <a:pPr eaLnBrk="1" hangingPunct="1"/>
              <a:r>
                <a:rPr lang="en-US" sz="400" b="1" dirty="0" smtClean="0">
                  <a:latin typeface="Arial" charset="0"/>
                </a:rPr>
                <a:t>4</a:t>
              </a:r>
              <a:endParaRPr lang="fr-FR" sz="400" b="1" dirty="0">
                <a:latin typeface="Arial" charset="0"/>
              </a:endParaRPr>
            </a:p>
            <a:p>
              <a:pPr eaLnBrk="1" hangingPunct="1"/>
              <a:r>
                <a:rPr lang="fr-FR" sz="400" b="1" dirty="0">
                  <a:latin typeface="Arial" charset="0"/>
                </a:rPr>
                <a:t>B2</a:t>
              </a:r>
            </a:p>
            <a:p>
              <a:pPr eaLnBrk="1" hangingPunct="1"/>
              <a:endParaRPr lang="fr-FR" sz="400" b="1" dirty="0">
                <a:latin typeface="Arial" charset="0"/>
              </a:endParaRPr>
            </a:p>
            <a:p>
              <a:pPr eaLnBrk="1" hangingPunct="1"/>
              <a:r>
                <a:rPr lang="fr-FR" sz="400" b="1" dirty="0">
                  <a:latin typeface="Arial" charset="0"/>
                </a:rPr>
                <a:t>B3</a:t>
              </a:r>
            </a:p>
            <a:p>
              <a:pPr eaLnBrk="1" hangingPunct="1"/>
              <a:endParaRPr lang="fr-FR" sz="400" b="1" dirty="0">
                <a:latin typeface="Arial" charset="0"/>
              </a:endParaRPr>
            </a:p>
            <a:p>
              <a:pPr eaLnBrk="1" hangingPunct="1"/>
              <a:r>
                <a:rPr lang="fr-FR" sz="400" b="1" dirty="0">
                  <a:latin typeface="Arial" charset="0"/>
                </a:rPr>
                <a:t>B4</a:t>
              </a:r>
            </a:p>
            <a:p>
              <a:pPr eaLnBrk="1" hangingPunct="1"/>
              <a:endParaRPr lang="fr-FR" sz="400" b="1" dirty="0">
                <a:latin typeface="Arial" charset="0"/>
              </a:endParaRPr>
            </a:p>
            <a:p>
              <a:pPr eaLnBrk="1" hangingPunct="1"/>
              <a:r>
                <a:rPr lang="fr-FR" sz="400" b="1" dirty="0">
                  <a:latin typeface="Arial" charset="0"/>
                </a:rPr>
                <a:t>B5</a:t>
              </a:r>
            </a:p>
          </p:txBody>
        </p:sp>
        <p:sp>
          <p:nvSpPr>
            <p:cNvPr id="18" name="Text Box 58"/>
            <p:cNvSpPr txBox="1">
              <a:spLocks noChangeArrowheads="1"/>
            </p:cNvSpPr>
            <p:nvPr/>
          </p:nvSpPr>
          <p:spPr bwMode="auto">
            <a:xfrm>
              <a:off x="5012" y="1544"/>
              <a:ext cx="208" cy="592"/>
            </a:xfrm>
            <a:prstGeom prst="rect">
              <a:avLst/>
            </a:prstGeom>
            <a:noFill/>
            <a:ln w="9525">
              <a:noFill/>
              <a:miter lim="800000"/>
              <a:headEnd/>
              <a:tailEnd/>
            </a:ln>
            <a:effectLst/>
          </p:spPr>
          <p:txBody>
            <a:bodyPr>
              <a:spAutoFit/>
            </a:bodyPr>
            <a:lstStyle/>
            <a:p>
              <a:pPr eaLnBrk="1" hangingPunct="1"/>
              <a:r>
                <a:rPr lang="fr-FR" sz="400" b="1" dirty="0">
                  <a:latin typeface="Arial" charset="0"/>
                </a:rPr>
                <a:t>B1</a:t>
              </a:r>
            </a:p>
            <a:p>
              <a:pPr eaLnBrk="1" hangingPunct="1"/>
              <a:endParaRPr lang="fr-FR" sz="400" b="1" dirty="0">
                <a:latin typeface="Arial" charset="0"/>
              </a:endParaRPr>
            </a:p>
            <a:p>
              <a:pPr eaLnBrk="1" hangingPunct="1"/>
              <a:r>
                <a:rPr lang="fr-FR" sz="400" b="1" dirty="0">
                  <a:latin typeface="Arial" charset="0"/>
                </a:rPr>
                <a:t>B2</a:t>
              </a:r>
            </a:p>
            <a:p>
              <a:pPr eaLnBrk="1" hangingPunct="1"/>
              <a:endParaRPr lang="fr-FR" sz="400" b="1" dirty="0">
                <a:latin typeface="Arial" charset="0"/>
              </a:endParaRPr>
            </a:p>
            <a:p>
              <a:pPr eaLnBrk="1" hangingPunct="1"/>
              <a:r>
                <a:rPr lang="fr-FR" sz="400" b="1" dirty="0">
                  <a:latin typeface="Arial" charset="0"/>
                </a:rPr>
                <a:t>B3</a:t>
              </a:r>
            </a:p>
            <a:p>
              <a:pPr eaLnBrk="1" hangingPunct="1"/>
              <a:endParaRPr lang="fr-FR" sz="400" b="1" dirty="0">
                <a:latin typeface="Arial" charset="0"/>
              </a:endParaRPr>
            </a:p>
            <a:p>
              <a:pPr eaLnBrk="1" hangingPunct="1"/>
              <a:r>
                <a:rPr lang="fr-FR" sz="400" b="1" dirty="0">
                  <a:latin typeface="Arial" charset="0"/>
                </a:rPr>
                <a:t>B4</a:t>
              </a:r>
            </a:p>
            <a:p>
              <a:pPr eaLnBrk="1" hangingPunct="1"/>
              <a:endParaRPr lang="fr-FR" sz="400" b="1" dirty="0">
                <a:latin typeface="Arial" charset="0"/>
              </a:endParaRPr>
            </a:p>
            <a:p>
              <a:pPr eaLnBrk="1" hangingPunct="1"/>
              <a:r>
                <a:rPr lang="fr-FR" sz="400" b="1" dirty="0">
                  <a:latin typeface="Arial" charset="0"/>
                </a:rPr>
                <a:t>B5</a:t>
              </a:r>
            </a:p>
          </p:txBody>
        </p:sp>
        <p:sp>
          <p:nvSpPr>
            <p:cNvPr id="19" name="Line 59"/>
            <p:cNvSpPr>
              <a:spLocks noChangeShapeType="1"/>
            </p:cNvSpPr>
            <p:nvPr/>
          </p:nvSpPr>
          <p:spPr bwMode="auto">
            <a:xfrm>
              <a:off x="2472" y="1162"/>
              <a:ext cx="0" cy="363"/>
            </a:xfrm>
            <a:prstGeom prst="line">
              <a:avLst/>
            </a:prstGeom>
            <a:noFill/>
            <a:ln w="9525">
              <a:solidFill>
                <a:schemeClr val="tx1"/>
              </a:solidFill>
              <a:round/>
              <a:headEnd/>
              <a:tailEnd/>
            </a:ln>
            <a:effectLst/>
          </p:spPr>
          <p:txBody>
            <a:bodyPr/>
            <a:lstStyle/>
            <a:p>
              <a:endParaRPr lang="fr-FR"/>
            </a:p>
          </p:txBody>
        </p:sp>
        <p:sp>
          <p:nvSpPr>
            <p:cNvPr id="20" name="Line 60"/>
            <p:cNvSpPr>
              <a:spLocks noChangeShapeType="1"/>
            </p:cNvSpPr>
            <p:nvPr/>
          </p:nvSpPr>
          <p:spPr bwMode="auto">
            <a:xfrm>
              <a:off x="4422" y="1162"/>
              <a:ext cx="0" cy="363"/>
            </a:xfrm>
            <a:prstGeom prst="line">
              <a:avLst/>
            </a:prstGeom>
            <a:noFill/>
            <a:ln w="9525">
              <a:solidFill>
                <a:schemeClr val="tx1"/>
              </a:solidFill>
              <a:round/>
              <a:headEnd/>
              <a:tailEnd/>
            </a:ln>
            <a:effectLst/>
          </p:spPr>
          <p:txBody>
            <a:bodyPr/>
            <a:lstStyle/>
            <a:p>
              <a:endParaRPr lang="fr-FR"/>
            </a:p>
          </p:txBody>
        </p:sp>
        <p:sp>
          <p:nvSpPr>
            <p:cNvPr id="21" name="Oval 61"/>
            <p:cNvSpPr>
              <a:spLocks noChangeArrowheads="1"/>
            </p:cNvSpPr>
            <p:nvPr/>
          </p:nvSpPr>
          <p:spPr bwMode="auto">
            <a:xfrm>
              <a:off x="884" y="2114"/>
              <a:ext cx="45" cy="46"/>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22" name="Oval 62"/>
            <p:cNvSpPr>
              <a:spLocks noChangeArrowheads="1"/>
            </p:cNvSpPr>
            <p:nvPr/>
          </p:nvSpPr>
          <p:spPr bwMode="auto">
            <a:xfrm>
              <a:off x="930" y="2024"/>
              <a:ext cx="45" cy="46"/>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23" name="Oval 63"/>
            <p:cNvSpPr>
              <a:spLocks noChangeArrowheads="1"/>
            </p:cNvSpPr>
            <p:nvPr/>
          </p:nvSpPr>
          <p:spPr bwMode="auto">
            <a:xfrm>
              <a:off x="2608" y="2115"/>
              <a:ext cx="45" cy="46"/>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24" name="Oval 64"/>
            <p:cNvSpPr>
              <a:spLocks noChangeArrowheads="1"/>
            </p:cNvSpPr>
            <p:nvPr/>
          </p:nvSpPr>
          <p:spPr bwMode="auto">
            <a:xfrm>
              <a:off x="2654" y="2025"/>
              <a:ext cx="45" cy="46"/>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25" name="Oval 65"/>
            <p:cNvSpPr>
              <a:spLocks noChangeArrowheads="1"/>
            </p:cNvSpPr>
            <p:nvPr/>
          </p:nvSpPr>
          <p:spPr bwMode="auto">
            <a:xfrm>
              <a:off x="4241" y="2115"/>
              <a:ext cx="45" cy="46"/>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26" name="Oval 66"/>
            <p:cNvSpPr>
              <a:spLocks noChangeArrowheads="1"/>
            </p:cNvSpPr>
            <p:nvPr/>
          </p:nvSpPr>
          <p:spPr bwMode="auto">
            <a:xfrm>
              <a:off x="4287" y="2025"/>
              <a:ext cx="45" cy="46"/>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27" name="Freeform 67"/>
            <p:cNvSpPr>
              <a:spLocks/>
            </p:cNvSpPr>
            <p:nvPr/>
          </p:nvSpPr>
          <p:spPr bwMode="auto">
            <a:xfrm>
              <a:off x="930" y="2160"/>
              <a:ext cx="1905" cy="998"/>
            </a:xfrm>
            <a:custGeom>
              <a:avLst/>
              <a:gdLst/>
              <a:ahLst/>
              <a:cxnLst>
                <a:cxn ang="0">
                  <a:pos x="0" y="0"/>
                </a:cxn>
                <a:cxn ang="0">
                  <a:pos x="1542" y="544"/>
                </a:cxn>
                <a:cxn ang="0">
                  <a:pos x="1587" y="862"/>
                </a:cxn>
                <a:cxn ang="0">
                  <a:pos x="1905" y="998"/>
                </a:cxn>
              </a:cxnLst>
              <a:rect l="0" t="0" r="r" b="b"/>
              <a:pathLst>
                <a:path w="1905" h="998">
                  <a:moveTo>
                    <a:pt x="0" y="0"/>
                  </a:moveTo>
                  <a:cubicBezTo>
                    <a:pt x="639" y="200"/>
                    <a:pt x="1278" y="400"/>
                    <a:pt x="1542" y="544"/>
                  </a:cubicBezTo>
                  <a:cubicBezTo>
                    <a:pt x="1806" y="688"/>
                    <a:pt x="1527" y="786"/>
                    <a:pt x="1587" y="862"/>
                  </a:cubicBezTo>
                  <a:cubicBezTo>
                    <a:pt x="1647" y="938"/>
                    <a:pt x="1776" y="968"/>
                    <a:pt x="1905" y="998"/>
                  </a:cubicBezTo>
                </a:path>
              </a:pathLst>
            </a:custGeom>
            <a:noFill/>
            <a:ln w="9525">
              <a:solidFill>
                <a:schemeClr val="tx1"/>
              </a:solidFill>
              <a:round/>
              <a:headEnd/>
              <a:tailEnd/>
            </a:ln>
            <a:effectLst/>
          </p:spPr>
          <p:txBody>
            <a:bodyPr/>
            <a:lstStyle/>
            <a:p>
              <a:endParaRPr lang="fr-FR"/>
            </a:p>
          </p:txBody>
        </p:sp>
        <p:sp>
          <p:nvSpPr>
            <p:cNvPr id="28" name="Freeform 68"/>
            <p:cNvSpPr>
              <a:spLocks/>
            </p:cNvSpPr>
            <p:nvPr/>
          </p:nvSpPr>
          <p:spPr bwMode="auto">
            <a:xfrm>
              <a:off x="975" y="2024"/>
              <a:ext cx="1860" cy="1089"/>
            </a:xfrm>
            <a:custGeom>
              <a:avLst/>
              <a:gdLst/>
              <a:ahLst/>
              <a:cxnLst>
                <a:cxn ang="0">
                  <a:pos x="0" y="0"/>
                </a:cxn>
                <a:cxn ang="0">
                  <a:pos x="1542" y="544"/>
                </a:cxn>
                <a:cxn ang="0">
                  <a:pos x="1587" y="862"/>
                </a:cxn>
                <a:cxn ang="0">
                  <a:pos x="1905" y="998"/>
                </a:cxn>
              </a:cxnLst>
              <a:rect l="0" t="0" r="r" b="b"/>
              <a:pathLst>
                <a:path w="1905" h="998">
                  <a:moveTo>
                    <a:pt x="0" y="0"/>
                  </a:moveTo>
                  <a:cubicBezTo>
                    <a:pt x="639" y="200"/>
                    <a:pt x="1278" y="400"/>
                    <a:pt x="1542" y="544"/>
                  </a:cubicBezTo>
                  <a:cubicBezTo>
                    <a:pt x="1806" y="688"/>
                    <a:pt x="1527" y="786"/>
                    <a:pt x="1587" y="862"/>
                  </a:cubicBezTo>
                  <a:cubicBezTo>
                    <a:pt x="1647" y="938"/>
                    <a:pt x="1776" y="968"/>
                    <a:pt x="1905" y="998"/>
                  </a:cubicBezTo>
                </a:path>
              </a:pathLst>
            </a:custGeom>
            <a:noFill/>
            <a:ln w="9525">
              <a:solidFill>
                <a:schemeClr val="tx1"/>
              </a:solidFill>
              <a:round/>
              <a:headEnd/>
              <a:tailEnd/>
            </a:ln>
            <a:effectLst/>
          </p:spPr>
          <p:txBody>
            <a:bodyPr/>
            <a:lstStyle/>
            <a:p>
              <a:endParaRPr lang="fr-FR"/>
            </a:p>
          </p:txBody>
        </p:sp>
        <p:sp>
          <p:nvSpPr>
            <p:cNvPr id="29" name="Freeform 69"/>
            <p:cNvSpPr>
              <a:spLocks/>
            </p:cNvSpPr>
            <p:nvPr/>
          </p:nvSpPr>
          <p:spPr bwMode="auto">
            <a:xfrm>
              <a:off x="2653" y="2160"/>
              <a:ext cx="423" cy="998"/>
            </a:xfrm>
            <a:custGeom>
              <a:avLst/>
              <a:gdLst/>
              <a:ahLst/>
              <a:cxnLst>
                <a:cxn ang="0">
                  <a:pos x="0" y="0"/>
                </a:cxn>
                <a:cxn ang="0">
                  <a:pos x="408" y="227"/>
                </a:cxn>
                <a:cxn ang="0">
                  <a:pos x="91" y="726"/>
                </a:cxn>
                <a:cxn ang="0">
                  <a:pos x="182" y="998"/>
                </a:cxn>
              </a:cxnLst>
              <a:rect l="0" t="0" r="r" b="b"/>
              <a:pathLst>
                <a:path w="423" h="998">
                  <a:moveTo>
                    <a:pt x="0" y="0"/>
                  </a:moveTo>
                  <a:cubicBezTo>
                    <a:pt x="196" y="53"/>
                    <a:pt x="393" y="106"/>
                    <a:pt x="408" y="227"/>
                  </a:cubicBezTo>
                  <a:cubicBezTo>
                    <a:pt x="423" y="348"/>
                    <a:pt x="129" y="598"/>
                    <a:pt x="91" y="726"/>
                  </a:cubicBezTo>
                  <a:cubicBezTo>
                    <a:pt x="53" y="854"/>
                    <a:pt x="167" y="953"/>
                    <a:pt x="182" y="998"/>
                  </a:cubicBezTo>
                </a:path>
              </a:pathLst>
            </a:custGeom>
            <a:noFill/>
            <a:ln w="9525">
              <a:solidFill>
                <a:schemeClr val="tx1"/>
              </a:solidFill>
              <a:round/>
              <a:headEnd/>
              <a:tailEnd/>
            </a:ln>
            <a:effectLst/>
          </p:spPr>
          <p:txBody>
            <a:bodyPr/>
            <a:lstStyle/>
            <a:p>
              <a:endParaRPr lang="fr-FR"/>
            </a:p>
          </p:txBody>
        </p:sp>
        <p:sp>
          <p:nvSpPr>
            <p:cNvPr id="30" name="Freeform 70"/>
            <p:cNvSpPr>
              <a:spLocks/>
            </p:cNvSpPr>
            <p:nvPr/>
          </p:nvSpPr>
          <p:spPr bwMode="auto">
            <a:xfrm>
              <a:off x="2661" y="2031"/>
              <a:ext cx="552" cy="1127"/>
            </a:xfrm>
            <a:custGeom>
              <a:avLst/>
              <a:gdLst/>
              <a:ahLst/>
              <a:cxnLst>
                <a:cxn ang="0">
                  <a:pos x="38" y="38"/>
                </a:cxn>
                <a:cxn ang="0">
                  <a:pos x="83" y="38"/>
                </a:cxn>
                <a:cxn ang="0">
                  <a:pos x="537" y="265"/>
                </a:cxn>
                <a:cxn ang="0">
                  <a:pos x="174" y="855"/>
                </a:cxn>
                <a:cxn ang="0">
                  <a:pos x="174" y="1127"/>
                </a:cxn>
              </a:cxnLst>
              <a:rect l="0" t="0" r="r" b="b"/>
              <a:pathLst>
                <a:path w="552" h="1127">
                  <a:moveTo>
                    <a:pt x="38" y="38"/>
                  </a:moveTo>
                  <a:cubicBezTo>
                    <a:pt x="19" y="19"/>
                    <a:pt x="0" y="0"/>
                    <a:pt x="83" y="38"/>
                  </a:cubicBezTo>
                  <a:cubicBezTo>
                    <a:pt x="166" y="76"/>
                    <a:pt x="522" y="129"/>
                    <a:pt x="537" y="265"/>
                  </a:cubicBezTo>
                  <a:cubicBezTo>
                    <a:pt x="552" y="401"/>
                    <a:pt x="235" y="711"/>
                    <a:pt x="174" y="855"/>
                  </a:cubicBezTo>
                  <a:cubicBezTo>
                    <a:pt x="113" y="999"/>
                    <a:pt x="174" y="1082"/>
                    <a:pt x="174" y="1127"/>
                  </a:cubicBezTo>
                </a:path>
              </a:pathLst>
            </a:custGeom>
            <a:noFill/>
            <a:ln w="9525">
              <a:solidFill>
                <a:schemeClr val="tx1"/>
              </a:solidFill>
              <a:round/>
              <a:headEnd/>
              <a:tailEnd/>
            </a:ln>
            <a:effectLst/>
          </p:spPr>
          <p:txBody>
            <a:bodyPr/>
            <a:lstStyle/>
            <a:p>
              <a:endParaRPr lang="fr-FR"/>
            </a:p>
          </p:txBody>
        </p:sp>
        <p:sp>
          <p:nvSpPr>
            <p:cNvPr id="31" name="Freeform 71"/>
            <p:cNvSpPr>
              <a:spLocks/>
            </p:cNvSpPr>
            <p:nvPr/>
          </p:nvSpPr>
          <p:spPr bwMode="auto">
            <a:xfrm>
              <a:off x="2789" y="2069"/>
              <a:ext cx="1573" cy="1088"/>
            </a:xfrm>
            <a:custGeom>
              <a:avLst/>
              <a:gdLst/>
              <a:ahLst/>
              <a:cxnLst>
                <a:cxn ang="0">
                  <a:pos x="1497" y="60"/>
                </a:cxn>
                <a:cxn ang="0">
                  <a:pos x="1452" y="60"/>
                </a:cxn>
                <a:cxn ang="0">
                  <a:pos x="771" y="423"/>
                </a:cxn>
                <a:cxn ang="0">
                  <a:pos x="590" y="876"/>
                </a:cxn>
                <a:cxn ang="0">
                  <a:pos x="91" y="1058"/>
                </a:cxn>
                <a:cxn ang="0">
                  <a:pos x="46" y="1058"/>
                </a:cxn>
              </a:cxnLst>
              <a:rect l="0" t="0" r="r" b="b"/>
              <a:pathLst>
                <a:path w="1573" h="1088">
                  <a:moveTo>
                    <a:pt x="1497" y="60"/>
                  </a:moveTo>
                  <a:cubicBezTo>
                    <a:pt x="1535" y="30"/>
                    <a:pt x="1573" y="0"/>
                    <a:pt x="1452" y="60"/>
                  </a:cubicBezTo>
                  <a:cubicBezTo>
                    <a:pt x="1331" y="120"/>
                    <a:pt x="915" y="287"/>
                    <a:pt x="771" y="423"/>
                  </a:cubicBezTo>
                  <a:cubicBezTo>
                    <a:pt x="627" y="559"/>
                    <a:pt x="703" y="770"/>
                    <a:pt x="590" y="876"/>
                  </a:cubicBezTo>
                  <a:cubicBezTo>
                    <a:pt x="477" y="982"/>
                    <a:pt x="182" y="1028"/>
                    <a:pt x="91" y="1058"/>
                  </a:cubicBezTo>
                  <a:cubicBezTo>
                    <a:pt x="0" y="1088"/>
                    <a:pt x="23" y="1073"/>
                    <a:pt x="46" y="1058"/>
                  </a:cubicBezTo>
                </a:path>
              </a:pathLst>
            </a:custGeom>
            <a:noFill/>
            <a:ln w="9525">
              <a:solidFill>
                <a:schemeClr val="tx1"/>
              </a:solidFill>
              <a:round/>
              <a:headEnd/>
              <a:tailEnd/>
            </a:ln>
            <a:effectLst/>
          </p:spPr>
          <p:txBody>
            <a:bodyPr/>
            <a:lstStyle/>
            <a:p>
              <a:endParaRPr lang="fr-FR"/>
            </a:p>
          </p:txBody>
        </p:sp>
        <p:sp>
          <p:nvSpPr>
            <p:cNvPr id="32" name="Freeform 72"/>
            <p:cNvSpPr>
              <a:spLocks/>
            </p:cNvSpPr>
            <p:nvPr/>
          </p:nvSpPr>
          <p:spPr bwMode="auto">
            <a:xfrm>
              <a:off x="2835" y="2024"/>
              <a:ext cx="1497" cy="1134"/>
            </a:xfrm>
            <a:custGeom>
              <a:avLst/>
              <a:gdLst/>
              <a:ahLst/>
              <a:cxnLst>
                <a:cxn ang="0">
                  <a:pos x="1497" y="0"/>
                </a:cxn>
                <a:cxn ang="0">
                  <a:pos x="635" y="363"/>
                </a:cxn>
                <a:cxn ang="0">
                  <a:pos x="544" y="771"/>
                </a:cxn>
                <a:cxn ang="0">
                  <a:pos x="0" y="1134"/>
                </a:cxn>
              </a:cxnLst>
              <a:rect l="0" t="0" r="r" b="b"/>
              <a:pathLst>
                <a:path w="1497" h="1134">
                  <a:moveTo>
                    <a:pt x="1497" y="0"/>
                  </a:moveTo>
                  <a:cubicBezTo>
                    <a:pt x="1145" y="117"/>
                    <a:pt x="794" y="235"/>
                    <a:pt x="635" y="363"/>
                  </a:cubicBezTo>
                  <a:cubicBezTo>
                    <a:pt x="476" y="491"/>
                    <a:pt x="650" y="643"/>
                    <a:pt x="544" y="771"/>
                  </a:cubicBezTo>
                  <a:cubicBezTo>
                    <a:pt x="438" y="899"/>
                    <a:pt x="219" y="1016"/>
                    <a:pt x="0" y="1134"/>
                  </a:cubicBezTo>
                </a:path>
              </a:pathLst>
            </a:custGeom>
            <a:noFill/>
            <a:ln w="9525">
              <a:solidFill>
                <a:schemeClr val="tx1"/>
              </a:solidFill>
              <a:round/>
              <a:headEnd/>
              <a:tailEnd/>
            </a:ln>
            <a:effectLst/>
          </p:spPr>
          <p:txBody>
            <a:bodyPr/>
            <a:lstStyle/>
            <a:p>
              <a:endParaRPr lang="fr-FR"/>
            </a:p>
          </p:txBody>
        </p:sp>
        <p:sp>
          <p:nvSpPr>
            <p:cNvPr id="33" name="Oval 73"/>
            <p:cNvSpPr>
              <a:spLocks noChangeArrowheads="1"/>
            </p:cNvSpPr>
            <p:nvPr/>
          </p:nvSpPr>
          <p:spPr bwMode="auto">
            <a:xfrm>
              <a:off x="1746" y="2840"/>
              <a:ext cx="2404" cy="1225"/>
            </a:xfrm>
            <a:prstGeom prst="ellipse">
              <a:avLst/>
            </a:prstGeom>
            <a:solidFill>
              <a:schemeClr val="accent1"/>
            </a:solidFill>
            <a:ln w="9525">
              <a:solidFill>
                <a:schemeClr val="tx1"/>
              </a:solidFill>
              <a:round/>
              <a:headEnd/>
              <a:tailEnd/>
            </a:ln>
            <a:effectLst/>
          </p:spPr>
          <p:txBody>
            <a:bodyPr wrap="none" anchor="ctr"/>
            <a:lstStyle/>
            <a:p>
              <a:pPr algn="ctr" eaLnBrk="1" hangingPunct="1"/>
              <a:r>
                <a:rPr lang="fr-FR" sz="1200" dirty="0">
                  <a:latin typeface="Arial" charset="0"/>
                </a:rPr>
                <a:t>Boucle d’asservissement</a:t>
              </a:r>
            </a:p>
            <a:p>
              <a:pPr algn="ctr" eaLnBrk="1" hangingPunct="1"/>
              <a:r>
                <a:rPr lang="fr-FR" sz="1200" dirty="0">
                  <a:latin typeface="Arial" charset="0"/>
                </a:rPr>
                <a:t>à 10kHz</a:t>
              </a:r>
            </a:p>
            <a:p>
              <a:pPr algn="ctr" eaLnBrk="1" hangingPunct="1"/>
              <a:r>
                <a:rPr lang="fr-FR" sz="1200" dirty="0">
                  <a:latin typeface="Arial" charset="0"/>
                </a:rPr>
                <a:t>Lecture des photodiodes</a:t>
              </a:r>
            </a:p>
            <a:p>
              <a:pPr algn="ctr" eaLnBrk="1" hangingPunct="1"/>
              <a:r>
                <a:rPr lang="fr-FR" sz="1200" dirty="0">
                  <a:latin typeface="Arial" charset="0"/>
                </a:rPr>
                <a:t>Calcul des corrections</a:t>
              </a:r>
            </a:p>
            <a:p>
              <a:pPr algn="ctr" eaLnBrk="1" hangingPunct="1"/>
              <a:r>
                <a:rPr lang="fr-FR" sz="1200" dirty="0">
                  <a:latin typeface="Arial" charset="0"/>
                </a:rPr>
                <a:t>Écriture sur les bobines</a:t>
              </a:r>
            </a:p>
          </p:txBody>
        </p:sp>
        <p:sp>
          <p:nvSpPr>
            <p:cNvPr id="34" name="Line 74"/>
            <p:cNvSpPr>
              <a:spLocks noChangeShapeType="1"/>
            </p:cNvSpPr>
            <p:nvPr/>
          </p:nvSpPr>
          <p:spPr bwMode="auto">
            <a:xfrm>
              <a:off x="1655" y="2387"/>
              <a:ext cx="136" cy="45"/>
            </a:xfrm>
            <a:prstGeom prst="line">
              <a:avLst/>
            </a:prstGeom>
            <a:noFill/>
            <a:ln w="9525">
              <a:solidFill>
                <a:schemeClr val="tx1"/>
              </a:solidFill>
              <a:round/>
              <a:headEnd/>
              <a:tailEnd type="triangle" w="med" len="med"/>
            </a:ln>
            <a:effectLst/>
          </p:spPr>
          <p:txBody>
            <a:bodyPr/>
            <a:lstStyle/>
            <a:p>
              <a:endParaRPr lang="fr-FR"/>
            </a:p>
          </p:txBody>
        </p:sp>
        <p:sp>
          <p:nvSpPr>
            <p:cNvPr id="35" name="Line 75"/>
            <p:cNvSpPr>
              <a:spLocks noChangeShapeType="1"/>
            </p:cNvSpPr>
            <p:nvPr/>
          </p:nvSpPr>
          <p:spPr bwMode="auto">
            <a:xfrm>
              <a:off x="1746" y="2296"/>
              <a:ext cx="136" cy="45"/>
            </a:xfrm>
            <a:prstGeom prst="line">
              <a:avLst/>
            </a:prstGeom>
            <a:noFill/>
            <a:ln w="9525">
              <a:solidFill>
                <a:schemeClr val="tx1"/>
              </a:solidFill>
              <a:round/>
              <a:headEnd/>
              <a:tailEnd type="triangle" w="med" len="med"/>
            </a:ln>
            <a:effectLst/>
          </p:spPr>
          <p:txBody>
            <a:bodyPr/>
            <a:lstStyle/>
            <a:p>
              <a:endParaRPr lang="fr-FR"/>
            </a:p>
          </p:txBody>
        </p:sp>
        <p:sp>
          <p:nvSpPr>
            <p:cNvPr id="36" name="Line 76"/>
            <p:cNvSpPr>
              <a:spLocks noChangeShapeType="1"/>
            </p:cNvSpPr>
            <p:nvPr/>
          </p:nvSpPr>
          <p:spPr bwMode="auto">
            <a:xfrm flipH="1">
              <a:off x="2880" y="2568"/>
              <a:ext cx="91" cy="136"/>
            </a:xfrm>
            <a:prstGeom prst="line">
              <a:avLst/>
            </a:prstGeom>
            <a:noFill/>
            <a:ln w="9525">
              <a:solidFill>
                <a:schemeClr val="tx1"/>
              </a:solidFill>
              <a:round/>
              <a:headEnd/>
              <a:tailEnd type="triangle" w="med" len="med"/>
            </a:ln>
            <a:effectLst/>
          </p:spPr>
          <p:txBody>
            <a:bodyPr/>
            <a:lstStyle/>
            <a:p>
              <a:endParaRPr lang="fr-FR"/>
            </a:p>
          </p:txBody>
        </p:sp>
        <p:sp>
          <p:nvSpPr>
            <p:cNvPr id="37" name="Line 77"/>
            <p:cNvSpPr>
              <a:spLocks noChangeShapeType="1"/>
            </p:cNvSpPr>
            <p:nvPr/>
          </p:nvSpPr>
          <p:spPr bwMode="auto">
            <a:xfrm flipH="1">
              <a:off x="2971" y="2568"/>
              <a:ext cx="90" cy="91"/>
            </a:xfrm>
            <a:prstGeom prst="line">
              <a:avLst/>
            </a:prstGeom>
            <a:noFill/>
            <a:ln w="9525">
              <a:solidFill>
                <a:schemeClr val="tx1"/>
              </a:solidFill>
              <a:round/>
              <a:headEnd/>
              <a:tailEnd type="triangle" w="med" len="med"/>
            </a:ln>
            <a:effectLst/>
          </p:spPr>
          <p:txBody>
            <a:bodyPr/>
            <a:lstStyle/>
            <a:p>
              <a:endParaRPr lang="fr-FR"/>
            </a:p>
          </p:txBody>
        </p:sp>
        <p:sp>
          <p:nvSpPr>
            <p:cNvPr id="38" name="Line 78"/>
            <p:cNvSpPr>
              <a:spLocks noChangeShapeType="1"/>
            </p:cNvSpPr>
            <p:nvPr/>
          </p:nvSpPr>
          <p:spPr bwMode="auto">
            <a:xfrm flipH="1">
              <a:off x="3696" y="2341"/>
              <a:ext cx="91" cy="46"/>
            </a:xfrm>
            <a:prstGeom prst="line">
              <a:avLst/>
            </a:prstGeom>
            <a:noFill/>
            <a:ln w="9525">
              <a:solidFill>
                <a:schemeClr val="tx1"/>
              </a:solidFill>
              <a:round/>
              <a:headEnd/>
              <a:tailEnd type="triangle" w="med" len="med"/>
            </a:ln>
            <a:effectLst/>
          </p:spPr>
          <p:txBody>
            <a:bodyPr/>
            <a:lstStyle/>
            <a:p>
              <a:endParaRPr lang="fr-FR"/>
            </a:p>
          </p:txBody>
        </p:sp>
        <p:sp>
          <p:nvSpPr>
            <p:cNvPr id="39" name="Line 79"/>
            <p:cNvSpPr>
              <a:spLocks noChangeShapeType="1"/>
            </p:cNvSpPr>
            <p:nvPr/>
          </p:nvSpPr>
          <p:spPr bwMode="auto">
            <a:xfrm flipH="1">
              <a:off x="3334" y="2795"/>
              <a:ext cx="45" cy="45"/>
            </a:xfrm>
            <a:prstGeom prst="line">
              <a:avLst/>
            </a:prstGeom>
            <a:noFill/>
            <a:ln w="9525">
              <a:solidFill>
                <a:schemeClr val="tx1"/>
              </a:solidFill>
              <a:round/>
              <a:headEnd/>
              <a:tailEnd type="triangle" w="med" len="med"/>
            </a:ln>
            <a:effectLst/>
          </p:spPr>
          <p:txBody>
            <a:bodyPr/>
            <a:lstStyle/>
            <a:p>
              <a:endParaRPr lang="fr-FR"/>
            </a:p>
          </p:txBody>
        </p:sp>
        <p:cxnSp>
          <p:nvCxnSpPr>
            <p:cNvPr id="40" name="AutoShape 80"/>
            <p:cNvCxnSpPr>
              <a:cxnSpLocks noChangeShapeType="1"/>
              <a:stCxn id="33" idx="6"/>
              <a:endCxn id="18" idx="3"/>
            </p:cNvCxnSpPr>
            <p:nvPr/>
          </p:nvCxnSpPr>
          <p:spPr bwMode="auto">
            <a:xfrm flipV="1">
              <a:off x="4150" y="1840"/>
              <a:ext cx="1070" cy="1612"/>
            </a:xfrm>
            <a:prstGeom prst="bentConnector3">
              <a:avLst>
                <a:gd name="adj1" fmla="val 116084"/>
              </a:avLst>
            </a:prstGeom>
            <a:noFill/>
            <a:ln w="15875">
              <a:solidFill>
                <a:srgbClr val="FF0000"/>
              </a:solidFill>
              <a:miter lim="800000"/>
              <a:headEnd/>
              <a:tailEnd type="triangle" w="med" len="med"/>
            </a:ln>
            <a:effectLst/>
          </p:spPr>
        </p:cxnSp>
        <p:sp>
          <p:nvSpPr>
            <p:cNvPr id="41" name="Line 81"/>
            <p:cNvSpPr>
              <a:spLocks noChangeShapeType="1"/>
            </p:cNvSpPr>
            <p:nvPr/>
          </p:nvSpPr>
          <p:spPr bwMode="auto">
            <a:xfrm>
              <a:off x="1565" y="1797"/>
              <a:ext cx="181" cy="0"/>
            </a:xfrm>
            <a:prstGeom prst="line">
              <a:avLst/>
            </a:prstGeom>
            <a:noFill/>
            <a:ln w="15875">
              <a:solidFill>
                <a:srgbClr val="FF0000"/>
              </a:solidFill>
              <a:round/>
              <a:headEnd/>
              <a:tailEnd type="triangle" w="med" len="med"/>
            </a:ln>
            <a:effectLst/>
          </p:spPr>
          <p:txBody>
            <a:bodyPr/>
            <a:lstStyle/>
            <a:p>
              <a:endParaRPr lang="fr-FR"/>
            </a:p>
          </p:txBody>
        </p:sp>
        <p:pic>
          <p:nvPicPr>
            <p:cNvPr id="42" name="Picture 82" descr="DispPage1"/>
            <p:cNvPicPr>
              <a:picLocks noChangeAspect="1" noChangeArrowheads="1"/>
            </p:cNvPicPr>
            <p:nvPr/>
          </p:nvPicPr>
          <p:blipFill>
            <a:blip r:embed="rId9" cstate="print"/>
            <a:srcRect l="31496" t="10919" r="18636" b="20998"/>
            <a:stretch>
              <a:fillRect/>
            </a:stretch>
          </p:blipFill>
          <p:spPr bwMode="auto">
            <a:xfrm>
              <a:off x="204" y="2931"/>
              <a:ext cx="1451" cy="1238"/>
            </a:xfrm>
            <a:prstGeom prst="rect">
              <a:avLst/>
            </a:prstGeom>
            <a:noFill/>
            <a:ln w="9525">
              <a:noFill/>
              <a:miter lim="800000"/>
              <a:headEnd/>
              <a:tailEnd/>
            </a:ln>
          </p:spPr>
        </p:pic>
        <p:pic>
          <p:nvPicPr>
            <p:cNvPr id="43" name="Picture 83" descr="Image Suspension Miroir AV"/>
            <p:cNvPicPr>
              <a:picLocks noChangeAspect="1" noChangeArrowheads="1"/>
            </p:cNvPicPr>
            <p:nvPr/>
          </p:nvPicPr>
          <p:blipFill>
            <a:blip r:embed="rId10" cstate="print"/>
            <a:srcRect/>
            <a:stretch>
              <a:fillRect/>
            </a:stretch>
          </p:blipFill>
          <p:spPr bwMode="auto">
            <a:xfrm>
              <a:off x="4604" y="2387"/>
              <a:ext cx="483" cy="817"/>
            </a:xfrm>
            <a:prstGeom prst="rect">
              <a:avLst/>
            </a:prstGeom>
            <a:noFill/>
            <a:ln w="9525">
              <a:noFill/>
              <a:miter lim="800000"/>
              <a:headEnd/>
              <a:tailEnd/>
            </a:ln>
          </p:spPr>
        </p:pic>
        <p:sp>
          <p:nvSpPr>
            <p:cNvPr id="44" name="Line 84"/>
            <p:cNvSpPr>
              <a:spLocks noChangeShapeType="1"/>
            </p:cNvSpPr>
            <p:nvPr/>
          </p:nvSpPr>
          <p:spPr bwMode="auto">
            <a:xfrm flipH="1" flipV="1">
              <a:off x="4377" y="2296"/>
              <a:ext cx="90" cy="227"/>
            </a:xfrm>
            <a:prstGeom prst="line">
              <a:avLst/>
            </a:prstGeom>
            <a:noFill/>
            <a:ln w="69850">
              <a:solidFill>
                <a:schemeClr val="tx1"/>
              </a:solidFill>
              <a:round/>
              <a:headEnd/>
              <a:tailEnd type="triangle" w="med" len="med"/>
            </a:ln>
            <a:effectLst/>
          </p:spPr>
          <p:txBody>
            <a:bodyPr/>
            <a:lstStyle/>
            <a:p>
              <a:endParaRPr lang="fr-FR"/>
            </a:p>
          </p:txBody>
        </p:sp>
        <p:pic>
          <p:nvPicPr>
            <p:cNvPr id="45" name="Picture 85" descr="Image Ens Enceinte Inf 2 Sup Miroir"/>
            <p:cNvPicPr>
              <a:picLocks noChangeAspect="1" noChangeArrowheads="1"/>
            </p:cNvPicPr>
            <p:nvPr/>
          </p:nvPicPr>
          <p:blipFill>
            <a:blip r:embed="rId11" cstate="print"/>
            <a:srcRect/>
            <a:stretch>
              <a:fillRect/>
            </a:stretch>
          </p:blipFill>
          <p:spPr bwMode="auto">
            <a:xfrm>
              <a:off x="4783" y="3203"/>
              <a:ext cx="977" cy="1117"/>
            </a:xfrm>
            <a:prstGeom prst="rect">
              <a:avLst/>
            </a:prstGeom>
            <a:noFill/>
            <a:ln w="9525">
              <a:noFill/>
              <a:miter lim="800000"/>
              <a:headEnd/>
              <a:tailEnd/>
            </a:ln>
          </p:spPr>
        </p:pic>
        <p:sp>
          <p:nvSpPr>
            <p:cNvPr id="46" name="Oval 86"/>
            <p:cNvSpPr>
              <a:spLocks noChangeArrowheads="1"/>
            </p:cNvSpPr>
            <p:nvPr/>
          </p:nvSpPr>
          <p:spPr bwMode="auto">
            <a:xfrm>
              <a:off x="4422" y="2341"/>
              <a:ext cx="817" cy="953"/>
            </a:xfrm>
            <a:prstGeom prst="ellipse">
              <a:avLst/>
            </a:prstGeom>
            <a:noFill/>
            <a:ln w="25400">
              <a:solidFill>
                <a:schemeClr val="tx1"/>
              </a:solidFill>
              <a:round/>
              <a:headEnd/>
              <a:tailEnd/>
            </a:ln>
            <a:effectLst/>
          </p:spPr>
          <p:txBody>
            <a:bodyPr wrap="none" anchor="ctr"/>
            <a:lstStyle/>
            <a:p>
              <a:endParaRPr lang="fr-FR"/>
            </a:p>
          </p:txBody>
        </p:sp>
        <p:sp>
          <p:nvSpPr>
            <p:cNvPr id="47" name="Line 87"/>
            <p:cNvSpPr>
              <a:spLocks noChangeShapeType="1"/>
            </p:cNvSpPr>
            <p:nvPr/>
          </p:nvSpPr>
          <p:spPr bwMode="auto">
            <a:xfrm flipH="1" flipV="1">
              <a:off x="5057" y="3113"/>
              <a:ext cx="90" cy="227"/>
            </a:xfrm>
            <a:prstGeom prst="line">
              <a:avLst/>
            </a:prstGeom>
            <a:noFill/>
            <a:ln w="69850">
              <a:solidFill>
                <a:schemeClr val="tx1"/>
              </a:solidFill>
              <a:round/>
              <a:headEnd/>
              <a:tailEnd type="triangle" w="med" len="med"/>
            </a:ln>
            <a:effectLst/>
          </p:spPr>
          <p:txBody>
            <a:bodyPr/>
            <a:lstStyle/>
            <a:p>
              <a:endParaRPr lang="fr-FR"/>
            </a:p>
          </p:txBody>
        </p:sp>
        <p:sp>
          <p:nvSpPr>
            <p:cNvPr id="48" name="Line 88"/>
            <p:cNvSpPr>
              <a:spLocks noChangeShapeType="1"/>
            </p:cNvSpPr>
            <p:nvPr/>
          </p:nvSpPr>
          <p:spPr bwMode="auto">
            <a:xfrm flipH="1" flipV="1">
              <a:off x="1565" y="1797"/>
              <a:ext cx="0" cy="1633"/>
            </a:xfrm>
            <a:prstGeom prst="line">
              <a:avLst/>
            </a:prstGeom>
            <a:noFill/>
            <a:ln w="15875">
              <a:solidFill>
                <a:srgbClr val="FF0000"/>
              </a:solidFill>
              <a:round/>
              <a:headEnd/>
              <a:tailEnd/>
            </a:ln>
            <a:effectLst/>
          </p:spPr>
          <p:txBody>
            <a:bodyPr/>
            <a:lstStyle/>
            <a:p>
              <a:endParaRPr lang="fr-FR"/>
            </a:p>
          </p:txBody>
        </p:sp>
        <p:grpSp>
          <p:nvGrpSpPr>
            <p:cNvPr id="49" name="Group 89"/>
            <p:cNvGrpSpPr>
              <a:grpSpLocks/>
            </p:cNvGrpSpPr>
            <p:nvPr/>
          </p:nvGrpSpPr>
          <p:grpSpPr bwMode="auto">
            <a:xfrm>
              <a:off x="68" y="1842"/>
              <a:ext cx="1678" cy="1588"/>
              <a:chOff x="68" y="1842"/>
              <a:chExt cx="1678" cy="1588"/>
            </a:xfrm>
          </p:grpSpPr>
          <p:sp>
            <p:nvSpPr>
              <p:cNvPr id="51" name="Line 90"/>
              <p:cNvSpPr>
                <a:spLocks noChangeShapeType="1"/>
              </p:cNvSpPr>
              <p:nvPr/>
            </p:nvSpPr>
            <p:spPr bwMode="auto">
              <a:xfrm flipH="1">
                <a:off x="68" y="3430"/>
                <a:ext cx="1678" cy="0"/>
              </a:xfrm>
              <a:prstGeom prst="line">
                <a:avLst/>
              </a:prstGeom>
              <a:noFill/>
              <a:ln w="15875">
                <a:solidFill>
                  <a:srgbClr val="FF0000"/>
                </a:solidFill>
                <a:round/>
                <a:headEnd/>
                <a:tailEnd/>
              </a:ln>
              <a:effectLst/>
            </p:spPr>
            <p:txBody>
              <a:bodyPr/>
              <a:lstStyle/>
              <a:p>
                <a:endParaRPr lang="fr-FR"/>
              </a:p>
            </p:txBody>
          </p:sp>
          <p:sp>
            <p:nvSpPr>
              <p:cNvPr id="52" name="Line 91"/>
              <p:cNvSpPr>
                <a:spLocks noChangeShapeType="1"/>
              </p:cNvSpPr>
              <p:nvPr/>
            </p:nvSpPr>
            <p:spPr bwMode="auto">
              <a:xfrm flipH="1" flipV="1">
                <a:off x="68" y="1842"/>
                <a:ext cx="0" cy="1588"/>
              </a:xfrm>
              <a:prstGeom prst="line">
                <a:avLst/>
              </a:prstGeom>
              <a:noFill/>
              <a:ln w="15875">
                <a:solidFill>
                  <a:srgbClr val="FF0000"/>
                </a:solidFill>
                <a:round/>
                <a:headEnd/>
                <a:tailEnd/>
              </a:ln>
              <a:effectLst/>
            </p:spPr>
            <p:txBody>
              <a:bodyPr/>
              <a:lstStyle/>
              <a:p>
                <a:endParaRPr lang="fr-FR"/>
              </a:p>
            </p:txBody>
          </p:sp>
          <p:sp>
            <p:nvSpPr>
              <p:cNvPr id="53" name="Line 92"/>
              <p:cNvSpPr>
                <a:spLocks noChangeShapeType="1"/>
              </p:cNvSpPr>
              <p:nvPr/>
            </p:nvSpPr>
            <p:spPr bwMode="auto">
              <a:xfrm>
                <a:off x="68" y="1842"/>
                <a:ext cx="90" cy="0"/>
              </a:xfrm>
              <a:prstGeom prst="line">
                <a:avLst/>
              </a:prstGeom>
              <a:noFill/>
              <a:ln w="9525">
                <a:solidFill>
                  <a:srgbClr val="FF0000"/>
                </a:solidFill>
                <a:round/>
                <a:headEnd/>
                <a:tailEnd type="triangle" w="med" len="med"/>
              </a:ln>
              <a:effectLst/>
            </p:spPr>
            <p:txBody>
              <a:bodyPr/>
              <a:lstStyle/>
              <a:p>
                <a:endParaRPr lang="fr-FR"/>
              </a:p>
            </p:txBody>
          </p:sp>
        </p:grpSp>
        <p:sp>
          <p:nvSpPr>
            <p:cNvPr id="50" name="Text Box 93"/>
            <p:cNvSpPr txBox="1">
              <a:spLocks noChangeArrowheads="1"/>
            </p:cNvSpPr>
            <p:nvPr/>
          </p:nvSpPr>
          <p:spPr bwMode="auto">
            <a:xfrm>
              <a:off x="158" y="2795"/>
              <a:ext cx="1963" cy="141"/>
            </a:xfrm>
            <a:prstGeom prst="rect">
              <a:avLst/>
            </a:prstGeom>
            <a:noFill/>
            <a:ln w="9525">
              <a:noFill/>
              <a:miter lim="800000"/>
              <a:headEnd/>
              <a:tailEnd/>
            </a:ln>
            <a:effectLst/>
          </p:spPr>
          <p:txBody>
            <a:bodyPr>
              <a:spAutoFit/>
            </a:bodyPr>
            <a:lstStyle/>
            <a:p>
              <a:pPr eaLnBrk="1" hangingPunct="1"/>
              <a:r>
                <a:rPr lang="fr-FR" sz="400" b="1">
                  <a:latin typeface="Arial" charset="0"/>
                </a:rPr>
                <a:t>Interface Graphique de paramétrage pour chaque Tour</a:t>
              </a:r>
            </a:p>
          </p:txBody>
        </p:sp>
      </p:grpSp>
      <p:sp>
        <p:nvSpPr>
          <p:cNvPr id="97" name="Rectangle 18"/>
          <p:cNvSpPr>
            <a:spLocks noRot="1" noChangeArrowheads="1"/>
          </p:cNvSpPr>
          <p:nvPr/>
        </p:nvSpPr>
        <p:spPr bwMode="auto">
          <a:xfrm>
            <a:off x="323529" y="1628800"/>
            <a:ext cx="8712967" cy="504056"/>
          </a:xfrm>
          <a:prstGeom prst="rect">
            <a:avLst/>
          </a:prstGeom>
          <a:noFill/>
          <a:ln w="9525">
            <a:noFill/>
            <a:miter lim="800000"/>
            <a:headEnd/>
            <a:tailEnd/>
          </a:ln>
          <a:effectLst/>
        </p:spPr>
        <p:txBody>
          <a:bodyPr anchor="ctr"/>
          <a:lstStyle/>
          <a:p>
            <a:pPr algn="ctr"/>
            <a:r>
              <a:rPr lang="fr-FR" b="1" u="sng" dirty="0" smtClean="0">
                <a:solidFill>
                  <a:srgbClr val="FF0000"/>
                </a:solidFill>
                <a:latin typeface="Arial" pitchFamily="34" charset="0"/>
                <a:cs typeface="Arial" pitchFamily="34" charset="0"/>
              </a:rPr>
              <a:t>Informatique Temps Réel </a:t>
            </a:r>
            <a:endParaRPr lang="en-US" b="1" u="sng" dirty="0" smtClean="0">
              <a:latin typeface="Arial" pitchFamily="34" charset="0"/>
              <a:cs typeface="Arial" pitchFamily="34" charset="0"/>
            </a:endParaRPr>
          </a:p>
          <a:p>
            <a:pPr algn="ctr"/>
            <a:r>
              <a:rPr lang="fr-FR" sz="1800" dirty="0" smtClean="0">
                <a:latin typeface="Arial" pitchFamily="34" charset="0"/>
                <a:cs typeface="Arial" pitchFamily="34" charset="0"/>
              </a:rPr>
              <a:t>Exemple :Synoptique Général pour le contrôle du </a:t>
            </a:r>
            <a:r>
              <a:rPr lang="fr-FR" sz="1800" dirty="0" err="1" smtClean="0">
                <a:latin typeface="Arial" pitchFamily="34" charset="0"/>
                <a:cs typeface="Arial" pitchFamily="34" charset="0"/>
              </a:rPr>
              <a:t>lock</a:t>
            </a:r>
            <a:r>
              <a:rPr lang="fr-FR" sz="1800" dirty="0" smtClean="0">
                <a:latin typeface="Arial" pitchFamily="34" charset="0"/>
                <a:cs typeface="Arial" pitchFamily="34" charset="0"/>
              </a:rPr>
              <a:t> du laser de CALVA </a:t>
            </a:r>
            <a:endParaRPr lang="fr-FR" sz="1800" dirty="0">
              <a:latin typeface="Arial" pitchFamily="34" charset="0"/>
              <a:cs typeface="Arial" pitchFamily="34" charset="0"/>
            </a:endParaRPr>
          </a:p>
        </p:txBody>
      </p:sp>
      <p:sp>
        <p:nvSpPr>
          <p:cNvPr id="98" name="ZoneTexte 97"/>
          <p:cNvSpPr txBox="1"/>
          <p:nvPr/>
        </p:nvSpPr>
        <p:spPr>
          <a:xfrm>
            <a:off x="899592" y="548680"/>
            <a:ext cx="7200800" cy="923330"/>
          </a:xfrm>
          <a:prstGeom prst="rect">
            <a:avLst/>
          </a:prstGeom>
          <a:solidFill>
            <a:srgbClr val="FFFF00"/>
          </a:solidFill>
        </p:spPr>
        <p:txBody>
          <a:bodyPr wrap="square" rtlCol="0">
            <a:spAutoFit/>
          </a:bodyPr>
          <a:lstStyle/>
          <a:p>
            <a:pPr algn="ctr"/>
            <a:r>
              <a:rPr lang="fr-FR" dirty="0" smtClean="0">
                <a:latin typeface="Arial" pitchFamily="34" charset="0"/>
                <a:cs typeface="Arial" pitchFamily="34" charset="0"/>
              </a:rPr>
              <a:t>Rôle très important dans les réalisations des projets locaux</a:t>
            </a:r>
          </a:p>
          <a:p>
            <a:pPr algn="ctr"/>
            <a:r>
              <a:rPr lang="fr-FR" i="1" dirty="0" smtClean="0">
                <a:latin typeface="Arial" pitchFamily="34" charset="0"/>
                <a:cs typeface="Arial" pitchFamily="34" charset="0"/>
              </a:rPr>
              <a:t>[cet axe devient de plus en plus important]</a:t>
            </a:r>
          </a:p>
          <a:p>
            <a:pPr algn="ctr"/>
            <a:r>
              <a:rPr lang="en-US" b="1" u="sng" dirty="0" err="1" smtClean="0">
                <a:latin typeface="Arial" pitchFamily="34" charset="0"/>
                <a:cs typeface="Arial" pitchFamily="34" charset="0"/>
              </a:rPr>
              <a:t>Calva,PHIL,XFEL,ThomX</a:t>
            </a:r>
            <a:r>
              <a:rPr lang="en-US" b="1" u="sng" dirty="0" smtClean="0">
                <a:latin typeface="Arial" pitchFamily="34" charset="0"/>
                <a:cs typeface="Arial" pitchFamily="34" charset="0"/>
              </a:rPr>
              <a:t>…</a:t>
            </a:r>
            <a:endParaRPr lang="fr-FR" dirty="0">
              <a:latin typeface="Arial" pitchFamily="34" charset="0"/>
              <a:cs typeface="Arial" pitchFamily="34" charset="0"/>
            </a:endParaRPr>
          </a:p>
        </p:txBody>
      </p:sp>
      <p:sp>
        <p:nvSpPr>
          <p:cNvPr id="99" name="ZoneTexte 98"/>
          <p:cNvSpPr txBox="1"/>
          <p:nvPr/>
        </p:nvSpPr>
        <p:spPr>
          <a:xfrm>
            <a:off x="6156176" y="5805264"/>
            <a:ext cx="2730235" cy="369332"/>
          </a:xfrm>
          <a:prstGeom prst="rect">
            <a:avLst/>
          </a:prstGeom>
          <a:noFill/>
        </p:spPr>
        <p:txBody>
          <a:bodyPr wrap="none" rtlCol="0">
            <a:spAutoFit/>
          </a:bodyPr>
          <a:lstStyle/>
          <a:p>
            <a:r>
              <a:rPr lang="fr-FR" b="1" dirty="0" smtClean="0">
                <a:solidFill>
                  <a:srgbClr val="FF0000"/>
                </a:solidFill>
                <a:latin typeface="Arial" pitchFamily="34" charset="0"/>
                <a:cs typeface="Arial" pitchFamily="34" charset="0"/>
              </a:rPr>
              <a:t>+ réalisations</a:t>
            </a:r>
            <a:r>
              <a:rPr lang="en-US" b="1" dirty="0" smtClean="0">
                <a:solidFill>
                  <a:srgbClr val="FF0000"/>
                </a:solidFill>
                <a:latin typeface="Arial" pitchFamily="34" charset="0"/>
                <a:cs typeface="Arial" pitchFamily="34" charset="0"/>
              </a:rPr>
              <a:t> du SDTM</a:t>
            </a:r>
            <a:endParaRPr lang="fr-FR"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44901D5-0DEC-41E6-8025-CE7E4D9C4ED2}" type="slidenum">
              <a:rPr lang="fr-FR" smtClean="0"/>
              <a:pPr/>
              <a:t>9</a:t>
            </a:fld>
            <a:endParaRPr lang="fr-FR" dirty="0"/>
          </a:p>
        </p:txBody>
      </p:sp>
      <p:sp>
        <p:nvSpPr>
          <p:cNvPr id="5" name="Titre 1"/>
          <p:cNvSpPr>
            <a:spLocks noGrp="1"/>
          </p:cNvSpPr>
          <p:nvPr>
            <p:ph type="title"/>
          </p:nvPr>
        </p:nvSpPr>
        <p:spPr>
          <a:xfrm>
            <a:off x="0" y="0"/>
            <a:ext cx="5004048" cy="548680"/>
          </a:xfrm>
          <a:solidFill>
            <a:srgbClr val="FFFF00"/>
          </a:solidFill>
        </p:spPr>
        <p:txBody>
          <a:bodyPr>
            <a:normAutofit/>
          </a:bodyPr>
          <a:lstStyle/>
          <a:p>
            <a:r>
              <a:rPr lang="fr-FR" sz="2000" dirty="0" smtClean="0">
                <a:latin typeface="Arial" pitchFamily="34" charset="0"/>
                <a:cs typeface="Arial" pitchFamily="34" charset="0"/>
              </a:rPr>
              <a:t>GRIF et GRIF/LAL dans WLCG</a:t>
            </a:r>
            <a:endParaRPr lang="fr-FR" sz="2000" dirty="0">
              <a:latin typeface="Arial" pitchFamily="34" charset="0"/>
              <a:cs typeface="Arial" pitchFamily="34" charset="0"/>
            </a:endParaRPr>
          </a:p>
        </p:txBody>
      </p:sp>
      <p:graphicFrame>
        <p:nvGraphicFramePr>
          <p:cNvPr id="6" name="Graphique 5"/>
          <p:cNvGraphicFramePr>
            <a:graphicFrameLocks/>
          </p:cNvGraphicFramePr>
          <p:nvPr>
            <p:extLst>
              <p:ext uri="{D42A27DB-BD31-4B8C-83A1-F6EECF244321}">
                <p14:modId xmlns="" xmlns:p14="http://schemas.microsoft.com/office/powerpoint/2010/main" val="3177435515"/>
              </p:ext>
            </p:extLst>
          </p:nvPr>
        </p:nvGraphicFramePr>
        <p:xfrm>
          <a:off x="0" y="476672"/>
          <a:ext cx="4402869" cy="37413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phique 6"/>
          <p:cNvGraphicFramePr>
            <a:graphicFrameLocks/>
          </p:cNvGraphicFramePr>
          <p:nvPr>
            <p:extLst>
              <p:ext uri="{D42A27DB-BD31-4B8C-83A1-F6EECF244321}">
                <p14:modId xmlns="" xmlns:p14="http://schemas.microsoft.com/office/powerpoint/2010/main" val="1605287380"/>
              </p:ext>
            </p:extLst>
          </p:nvPr>
        </p:nvGraphicFramePr>
        <p:xfrm>
          <a:off x="4176464" y="476672"/>
          <a:ext cx="5005064" cy="3168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phique 7"/>
          <p:cNvGraphicFramePr/>
          <p:nvPr/>
        </p:nvGraphicFramePr>
        <p:xfrm>
          <a:off x="2483768" y="2708920"/>
          <a:ext cx="3960440" cy="2520280"/>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4572000" y="0"/>
            <a:ext cx="4572000" cy="615553"/>
          </a:xfrm>
          <a:prstGeom prst="rect">
            <a:avLst/>
          </a:prstGeom>
        </p:spPr>
        <p:txBody>
          <a:bodyPr>
            <a:spAutoFit/>
          </a:bodyPr>
          <a:lstStyle/>
          <a:p>
            <a:pPr algn="ctr">
              <a:defRPr sz="1800" b="1" i="0" u="none" strike="noStrike" kern="1200" baseline="0">
                <a:solidFill>
                  <a:sysClr val="windowText" lastClr="000000"/>
                </a:solidFill>
                <a:latin typeface="+mn-lt"/>
                <a:ea typeface="+mn-ea"/>
                <a:cs typeface="+mn-cs"/>
              </a:defRPr>
            </a:pPr>
            <a:r>
              <a:rPr lang="en-US" dirty="0" smtClean="0"/>
              <a:t>CPU contribution per site (France)</a:t>
            </a:r>
          </a:p>
          <a:p>
            <a:pPr algn="ctr">
              <a:defRPr sz="1800" b="1" i="0" u="none" strike="noStrike" kern="1200" baseline="0">
                <a:solidFill>
                  <a:sysClr val="windowText" lastClr="000000"/>
                </a:solidFill>
                <a:latin typeface="+mn-lt"/>
                <a:ea typeface="+mn-ea"/>
                <a:cs typeface="+mn-cs"/>
              </a:defRPr>
            </a:pPr>
            <a:r>
              <a:rPr lang="en-US" sz="1600" i="1" dirty="0" smtClean="0">
                <a:solidFill>
                  <a:sysClr val="windowText" lastClr="000000"/>
                </a:solidFill>
              </a:rPr>
              <a:t>Jan. - Dec. 2010</a:t>
            </a:r>
            <a:endParaRPr lang="en-US" sz="1600" i="1" dirty="0">
              <a:solidFill>
                <a:sysClr val="windowText" lastClr="000000"/>
              </a:solidFill>
            </a:endParaRPr>
          </a:p>
        </p:txBody>
      </p:sp>
      <p:sp>
        <p:nvSpPr>
          <p:cNvPr id="11" name="Rectangle 10"/>
          <p:cNvSpPr/>
          <p:nvPr/>
        </p:nvSpPr>
        <p:spPr>
          <a:xfrm>
            <a:off x="0" y="4221088"/>
            <a:ext cx="3870176" cy="584775"/>
          </a:xfrm>
          <a:prstGeom prst="rect">
            <a:avLst/>
          </a:prstGeom>
        </p:spPr>
        <p:txBody>
          <a:bodyPr wrap="square">
            <a:spAutoFit/>
          </a:bodyPr>
          <a:lstStyle/>
          <a:p>
            <a:r>
              <a:rPr lang="fr-FR" sz="1600" dirty="0" smtClean="0"/>
              <a:t>la France est un des plus gros pays contributeurs à WLCG (a part les USA)</a:t>
            </a:r>
            <a:endParaRPr lang="fr-FR" sz="1600" dirty="0"/>
          </a:p>
        </p:txBody>
      </p:sp>
      <p:sp>
        <p:nvSpPr>
          <p:cNvPr id="12" name="Rectangle 11"/>
          <p:cNvSpPr/>
          <p:nvPr/>
        </p:nvSpPr>
        <p:spPr>
          <a:xfrm>
            <a:off x="5796136" y="3717032"/>
            <a:ext cx="2644122" cy="646331"/>
          </a:xfrm>
          <a:prstGeom prst="rect">
            <a:avLst/>
          </a:prstGeom>
        </p:spPr>
        <p:txBody>
          <a:bodyPr wrap="none">
            <a:spAutoFit/>
          </a:bodyPr>
          <a:lstStyle/>
          <a:p>
            <a:pPr algn="ctr"/>
            <a:r>
              <a:rPr lang="fr-FR" dirty="0" smtClean="0"/>
              <a:t>GRIF le 2eme site français </a:t>
            </a:r>
            <a:endParaRPr lang="fr-FR" dirty="0" smtClean="0"/>
          </a:p>
          <a:p>
            <a:pPr algn="ctr"/>
            <a:r>
              <a:rPr lang="fr-FR" dirty="0" smtClean="0"/>
              <a:t>après </a:t>
            </a:r>
            <a:r>
              <a:rPr lang="fr-FR" dirty="0" smtClean="0"/>
              <a:t>le CC</a:t>
            </a:r>
            <a:endParaRPr lang="fr-FR" dirty="0"/>
          </a:p>
        </p:txBody>
      </p:sp>
      <p:sp>
        <p:nvSpPr>
          <p:cNvPr id="13" name="Rectangle 12"/>
          <p:cNvSpPr/>
          <p:nvPr/>
        </p:nvSpPr>
        <p:spPr>
          <a:xfrm>
            <a:off x="107504" y="5229200"/>
            <a:ext cx="8964488" cy="830997"/>
          </a:xfrm>
          <a:prstGeom prst="rect">
            <a:avLst/>
          </a:prstGeom>
          <a:solidFill>
            <a:srgbClr val="FFCC99"/>
          </a:solidFill>
        </p:spPr>
        <p:txBody>
          <a:bodyPr wrap="square">
            <a:spAutoFit/>
          </a:bodyPr>
          <a:lstStyle/>
          <a:p>
            <a:pPr algn="just"/>
            <a:r>
              <a:rPr lang="fr-FR" sz="1600" dirty="0" smtClean="0">
                <a:latin typeface="Arial" pitchFamily="34" charset="0"/>
                <a:cs typeface="Arial" pitchFamily="34" charset="0"/>
              </a:rPr>
              <a:t>GRIF (Grille) au LAL …des contraintes et des coûts… mais beaucoup de bénéfices : </a:t>
            </a:r>
            <a:endParaRPr lang="fr-FR" sz="1600" dirty="0" smtClean="0">
              <a:latin typeface="Arial" pitchFamily="34" charset="0"/>
              <a:cs typeface="Arial" pitchFamily="34" charset="0"/>
            </a:endParaRPr>
          </a:p>
          <a:p>
            <a:pPr algn="just"/>
            <a:r>
              <a:rPr lang="fr-FR" sz="1600" dirty="0" smtClean="0">
                <a:latin typeface="Arial" pitchFamily="34" charset="0"/>
                <a:cs typeface="Arial" pitchFamily="34" charset="0"/>
              </a:rPr>
              <a:t>financement </a:t>
            </a:r>
            <a:r>
              <a:rPr lang="fr-FR" sz="1600" dirty="0" smtClean="0">
                <a:latin typeface="Arial" pitchFamily="34" charset="0"/>
                <a:cs typeface="Arial" pitchFamily="34" charset="0"/>
              </a:rPr>
              <a:t>d’infrastructures, ressources disponibles pour les expériences LHC et tous les utilisateurs +  Réussite humaine d’une aventure collective (6 labos)</a:t>
            </a:r>
          </a:p>
        </p:txBody>
      </p:sp>
      <p:sp>
        <p:nvSpPr>
          <p:cNvPr id="14" name="Rectangle 13"/>
          <p:cNvSpPr/>
          <p:nvPr/>
        </p:nvSpPr>
        <p:spPr>
          <a:xfrm>
            <a:off x="1043608" y="6165304"/>
            <a:ext cx="7200800" cy="369332"/>
          </a:xfrm>
          <a:prstGeom prst="rect">
            <a:avLst/>
          </a:prstGeom>
          <a:solidFill>
            <a:srgbClr val="FFCC99"/>
          </a:solidFill>
        </p:spPr>
        <p:txBody>
          <a:bodyPr wrap="square">
            <a:spAutoFit/>
          </a:bodyPr>
          <a:lstStyle/>
          <a:p>
            <a:r>
              <a:rPr lang="fr-FR" dirty="0" smtClean="0"/>
              <a:t>coupes budgétaires de cette année : investissements en 2011 ? </a:t>
            </a:r>
            <a:endParaRPr lang="fr-FR" dirty="0"/>
          </a:p>
        </p:txBody>
      </p:sp>
      <p:sp>
        <p:nvSpPr>
          <p:cNvPr id="15" name="ZoneTexte 14"/>
          <p:cNvSpPr txBox="1"/>
          <p:nvPr/>
        </p:nvSpPr>
        <p:spPr>
          <a:xfrm>
            <a:off x="6983760" y="1196752"/>
            <a:ext cx="2160240" cy="276999"/>
          </a:xfrm>
          <a:prstGeom prst="rect">
            <a:avLst/>
          </a:prstGeom>
          <a:noFill/>
        </p:spPr>
        <p:txBody>
          <a:bodyPr wrap="square" rtlCol="0">
            <a:spAutoFit/>
          </a:bodyPr>
          <a:lstStyle/>
          <a:p>
            <a:pPr algn="ctr"/>
            <a:r>
              <a:rPr lang="fr-FR" sz="1200" dirty="0" err="1" smtClean="0">
                <a:solidFill>
                  <a:srgbClr val="FF0000"/>
                </a:solidFill>
              </a:rPr>
              <a:t>Courtesy</a:t>
            </a:r>
            <a:r>
              <a:rPr lang="fr-FR" sz="1200" dirty="0" smtClean="0">
                <a:solidFill>
                  <a:srgbClr val="FF0000"/>
                </a:solidFill>
              </a:rPr>
              <a:t> LCG France (F. Chollet)</a:t>
            </a:r>
            <a:endParaRPr lang="fr-FR" sz="1200" dirty="0">
              <a:solidFill>
                <a:srgbClr val="FF0000"/>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3293</TotalTime>
  <Words>4029</Words>
  <Application>Microsoft Office PowerPoint</Application>
  <PresentationFormat>Affichage à l'écran (4:3)</PresentationFormat>
  <Paragraphs>844</Paragraphs>
  <Slides>38</Slides>
  <Notes>0</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38</vt:i4>
      </vt:variant>
    </vt:vector>
  </HeadingPairs>
  <TitlesOfParts>
    <vt:vector size="41" baseType="lpstr">
      <vt:lpstr>Thème Office</vt:lpstr>
      <vt:lpstr>Équation</vt:lpstr>
      <vt:lpstr>Equation</vt:lpstr>
      <vt:lpstr>Diapositive 1</vt:lpstr>
      <vt:lpstr>Diapositive 2</vt:lpstr>
      <vt:lpstr>Diapositive 3</vt:lpstr>
      <vt:lpstr>Diapositive 4</vt:lpstr>
      <vt:lpstr>Diapositive 5</vt:lpstr>
      <vt:lpstr>Diapositive 6</vt:lpstr>
      <vt:lpstr>Diapositive 7</vt:lpstr>
      <vt:lpstr>Diapositive 8</vt:lpstr>
      <vt:lpstr>GRIF et GRIF/LAL dans WLCG</vt:lpstr>
      <vt:lpstr>Diapositive 10</vt:lpstr>
      <vt:lpstr>Diapositive 11</vt:lpstr>
      <vt:lpstr>Diapositive 12</vt:lpstr>
      <vt:lpstr>Diapositive 13</vt:lpstr>
      <vt:lpstr>Estimation de luminosité pic et intégrée (transparent montré à Chamonix – Jan 2011)</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BAO/Energie noire: LSST &amp; BAORadio</vt:lpstr>
      <vt:lpstr>Diapositive 28</vt:lpstr>
      <vt:lpstr>Diapositive 29</vt:lpstr>
      <vt:lpstr>Diapositive 30</vt:lpstr>
      <vt:lpstr>Diapositive 31</vt:lpstr>
      <vt:lpstr>PetaQCD</vt:lpstr>
      <vt:lpstr>Diapositive 33</vt:lpstr>
      <vt:lpstr>Diapositive 34</vt:lpstr>
      <vt:lpstr>Diapositive 35</vt:lpstr>
      <vt:lpstr>Diapositive 36</vt:lpstr>
      <vt:lpstr>Diapositive 37</vt:lpstr>
      <vt:lpstr>Diapositive 38</vt:lpstr>
    </vt:vector>
  </TitlesOfParts>
  <Company>LAL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stocchi</dc:creator>
  <cp:lastModifiedBy>stocchi</cp:lastModifiedBy>
  <cp:revision>369</cp:revision>
  <dcterms:created xsi:type="dcterms:W3CDTF">2010-11-21T22:19:44Z</dcterms:created>
  <dcterms:modified xsi:type="dcterms:W3CDTF">2011-03-10T12:23:21Z</dcterms:modified>
</cp:coreProperties>
</file>