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73" r:id="rId3"/>
    <p:sldId id="269" r:id="rId4"/>
    <p:sldId id="268" r:id="rId5"/>
    <p:sldId id="272" r:id="rId6"/>
    <p:sldId id="261" r:id="rId7"/>
    <p:sldId id="263" r:id="rId8"/>
    <p:sldId id="264" r:id="rId9"/>
    <p:sldId id="265" r:id="rId10"/>
    <p:sldId id="266" r:id="rId11"/>
    <p:sldId id="267" r:id="rId12"/>
    <p:sldId id="270" r:id="rId13"/>
    <p:sldId id="271" r:id="rId14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501F7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4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778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pnnas2\zerguer\Bacchus\test_uniformite_BG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ipnnas2\zerguer\Bacchus\Test_BGO_CsI_StGobain_Amcry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400"/>
            </a:pPr>
            <a:r>
              <a:rPr lang="fr-FR" sz="1400"/>
              <a:t>Test</a:t>
            </a:r>
            <a:r>
              <a:rPr lang="fr-FR" sz="1400" baseline="0"/>
              <a:t> homogénéité - source Cesium 137 - HT 1100V </a:t>
            </a:r>
            <a:endParaRPr lang="fr-FR" sz="140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Scionix (1) PM  AA2689</c:v>
          </c:tx>
          <c:xVal>
            <c:numRef>
              <c:f>Feuil1!$D$11:$R$11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Feuil1!$D$12:$R$12</c:f>
              <c:numCache>
                <c:formatCode>General</c:formatCode>
                <c:ptCount val="15"/>
                <c:pt idx="0">
                  <c:v>3013</c:v>
                </c:pt>
                <c:pt idx="1">
                  <c:v>2963</c:v>
                </c:pt>
                <c:pt idx="2">
                  <c:v>2870</c:v>
                </c:pt>
                <c:pt idx="3">
                  <c:v>2770</c:v>
                </c:pt>
                <c:pt idx="4">
                  <c:v>2605</c:v>
                </c:pt>
                <c:pt idx="5">
                  <c:v>2395</c:v>
                </c:pt>
                <c:pt idx="6">
                  <c:v>2132</c:v>
                </c:pt>
                <c:pt idx="7">
                  <c:v>1976</c:v>
                </c:pt>
                <c:pt idx="8">
                  <c:v>1871</c:v>
                </c:pt>
                <c:pt idx="9">
                  <c:v>1816</c:v>
                </c:pt>
                <c:pt idx="10">
                  <c:v>1770</c:v>
                </c:pt>
                <c:pt idx="11">
                  <c:v>1727</c:v>
                </c:pt>
                <c:pt idx="12">
                  <c:v>1676</c:v>
                </c:pt>
                <c:pt idx="13">
                  <c:v>1637</c:v>
                </c:pt>
                <c:pt idx="14">
                  <c:v>1621</c:v>
                </c:pt>
              </c:numCache>
            </c:numRef>
          </c:yVal>
        </c:ser>
        <c:ser>
          <c:idx val="1"/>
          <c:order val="1"/>
          <c:tx>
            <c:v>Scionix (1) PM AA2673</c:v>
          </c:tx>
          <c:marker>
            <c:symbol val="square"/>
            <c:size val="5"/>
          </c:marker>
          <c:xVal>
            <c:numRef>
              <c:f>Feuil1!$D$16:$R$16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Feuil1!$D$17:$R$17</c:f>
              <c:numCache>
                <c:formatCode>General</c:formatCode>
                <c:ptCount val="15"/>
                <c:pt idx="0">
                  <c:v>2796</c:v>
                </c:pt>
                <c:pt idx="1">
                  <c:v>2764</c:v>
                </c:pt>
                <c:pt idx="2">
                  <c:v>2735</c:v>
                </c:pt>
                <c:pt idx="3">
                  <c:v>2667</c:v>
                </c:pt>
                <c:pt idx="4">
                  <c:v>2590</c:v>
                </c:pt>
                <c:pt idx="5">
                  <c:v>2400</c:v>
                </c:pt>
                <c:pt idx="6">
                  <c:v>2152</c:v>
                </c:pt>
                <c:pt idx="7">
                  <c:v>1994</c:v>
                </c:pt>
                <c:pt idx="8">
                  <c:v>1922</c:v>
                </c:pt>
                <c:pt idx="9">
                  <c:v>1875</c:v>
                </c:pt>
                <c:pt idx="10">
                  <c:v>1849</c:v>
                </c:pt>
                <c:pt idx="11">
                  <c:v>1838</c:v>
                </c:pt>
                <c:pt idx="12">
                  <c:v>1833</c:v>
                </c:pt>
                <c:pt idx="13">
                  <c:v>1821</c:v>
                </c:pt>
                <c:pt idx="14">
                  <c:v>1800</c:v>
                </c:pt>
              </c:numCache>
            </c:numRef>
          </c:yVal>
        </c:ser>
        <c:ser>
          <c:idx val="2"/>
          <c:order val="2"/>
          <c:tx>
            <c:v>Scionix (2) PM ZN4427</c:v>
          </c:tx>
          <c:xVal>
            <c:numRef>
              <c:f>Feuil1!$D$21:$R$21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Feuil1!$D$22:$R$22</c:f>
              <c:numCache>
                <c:formatCode>General</c:formatCode>
                <c:ptCount val="15"/>
                <c:pt idx="0">
                  <c:v>4189</c:v>
                </c:pt>
                <c:pt idx="1">
                  <c:v>4155</c:v>
                </c:pt>
                <c:pt idx="2">
                  <c:v>4139</c:v>
                </c:pt>
                <c:pt idx="3">
                  <c:v>4001</c:v>
                </c:pt>
                <c:pt idx="4">
                  <c:v>3975</c:v>
                </c:pt>
                <c:pt idx="5">
                  <c:v>3789</c:v>
                </c:pt>
                <c:pt idx="6">
                  <c:v>3574</c:v>
                </c:pt>
                <c:pt idx="7">
                  <c:v>3367</c:v>
                </c:pt>
                <c:pt idx="8">
                  <c:v>3287</c:v>
                </c:pt>
                <c:pt idx="9">
                  <c:v>3217</c:v>
                </c:pt>
                <c:pt idx="10">
                  <c:v>3201</c:v>
                </c:pt>
                <c:pt idx="11">
                  <c:v>3194</c:v>
                </c:pt>
                <c:pt idx="12">
                  <c:v>3196</c:v>
                </c:pt>
                <c:pt idx="13">
                  <c:v>3196</c:v>
                </c:pt>
                <c:pt idx="14">
                  <c:v>3196</c:v>
                </c:pt>
              </c:numCache>
            </c:numRef>
          </c:yVal>
        </c:ser>
        <c:ser>
          <c:idx val="3"/>
          <c:order val="3"/>
          <c:tx>
            <c:v>Saint-Gobain (3) PM ZN4419</c:v>
          </c:tx>
          <c:spPr>
            <a:ln>
              <a:solidFill>
                <a:srgbClr val="7030A0"/>
              </a:solidFill>
            </a:ln>
          </c:spPr>
          <c:marker>
            <c:symbol val="circle"/>
            <c:size val="5"/>
            <c:spPr>
              <a:solidFill>
                <a:srgbClr val="7030A0"/>
              </a:solidFill>
            </c:spPr>
          </c:marker>
          <c:xVal>
            <c:numRef>
              <c:f>Feuil1!$D$25:$R$25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Feuil1!$D$26:$R$26</c:f>
              <c:numCache>
                <c:formatCode>General</c:formatCode>
                <c:ptCount val="15"/>
                <c:pt idx="0">
                  <c:v>1800</c:v>
                </c:pt>
                <c:pt idx="1">
                  <c:v>1804</c:v>
                </c:pt>
                <c:pt idx="2">
                  <c:v>1796</c:v>
                </c:pt>
                <c:pt idx="3">
                  <c:v>1796</c:v>
                </c:pt>
                <c:pt idx="4">
                  <c:v>1804</c:v>
                </c:pt>
                <c:pt idx="5">
                  <c:v>1795</c:v>
                </c:pt>
                <c:pt idx="6">
                  <c:v>1800</c:v>
                </c:pt>
                <c:pt idx="7">
                  <c:v>1801</c:v>
                </c:pt>
                <c:pt idx="8">
                  <c:v>1793</c:v>
                </c:pt>
                <c:pt idx="9">
                  <c:v>1792</c:v>
                </c:pt>
                <c:pt idx="10">
                  <c:v>1794</c:v>
                </c:pt>
                <c:pt idx="11">
                  <c:v>1789</c:v>
                </c:pt>
                <c:pt idx="12">
                  <c:v>1781</c:v>
                </c:pt>
                <c:pt idx="13">
                  <c:v>1760</c:v>
                </c:pt>
                <c:pt idx="14">
                  <c:v>1768</c:v>
                </c:pt>
              </c:numCache>
            </c:numRef>
          </c:yVal>
        </c:ser>
        <c:axId val="60531456"/>
        <c:axId val="60533760"/>
      </c:scatterChart>
      <c:valAx>
        <c:axId val="605314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Position</a:t>
                </a:r>
                <a:r>
                  <a:rPr lang="fr-FR" baseline="0"/>
                  <a:t> (cm)</a:t>
                </a:r>
                <a:endParaRPr lang="fr-FR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60533760"/>
        <c:crosses val="autoZero"/>
        <c:crossBetween val="midCat"/>
      </c:valAx>
      <c:valAx>
        <c:axId val="605337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/>
                  <a:t>Position</a:t>
                </a:r>
                <a:r>
                  <a:rPr lang="fr-FR" baseline="0"/>
                  <a:t> pic (channels)</a:t>
                </a:r>
                <a:endParaRPr lang="fr-FR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60531456"/>
        <c:crosses val="autoZero"/>
        <c:crossBetween val="midCat"/>
      </c:valAx>
    </c:plotArea>
    <c:legend>
      <c:legendPos val="b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000"/>
            </a:pPr>
            <a:r>
              <a:rPr lang="fr-FR" sz="1000"/>
              <a:t>Source</a:t>
            </a:r>
            <a:r>
              <a:rPr lang="fr-FR" sz="1000" baseline="0"/>
              <a:t> Cesium 137 collimatée, PM XP5300B,</a:t>
            </a:r>
          </a:p>
          <a:p>
            <a:pPr>
              <a:defRPr sz="1000"/>
            </a:pPr>
            <a:r>
              <a:rPr lang="fr-FR" sz="1000" baseline="0"/>
              <a:t>Origine de la position: PM</a:t>
            </a:r>
            <a:endParaRPr lang="fr-FR" sz="100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Feuil1!$C$8</c:f>
              <c:strCache>
                <c:ptCount val="1"/>
                <c:pt idx="0">
                  <c:v>1-BGO St Gobain</c:v>
                </c:pt>
              </c:strCache>
            </c:strRef>
          </c:tx>
          <c:spPr>
            <a:ln w="28575">
              <a:noFill/>
            </a:ln>
          </c:spPr>
          <c:xVal>
            <c:numRef>
              <c:f>Feuil1!$D$11:$L$11</c:f>
              <c:numCache>
                <c:formatCode>General</c:formatCode>
                <c:ptCount val="9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</c:numCache>
            </c:numRef>
          </c:xVal>
          <c:yVal>
            <c:numRef>
              <c:f>Feuil1!$D$14:$L$14</c:f>
              <c:numCache>
                <c:formatCode>General</c:formatCode>
                <c:ptCount val="9"/>
                <c:pt idx="0">
                  <c:v>376</c:v>
                </c:pt>
                <c:pt idx="1">
                  <c:v>376</c:v>
                </c:pt>
                <c:pt idx="2">
                  <c:v>374</c:v>
                </c:pt>
                <c:pt idx="3">
                  <c:v>368</c:v>
                </c:pt>
                <c:pt idx="4">
                  <c:v>366</c:v>
                </c:pt>
                <c:pt idx="5">
                  <c:v>362</c:v>
                </c:pt>
                <c:pt idx="6">
                  <c:v>360</c:v>
                </c:pt>
                <c:pt idx="7">
                  <c:v>358</c:v>
                </c:pt>
                <c:pt idx="8">
                  <c:v>356</c:v>
                </c:pt>
              </c:numCache>
            </c:numRef>
          </c:yVal>
        </c:ser>
        <c:ser>
          <c:idx val="1"/>
          <c:order val="1"/>
          <c:tx>
            <c:strRef>
              <c:f>Feuil1!$C$18</c:f>
              <c:strCache>
                <c:ptCount val="1"/>
                <c:pt idx="0">
                  <c:v>2-BGO Amcrys</c:v>
                </c:pt>
              </c:strCache>
            </c:strRef>
          </c:tx>
          <c:spPr>
            <a:ln w="28575">
              <a:noFill/>
            </a:ln>
          </c:spPr>
          <c:xVal>
            <c:numRef>
              <c:f>Feuil1!$D$20:$L$20</c:f>
              <c:numCache>
                <c:formatCode>General</c:formatCode>
                <c:ptCount val="9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</c:numCache>
            </c:numRef>
          </c:xVal>
          <c:yVal>
            <c:numRef>
              <c:f>Feuil1!$D$23:$L$23</c:f>
              <c:numCache>
                <c:formatCode>General</c:formatCode>
                <c:ptCount val="9"/>
                <c:pt idx="0">
                  <c:v>236</c:v>
                </c:pt>
                <c:pt idx="1">
                  <c:v>236</c:v>
                </c:pt>
                <c:pt idx="2">
                  <c:v>234</c:v>
                </c:pt>
                <c:pt idx="3">
                  <c:v>236</c:v>
                </c:pt>
                <c:pt idx="4">
                  <c:v>236</c:v>
                </c:pt>
                <c:pt idx="5">
                  <c:v>238</c:v>
                </c:pt>
                <c:pt idx="6">
                  <c:v>238</c:v>
                </c:pt>
                <c:pt idx="7">
                  <c:v>238</c:v>
                </c:pt>
                <c:pt idx="8">
                  <c:v>240</c:v>
                </c:pt>
              </c:numCache>
            </c:numRef>
          </c:yVal>
        </c:ser>
        <c:ser>
          <c:idx val="2"/>
          <c:order val="2"/>
          <c:tx>
            <c:strRef>
              <c:f>Feuil1!$C$27</c:f>
              <c:strCache>
                <c:ptCount val="1"/>
                <c:pt idx="0">
                  <c:v>3-CsI(Tl) Amcrys</c:v>
                </c:pt>
              </c:strCache>
            </c:strRef>
          </c:tx>
          <c:spPr>
            <a:ln w="28575">
              <a:noFill/>
            </a:ln>
          </c:spPr>
          <c:xVal>
            <c:numRef>
              <c:f>Feuil1!$D$29:$L$29</c:f>
              <c:numCache>
                <c:formatCode>General</c:formatCode>
                <c:ptCount val="9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</c:numCache>
            </c:numRef>
          </c:xVal>
          <c:yVal>
            <c:numRef>
              <c:f>Feuil1!$D$32:$L$32</c:f>
              <c:numCache>
                <c:formatCode>General</c:formatCode>
                <c:ptCount val="9"/>
                <c:pt idx="0">
                  <c:v>1764</c:v>
                </c:pt>
                <c:pt idx="1">
                  <c:v>1758</c:v>
                </c:pt>
                <c:pt idx="2">
                  <c:v>1764</c:v>
                </c:pt>
                <c:pt idx="3">
                  <c:v>1774</c:v>
                </c:pt>
                <c:pt idx="4">
                  <c:v>1776</c:v>
                </c:pt>
                <c:pt idx="5">
                  <c:v>1778</c:v>
                </c:pt>
                <c:pt idx="6">
                  <c:v>1782</c:v>
                </c:pt>
                <c:pt idx="7">
                  <c:v>1782</c:v>
                </c:pt>
                <c:pt idx="8">
                  <c:v>1782</c:v>
                </c:pt>
              </c:numCache>
            </c:numRef>
          </c:yVal>
        </c:ser>
        <c:ser>
          <c:idx val="3"/>
          <c:order val="3"/>
          <c:tx>
            <c:strRef>
              <c:f>Feuil1!$C$36</c:f>
              <c:strCache>
                <c:ptCount val="1"/>
                <c:pt idx="0">
                  <c:v>Phoswich  2+1+PM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</c:marker>
          <c:xVal>
            <c:numRef>
              <c:f>Feuil1!$D$39:$O$39</c:f>
              <c:numCache>
                <c:formatCode>General</c:formatCode>
                <c:ptCount val="12"/>
                <c:pt idx="0">
                  <c:v>10</c:v>
                </c:pt>
                <c:pt idx="1">
                  <c:v>30</c:v>
                </c:pt>
                <c:pt idx="2">
                  <c:v>50</c:v>
                </c:pt>
                <c:pt idx="3">
                  <c:v>70</c:v>
                </c:pt>
                <c:pt idx="4">
                  <c:v>90</c:v>
                </c:pt>
                <c:pt idx="5">
                  <c:v>100</c:v>
                </c:pt>
                <c:pt idx="6">
                  <c:v>100</c:v>
                </c:pt>
                <c:pt idx="7">
                  <c:v>110</c:v>
                </c:pt>
                <c:pt idx="8">
                  <c:v>130</c:v>
                </c:pt>
                <c:pt idx="9">
                  <c:v>150</c:v>
                </c:pt>
                <c:pt idx="10">
                  <c:v>170</c:v>
                </c:pt>
                <c:pt idx="11">
                  <c:v>190</c:v>
                </c:pt>
              </c:numCache>
            </c:numRef>
          </c:xVal>
          <c:yVal>
            <c:numRef>
              <c:f>Feuil1!$D$42:$O$42</c:f>
              <c:numCache>
                <c:formatCode>General</c:formatCode>
                <c:ptCount val="12"/>
                <c:pt idx="0">
                  <c:v>314</c:v>
                </c:pt>
                <c:pt idx="1">
                  <c:v>310</c:v>
                </c:pt>
                <c:pt idx="2">
                  <c:v>303</c:v>
                </c:pt>
                <c:pt idx="3">
                  <c:v>296</c:v>
                </c:pt>
                <c:pt idx="4">
                  <c:v>292</c:v>
                </c:pt>
                <c:pt idx="5">
                  <c:v>293</c:v>
                </c:pt>
                <c:pt idx="6">
                  <c:v>129</c:v>
                </c:pt>
                <c:pt idx="7">
                  <c:v>130</c:v>
                </c:pt>
                <c:pt idx="8">
                  <c:v>129</c:v>
                </c:pt>
                <c:pt idx="9">
                  <c:v>131</c:v>
                </c:pt>
                <c:pt idx="10">
                  <c:v>132</c:v>
                </c:pt>
                <c:pt idx="11">
                  <c:v>134</c:v>
                </c:pt>
              </c:numCache>
            </c:numRef>
          </c:yVal>
        </c:ser>
        <c:ser>
          <c:idx val="4"/>
          <c:order val="4"/>
          <c:tx>
            <c:strRef>
              <c:f>Feuil1!$C$46</c:f>
              <c:strCache>
                <c:ptCount val="1"/>
                <c:pt idx="0">
                  <c:v>Phoswich  3+1+PM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</c:marker>
          <c:xVal>
            <c:numRef>
              <c:f>Feuil1!$D$49:$O$49</c:f>
              <c:numCache>
                <c:formatCode>General</c:formatCode>
                <c:ptCount val="12"/>
                <c:pt idx="0">
                  <c:v>10</c:v>
                </c:pt>
                <c:pt idx="1">
                  <c:v>30</c:v>
                </c:pt>
                <c:pt idx="2">
                  <c:v>50</c:v>
                </c:pt>
                <c:pt idx="3">
                  <c:v>70</c:v>
                </c:pt>
                <c:pt idx="4">
                  <c:v>90</c:v>
                </c:pt>
                <c:pt idx="5">
                  <c:v>100</c:v>
                </c:pt>
                <c:pt idx="6">
                  <c:v>100</c:v>
                </c:pt>
                <c:pt idx="7">
                  <c:v>110</c:v>
                </c:pt>
                <c:pt idx="8">
                  <c:v>130</c:v>
                </c:pt>
                <c:pt idx="9">
                  <c:v>150</c:v>
                </c:pt>
                <c:pt idx="10">
                  <c:v>170</c:v>
                </c:pt>
                <c:pt idx="11">
                  <c:v>190</c:v>
                </c:pt>
              </c:numCache>
            </c:numRef>
          </c:xVal>
          <c:yVal>
            <c:numRef>
              <c:f>Feuil1!$D$52:$O$52</c:f>
              <c:numCache>
                <c:formatCode>General</c:formatCode>
                <c:ptCount val="12"/>
                <c:pt idx="0">
                  <c:v>298</c:v>
                </c:pt>
                <c:pt idx="1">
                  <c:v>297</c:v>
                </c:pt>
                <c:pt idx="2">
                  <c:v>293</c:v>
                </c:pt>
                <c:pt idx="3">
                  <c:v>289</c:v>
                </c:pt>
                <c:pt idx="4">
                  <c:v>287</c:v>
                </c:pt>
                <c:pt idx="5">
                  <c:v>287</c:v>
                </c:pt>
                <c:pt idx="6">
                  <c:v>947</c:v>
                </c:pt>
                <c:pt idx="7">
                  <c:v>948</c:v>
                </c:pt>
                <c:pt idx="8">
                  <c:v>959</c:v>
                </c:pt>
                <c:pt idx="9">
                  <c:v>963</c:v>
                </c:pt>
                <c:pt idx="10">
                  <c:v>961</c:v>
                </c:pt>
                <c:pt idx="11">
                  <c:v>961</c:v>
                </c:pt>
              </c:numCache>
            </c:numRef>
          </c:yVal>
        </c:ser>
        <c:ser>
          <c:idx val="5"/>
          <c:order val="5"/>
          <c:tx>
            <c:strRef>
              <c:f>Feuil1!$C$56</c:f>
              <c:strCache>
                <c:ptCount val="1"/>
                <c:pt idx="0">
                  <c:v>Phoswich  3+2+PM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7"/>
          </c:marker>
          <c:xVal>
            <c:numRef>
              <c:f>Feuil1!$D$59:$O$59</c:f>
              <c:numCache>
                <c:formatCode>General</c:formatCode>
                <c:ptCount val="12"/>
                <c:pt idx="0">
                  <c:v>10</c:v>
                </c:pt>
                <c:pt idx="1">
                  <c:v>30</c:v>
                </c:pt>
                <c:pt idx="2">
                  <c:v>50</c:v>
                </c:pt>
                <c:pt idx="3">
                  <c:v>70</c:v>
                </c:pt>
                <c:pt idx="4">
                  <c:v>90</c:v>
                </c:pt>
                <c:pt idx="5">
                  <c:v>100</c:v>
                </c:pt>
                <c:pt idx="6">
                  <c:v>100</c:v>
                </c:pt>
                <c:pt idx="7">
                  <c:v>110</c:v>
                </c:pt>
                <c:pt idx="8">
                  <c:v>130</c:v>
                </c:pt>
                <c:pt idx="9">
                  <c:v>150</c:v>
                </c:pt>
                <c:pt idx="10">
                  <c:v>170</c:v>
                </c:pt>
                <c:pt idx="11">
                  <c:v>190</c:v>
                </c:pt>
              </c:numCache>
            </c:numRef>
          </c:xVal>
          <c:yVal>
            <c:numRef>
              <c:f>Feuil1!$D$62:$O$62</c:f>
              <c:numCache>
                <c:formatCode>General</c:formatCode>
                <c:ptCount val="12"/>
                <c:pt idx="0">
                  <c:v>193</c:v>
                </c:pt>
                <c:pt idx="1">
                  <c:v>189</c:v>
                </c:pt>
                <c:pt idx="2">
                  <c:v>192</c:v>
                </c:pt>
                <c:pt idx="3">
                  <c:v>193</c:v>
                </c:pt>
                <c:pt idx="4">
                  <c:v>195</c:v>
                </c:pt>
                <c:pt idx="5">
                  <c:v>195</c:v>
                </c:pt>
                <c:pt idx="6">
                  <c:v>1236</c:v>
                </c:pt>
                <c:pt idx="7">
                  <c:v>1236</c:v>
                </c:pt>
                <c:pt idx="8">
                  <c:v>1231</c:v>
                </c:pt>
                <c:pt idx="9">
                  <c:v>1230</c:v>
                </c:pt>
                <c:pt idx="10">
                  <c:v>1238</c:v>
                </c:pt>
                <c:pt idx="11">
                  <c:v>1242</c:v>
                </c:pt>
              </c:numCache>
            </c:numRef>
          </c:yVal>
        </c:ser>
        <c:ser>
          <c:idx val="6"/>
          <c:order val="6"/>
          <c:tx>
            <c:strRef>
              <c:f>Feuil1!$C$66</c:f>
              <c:strCache>
                <c:ptCount val="1"/>
                <c:pt idx="0">
                  <c:v>Phoswich 2+3+PM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9"/>
          </c:marker>
          <c:xVal>
            <c:numRef>
              <c:f>Feuil1!$D$69:$O$69</c:f>
              <c:numCache>
                <c:formatCode>General</c:formatCode>
                <c:ptCount val="12"/>
                <c:pt idx="0">
                  <c:v>10</c:v>
                </c:pt>
                <c:pt idx="1">
                  <c:v>30</c:v>
                </c:pt>
                <c:pt idx="2">
                  <c:v>50</c:v>
                </c:pt>
                <c:pt idx="3">
                  <c:v>70</c:v>
                </c:pt>
                <c:pt idx="4">
                  <c:v>90</c:v>
                </c:pt>
                <c:pt idx="5">
                  <c:v>100</c:v>
                </c:pt>
                <c:pt idx="6">
                  <c:v>100</c:v>
                </c:pt>
                <c:pt idx="7">
                  <c:v>110</c:v>
                </c:pt>
                <c:pt idx="8">
                  <c:v>130</c:v>
                </c:pt>
                <c:pt idx="9">
                  <c:v>150</c:v>
                </c:pt>
                <c:pt idx="10">
                  <c:v>170</c:v>
                </c:pt>
                <c:pt idx="11">
                  <c:v>190</c:v>
                </c:pt>
              </c:numCache>
            </c:numRef>
          </c:xVal>
          <c:yVal>
            <c:numRef>
              <c:f>Feuil1!$D$72:$O$72</c:f>
              <c:numCache>
                <c:formatCode>General</c:formatCode>
                <c:ptCount val="12"/>
                <c:pt idx="0">
                  <c:v>1559</c:v>
                </c:pt>
                <c:pt idx="1">
                  <c:v>1546</c:v>
                </c:pt>
                <c:pt idx="2">
                  <c:v>1550</c:v>
                </c:pt>
                <c:pt idx="3">
                  <c:v>1551</c:v>
                </c:pt>
                <c:pt idx="4">
                  <c:v>1553</c:v>
                </c:pt>
                <c:pt idx="5">
                  <c:v>1559</c:v>
                </c:pt>
                <c:pt idx="6">
                  <c:v>149</c:v>
                </c:pt>
                <c:pt idx="7">
                  <c:v>150</c:v>
                </c:pt>
                <c:pt idx="8">
                  <c:v>149</c:v>
                </c:pt>
                <c:pt idx="9">
                  <c:v>149</c:v>
                </c:pt>
                <c:pt idx="10">
                  <c:v>150</c:v>
                </c:pt>
                <c:pt idx="11">
                  <c:v>153</c:v>
                </c:pt>
              </c:numCache>
            </c:numRef>
          </c:yVal>
        </c:ser>
        <c:axId val="60700160"/>
        <c:axId val="60702080"/>
      </c:scatterChart>
      <c:valAx>
        <c:axId val="607001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Position</a:t>
                </a:r>
                <a:r>
                  <a:rPr lang="fr-FR" baseline="0"/>
                  <a:t> (mm)</a:t>
                </a:r>
                <a:endParaRPr lang="fr-FR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60702080"/>
        <c:crosses val="autoZero"/>
        <c:crossBetween val="midCat"/>
      </c:valAx>
      <c:valAx>
        <c:axId val="607020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 baseline="0"/>
                  <a:t>Pic (a.u)</a:t>
                </a:r>
                <a:endParaRPr lang="fr-FR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60700160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B5D63-60BE-4C57-A997-92231B26DA3C}" type="datetime2">
              <a:rPr lang="fr-FR" smtClean="0"/>
              <a:pPr/>
              <a:t>dimanche 5 juin 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B2635-543E-4A9F-B21D-C51ACD2CDC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2D0C1-7A7C-4972-903F-C3749957E117}" type="datetime2">
              <a:rPr lang="fr-FR" smtClean="0"/>
              <a:pPr/>
              <a:t>dimanche 5 juin 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063EC-8BBD-421C-BFD5-2B87C88F0A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92D0C1-7A7C-4972-903F-C3749957E117}" type="datetime2">
              <a:rPr lang="fr-FR" smtClean="0"/>
              <a:pPr/>
              <a:t>dimanche 5 juin 2011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ABBC-5C63-4BA1-A038-FCA812A82421}" type="datetime2">
              <a:rPr lang="fr-FR" smtClean="0"/>
              <a:pPr/>
              <a:t>dimanche 5 juin 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7817-A9DC-47E2-87D9-1DA64916AD6E}" type="datetime2">
              <a:rPr lang="fr-FR" smtClean="0"/>
              <a:pPr/>
              <a:t>dimanche 5 juin 2011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9074-ECA7-45DF-8CE2-E2FA3C0F1A4D}" type="datetime2">
              <a:rPr lang="fr-FR" smtClean="0"/>
              <a:pPr/>
              <a:t>dimanche 5 juin 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CCF00-2157-438A-A69B-84616FBE94EA}" type="datetime2">
              <a:rPr lang="fr-FR" smtClean="0"/>
              <a:pPr/>
              <a:t>dimanche 5 juin 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3FD3-B881-4BF3-A511-6F4D930156E5}" type="datetime2">
              <a:rPr lang="fr-FR" smtClean="0"/>
              <a:pPr/>
              <a:t>dimanche 5 juin 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DD6FE-CA8B-47DD-801F-91C27AEF3A3F}" type="datetime2">
              <a:rPr lang="fr-FR" smtClean="0"/>
              <a:pPr/>
              <a:t>dimanche 5 juin 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537C-1B58-463A-BE48-6A4001F32962}" type="datetime2">
              <a:rPr lang="fr-FR" smtClean="0"/>
              <a:pPr/>
              <a:t>dimanche 5 juin 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bg>
      <p:bgPr>
        <a:blipFill dpi="0" rotWithShape="1">
          <a:blip r:embed="rId2" cstate="print">
            <a:lum/>
          </a:blip>
          <a:srcRect/>
          <a:stretch>
            <a:fillRect l="-6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428860" y="214290"/>
            <a:ext cx="6143668" cy="796908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600" b="1" i="0" cap="all" baseline="0">
                <a:solidFill>
                  <a:srgbClr val="AB757F"/>
                </a:solidFill>
                <a:latin typeface="Arial Bold"/>
              </a:defRPr>
            </a:lvl1pPr>
          </a:lstStyle>
          <a:p>
            <a:r>
              <a:rPr lang="fr-FR" dirty="0" smtClean="0"/>
              <a:t>Titre présentation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00034" y="1635115"/>
            <a:ext cx="1857388" cy="365125"/>
          </a:xfrm>
        </p:spPr>
        <p:txBody>
          <a:bodyPr/>
          <a:lstStyle>
            <a:lvl1pPr>
              <a:defRPr sz="1400" b="0" i="1" u="sng" baseline="0">
                <a:solidFill>
                  <a:srgbClr val="C3004A"/>
                </a:solidFill>
                <a:uFill>
                  <a:solidFill>
                    <a:srgbClr val="C00000"/>
                  </a:solidFill>
                </a:uFill>
                <a:latin typeface="Arial Bold"/>
              </a:defRPr>
            </a:lvl1pPr>
          </a:lstStyle>
          <a:p>
            <a:fld id="{84DE21C5-92BF-4132-B8AB-12B906539F75}" type="datetime2">
              <a:rPr lang="fr-FR" smtClean="0"/>
              <a:pPr/>
              <a:t>dimanche 5 juin 2011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28596" y="5357826"/>
            <a:ext cx="1714480" cy="1357298"/>
          </a:xfrm>
        </p:spPr>
        <p:txBody>
          <a:bodyPr/>
          <a:lstStyle>
            <a:lvl1pPr>
              <a:defRPr sz="1000" b="0" i="0" baseline="0">
                <a:solidFill>
                  <a:srgbClr val="FF0000"/>
                </a:solidFill>
              </a:defRPr>
            </a:lvl1pPr>
          </a:lstStyle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Unité mixte de recherche </a:t>
            </a:r>
            <a:b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</a:br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CNRS-IN2P3</a:t>
            </a:r>
          </a:p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Université Paris-Sud 11</a:t>
            </a:r>
            <a: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91406 Orsay cedex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Tél. : +33 1 69 15 73 40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Fax : +33 1 69 15 64 70</a:t>
            </a:r>
          </a:p>
          <a:p>
            <a:pPr algn="l"/>
            <a:r>
              <a:rPr lang="fr-FR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http://ipnweb.in2p3.fr</a:t>
            </a:r>
          </a:p>
          <a:p>
            <a:endParaRPr lang="fr-FR" dirty="0"/>
          </a:p>
        </p:txBody>
      </p:sp>
      <p:pic>
        <p:nvPicPr>
          <p:cNvPr id="11" name="Image 10" descr="logoip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78359" y="-71438"/>
            <a:ext cx="2407920" cy="1571612"/>
          </a:xfrm>
          <a:prstGeom prst="rect">
            <a:avLst/>
          </a:prstGeom>
        </p:spPr>
      </p:pic>
      <p:sp>
        <p:nvSpPr>
          <p:cNvPr id="9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OWERPOINTfond_suite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5"/>
            <a:ext cx="9144000" cy="6857999"/>
          </a:xfrm>
          <a:prstGeom prst="rect">
            <a:avLst/>
          </a:prstGeom>
        </p:spPr>
      </p:pic>
      <p:pic>
        <p:nvPicPr>
          <p:cNvPr id="6" name="Image 5" descr="logoipn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178359" y="-71438"/>
            <a:ext cx="2178591" cy="1357298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/>
        </p:nvSpPr>
        <p:spPr/>
        <p:txBody>
          <a:bodyPr/>
          <a:lstStyle/>
          <a:p>
            <a:endParaRPr lang="fr-FR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2500298" y="785794"/>
            <a:ext cx="6643702" cy="1588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286644" y="492107"/>
            <a:ext cx="1714512" cy="365125"/>
          </a:xfrm>
        </p:spPr>
        <p:txBody>
          <a:bodyPr/>
          <a:lstStyle>
            <a:lvl1pPr>
              <a:defRPr sz="1000" b="0" i="1" baseline="0">
                <a:solidFill>
                  <a:srgbClr val="C3004A"/>
                </a:solidFill>
                <a:latin typeface="Arial Bold"/>
              </a:defRPr>
            </a:lvl1pPr>
          </a:lstStyle>
          <a:p>
            <a:fld id="{750E7817-A9DC-47E2-87D9-1DA64916AD6E}" type="datetime2">
              <a:rPr lang="fr-FR" smtClean="0"/>
              <a:pPr/>
              <a:t>dimanche 5 juin 2011</a:t>
            </a:fld>
            <a:endParaRPr lang="fr-FR" dirty="0"/>
          </a:p>
        </p:txBody>
      </p:sp>
      <p:sp>
        <p:nvSpPr>
          <p:cNvPr id="18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273E-F116-4425-B0B0-AFF105B4F541}" type="datetime2">
              <a:rPr lang="fr-FR" smtClean="0"/>
              <a:pPr/>
              <a:t>dimanche 5 juin 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9688-9D54-48D1-A829-F5E7DC723691}" type="datetime2">
              <a:rPr lang="fr-FR" smtClean="0"/>
              <a:pPr/>
              <a:t>dimanche 5 juin 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CAEA9-3F14-4468-8C29-33A1454C3BF1}" type="datetime2">
              <a:rPr lang="fr-FR" smtClean="0"/>
              <a:pPr/>
              <a:t>dimanche 5 juin 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2439746" y="119746"/>
            <a:ext cx="6143668" cy="1628800"/>
          </a:xfrm>
        </p:spPr>
        <p:txBody>
          <a:bodyPr/>
          <a:lstStyle/>
          <a:p>
            <a:r>
              <a:rPr lang="fr-FR" sz="2800" dirty="0" smtClean="0"/>
              <a:t>Etude et </a:t>
            </a:r>
            <a:r>
              <a:rPr lang="fr-FR" sz="2800" dirty="0" err="1" smtClean="0"/>
              <a:t>realisation</a:t>
            </a:r>
            <a:r>
              <a:rPr lang="fr-FR" sz="2800" dirty="0" smtClean="0"/>
              <a:t> d’un prototype d’enceinte </a:t>
            </a:r>
            <a:br>
              <a:rPr lang="fr-FR" sz="2800" dirty="0" smtClean="0"/>
            </a:br>
            <a:r>
              <a:rPr lang="fr-FR" sz="2800" dirty="0" smtClean="0"/>
              <a:t>anti-</a:t>
            </a:r>
            <a:r>
              <a:rPr lang="fr-FR" sz="2800" dirty="0" err="1" smtClean="0"/>
              <a:t>compton</a:t>
            </a:r>
            <a:r>
              <a:rPr lang="fr-FR" sz="2800" dirty="0" smtClean="0"/>
              <a:t> pour le projet</a:t>
            </a:r>
            <a:br>
              <a:rPr lang="fr-FR" sz="2800" dirty="0" smtClean="0"/>
            </a:br>
            <a:r>
              <a:rPr lang="fr-FR" sz="2800" dirty="0" err="1" smtClean="0"/>
              <a:t>orgam</a:t>
            </a:r>
            <a:r>
              <a:rPr lang="fr-FR" sz="2800" dirty="0" smtClean="0"/>
              <a:t> 2</a:t>
            </a:r>
            <a:endParaRPr lang="fr-FR" sz="2800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571472" y="1635115"/>
            <a:ext cx="2000264" cy="365125"/>
          </a:xfrm>
        </p:spPr>
        <p:txBody>
          <a:bodyPr/>
          <a:lstStyle/>
          <a:p>
            <a:fld id="{750E7817-A9DC-47E2-87D9-1DA64916AD6E}" type="datetime2">
              <a:rPr lang="fr-FR" smtClean="0"/>
              <a:pPr/>
              <a:t>dimanche 5 juin 2011</a:t>
            </a:fld>
            <a:endParaRPr lang="fr-FR" dirty="0"/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28596" y="5357826"/>
            <a:ext cx="1714480" cy="1357298"/>
          </a:xfrm>
        </p:spPr>
        <p:txBody>
          <a:bodyPr/>
          <a:lstStyle>
            <a:lvl1pPr>
              <a:defRPr sz="1000" b="0" i="0" baseline="0">
                <a:solidFill>
                  <a:srgbClr val="FF0000"/>
                </a:solidFill>
              </a:defRPr>
            </a:lvl1pPr>
          </a:lstStyle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Unité mixte de recherche </a:t>
            </a:r>
            <a:b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</a:br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CNRS-IN2P3</a:t>
            </a:r>
          </a:p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Université Paris-Sud 11</a:t>
            </a:r>
            <a: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91406 Orsay cedex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Tél. : +33 1 69 15 73 40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Fax : +33 1 69 15 64 70</a:t>
            </a:r>
          </a:p>
          <a:p>
            <a:pPr algn="l"/>
            <a:r>
              <a:rPr lang="fr-FR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http://ipnweb.in2p3.fr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411760" y="3140968"/>
            <a:ext cx="62673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Verney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sz="2000" u="sng" dirty="0" smtClean="0">
                <a:latin typeface="Arial" pitchFamily="34" charset="0"/>
                <a:cs typeface="Arial" pitchFamily="34" charset="0"/>
              </a:rPr>
              <a:t>T. </a:t>
            </a:r>
            <a:r>
              <a:rPr lang="fr-FR" sz="2000" u="sng" dirty="0" err="1" smtClean="0">
                <a:latin typeface="Arial" pitchFamily="34" charset="0"/>
                <a:cs typeface="Arial" pitchFamily="34" charset="0"/>
              </a:rPr>
              <a:t>Zerguerras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, N.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Hauchecorne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, M. Imré, </a:t>
            </a: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M. Josselin, A. Maroni, I.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Matea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, T. Nguyen, J.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Peyré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P. Rosier, C.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Théneau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,  L.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Séminor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IPN Orsay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716016" y="5085184"/>
            <a:ext cx="37192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Arial" pitchFamily="34" charset="0"/>
                <a:cs typeface="Arial" pitchFamily="34" charset="0"/>
              </a:rPr>
              <a:t>JOURNEE GIS-P2I</a:t>
            </a:r>
          </a:p>
          <a:p>
            <a:r>
              <a:rPr lang="fr-FR" sz="3200" dirty="0" smtClean="0">
                <a:latin typeface="Arial" pitchFamily="34" charset="0"/>
                <a:cs typeface="Arial" pitchFamily="34" charset="0"/>
              </a:rPr>
              <a:t>8 juin 2011</a:t>
            </a:r>
            <a:endParaRPr lang="fr-F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Enceinte ANTI-COMPTON POUR ORGAM 2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7817-A9DC-47E2-87D9-1DA64916AD6E}" type="datetime2">
              <a:rPr lang="fr-FR" smtClean="0"/>
              <a:pPr/>
              <a:t>dimanche 5 juin 2011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27784" y="836712"/>
            <a:ext cx="572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Arial" pitchFamily="34" charset="0"/>
                <a:cs typeface="Arial" pitchFamily="34" charset="0"/>
              </a:rPr>
              <a:t>Mesures de réjection Anti-Compton avec source de </a:t>
            </a:r>
            <a:r>
              <a:rPr lang="fr-FR" sz="1600" b="1" baseline="30000" dirty="0" smtClean="0">
                <a:latin typeface="Arial" pitchFamily="34" charset="0"/>
                <a:cs typeface="Arial" pitchFamily="34" charset="0"/>
              </a:rPr>
              <a:t>60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Co </a:t>
            </a:r>
          </a:p>
          <a:p>
            <a:r>
              <a:rPr lang="fr-FR" sz="1600" b="1" dirty="0" smtClean="0">
                <a:latin typeface="Arial" pitchFamily="34" charset="0"/>
                <a:cs typeface="Arial" pitchFamily="34" charset="0"/>
              </a:rPr>
              <a:t>(pics à 1.17 et 1.33MeV) en configuration ORGAM 2</a:t>
            </a:r>
            <a:endParaRPr lang="fr-FR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e 38"/>
          <p:cNvGrpSpPr/>
          <p:nvPr/>
        </p:nvGrpSpPr>
        <p:grpSpPr>
          <a:xfrm>
            <a:off x="5292080" y="3573016"/>
            <a:ext cx="3772010" cy="1077218"/>
            <a:chOff x="5292080" y="3573016"/>
            <a:chExt cx="3772010" cy="1077218"/>
          </a:xfrm>
        </p:grpSpPr>
        <p:sp>
          <p:nvSpPr>
            <p:cNvPr id="34" name="Flèche droite 33"/>
            <p:cNvSpPr/>
            <p:nvPr/>
          </p:nvSpPr>
          <p:spPr>
            <a:xfrm>
              <a:off x="5292080" y="3933056"/>
              <a:ext cx="936104" cy="28803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6300192" y="3573016"/>
              <a:ext cx="276389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>
                  <a:latin typeface="Arial" pitchFamily="34" charset="0"/>
                  <a:cs typeface="Arial" pitchFamily="34" charset="0"/>
                </a:rPr>
                <a:t>Equivalent à une efficacité</a:t>
              </a:r>
            </a:p>
            <a:p>
              <a:r>
                <a:rPr lang="fr-FR" sz="1600" b="1" dirty="0" smtClean="0">
                  <a:latin typeface="Arial" pitchFamily="34" charset="0"/>
                  <a:cs typeface="Arial" pitchFamily="34" charset="0"/>
                </a:rPr>
                <a:t>de taux de réjection de</a:t>
              </a:r>
            </a:p>
            <a:p>
              <a:r>
                <a:rPr lang="fr-FR" sz="1600" b="1" dirty="0" smtClean="0">
                  <a:latin typeface="Arial" pitchFamily="34" charset="0"/>
                  <a:cs typeface="Arial" pitchFamily="34" charset="0"/>
                </a:rPr>
                <a:t>29 % (cohérent avec les </a:t>
              </a:r>
            </a:p>
            <a:p>
              <a:r>
                <a:rPr lang="fr-FR" sz="1600" b="1" dirty="0" smtClean="0">
                  <a:latin typeface="Arial" pitchFamily="34" charset="0"/>
                  <a:cs typeface="Arial" pitchFamily="34" charset="0"/>
                </a:rPr>
                <a:t>simulations GEANT 4)</a:t>
              </a: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1183319" y="1412776"/>
            <a:ext cx="5260889" cy="831598"/>
            <a:chOff x="1183319" y="1412776"/>
            <a:chExt cx="5260889" cy="831598"/>
          </a:xfrm>
        </p:grpSpPr>
        <p:grpSp>
          <p:nvGrpSpPr>
            <p:cNvPr id="23" name="Groupe 22"/>
            <p:cNvGrpSpPr/>
            <p:nvPr/>
          </p:nvGrpSpPr>
          <p:grpSpPr>
            <a:xfrm>
              <a:off x="4067944" y="1412776"/>
              <a:ext cx="2016224" cy="360040"/>
              <a:chOff x="5868144" y="1628800"/>
              <a:chExt cx="2016224" cy="360040"/>
            </a:xfrm>
          </p:grpSpPr>
          <p:cxnSp>
            <p:nvCxnSpPr>
              <p:cNvPr id="10" name="Connecteur droit 9"/>
              <p:cNvCxnSpPr/>
              <p:nvPr/>
            </p:nvCxnSpPr>
            <p:spPr>
              <a:xfrm flipV="1">
                <a:off x="5868144" y="1772816"/>
                <a:ext cx="792088" cy="1440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 flipV="1">
                <a:off x="6664746" y="1628800"/>
                <a:ext cx="1152128" cy="1440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 rot="16200000" flipH="1">
                <a:off x="7740352" y="1700808"/>
                <a:ext cx="216024" cy="720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/>
              <p:cNvCxnSpPr/>
              <p:nvPr/>
            </p:nvCxnSpPr>
            <p:spPr>
              <a:xfrm rot="5400000">
                <a:off x="5838233" y="1957815"/>
                <a:ext cx="60936" cy="111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 flipV="1">
                <a:off x="5868144" y="1844824"/>
                <a:ext cx="2016224" cy="1440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ctangle 23"/>
            <p:cNvSpPr/>
            <p:nvPr/>
          </p:nvSpPr>
          <p:spPr>
            <a:xfrm>
              <a:off x="3745187" y="1844824"/>
              <a:ext cx="783071" cy="36004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6" name="Connecteur droit 25"/>
            <p:cNvCxnSpPr/>
            <p:nvPr/>
          </p:nvCxnSpPr>
          <p:spPr>
            <a:xfrm>
              <a:off x="1619672" y="2204864"/>
              <a:ext cx="4824536" cy="1588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3754204" y="1772816"/>
              <a:ext cx="288032" cy="1588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3550153" y="1535526"/>
              <a:ext cx="6110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12mm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Ellipse 19"/>
            <p:cNvSpPr/>
            <p:nvPr/>
          </p:nvSpPr>
          <p:spPr>
            <a:xfrm>
              <a:off x="1493624" y="2172366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183319" y="1914091"/>
              <a:ext cx="5485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aseline="30000" dirty="0" smtClean="0">
                  <a:latin typeface="Arial" pitchFamily="34" charset="0"/>
                  <a:cs typeface="Arial" pitchFamily="34" charset="0"/>
                </a:rPr>
                <a:t>60</a:t>
              </a:r>
              <a:r>
                <a:rPr lang="fr-FR" sz="1400" dirty="0" smtClean="0">
                  <a:latin typeface="Arial" pitchFamily="34" charset="0"/>
                  <a:cs typeface="Arial" pitchFamily="34" charset="0"/>
                </a:rPr>
                <a:t>Co</a:t>
              </a:r>
              <a:endParaRPr lang="fr-FR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" name="Connecteur droit 26"/>
            <p:cNvCxnSpPr/>
            <p:nvPr/>
          </p:nvCxnSpPr>
          <p:spPr>
            <a:xfrm>
              <a:off x="1657702" y="2052591"/>
              <a:ext cx="2028936" cy="8257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/>
            <p:cNvSpPr txBox="1"/>
            <p:nvPr/>
          </p:nvSpPr>
          <p:spPr>
            <a:xfrm>
              <a:off x="2339752" y="1772816"/>
              <a:ext cx="6960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132mm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3923928" y="1844824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Ge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755576" y="2402045"/>
            <a:ext cx="4337150" cy="4194860"/>
            <a:chOff x="755576" y="2402045"/>
            <a:chExt cx="4337150" cy="4194860"/>
          </a:xfrm>
        </p:grpSpPr>
        <p:grpSp>
          <p:nvGrpSpPr>
            <p:cNvPr id="36" name="Groupe 35"/>
            <p:cNvGrpSpPr/>
            <p:nvPr/>
          </p:nvGrpSpPr>
          <p:grpSpPr>
            <a:xfrm>
              <a:off x="755576" y="2420888"/>
              <a:ext cx="4337150" cy="4176017"/>
              <a:chOff x="755576" y="2420888"/>
              <a:chExt cx="4337150" cy="4176017"/>
            </a:xfrm>
          </p:grpSpPr>
          <p:pic>
            <p:nvPicPr>
              <p:cNvPr id="7" name="Image 6" descr="Source_60_Co_Energy_Germanium_GUOC7_With_Without_ACReject_CFD_Thr1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55576" y="2420888"/>
                <a:ext cx="4337150" cy="4176017"/>
              </a:xfrm>
              <a:prstGeom prst="rect">
                <a:avLst/>
              </a:prstGeom>
            </p:spPr>
          </p:pic>
          <p:sp>
            <p:nvSpPr>
              <p:cNvPr id="25" name="ZoneTexte 24"/>
              <p:cNvSpPr txBox="1"/>
              <p:nvPr/>
            </p:nvSpPr>
            <p:spPr>
              <a:xfrm>
                <a:off x="1619672" y="2996952"/>
                <a:ext cx="1927131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err="1" smtClean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fr-FR" sz="1400" b="1" baseline="-25000" dirty="0" err="1" smtClean="0">
                    <a:latin typeface="Arial" pitchFamily="34" charset="0"/>
                    <a:cs typeface="Arial" pitchFamily="34" charset="0"/>
                  </a:rPr>
                  <a:t>photopeaks</a:t>
                </a:r>
                <a:r>
                  <a:rPr lang="fr-FR" sz="1400" b="1" dirty="0" smtClean="0">
                    <a:latin typeface="Arial" pitchFamily="34" charset="0"/>
                    <a:cs typeface="Arial" pitchFamily="34" charset="0"/>
                  </a:rPr>
                  <a:t>/</a:t>
                </a:r>
                <a:r>
                  <a:rPr lang="fr-FR" sz="1400" b="1" dirty="0" err="1" smtClean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fr-FR" sz="1400" b="1" baseline="-25000" dirty="0" err="1" smtClean="0">
                    <a:latin typeface="Arial" pitchFamily="34" charset="0"/>
                    <a:cs typeface="Arial" pitchFamily="34" charset="0"/>
                  </a:rPr>
                  <a:t>tot</a:t>
                </a:r>
                <a:r>
                  <a:rPr lang="fr-FR" sz="1400" b="1" dirty="0" smtClean="0">
                    <a:latin typeface="Arial" pitchFamily="34" charset="0"/>
                    <a:cs typeface="Arial" pitchFamily="34" charset="0"/>
                  </a:rPr>
                  <a:t>= 0.246</a:t>
                </a:r>
                <a:endParaRPr lang="fr-FR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1568930" y="3568170"/>
                <a:ext cx="1927131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AC rejection: </a:t>
                </a:r>
              </a:p>
              <a:p>
                <a:r>
                  <a:rPr lang="fr-FR" sz="1400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fr-FR" sz="1400" b="1" baseline="-25000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photopeaks</a:t>
                </a:r>
                <a:r>
                  <a:rPr lang="fr-FR" sz="1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/</a:t>
                </a:r>
                <a:r>
                  <a:rPr lang="fr-FR" sz="1400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fr-FR" sz="1400" b="1" baseline="-25000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tot</a:t>
                </a:r>
                <a:r>
                  <a:rPr lang="fr-FR" sz="1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= 0.340</a:t>
                </a:r>
                <a:endParaRPr lang="fr-FR" sz="1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755576" y="2402045"/>
              <a:ext cx="3168352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ENCEINTE </a:t>
            </a:r>
            <a:r>
              <a:rPr lang="fr-FR" dirty="0" err="1" smtClean="0"/>
              <a:t>ANTi</a:t>
            </a:r>
            <a:r>
              <a:rPr lang="fr-FR" dirty="0" smtClean="0"/>
              <a:t>-</a:t>
            </a:r>
            <a:r>
              <a:rPr lang="fr-FR" dirty="0" err="1" smtClean="0"/>
              <a:t>compton</a:t>
            </a:r>
            <a:r>
              <a:rPr lang="fr-FR" dirty="0" smtClean="0"/>
              <a:t> pour </a:t>
            </a:r>
            <a:r>
              <a:rPr lang="fr-FR" dirty="0" err="1" smtClean="0"/>
              <a:t>orgam</a:t>
            </a:r>
            <a:r>
              <a:rPr lang="fr-FR" dirty="0" smtClean="0"/>
              <a:t> 2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7817-A9DC-47E2-87D9-1DA64916AD6E}" type="datetime2">
              <a:rPr lang="fr-FR" smtClean="0"/>
              <a:pPr/>
              <a:t>dimanche 5 juin 2011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99792" y="836712"/>
            <a:ext cx="5782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Arial" pitchFamily="34" charset="0"/>
                <a:cs typeface="Arial" pitchFamily="34" charset="0"/>
              </a:rPr>
              <a:t>Mesures de réjection Anti-Compton avec source de </a:t>
            </a:r>
            <a:r>
              <a:rPr lang="fr-FR" sz="1600" b="1" baseline="30000" dirty="0" smtClean="0">
                <a:latin typeface="Arial" pitchFamily="34" charset="0"/>
                <a:cs typeface="Arial" pitchFamily="34" charset="0"/>
              </a:rPr>
              <a:t>60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Co </a:t>
            </a:r>
          </a:p>
          <a:p>
            <a:r>
              <a:rPr lang="fr-FR" sz="1600" b="1" dirty="0" smtClean="0">
                <a:latin typeface="Arial" pitchFamily="34" charset="0"/>
                <a:cs typeface="Arial" pitchFamily="34" charset="0"/>
              </a:rPr>
              <a:t>avec Germanium à l’intérieur de l’enceinte Anti-Compton</a:t>
            </a:r>
            <a:endParaRPr lang="fr-FR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Groupe 36"/>
          <p:cNvGrpSpPr/>
          <p:nvPr/>
        </p:nvGrpSpPr>
        <p:grpSpPr>
          <a:xfrm>
            <a:off x="683568" y="1418419"/>
            <a:ext cx="3108861" cy="1090296"/>
            <a:chOff x="683568" y="1418419"/>
            <a:chExt cx="3108861" cy="1090296"/>
          </a:xfrm>
        </p:grpSpPr>
        <p:grpSp>
          <p:nvGrpSpPr>
            <p:cNvPr id="23" name="Groupe 22"/>
            <p:cNvGrpSpPr/>
            <p:nvPr/>
          </p:nvGrpSpPr>
          <p:grpSpPr>
            <a:xfrm>
              <a:off x="1416165" y="1418419"/>
              <a:ext cx="2016224" cy="360040"/>
              <a:chOff x="5868144" y="1628800"/>
              <a:chExt cx="2016224" cy="360040"/>
            </a:xfrm>
          </p:grpSpPr>
          <p:cxnSp>
            <p:nvCxnSpPr>
              <p:cNvPr id="24" name="Connecteur droit 23"/>
              <p:cNvCxnSpPr/>
              <p:nvPr/>
            </p:nvCxnSpPr>
            <p:spPr>
              <a:xfrm flipV="1">
                <a:off x="5868144" y="1772816"/>
                <a:ext cx="792088" cy="1440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 flipV="1">
                <a:off x="6664746" y="1628800"/>
                <a:ext cx="1152128" cy="1440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 rot="16200000" flipH="1">
                <a:off x="7740352" y="1700808"/>
                <a:ext cx="216024" cy="720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 rot="5400000">
                <a:off x="5838233" y="1957815"/>
                <a:ext cx="60936" cy="111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 flipV="1">
                <a:off x="5868144" y="1844824"/>
                <a:ext cx="2016224" cy="1440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ctangle 28"/>
            <p:cNvSpPr/>
            <p:nvPr/>
          </p:nvSpPr>
          <p:spPr>
            <a:xfrm>
              <a:off x="1801524" y="1850467"/>
              <a:ext cx="783071" cy="36004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0" name="Connecteur droit 29"/>
            <p:cNvCxnSpPr/>
            <p:nvPr/>
          </p:nvCxnSpPr>
          <p:spPr>
            <a:xfrm>
              <a:off x="768093" y="2210507"/>
              <a:ext cx="3024336" cy="1588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1348431" y="1842083"/>
              <a:ext cx="487265" cy="8384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1259632" y="1803942"/>
              <a:ext cx="6110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20mm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Ellipse 32"/>
            <p:cNvSpPr/>
            <p:nvPr/>
          </p:nvSpPr>
          <p:spPr>
            <a:xfrm>
              <a:off x="993873" y="2172366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4" name="Connecteur droit 33"/>
            <p:cNvCxnSpPr/>
            <p:nvPr/>
          </p:nvCxnSpPr>
          <p:spPr>
            <a:xfrm>
              <a:off x="1043608" y="2274131"/>
              <a:ext cx="792088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683568" y="1914091"/>
              <a:ext cx="4956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aseline="30000" dirty="0" smtClean="0">
                  <a:latin typeface="Arial" pitchFamily="34" charset="0"/>
                  <a:cs typeface="Arial" pitchFamily="34" charset="0"/>
                </a:rPr>
                <a:t>60</a:t>
              </a:r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Co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1187624" y="2231716"/>
              <a:ext cx="6110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40mm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1979712" y="1844824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Ge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5220072" y="1412776"/>
            <a:ext cx="3240360" cy="1102954"/>
            <a:chOff x="5220072" y="1412776"/>
            <a:chExt cx="3240360" cy="1102954"/>
          </a:xfrm>
        </p:grpSpPr>
        <p:grpSp>
          <p:nvGrpSpPr>
            <p:cNvPr id="5" name="Groupe 4"/>
            <p:cNvGrpSpPr/>
            <p:nvPr/>
          </p:nvGrpSpPr>
          <p:grpSpPr>
            <a:xfrm>
              <a:off x="6084168" y="1412776"/>
              <a:ext cx="2016224" cy="360040"/>
              <a:chOff x="5868144" y="1628800"/>
              <a:chExt cx="2016224" cy="360040"/>
            </a:xfrm>
          </p:grpSpPr>
          <p:cxnSp>
            <p:nvCxnSpPr>
              <p:cNvPr id="6" name="Connecteur droit 5"/>
              <p:cNvCxnSpPr/>
              <p:nvPr/>
            </p:nvCxnSpPr>
            <p:spPr>
              <a:xfrm flipV="1">
                <a:off x="5868144" y="1772816"/>
                <a:ext cx="792088" cy="1440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cteur droit 6"/>
              <p:cNvCxnSpPr/>
              <p:nvPr/>
            </p:nvCxnSpPr>
            <p:spPr>
              <a:xfrm flipV="1">
                <a:off x="6664746" y="1628800"/>
                <a:ext cx="1152128" cy="1440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cteur droit 7"/>
              <p:cNvCxnSpPr/>
              <p:nvPr/>
            </p:nvCxnSpPr>
            <p:spPr>
              <a:xfrm rot="16200000" flipH="1">
                <a:off x="7740352" y="1700808"/>
                <a:ext cx="216024" cy="720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/>
              <p:cNvCxnSpPr/>
              <p:nvPr/>
            </p:nvCxnSpPr>
            <p:spPr>
              <a:xfrm rot="5400000">
                <a:off x="5838233" y="1957815"/>
                <a:ext cx="60936" cy="111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/>
              <p:cNvCxnSpPr/>
              <p:nvPr/>
            </p:nvCxnSpPr>
            <p:spPr>
              <a:xfrm flipV="1">
                <a:off x="5868144" y="1844824"/>
                <a:ext cx="2016224" cy="1440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ectangle 10"/>
            <p:cNvSpPr/>
            <p:nvPr/>
          </p:nvSpPr>
          <p:spPr>
            <a:xfrm>
              <a:off x="6300192" y="1844824"/>
              <a:ext cx="783071" cy="36004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5436096" y="2204864"/>
              <a:ext cx="3024336" cy="1588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6016434" y="1844824"/>
              <a:ext cx="288032" cy="1588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5784847" y="1810957"/>
              <a:ext cx="6110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10mm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5436096" y="2166723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0" name="Connecteur droit 19"/>
            <p:cNvCxnSpPr/>
            <p:nvPr/>
          </p:nvCxnSpPr>
          <p:spPr>
            <a:xfrm>
              <a:off x="5508104" y="2276872"/>
              <a:ext cx="792088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5220072" y="1916832"/>
              <a:ext cx="4956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aseline="30000" dirty="0" smtClean="0">
                  <a:latin typeface="Arial" pitchFamily="34" charset="0"/>
                  <a:cs typeface="Arial" pitchFamily="34" charset="0"/>
                </a:rPr>
                <a:t>60</a:t>
              </a:r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Co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5618253" y="2238731"/>
              <a:ext cx="6110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40mm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6465474" y="1844824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Ge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323527" y="2508640"/>
            <a:ext cx="4171689" cy="4016704"/>
            <a:chOff x="323527" y="2508640"/>
            <a:chExt cx="4171689" cy="4016704"/>
          </a:xfrm>
        </p:grpSpPr>
        <p:grpSp>
          <p:nvGrpSpPr>
            <p:cNvPr id="43" name="Groupe 42"/>
            <p:cNvGrpSpPr/>
            <p:nvPr/>
          </p:nvGrpSpPr>
          <p:grpSpPr>
            <a:xfrm>
              <a:off x="323527" y="2508640"/>
              <a:ext cx="4171689" cy="4016704"/>
              <a:chOff x="323527" y="2508640"/>
              <a:chExt cx="4171689" cy="4016704"/>
            </a:xfrm>
          </p:grpSpPr>
          <p:pic>
            <p:nvPicPr>
              <p:cNvPr id="18" name="Image 17" descr="Source_60_Co_2cm_from_Alu_Box_Energy_Germanium_GUOC7_Ge_Inside_BGO_With_Without_ACReject_ConfigHT2_CFD_Thr0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23527" y="2508640"/>
                <a:ext cx="4171689" cy="4016704"/>
              </a:xfrm>
              <a:prstGeom prst="rect">
                <a:avLst/>
              </a:prstGeom>
            </p:spPr>
          </p:pic>
          <p:sp>
            <p:nvSpPr>
              <p:cNvPr id="39" name="ZoneTexte 38"/>
              <p:cNvSpPr txBox="1"/>
              <p:nvPr/>
            </p:nvSpPr>
            <p:spPr>
              <a:xfrm>
                <a:off x="1109288" y="3075908"/>
                <a:ext cx="1927131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err="1" smtClean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fr-FR" sz="1400" b="1" baseline="-25000" dirty="0" err="1" smtClean="0">
                    <a:latin typeface="Arial" pitchFamily="34" charset="0"/>
                    <a:cs typeface="Arial" pitchFamily="34" charset="0"/>
                  </a:rPr>
                  <a:t>photopeaks</a:t>
                </a:r>
                <a:r>
                  <a:rPr lang="fr-FR" sz="1400" b="1" dirty="0" smtClean="0">
                    <a:latin typeface="Arial" pitchFamily="34" charset="0"/>
                    <a:cs typeface="Arial" pitchFamily="34" charset="0"/>
                  </a:rPr>
                  <a:t>/</a:t>
                </a:r>
                <a:r>
                  <a:rPr lang="fr-FR" sz="1400" b="1" dirty="0" err="1" smtClean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fr-FR" sz="1400" b="1" baseline="-25000" dirty="0" err="1" smtClean="0">
                    <a:latin typeface="Arial" pitchFamily="34" charset="0"/>
                    <a:cs typeface="Arial" pitchFamily="34" charset="0"/>
                  </a:rPr>
                  <a:t>tot</a:t>
                </a:r>
                <a:r>
                  <a:rPr lang="fr-FR" sz="1400" b="1" dirty="0" smtClean="0">
                    <a:latin typeface="Arial" pitchFamily="34" charset="0"/>
                    <a:cs typeface="Arial" pitchFamily="34" charset="0"/>
                  </a:rPr>
                  <a:t>= 0.268</a:t>
                </a:r>
                <a:endParaRPr lang="fr-FR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ZoneTexte 39"/>
              <p:cNvSpPr txBox="1"/>
              <p:nvPr/>
            </p:nvSpPr>
            <p:spPr>
              <a:xfrm>
                <a:off x="1101078" y="3647126"/>
                <a:ext cx="1927131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AC rejection: </a:t>
                </a:r>
              </a:p>
              <a:p>
                <a:r>
                  <a:rPr lang="fr-FR" sz="1400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fr-FR" sz="1400" b="1" baseline="-25000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photopeaks</a:t>
                </a:r>
                <a:r>
                  <a:rPr lang="fr-FR" sz="1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/</a:t>
                </a:r>
                <a:r>
                  <a:rPr lang="fr-FR" sz="1400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fr-FR" sz="1400" b="1" baseline="-25000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tot</a:t>
                </a:r>
                <a:r>
                  <a:rPr lang="fr-FR" sz="1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= 0.439</a:t>
                </a:r>
                <a:endParaRPr lang="fr-FR" sz="1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336584" y="2514162"/>
              <a:ext cx="309634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4707681" y="2492896"/>
            <a:ext cx="4188041" cy="4032448"/>
            <a:chOff x="4707681" y="2492896"/>
            <a:chExt cx="4188041" cy="4032448"/>
          </a:xfrm>
        </p:grpSpPr>
        <p:grpSp>
          <p:nvGrpSpPr>
            <p:cNvPr id="44" name="Groupe 43"/>
            <p:cNvGrpSpPr/>
            <p:nvPr/>
          </p:nvGrpSpPr>
          <p:grpSpPr>
            <a:xfrm>
              <a:off x="4707681" y="2492896"/>
              <a:ext cx="4188041" cy="4032448"/>
              <a:chOff x="4707681" y="2492896"/>
              <a:chExt cx="4188041" cy="4032448"/>
            </a:xfrm>
          </p:grpSpPr>
          <p:pic>
            <p:nvPicPr>
              <p:cNvPr id="16" name="Image 15" descr="Source_60_Co_2cm_from_Alu_Box_Energy_Germanium_GUOC7_Ge_Alu_Box_1cm_Outside_BGO_With_Without_ACReject_ConfigHT2_CFD_Thr0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707681" y="2492896"/>
                <a:ext cx="4188041" cy="4032448"/>
              </a:xfrm>
              <a:prstGeom prst="rect">
                <a:avLst/>
              </a:prstGeom>
            </p:spPr>
          </p:pic>
          <p:sp>
            <p:nvSpPr>
              <p:cNvPr id="41" name="ZoneTexte 40"/>
              <p:cNvSpPr txBox="1"/>
              <p:nvPr/>
            </p:nvSpPr>
            <p:spPr>
              <a:xfrm>
                <a:off x="5504255" y="3132611"/>
                <a:ext cx="1927131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err="1" smtClean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fr-FR" sz="1400" b="1" baseline="-25000" dirty="0" err="1" smtClean="0">
                    <a:latin typeface="Arial" pitchFamily="34" charset="0"/>
                    <a:cs typeface="Arial" pitchFamily="34" charset="0"/>
                  </a:rPr>
                  <a:t>photopeaks</a:t>
                </a:r>
                <a:r>
                  <a:rPr lang="fr-FR" sz="1400" b="1" dirty="0" smtClean="0">
                    <a:latin typeface="Arial" pitchFamily="34" charset="0"/>
                    <a:cs typeface="Arial" pitchFamily="34" charset="0"/>
                  </a:rPr>
                  <a:t>/</a:t>
                </a:r>
                <a:r>
                  <a:rPr lang="fr-FR" sz="1400" b="1" dirty="0" err="1" smtClean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fr-FR" sz="1400" b="1" baseline="-25000" dirty="0" err="1" smtClean="0">
                    <a:latin typeface="Arial" pitchFamily="34" charset="0"/>
                    <a:cs typeface="Arial" pitchFamily="34" charset="0"/>
                  </a:rPr>
                  <a:t>tot</a:t>
                </a:r>
                <a:r>
                  <a:rPr lang="fr-FR" sz="1400" b="1" dirty="0" smtClean="0">
                    <a:latin typeface="Arial" pitchFamily="34" charset="0"/>
                    <a:cs typeface="Arial" pitchFamily="34" charset="0"/>
                  </a:rPr>
                  <a:t>= 0.269</a:t>
                </a:r>
                <a:endParaRPr lang="fr-FR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5496045" y="3703829"/>
                <a:ext cx="1927131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AC rejection: </a:t>
                </a:r>
              </a:p>
              <a:p>
                <a:r>
                  <a:rPr lang="fr-FR" sz="1400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fr-FR" sz="1400" b="1" baseline="-25000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photopeaks</a:t>
                </a:r>
                <a:r>
                  <a:rPr lang="fr-FR" sz="1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/</a:t>
                </a:r>
                <a:r>
                  <a:rPr lang="fr-FR" sz="1400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fr-FR" sz="1400" b="1" baseline="-25000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tot</a:t>
                </a:r>
                <a:r>
                  <a:rPr lang="fr-FR" sz="1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= 0.414</a:t>
                </a:r>
                <a:endParaRPr lang="fr-FR" sz="1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4716016" y="2503529"/>
              <a:ext cx="309634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Enceinte anti-</a:t>
            </a:r>
            <a:r>
              <a:rPr lang="fr-FR" dirty="0" err="1" smtClean="0"/>
              <a:t>compton</a:t>
            </a:r>
            <a:r>
              <a:rPr lang="fr-FR" dirty="0" smtClean="0"/>
              <a:t> pour </a:t>
            </a:r>
            <a:r>
              <a:rPr lang="fr-FR" dirty="0" err="1" smtClean="0"/>
              <a:t>orgam</a:t>
            </a:r>
            <a:r>
              <a:rPr lang="fr-FR" dirty="0" smtClean="0"/>
              <a:t> 2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7817-A9DC-47E2-87D9-1DA64916AD6E}" type="datetime2">
              <a:rPr lang="fr-FR" smtClean="0"/>
              <a:pPr/>
              <a:t>dimanche 5 juin 2011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411760" y="836712"/>
            <a:ext cx="6062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Arial" pitchFamily="34" charset="0"/>
                <a:cs typeface="Arial" pitchFamily="34" charset="0"/>
              </a:rPr>
              <a:t>Etude de la possibilité d’utiliser un ensemble de </a:t>
            </a:r>
            <a:r>
              <a:rPr lang="fr-FR" sz="1600" b="1" dirty="0" err="1" smtClean="0">
                <a:latin typeface="Arial" pitchFamily="34" charset="0"/>
                <a:cs typeface="Arial" pitchFamily="34" charset="0"/>
              </a:rPr>
              <a:t>Phoswichs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fr-FR" sz="1600" b="1" dirty="0" smtClean="0">
                <a:latin typeface="Arial" pitchFamily="34" charset="0"/>
                <a:cs typeface="Arial" pitchFamily="34" charset="0"/>
              </a:rPr>
              <a:t>constitués par BGO et </a:t>
            </a:r>
            <a:r>
              <a:rPr lang="fr-FR" sz="1600" b="1" dirty="0" err="1" smtClean="0">
                <a:latin typeface="Arial" pitchFamily="34" charset="0"/>
                <a:cs typeface="Arial" pitchFamily="34" charset="0"/>
              </a:rPr>
              <a:t>CsI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(Tl).</a:t>
            </a:r>
            <a:endParaRPr lang="fr-FR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aphique 4"/>
          <p:cNvGraphicFramePr/>
          <p:nvPr/>
        </p:nvGraphicFramePr>
        <p:xfrm>
          <a:off x="1187624" y="1628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403648" y="4437112"/>
            <a:ext cx="7701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Questions :</a:t>
            </a:r>
          </a:p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       - BGO+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CsI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+PM ?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CsI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+BGO+PM ?</a:t>
            </a:r>
          </a:p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       - Couplage optique ? (Indice de réfraction de 2,15 pour BGO, 1,8 pour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CsI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(Tl) )</a:t>
            </a:r>
          </a:p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       - Traitement de la différence de luminosité (facteur 6) ?</a:t>
            </a:r>
          </a:p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       - Electronique avec reconnaissance de forme du signal ( </a:t>
            </a:r>
            <a:r>
              <a:rPr lang="fr-FR" sz="1600" dirty="0" err="1" smtClean="0">
                <a:latin typeface="Symbol" pitchFamily="18" charset="2"/>
                <a:cs typeface="Arial" pitchFamily="34" charset="0"/>
              </a:rPr>
              <a:t>t</a:t>
            </a:r>
            <a:r>
              <a:rPr lang="fr-FR" sz="1600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= 300ns pour BGO,</a:t>
            </a:r>
          </a:p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fr-FR" sz="1600" dirty="0" err="1" smtClean="0">
                <a:latin typeface="Symbol" pitchFamily="18" charset="2"/>
                <a:cs typeface="Arial" pitchFamily="34" charset="0"/>
              </a:rPr>
              <a:t>t</a:t>
            </a:r>
            <a:r>
              <a:rPr lang="fr-FR" sz="1600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=1000ns pour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CsI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(Tl) )?</a:t>
            </a:r>
          </a:p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…………….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ccolade fermante 9"/>
          <p:cNvSpPr/>
          <p:nvPr/>
        </p:nvSpPr>
        <p:spPr>
          <a:xfrm>
            <a:off x="5724128" y="3356992"/>
            <a:ext cx="216024" cy="36004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1" name="Groupe 30"/>
          <p:cNvGrpSpPr/>
          <p:nvPr/>
        </p:nvGrpSpPr>
        <p:grpSpPr>
          <a:xfrm>
            <a:off x="5982143" y="3226032"/>
            <a:ext cx="2253514" cy="576064"/>
            <a:chOff x="6556325" y="3151601"/>
            <a:chExt cx="2253514" cy="576064"/>
          </a:xfrm>
        </p:grpSpPr>
        <p:sp>
          <p:nvSpPr>
            <p:cNvPr id="12" name="ZoneTexte 11"/>
            <p:cNvSpPr txBox="1"/>
            <p:nvPr/>
          </p:nvSpPr>
          <p:spPr>
            <a:xfrm>
              <a:off x="6556325" y="3284984"/>
              <a:ext cx="800219" cy="338554"/>
            </a:xfrm>
            <a:prstGeom prst="rect">
              <a:avLst/>
            </a:prstGeom>
            <a:solidFill>
              <a:srgbClr val="92D050"/>
            </a:solidFill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600" dirty="0" err="1" smtClean="0">
                  <a:latin typeface="Arial" pitchFamily="34" charset="0"/>
                  <a:cs typeface="Arial" pitchFamily="34" charset="0"/>
                </a:rPr>
                <a:t>CsI</a:t>
              </a:r>
              <a:r>
                <a:rPr lang="fr-FR" sz="1600" dirty="0" smtClean="0">
                  <a:latin typeface="Arial" pitchFamily="34" charset="0"/>
                  <a:cs typeface="Arial" pitchFamily="34" charset="0"/>
                </a:rPr>
                <a:t>(Tl)</a:t>
              </a:r>
              <a:endParaRPr lang="fr-FR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7350836" y="3284984"/>
              <a:ext cx="641522" cy="33855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atin typeface="Arial" pitchFamily="34" charset="0"/>
                  <a:cs typeface="Arial" pitchFamily="34" charset="0"/>
                </a:rPr>
                <a:t>BGO</a:t>
              </a:r>
              <a:endParaRPr lang="fr-FR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945743" y="3151601"/>
              <a:ext cx="864096" cy="57606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PM</a:t>
              </a:r>
              <a:endParaRPr lang="fr-FR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9" name="Connecteur droit 18"/>
          <p:cNvCxnSpPr/>
          <p:nvPr/>
        </p:nvCxnSpPr>
        <p:spPr>
          <a:xfrm>
            <a:off x="5652120" y="4005064"/>
            <a:ext cx="216024" cy="14401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e 21"/>
          <p:cNvGrpSpPr/>
          <p:nvPr/>
        </p:nvGrpSpPr>
        <p:grpSpPr>
          <a:xfrm>
            <a:off x="5868144" y="4077072"/>
            <a:ext cx="2242881" cy="576064"/>
            <a:chOff x="6484317" y="3757141"/>
            <a:chExt cx="2242881" cy="576064"/>
          </a:xfrm>
        </p:grpSpPr>
        <p:sp>
          <p:nvSpPr>
            <p:cNvPr id="17" name="ZoneTexte 16"/>
            <p:cNvSpPr txBox="1"/>
            <p:nvPr/>
          </p:nvSpPr>
          <p:spPr>
            <a:xfrm>
              <a:off x="6484317" y="3861048"/>
              <a:ext cx="607859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BGO</a:t>
              </a:r>
              <a:endParaRPr lang="fr-FR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7092280" y="3861048"/>
              <a:ext cx="761747" cy="369332"/>
            </a:xfrm>
            <a:prstGeom prst="rect">
              <a:avLst/>
            </a:prstGeom>
            <a:solidFill>
              <a:srgbClr val="92D050"/>
            </a:solidFill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CsI</a:t>
              </a:r>
              <a:r>
                <a:rPr lang="fr-FR" dirty="0" smtClean="0"/>
                <a:t>(Tl)</a:t>
              </a:r>
              <a:endParaRPr lang="fr-FR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63102" y="3757141"/>
              <a:ext cx="864096" cy="57606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FF0000"/>
                  </a:solidFill>
                </a:rPr>
                <a:t>PM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6084168" y="2564904"/>
            <a:ext cx="2141397" cy="576064"/>
            <a:chOff x="6404099" y="2450364"/>
            <a:chExt cx="2141397" cy="576064"/>
          </a:xfrm>
        </p:grpSpPr>
        <p:sp>
          <p:nvSpPr>
            <p:cNvPr id="23" name="ZoneTexte 22"/>
            <p:cNvSpPr txBox="1"/>
            <p:nvPr/>
          </p:nvSpPr>
          <p:spPr>
            <a:xfrm>
              <a:off x="6404099" y="2564904"/>
              <a:ext cx="641522" cy="33855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atin typeface="Arial" pitchFamily="34" charset="0"/>
                  <a:cs typeface="Arial" pitchFamily="34" charset="0"/>
                </a:rPr>
                <a:t>BGO</a:t>
              </a:r>
              <a:endParaRPr lang="fr-FR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7043961" y="2564904"/>
              <a:ext cx="641522" cy="33855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atin typeface="Arial" pitchFamily="34" charset="0"/>
                  <a:cs typeface="Arial" pitchFamily="34" charset="0"/>
                </a:rPr>
                <a:t>BGO</a:t>
              </a:r>
              <a:endParaRPr lang="fr-FR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81400" y="2450364"/>
              <a:ext cx="864096" cy="57606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PM</a:t>
              </a:r>
              <a:endParaRPr lang="fr-FR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6" name="Connecteur droit 25"/>
          <p:cNvCxnSpPr/>
          <p:nvPr/>
        </p:nvCxnSpPr>
        <p:spPr>
          <a:xfrm flipV="1">
            <a:off x="5724128" y="3068960"/>
            <a:ext cx="200912" cy="8039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4716016" y="1556792"/>
            <a:ext cx="432048" cy="158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5249548" y="1380877"/>
            <a:ext cx="2044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Arial" pitchFamily="34" charset="0"/>
                <a:cs typeface="Arial" pitchFamily="34" charset="0"/>
              </a:rPr>
              <a:t>Diminution de coût</a:t>
            </a:r>
            <a:endParaRPr lang="fr-FR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Enceinte anti-</a:t>
            </a:r>
            <a:r>
              <a:rPr lang="fr-FR" dirty="0" err="1" smtClean="0"/>
              <a:t>compton</a:t>
            </a:r>
            <a:r>
              <a:rPr lang="fr-FR" dirty="0" smtClean="0"/>
              <a:t> pour </a:t>
            </a:r>
            <a:r>
              <a:rPr lang="fr-FR" dirty="0" err="1" smtClean="0"/>
              <a:t>orgam</a:t>
            </a:r>
            <a:r>
              <a:rPr lang="fr-FR" dirty="0" smtClean="0"/>
              <a:t> 2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7817-A9DC-47E2-87D9-1DA64916AD6E}" type="datetime2">
              <a:rPr lang="fr-FR" smtClean="0"/>
              <a:pPr/>
              <a:t>dimanche 5 juin 2011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23728" y="1052736"/>
            <a:ext cx="1646605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Conclusions: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63935" y="1772816"/>
            <a:ext cx="780450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fr-FR" dirty="0" smtClean="0"/>
              <a:t> Un démonstrateur d’enceinte Anti-Compton BGO en Pentaèdre</a:t>
            </a:r>
          </a:p>
          <a:p>
            <a:r>
              <a:rPr lang="fr-FR" dirty="0" smtClean="0"/>
              <a:t>   a été conçu et construit pour la phase 2 du projet ORGAM, en vue </a:t>
            </a:r>
          </a:p>
          <a:p>
            <a:r>
              <a:rPr lang="fr-FR" dirty="0" smtClean="0"/>
              <a:t>   d’utilisation sur le Spectromètre Split-Pole du Tandem/ALTO d’Orsay.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L’efficacité de réjection Anti-Compton a été testée pour plusieurs</a:t>
            </a:r>
          </a:p>
          <a:p>
            <a:r>
              <a:rPr lang="fr-FR" dirty="0" smtClean="0"/>
              <a:t>  configurations (distance à la cible, position du détecteur Germanium). </a:t>
            </a:r>
          </a:p>
          <a:p>
            <a:r>
              <a:rPr lang="fr-FR" dirty="0" smtClean="0"/>
              <a:t>  Malgré l’inhomogénéité de réponse de 2 des cristaux, le démonstrateur</a:t>
            </a:r>
          </a:p>
          <a:p>
            <a:r>
              <a:rPr lang="fr-FR" dirty="0" smtClean="0"/>
              <a:t>  satisfait aux exigences du cahier des charges. </a:t>
            </a:r>
          </a:p>
          <a:p>
            <a:r>
              <a:rPr lang="fr-FR" dirty="0" smtClean="0"/>
              <a:t>  </a:t>
            </a:r>
            <a:r>
              <a:rPr lang="fr-FR" b="1" dirty="0" smtClean="0"/>
              <a:t>Utilisation en juillet 2011 pour une expérience faisceau sur Tandem/ALTO, </a:t>
            </a:r>
          </a:p>
          <a:p>
            <a:r>
              <a:rPr lang="fr-FR" b="1" dirty="0" smtClean="0"/>
              <a:t>  produit  par  photofission en technologie ISOL , auprès du séparateur PARRNE. 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Une R&amp;D sur la possible utilisation de détecteurs  type </a:t>
            </a:r>
            <a:r>
              <a:rPr lang="fr-FR" dirty="0" err="1" smtClean="0"/>
              <a:t>Phoswich</a:t>
            </a:r>
            <a:r>
              <a:rPr lang="fr-FR" dirty="0" smtClean="0"/>
              <a:t> (BGO et</a:t>
            </a:r>
          </a:p>
          <a:p>
            <a:r>
              <a:rPr lang="fr-FR" dirty="0" smtClean="0"/>
              <a:t>  </a:t>
            </a:r>
            <a:r>
              <a:rPr lang="fr-FR" dirty="0" err="1" smtClean="0"/>
              <a:t>CsI</a:t>
            </a:r>
            <a:r>
              <a:rPr lang="fr-FR" dirty="0" smtClean="0"/>
              <a:t>) comme Anti-Compton  va être lancée. S’il s’avère adapté, un tel détecteur </a:t>
            </a:r>
          </a:p>
          <a:p>
            <a:r>
              <a:rPr lang="fr-FR" dirty="0" smtClean="0"/>
              <a:t>  permettrait une diminution des coûts.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ENCEINTES ANTI-COMPTON POUR ORGAM 2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7817-A9DC-47E2-87D9-1DA64916AD6E}" type="datetime2">
              <a:rPr lang="fr-FR" smtClean="0"/>
              <a:pPr/>
              <a:t>dimanche 5 juin 2011</a:t>
            </a:fld>
            <a:endParaRPr lang="fr-FR" dirty="0"/>
          </a:p>
        </p:txBody>
      </p:sp>
      <p:grpSp>
        <p:nvGrpSpPr>
          <p:cNvPr id="4" name="Groupe 23"/>
          <p:cNvGrpSpPr>
            <a:grpSpLocks/>
          </p:cNvGrpSpPr>
          <p:nvPr/>
        </p:nvGrpSpPr>
        <p:grpSpPr bwMode="auto">
          <a:xfrm>
            <a:off x="5365262" y="3212976"/>
            <a:ext cx="3672408" cy="3307457"/>
            <a:chOff x="3004636" y="2916906"/>
            <a:chExt cx="3685675" cy="3286125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04636" y="2916906"/>
              <a:ext cx="2581275" cy="328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61586" y="2980322"/>
              <a:ext cx="122872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01690" y="3196890"/>
              <a:ext cx="107632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85159" y="3396414"/>
              <a:ext cx="9334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13723" y="3634539"/>
              <a:ext cx="1076325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3" descr="figure_lefort 00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1844824"/>
            <a:ext cx="4644008" cy="314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2267744" y="836712"/>
            <a:ext cx="6753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Arial" pitchFamily="34" charset="0"/>
                <a:cs typeface="Arial" pitchFamily="34" charset="0"/>
              </a:rPr>
              <a:t>La quasi-fission:  une nouvelle voie d’études des noyaux exotiques</a:t>
            </a:r>
            <a:endParaRPr lang="fr-FR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2771800" y="1340768"/>
            <a:ext cx="720080" cy="15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491880" y="1196752"/>
            <a:ext cx="2837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Arial" pitchFamily="34" charset="0"/>
                <a:cs typeface="Arial" pitchFamily="34" charset="0"/>
              </a:rPr>
              <a:t>Produire des noyaux exotiques</a:t>
            </a:r>
            <a:endParaRPr lang="fr-F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478824" y="1484784"/>
            <a:ext cx="502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Arial" pitchFamily="34" charset="0"/>
                <a:cs typeface="Arial" pitchFamily="34" charset="0"/>
              </a:rPr>
              <a:t>Etude de la structure de ces noyaux par spectroscopie  </a:t>
            </a:r>
            <a:r>
              <a:rPr lang="fr-FR" b="1" dirty="0" smtClean="0">
                <a:latin typeface="Symbol" pitchFamily="18" charset="2"/>
              </a:rPr>
              <a:t>g</a:t>
            </a:r>
            <a:endParaRPr lang="fr-FR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5915820" y="2759662"/>
            <a:ext cx="3217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Arial" pitchFamily="34" charset="0"/>
                <a:cs typeface="Arial" pitchFamily="34" charset="0"/>
              </a:rPr>
              <a:t>Etude des mécanismes de réaction </a:t>
            </a:r>
          </a:p>
          <a:p>
            <a:r>
              <a:rPr lang="fr-FR" sz="1400" b="1" dirty="0" smtClean="0">
                <a:latin typeface="Arial" pitchFamily="34" charset="0"/>
                <a:cs typeface="Arial" pitchFamily="34" charset="0"/>
              </a:rPr>
              <a:t>avec les diagrammes de 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Wilczynski</a:t>
            </a:r>
            <a:endParaRPr lang="fr-FR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2771800" y="1700808"/>
            <a:ext cx="720080" cy="15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5249548" y="2924944"/>
            <a:ext cx="720080" cy="15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1187624" y="3501008"/>
            <a:ext cx="3096344" cy="15841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2843808" y="5013176"/>
            <a:ext cx="1486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Quasi-fission</a:t>
            </a:r>
            <a:endParaRPr lang="fr-F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179512" y="1916832"/>
            <a:ext cx="2543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Découverte</a:t>
            </a:r>
            <a:r>
              <a:rPr lang="en-GB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simultanément</a:t>
            </a:r>
            <a:r>
              <a:rPr lang="en-GB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à </a:t>
            </a:r>
            <a:r>
              <a:rPr lang="en-GB" sz="1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Orsay</a:t>
            </a:r>
            <a:r>
              <a:rPr lang="en-GB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GB" sz="1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Lefort</a:t>
            </a:r>
            <a:r>
              <a:rPr lang="en-GB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GB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en-GB" sz="1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Dubna</a:t>
            </a:r>
            <a:r>
              <a:rPr lang="en-GB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GB" sz="1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Volkov</a:t>
            </a:r>
            <a:r>
              <a:rPr lang="en-GB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1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Enceinte anti-</a:t>
            </a:r>
            <a:r>
              <a:rPr lang="fr-FR" dirty="0" err="1" smtClean="0"/>
              <a:t>compton</a:t>
            </a:r>
            <a:r>
              <a:rPr lang="fr-FR" dirty="0" smtClean="0"/>
              <a:t> pour </a:t>
            </a:r>
            <a:r>
              <a:rPr lang="fr-FR" dirty="0" err="1" smtClean="0"/>
              <a:t>orgam</a:t>
            </a:r>
            <a:r>
              <a:rPr lang="fr-FR" dirty="0" smtClean="0"/>
              <a:t> 2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7817-A9DC-47E2-87D9-1DA64916AD6E}" type="datetime2">
              <a:rPr lang="fr-FR" smtClean="0"/>
              <a:pPr/>
              <a:t>dimanche 5 juin 2011</a:t>
            </a:fld>
            <a:endParaRPr lang="fr-FR" dirty="0"/>
          </a:p>
        </p:txBody>
      </p:sp>
      <p:grpSp>
        <p:nvGrpSpPr>
          <p:cNvPr id="44" name="Groupe 43"/>
          <p:cNvGrpSpPr/>
          <p:nvPr/>
        </p:nvGrpSpPr>
        <p:grpSpPr>
          <a:xfrm>
            <a:off x="5580112" y="2948632"/>
            <a:ext cx="3384376" cy="3216671"/>
            <a:chOff x="5314950" y="3273425"/>
            <a:chExt cx="3829050" cy="3584575"/>
          </a:xfrm>
        </p:grpSpPr>
        <p:pic>
          <p:nvPicPr>
            <p:cNvPr id="19" name="Picture 4" descr="\\ipnnesternt1\MPU_NESTER\Dverney\33.bmp"/>
            <p:cNvPicPr>
              <a:picLocks noChangeAspect="1" noChangeArrowheads="1"/>
            </p:cNvPicPr>
            <p:nvPr/>
          </p:nvPicPr>
          <p:blipFill>
            <a:blip r:embed="rId2" cstate="print"/>
            <a:srcRect r="60361" b="17455"/>
            <a:stretch>
              <a:fillRect/>
            </a:stretch>
          </p:blipFill>
          <p:spPr bwMode="auto">
            <a:xfrm>
              <a:off x="5314950" y="3273425"/>
              <a:ext cx="3829050" cy="3584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riangle isocèle 19"/>
            <p:cNvSpPr/>
            <p:nvPr/>
          </p:nvSpPr>
          <p:spPr>
            <a:xfrm rot="12106242">
              <a:off x="7161213" y="3865563"/>
              <a:ext cx="1308100" cy="1719262"/>
            </a:xfrm>
            <a:prstGeom prst="triangle">
              <a:avLst>
                <a:gd name="adj" fmla="val 47309"/>
              </a:avLst>
            </a:prstGeom>
            <a:solidFill>
              <a:srgbClr val="FFC000">
                <a:alpha val="51000"/>
              </a:srgb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95536" y="1124744"/>
            <a:ext cx="2551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FF9900"/>
                </a:solidFill>
                <a:latin typeface="Calibri" pitchFamily="34" charset="0"/>
              </a:rPr>
              <a:t>Physics in the vertical ridge</a:t>
            </a:r>
            <a:endParaRPr lang="fr-FR" sz="1400" dirty="0">
              <a:latin typeface="Calibri" pitchFamily="34" charset="0"/>
            </a:endParaRPr>
          </a:p>
        </p:txBody>
      </p:sp>
      <p:grpSp>
        <p:nvGrpSpPr>
          <p:cNvPr id="21" name="Groupe 19"/>
          <p:cNvGrpSpPr>
            <a:grpSpLocks/>
          </p:cNvGrpSpPr>
          <p:nvPr/>
        </p:nvGrpSpPr>
        <p:grpSpPr bwMode="auto">
          <a:xfrm>
            <a:off x="3500438" y="908720"/>
            <a:ext cx="1949450" cy="5778873"/>
            <a:chOff x="6006879" y="401652"/>
            <a:chExt cx="1949256" cy="6149249"/>
          </a:xfrm>
        </p:grpSpPr>
        <p:pic>
          <p:nvPicPr>
            <p:cNvPr id="22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06879" y="401652"/>
              <a:ext cx="1949256" cy="6149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ZoneTexte 11"/>
            <p:cNvSpPr txBox="1">
              <a:spLocks noChangeArrowheads="1"/>
            </p:cNvSpPr>
            <p:nvPr/>
          </p:nvSpPr>
          <p:spPr bwMode="auto">
            <a:xfrm>
              <a:off x="7093010" y="1102407"/>
              <a:ext cx="7520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>
                  <a:solidFill>
                    <a:srgbClr val="FF0000"/>
                  </a:solidFill>
                  <a:latin typeface="Arial Black" pitchFamily="34" charset="0"/>
                </a:rPr>
                <a:t>N/Z=1.21</a:t>
              </a:r>
            </a:p>
          </p:txBody>
        </p:sp>
        <p:sp>
          <p:nvSpPr>
            <p:cNvPr id="24" name="ZoneTexte 12"/>
            <p:cNvSpPr txBox="1">
              <a:spLocks noChangeArrowheads="1"/>
            </p:cNvSpPr>
            <p:nvPr/>
          </p:nvSpPr>
          <p:spPr bwMode="auto">
            <a:xfrm>
              <a:off x="7074493" y="2254664"/>
              <a:ext cx="7520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>
                  <a:solidFill>
                    <a:srgbClr val="FF0000"/>
                  </a:solidFill>
                  <a:latin typeface="Arial Black" pitchFamily="34" charset="0"/>
                </a:rPr>
                <a:t>N/Z=1.16</a:t>
              </a:r>
            </a:p>
          </p:txBody>
        </p:sp>
        <p:sp>
          <p:nvSpPr>
            <p:cNvPr id="25" name="ZoneTexte 13"/>
            <p:cNvSpPr txBox="1">
              <a:spLocks noChangeArrowheads="1"/>
            </p:cNvSpPr>
            <p:nvPr/>
          </p:nvSpPr>
          <p:spPr bwMode="auto">
            <a:xfrm>
              <a:off x="7065948" y="3374164"/>
              <a:ext cx="7520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>
                  <a:solidFill>
                    <a:srgbClr val="FF0000"/>
                  </a:solidFill>
                  <a:latin typeface="Arial Black" pitchFamily="34" charset="0"/>
                </a:rPr>
                <a:t>N/Z=1.11</a:t>
              </a:r>
            </a:p>
          </p:txBody>
        </p:sp>
        <p:sp>
          <p:nvSpPr>
            <p:cNvPr id="26" name="ZoneTexte 14"/>
            <p:cNvSpPr txBox="1">
              <a:spLocks noChangeArrowheads="1"/>
            </p:cNvSpPr>
            <p:nvPr/>
          </p:nvSpPr>
          <p:spPr bwMode="auto">
            <a:xfrm>
              <a:off x="7050282" y="4486541"/>
              <a:ext cx="7520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>
                  <a:solidFill>
                    <a:srgbClr val="FF0000"/>
                  </a:solidFill>
                  <a:latin typeface="Arial Black" pitchFamily="34" charset="0"/>
                </a:rPr>
                <a:t>N/Z=1.05</a:t>
              </a:r>
            </a:p>
          </p:txBody>
        </p:sp>
        <p:sp>
          <p:nvSpPr>
            <p:cNvPr id="27" name="ZoneTexte 15"/>
            <p:cNvSpPr txBox="1">
              <a:spLocks noChangeArrowheads="1"/>
            </p:cNvSpPr>
            <p:nvPr/>
          </p:nvSpPr>
          <p:spPr bwMode="auto">
            <a:xfrm>
              <a:off x="7058827" y="5631678"/>
              <a:ext cx="7520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>
                  <a:solidFill>
                    <a:srgbClr val="FF0000"/>
                  </a:solidFill>
                  <a:latin typeface="Arial Black" pitchFamily="34" charset="0"/>
                </a:rPr>
                <a:t>N/Z=1.00</a:t>
              </a:r>
            </a:p>
          </p:txBody>
        </p:sp>
        <p:sp>
          <p:nvSpPr>
            <p:cNvPr id="28" name="ZoneTexte 16"/>
            <p:cNvSpPr txBox="1">
              <a:spLocks noChangeArrowheads="1"/>
            </p:cNvSpPr>
            <p:nvPr/>
          </p:nvSpPr>
          <p:spPr bwMode="auto">
            <a:xfrm>
              <a:off x="6332434" y="487111"/>
              <a:ext cx="7520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>
                  <a:solidFill>
                    <a:srgbClr val="0099FF"/>
                  </a:solidFill>
                  <a:latin typeface="Arial Black" pitchFamily="34" charset="0"/>
                </a:rPr>
                <a:t>N/Z=1.22</a:t>
              </a:r>
            </a:p>
          </p:txBody>
        </p:sp>
        <p:sp>
          <p:nvSpPr>
            <p:cNvPr id="29" name="ZoneTexte 17"/>
            <p:cNvSpPr txBox="1">
              <a:spLocks noChangeArrowheads="1"/>
            </p:cNvSpPr>
            <p:nvPr/>
          </p:nvSpPr>
          <p:spPr bwMode="auto">
            <a:xfrm>
              <a:off x="7117223" y="477140"/>
              <a:ext cx="7520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>
                  <a:solidFill>
                    <a:srgbClr val="FF0000"/>
                  </a:solidFill>
                  <a:latin typeface="Arial Black" pitchFamily="34" charset="0"/>
                </a:rPr>
                <a:t>N/Z=1.07</a:t>
              </a:r>
            </a:p>
          </p:txBody>
        </p:sp>
      </p:grpSp>
      <p:sp>
        <p:nvSpPr>
          <p:cNvPr id="31" name="Ellipse 30"/>
          <p:cNvSpPr/>
          <p:nvPr/>
        </p:nvSpPr>
        <p:spPr>
          <a:xfrm>
            <a:off x="3941763" y="1527938"/>
            <a:ext cx="165100" cy="672934"/>
          </a:xfrm>
          <a:prstGeom prst="ellipse">
            <a:avLst/>
          </a:prstGeom>
          <a:solidFill>
            <a:srgbClr val="FF9900">
              <a:alpha val="40000"/>
            </a:srgbClr>
          </a:solidFill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3913188" y="2554497"/>
            <a:ext cx="165100" cy="672934"/>
          </a:xfrm>
          <a:prstGeom prst="ellipse">
            <a:avLst/>
          </a:prstGeom>
          <a:solidFill>
            <a:srgbClr val="FF9900">
              <a:alpha val="40000"/>
            </a:srgbClr>
          </a:solidFill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3930650" y="3576581"/>
            <a:ext cx="163513" cy="672933"/>
          </a:xfrm>
          <a:prstGeom prst="ellipse">
            <a:avLst/>
          </a:prstGeom>
          <a:solidFill>
            <a:srgbClr val="FF9900">
              <a:alpha val="40000"/>
            </a:srgbClr>
          </a:solidFill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3913188" y="4646411"/>
            <a:ext cx="165100" cy="672934"/>
          </a:xfrm>
          <a:prstGeom prst="ellipse">
            <a:avLst/>
          </a:prstGeom>
          <a:solidFill>
            <a:srgbClr val="FF9900">
              <a:alpha val="40000"/>
            </a:srgbClr>
          </a:solidFill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3905250" y="5668494"/>
            <a:ext cx="163513" cy="672933"/>
          </a:xfrm>
          <a:prstGeom prst="ellipse">
            <a:avLst/>
          </a:prstGeom>
          <a:solidFill>
            <a:srgbClr val="FF9900">
              <a:alpha val="40000"/>
            </a:srgbClr>
          </a:solidFill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36" name="Connecteur droit 35"/>
          <p:cNvCxnSpPr/>
          <p:nvPr/>
        </p:nvCxnSpPr>
        <p:spPr>
          <a:xfrm rot="5400000" flipH="1" flipV="1">
            <a:off x="1277032" y="3886919"/>
            <a:ext cx="5408834" cy="25400"/>
          </a:xfrm>
          <a:prstGeom prst="line">
            <a:avLst/>
          </a:prstGeom>
          <a:ln w="57150">
            <a:solidFill>
              <a:srgbClr val="FF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2843808" y="1268760"/>
            <a:ext cx="1071562" cy="5968"/>
          </a:xfrm>
          <a:prstGeom prst="line">
            <a:avLst/>
          </a:prstGeom>
          <a:ln w="57150">
            <a:solidFill>
              <a:srgbClr val="FF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29"/>
          <p:cNvSpPr>
            <a:spLocks noChangeArrowheads="1"/>
          </p:cNvSpPr>
          <p:nvPr/>
        </p:nvSpPr>
        <p:spPr bwMode="auto">
          <a:xfrm>
            <a:off x="179512" y="1412776"/>
            <a:ext cx="3275856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Calibri" pitchFamily="34" charset="0"/>
              </a:rPr>
              <a:t>deep-inelastic (fully damped) collisions </a:t>
            </a:r>
            <a:endParaRPr lang="en-GB" sz="1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GB" sz="1400" b="1" dirty="0" smtClean="0">
                <a:solidFill>
                  <a:srgbClr val="FF0000"/>
                </a:solidFill>
                <a:latin typeface="Calibri" pitchFamily="34" charset="0"/>
              </a:rPr>
              <a:t>with </a:t>
            </a:r>
            <a:r>
              <a:rPr lang="en-GB" sz="1400" b="1" dirty="0">
                <a:solidFill>
                  <a:srgbClr val="FF0000"/>
                </a:solidFill>
                <a:latin typeface="Calibri" pitchFamily="34" charset="0"/>
              </a:rPr>
              <a:t>tandem beams</a:t>
            </a:r>
            <a:endParaRPr lang="fr-FR" sz="1200" b="1" dirty="0">
              <a:latin typeface="Calibri" pitchFamily="34" charset="0"/>
            </a:endParaRPr>
          </a:p>
        </p:txBody>
      </p:sp>
      <p:pic>
        <p:nvPicPr>
          <p:cNvPr id="40" name="Picture 2" descr="F:\liverpool\entete.jpg"/>
          <p:cNvPicPr>
            <a:picLocks noChangeAspect="1" noChangeArrowheads="1"/>
          </p:cNvPicPr>
          <p:nvPr/>
        </p:nvPicPr>
        <p:blipFill>
          <a:blip r:embed="rId4" cstate="print"/>
          <a:srcRect l="43813"/>
          <a:stretch>
            <a:fillRect/>
          </a:stretch>
        </p:blipFill>
        <p:spPr bwMode="auto">
          <a:xfrm>
            <a:off x="251520" y="2564904"/>
            <a:ext cx="2988227" cy="18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28"/>
          <p:cNvSpPr>
            <a:spLocks noChangeArrowheads="1"/>
          </p:cNvSpPr>
          <p:nvPr/>
        </p:nvSpPr>
        <p:spPr bwMode="auto">
          <a:xfrm>
            <a:off x="323528" y="4365104"/>
            <a:ext cx="298216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Spectromètre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Split-Pole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Rigidité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magnétique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maximale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1.65 Tm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Angle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solide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maximum: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4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msr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Résolution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en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énergie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E/DE~2000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Détecteurs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du plan focal: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compteurs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proportionnels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DE +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localisation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Plastique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énergie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résiduelle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E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 (+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temps de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vol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faisceau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pulsé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3" descr="F:\liverpool\splitp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3925" y="1135063"/>
            <a:ext cx="2597150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ZoneTexte 44"/>
          <p:cNvSpPr txBox="1"/>
          <p:nvPr/>
        </p:nvSpPr>
        <p:spPr>
          <a:xfrm>
            <a:off x="5580112" y="764704"/>
            <a:ext cx="3227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Arial" pitchFamily="34" charset="0"/>
                <a:cs typeface="Arial" pitchFamily="34" charset="0"/>
              </a:rPr>
              <a:t>Installation d’ORGAM sur Split-Pole</a:t>
            </a:r>
            <a:endParaRPr lang="fr-FR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Enceinte anti-</a:t>
            </a:r>
            <a:r>
              <a:rPr lang="fr-FR" dirty="0" err="1" smtClean="0"/>
              <a:t>compton</a:t>
            </a:r>
            <a:r>
              <a:rPr lang="fr-FR" dirty="0" smtClean="0"/>
              <a:t> pour </a:t>
            </a:r>
            <a:r>
              <a:rPr lang="fr-FR" dirty="0" err="1" smtClean="0"/>
              <a:t>orgam</a:t>
            </a:r>
            <a:r>
              <a:rPr lang="fr-FR" dirty="0" smtClean="0"/>
              <a:t> 2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7817-A9DC-47E2-87D9-1DA64916AD6E}" type="datetime2">
              <a:rPr lang="fr-FR" smtClean="0"/>
              <a:pPr/>
              <a:t>dimanche 5 juin 2011</a:t>
            </a:fld>
            <a:endParaRPr lang="fr-FR" dirty="0"/>
          </a:p>
        </p:txBody>
      </p:sp>
      <p:pic>
        <p:nvPicPr>
          <p:cNvPr id="11" name="Picture 17" descr="http://ipnweb.in2p3.fr/~rdd/images/bandeau1_englis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620" y="1009306"/>
            <a:ext cx="284321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e 20"/>
          <p:cNvGrpSpPr/>
          <p:nvPr/>
        </p:nvGrpSpPr>
        <p:grpSpPr>
          <a:xfrm>
            <a:off x="1275960" y="1531594"/>
            <a:ext cx="6203950" cy="4225925"/>
            <a:chOff x="1488620" y="1531594"/>
            <a:chExt cx="6203950" cy="4225925"/>
          </a:xfrm>
        </p:grpSpPr>
        <p:pic>
          <p:nvPicPr>
            <p:cNvPr id="4" name="Picture 2" descr="D:\temporaire\DETECTEURS_TANDEM_ALTO\ORGAM\split-pole+orgam-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1845" y="1531594"/>
              <a:ext cx="5800725" cy="314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2" descr="D:\temporaire\DETECTEURS_TANDEM_ALTO\ORGAM\support\vue coeur zoom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8620" y="3755681"/>
              <a:ext cx="2451100" cy="200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Connecteur droit 5"/>
            <p:cNvCxnSpPr/>
            <p:nvPr/>
          </p:nvCxnSpPr>
          <p:spPr bwMode="auto">
            <a:xfrm rot="10800000" flipV="1">
              <a:off x="1488620" y="2612681"/>
              <a:ext cx="3206750" cy="11509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 bwMode="auto">
            <a:xfrm rot="5400000">
              <a:off x="2852282" y="3792194"/>
              <a:ext cx="3021013" cy="8778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2782433" y="5465419"/>
              <a:ext cx="981075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b="1">
                  <a:solidFill>
                    <a:schemeClr val="bg1"/>
                  </a:solidFill>
                  <a:latin typeface="Calibri" pitchFamily="34" charset="0"/>
                </a:rPr>
                <a:t>Ph. Rosier</a:t>
              </a: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4499992" y="836712"/>
            <a:ext cx="3736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Arial" pitchFamily="34" charset="0"/>
                <a:cs typeface="Arial" pitchFamily="34" charset="0"/>
              </a:rPr>
              <a:t>Efficacité privilégiée sur granularité:</a:t>
            </a:r>
          </a:p>
        </p:txBody>
      </p:sp>
      <p:sp>
        <p:nvSpPr>
          <p:cNvPr id="14" name="Flèche droite 13"/>
          <p:cNvSpPr/>
          <p:nvPr/>
        </p:nvSpPr>
        <p:spPr>
          <a:xfrm>
            <a:off x="467544" y="1700808"/>
            <a:ext cx="360040" cy="2880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827584" y="1700808"/>
            <a:ext cx="3411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Arial" pitchFamily="34" charset="0"/>
                <a:cs typeface="Arial" pitchFamily="34" charset="0"/>
              </a:rPr>
              <a:t>Choix d’une géométrie compacte</a:t>
            </a:r>
            <a:endParaRPr lang="fr-F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lèche droite 15"/>
          <p:cNvSpPr/>
          <p:nvPr/>
        </p:nvSpPr>
        <p:spPr>
          <a:xfrm>
            <a:off x="4644008" y="1196752"/>
            <a:ext cx="648072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5292080" y="1116534"/>
            <a:ext cx="3257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Repenser  la stratégie pour la réjection</a:t>
            </a:r>
          </a:p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Anti-Compton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971600" y="1988840"/>
            <a:ext cx="2952328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15 </a:t>
            </a:r>
            <a:r>
              <a:rPr lang="en-GB" sz="1400" b="1" dirty="0" err="1" smtClean="0">
                <a:latin typeface="Arial" pitchFamily="34" charset="0"/>
                <a:cs typeface="Arial" pitchFamily="34" charset="0"/>
              </a:rPr>
              <a:t>détecteurs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b="1" dirty="0" err="1" smtClean="0">
                <a:latin typeface="Arial" pitchFamily="34" charset="0"/>
                <a:cs typeface="Arial" pitchFamily="34" charset="0"/>
              </a:rPr>
              <a:t>coaxiaux</a:t>
            </a:r>
            <a:endParaRPr lang="en-GB" sz="14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1400" b="1" dirty="0" err="1" smtClean="0">
                <a:latin typeface="Arial" pitchFamily="34" charset="0"/>
                <a:cs typeface="Arial" pitchFamily="34" charset="0"/>
              </a:rPr>
              <a:t>Geometrie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b="1" dirty="0" err="1" smtClean="0">
                <a:latin typeface="Arial" pitchFamily="34" charset="0"/>
                <a:cs typeface="Arial" pitchFamily="34" charset="0"/>
              </a:rPr>
              <a:t>Isocaèdre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  (</a:t>
            </a:r>
            <a:r>
              <a:rPr lang="en-GB" sz="1400" b="1" dirty="0" err="1" smtClean="0">
                <a:latin typeface="Arial" pitchFamily="34" charset="0"/>
                <a:cs typeface="Arial" pitchFamily="34" charset="0"/>
              </a:rPr>
              <a:t>ballon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 de foot: </a:t>
            </a:r>
            <a:r>
              <a:rPr lang="en-GB" sz="1400" b="1" dirty="0" err="1" smtClean="0">
                <a:latin typeface="Arial" pitchFamily="34" charset="0"/>
                <a:cs typeface="Arial" pitchFamily="34" charset="0"/>
              </a:rPr>
              <a:t>pentagones+hexagones</a:t>
            </a:r>
            <a:r>
              <a:rPr lang="en-GB" sz="1400" b="1" dirty="0">
                <a:latin typeface="Arial" pitchFamily="34" charset="0"/>
                <a:cs typeface="Arial" pitchFamily="34" charset="0"/>
              </a:rPr>
              <a:t>) </a:t>
            </a:r>
          </a:p>
        </p:txBody>
      </p:sp>
      <p:pic>
        <p:nvPicPr>
          <p:cNvPr id="8" name="Picture 13" descr="D:\temporaire\DETECTEURS_TANDEM_ALTO\ORGAM\support\vue coeu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335628"/>
            <a:ext cx="2162175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Enceinte anti-</a:t>
            </a:r>
            <a:r>
              <a:rPr lang="fr-FR" dirty="0" err="1" smtClean="0"/>
              <a:t>compton</a:t>
            </a:r>
            <a:r>
              <a:rPr lang="fr-FR" dirty="0" smtClean="0"/>
              <a:t> pour </a:t>
            </a:r>
            <a:r>
              <a:rPr lang="fr-FR" dirty="0" err="1" smtClean="0"/>
              <a:t>orgam</a:t>
            </a:r>
            <a:r>
              <a:rPr lang="fr-FR" dirty="0" smtClean="0"/>
              <a:t> 2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7817-A9DC-47E2-87D9-1DA64916AD6E}" type="datetime2">
              <a:rPr lang="fr-FR" smtClean="0"/>
              <a:pPr/>
              <a:t>dimanche 5 juin 2011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707904" y="2173906"/>
            <a:ext cx="1368152" cy="64807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635896" y="1597842"/>
            <a:ext cx="2880320" cy="43204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>
            <a:off x="2491978" y="2480781"/>
            <a:ext cx="1656184" cy="1588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4158795" y="1813866"/>
            <a:ext cx="720080" cy="648072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4139952" y="2389930"/>
            <a:ext cx="576064" cy="72008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411760" y="188587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B050"/>
                </a:solidFill>
                <a:latin typeface="Symbol" pitchFamily="18" charset="2"/>
              </a:rPr>
              <a:t>g</a:t>
            </a:r>
            <a:endParaRPr lang="fr-FR" sz="2800" b="1" dirty="0">
              <a:solidFill>
                <a:srgbClr val="00B050"/>
              </a:solidFill>
              <a:latin typeface="Symbol" pitchFamily="18" charset="2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572000" y="2317922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baseline="30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860032" y="145382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B050"/>
                </a:solidFill>
                <a:latin typeface="Symbol" pitchFamily="18" charset="2"/>
              </a:rPr>
              <a:t>g</a:t>
            </a:r>
            <a:r>
              <a:rPr lang="fr-FR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’</a:t>
            </a:r>
            <a:endParaRPr lang="fr-FR" sz="2800" b="1" dirty="0">
              <a:solidFill>
                <a:srgbClr val="00B050"/>
              </a:solidFill>
              <a:latin typeface="Symbol" pitchFamily="18" charset="2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779912" y="2821978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Germanium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580112" y="1165794"/>
            <a:ext cx="2369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Enceinte Anti-Compton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2521454" y="831866"/>
            <a:ext cx="3851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Arial" pitchFamily="34" charset="0"/>
                <a:cs typeface="Arial" pitchFamily="34" charset="0"/>
              </a:rPr>
              <a:t>Principe de la réjection Anti-Compton</a:t>
            </a:r>
            <a:endParaRPr lang="fr-FR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899592" y="3429000"/>
            <a:ext cx="864096" cy="158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2051720" y="3140968"/>
            <a:ext cx="5030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Elimination des évènements avec détection simultanée dans </a:t>
            </a:r>
          </a:p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Germanium et enceinte Anti-Compton (anti coïncidence)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2123728" y="3717032"/>
            <a:ext cx="4968552" cy="2397226"/>
            <a:chOff x="2195736" y="4221088"/>
            <a:chExt cx="4968552" cy="239722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736" y="4221088"/>
              <a:ext cx="4968552" cy="2397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ZoneTexte 30"/>
            <p:cNvSpPr txBox="1"/>
            <p:nvPr/>
          </p:nvSpPr>
          <p:spPr>
            <a:xfrm>
              <a:off x="4697173" y="5202147"/>
              <a:ext cx="10567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000" b="1" dirty="0" smtClean="0">
                  <a:latin typeface="Arial" pitchFamily="34" charset="0"/>
                  <a:cs typeface="Arial" pitchFamily="34" charset="0"/>
                </a:rPr>
                <a:t>Sans rejection</a:t>
              </a:r>
              <a:endParaRPr lang="fr-FR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3203848" y="5805264"/>
              <a:ext cx="109196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000" b="1" dirty="0" smtClean="0">
                  <a:latin typeface="Arial" pitchFamily="34" charset="0"/>
                  <a:cs typeface="Arial" pitchFamily="34" charset="0"/>
                </a:rPr>
                <a:t>Avec rejection</a:t>
              </a:r>
              <a:endParaRPr lang="fr-FR" sz="10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ZoneTexte 35"/>
          <p:cNvSpPr txBox="1"/>
          <p:nvPr/>
        </p:nvSpPr>
        <p:spPr>
          <a:xfrm>
            <a:off x="3059832" y="6093296"/>
            <a:ext cx="2738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P.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Peerani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, NIM A 482 (2002) 45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492527" y="4034540"/>
            <a:ext cx="2527038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Arial" pitchFamily="34" charset="0"/>
                <a:cs typeface="Arial" pitchFamily="34" charset="0"/>
              </a:rPr>
              <a:t>Mesure du rapport</a:t>
            </a:r>
          </a:p>
          <a:p>
            <a:r>
              <a:rPr lang="fr-FR" sz="1600" b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fr-FR" sz="1600" b="1" baseline="-25000" dirty="0" err="1" smtClean="0">
                <a:latin typeface="Arial" pitchFamily="34" charset="0"/>
                <a:cs typeface="Arial" pitchFamily="34" charset="0"/>
              </a:rPr>
              <a:t>photopeaks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fr-FR" sz="1600" b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fr-FR" sz="1600" b="1" baseline="-25000" dirty="0" err="1" smtClean="0">
                <a:latin typeface="Arial" pitchFamily="34" charset="0"/>
                <a:cs typeface="Arial" pitchFamily="34" charset="0"/>
              </a:rPr>
              <a:t>tot</a:t>
            </a:r>
            <a:endParaRPr lang="fr-FR" sz="1600" b="1" dirty="0" smtClean="0"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600" b="1" dirty="0" smtClean="0">
                <a:latin typeface="Arial" pitchFamily="34" charset="0"/>
                <a:cs typeface="Arial" pitchFamily="34" charset="0"/>
              </a:rPr>
              <a:t>Valeur souhaitée avec</a:t>
            </a:r>
          </a:p>
          <a:p>
            <a:r>
              <a:rPr lang="fr-FR" sz="1600" b="1" dirty="0" smtClean="0">
                <a:latin typeface="Arial" pitchFamily="34" charset="0"/>
                <a:cs typeface="Arial" pitchFamily="34" charset="0"/>
              </a:rPr>
              <a:t>réjection Anti-Compton:</a:t>
            </a:r>
          </a:p>
          <a:p>
            <a:r>
              <a:rPr lang="fr-FR" sz="1600" b="1" dirty="0" smtClean="0">
                <a:latin typeface="Arial" pitchFamily="34" charset="0"/>
                <a:cs typeface="Arial" pitchFamily="34" charset="0"/>
              </a:rPr>
              <a:t>~ 0.4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57422" y="214290"/>
            <a:ext cx="6572296" cy="714380"/>
          </a:xfrm>
        </p:spPr>
        <p:txBody>
          <a:bodyPr/>
          <a:lstStyle/>
          <a:p>
            <a:r>
              <a:rPr lang="fr-FR" dirty="0" smtClean="0"/>
              <a:t>ENCEINTE ANTI-COMPTON POUR ORGAM 2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7817-A9DC-47E2-87D9-1DA64916AD6E}" type="datetime2">
              <a:rPr lang="fr-FR" smtClean="0"/>
              <a:pPr/>
              <a:t>dimanche 5 juin 2011</a:t>
            </a:fld>
            <a:endParaRPr lang="fr-FR" dirty="0"/>
          </a:p>
        </p:txBody>
      </p:sp>
      <p:pic>
        <p:nvPicPr>
          <p:cNvPr id="8" name="Image 7" descr="N100events_gamma2Mev_BGOHexagonalFoc117_LZBGO150_GeDiam70Length70_Radial135Azimuthal45.jpg"/>
          <p:cNvPicPr>
            <a:picLocks noChangeAspect="1"/>
          </p:cNvPicPr>
          <p:nvPr/>
        </p:nvPicPr>
        <p:blipFill>
          <a:blip r:embed="rId3" cstate="print"/>
          <a:srcRect l="13475" t="30050" r="13475" b="34250"/>
          <a:stretch>
            <a:fillRect/>
          </a:stretch>
        </p:blipFill>
        <p:spPr>
          <a:xfrm>
            <a:off x="5796136" y="1931017"/>
            <a:ext cx="2646718" cy="191603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971600" y="1052736"/>
            <a:ext cx="7884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Arial" pitchFamily="34" charset="0"/>
                <a:cs typeface="Arial" pitchFamily="34" charset="0"/>
              </a:rPr>
              <a:t>Simulations GEANT 4 pour déterminer la configuration géométrique optimale</a:t>
            </a:r>
            <a:endParaRPr lang="fr-FR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 descr="N100events_gamma2Mev_BGOPentagonalFoc117_LZBGO150_GeDiam70Length70_Radial135Azimuthal45_Rand.jpg"/>
          <p:cNvPicPr>
            <a:picLocks noChangeAspect="1"/>
          </p:cNvPicPr>
          <p:nvPr/>
        </p:nvPicPr>
        <p:blipFill>
          <a:blip r:embed="rId4" cstate="print"/>
          <a:srcRect l="11887" t="30050" r="10299" b="34250"/>
          <a:stretch>
            <a:fillRect/>
          </a:stretch>
        </p:blipFill>
        <p:spPr>
          <a:xfrm>
            <a:off x="1043607" y="1956984"/>
            <a:ext cx="2682495" cy="186132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95398" y="1574370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Configuration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Pentaédrique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651226" y="1574370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Configuration Hexaédrique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Image 18" descr="Ge_Diam70mmLength70mm_BGOPentagonalFoc117_EGe_noanticomp_anticomp_Rand_zoombin.gif"/>
          <p:cNvPicPr>
            <a:picLocks noChangeAspect="1"/>
          </p:cNvPicPr>
          <p:nvPr/>
        </p:nvPicPr>
        <p:blipFill>
          <a:blip r:embed="rId5" cstate="print"/>
          <a:srcRect t="66800" r="69415" b="1774"/>
          <a:stretch>
            <a:fillRect/>
          </a:stretch>
        </p:blipFill>
        <p:spPr>
          <a:xfrm>
            <a:off x="1148274" y="4192624"/>
            <a:ext cx="2160240" cy="2160240"/>
          </a:xfrm>
          <a:prstGeom prst="rect">
            <a:avLst/>
          </a:prstGeom>
        </p:spPr>
      </p:pic>
      <p:pic>
        <p:nvPicPr>
          <p:cNvPr id="21" name="Image 20" descr="Ge_Diam70mmLength70mm_BGOHexagonalFoc117_LZBGO150_EGe_noanticomp_anticomp_Rand_zoombin.gif"/>
          <p:cNvPicPr>
            <a:picLocks noChangeAspect="1"/>
          </p:cNvPicPr>
          <p:nvPr/>
        </p:nvPicPr>
        <p:blipFill>
          <a:blip r:embed="rId6" cstate="print"/>
          <a:srcRect t="66800" r="69415" b="1542"/>
          <a:stretch>
            <a:fillRect/>
          </a:stretch>
        </p:blipFill>
        <p:spPr>
          <a:xfrm>
            <a:off x="6110134" y="4210202"/>
            <a:ext cx="2155224" cy="2171126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7092280" y="4221088"/>
            <a:ext cx="1181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Arial" pitchFamily="34" charset="0"/>
                <a:cs typeface="Arial" pitchFamily="34" charset="0"/>
              </a:rPr>
              <a:t>Germanium</a:t>
            </a:r>
            <a:endParaRPr lang="fr-F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084378" y="4192624"/>
            <a:ext cx="1181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Arial" pitchFamily="34" charset="0"/>
                <a:cs typeface="Arial" pitchFamily="34" charset="0"/>
              </a:rPr>
              <a:t>Germanium</a:t>
            </a:r>
            <a:endParaRPr lang="fr-F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960132" y="1853034"/>
            <a:ext cx="1263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>
                <a:latin typeface="Arial" pitchFamily="34" charset="0"/>
                <a:cs typeface="Arial" pitchFamily="34" charset="0"/>
              </a:rPr>
              <a:t>BGO</a:t>
            </a:r>
          </a:p>
          <a:p>
            <a:pPr algn="ctr"/>
            <a:r>
              <a:rPr lang="fr-FR" sz="1600" b="1" dirty="0" smtClean="0">
                <a:latin typeface="Arial" pitchFamily="34" charset="0"/>
                <a:cs typeface="Arial" pitchFamily="34" charset="0"/>
              </a:rPr>
              <a:t>(Bi</a:t>
            </a:r>
            <a:r>
              <a:rPr lang="fr-FR" sz="16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Ge</a:t>
            </a:r>
            <a:r>
              <a:rPr lang="fr-FR" sz="16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1600" b="1" baseline="-25000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)</a:t>
            </a:r>
            <a:endParaRPr lang="fr-FR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 flipV="1">
            <a:off x="2771800" y="2132856"/>
            <a:ext cx="1224136" cy="355686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5076056" y="2132856"/>
            <a:ext cx="1368152" cy="28803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063750" y="2924944"/>
            <a:ext cx="132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Germanium</a:t>
            </a:r>
            <a:endParaRPr lang="fr-FR" sz="16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Connecteur droit 31"/>
          <p:cNvCxnSpPr/>
          <p:nvPr/>
        </p:nvCxnSpPr>
        <p:spPr>
          <a:xfrm rot="10800000">
            <a:off x="2987824" y="3068960"/>
            <a:ext cx="1008112" cy="1588"/>
          </a:xfrm>
          <a:prstGeom prst="line">
            <a:avLst/>
          </a:prstGeom>
          <a:ln w="28575">
            <a:solidFill>
              <a:srgbClr val="CC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rot="10800000">
            <a:off x="5436096" y="3140968"/>
            <a:ext cx="1872208" cy="144016"/>
          </a:xfrm>
          <a:prstGeom prst="line">
            <a:avLst/>
          </a:prstGeom>
          <a:ln w="28575">
            <a:solidFill>
              <a:srgbClr val="CC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e 39"/>
          <p:cNvGrpSpPr/>
          <p:nvPr/>
        </p:nvGrpSpPr>
        <p:grpSpPr>
          <a:xfrm>
            <a:off x="3807574" y="4650638"/>
            <a:ext cx="1860453" cy="1315308"/>
            <a:chOff x="3491880" y="4509120"/>
            <a:chExt cx="1860453" cy="1315308"/>
          </a:xfrm>
        </p:grpSpPr>
        <p:cxnSp>
          <p:nvCxnSpPr>
            <p:cNvPr id="36" name="Connecteur droit 35"/>
            <p:cNvCxnSpPr/>
            <p:nvPr/>
          </p:nvCxnSpPr>
          <p:spPr>
            <a:xfrm>
              <a:off x="3491880" y="4797152"/>
              <a:ext cx="43204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>
              <a:off x="3995936" y="4509120"/>
              <a:ext cx="13292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Arial" pitchFamily="34" charset="0"/>
                  <a:cs typeface="Arial" pitchFamily="34" charset="0"/>
                </a:rPr>
                <a:t>Sans réjection</a:t>
              </a:r>
            </a:p>
            <a:p>
              <a:r>
                <a:rPr lang="fr-FR" sz="1400" dirty="0" smtClean="0">
                  <a:latin typeface="Arial" pitchFamily="34" charset="0"/>
                  <a:cs typeface="Arial" pitchFamily="34" charset="0"/>
                </a:rPr>
                <a:t>Anti-Compton </a:t>
              </a:r>
              <a:endParaRPr lang="fr-FR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8" name="Connecteur droit 37"/>
            <p:cNvCxnSpPr/>
            <p:nvPr/>
          </p:nvCxnSpPr>
          <p:spPr>
            <a:xfrm>
              <a:off x="3491880" y="5589240"/>
              <a:ext cx="432048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38"/>
            <p:cNvSpPr txBox="1"/>
            <p:nvPr/>
          </p:nvSpPr>
          <p:spPr>
            <a:xfrm>
              <a:off x="3995936" y="5301208"/>
              <a:ext cx="13563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Avec réjection </a:t>
              </a:r>
            </a:p>
            <a:p>
              <a:r>
                <a:rPr lang="fr-FR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Anti-Compton</a:t>
              </a:r>
              <a:endParaRPr lang="fr-FR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2850658" y="3219854"/>
            <a:ext cx="803425" cy="425170"/>
            <a:chOff x="2850658" y="3219854"/>
            <a:chExt cx="803425" cy="425170"/>
          </a:xfrm>
        </p:grpSpPr>
        <p:cxnSp>
          <p:nvCxnSpPr>
            <p:cNvPr id="29" name="Connecteur droit 28"/>
            <p:cNvCxnSpPr/>
            <p:nvPr/>
          </p:nvCxnSpPr>
          <p:spPr>
            <a:xfrm>
              <a:off x="2915816" y="3284984"/>
              <a:ext cx="432048" cy="36004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 rot="2196983">
              <a:off x="2850658" y="3219854"/>
              <a:ext cx="8034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latin typeface="Arial" pitchFamily="34" charset="0"/>
                  <a:cs typeface="Arial" pitchFamily="34" charset="0"/>
                </a:rPr>
                <a:t>132mm</a:t>
              </a:r>
              <a:endParaRPr lang="fr-FR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1" name="Connecteur droit 40"/>
          <p:cNvCxnSpPr/>
          <p:nvPr/>
        </p:nvCxnSpPr>
        <p:spPr>
          <a:xfrm>
            <a:off x="7524328" y="3284984"/>
            <a:ext cx="520895" cy="363795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 rot="2196983">
            <a:off x="7536836" y="3278192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Arial" pitchFamily="34" charset="0"/>
                <a:cs typeface="Arial" pitchFamily="34" charset="0"/>
              </a:rPr>
              <a:t>132mm</a:t>
            </a:r>
            <a:endParaRPr lang="fr-FR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Image 41" descr="RejectionRate_Hexagonal_Pentagonal_Rand_LBGO205-LBGO150_LBGO125_LBGO100.gif"/>
          <p:cNvPicPr>
            <a:picLocks noChangeAspect="1"/>
          </p:cNvPicPr>
          <p:nvPr/>
        </p:nvPicPr>
        <p:blipFill>
          <a:blip r:embed="rId7" cstate="print"/>
          <a:srcRect r="9236" b="2751"/>
          <a:stretch>
            <a:fillRect/>
          </a:stretch>
        </p:blipFill>
        <p:spPr>
          <a:xfrm>
            <a:off x="2324273" y="908720"/>
            <a:ext cx="5546368" cy="5767878"/>
          </a:xfrm>
          <a:prstGeom prst="rect">
            <a:avLst/>
          </a:prstGeom>
        </p:spPr>
      </p:pic>
      <p:sp>
        <p:nvSpPr>
          <p:cNvPr id="43" name="ZoneTexte 42"/>
          <p:cNvSpPr txBox="1"/>
          <p:nvPr/>
        </p:nvSpPr>
        <p:spPr>
          <a:xfrm>
            <a:off x="2987824" y="3933056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Longueur de 150mm suffisante pour BGO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ENCEINTE ANTI-COMPTON POUR ORGAM 2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7817-A9DC-47E2-87D9-1DA64916AD6E}" type="datetime2">
              <a:rPr lang="fr-FR" smtClean="0"/>
              <a:pPr/>
              <a:t>dimanche 5 juin 2011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835696" y="1052736"/>
            <a:ext cx="6750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Configuration mécanique pour démonstrateur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Pentaédrique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7331924" cy="502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ENCEINTE ANTI-COMPTON POUR ORGAM 2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7817-A9DC-47E2-87D9-1DA64916AD6E}" type="datetime2">
              <a:rPr lang="fr-FR" smtClean="0"/>
              <a:pPr/>
              <a:t>dimanche 5 juin 2011</a:t>
            </a:fld>
            <a:endParaRPr lang="fr-FR" dirty="0"/>
          </a:p>
        </p:txBody>
      </p:sp>
      <p:pic>
        <p:nvPicPr>
          <p:cNvPr id="6" name="Image 5" descr="DSCF18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447" y="2137050"/>
            <a:ext cx="2202653" cy="165199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699792" y="908720"/>
            <a:ext cx="542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Assemblage mécanique du démonstrateur BGO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83568" y="1268760"/>
            <a:ext cx="15376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Arial" pitchFamily="34" charset="0"/>
                <a:cs typeface="Arial" pitchFamily="34" charset="0"/>
              </a:rPr>
              <a:t>5 cristaux BGO:</a:t>
            </a:r>
          </a:p>
          <a:p>
            <a:pPr>
              <a:buFont typeface="Arial" pitchFamily="34" charset="0"/>
              <a:buChar char="•"/>
            </a:pP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Scionix</a:t>
            </a:r>
            <a:r>
              <a:rPr lang="fr-FR" sz="1400" b="1" baseline="30000" dirty="0" smtClean="0">
                <a:latin typeface="Arial" pitchFamily="34" charset="0"/>
                <a:cs typeface="Arial" pitchFamily="34" charset="0"/>
              </a:rPr>
              <a:t>©</a:t>
            </a:r>
            <a:endParaRPr lang="fr-FR" sz="1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3 St-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Gobain</a:t>
            </a:r>
            <a:r>
              <a:rPr lang="fr-FR" sz="1400" b="1" baseline="30000" dirty="0" smtClean="0">
                <a:latin typeface="Arial" pitchFamily="34" charset="0"/>
                <a:cs typeface="Arial" pitchFamily="34" charset="0"/>
              </a:rPr>
              <a:t>©</a:t>
            </a:r>
            <a:endParaRPr lang="fr-FR" sz="1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 descr="1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2132856"/>
            <a:ext cx="1728192" cy="186706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419872" y="1268760"/>
            <a:ext cx="26164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latin typeface="Arial" pitchFamily="34" charset="0"/>
                <a:cs typeface="Arial" pitchFamily="34" charset="0"/>
              </a:rPr>
              <a:t>Habillage des cristaux dans</a:t>
            </a:r>
          </a:p>
          <a:p>
            <a:pPr algn="ctr"/>
            <a:r>
              <a:rPr lang="fr-FR" sz="1400" b="1" dirty="0" smtClean="0">
                <a:latin typeface="Arial" pitchFamily="34" charset="0"/>
                <a:cs typeface="Arial" pitchFamily="34" charset="0"/>
              </a:rPr>
              <a:t>VM2000 + Lecture avec 2 PM</a:t>
            </a:r>
          </a:p>
          <a:p>
            <a:pPr algn="ctr"/>
            <a:r>
              <a:rPr lang="fr-FR" sz="1400" b="1" dirty="0" smtClean="0">
                <a:latin typeface="Arial" pitchFamily="34" charset="0"/>
                <a:cs typeface="Arial" pitchFamily="34" charset="0"/>
              </a:rPr>
              <a:t>Hamamatsu</a:t>
            </a:r>
            <a:r>
              <a:rPr lang="fr-FR" sz="1400" b="1" baseline="30000" dirty="0" smtClean="0">
                <a:latin typeface="Arial" pitchFamily="34" charset="0"/>
                <a:cs typeface="Arial" pitchFamily="34" charset="0"/>
              </a:rPr>
              <a:t>©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R7899-01 </a:t>
            </a:r>
          </a:p>
        </p:txBody>
      </p:sp>
      <p:sp>
        <p:nvSpPr>
          <p:cNvPr id="15" name="Flèche droite 14"/>
          <p:cNvSpPr/>
          <p:nvPr/>
        </p:nvSpPr>
        <p:spPr>
          <a:xfrm>
            <a:off x="2699792" y="2708920"/>
            <a:ext cx="864096" cy="36004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 descr="1 (1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4725144"/>
            <a:ext cx="3312368" cy="1801100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6444208" y="1340768"/>
            <a:ext cx="24705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latin typeface="Arial" pitchFamily="34" charset="0"/>
                <a:cs typeface="Arial" pitchFamily="34" charset="0"/>
              </a:rPr>
              <a:t>Montage des cristaux BGO</a:t>
            </a:r>
          </a:p>
          <a:p>
            <a:pPr algn="ctr"/>
            <a:r>
              <a:rPr lang="fr-FR" sz="1400" b="1" dirty="0" smtClean="0">
                <a:latin typeface="Arial" pitchFamily="34" charset="0"/>
                <a:cs typeface="Arial" pitchFamily="34" charset="0"/>
              </a:rPr>
              <a:t>dans alvéoles de </a:t>
            </a:r>
          </a:p>
          <a:p>
            <a:pPr algn="ctr"/>
            <a:r>
              <a:rPr lang="fr-FR" sz="1400" b="1" dirty="0" smtClean="0">
                <a:latin typeface="Arial" pitchFamily="34" charset="0"/>
                <a:cs typeface="Arial" pitchFamily="34" charset="0"/>
              </a:rPr>
              <a:t>carbone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39552" y="5085184"/>
            <a:ext cx="310854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latin typeface="Arial" pitchFamily="34" charset="0"/>
                <a:cs typeface="Arial" pitchFamily="34" charset="0"/>
              </a:rPr>
              <a:t>Montage des alvéoles sur</a:t>
            </a:r>
          </a:p>
          <a:p>
            <a:pPr algn="ctr"/>
            <a:r>
              <a:rPr lang="fr-FR" sz="1400" b="1" dirty="0" smtClean="0">
                <a:latin typeface="Arial" pitchFamily="34" charset="0"/>
                <a:cs typeface="Arial" pitchFamily="34" charset="0"/>
              </a:rPr>
              <a:t>support mécanique en aluminium</a:t>
            </a:r>
          </a:p>
          <a:p>
            <a:pPr algn="ctr"/>
            <a:r>
              <a:rPr lang="fr-FR" sz="1400" b="1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pPr algn="ctr"/>
            <a:r>
              <a:rPr lang="fr-FR" sz="1400" b="1" dirty="0" smtClean="0">
                <a:latin typeface="Arial" pitchFamily="34" charset="0"/>
                <a:cs typeface="Arial" pitchFamily="34" charset="0"/>
              </a:rPr>
              <a:t>Insertion du détecteur Germanium</a:t>
            </a:r>
          </a:p>
          <a:p>
            <a:pPr algn="ctr"/>
            <a:endParaRPr lang="fr-FR" sz="1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 15" descr="DSCF14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2132856"/>
            <a:ext cx="1920213" cy="1728192"/>
          </a:xfrm>
          <a:prstGeom prst="rect">
            <a:avLst/>
          </a:prstGeom>
        </p:spPr>
      </p:pic>
      <p:sp>
        <p:nvSpPr>
          <p:cNvPr id="17" name="Flèche droite 16"/>
          <p:cNvSpPr/>
          <p:nvPr/>
        </p:nvSpPr>
        <p:spPr>
          <a:xfrm>
            <a:off x="5868144" y="2708920"/>
            <a:ext cx="864096" cy="36004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 rot="8499066">
            <a:off x="6966741" y="4306295"/>
            <a:ext cx="864096" cy="36004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 animBg="1"/>
      <p:bldP spid="23" grpId="0"/>
      <p:bldP spid="24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ENCEINTE ANTI-COMPTON Pour </a:t>
            </a:r>
            <a:r>
              <a:rPr lang="fr-FR" dirty="0" err="1" smtClean="0"/>
              <a:t>orgam</a:t>
            </a:r>
            <a:r>
              <a:rPr lang="fr-FR" dirty="0" smtClean="0"/>
              <a:t> 2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7817-A9DC-47E2-87D9-1DA64916AD6E}" type="datetime2">
              <a:rPr lang="fr-FR" smtClean="0"/>
              <a:pPr/>
              <a:t>dimanche 5 juin 2011</a:t>
            </a:fld>
            <a:endParaRPr lang="fr-FR" dirty="0"/>
          </a:p>
        </p:txBody>
      </p:sp>
      <p:pic>
        <p:nvPicPr>
          <p:cNvPr id="4" name="Image 3" descr="TEK00004.BMP"/>
          <p:cNvPicPr/>
          <p:nvPr/>
        </p:nvPicPr>
        <p:blipFill>
          <a:blip r:embed="rId2" cstate="print"/>
          <a:srcRect r="16044"/>
          <a:stretch>
            <a:fillRect/>
          </a:stretch>
        </p:blipFill>
        <p:spPr>
          <a:xfrm>
            <a:off x="395536" y="1700808"/>
            <a:ext cx="2736304" cy="230425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59632" y="1412776"/>
            <a:ext cx="1290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Signal Anode </a:t>
            </a:r>
          </a:p>
        </p:txBody>
      </p:sp>
      <p:pic>
        <p:nvPicPr>
          <p:cNvPr id="6" name="Image 5" descr="capture-ecran-2.bmp"/>
          <p:cNvPicPr/>
          <p:nvPr/>
        </p:nvPicPr>
        <p:blipFill>
          <a:blip r:embed="rId3" cstate="print"/>
          <a:srcRect t="8824" r="11429" b="9412"/>
          <a:stretch>
            <a:fillRect/>
          </a:stretch>
        </p:blipFill>
        <p:spPr>
          <a:xfrm>
            <a:off x="6228184" y="1700808"/>
            <a:ext cx="2736304" cy="230425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732240" y="1196752"/>
            <a:ext cx="1968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Spectre  </a:t>
            </a:r>
            <a:r>
              <a:rPr lang="fr-FR" sz="1400" baseline="30000" dirty="0" smtClean="0">
                <a:latin typeface="Arial" pitchFamily="34" charset="0"/>
                <a:cs typeface="Arial" pitchFamily="34" charset="0"/>
              </a:rPr>
              <a:t>137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Cs mesuré</a:t>
            </a:r>
          </a:p>
          <a:p>
            <a:pPr algn="ctr"/>
            <a:r>
              <a:rPr lang="fr-FR" sz="1400" dirty="0">
                <a:latin typeface="Arial" pitchFamily="34" charset="0"/>
                <a:cs typeface="Arial" pitchFamily="34" charset="0"/>
              </a:rPr>
              <a:t>a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vec cristal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Scionix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7" descr="capture_ecran1.bmp"/>
          <p:cNvPicPr/>
          <p:nvPr/>
        </p:nvPicPr>
        <p:blipFill>
          <a:blip r:embed="rId4" cstate="print"/>
          <a:srcRect t="7941" r="10887" b="5588"/>
          <a:stretch>
            <a:fillRect/>
          </a:stretch>
        </p:blipFill>
        <p:spPr>
          <a:xfrm>
            <a:off x="3275856" y="1700808"/>
            <a:ext cx="2736304" cy="230425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563888" y="1236102"/>
            <a:ext cx="1976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Spectre </a:t>
            </a:r>
            <a:r>
              <a:rPr lang="fr-FR" sz="1400" baseline="30000" dirty="0" smtClean="0">
                <a:latin typeface="Arial" pitchFamily="34" charset="0"/>
                <a:cs typeface="Arial" pitchFamily="34" charset="0"/>
              </a:rPr>
              <a:t>137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Cs mesuré</a:t>
            </a:r>
          </a:p>
          <a:p>
            <a:pPr algn="ctr"/>
            <a:r>
              <a:rPr lang="fr-FR" sz="1400" dirty="0">
                <a:latin typeface="Arial" pitchFamily="34" charset="0"/>
                <a:cs typeface="Arial" pitchFamily="34" charset="0"/>
              </a:rPr>
              <a:t>a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vec cristal  St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Gobain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164288" y="2728194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pics !!! ????</a:t>
            </a:r>
            <a:endParaRPr lang="fr-F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004048" y="3232250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OK</a:t>
            </a:r>
            <a:endParaRPr lang="fr-FR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Graphique 11"/>
          <p:cNvGraphicFramePr/>
          <p:nvPr/>
        </p:nvGraphicFramePr>
        <p:xfrm>
          <a:off x="755576" y="3952330"/>
          <a:ext cx="4824535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5652120" y="4168354"/>
            <a:ext cx="3002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Inhomogénéité de réponse</a:t>
            </a:r>
          </a:p>
          <a:p>
            <a:r>
              <a:rPr lang="fr-F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 cristaux </a:t>
            </a:r>
            <a:r>
              <a:rPr lang="fr-FR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Scionix</a:t>
            </a:r>
            <a:r>
              <a:rPr lang="fr-F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jusqu’à </a:t>
            </a:r>
          </a:p>
          <a:p>
            <a:r>
              <a:rPr lang="fr-F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30% !!</a:t>
            </a:r>
            <a:endParaRPr lang="fr-F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580112" y="5229200"/>
            <a:ext cx="3264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Très bonne homogénéité de </a:t>
            </a:r>
          </a:p>
          <a:p>
            <a:r>
              <a:rPr lang="fr-FR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éponse des cristaux St </a:t>
            </a:r>
            <a:r>
              <a:rPr lang="fr-FR" sz="1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Gobain</a:t>
            </a:r>
            <a:endParaRPr lang="fr-FR" sz="16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(mieux que 8%)</a:t>
            </a:r>
            <a:endParaRPr lang="fr-FR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90870" y="5684716"/>
            <a:ext cx="1059906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Source</a:t>
            </a:r>
          </a:p>
          <a:p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collimatée</a:t>
            </a:r>
            <a:endParaRPr lang="fr-F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699792" y="836712"/>
            <a:ext cx="6323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Test des cristaux BGO lus par PM Hamamatsu R7899-01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Graphic spid="12" grpId="0">
        <p:bldAsOne/>
      </p:bldGraphic>
      <p:bldP spid="13" grpId="0"/>
      <p:bldP spid="14" grpId="0"/>
      <p:bldP spid="17" grpId="0" animBg="1"/>
    </p:bldLst>
  </p:timing>
</p:sld>
</file>

<file path=ppt/theme/theme1.xml><?xml version="1.0" encoding="utf-8"?>
<a:theme xmlns:a="http://schemas.openxmlformats.org/drawingml/2006/main" name="ModeleSimple_PP2007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ol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ModeleSimple_PP2007v1</Template>
  <TotalTime>527</TotalTime>
  <Words>858</Words>
  <Application>Microsoft Office PowerPoint</Application>
  <PresentationFormat>Affichage à l'écran (4:3)</PresentationFormat>
  <Paragraphs>208</Paragraphs>
  <Slides>13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ModeleSimple_PP2007v1</vt:lpstr>
      <vt:lpstr>Etude et realisation d’un prototype d’enceinte  anti-compton pour le projet orgam 2</vt:lpstr>
      <vt:lpstr>ENCEINTES ANTI-COMPTON POUR ORGAM 2</vt:lpstr>
      <vt:lpstr>Enceinte anti-compton pour orgam 2</vt:lpstr>
      <vt:lpstr>Enceinte anti-compton pour orgam 2</vt:lpstr>
      <vt:lpstr>Enceinte anti-compton pour orgam 2</vt:lpstr>
      <vt:lpstr>ENCEINTE ANTI-COMPTON POUR ORGAM 2</vt:lpstr>
      <vt:lpstr>ENCEINTE ANTI-COMPTON POUR ORGAM 2</vt:lpstr>
      <vt:lpstr>ENCEINTE ANTI-COMPTON POUR ORGAM 2</vt:lpstr>
      <vt:lpstr>ENCEINTE ANTI-COMPTON Pour orgam 2</vt:lpstr>
      <vt:lpstr>Enceinte ANTI-COMPTON POUR ORGAM 2</vt:lpstr>
      <vt:lpstr>ENCEINTE ANTi-compton pour orgam 2</vt:lpstr>
      <vt:lpstr>Enceinte anti-compton pour orgam 2</vt:lpstr>
      <vt:lpstr>Enceinte anti-compton pour orgam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$mellac</dc:creator>
  <cp:lastModifiedBy>user</cp:lastModifiedBy>
  <cp:revision>108</cp:revision>
  <dcterms:created xsi:type="dcterms:W3CDTF">2011-05-23T07:14:01Z</dcterms:created>
  <dcterms:modified xsi:type="dcterms:W3CDTF">2011-06-05T10:17:23Z</dcterms:modified>
</cp:coreProperties>
</file>