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4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2DC0A85-8A57-4004-907B-0142A5F85294}" type="datetimeFigureOut">
              <a:rPr lang="fr-FR" smtClean="0"/>
              <a:pPr/>
              <a:t>16/04/2012</a:t>
            </a:fld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16F1AEE-BCD3-446D-8996-4086C7851F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dirty="0" err="1" smtClean="0"/>
              <a:t>PAONs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fr-FR" dirty="0" smtClean="0"/>
              <a:t>J.E Campagne</a:t>
            </a:r>
          </a:p>
          <a:p>
            <a:r>
              <a:rPr lang="fr-FR" dirty="0" smtClean="0"/>
              <a:t>LAL 16/04/2012</a:t>
            </a:r>
            <a:endParaRPr lang="fr-FR" dirty="0"/>
          </a:p>
        </p:txBody>
      </p:sp>
      <p:pic>
        <p:nvPicPr>
          <p:cNvPr id="4" name="Picture 4" descr="http://s2.e-monsite.com/2009/12/31/12/paon_bl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1835696" cy="1326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3680048" cy="476250"/>
          </a:xfrm>
        </p:spPr>
        <p:txBody>
          <a:bodyPr/>
          <a:lstStyle/>
          <a:p>
            <a:pPr>
              <a:defRPr/>
            </a:pPr>
            <a:r>
              <a:rPr lang="fr-FR" dirty="0"/>
              <a:t>J.E </a:t>
            </a:r>
            <a:r>
              <a:rPr lang="fr-FR" dirty="0" smtClean="0"/>
              <a:t>Campagne mini CS  </a:t>
            </a:r>
            <a:r>
              <a:rPr lang="fr-FR" dirty="0"/>
              <a:t>LAL 15 Mars 2012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pPr>
              <a:defRPr/>
            </a:pPr>
            <a:fld id="{BC40305B-4496-43BC-98E5-82E2954EDA1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611188" y="620688"/>
            <a:ext cx="7705725" cy="412115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2" name="Groupe 47"/>
          <p:cNvGrpSpPr>
            <a:grpSpLocks/>
          </p:cNvGrpSpPr>
          <p:nvPr/>
        </p:nvGrpSpPr>
        <p:grpSpPr bwMode="auto">
          <a:xfrm>
            <a:off x="684213" y="836588"/>
            <a:ext cx="7343775" cy="1817687"/>
            <a:chOff x="107504" y="1700808"/>
            <a:chExt cx="7344816" cy="1817822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178951" y="2708945"/>
              <a:ext cx="727336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323435" y="2654966"/>
              <a:ext cx="0" cy="215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692054" y="2637503"/>
              <a:ext cx="0" cy="215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011453" y="2637503"/>
              <a:ext cx="0" cy="215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307036" y="2637503"/>
              <a:ext cx="0" cy="215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5531173" y="2637503"/>
              <a:ext cx="0" cy="215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828344" y="2637503"/>
              <a:ext cx="0" cy="215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6" name="ZoneTexte 22"/>
            <p:cNvSpPr txBox="1">
              <a:spLocks noChangeArrowheads="1"/>
            </p:cNvSpPr>
            <p:nvPr/>
          </p:nvSpPr>
          <p:spPr bwMode="auto">
            <a:xfrm>
              <a:off x="107504" y="2852936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ahoma" pitchFamily="34" charset="0"/>
                </a:rPr>
                <a:t>07</a:t>
              </a:r>
            </a:p>
          </p:txBody>
        </p:sp>
        <p:sp>
          <p:nvSpPr>
            <p:cNvPr id="33817" name="ZoneTexte 23"/>
            <p:cNvSpPr txBox="1">
              <a:spLocks noChangeArrowheads="1"/>
            </p:cNvSpPr>
            <p:nvPr/>
          </p:nvSpPr>
          <p:spPr bwMode="auto">
            <a:xfrm>
              <a:off x="1475656" y="2852936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ahoma" pitchFamily="34" charset="0"/>
                </a:rPr>
                <a:t>08</a:t>
              </a:r>
            </a:p>
          </p:txBody>
        </p:sp>
        <p:sp>
          <p:nvSpPr>
            <p:cNvPr id="33818" name="ZoneTexte 24"/>
            <p:cNvSpPr txBox="1">
              <a:spLocks noChangeArrowheads="1"/>
            </p:cNvSpPr>
            <p:nvPr/>
          </p:nvSpPr>
          <p:spPr bwMode="auto">
            <a:xfrm>
              <a:off x="2789476" y="2852936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ahoma" pitchFamily="34" charset="0"/>
                </a:rPr>
                <a:t>09</a:t>
              </a:r>
            </a:p>
          </p:txBody>
        </p:sp>
        <p:sp>
          <p:nvSpPr>
            <p:cNvPr id="33819" name="ZoneTexte 25"/>
            <p:cNvSpPr txBox="1">
              <a:spLocks noChangeArrowheads="1"/>
            </p:cNvSpPr>
            <p:nvPr/>
          </p:nvSpPr>
          <p:spPr bwMode="auto">
            <a:xfrm>
              <a:off x="4079728" y="2852936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ahoma" pitchFamily="34" charset="0"/>
                </a:rPr>
                <a:t>10</a:t>
              </a:r>
            </a:p>
          </p:txBody>
        </p:sp>
        <p:sp>
          <p:nvSpPr>
            <p:cNvPr id="33820" name="ZoneTexte 26"/>
            <p:cNvSpPr txBox="1">
              <a:spLocks noChangeArrowheads="1"/>
            </p:cNvSpPr>
            <p:nvPr/>
          </p:nvSpPr>
          <p:spPr bwMode="auto">
            <a:xfrm>
              <a:off x="5297972" y="2852936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ahoma" pitchFamily="34" charset="0"/>
                </a:rPr>
                <a:t>11</a:t>
              </a:r>
            </a:p>
          </p:txBody>
        </p:sp>
        <p:sp>
          <p:nvSpPr>
            <p:cNvPr id="33821" name="ZoneTexte 27"/>
            <p:cNvSpPr txBox="1">
              <a:spLocks noChangeArrowheads="1"/>
            </p:cNvSpPr>
            <p:nvPr/>
          </p:nvSpPr>
          <p:spPr bwMode="auto">
            <a:xfrm>
              <a:off x="6588224" y="2852936"/>
              <a:ext cx="4379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Tahoma" pitchFamily="34" charset="0"/>
                </a:rPr>
                <a:t>12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23435" y="2061197"/>
              <a:ext cx="1800480" cy="5763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latin typeface="+mn-lt"/>
                  <a:cs typeface="+mn-cs"/>
                </a:rPr>
                <a:t>conception/réalisation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latin typeface="+mn-lt"/>
                  <a:cs typeface="+mn-cs"/>
                </a:rPr>
                <a:t>Électronique </a:t>
              </a:r>
              <a:r>
                <a:rPr lang="fr-FR" sz="1050" dirty="0" err="1">
                  <a:latin typeface="+mn-lt"/>
                  <a:cs typeface="+mn-cs"/>
                </a:rPr>
                <a:t>BAOradio</a:t>
              </a:r>
              <a:r>
                <a:rPr lang="fr-FR" sz="1050" dirty="0">
                  <a:latin typeface="+mn-lt"/>
                  <a:cs typeface="+mn-cs"/>
                </a:rPr>
                <a:t> (LAL/</a:t>
              </a:r>
              <a:r>
                <a:rPr lang="fr-FR" sz="1050" dirty="0" err="1">
                  <a:latin typeface="+mn-lt"/>
                  <a:cs typeface="+mn-cs"/>
                </a:rPr>
                <a:t>Irfu</a:t>
              </a:r>
              <a:r>
                <a:rPr lang="fr-FR" sz="1050" dirty="0">
                  <a:latin typeface="+mn-lt"/>
                  <a:cs typeface="+mn-cs"/>
                </a:rPr>
                <a:t>)</a:t>
              </a:r>
            </a:p>
          </p:txBody>
        </p:sp>
        <p:sp>
          <p:nvSpPr>
            <p:cNvPr id="33823" name="ZoneTexte 31"/>
            <p:cNvSpPr txBox="1">
              <a:spLocks noChangeArrowheads="1"/>
            </p:cNvSpPr>
            <p:nvPr/>
          </p:nvSpPr>
          <p:spPr bwMode="auto">
            <a:xfrm rot="-5400000">
              <a:off x="1960194" y="2970885"/>
              <a:ext cx="64152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100">
                  <a:latin typeface="Tahoma" pitchFamily="34" charset="0"/>
                </a:rPr>
                <a:t>Nancay</a:t>
              </a:r>
            </a:p>
          </p:txBody>
        </p:sp>
        <p:sp>
          <p:nvSpPr>
            <p:cNvPr id="33824" name="ZoneTexte 32"/>
            <p:cNvSpPr txBox="1">
              <a:spLocks noChangeArrowheads="1"/>
            </p:cNvSpPr>
            <p:nvPr/>
          </p:nvSpPr>
          <p:spPr bwMode="auto">
            <a:xfrm rot="-5400000">
              <a:off x="3109818" y="3018974"/>
              <a:ext cx="73770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100">
                  <a:latin typeface="Tahoma" pitchFamily="34" charset="0"/>
                </a:rPr>
                <a:t>Pittsburg</a:t>
              </a:r>
            </a:p>
          </p:txBody>
        </p:sp>
        <p:sp>
          <p:nvSpPr>
            <p:cNvPr id="33825" name="ZoneTexte 33"/>
            <p:cNvSpPr txBox="1">
              <a:spLocks noChangeArrowheads="1"/>
            </p:cNvSpPr>
            <p:nvPr/>
          </p:nvSpPr>
          <p:spPr bwMode="auto">
            <a:xfrm rot="-5400000">
              <a:off x="3685882" y="3018974"/>
              <a:ext cx="73770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100">
                  <a:latin typeface="Tahoma" pitchFamily="34" charset="0"/>
                </a:rPr>
                <a:t>Pittsburg</a:t>
              </a:r>
            </a:p>
          </p:txBody>
        </p:sp>
        <p:sp>
          <p:nvSpPr>
            <p:cNvPr id="33826" name="ZoneTexte 34"/>
            <p:cNvSpPr txBox="1">
              <a:spLocks noChangeArrowheads="1"/>
            </p:cNvSpPr>
            <p:nvPr/>
          </p:nvSpPr>
          <p:spPr bwMode="auto">
            <a:xfrm rot="-5400000">
              <a:off x="4624490" y="2970884"/>
              <a:ext cx="64152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100">
                  <a:latin typeface="Tahoma" pitchFamily="34" charset="0"/>
                </a:rPr>
                <a:t>Nancay</a:t>
              </a:r>
            </a:p>
          </p:txBody>
        </p:sp>
        <p:sp>
          <p:nvSpPr>
            <p:cNvPr id="33827" name="ZoneTexte 35"/>
            <p:cNvSpPr txBox="1">
              <a:spLocks noChangeArrowheads="1"/>
            </p:cNvSpPr>
            <p:nvPr/>
          </p:nvSpPr>
          <p:spPr bwMode="auto">
            <a:xfrm rot="-5400000">
              <a:off x="4864432" y="3001352"/>
              <a:ext cx="73770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100">
                  <a:latin typeface="Tahoma" pitchFamily="34" charset="0"/>
                </a:rPr>
                <a:t>Pittsburg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2339845" y="2637503"/>
              <a:ext cx="0" cy="215916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492534" y="2637503"/>
              <a:ext cx="0" cy="2159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067290" y="2637503"/>
              <a:ext cx="0" cy="2159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4932600" y="2637503"/>
              <a:ext cx="0" cy="215916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5291426" y="2637503"/>
              <a:ext cx="0" cy="2159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364461" y="2708945"/>
              <a:ext cx="1655998" cy="215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3834" name="ZoneTexte 44"/>
            <p:cNvSpPr txBox="1">
              <a:spLocks noChangeArrowheads="1"/>
            </p:cNvSpPr>
            <p:nvPr/>
          </p:nvSpPr>
          <p:spPr bwMode="auto">
            <a:xfrm>
              <a:off x="5508104" y="2663334"/>
              <a:ext cx="123303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100">
                  <a:solidFill>
                    <a:schemeClr val="bg2"/>
                  </a:solidFill>
                  <a:latin typeface="Tahoma" pitchFamily="34" charset="0"/>
                </a:rPr>
                <a:t>HI-Clust. Nançay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364461" y="1700808"/>
              <a:ext cx="1584550" cy="92399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latin typeface="+mn-lt"/>
                  <a:cs typeface="+mn-cs"/>
                </a:rPr>
                <a:t>étude/réalisation monture et pieds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dirty="0">
                  <a:latin typeface="+mn-lt"/>
                  <a:cs typeface="+mn-cs"/>
                </a:rPr>
                <a:t>ctrl-cmd </a:t>
              </a:r>
              <a:r>
                <a:rPr lang="fr-FR" sz="1100" dirty="0">
                  <a:latin typeface="+mn-lt"/>
                  <a:cs typeface="+mn-cs"/>
                </a:rPr>
                <a:t> </a:t>
              </a:r>
              <a:r>
                <a:rPr lang="fr-FR" sz="1100" dirty="0" err="1">
                  <a:latin typeface="+mn-lt"/>
                  <a:cs typeface="+mn-cs"/>
                </a:rPr>
                <a:t>at</a:t>
              </a:r>
              <a:r>
                <a:rPr lang="fr-FR" sz="1100" dirty="0">
                  <a:latin typeface="+mn-lt"/>
                  <a:cs typeface="+mn-cs"/>
                </a:rPr>
                <a:t> LAL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latin typeface="+mn-lt"/>
                  <a:cs typeface="+mn-cs"/>
                </a:rPr>
                <a:t>Et </a:t>
              </a:r>
              <a:r>
                <a:rPr lang="fr-FR" sz="1100" dirty="0" err="1">
                  <a:latin typeface="+mn-lt"/>
                  <a:cs typeface="+mn-cs"/>
                </a:rPr>
                <a:t>réflec</a:t>
              </a:r>
              <a:r>
                <a:rPr lang="fr-FR" sz="1100" dirty="0">
                  <a:latin typeface="+mn-lt"/>
                  <a:cs typeface="+mn-cs"/>
                </a:rPr>
                <a:t>./monture  commerciaux</a:t>
              </a:r>
              <a:endParaRPr lang="fr-FR" sz="1050" dirty="0">
                <a:latin typeface="+mn-lt"/>
                <a:cs typeface="+mn-cs"/>
              </a:endParaRPr>
            </a:p>
          </p:txBody>
        </p:sp>
      </p:grpSp>
      <p:cxnSp>
        <p:nvCxnSpPr>
          <p:cNvPr id="52" name="Connecteur droit avec flèche 51"/>
          <p:cNvCxnSpPr/>
          <p:nvPr/>
        </p:nvCxnSpPr>
        <p:spPr>
          <a:xfrm>
            <a:off x="827088" y="3806800"/>
            <a:ext cx="7058025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Rectangle 52"/>
          <p:cNvSpPr>
            <a:spLocks noChangeArrowheads="1"/>
          </p:cNvSpPr>
          <p:nvPr/>
        </p:nvSpPr>
        <p:spPr bwMode="auto">
          <a:xfrm>
            <a:off x="827088" y="3878238"/>
            <a:ext cx="43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ahoma" pitchFamily="34" charset="0"/>
              </a:rPr>
              <a:t>12</a:t>
            </a:r>
          </a:p>
        </p:txBody>
      </p:sp>
      <p:cxnSp>
        <p:nvCxnSpPr>
          <p:cNvPr id="55" name="Connecteur droit 54"/>
          <p:cNvCxnSpPr/>
          <p:nvPr/>
        </p:nvCxnSpPr>
        <p:spPr>
          <a:xfrm>
            <a:off x="1042988" y="3662338"/>
            <a:ext cx="3175" cy="2873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352925" y="3662338"/>
            <a:ext cx="3175" cy="2159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Rectangle 56"/>
          <p:cNvSpPr>
            <a:spLocks noChangeArrowheads="1"/>
          </p:cNvSpPr>
          <p:nvPr/>
        </p:nvSpPr>
        <p:spPr bwMode="auto">
          <a:xfrm>
            <a:off x="4133850" y="3878238"/>
            <a:ext cx="43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ahoma" pitchFamily="34" charset="0"/>
              </a:rPr>
              <a:t>13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555776" y="3878238"/>
            <a:ext cx="1704313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  <a:cs typeface="+mn-cs"/>
              </a:rPr>
              <a:t>2 paraboles 3m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  <a:cs typeface="+mn-cs"/>
              </a:rPr>
              <a:t>2 montures </a:t>
            </a:r>
            <a:r>
              <a:rPr lang="fr-FR" sz="1400" b="1" dirty="0" err="1">
                <a:latin typeface="+mn-lt"/>
                <a:cs typeface="+mn-cs"/>
              </a:rPr>
              <a:t>Elev</a:t>
            </a:r>
            <a:r>
              <a:rPr lang="fr-FR" sz="1400" b="1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  <a:cs typeface="+mn-cs"/>
              </a:rPr>
              <a:t>à Nançay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427538" y="3014638"/>
            <a:ext cx="2881312" cy="73818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/>
                </a:solidFill>
                <a:latin typeface="+mn-lt"/>
                <a:cs typeface="+mn-cs"/>
              </a:rPr>
              <a:t>4 paraboles </a:t>
            </a:r>
            <a:r>
              <a:rPr lang="fr-FR" sz="1400" dirty="0">
                <a:solidFill>
                  <a:schemeClr val="bg2"/>
                </a:solidFill>
                <a:latin typeface="+mn-lt"/>
                <a:cs typeface="+mn-cs"/>
                <a:sym typeface="Symbol"/>
              </a:rPr>
              <a:t></a:t>
            </a:r>
            <a:r>
              <a:rPr lang="fr-FR" sz="1400" dirty="0">
                <a:solidFill>
                  <a:schemeClr val="bg2"/>
                </a:solidFill>
                <a:latin typeface="+mn-lt"/>
                <a:cs typeface="+mn-cs"/>
              </a:rPr>
              <a:t>3m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/>
                </a:solidFill>
                <a:latin typeface="+mn-lt"/>
                <a:cs typeface="+mn-cs"/>
              </a:rPr>
              <a:t>4 montures </a:t>
            </a:r>
            <a:r>
              <a:rPr lang="fr-FR" sz="1400" dirty="0" err="1">
                <a:solidFill>
                  <a:schemeClr val="bg2"/>
                </a:solidFill>
                <a:latin typeface="+mn-lt"/>
                <a:cs typeface="+mn-cs"/>
              </a:rPr>
              <a:t>Elev</a:t>
            </a:r>
            <a:r>
              <a:rPr lang="fr-FR" sz="1400" dirty="0">
                <a:solidFill>
                  <a:schemeClr val="bg2"/>
                </a:solidFill>
                <a:latin typeface="+mn-lt"/>
                <a:cs typeface="+mn-cs"/>
              </a:rPr>
              <a:t>. + Alta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2"/>
                </a:solidFill>
                <a:latin typeface="+mn-lt"/>
                <a:cs typeface="+mn-cs"/>
              </a:rPr>
              <a:t>à Nançay</a:t>
            </a:r>
          </a:p>
        </p:txBody>
      </p:sp>
      <p:sp>
        <p:nvSpPr>
          <p:cNvPr id="33805" name="ZoneTexte 59"/>
          <p:cNvSpPr txBox="1">
            <a:spLocks noChangeArrowheads="1"/>
          </p:cNvSpPr>
          <p:nvPr/>
        </p:nvSpPr>
        <p:spPr bwMode="auto">
          <a:xfrm>
            <a:off x="1116013" y="3157513"/>
            <a:ext cx="319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latin typeface="Tahoma" pitchFamily="34" charset="0"/>
              </a:rPr>
              <a:t>Etude/réalisation/Commande matériel</a:t>
            </a:r>
          </a:p>
          <a:p>
            <a:r>
              <a:rPr lang="fr-FR" sz="1400">
                <a:latin typeface="Tahoma" pitchFamily="34" charset="0"/>
              </a:rPr>
              <a:t>&amp; infrastructure locale</a:t>
            </a:r>
          </a:p>
        </p:txBody>
      </p:sp>
      <p:cxnSp>
        <p:nvCxnSpPr>
          <p:cNvPr id="61" name="Connecteur droit 60"/>
          <p:cNvCxnSpPr/>
          <p:nvPr/>
        </p:nvCxnSpPr>
        <p:spPr>
          <a:xfrm>
            <a:off x="7167563" y="3652813"/>
            <a:ext cx="3175" cy="2159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Rectangle 61"/>
          <p:cNvSpPr>
            <a:spLocks noChangeArrowheads="1"/>
          </p:cNvSpPr>
          <p:nvPr/>
        </p:nvSpPr>
        <p:spPr bwMode="auto">
          <a:xfrm>
            <a:off x="6948488" y="3868713"/>
            <a:ext cx="43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ahoma" pitchFamily="34" charset="0"/>
              </a:rPr>
              <a:t>14</a:t>
            </a:r>
          </a:p>
        </p:txBody>
      </p:sp>
      <p:sp>
        <p:nvSpPr>
          <p:cNvPr id="33808" name="ZoneTexte 62"/>
          <p:cNvSpPr txBox="1">
            <a:spLocks noChangeArrowheads="1"/>
          </p:cNvSpPr>
          <p:nvPr/>
        </p:nvSpPr>
        <p:spPr bwMode="auto">
          <a:xfrm>
            <a:off x="250825" y="4729311"/>
            <a:ext cx="82819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latin typeface="Tahoma" pitchFamily="34" charset="0"/>
              </a:rPr>
              <a:t> </a:t>
            </a:r>
            <a:r>
              <a:rPr lang="fr-FR" sz="1600" dirty="0">
                <a:latin typeface="Tahoma" pitchFamily="34" charset="0"/>
              </a:rPr>
              <a:t>2012</a:t>
            </a:r>
            <a:endParaRPr lang="fr-FR" dirty="0">
              <a:latin typeface="Tahom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200" dirty="0">
                <a:latin typeface="Tahoma" pitchFamily="34" charset="0"/>
              </a:rPr>
              <a:t>mesure du niveau de bruit, du bruit corrélé et du lobe d’antenne pour un réflecteur et son cornet</a:t>
            </a:r>
            <a:r>
              <a:rPr lang="fr-FR" sz="1600" dirty="0">
                <a:latin typeface="Tahoma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fr-FR" sz="1600" dirty="0">
                <a:latin typeface="Tahoma" pitchFamily="34" charset="0"/>
              </a:rPr>
              <a:t> 2013</a:t>
            </a:r>
          </a:p>
          <a:p>
            <a:pPr lvl="1">
              <a:buFont typeface="Wingdings" pitchFamily="2" charset="2"/>
              <a:buChar char="Ø"/>
            </a:pPr>
            <a:r>
              <a:rPr lang="fr-FR" sz="1400" dirty="0">
                <a:latin typeface="Tahoma" pitchFamily="34" charset="0"/>
              </a:rPr>
              <a:t> </a:t>
            </a:r>
            <a:r>
              <a:rPr lang="fr-FR" sz="1600" dirty="0">
                <a:solidFill>
                  <a:srgbClr val="FFFF00"/>
                </a:solidFill>
                <a:latin typeface="Tahoma" pitchFamily="34" charset="0"/>
              </a:rPr>
              <a:t>exploitation, observation du Ciel </a:t>
            </a:r>
            <a:r>
              <a:rPr lang="fr-FR" sz="2000" dirty="0">
                <a:solidFill>
                  <a:srgbClr val="FFFF00"/>
                </a:solidFill>
                <a:latin typeface="Tahoma" pitchFamily="34" charset="0"/>
              </a:rPr>
              <a:t>sur une longue période </a:t>
            </a:r>
            <a:r>
              <a:rPr lang="fr-FR" sz="1600" dirty="0">
                <a:solidFill>
                  <a:srgbClr val="FFFF00"/>
                </a:solidFill>
                <a:latin typeface="Tahoma" pitchFamily="34" charset="0"/>
              </a:rPr>
              <a:t>~1an</a:t>
            </a:r>
            <a:r>
              <a:rPr lang="fr-FR" sz="1200" dirty="0">
                <a:latin typeface="Tahoma" pitchFamily="34" charset="0"/>
              </a:rPr>
              <a:t> (à la HI-Cluster)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dirty="0">
                <a:latin typeface="Tahoma" pitchFamily="34" charset="0"/>
              </a:rPr>
              <a:t> amélioration du </a:t>
            </a:r>
            <a:r>
              <a:rPr lang="fr-FR" sz="1200" dirty="0" err="1">
                <a:latin typeface="Tahoma" pitchFamily="34" charset="0"/>
              </a:rPr>
              <a:t>firmware</a:t>
            </a:r>
            <a:r>
              <a:rPr lang="fr-FR" sz="1200" dirty="0">
                <a:latin typeface="Tahoma" pitchFamily="34" charset="0"/>
              </a:rPr>
              <a:t> FFT de la carte DIGFFT, associée à 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dirty="0">
                <a:latin typeface="Tahoma" pitchFamily="34" charset="0"/>
              </a:rPr>
              <a:t> une nouvelle version du corrélateur logiciel à base de GPU possible</a:t>
            </a:r>
          </a:p>
          <a:p>
            <a:pPr lvl="1">
              <a:buFont typeface="Wingdings" pitchFamily="2" charset="2"/>
              <a:buChar char="Ø"/>
            </a:pPr>
            <a:r>
              <a:rPr lang="fr-FR" sz="1200" dirty="0">
                <a:latin typeface="Tahoma" pitchFamily="34" charset="0"/>
              </a:rPr>
              <a:t>Test de nouveaux </a:t>
            </a:r>
            <a:r>
              <a:rPr lang="fr-FR" sz="1200" dirty="0" err="1">
                <a:latin typeface="Tahoma" pitchFamily="34" charset="0"/>
              </a:rPr>
              <a:t>feed</a:t>
            </a:r>
            <a:r>
              <a:rPr lang="fr-FR" sz="1200" dirty="0">
                <a:latin typeface="Tahoma" pitchFamily="34" charset="0"/>
              </a:rPr>
              <a:t>/LNA</a:t>
            </a:r>
            <a:endParaRPr lang="fr-FR" sz="16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PAON-2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475952" cy="20162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1832093" cy="15841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627784" y="3429000"/>
            <a:ext cx="198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Moteur </a:t>
            </a:r>
            <a:r>
              <a:rPr lang="fr-FR" dirty="0" err="1" smtClean="0"/>
              <a:t>Elevation</a:t>
            </a:r>
            <a:endParaRPr lang="fr-FR" dirty="0" smtClean="0"/>
          </a:p>
          <a:p>
            <a:r>
              <a:rPr lang="fr-FR" dirty="0" smtClean="0"/>
              <a:t>Cmd « raquette »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47864" y="6021288"/>
            <a:ext cx="254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Pieds « vite fait » léger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4837" y="1412776"/>
            <a:ext cx="2797363" cy="19442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372200" y="15567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Fixation </a:t>
            </a:r>
            <a:r>
              <a:rPr lang="fr-FR" dirty="0" err="1" smtClean="0"/>
              <a:t>feed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« version 0 »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00192" y="3717032"/>
            <a:ext cx="199971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Feed</a:t>
            </a:r>
            <a:r>
              <a:rPr lang="fr-FR" dirty="0" smtClean="0">
                <a:solidFill>
                  <a:schemeClr val="bg2"/>
                </a:solidFill>
              </a:rPr>
              <a:t>: fin usinage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Electronique LNA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0192" y="4438853"/>
            <a:ext cx="248292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Cartes ADC: Ok</a:t>
            </a:r>
          </a:p>
          <a:p>
            <a:r>
              <a:rPr lang="fr-FR" dirty="0" smtClean="0"/>
              <a:t>Mélangeurs/Filtres: Ok</a:t>
            </a:r>
          </a:p>
          <a:p>
            <a:r>
              <a:rPr lang="fr-FR" dirty="0" smtClean="0"/>
              <a:t>DAQ: Ok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300192" y="5446965"/>
            <a:ext cx="17636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Installation Site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3070286" cy="24482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915816" y="764704"/>
            <a:ext cx="378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 paraboles de 3m à base variables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969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Budget</a:t>
            </a:r>
            <a:endParaRPr lang="fr-FR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-19613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Tahoma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497013" y="1361207"/>
          <a:ext cx="6122987" cy="2197100"/>
        </p:xfrm>
        <a:graphic>
          <a:graphicData uri="http://schemas.openxmlformats.org/presentationml/2006/ole">
            <p:oleObj spid="_x0000_s1026" name="Worksheet" r:id="rId3" imgW="4810102" imgH="2124090" progId="Excel.Sheet.8">
              <p:embed/>
            </p:oleObj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22708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0" name="ZoneTexte 5"/>
          <p:cNvSpPr txBox="1">
            <a:spLocks noChangeArrowheads="1"/>
          </p:cNvSpPr>
          <p:nvPr/>
        </p:nvSpPr>
        <p:spPr bwMode="auto">
          <a:xfrm>
            <a:off x="323850" y="3664669"/>
            <a:ext cx="8469313" cy="1846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Tahoma" pitchFamily="34" charset="0"/>
              </a:rPr>
              <a:t>On dispose de tous les modules électroniques pour équiper jusqu’à 16 réflecteurs munis de 2 polarisations. Donc:</a:t>
            </a:r>
          </a:p>
          <a:p>
            <a:pPr>
              <a:buFont typeface="Arial" pitchFamily="34" charset="0"/>
              <a:buChar char="•"/>
            </a:pPr>
            <a:r>
              <a:rPr lang="fr-FR" sz="1600">
                <a:latin typeface="Tahoma" pitchFamily="34" charset="0"/>
              </a:rPr>
              <a:t> </a:t>
            </a:r>
            <a:r>
              <a:rPr lang="fr-FR" sz="1600">
                <a:solidFill>
                  <a:srgbClr val="FFFF00"/>
                </a:solidFill>
                <a:latin typeface="Tahoma" pitchFamily="34" charset="0"/>
              </a:rPr>
              <a:t>Achat des réflecteurs + motorisation et commandes (LAL) </a:t>
            </a:r>
          </a:p>
          <a:p>
            <a:pPr>
              <a:buFont typeface="Arial" pitchFamily="34" charset="0"/>
              <a:buChar char="•"/>
            </a:pPr>
            <a:r>
              <a:rPr lang="fr-FR" sz="1600">
                <a:latin typeface="Tahoma" pitchFamily="34" charset="0"/>
              </a:rPr>
              <a:t> Fabrications des Feeds et interfaces (Obs. Paris/Meudon)</a:t>
            </a:r>
          </a:p>
          <a:p>
            <a:pPr>
              <a:buFont typeface="Arial" pitchFamily="34" charset="0"/>
              <a:buChar char="•"/>
            </a:pPr>
            <a:r>
              <a:rPr lang="fr-FR" sz="1600">
                <a:latin typeface="Tahoma" pitchFamily="34" charset="0"/>
              </a:rPr>
              <a:t> Infrastructure locale (Obs. Paris/Nançay)</a:t>
            </a:r>
          </a:p>
          <a:p>
            <a:pPr>
              <a:buFont typeface="Arial" pitchFamily="34" charset="0"/>
              <a:buChar char="•"/>
            </a:pPr>
            <a:r>
              <a:rPr lang="fr-FR" sz="1600">
                <a:latin typeface="Tahoma" pitchFamily="34" charset="0"/>
              </a:rPr>
              <a:t> </a:t>
            </a:r>
            <a:r>
              <a:rPr lang="fr-FR" sz="1600">
                <a:solidFill>
                  <a:srgbClr val="FFFF00"/>
                </a:solidFill>
                <a:latin typeface="Tahoma" pitchFamily="34" charset="0"/>
              </a:rPr>
              <a:t>LNA et électronique (IRFU)</a:t>
            </a:r>
          </a:p>
          <a:p>
            <a:pPr>
              <a:buFont typeface="Arial" pitchFamily="34" charset="0"/>
              <a:buChar char="•"/>
            </a:pPr>
            <a:r>
              <a:rPr lang="fr-FR" sz="1600">
                <a:solidFill>
                  <a:srgbClr val="FFFF00"/>
                </a:solidFill>
                <a:latin typeface="Tahoma" pitchFamily="34" charset="0"/>
              </a:rPr>
              <a:t> PC « musclé » CPU, mémoire, échange de données pour effectuer les visibilités (LAL)</a:t>
            </a:r>
          </a:p>
        </p:txBody>
      </p:sp>
      <p:sp>
        <p:nvSpPr>
          <p:cNvPr id="1031" name="ZoneTexte 6"/>
          <p:cNvSpPr txBox="1">
            <a:spLocks noChangeArrowheads="1"/>
          </p:cNvSpPr>
          <p:nvPr/>
        </p:nvSpPr>
        <p:spPr bwMode="auto">
          <a:xfrm>
            <a:off x="395536" y="5609358"/>
            <a:ext cx="8424935" cy="36933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Tahoma" pitchFamily="34" charset="0"/>
              </a:rPr>
              <a:t>LAL (23 k€ + 4k€ missions), CS </a:t>
            </a:r>
            <a:r>
              <a:rPr lang="fr-FR" b="1" dirty="0">
                <a:solidFill>
                  <a:srgbClr val="FFFF00"/>
                </a:solidFill>
                <a:latin typeface="Tahoma" pitchFamily="34" charset="0"/>
              </a:rPr>
              <a:t>Obs. Paris (13 k€), </a:t>
            </a:r>
            <a:r>
              <a:rPr lang="fr-FR" b="1" dirty="0" err="1">
                <a:solidFill>
                  <a:srgbClr val="FFFF00"/>
                </a:solidFill>
                <a:latin typeface="Tahoma" pitchFamily="34" charset="0"/>
              </a:rPr>
              <a:t>Irfu</a:t>
            </a:r>
            <a:r>
              <a:rPr lang="fr-FR" b="1" dirty="0">
                <a:solidFill>
                  <a:srgbClr val="FFFF00"/>
                </a:solidFill>
                <a:latin typeface="Tahoma" pitchFamily="34" charset="0"/>
              </a:rPr>
              <a:t>/SPP (5k€</a:t>
            </a:r>
            <a:r>
              <a:rPr lang="fr-FR" b="1" dirty="0" smtClean="0">
                <a:solidFill>
                  <a:srgbClr val="FFFF00"/>
                </a:solidFill>
                <a:latin typeface="Tahoma" pitchFamily="34" charset="0"/>
              </a:rPr>
              <a:t>)</a:t>
            </a:r>
            <a:r>
              <a:rPr lang="fr-FR" b="1" dirty="0">
                <a:solidFill>
                  <a:srgbClr val="FFFF00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/>
          <a:p>
            <a:pPr>
              <a:defRPr/>
            </a:pPr>
            <a:fld id="{3C0F260A-BFFD-4095-AB5D-A2D1A33DDB1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2555776" y="6265118"/>
            <a:ext cx="4536504" cy="476250"/>
          </a:xfrm>
        </p:spPr>
        <p:txBody>
          <a:bodyPr/>
          <a:lstStyle/>
          <a:p>
            <a:pPr>
              <a:defRPr/>
            </a:pPr>
            <a:r>
              <a:rPr lang="fr-FR" dirty="0"/>
              <a:t>J.E Campagne </a:t>
            </a:r>
            <a:r>
              <a:rPr lang="fr-FR" dirty="0" smtClean="0"/>
              <a:t>mini CS LAL </a:t>
            </a:r>
            <a:r>
              <a:rPr lang="fr-FR" dirty="0"/>
              <a:t>15 Mars 2012</a:t>
            </a:r>
            <a:endParaRPr lang="en-US" dirty="0"/>
          </a:p>
        </p:txBody>
      </p:sp>
      <p:sp>
        <p:nvSpPr>
          <p:cNvPr id="1034" name="ZoneTexte 9"/>
          <p:cNvSpPr txBox="1">
            <a:spLocks noChangeArrowheads="1"/>
          </p:cNvSpPr>
          <p:nvPr/>
        </p:nvSpPr>
        <p:spPr bwMode="auto">
          <a:xfrm>
            <a:off x="1331640" y="6041181"/>
            <a:ext cx="63515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latin typeface="Tahoma" pitchFamily="34" charset="0"/>
              </a:rPr>
              <a:t>Transport LAL-&gt;Nançay via camion-LAL (200€), transport </a:t>
            </a:r>
            <a:r>
              <a:rPr lang="fr-FR" sz="1200" dirty="0" err="1">
                <a:latin typeface="Tahoma" pitchFamily="34" charset="0"/>
              </a:rPr>
              <a:t>HAMDesign</a:t>
            </a:r>
            <a:r>
              <a:rPr lang="fr-FR" sz="1200" dirty="0">
                <a:latin typeface="Tahoma" pitchFamily="34" charset="0"/>
              </a:rPr>
              <a:t>-&gt;LAL via UPS (800€)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Suite…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PAON-4 ou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92352"/>
          </a:xfrm>
          <a:solidFill>
            <a:schemeClr val="bg1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Design pour tenir 1 an en « autonomie »</a:t>
            </a:r>
          </a:p>
          <a:p>
            <a:r>
              <a:rPr lang="fr-FR" dirty="0" smtClean="0"/>
              <a:t>Pour moi la question clé: quel réflecteur ?</a:t>
            </a:r>
          </a:p>
          <a:p>
            <a:pPr lvl="1"/>
            <a:r>
              <a:rPr lang="fr-FR" dirty="0" smtClean="0">
                <a:solidFill>
                  <a:srgbClr val="92D050"/>
                </a:solidFill>
              </a:rPr>
              <a:t>3m : </a:t>
            </a:r>
            <a:r>
              <a:rPr lang="fr-FR" dirty="0" err="1" smtClean="0">
                <a:solidFill>
                  <a:srgbClr val="92D050"/>
                </a:solidFill>
              </a:rPr>
              <a:t>riskless</a:t>
            </a:r>
            <a:endParaRPr lang="fr-FR" dirty="0" smtClean="0">
              <a:solidFill>
                <a:srgbClr val="92D050"/>
              </a:solidFill>
            </a:endParaRPr>
          </a:p>
          <a:p>
            <a:pPr lvl="2"/>
            <a:r>
              <a:rPr lang="fr-FR" dirty="0" smtClean="0"/>
              <a:t>on peut approvisionner tout de suite. On peut revoir le design du pieds/fixation </a:t>
            </a:r>
            <a:r>
              <a:rPr lang="fr-FR" dirty="0" err="1" smtClean="0"/>
              <a:t>feed</a:t>
            </a:r>
            <a:r>
              <a:rPr lang="fr-FR" dirty="0" smtClean="0"/>
              <a:t>, et s’assurer que la monture est Ok. Délais de mise en œuvre assez bien contrôlés.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5m : prise de risques sur la partie « non stratégique »</a:t>
            </a:r>
          </a:p>
          <a:p>
            <a:pPr lvl="2"/>
            <a:r>
              <a:rPr lang="fr-FR" dirty="0" smtClean="0"/>
              <a:t>Choix fournisseur ?</a:t>
            </a:r>
          </a:p>
          <a:p>
            <a:pPr lvl="2"/>
            <a:r>
              <a:rPr lang="fr-FR" dirty="0" smtClean="0"/>
              <a:t>Montage sur site car pas de transport possible LAL/Meudon =&gt; Nançay</a:t>
            </a:r>
          </a:p>
          <a:p>
            <a:pPr lvl="2"/>
            <a:r>
              <a:rPr lang="fr-FR" dirty="0" smtClean="0"/>
              <a:t>Poids plus important (~300kg) implique pieds/</a:t>
            </a:r>
            <a:r>
              <a:rPr lang="fr-FR" dirty="0" err="1" smtClean="0"/>
              <a:t>contre-poids</a:t>
            </a:r>
            <a:r>
              <a:rPr lang="fr-FR" dirty="0" smtClean="0"/>
              <a:t> ad hoc. </a:t>
            </a:r>
          </a:p>
          <a:p>
            <a:pPr lvl="2"/>
            <a:r>
              <a:rPr lang="fr-FR" dirty="0" smtClean="0"/>
              <a:t>Monture à adapter (si suffisante???) ou à revoir complètement (=&gt; nouveau fournisseur)</a:t>
            </a:r>
          </a:p>
          <a:p>
            <a:pPr lvl="2"/>
            <a:r>
              <a:rPr lang="fr-FR" dirty="0" smtClean="0"/>
              <a:t>Si nouvelle monture =&gt; nouveau </a:t>
            </a:r>
            <a:r>
              <a:rPr lang="fr-FR" dirty="0" err="1" smtClean="0"/>
              <a:t>Crtl</a:t>
            </a:r>
            <a:r>
              <a:rPr lang="fr-FR" dirty="0" smtClean="0"/>
              <a:t>-Cmd =&gt; délais de mise en œuvre</a:t>
            </a:r>
          </a:p>
          <a:p>
            <a:pPr lvl="2"/>
            <a:r>
              <a:rPr lang="fr-FR" dirty="0" err="1" smtClean="0"/>
              <a:t>Redisign</a:t>
            </a:r>
            <a:r>
              <a:rPr lang="fr-FR" dirty="0" smtClean="0"/>
              <a:t> de la fixation du </a:t>
            </a:r>
            <a:r>
              <a:rPr lang="fr-FR" dirty="0" err="1" smtClean="0"/>
              <a:t>feed</a:t>
            </a:r>
            <a:endParaRPr lang="fr-FR" dirty="0" smtClean="0"/>
          </a:p>
          <a:p>
            <a:pPr lvl="2"/>
            <a:r>
              <a:rPr lang="fr-FR" dirty="0" smtClean="0"/>
              <a:t>Délais  de qualification, validation du design complet ??? Avant mise en service</a:t>
            </a:r>
          </a:p>
          <a:p>
            <a:pPr lvl="2"/>
            <a:r>
              <a:rPr lang="fr-FR" dirty="0" smtClean="0"/>
              <a:t>Sans doute hors budget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176338"/>
            <a:ext cx="71913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71600" y="836712"/>
            <a:ext cx="29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COMSTAR (Chine/Australie)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ayx.co.nz/images/DSC00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BAO">
  <a:themeElements>
    <a:clrScheme name="Océ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SlideBAO</Template>
  <TotalTime>44</TotalTime>
  <Words>308</Words>
  <Application>Microsoft Office PowerPoint</Application>
  <PresentationFormat>Affichage à l'écran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SlideBAO</vt:lpstr>
      <vt:lpstr>Worksheet</vt:lpstr>
      <vt:lpstr>PAONs</vt:lpstr>
      <vt:lpstr>Diapositive 2</vt:lpstr>
      <vt:lpstr>PAON-2</vt:lpstr>
      <vt:lpstr>Budget</vt:lpstr>
      <vt:lpstr>Suite…</vt:lpstr>
      <vt:lpstr>PAON-4 ou 6</vt:lpstr>
      <vt:lpstr>Diapositive 7</vt:lpstr>
      <vt:lpstr>Diapositive 8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PAON-2 &amp; PAON-4</dc:title>
  <dc:creator>J.E CAMPAGNE</dc:creator>
  <cp:lastModifiedBy>J.E CAMPAGNE</cp:lastModifiedBy>
  <cp:revision>16</cp:revision>
  <dcterms:created xsi:type="dcterms:W3CDTF">2012-04-10T12:08:19Z</dcterms:created>
  <dcterms:modified xsi:type="dcterms:W3CDTF">2012-04-16T07:29:38Z</dcterms:modified>
</cp:coreProperties>
</file>