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  <p:sldMasterId id="2147483819" r:id="rId2"/>
  </p:sldMasterIdLst>
  <p:notesMasterIdLst>
    <p:notesMasterId r:id="rId9"/>
  </p:notesMasterIdLst>
  <p:handoutMasterIdLst>
    <p:handoutMasterId r:id="rId10"/>
  </p:handoutMasterIdLst>
  <p:sldIdLst>
    <p:sldId id="348" r:id="rId3"/>
    <p:sldId id="345" r:id="rId4"/>
    <p:sldId id="349" r:id="rId5"/>
    <p:sldId id="350" r:id="rId6"/>
    <p:sldId id="351" r:id="rId7"/>
    <p:sldId id="352" r:id="rId8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9966"/>
    <a:srgbClr val="FF6600"/>
    <a:srgbClr val="0000FF"/>
    <a:srgbClr val="000066"/>
    <a:srgbClr val="5F5F5F"/>
    <a:srgbClr val="800080"/>
    <a:srgbClr val="990099"/>
    <a:srgbClr val="CC0099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307" autoAdjust="0"/>
  </p:normalViewPr>
  <p:slideViewPr>
    <p:cSldViewPr>
      <p:cViewPr>
        <p:scale>
          <a:sx n="70" d="100"/>
          <a:sy n="70" d="100"/>
        </p:scale>
        <p:origin x="-1038" y="-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4" d="100"/>
          <a:sy n="64" d="100"/>
        </p:scale>
        <p:origin x="-1746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22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22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839CB4F-83DB-47FA-9D5D-52B18E8C3FA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5002352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53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F740B8D-7498-4481-B4A6-A4725AF66CF7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410145149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F740B8D-7498-4481-B4A6-A4725AF66CF7}" type="slidenum">
              <a:rPr lang="fr-FR" smtClean="0"/>
              <a:pPr>
                <a:defRPr/>
              </a:pPr>
              <a:t>2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solidFill>
            <a:srgbClr val="FF9966"/>
          </a:solidFill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r-FR" dirty="0" smtClean="0"/>
              <a:t>Cliquez pour modifier le style du titre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C31BBB-B87A-4352-9351-FFD7CDB874E3}" type="datetime1">
              <a:rPr lang="fr-FR" smtClean="0">
                <a:solidFill>
                  <a:schemeClr val="tx1"/>
                </a:solidFill>
                <a:latin typeface="Times New Roman" pitchFamily="18" charset="0"/>
              </a:rPr>
              <a:pPr>
                <a:defRPr/>
              </a:pPr>
              <a:t>27/06/2012</a:t>
            </a:fld>
            <a:endParaRPr lang="fr-FR">
              <a:solidFill>
                <a:schemeClr val="tx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59C367-84A9-49C7-B23E-016B571FD2B9}" type="datetime1">
              <a:rPr lang="fr-FR" smtClean="0">
                <a:solidFill>
                  <a:schemeClr val="tx1"/>
                </a:solidFill>
                <a:latin typeface="Times New Roman" pitchFamily="18" charset="0"/>
              </a:rPr>
              <a:pPr>
                <a:defRPr/>
              </a:pPr>
              <a:t>27/06/2012</a:t>
            </a:fld>
            <a:endParaRPr lang="fr-FR">
              <a:solidFill>
                <a:schemeClr val="tx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99250" y="152400"/>
            <a:ext cx="1901825" cy="6019800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990600" y="152400"/>
            <a:ext cx="5556250" cy="601980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2CA043-76AA-4BFE-95C3-1BF275ADBD51}" type="datetime1">
              <a:rPr lang="fr-FR" smtClean="0">
                <a:solidFill>
                  <a:schemeClr val="tx1"/>
                </a:solidFill>
                <a:latin typeface="Times New Roman" pitchFamily="18" charset="0"/>
              </a:rPr>
              <a:pPr>
                <a:defRPr/>
              </a:pPr>
              <a:t>27/06/2012</a:t>
            </a:fld>
            <a:endParaRPr lang="fr-FR">
              <a:solidFill>
                <a:schemeClr val="tx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re. Texte et 2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90600" y="152400"/>
            <a:ext cx="7558088" cy="360363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half" idx="1"/>
          </p:nvPr>
        </p:nvSpPr>
        <p:spPr>
          <a:xfrm>
            <a:off x="1079500" y="762000"/>
            <a:ext cx="3684588" cy="54102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2"/>
          </p:nvPr>
        </p:nvSpPr>
        <p:spPr>
          <a:xfrm>
            <a:off x="4916488" y="762000"/>
            <a:ext cx="3684587" cy="26289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3"/>
          </p:nvPr>
        </p:nvSpPr>
        <p:spPr>
          <a:xfrm>
            <a:off x="4916488" y="3543300"/>
            <a:ext cx="3684587" cy="26289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e la date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0D91E1-CB71-4160-94E8-68F67957932A}" type="datetime1">
              <a:rPr lang="fr-FR" smtClean="0">
                <a:solidFill>
                  <a:schemeClr val="tx1"/>
                </a:solidFill>
                <a:latin typeface="Times New Roman" pitchFamily="18" charset="0"/>
              </a:rPr>
              <a:pPr>
                <a:defRPr/>
              </a:pPr>
              <a:t>27/06/2012</a:t>
            </a:fld>
            <a:endParaRPr lang="fr-FR">
              <a:solidFill>
                <a:schemeClr val="tx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re. Text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90600" y="152400"/>
            <a:ext cx="7558088" cy="360363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half" idx="1"/>
          </p:nvPr>
        </p:nvSpPr>
        <p:spPr>
          <a:xfrm>
            <a:off x="1079500" y="762000"/>
            <a:ext cx="3684588" cy="54102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916488" y="762000"/>
            <a:ext cx="3684587" cy="54102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68641B-053D-4F82-9AFE-9B3E0243B87F}" type="datetime1">
              <a:rPr lang="fr-FR" smtClean="0">
                <a:solidFill>
                  <a:schemeClr val="tx1"/>
                </a:solidFill>
                <a:latin typeface="Times New Roman" pitchFamily="18" charset="0"/>
              </a:rPr>
              <a:pPr>
                <a:defRPr/>
              </a:pPr>
              <a:t>27/06/2012</a:t>
            </a:fld>
            <a:endParaRPr lang="fr-FR">
              <a:solidFill>
                <a:schemeClr val="tx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44774D68-489D-44C0-BE06-C18247C4BFEF}" type="datetime1">
              <a:rPr lang="fr-FR" smtClean="0">
                <a:solidFill>
                  <a:schemeClr val="tx1"/>
                </a:solidFill>
                <a:latin typeface="Times New Roman" pitchFamily="18" charset="0"/>
              </a:rPr>
              <a:pPr>
                <a:defRPr/>
              </a:pPr>
              <a:t>27/06/2012</a:t>
            </a:fld>
            <a:endParaRPr lang="fr-FR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r>
              <a:rPr kumimoji="0" lang="fr-FR" smtClean="0"/>
              <a:t>A.-I. Etienvre, Prospectives IN2P3/IRFU 2012</a:t>
            </a:r>
            <a:endParaRPr kumimoji="0" lang="en-US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29E33-B620-47F9-BB04-8846C2A5AFCC}" type="slidenum">
              <a:rPr kumimoji="0" lang="en-US" smtClean="0"/>
              <a:pPr/>
              <a:t>‹N°›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35496" y="72008"/>
            <a:ext cx="971600" cy="119675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1383165" y="6248206"/>
            <a:ext cx="5421083" cy="365125"/>
          </a:xfrm>
        </p:spPr>
        <p:txBody>
          <a:bodyPr/>
          <a:lstStyle/>
          <a:p>
            <a:r>
              <a:rPr lang="en-US" dirty="0" smtClean="0"/>
              <a:t>A.-I. Etienvre, P2IO Scientific Council</a:t>
            </a:r>
          </a:p>
          <a:p>
            <a:endParaRPr lang="en-US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9E29E33-B620-47F9-BB04-8846C2A5AFCC}" type="slidenum">
              <a:rPr kumimoji="0" lang="en-US" smtClean="0"/>
              <a:pPr/>
              <a:t>‹N°›</a:t>
            </a:fld>
            <a:endParaRPr kumimoji="0" lang="en-US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>
            <a:lvl1pPr>
              <a:defRPr sz="2400" b="1"/>
            </a:lvl1pPr>
            <a:lvl2pPr>
              <a:defRPr sz="2000" i="1"/>
            </a:lvl2pPr>
            <a:lvl3pPr>
              <a:defRPr sz="2000"/>
            </a:lvl3pPr>
          </a:lstStyle>
          <a:p>
            <a:pPr lvl="0" eaLnBrk="1" latinLnBrk="0" hangingPunct="1"/>
            <a:r>
              <a:rPr lang="fr-FR" dirty="0" smtClean="0"/>
              <a:t>Cliquez pour modifier les styles du texte du masque</a:t>
            </a:r>
          </a:p>
          <a:p>
            <a:pPr lvl="1" eaLnBrk="1" latinLnBrk="0" hangingPunct="1"/>
            <a:r>
              <a:rPr lang="fr-FR" dirty="0" smtClean="0"/>
              <a:t>Deuxième niveau</a:t>
            </a:r>
          </a:p>
          <a:p>
            <a:pPr lvl="2" eaLnBrk="1" latinLnBrk="0" hangingPunct="1"/>
            <a:r>
              <a:rPr lang="fr-FR" dirty="0" smtClean="0"/>
              <a:t>Troisième niveau</a:t>
            </a:r>
          </a:p>
          <a:p>
            <a:pPr lvl="3" eaLnBrk="1" latinLnBrk="0" hangingPunct="1"/>
            <a:r>
              <a:rPr lang="fr-FR" dirty="0" smtClean="0"/>
              <a:t>Quatrième niveau</a:t>
            </a:r>
          </a:p>
          <a:p>
            <a:pPr lvl="4" eaLnBrk="1" latinLnBrk="0" hangingPunct="1"/>
            <a:r>
              <a:rPr lang="fr-FR" dirty="0" smtClean="0"/>
              <a:t>Cinquième niveau</a:t>
            </a:r>
            <a:endParaRPr kumimoji="0" lang="en-US" dirty="0"/>
          </a:p>
        </p:txBody>
      </p:sp>
      <p:sp>
        <p:nvSpPr>
          <p:cNvPr id="9" name="Titre 8"/>
          <p:cNvSpPr>
            <a:spLocks noGrp="1"/>
          </p:cNvSpPr>
          <p:nvPr>
            <p:ph type="title"/>
          </p:nvPr>
        </p:nvSpPr>
        <p:spPr>
          <a:xfrm>
            <a:off x="1259632" y="260648"/>
            <a:ext cx="8028384" cy="990600"/>
          </a:xfrm>
        </p:spPr>
        <p:txBody>
          <a:bodyPr/>
          <a:lstStyle/>
          <a:p>
            <a:r>
              <a:rPr lang="fr-FR" dirty="0" smtClean="0"/>
              <a:t>Cliquez pour modifier le style du titre</a:t>
            </a:r>
            <a:endParaRPr lang="fr-FR" dirty="0"/>
          </a:p>
        </p:txBody>
      </p:sp>
      <p:pic>
        <p:nvPicPr>
          <p:cNvPr id="11" name="Image 23" descr="logo_P2iO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67625" y="6218238"/>
            <a:ext cx="1139825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dirty="0" smtClean="0"/>
              <a:t>Cliquez pour modifier les styles du texte du masque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2" name="Espace réservé de la date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49F34F3-6C2E-44B1-948A-112D3C275724}" type="datetime1">
              <a:rPr lang="fr-FR" smtClean="0">
                <a:solidFill>
                  <a:schemeClr val="tx1"/>
                </a:solidFill>
                <a:latin typeface="Times New Roman" pitchFamily="18" charset="0"/>
              </a:rPr>
              <a:pPr>
                <a:defRPr/>
              </a:pPr>
              <a:t>27/06/2012</a:t>
            </a:fld>
            <a:endParaRPr lang="fr-FR" dirty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13" name="Espace réservé du numéro de diapositive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69E29E33-B620-47F9-BB04-8846C2A5AFCC}" type="slidenum">
              <a:rPr kumimoji="0" lang="en-US" smtClean="0"/>
              <a:pPr/>
              <a:t>‹N°›</a:t>
            </a:fld>
            <a:endParaRPr kumimoji="0" lang="en-US"/>
          </a:p>
        </p:txBody>
      </p:sp>
      <p:sp>
        <p:nvSpPr>
          <p:cNvPr id="14" name="Espace réservé du pied de page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r-FR" smtClean="0"/>
              <a:t>A.-I. Etienvre, Prospectives IN2P3/IRFU 2012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8" name="Espace réservé de la date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>
              <a:defRPr/>
            </a:pPr>
            <a:fld id="{9E141E80-E824-42F2-AFA6-A3E769BE4E78}" type="datetime1">
              <a:rPr lang="fr-FR" smtClean="0">
                <a:solidFill>
                  <a:schemeClr val="tx1"/>
                </a:solidFill>
                <a:latin typeface="Times New Roman" pitchFamily="18" charset="0"/>
              </a:rPr>
              <a:pPr>
                <a:defRPr/>
              </a:pPr>
              <a:t>27/06/2012</a:t>
            </a:fld>
            <a:endParaRPr lang="fr-FR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10" name="Espace réservé du numéro de diapositive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69E29E33-B620-47F9-BB04-8846C2A5AFCC}" type="slidenum">
              <a:rPr kumimoji="0" lang="en-US" smtClean="0"/>
              <a:pPr/>
              <a:t>‹N°›</a:t>
            </a:fld>
            <a:endParaRPr kumimoji="0" lang="en-US"/>
          </a:p>
        </p:txBody>
      </p:sp>
      <p:sp>
        <p:nvSpPr>
          <p:cNvPr id="12" name="Espace réservé du pied de page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r>
              <a:rPr kumimoji="0" lang="fr-FR" smtClean="0"/>
              <a:t>A.-I. Etienvre, Prospectives IN2P3/IRFU 2012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3" name="Espace réservé du contenu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>
              <a:defRPr/>
            </a:pPr>
            <a:fld id="{F21BA0CF-0DD3-4FCF-8271-F13AC3EB1D1B}" type="datetime1">
              <a:rPr lang="fr-FR" smtClean="0">
                <a:solidFill>
                  <a:schemeClr val="tx1"/>
                </a:solidFill>
                <a:latin typeface="Times New Roman" pitchFamily="18" charset="0"/>
              </a:rPr>
              <a:pPr>
                <a:defRPr/>
              </a:pPr>
              <a:t>27/06/2012</a:t>
            </a:fld>
            <a:endParaRPr lang="fr-FR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12" name="Espace réservé du numéro de diapositive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69E29E33-B620-47F9-BB04-8846C2A5AFCC}" type="slidenum">
              <a:rPr kumimoji="0" lang="en-US" smtClean="0"/>
              <a:pPr/>
              <a:t>‹N°›</a:t>
            </a:fld>
            <a:endParaRPr kumimoji="0" lang="en-US"/>
          </a:p>
        </p:txBody>
      </p:sp>
      <p:sp>
        <p:nvSpPr>
          <p:cNvPr id="14" name="Espace réservé du pied de page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r>
              <a:rPr kumimoji="0" lang="fr-FR" smtClean="0"/>
              <a:t>A.-I. Etienvre, Prospectives IN2P3/IRFU 2012</a:t>
            </a:r>
            <a:endParaRPr kumimoji="0" lang="en-US"/>
          </a:p>
        </p:txBody>
      </p:sp>
      <p:sp>
        <p:nvSpPr>
          <p:cNvPr id="16" name="Espace réservé du texte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15" name="Espace réservé du texte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E74768E-275D-4362-901B-1BAAF515738B}" type="datetime1">
              <a:rPr lang="fr-FR" smtClean="0">
                <a:solidFill>
                  <a:schemeClr val="tx1"/>
                </a:solidFill>
                <a:latin typeface="Times New Roman" pitchFamily="18" charset="0"/>
              </a:rPr>
              <a:pPr>
                <a:defRPr/>
              </a:pPr>
              <a:t>27/06/2012</a:t>
            </a:fld>
            <a:endParaRPr lang="fr-FR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fr-FR" smtClean="0"/>
              <a:t>A.-I. Etienvre, Prospectives IN2P3/IRFU 2012</a:t>
            </a:r>
            <a:endParaRPr kumimoji="0"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9E29E33-B620-47F9-BB04-8846C2A5AFCC}" type="slidenum">
              <a:rPr kumimoji="0" lang="en-US" smtClean="0"/>
              <a:pPr/>
              <a:t>‹N°›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800">
                <a:solidFill>
                  <a:srgbClr val="C00000"/>
                </a:solidFill>
              </a:defRPr>
            </a:lvl1pPr>
          </a:lstStyle>
          <a:p>
            <a:r>
              <a:rPr lang="fr-FR" dirty="0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Font typeface="Arial" pitchFamily="34" charset="0"/>
              <a:buChar char="•"/>
              <a:defRPr sz="2000">
                <a:solidFill>
                  <a:srgbClr val="C00000"/>
                </a:solidFill>
              </a:defRPr>
            </a:lvl1pPr>
            <a:lvl2pPr algn="l">
              <a:buFont typeface="Wingdings" pitchFamily="2" charset="2"/>
              <a:buChar char="ü"/>
              <a:defRPr sz="1800" b="0">
                <a:solidFill>
                  <a:srgbClr val="FF0000"/>
                </a:solidFill>
              </a:defRPr>
            </a:lvl2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450AF7-398D-4FBC-8E3E-509880327E0A}" type="datetime1">
              <a:rPr lang="fr-FR" smtClean="0">
                <a:solidFill>
                  <a:schemeClr val="tx1"/>
                </a:solidFill>
                <a:latin typeface="Times New Roman" pitchFamily="18" charset="0"/>
              </a:rPr>
              <a:pPr>
                <a:defRPr/>
              </a:pPr>
              <a:t>27/06/2012</a:t>
            </a:fld>
            <a:endParaRPr lang="fr-FR" dirty="0">
              <a:solidFill>
                <a:schemeClr val="tx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DF3AAE5-F077-450C-8B9B-4EC702BEE025}" type="datetime1">
              <a:rPr lang="fr-FR" smtClean="0">
                <a:solidFill>
                  <a:schemeClr val="tx1"/>
                </a:solidFill>
                <a:latin typeface="Times New Roman" pitchFamily="18" charset="0"/>
              </a:rPr>
              <a:pPr>
                <a:defRPr/>
              </a:pPr>
              <a:t>27/06/2012</a:t>
            </a:fld>
            <a:endParaRPr lang="fr-FR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fr-FR" smtClean="0"/>
              <a:t>A.-I. Etienvre, Prospectives IN2P3/IRFU 2012</a:t>
            </a:r>
            <a:endParaRPr kumimoji="0"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29E33-B620-47F9-BB04-8846C2A5AFCC}" type="slidenum">
              <a:rPr kumimoji="0" lang="en-US" smtClean="0"/>
              <a:pPr/>
              <a:t>‹N°›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6A79604-8D50-4902-A702-1E74214DD020}" type="datetime1">
              <a:rPr lang="fr-FR" smtClean="0">
                <a:solidFill>
                  <a:schemeClr val="tx1"/>
                </a:solidFill>
                <a:latin typeface="Times New Roman" pitchFamily="18" charset="0"/>
              </a:rPr>
              <a:pPr>
                <a:defRPr/>
              </a:pPr>
              <a:t>27/06/2012</a:t>
            </a:fld>
            <a:endParaRPr lang="fr-FR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fr-FR" smtClean="0"/>
              <a:t>A.-I. Etienvre, Prospectives IN2P3/IRFU 2012</a:t>
            </a:r>
            <a:endParaRPr kumimoji="0"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9E29E33-B620-47F9-BB04-8846C2A5AFCC}" type="slidenum">
              <a:rPr kumimoji="0" lang="en-US" smtClean="0"/>
              <a:pPr/>
              <a:t>‹N°›</a:t>
            </a:fld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Espace réservé de la date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pPr>
              <a:defRPr/>
            </a:pPr>
            <a:fld id="{4E415E68-9F5D-4B40-A47E-8FF491ADAF81}" type="datetime1">
              <a:rPr lang="fr-FR" smtClean="0">
                <a:solidFill>
                  <a:schemeClr val="tx1"/>
                </a:solidFill>
                <a:latin typeface="Times New Roman" pitchFamily="18" charset="0"/>
              </a:rPr>
              <a:pPr>
                <a:defRPr/>
              </a:pPr>
              <a:t>27/06/2012</a:t>
            </a:fld>
            <a:endParaRPr lang="fr-FR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13" name="Espace réservé du numéro de diapositive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69E29E33-B620-47F9-BB04-8846C2A5AFCC}" type="slidenum">
              <a:rPr kumimoji="0" lang="en-US" smtClean="0"/>
              <a:pPr/>
              <a:t>‹N°›</a:t>
            </a:fld>
            <a:endParaRPr kumimoji="0" lang="en-US"/>
          </a:p>
        </p:txBody>
      </p:sp>
      <p:sp>
        <p:nvSpPr>
          <p:cNvPr id="14" name="Espace réservé du pied de page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r>
              <a:rPr kumimoji="0" lang="fr-FR" smtClean="0"/>
              <a:t>A.-I. Etienvre, Prospectives IN2P3/IRFU 2012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74D6F42-556C-4CEC-A4F6-BEFE86730BD6}" type="datetime1">
              <a:rPr lang="fr-FR" smtClean="0">
                <a:solidFill>
                  <a:schemeClr val="tx1"/>
                </a:solidFill>
                <a:latin typeface="Times New Roman" pitchFamily="18" charset="0"/>
              </a:rPr>
              <a:pPr>
                <a:defRPr/>
              </a:pPr>
              <a:t>27/06/2012</a:t>
            </a:fld>
            <a:endParaRPr lang="fr-FR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fr-FR" smtClean="0"/>
              <a:t>A.-I. Etienvre, Prospectives IN2P3/IRFU 2012</a:t>
            </a:r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‹N°›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pPr>
              <a:defRPr/>
            </a:pPr>
            <a:fld id="{7AF1A98F-AAE2-4634-A212-895322395A8C}" type="datetime1">
              <a:rPr lang="fr-FR" smtClean="0">
                <a:solidFill>
                  <a:schemeClr val="tx1"/>
                </a:solidFill>
                <a:latin typeface="Times New Roman" pitchFamily="18" charset="0"/>
              </a:rPr>
              <a:pPr>
                <a:defRPr/>
              </a:pPr>
              <a:t>27/06/2012</a:t>
            </a:fld>
            <a:endParaRPr lang="fr-FR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r>
              <a:rPr kumimoji="0" lang="fr-FR" smtClean="0"/>
              <a:t>A.-I. Etienvre, Prospectives IN2P3/IRFU 2012</a:t>
            </a:r>
            <a:endParaRPr kumimoji="0"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69E29E33-B620-47F9-BB04-8846C2A5AFCC}" type="slidenum">
              <a:rPr kumimoji="0" lang="en-US" smtClean="0"/>
              <a:pPr/>
              <a:t>‹N°›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solidFill>
            <a:srgbClr val="FF6600"/>
          </a:solidFill>
        </p:spPr>
        <p:txBody>
          <a:bodyPr anchor="b"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dirty="0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629C9C-31E4-4BD4-ABBF-DA19E0306E0F}" type="datetime1">
              <a:rPr lang="fr-FR" smtClean="0">
                <a:solidFill>
                  <a:schemeClr val="tx1"/>
                </a:solidFill>
                <a:latin typeface="Times New Roman" pitchFamily="18" charset="0"/>
              </a:rPr>
              <a:pPr>
                <a:defRPr/>
              </a:pPr>
              <a:t>27/06/2012</a:t>
            </a:fld>
            <a:endParaRPr lang="fr-FR">
              <a:solidFill>
                <a:schemeClr val="tx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079500" y="762000"/>
            <a:ext cx="3684588" cy="5410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916488" y="762000"/>
            <a:ext cx="3684587" cy="5410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6BC02B-8BD1-47E8-AF8F-FF64CF1FD29F}" type="datetime1">
              <a:rPr lang="fr-FR" smtClean="0">
                <a:solidFill>
                  <a:schemeClr val="tx1"/>
                </a:solidFill>
                <a:latin typeface="Times New Roman" pitchFamily="18" charset="0"/>
              </a:rPr>
              <a:pPr>
                <a:defRPr/>
              </a:pPr>
              <a:t>27/06/2012</a:t>
            </a:fld>
            <a:endParaRPr lang="fr-FR">
              <a:solidFill>
                <a:schemeClr val="tx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C805A6-D0AB-4E1B-806B-E0C3FF60A142}" type="datetime1">
              <a:rPr lang="fr-FR" smtClean="0">
                <a:solidFill>
                  <a:schemeClr val="tx1"/>
                </a:solidFill>
                <a:latin typeface="Times New Roman" pitchFamily="18" charset="0"/>
              </a:rPr>
              <a:pPr>
                <a:defRPr/>
              </a:pPr>
              <a:t>27/06/2012</a:t>
            </a:fld>
            <a:endParaRPr lang="fr-FR">
              <a:solidFill>
                <a:schemeClr val="tx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7FEFA5-F436-48BA-BEDD-B9A847BFADE5}" type="datetime1">
              <a:rPr lang="fr-FR" smtClean="0">
                <a:solidFill>
                  <a:schemeClr val="tx1"/>
                </a:solidFill>
                <a:latin typeface="Times New Roman" pitchFamily="18" charset="0"/>
              </a:rPr>
              <a:pPr>
                <a:defRPr/>
              </a:pPr>
              <a:t>27/06/2012</a:t>
            </a:fld>
            <a:endParaRPr lang="fr-FR">
              <a:solidFill>
                <a:schemeClr val="tx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A7B50A-1E5E-4E5A-AE50-7BF23109DE0B}" type="datetime1">
              <a:rPr lang="fr-FR" smtClean="0">
                <a:solidFill>
                  <a:schemeClr val="tx1"/>
                </a:solidFill>
                <a:latin typeface="Times New Roman" pitchFamily="18" charset="0"/>
              </a:rPr>
              <a:pPr>
                <a:defRPr/>
              </a:pPr>
              <a:t>27/06/2012</a:t>
            </a:fld>
            <a:endParaRPr lang="fr-FR">
              <a:solidFill>
                <a:schemeClr val="tx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CEFF57-D616-4360-93CB-0A6B18E73F7B}" type="datetime1">
              <a:rPr lang="fr-FR" smtClean="0">
                <a:solidFill>
                  <a:schemeClr val="tx1"/>
                </a:solidFill>
                <a:latin typeface="Times New Roman" pitchFamily="18" charset="0"/>
              </a:rPr>
              <a:pPr>
                <a:defRPr/>
              </a:pPr>
              <a:t>27/06/2012</a:t>
            </a:fld>
            <a:endParaRPr lang="fr-FR">
              <a:solidFill>
                <a:schemeClr val="tx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B5DD6B-7D3A-4366-AC59-FBECC91599A5}" type="datetime1">
              <a:rPr lang="fr-FR" smtClean="0">
                <a:solidFill>
                  <a:schemeClr val="tx1"/>
                </a:solidFill>
                <a:latin typeface="Times New Roman" pitchFamily="18" charset="0"/>
              </a:rPr>
              <a:pPr>
                <a:defRPr/>
              </a:pPr>
              <a:t>27/06/2012</a:t>
            </a:fld>
            <a:endParaRPr lang="fr-FR">
              <a:solidFill>
                <a:schemeClr val="tx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e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152400"/>
            <a:ext cx="7558088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Titre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79500" y="762000"/>
            <a:ext cx="7521575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6148" name="Line 4"/>
          <p:cNvSpPr>
            <a:spLocks noChangeShapeType="1"/>
          </p:cNvSpPr>
          <p:nvPr/>
        </p:nvSpPr>
        <p:spPr bwMode="auto">
          <a:xfrm>
            <a:off x="1082675" y="533400"/>
            <a:ext cx="8061325" cy="0"/>
          </a:xfrm>
          <a:prstGeom prst="line">
            <a:avLst/>
          </a:prstGeom>
          <a:noFill/>
          <a:ln w="28575">
            <a:solidFill>
              <a:srgbClr val="FFB31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fr-FR"/>
          </a:p>
        </p:txBody>
      </p:sp>
      <p:sp>
        <p:nvSpPr>
          <p:cNvPr id="6150" name="Line 6"/>
          <p:cNvSpPr>
            <a:spLocks noChangeShapeType="1"/>
          </p:cNvSpPr>
          <p:nvPr/>
        </p:nvSpPr>
        <p:spPr bwMode="auto">
          <a:xfrm>
            <a:off x="1082675" y="6324600"/>
            <a:ext cx="8061325" cy="0"/>
          </a:xfrm>
          <a:prstGeom prst="line">
            <a:avLst/>
          </a:prstGeom>
          <a:noFill/>
          <a:ln w="28575">
            <a:solidFill>
              <a:srgbClr val="70BC1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fr-F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235825" y="6381750"/>
            <a:ext cx="1371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solidFill>
                  <a:srgbClr val="5E5E5E"/>
                </a:solidFill>
              </a:defRPr>
            </a:lvl1pPr>
          </a:lstStyle>
          <a:p>
            <a:pPr>
              <a:defRPr/>
            </a:pPr>
            <a:fld id="{C40D54C1-261B-4696-A142-D2DF72FBC74F}" type="datetime1">
              <a:rPr lang="fr-FR" smtClean="0">
                <a:latin typeface="Times New Roman" pitchFamily="18" charset="0"/>
              </a:rPr>
              <a:pPr>
                <a:defRPr/>
              </a:pPr>
              <a:t>27/06/2012</a:t>
            </a:fld>
            <a:endParaRPr lang="fr-FR">
              <a:latin typeface="Times New Roman" pitchFamily="18" charset="0"/>
            </a:endParaRPr>
          </a:p>
        </p:txBody>
      </p:sp>
      <p:sp>
        <p:nvSpPr>
          <p:cNvPr id="6152" name="Rectangle 8"/>
          <p:cNvSpPr>
            <a:spLocks noChangeArrowheads="1"/>
          </p:cNvSpPr>
          <p:nvPr/>
        </p:nvSpPr>
        <p:spPr bwMode="auto">
          <a:xfrm>
            <a:off x="8229600" y="6400800"/>
            <a:ext cx="381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algn="r" eaLnBrk="0" hangingPunct="0">
              <a:defRPr/>
            </a:pPr>
            <a:endParaRPr lang="en-GB" sz="1400">
              <a:latin typeface="Times New Roman" pitchFamily="18" charset="0"/>
            </a:endParaRPr>
          </a:p>
        </p:txBody>
      </p:sp>
      <p:sp>
        <p:nvSpPr>
          <p:cNvPr id="6153" name="Rectangle 9"/>
          <p:cNvSpPr>
            <a:spLocks noChangeArrowheads="1"/>
          </p:cNvSpPr>
          <p:nvPr/>
        </p:nvSpPr>
        <p:spPr bwMode="auto">
          <a:xfrm>
            <a:off x="1066800" y="6400800"/>
            <a:ext cx="5334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eaLnBrk="0" hangingPunct="0">
              <a:defRPr/>
            </a:pPr>
            <a:r>
              <a:rPr lang="fr-FR" sz="1400">
                <a:solidFill>
                  <a:schemeClr val="bg2"/>
                </a:solidFill>
                <a:latin typeface="Times New Roman" pitchFamily="18" charset="0"/>
              </a:rPr>
              <a:t>A.-I. Etienvre CEA/DSM/IRFU/SPP</a:t>
            </a:r>
          </a:p>
        </p:txBody>
      </p:sp>
      <p:pic>
        <p:nvPicPr>
          <p:cNvPr id="2057" name="Picture 4" descr="class-fondblanc"/>
          <p:cNvPicPr>
            <a:picLocks noChangeAspect="1" noChangeArrowheads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107950" y="42863"/>
            <a:ext cx="800100" cy="1154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54" r:id="rId1"/>
    <p:sldLayoutId id="2147483755" r:id="rId2"/>
    <p:sldLayoutId id="2147483756" r:id="rId3"/>
    <p:sldLayoutId id="2147483757" r:id="rId4"/>
    <p:sldLayoutId id="2147483758" r:id="rId5"/>
    <p:sldLayoutId id="2147483759" r:id="rId6"/>
    <p:sldLayoutId id="2147483760" r:id="rId7"/>
    <p:sldLayoutId id="2147483761" r:id="rId8"/>
    <p:sldLayoutId id="2147483762" r:id="rId9"/>
    <p:sldLayoutId id="2147483763" r:id="rId10"/>
    <p:sldLayoutId id="2147483764" r:id="rId11"/>
    <p:sldLayoutId id="2147483765" r:id="rId12"/>
    <p:sldLayoutId id="2147483766" r:id="rId13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FF0000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FF0000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FF0000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FF0000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400" b="1">
          <a:solidFill>
            <a:srgbClr val="FF0000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400" b="1">
          <a:solidFill>
            <a:srgbClr val="FF0000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400" b="1">
          <a:solidFill>
            <a:srgbClr val="FF0000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400" b="1">
          <a:solidFill>
            <a:srgbClr val="FF0000"/>
          </a:solidFill>
          <a:latin typeface="Arial" charset="0"/>
        </a:defRPr>
      </a:lvl9pPr>
    </p:titleStyle>
    <p:bodyStyle>
      <a:lvl1pPr indent="1905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v"/>
        <a:defRPr sz="2400" b="1">
          <a:solidFill>
            <a:srgbClr val="0000FF"/>
          </a:solidFill>
          <a:latin typeface="+mn-lt"/>
          <a:ea typeface="+mn-ea"/>
          <a:cs typeface="+mn-cs"/>
        </a:defRPr>
      </a:lvl1pPr>
      <a:lvl2pPr marL="762000" indent="-28575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Ø"/>
        <a:defRPr sz="2000" b="1" i="1">
          <a:solidFill>
            <a:srgbClr val="000066"/>
          </a:solidFill>
          <a:latin typeface="+mn-lt"/>
        </a:defRPr>
      </a:lvl2pPr>
      <a:lvl3pPr marL="11811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accent2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accent2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accent2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accent2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accent2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accent2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370D8B30-7E5B-4CA5-A955-AC5994DACDBA}" type="datetime1">
              <a:rPr lang="fr-FR" smtClean="0">
                <a:latin typeface="Times New Roman" pitchFamily="18" charset="0"/>
              </a:rPr>
              <a:pPr>
                <a:defRPr/>
              </a:pPr>
              <a:t>27/06/2012</a:t>
            </a:fld>
            <a:endParaRPr lang="fr-FR">
              <a:latin typeface="Times New Roman" pitchFamily="18" charset="0"/>
            </a:endParaRP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r>
              <a:rPr kumimoji="0" lang="fr-FR" sz="1400" smtClean="0">
                <a:solidFill>
                  <a:schemeClr val="tx2"/>
                </a:solidFill>
              </a:rPr>
              <a:t>A.-I. Etienvre, Prospectives IN2P3/IRFU 2012</a:t>
            </a:r>
            <a:endParaRPr kumimoji="0" lang="en-US" sz="1400" dirty="0">
              <a:solidFill>
                <a:schemeClr val="tx2"/>
              </a:solidFill>
            </a:endParaRPr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‹N°›</a:t>
            </a:fld>
            <a:endParaRPr kumimoji="0" lang="en-US" sz="1400" b="1" dirty="0">
              <a:solidFill>
                <a:srgbClr val="FFFFFF"/>
              </a:solidFill>
            </a:endParaRPr>
          </a:p>
        </p:txBody>
      </p:sp>
      <p:pic>
        <p:nvPicPr>
          <p:cNvPr id="10" name="Picture 4" descr="class-fondblanc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07950" y="42863"/>
            <a:ext cx="800100" cy="1154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20" r:id="rId1"/>
    <p:sldLayoutId id="2147483821" r:id="rId2"/>
    <p:sldLayoutId id="2147483822" r:id="rId3"/>
    <p:sldLayoutId id="2147483823" r:id="rId4"/>
    <p:sldLayoutId id="2147483824" r:id="rId5"/>
    <p:sldLayoutId id="2147483825" r:id="rId6"/>
    <p:sldLayoutId id="2147483826" r:id="rId7"/>
    <p:sldLayoutId id="2147483827" r:id="rId8"/>
    <p:sldLayoutId id="2147483828" r:id="rId9"/>
    <p:sldLayoutId id="2147483829" r:id="rId10"/>
    <p:sldLayoutId id="2147483830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ous-titre 2"/>
          <p:cNvSpPr>
            <a:spLocks noGrp="1"/>
          </p:cNvSpPr>
          <p:nvPr>
            <p:ph type="subTitle" idx="1"/>
          </p:nvPr>
        </p:nvSpPr>
        <p:spPr>
          <a:xfrm>
            <a:off x="722313" y="3684588"/>
            <a:ext cx="7772400" cy="914400"/>
          </a:xfrm>
        </p:spPr>
        <p:txBody>
          <a:bodyPr>
            <a:noAutofit/>
          </a:bodyPr>
          <a:lstStyle/>
          <a:p>
            <a:pPr>
              <a:buFont typeface="Wingdings 2" pitchFamily="18" charset="2"/>
              <a:buNone/>
            </a:pPr>
            <a:r>
              <a:rPr lang="fr-FR" sz="4000" dirty="0" smtClean="0"/>
              <a:t>Présentation du </a:t>
            </a:r>
            <a:r>
              <a:rPr lang="fr-FR" sz="4000" dirty="0" err="1" smtClean="0"/>
              <a:t>Labex</a:t>
            </a:r>
            <a:r>
              <a:rPr lang="fr-FR" sz="4000" dirty="0" smtClean="0"/>
              <a:t> P2IO</a:t>
            </a:r>
          </a:p>
          <a:p>
            <a:pPr>
              <a:buFont typeface="Wingdings 2" pitchFamily="18" charset="2"/>
              <a:buNone/>
            </a:pPr>
            <a:endParaRPr lang="fr-FR" sz="4000" dirty="0" smtClean="0"/>
          </a:p>
          <a:p>
            <a:pPr>
              <a:buFont typeface="Wingdings 2" pitchFamily="18" charset="2"/>
              <a:buNone/>
            </a:pPr>
            <a:r>
              <a:rPr lang="fr-FR" sz="2000" dirty="0" smtClean="0"/>
              <a:t> </a:t>
            </a:r>
            <a:r>
              <a:rPr lang="fr-FR" sz="4800" dirty="0" smtClean="0"/>
              <a:t>Future actions</a:t>
            </a:r>
          </a:p>
          <a:p>
            <a:pPr>
              <a:buFont typeface="Wingdings 2" pitchFamily="18" charset="2"/>
              <a:buNone/>
            </a:pPr>
            <a:r>
              <a:rPr lang="fr-FR" sz="2800" dirty="0" smtClean="0"/>
              <a:t>Anne-Isabelle Etienvre (IRFU)</a:t>
            </a:r>
          </a:p>
        </p:txBody>
      </p:sp>
      <p:pic>
        <p:nvPicPr>
          <p:cNvPr id="5123" name="Image 3" descr="bandeau_P2iO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2613" y="509588"/>
            <a:ext cx="8034337" cy="289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69E29E33-B620-47F9-BB04-8846C2A5AFCC}" type="slidenum">
              <a:rPr kumimoji="0" lang="en-US" smtClean="0"/>
              <a:pPr/>
              <a:t>2</a:t>
            </a:fld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 smtClean="0"/>
              <a:t>Evolution of the call for </a:t>
            </a:r>
            <a:r>
              <a:rPr lang="fr-FR" dirty="0" err="1" smtClean="0"/>
              <a:t>post-doctoral</a:t>
            </a:r>
            <a:r>
              <a:rPr lang="fr-FR" dirty="0" smtClean="0"/>
              <a:t> positions:</a:t>
            </a:r>
          </a:p>
          <a:p>
            <a:pPr lvl="1"/>
            <a:r>
              <a:rPr lang="fr-FR" dirty="0" err="1" smtClean="0"/>
              <a:t>Currently</a:t>
            </a:r>
            <a:r>
              <a:rPr lang="fr-FR" dirty="0" smtClean="0"/>
              <a:t>, 5 </a:t>
            </a:r>
            <a:r>
              <a:rPr lang="fr-FR" dirty="0" err="1" smtClean="0"/>
              <a:t>post-doctoral</a:t>
            </a:r>
            <a:r>
              <a:rPr lang="fr-FR" dirty="0" smtClean="0"/>
              <a:t> are </a:t>
            </a:r>
            <a:r>
              <a:rPr lang="fr-FR" dirty="0" err="1" smtClean="0"/>
              <a:t>selected</a:t>
            </a:r>
            <a:r>
              <a:rPr lang="fr-FR" dirty="0" smtClean="0"/>
              <a:t>/</a:t>
            </a:r>
            <a:r>
              <a:rPr lang="fr-FR" dirty="0" err="1" smtClean="0"/>
              <a:t>year</a:t>
            </a:r>
            <a:r>
              <a:rPr lang="fr-FR" dirty="0" smtClean="0"/>
              <a:t> (2 </a:t>
            </a:r>
            <a:r>
              <a:rPr lang="fr-FR" dirty="0" err="1" smtClean="0"/>
              <a:t>years</a:t>
            </a:r>
            <a:r>
              <a:rPr lang="fr-FR" dirty="0" smtClean="0"/>
              <a:t> position)</a:t>
            </a:r>
          </a:p>
          <a:p>
            <a:pPr lvl="1"/>
            <a:r>
              <a:rPr lang="fr-FR" dirty="0" err="1" smtClean="0"/>
              <a:t>Wish</a:t>
            </a:r>
            <a:r>
              <a:rPr lang="fr-FR" dirty="0" smtClean="0"/>
              <a:t>: </a:t>
            </a:r>
            <a:r>
              <a:rPr lang="fr-FR" b="1" dirty="0" err="1" smtClean="0"/>
              <a:t>extend</a:t>
            </a:r>
            <a:r>
              <a:rPr lang="fr-FR" b="1" dirty="0" smtClean="0"/>
              <a:t> </a:t>
            </a:r>
            <a:r>
              <a:rPr lang="fr-FR" b="1" dirty="0" err="1" smtClean="0"/>
              <a:t>this</a:t>
            </a:r>
            <a:r>
              <a:rPr lang="fr-FR" b="1" dirty="0" smtClean="0"/>
              <a:t> call to </a:t>
            </a:r>
            <a:r>
              <a:rPr lang="fr-FR" b="1" dirty="0" err="1" smtClean="0"/>
              <a:t>PhD</a:t>
            </a:r>
            <a:r>
              <a:rPr lang="fr-FR" b="1" dirty="0" smtClean="0"/>
              <a:t>  </a:t>
            </a:r>
            <a:r>
              <a:rPr lang="fr-FR" b="1" dirty="0" err="1" smtClean="0"/>
              <a:t>grants</a:t>
            </a:r>
            <a:endParaRPr lang="fr-FR" b="1" dirty="0" smtClean="0"/>
          </a:p>
          <a:p>
            <a:pPr lvl="2"/>
            <a:r>
              <a:rPr lang="fr-FR" dirty="0" smtClean="0"/>
              <a:t>(</a:t>
            </a:r>
            <a:r>
              <a:rPr lang="fr-FR" dirty="0" err="1" smtClean="0"/>
              <a:t>Topics</a:t>
            </a:r>
            <a:r>
              <a:rPr lang="fr-FR" dirty="0" smtClean="0"/>
              <a:t>+ team) </a:t>
            </a:r>
            <a:r>
              <a:rPr lang="fr-FR" dirty="0" err="1" smtClean="0"/>
              <a:t>could</a:t>
            </a:r>
            <a:r>
              <a:rPr lang="fr-FR" dirty="0" smtClean="0"/>
              <a:t> </a:t>
            </a:r>
            <a:r>
              <a:rPr lang="fr-FR" dirty="0" err="1" smtClean="0"/>
              <a:t>be</a:t>
            </a:r>
            <a:r>
              <a:rPr lang="fr-FR" dirty="0" smtClean="0"/>
              <a:t> </a:t>
            </a:r>
            <a:r>
              <a:rPr lang="fr-FR" dirty="0" err="1" smtClean="0"/>
              <a:t>selected</a:t>
            </a:r>
            <a:r>
              <a:rPr lang="fr-FR" dirty="0" smtClean="0"/>
              <a:t> by the </a:t>
            </a:r>
            <a:r>
              <a:rPr lang="fr-FR" dirty="0" err="1" smtClean="0"/>
              <a:t>same</a:t>
            </a:r>
            <a:r>
              <a:rPr lang="fr-FR" dirty="0" smtClean="0"/>
              <a:t> </a:t>
            </a:r>
            <a:r>
              <a:rPr lang="fr-FR" dirty="0" err="1" smtClean="0"/>
              <a:t>committee</a:t>
            </a:r>
            <a:endParaRPr lang="fr-FR" dirty="0" smtClean="0"/>
          </a:p>
          <a:p>
            <a:pPr lvl="2"/>
            <a:r>
              <a:rPr lang="fr-FR" dirty="0" err="1" smtClean="0"/>
              <a:t>Advertise</a:t>
            </a:r>
            <a:r>
              <a:rPr lang="fr-FR" dirty="0" smtClean="0"/>
              <a:t> </a:t>
            </a:r>
            <a:r>
              <a:rPr lang="fr-FR" dirty="0" err="1" smtClean="0"/>
              <a:t>this</a:t>
            </a:r>
            <a:r>
              <a:rPr lang="fr-FR" dirty="0" smtClean="0"/>
              <a:t> </a:t>
            </a:r>
            <a:r>
              <a:rPr lang="fr-FR" dirty="0" err="1" smtClean="0"/>
              <a:t>offer</a:t>
            </a:r>
            <a:r>
              <a:rPr lang="fr-FR" dirty="0" smtClean="0"/>
              <a:t> to a large audience </a:t>
            </a:r>
            <a:r>
              <a:rPr lang="fr-FR" dirty="0" err="1" smtClean="0"/>
              <a:t>through</a:t>
            </a:r>
            <a:r>
              <a:rPr lang="fr-FR" dirty="0" smtClean="0"/>
              <a:t> P2IO</a:t>
            </a:r>
          </a:p>
          <a:p>
            <a:pPr lvl="2"/>
            <a:r>
              <a:rPr lang="fr-FR" dirty="0" smtClean="0"/>
              <a:t>Candidates </a:t>
            </a:r>
            <a:r>
              <a:rPr lang="fr-FR" dirty="0" err="1" smtClean="0"/>
              <a:t>will</a:t>
            </a:r>
            <a:r>
              <a:rPr lang="fr-FR" dirty="0" smtClean="0"/>
              <a:t> </a:t>
            </a:r>
            <a:r>
              <a:rPr lang="fr-FR" dirty="0" err="1" smtClean="0"/>
              <a:t>be</a:t>
            </a:r>
            <a:r>
              <a:rPr lang="fr-FR" dirty="0" smtClean="0"/>
              <a:t> </a:t>
            </a:r>
            <a:r>
              <a:rPr lang="fr-FR" dirty="0" err="1" smtClean="0"/>
              <a:t>validated</a:t>
            </a:r>
            <a:r>
              <a:rPr lang="fr-FR" dirty="0" smtClean="0"/>
              <a:t> by the « Ecoles Doctorales »</a:t>
            </a:r>
          </a:p>
          <a:p>
            <a:pPr lvl="2"/>
            <a:r>
              <a:rPr lang="fr-FR" dirty="0" err="1" smtClean="0"/>
              <a:t>Could</a:t>
            </a:r>
            <a:r>
              <a:rPr lang="fr-FR" dirty="0" smtClean="0"/>
              <a:t> </a:t>
            </a:r>
            <a:r>
              <a:rPr lang="fr-FR" dirty="0" err="1" smtClean="0"/>
              <a:t>be</a:t>
            </a:r>
            <a:r>
              <a:rPr lang="fr-FR" dirty="0" smtClean="0"/>
              <a:t> </a:t>
            </a:r>
            <a:r>
              <a:rPr lang="fr-FR" dirty="0" err="1" smtClean="0"/>
              <a:t>achieved</a:t>
            </a:r>
            <a:r>
              <a:rPr lang="fr-FR" dirty="0" smtClean="0"/>
              <a:t> (if </a:t>
            </a:r>
            <a:r>
              <a:rPr lang="fr-FR" dirty="0" err="1" smtClean="0"/>
              <a:t>validated</a:t>
            </a:r>
            <a:r>
              <a:rPr lang="fr-FR" dirty="0" smtClean="0"/>
              <a:t>) for the </a:t>
            </a:r>
            <a:r>
              <a:rPr lang="fr-FR" dirty="0" err="1" smtClean="0"/>
              <a:t>next</a:t>
            </a:r>
            <a:r>
              <a:rPr lang="fr-FR" dirty="0" smtClean="0"/>
              <a:t> call (10/2013)</a:t>
            </a:r>
          </a:p>
          <a:p>
            <a:pPr lvl="1"/>
            <a:r>
              <a:rPr lang="fr-FR" dirty="0" err="1" smtClean="0"/>
              <a:t>Think</a:t>
            </a:r>
            <a:r>
              <a:rPr lang="fr-FR" dirty="0" smtClean="0"/>
              <a:t> about (Master+</a:t>
            </a:r>
            <a:r>
              <a:rPr lang="fr-FR" dirty="0" err="1" smtClean="0"/>
              <a:t>PhD</a:t>
            </a:r>
            <a:r>
              <a:rPr lang="fr-FR" dirty="0" smtClean="0"/>
              <a:t>) </a:t>
            </a:r>
            <a:r>
              <a:rPr lang="fr-FR" dirty="0" err="1" smtClean="0"/>
              <a:t>grants</a:t>
            </a:r>
            <a:r>
              <a:rPr lang="fr-FR" dirty="0" smtClean="0"/>
              <a:t> as </a:t>
            </a:r>
            <a:r>
              <a:rPr lang="fr-FR" dirty="0" err="1" smtClean="0"/>
              <a:t>well</a:t>
            </a:r>
            <a:endParaRPr lang="fr-FR" dirty="0" smtClean="0"/>
          </a:p>
          <a:p>
            <a:pPr>
              <a:buNone/>
            </a:pPr>
            <a:endParaRPr lang="fr-FR" dirty="0" smtClean="0"/>
          </a:p>
          <a:p>
            <a:r>
              <a:rPr lang="fr-FR" dirty="0" err="1" smtClean="0"/>
              <a:t>Scientific</a:t>
            </a:r>
            <a:r>
              <a:rPr lang="fr-FR" dirty="0" smtClean="0"/>
              <a:t> animation to </a:t>
            </a:r>
            <a:r>
              <a:rPr lang="fr-FR" dirty="0" err="1" smtClean="0"/>
              <a:t>be</a:t>
            </a:r>
            <a:r>
              <a:rPr lang="fr-FR" dirty="0" smtClean="0"/>
              <a:t> </a:t>
            </a:r>
            <a:r>
              <a:rPr lang="fr-FR" dirty="0" err="1" smtClean="0"/>
              <a:t>organised</a:t>
            </a:r>
            <a:r>
              <a:rPr lang="fr-FR" dirty="0" smtClean="0"/>
              <a:t> by P2IO</a:t>
            </a:r>
          </a:p>
          <a:p>
            <a:pPr lvl="2"/>
            <a:r>
              <a:rPr lang="fr-FR" dirty="0" smtClean="0"/>
              <a:t> </a:t>
            </a:r>
            <a:r>
              <a:rPr lang="fr-FR" dirty="0" err="1" smtClean="0"/>
              <a:t>Thematic</a:t>
            </a:r>
            <a:r>
              <a:rPr lang="fr-FR" dirty="0" smtClean="0"/>
              <a:t> </a:t>
            </a:r>
            <a:r>
              <a:rPr lang="fr-FR" dirty="0" err="1" smtClean="0"/>
              <a:t>colloquia</a:t>
            </a:r>
            <a:r>
              <a:rPr lang="fr-FR" dirty="0" smtClean="0"/>
              <a:t> (« hot » </a:t>
            </a:r>
            <a:r>
              <a:rPr lang="fr-FR" dirty="0" err="1" smtClean="0"/>
              <a:t>topic</a:t>
            </a:r>
            <a:r>
              <a:rPr lang="fr-FR" dirty="0" smtClean="0"/>
              <a:t>, …) </a:t>
            </a:r>
          </a:p>
          <a:p>
            <a:pPr lvl="2"/>
            <a:r>
              <a:rPr lang="fr-FR" dirty="0" smtClean="0"/>
              <a:t> Encourage </a:t>
            </a:r>
            <a:r>
              <a:rPr lang="fr-FR" dirty="0" err="1" smtClean="0"/>
              <a:t>PhD</a:t>
            </a:r>
            <a:r>
              <a:rPr lang="fr-FR" dirty="0" smtClean="0"/>
              <a:t> </a:t>
            </a:r>
            <a:r>
              <a:rPr lang="fr-FR" dirty="0" err="1" smtClean="0"/>
              <a:t>students</a:t>
            </a:r>
            <a:r>
              <a:rPr lang="fr-FR" dirty="0" smtClean="0"/>
              <a:t> &amp; Post-docs initiatives</a:t>
            </a:r>
          </a:p>
          <a:p>
            <a:pPr lvl="2"/>
            <a:endParaRPr lang="fr-FR" dirty="0" smtClean="0"/>
          </a:p>
          <a:p>
            <a:pPr lvl="2">
              <a:buNone/>
            </a:pPr>
            <a:endParaRPr lang="fr-FR" dirty="0" smtClean="0">
              <a:solidFill>
                <a:srgbClr val="FF0000"/>
              </a:solidFill>
            </a:endParaRPr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827584" y="332656"/>
            <a:ext cx="8028384" cy="990600"/>
          </a:xfrm>
        </p:spPr>
        <p:txBody>
          <a:bodyPr>
            <a:normAutofit/>
          </a:bodyPr>
          <a:lstStyle/>
          <a:p>
            <a:r>
              <a:rPr lang="fr-FR" dirty="0" smtClean="0"/>
              <a:t>« Explore » </a:t>
            </a:r>
            <a:r>
              <a:rPr lang="fr-FR" dirty="0" err="1" smtClean="0"/>
              <a:t>pillar</a:t>
            </a:r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A.-I. Etienvre, P2IO Scientific Council 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A.-I. Etienvre, P2IO Scientific Council (2012)</a:t>
            </a:r>
            <a:endParaRPr lang="en-US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69E29E33-B620-47F9-BB04-8846C2A5AFCC}" type="slidenum">
              <a:rPr kumimoji="0" lang="en-US" smtClean="0"/>
              <a:pPr/>
              <a:t>3</a:t>
            </a:fld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dirty="0" smtClean="0"/>
              <a:t>New </a:t>
            </a:r>
            <a:r>
              <a:rPr lang="fr-FR" dirty="0" err="1" smtClean="0"/>
              <a:t>shared</a:t>
            </a:r>
            <a:r>
              <a:rPr lang="fr-FR" dirty="0" smtClean="0"/>
              <a:t> </a:t>
            </a:r>
            <a:r>
              <a:rPr lang="fr-FR" dirty="0" err="1" smtClean="0"/>
              <a:t>technological</a:t>
            </a:r>
            <a:r>
              <a:rPr lang="fr-FR" dirty="0" smtClean="0"/>
              <a:t> </a:t>
            </a:r>
            <a:r>
              <a:rPr lang="fr-FR" dirty="0" err="1" smtClean="0"/>
              <a:t>platforms</a:t>
            </a:r>
            <a:r>
              <a:rPr lang="fr-FR" dirty="0" smtClean="0"/>
              <a:t>:</a:t>
            </a:r>
          </a:p>
          <a:p>
            <a:pPr lvl="1"/>
            <a:r>
              <a:rPr lang="fr-FR" dirty="0" smtClean="0"/>
              <a:t>Up to </a:t>
            </a:r>
            <a:r>
              <a:rPr lang="fr-FR" dirty="0" err="1" smtClean="0"/>
              <a:t>now</a:t>
            </a:r>
            <a:r>
              <a:rPr lang="fr-FR" dirty="0" smtClean="0"/>
              <a:t>, </a:t>
            </a:r>
            <a:r>
              <a:rPr lang="fr-FR" dirty="0" err="1" smtClean="0"/>
              <a:t>granted</a:t>
            </a:r>
            <a:r>
              <a:rPr lang="fr-FR" dirty="0" smtClean="0"/>
              <a:t> </a:t>
            </a:r>
            <a:r>
              <a:rPr lang="fr-FR" dirty="0" err="1" smtClean="0"/>
              <a:t>through</a:t>
            </a:r>
            <a:r>
              <a:rPr lang="fr-FR" dirty="0" smtClean="0"/>
              <a:t> R&amp;D P2IO calls</a:t>
            </a:r>
          </a:p>
          <a:p>
            <a:pPr>
              <a:buNone/>
            </a:pPr>
            <a:endParaRPr lang="fr-FR" dirty="0" smtClean="0"/>
          </a:p>
          <a:p>
            <a:pPr lvl="1"/>
            <a:r>
              <a:rPr lang="fr-FR" dirty="0" err="1" smtClean="0"/>
              <a:t>Ongoing</a:t>
            </a:r>
            <a:r>
              <a:rPr lang="fr-FR" dirty="0" smtClean="0"/>
              <a:t>: </a:t>
            </a:r>
            <a:r>
              <a:rPr lang="fr-FR" dirty="0" err="1" smtClean="0"/>
              <a:t>VirtualData</a:t>
            </a:r>
            <a:r>
              <a:rPr lang="fr-FR" dirty="0" smtClean="0"/>
              <a:t>, </a:t>
            </a:r>
            <a:r>
              <a:rPr lang="fr-FR" dirty="0" err="1" smtClean="0"/>
              <a:t>CaptInnov</a:t>
            </a:r>
            <a:endParaRPr lang="fr-FR" dirty="0" smtClean="0"/>
          </a:p>
          <a:p>
            <a:pPr lvl="2"/>
            <a:r>
              <a:rPr lang="fr-FR" dirty="0" err="1" smtClean="0"/>
              <a:t>See</a:t>
            </a:r>
            <a:r>
              <a:rPr lang="fr-FR" dirty="0" smtClean="0"/>
              <a:t> </a:t>
            </a:r>
            <a:r>
              <a:rPr lang="fr-FR" dirty="0" err="1" smtClean="0"/>
              <a:t>dedicated</a:t>
            </a:r>
            <a:r>
              <a:rPr lang="fr-FR" dirty="0" smtClean="0"/>
              <a:t> reports </a:t>
            </a:r>
            <a:r>
              <a:rPr lang="fr-FR" dirty="0" err="1" smtClean="0"/>
              <a:t>tomorrow</a:t>
            </a:r>
            <a:endParaRPr lang="fr-FR" dirty="0" smtClean="0"/>
          </a:p>
          <a:p>
            <a:pPr lvl="1">
              <a:buNone/>
            </a:pPr>
            <a:endParaRPr lang="fr-FR" dirty="0" smtClean="0"/>
          </a:p>
          <a:p>
            <a:pPr lvl="1"/>
            <a:r>
              <a:rPr lang="fr-FR" dirty="0" smtClean="0"/>
              <a:t>A </a:t>
            </a:r>
            <a:r>
              <a:rPr lang="fr-FR" dirty="0" err="1" smtClean="0"/>
              <a:t>strong</a:t>
            </a:r>
            <a:r>
              <a:rPr lang="fr-FR" dirty="0" smtClean="0"/>
              <a:t> candidate : </a:t>
            </a:r>
            <a:r>
              <a:rPr lang="fr-FR" dirty="0" err="1" smtClean="0"/>
              <a:t>accelerator</a:t>
            </a:r>
            <a:r>
              <a:rPr lang="fr-FR" dirty="0" smtClean="0"/>
              <a:t> sciences</a:t>
            </a:r>
          </a:p>
          <a:p>
            <a:pPr lvl="2"/>
            <a:r>
              <a:rPr lang="fr-FR" dirty="0" smtClean="0"/>
              <a:t>High </a:t>
            </a:r>
            <a:r>
              <a:rPr lang="fr-FR" dirty="0" err="1" smtClean="0"/>
              <a:t>level</a:t>
            </a:r>
            <a:r>
              <a:rPr lang="fr-FR" dirty="0" smtClean="0"/>
              <a:t> expertise in </a:t>
            </a:r>
            <a:r>
              <a:rPr lang="fr-FR" dirty="0" err="1" smtClean="0"/>
              <a:t>several</a:t>
            </a:r>
            <a:r>
              <a:rPr lang="fr-FR" dirty="0" smtClean="0"/>
              <a:t> P2IO </a:t>
            </a:r>
            <a:r>
              <a:rPr lang="fr-FR" dirty="0" err="1" smtClean="0"/>
              <a:t>labs</a:t>
            </a:r>
            <a:endParaRPr lang="fr-FR" dirty="0" smtClean="0"/>
          </a:p>
          <a:p>
            <a:pPr lvl="2"/>
            <a:r>
              <a:rPr lang="fr-FR" dirty="0" err="1" smtClean="0"/>
              <a:t>Working</a:t>
            </a:r>
            <a:r>
              <a:rPr lang="fr-FR" dirty="0" smtClean="0"/>
              <a:t> group in place and </a:t>
            </a:r>
            <a:r>
              <a:rPr lang="fr-FR" dirty="0" err="1" smtClean="0"/>
              <a:t>functionning</a:t>
            </a:r>
            <a:r>
              <a:rPr lang="fr-FR" dirty="0" smtClean="0"/>
              <a:t> </a:t>
            </a:r>
            <a:r>
              <a:rPr lang="fr-FR" dirty="0" err="1" smtClean="0"/>
              <a:t>well</a:t>
            </a:r>
            <a:endParaRPr lang="fr-FR" dirty="0" smtClean="0"/>
          </a:p>
          <a:p>
            <a:pPr lvl="2"/>
            <a:r>
              <a:rPr lang="fr-FR" dirty="0" smtClean="0"/>
              <a:t>Is the </a:t>
            </a:r>
            <a:r>
              <a:rPr lang="fr-FR" dirty="0" err="1" smtClean="0"/>
              <a:t>foreseen</a:t>
            </a:r>
            <a:r>
              <a:rPr lang="fr-FR" dirty="0" smtClean="0"/>
              <a:t> budget </a:t>
            </a:r>
            <a:r>
              <a:rPr lang="fr-FR" dirty="0" err="1" smtClean="0"/>
              <a:t>appropriate</a:t>
            </a:r>
            <a:r>
              <a:rPr lang="fr-FR" dirty="0" smtClean="0"/>
              <a:t> ?</a:t>
            </a:r>
          </a:p>
          <a:p>
            <a:pPr lvl="2">
              <a:buNone/>
            </a:pPr>
            <a:endParaRPr lang="fr-FR" dirty="0" smtClean="0"/>
          </a:p>
          <a:p>
            <a:pPr lvl="1"/>
            <a:r>
              <a:rPr lang="fr-FR" dirty="0" smtClean="0"/>
              <a:t>Equipement money  for  state of the art </a:t>
            </a:r>
            <a:r>
              <a:rPr lang="fr-FR" dirty="0" err="1" smtClean="0"/>
              <a:t>common</a:t>
            </a:r>
            <a:r>
              <a:rPr lang="fr-FR" dirty="0" smtClean="0"/>
              <a:t> </a:t>
            </a:r>
            <a:r>
              <a:rPr lang="fr-FR" dirty="0" err="1" smtClean="0"/>
              <a:t>lab</a:t>
            </a:r>
            <a:r>
              <a:rPr lang="fr-FR" dirty="0" smtClean="0"/>
              <a:t> </a:t>
            </a:r>
            <a:r>
              <a:rPr lang="fr-FR" dirty="0" err="1" smtClean="0"/>
              <a:t>equipment</a:t>
            </a:r>
            <a:r>
              <a:rPr lang="fr-FR" dirty="0" smtClean="0"/>
              <a:t> </a:t>
            </a:r>
            <a:r>
              <a:rPr lang="fr-FR" dirty="0" err="1" smtClean="0"/>
              <a:t>foreseen</a:t>
            </a:r>
            <a:r>
              <a:rPr lang="fr-FR" dirty="0" smtClean="0"/>
              <a:t> </a:t>
            </a:r>
          </a:p>
          <a:p>
            <a:pPr lvl="1">
              <a:buNone/>
            </a:pPr>
            <a:r>
              <a:rPr lang="fr-FR" dirty="0" smtClean="0"/>
              <a:t>   (1 M€ over a few </a:t>
            </a:r>
            <a:r>
              <a:rPr lang="fr-FR" dirty="0" err="1" smtClean="0"/>
              <a:t>years</a:t>
            </a:r>
            <a:r>
              <a:rPr lang="fr-FR" dirty="0" smtClean="0"/>
              <a:t>) </a:t>
            </a:r>
          </a:p>
          <a:p>
            <a:pPr lvl="2"/>
            <a:endParaRPr lang="fr-FR" dirty="0" smtClean="0"/>
          </a:p>
        </p:txBody>
      </p:sp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« </a:t>
            </a:r>
            <a:r>
              <a:rPr lang="fr-FR" dirty="0" err="1" smtClean="0"/>
              <a:t>Transform</a:t>
            </a:r>
            <a:r>
              <a:rPr lang="fr-FR" dirty="0" smtClean="0"/>
              <a:t> » </a:t>
            </a:r>
            <a:r>
              <a:rPr lang="fr-FR" dirty="0" err="1" smtClean="0"/>
              <a:t>pillar</a:t>
            </a:r>
            <a:endParaRPr lang="fr-F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A.-I. Etienvre, P2IO Scientific Council (2012)</a:t>
            </a:r>
            <a:endParaRPr lang="en-US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69E29E33-B620-47F9-BB04-8846C2A5AFCC}" type="slidenum">
              <a:rPr kumimoji="0" lang="en-US" smtClean="0"/>
              <a:pPr/>
              <a:t>4</a:t>
            </a:fld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531352" cy="4495800"/>
          </a:xfrm>
        </p:spPr>
        <p:txBody>
          <a:bodyPr/>
          <a:lstStyle/>
          <a:p>
            <a:r>
              <a:rPr lang="fr-FR" dirty="0" err="1" smtClean="0"/>
              <a:t>Teaching</a:t>
            </a:r>
            <a:r>
              <a:rPr lang="fr-FR" dirty="0" smtClean="0"/>
              <a:t> </a:t>
            </a:r>
            <a:r>
              <a:rPr lang="fr-FR" dirty="0" err="1" smtClean="0"/>
              <a:t>involvement</a:t>
            </a:r>
            <a:r>
              <a:rPr lang="fr-FR" dirty="0" smtClean="0"/>
              <a:t> of P2IO teams:</a:t>
            </a:r>
          </a:p>
          <a:p>
            <a:pPr lvl="1"/>
            <a:r>
              <a:rPr lang="fr-FR" dirty="0" err="1" smtClean="0"/>
              <a:t>Already</a:t>
            </a:r>
            <a:r>
              <a:rPr lang="fr-FR" dirty="0" smtClean="0"/>
              <a:t> important </a:t>
            </a:r>
          </a:p>
          <a:p>
            <a:pPr lvl="1"/>
            <a:r>
              <a:rPr lang="fr-FR" dirty="0" smtClean="0"/>
              <a:t>New </a:t>
            </a:r>
            <a:r>
              <a:rPr lang="fr-FR" dirty="0" err="1" smtClean="0"/>
              <a:t>context</a:t>
            </a:r>
            <a:r>
              <a:rPr lang="fr-FR" dirty="0" smtClean="0"/>
              <a:t>: Université Paris-Saclay</a:t>
            </a:r>
          </a:p>
          <a:p>
            <a:pPr lvl="2"/>
            <a:r>
              <a:rPr lang="fr-FR" dirty="0" err="1" smtClean="0"/>
              <a:t>Universities</a:t>
            </a:r>
            <a:r>
              <a:rPr lang="fr-FR" dirty="0" smtClean="0"/>
              <a:t> and </a:t>
            </a:r>
            <a:r>
              <a:rPr lang="fr-FR" dirty="0" err="1" smtClean="0"/>
              <a:t>Engineers</a:t>
            </a:r>
            <a:r>
              <a:rPr lang="fr-FR" dirty="0" smtClean="0"/>
              <a:t> High </a:t>
            </a:r>
            <a:r>
              <a:rPr lang="fr-FR" dirty="0" err="1" smtClean="0"/>
              <a:t>Schools</a:t>
            </a:r>
            <a:r>
              <a:rPr lang="fr-FR" dirty="0" smtClean="0"/>
              <a:t> </a:t>
            </a:r>
            <a:r>
              <a:rPr lang="fr-FR" dirty="0" err="1" smtClean="0"/>
              <a:t>will</a:t>
            </a:r>
            <a:r>
              <a:rPr lang="fr-FR" dirty="0" smtClean="0"/>
              <a:t> </a:t>
            </a:r>
            <a:r>
              <a:rPr lang="fr-FR" dirty="0" err="1" smtClean="0"/>
              <a:t>become</a:t>
            </a:r>
            <a:r>
              <a:rPr lang="fr-FR" dirty="0" smtClean="0"/>
              <a:t> </a:t>
            </a:r>
            <a:r>
              <a:rPr lang="fr-FR" dirty="0" err="1" smtClean="0"/>
              <a:t>closer</a:t>
            </a:r>
            <a:r>
              <a:rPr lang="fr-FR" dirty="0" smtClean="0"/>
              <a:t> </a:t>
            </a:r>
            <a:r>
              <a:rPr lang="fr-FR" dirty="0" err="1" smtClean="0"/>
              <a:t>together</a:t>
            </a:r>
            <a:endParaRPr lang="fr-FR" dirty="0" smtClean="0"/>
          </a:p>
          <a:p>
            <a:pPr lvl="3"/>
            <a:r>
              <a:rPr lang="fr-FR" dirty="0" smtClean="0"/>
              <a:t>Expertise of P2IO teams in </a:t>
            </a:r>
            <a:r>
              <a:rPr lang="fr-FR" dirty="0" err="1" smtClean="0"/>
              <a:t>fundamental</a:t>
            </a:r>
            <a:r>
              <a:rPr lang="fr-FR" dirty="0" smtClean="0"/>
              <a:t> </a:t>
            </a:r>
            <a:r>
              <a:rPr lang="fr-FR" dirty="0" err="1" smtClean="0"/>
              <a:t>research</a:t>
            </a:r>
            <a:r>
              <a:rPr lang="fr-FR" dirty="0" smtClean="0"/>
              <a:t> and </a:t>
            </a:r>
            <a:r>
              <a:rPr lang="fr-FR" dirty="0" err="1" smtClean="0"/>
              <a:t>high</a:t>
            </a:r>
            <a:r>
              <a:rPr lang="fr-FR" dirty="0" smtClean="0"/>
              <a:t> </a:t>
            </a:r>
            <a:r>
              <a:rPr lang="fr-FR" dirty="0" err="1" smtClean="0"/>
              <a:t>level</a:t>
            </a:r>
            <a:r>
              <a:rPr lang="fr-FR" dirty="0" smtClean="0"/>
              <a:t> instrumentation important:</a:t>
            </a:r>
          </a:p>
          <a:p>
            <a:pPr lvl="4"/>
            <a:r>
              <a:rPr lang="fr-FR" dirty="0" smtClean="0"/>
              <a:t>P2IO </a:t>
            </a:r>
            <a:r>
              <a:rPr lang="fr-FR" dirty="0" err="1" smtClean="0"/>
              <a:t>could</a:t>
            </a:r>
            <a:r>
              <a:rPr lang="fr-FR" dirty="0" smtClean="0"/>
              <a:t> </a:t>
            </a:r>
            <a:r>
              <a:rPr lang="fr-FR" dirty="0" err="1" smtClean="0"/>
              <a:t>work</a:t>
            </a:r>
            <a:r>
              <a:rPr lang="fr-FR" dirty="0" smtClean="0"/>
              <a:t> on new formations </a:t>
            </a:r>
            <a:r>
              <a:rPr lang="fr-FR" dirty="0" err="1" smtClean="0"/>
              <a:t>together</a:t>
            </a:r>
            <a:r>
              <a:rPr lang="fr-FR" dirty="0" smtClean="0"/>
              <a:t> </a:t>
            </a:r>
            <a:r>
              <a:rPr lang="fr-FR" dirty="0" err="1" smtClean="0"/>
              <a:t>with</a:t>
            </a:r>
            <a:r>
              <a:rPr lang="fr-FR" dirty="0" smtClean="0"/>
              <a:t> </a:t>
            </a:r>
            <a:r>
              <a:rPr lang="fr-FR" dirty="0" err="1" smtClean="0"/>
              <a:t>our</a:t>
            </a:r>
            <a:endParaRPr lang="fr-FR" dirty="0" smtClean="0"/>
          </a:p>
          <a:p>
            <a:pPr lvl="4">
              <a:buNone/>
            </a:pPr>
            <a:r>
              <a:rPr lang="fr-FR" dirty="0" smtClean="0"/>
              <a:t>   </a:t>
            </a:r>
            <a:r>
              <a:rPr lang="fr-FR" dirty="0" err="1" smtClean="0"/>
              <a:t>academic</a:t>
            </a:r>
            <a:r>
              <a:rPr lang="fr-FR" dirty="0" smtClean="0"/>
              <a:t> </a:t>
            </a:r>
            <a:r>
              <a:rPr lang="fr-FR" dirty="0" err="1" smtClean="0"/>
              <a:t>partners</a:t>
            </a:r>
            <a:endParaRPr lang="fr-FR" dirty="0" smtClean="0"/>
          </a:p>
          <a:p>
            <a:pPr lvl="4"/>
            <a:r>
              <a:rPr lang="fr-FR" dirty="0" smtClean="0"/>
              <a:t>P2IO teams </a:t>
            </a:r>
            <a:r>
              <a:rPr lang="fr-FR" dirty="0" err="1" smtClean="0"/>
              <a:t>could</a:t>
            </a:r>
            <a:r>
              <a:rPr lang="fr-FR" dirty="0" smtClean="0"/>
              <a:t> </a:t>
            </a:r>
            <a:r>
              <a:rPr lang="fr-FR" dirty="0" err="1" smtClean="0"/>
              <a:t>promote</a:t>
            </a:r>
            <a:r>
              <a:rPr lang="fr-FR" dirty="0" smtClean="0"/>
              <a:t> </a:t>
            </a:r>
            <a:r>
              <a:rPr lang="fr-FR" dirty="0" err="1" smtClean="0"/>
              <a:t>thesis</a:t>
            </a:r>
            <a:r>
              <a:rPr lang="fr-FR" dirty="0" smtClean="0"/>
              <a:t> in the instrumental </a:t>
            </a:r>
            <a:r>
              <a:rPr lang="fr-FR" dirty="0" err="1" smtClean="0"/>
              <a:t>field</a:t>
            </a:r>
            <a:endParaRPr lang="fr-FR" dirty="0" smtClean="0"/>
          </a:p>
          <a:p>
            <a:pPr lvl="3"/>
            <a:endParaRPr lang="fr-FR" dirty="0"/>
          </a:p>
        </p:txBody>
      </p:sp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« </a:t>
            </a:r>
            <a:r>
              <a:rPr lang="fr-FR" dirty="0" err="1" smtClean="0"/>
              <a:t>Transform</a:t>
            </a:r>
            <a:r>
              <a:rPr lang="fr-FR" dirty="0" smtClean="0"/>
              <a:t> » </a:t>
            </a:r>
            <a:r>
              <a:rPr lang="fr-FR" dirty="0" err="1" smtClean="0"/>
              <a:t>pillar</a:t>
            </a:r>
            <a:endParaRPr lang="fr-F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A.-I. Etienvre, P2IO Scientific Council (2012)</a:t>
            </a:r>
            <a:endParaRPr lang="en-US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69E29E33-B620-47F9-BB04-8846C2A5AFCC}" type="slidenum">
              <a:rPr kumimoji="0" lang="en-US" smtClean="0"/>
              <a:pPr/>
              <a:t>5</a:t>
            </a:fld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Collaboration </a:t>
            </a:r>
            <a:r>
              <a:rPr lang="fr-FR" dirty="0" err="1" smtClean="0"/>
              <a:t>with</a:t>
            </a:r>
            <a:r>
              <a:rPr lang="fr-FR" dirty="0" smtClean="0"/>
              <a:t> </a:t>
            </a:r>
            <a:r>
              <a:rPr lang="fr-FR" dirty="0" err="1" smtClean="0"/>
              <a:t>other</a:t>
            </a:r>
            <a:r>
              <a:rPr lang="fr-FR" dirty="0" smtClean="0"/>
              <a:t> </a:t>
            </a:r>
            <a:r>
              <a:rPr lang="fr-FR" dirty="0" err="1" smtClean="0"/>
              <a:t>Labex</a:t>
            </a:r>
            <a:r>
              <a:rPr lang="fr-FR" dirty="0" smtClean="0"/>
              <a:t>:</a:t>
            </a:r>
          </a:p>
          <a:p>
            <a:pPr lvl="1"/>
            <a:r>
              <a:rPr lang="fr-FR" dirty="0" smtClean="0"/>
              <a:t>Inside Paris-Saclay (11 </a:t>
            </a:r>
            <a:r>
              <a:rPr lang="fr-FR" dirty="0" err="1" smtClean="0"/>
              <a:t>Labex</a:t>
            </a:r>
            <a:r>
              <a:rPr lang="fr-FR" dirty="0" smtClean="0"/>
              <a:t>, 3 in </a:t>
            </a:r>
            <a:r>
              <a:rPr lang="fr-FR" dirty="0" err="1" smtClean="0"/>
              <a:t>Physics</a:t>
            </a:r>
            <a:r>
              <a:rPr lang="fr-FR" dirty="0" smtClean="0"/>
              <a:t>)</a:t>
            </a:r>
          </a:p>
          <a:p>
            <a:pPr lvl="2"/>
            <a:r>
              <a:rPr lang="fr-FR" dirty="0" smtClean="0"/>
              <a:t> One </a:t>
            </a:r>
            <a:r>
              <a:rPr lang="fr-FR" dirty="0" err="1" smtClean="0"/>
              <a:t>proposal</a:t>
            </a:r>
            <a:r>
              <a:rPr lang="fr-FR" dirty="0" smtClean="0"/>
              <a:t>: call for </a:t>
            </a:r>
            <a:r>
              <a:rPr lang="fr-FR" dirty="0" err="1" smtClean="0"/>
              <a:t>interdisciplinarity</a:t>
            </a:r>
            <a:r>
              <a:rPr lang="fr-FR" dirty="0" smtClean="0"/>
              <a:t> </a:t>
            </a:r>
            <a:r>
              <a:rPr lang="fr-FR" dirty="0" err="1" smtClean="0"/>
              <a:t>projects</a:t>
            </a:r>
            <a:r>
              <a:rPr lang="fr-FR" dirty="0" smtClean="0"/>
              <a:t>,  </a:t>
            </a:r>
          </a:p>
          <a:p>
            <a:pPr lvl="2">
              <a:buNone/>
            </a:pPr>
            <a:r>
              <a:rPr lang="fr-FR" dirty="0" smtClean="0"/>
              <a:t>    </a:t>
            </a:r>
            <a:r>
              <a:rPr lang="fr-FR" dirty="0" err="1" smtClean="0"/>
              <a:t>granted</a:t>
            </a:r>
            <a:r>
              <a:rPr lang="fr-FR" dirty="0" smtClean="0"/>
              <a:t> by </a:t>
            </a:r>
            <a:r>
              <a:rPr lang="fr-FR" dirty="0" err="1" smtClean="0"/>
              <a:t>several</a:t>
            </a:r>
            <a:r>
              <a:rPr lang="fr-FR" dirty="0" smtClean="0"/>
              <a:t> </a:t>
            </a:r>
            <a:r>
              <a:rPr lang="fr-FR" dirty="0" err="1" smtClean="0"/>
              <a:t>Labex</a:t>
            </a:r>
            <a:r>
              <a:rPr lang="fr-FR" dirty="0" smtClean="0"/>
              <a:t> + Paris-Saclay IDEX  </a:t>
            </a:r>
          </a:p>
          <a:p>
            <a:pPr lvl="2"/>
            <a:r>
              <a:rPr lang="fr-FR" dirty="0" err="1" smtClean="0"/>
              <a:t>Would</a:t>
            </a:r>
            <a:r>
              <a:rPr lang="fr-FR" dirty="0" smtClean="0"/>
              <a:t> </a:t>
            </a:r>
            <a:r>
              <a:rPr lang="fr-FR" dirty="0" err="1" smtClean="0"/>
              <a:t>enhance</a:t>
            </a:r>
            <a:r>
              <a:rPr lang="fr-FR" dirty="0" smtClean="0"/>
              <a:t> </a:t>
            </a:r>
            <a:r>
              <a:rPr lang="fr-FR" dirty="0" err="1" smtClean="0"/>
              <a:t>interdisciplinarity</a:t>
            </a:r>
            <a:r>
              <a:rPr lang="fr-FR" dirty="0" smtClean="0"/>
              <a:t> </a:t>
            </a:r>
            <a:r>
              <a:rPr lang="fr-FR" dirty="0" err="1" smtClean="0"/>
              <a:t>partnership</a:t>
            </a:r>
            <a:endParaRPr lang="fr-FR" dirty="0" smtClean="0"/>
          </a:p>
          <a:p>
            <a:pPr lvl="2">
              <a:buNone/>
            </a:pPr>
            <a:endParaRPr lang="fr-FR" dirty="0" smtClean="0"/>
          </a:p>
          <a:p>
            <a:pPr lvl="1"/>
            <a:r>
              <a:rPr lang="fr-FR" dirty="0" err="1" smtClean="0"/>
              <a:t>Other</a:t>
            </a:r>
            <a:r>
              <a:rPr lang="fr-FR" dirty="0" smtClean="0"/>
              <a:t> </a:t>
            </a:r>
            <a:r>
              <a:rPr lang="fr-FR" dirty="0" err="1" smtClean="0"/>
              <a:t>similar</a:t>
            </a:r>
            <a:r>
              <a:rPr lang="fr-FR" dirty="0" smtClean="0"/>
              <a:t> french </a:t>
            </a:r>
            <a:r>
              <a:rPr lang="fr-FR" dirty="0" err="1" smtClean="0"/>
              <a:t>Labex</a:t>
            </a:r>
            <a:endParaRPr lang="fr-FR" dirty="0" smtClean="0"/>
          </a:p>
          <a:p>
            <a:pPr lvl="2"/>
            <a:r>
              <a:rPr lang="fr-FR" dirty="0" err="1" smtClean="0"/>
              <a:t>Could</a:t>
            </a:r>
            <a:r>
              <a:rPr lang="fr-FR" dirty="0" smtClean="0"/>
              <a:t> </a:t>
            </a:r>
            <a:r>
              <a:rPr lang="fr-FR" dirty="0" err="1" smtClean="0"/>
              <a:t>answer</a:t>
            </a:r>
            <a:r>
              <a:rPr lang="fr-FR" dirty="0" smtClean="0"/>
              <a:t> </a:t>
            </a:r>
            <a:r>
              <a:rPr lang="fr-FR" dirty="0" err="1" smtClean="0"/>
              <a:t>together</a:t>
            </a:r>
            <a:r>
              <a:rPr lang="fr-FR" dirty="0" smtClean="0"/>
              <a:t> to </a:t>
            </a:r>
            <a:r>
              <a:rPr lang="fr-FR" dirty="0" err="1" smtClean="0"/>
              <a:t>european</a:t>
            </a:r>
            <a:r>
              <a:rPr lang="fr-FR" dirty="0" smtClean="0"/>
              <a:t>/national/… calls </a:t>
            </a:r>
          </a:p>
          <a:p>
            <a:pPr lvl="1"/>
            <a:endParaRPr lang="fr-FR" dirty="0" smtClean="0"/>
          </a:p>
          <a:p>
            <a:r>
              <a:rPr lang="fr-FR" dirty="0" err="1" smtClean="0"/>
              <a:t>Enhance</a:t>
            </a:r>
            <a:r>
              <a:rPr lang="fr-FR" dirty="0" smtClean="0"/>
              <a:t> </a:t>
            </a:r>
            <a:r>
              <a:rPr lang="fr-FR" dirty="0" err="1" smtClean="0"/>
              <a:t>industrial</a:t>
            </a:r>
            <a:r>
              <a:rPr lang="fr-FR" dirty="0" smtClean="0"/>
              <a:t> </a:t>
            </a:r>
            <a:r>
              <a:rPr lang="fr-FR" dirty="0" err="1" smtClean="0"/>
              <a:t>partnerships</a:t>
            </a:r>
            <a:endParaRPr lang="fr-FR" dirty="0" smtClean="0"/>
          </a:p>
          <a:p>
            <a:pPr lvl="1"/>
            <a:r>
              <a:rPr lang="fr-FR" dirty="0" smtClean="0"/>
              <a:t> Start </a:t>
            </a:r>
            <a:r>
              <a:rPr lang="fr-FR" dirty="0" err="1" smtClean="0"/>
              <a:t>working</a:t>
            </a:r>
            <a:r>
              <a:rPr lang="fr-FR" dirty="0" smtClean="0"/>
              <a:t> on </a:t>
            </a:r>
            <a:r>
              <a:rPr lang="fr-FR" dirty="0" err="1" smtClean="0"/>
              <a:t>dedicated</a:t>
            </a:r>
            <a:r>
              <a:rPr lang="fr-FR" dirty="0" smtClean="0"/>
              <a:t> valorisation</a:t>
            </a:r>
          </a:p>
          <a:p>
            <a:pPr>
              <a:buNone/>
            </a:pPr>
            <a:endParaRPr lang="fr-FR" dirty="0" smtClean="0"/>
          </a:p>
          <a:p>
            <a:endParaRPr lang="fr-FR" dirty="0" smtClean="0"/>
          </a:p>
          <a:p>
            <a:pPr lvl="2">
              <a:buNone/>
            </a:pPr>
            <a:endParaRPr lang="fr-FR" dirty="0"/>
          </a:p>
        </p:txBody>
      </p:sp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« Structure » </a:t>
            </a:r>
            <a:r>
              <a:rPr lang="fr-FR" dirty="0" err="1" smtClean="0"/>
              <a:t>pillar</a:t>
            </a:r>
            <a:endParaRPr lang="fr-F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A.-I. Etienvre, P2IO Scientific Council (2012)</a:t>
            </a:r>
            <a:endParaRPr lang="en-US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69E29E33-B620-47F9-BB04-8846C2A5AFCC}" type="slidenum">
              <a:rPr kumimoji="0" lang="en-US" smtClean="0"/>
              <a:pPr/>
              <a:t>6</a:t>
            </a:fld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531352" cy="44958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2 </a:t>
            </a:r>
            <a:r>
              <a:rPr lang="en-US" dirty="0" smtClean="0"/>
              <a:t>examples</a:t>
            </a:r>
          </a:p>
          <a:p>
            <a:pPr lvl="1"/>
            <a:r>
              <a:rPr lang="en-US" dirty="0" smtClean="0"/>
              <a:t>“Plan Campus </a:t>
            </a:r>
            <a:r>
              <a:rPr lang="en-US" dirty="0" err="1" smtClean="0"/>
              <a:t>vallée</a:t>
            </a:r>
            <a:r>
              <a:rPr lang="en-US" dirty="0" smtClean="0"/>
              <a:t>-plateau” (see report after)</a:t>
            </a:r>
          </a:p>
          <a:p>
            <a:pPr lvl="2"/>
            <a:r>
              <a:rPr lang="en-US" dirty="0" smtClean="0"/>
              <a:t>Reinstallation of the P2IO laboratories presently on the Orsay Campus on the Saclay plateau is no longer considered in a medium term </a:t>
            </a:r>
            <a:r>
              <a:rPr lang="en-US" dirty="0" smtClean="0">
                <a:sym typeface="Wingdings" pitchFamily="2" charset="2"/>
              </a:rPr>
              <a:t> alternatives have been investigated  to be evaluated by the steering Committee of Paris-Saclay University</a:t>
            </a:r>
          </a:p>
          <a:p>
            <a:pPr lvl="2"/>
            <a:endParaRPr lang="fr-FR" dirty="0" smtClean="0"/>
          </a:p>
          <a:p>
            <a:pPr lvl="1"/>
            <a:r>
              <a:rPr lang="en-US" dirty="0" smtClean="0"/>
              <a:t>Cluster for space technologies and data</a:t>
            </a:r>
          </a:p>
          <a:p>
            <a:pPr lvl="2"/>
            <a:r>
              <a:rPr lang="en-US" dirty="0" smtClean="0"/>
              <a:t>Cluster of several laboratories involved in spatial experiments, data exploration, or at the interface</a:t>
            </a:r>
          </a:p>
          <a:p>
            <a:pPr lvl="3"/>
            <a:r>
              <a:rPr lang="en-US" dirty="0" smtClean="0"/>
              <a:t>Located in Saclay area</a:t>
            </a:r>
          </a:p>
          <a:p>
            <a:pPr lvl="3"/>
            <a:r>
              <a:rPr lang="en-US" dirty="0" smtClean="0"/>
              <a:t>Collaborating with local industry (Thales, </a:t>
            </a:r>
            <a:r>
              <a:rPr lang="en-US" dirty="0" err="1" smtClean="0"/>
              <a:t>Astrium</a:t>
            </a:r>
            <a:r>
              <a:rPr lang="en-US" dirty="0" smtClean="0"/>
              <a:t>,…)</a:t>
            </a:r>
            <a:endParaRPr lang="fr-FR" dirty="0" smtClean="0"/>
          </a:p>
          <a:p>
            <a:pPr lvl="2"/>
            <a:r>
              <a:rPr lang="fr-FR" dirty="0" smtClean="0"/>
              <a:t>P2IO motivations:</a:t>
            </a:r>
          </a:p>
          <a:p>
            <a:pPr lvl="3"/>
            <a:r>
              <a:rPr lang="fr-FR" dirty="0" smtClean="0"/>
              <a:t>2 of the 4 P2IO </a:t>
            </a:r>
            <a:r>
              <a:rPr lang="fr-FR" dirty="0" err="1" smtClean="0"/>
              <a:t>scientific</a:t>
            </a:r>
            <a:r>
              <a:rPr lang="fr-FR" dirty="0" smtClean="0"/>
              <a:t> </a:t>
            </a:r>
            <a:r>
              <a:rPr lang="fr-FR" dirty="0" err="1" smtClean="0"/>
              <a:t>thematics</a:t>
            </a:r>
            <a:r>
              <a:rPr lang="fr-FR" dirty="0" smtClean="0"/>
              <a:t> </a:t>
            </a:r>
            <a:r>
              <a:rPr lang="fr-FR" dirty="0" err="1" smtClean="0"/>
              <a:t>rely</a:t>
            </a:r>
            <a:r>
              <a:rPr lang="fr-FR" dirty="0" smtClean="0"/>
              <a:t> on spatial </a:t>
            </a:r>
            <a:r>
              <a:rPr lang="fr-FR" dirty="0" err="1" smtClean="0"/>
              <a:t>experiments</a:t>
            </a:r>
            <a:r>
              <a:rPr lang="fr-FR" dirty="0" smtClean="0"/>
              <a:t> </a:t>
            </a:r>
          </a:p>
          <a:p>
            <a:pPr lvl="3"/>
            <a:r>
              <a:rPr lang="en-US" dirty="0" smtClean="0"/>
              <a:t>Strong </a:t>
            </a:r>
            <a:r>
              <a:rPr lang="en-US" dirty="0" err="1" smtClean="0"/>
              <a:t>involvment</a:t>
            </a:r>
            <a:r>
              <a:rPr lang="en-US" dirty="0" smtClean="0"/>
              <a:t> of P2IO laboratories: IAS, IRFU/SAP (+ LAL, LLR)</a:t>
            </a:r>
            <a:endParaRPr lang="fr-FR" dirty="0"/>
          </a:p>
        </p:txBody>
      </p:sp>
      <p:sp>
        <p:nvSpPr>
          <p:cNvPr id="5" name="Titre 4"/>
          <p:cNvSpPr>
            <a:spLocks noGrp="1"/>
          </p:cNvSpPr>
          <p:nvPr>
            <p:ph type="title"/>
          </p:nvPr>
        </p:nvSpPr>
        <p:spPr>
          <a:xfrm>
            <a:off x="0" y="260648"/>
            <a:ext cx="9288016" cy="990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Actions of interest in the Paris-Saclay </a:t>
            </a:r>
            <a:r>
              <a:rPr lang="en-US" dirty="0" smtClean="0"/>
              <a:t>context</a:t>
            </a:r>
            <a:endParaRPr lang="fr-FR" dirty="0"/>
          </a:p>
        </p:txBody>
      </p:sp>
    </p:spTree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cea">
  <a:themeElements>
    <a:clrScheme name="ce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ce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e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ea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ea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ea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ea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ea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ea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édian">
  <a:themeElements>
    <a:clrScheme name="Mé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é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é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37645</TotalTime>
  <Words>436</Words>
  <Application>Microsoft Office PowerPoint</Application>
  <PresentationFormat>Affichage à l'écran (4:3)</PresentationFormat>
  <Paragraphs>76</Paragraphs>
  <Slides>6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2</vt:i4>
      </vt:variant>
      <vt:variant>
        <vt:lpstr>Titres des diapositives</vt:lpstr>
      </vt:variant>
      <vt:variant>
        <vt:i4>6</vt:i4>
      </vt:variant>
    </vt:vector>
  </HeadingPairs>
  <TitlesOfParts>
    <vt:vector size="8" baseType="lpstr">
      <vt:lpstr>cea</vt:lpstr>
      <vt:lpstr>Médian</vt:lpstr>
      <vt:lpstr>Diapositive 1</vt:lpstr>
      <vt:lpstr>« Explore » pillar</vt:lpstr>
      <vt:lpstr>« Transform » pillar</vt:lpstr>
      <vt:lpstr>« Transform » pillar</vt:lpstr>
      <vt:lpstr>« Structure » pillar</vt:lpstr>
      <vt:lpstr>Actions of interest in the Paris-Saclay context</vt:lpstr>
    </vt:vector>
  </TitlesOfParts>
  <Company>cea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TP: simulations en Physique des Particules</dc:title>
  <dc:creator>aetienvr</dc:creator>
  <cp:lastModifiedBy>aetienvr</cp:lastModifiedBy>
  <cp:revision>495</cp:revision>
  <dcterms:created xsi:type="dcterms:W3CDTF">2009-05-26T15:32:42Z</dcterms:created>
  <dcterms:modified xsi:type="dcterms:W3CDTF">2012-06-27T07:52:53Z</dcterms:modified>
</cp:coreProperties>
</file>