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62" r:id="rId4"/>
    <p:sldId id="272" r:id="rId5"/>
    <p:sldId id="273" r:id="rId6"/>
    <p:sldId id="274" r:id="rId7"/>
    <p:sldId id="263" r:id="rId8"/>
    <p:sldId id="266" r:id="rId9"/>
    <p:sldId id="283" r:id="rId10"/>
    <p:sldId id="264" r:id="rId11"/>
    <p:sldId id="276" r:id="rId12"/>
    <p:sldId id="277" r:id="rId13"/>
    <p:sldId id="265" r:id="rId14"/>
    <p:sldId id="261" r:id="rId15"/>
    <p:sldId id="257" r:id="rId16"/>
    <p:sldId id="275" r:id="rId17"/>
    <p:sldId id="279" r:id="rId18"/>
    <p:sldId id="258" r:id="rId19"/>
    <p:sldId id="267" r:id="rId20"/>
    <p:sldId id="268" r:id="rId21"/>
    <p:sldId id="269" r:id="rId22"/>
    <p:sldId id="270" r:id="rId23"/>
    <p:sldId id="281" r:id="rId24"/>
    <p:sldId id="260" r:id="rId25"/>
    <p:sldId id="259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6BC46-8EC0-4D3E-84D2-009E0EF0596C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EDF0-3CB8-428F-B427-91CD533C268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EDF0-3CB8-428F-B427-91CD533C26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F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2743200" cy="365125"/>
          </a:xfrm>
        </p:spPr>
        <p:txBody>
          <a:bodyPr/>
          <a:lstStyle>
            <a:lvl1pPr>
              <a:defRPr b="1">
                <a:solidFill>
                  <a:srgbClr val="008000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733800" cy="3651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Verdana" pitchFamily="34" charset="0"/>
              </a:defRPr>
            </a:lvl1pPr>
          </a:lstStyle>
          <a:p>
            <a:fld id="{679BB682-0DC6-485E-9745-2BD970ACDC62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Wednesday, June 27th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B682-0DC6-485E-9745-2BD970ACDC6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High Energy and Very High Energy astronomy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</a:rPr>
              <a:t>J-F.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</a:rPr>
              <a:t>Glicenstein</a:t>
            </a:r>
            <a:endParaRPr lang="en-US" sz="2800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</a:rPr>
              <a:t>IRFU/SPP, CEA-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</a:rPr>
              <a:t>Saclay</a:t>
            </a:r>
            <a:endParaRPr lang="en-US" sz="28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Image 3" descr="ir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181600"/>
            <a:ext cx="569422" cy="960120"/>
          </a:xfrm>
          <a:prstGeom prst="rect">
            <a:avLst/>
          </a:prstGeom>
        </p:spPr>
      </p:pic>
      <p:pic>
        <p:nvPicPr>
          <p:cNvPr id="5" name="Image 4" descr="ll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486400"/>
            <a:ext cx="1114286" cy="523810"/>
          </a:xfrm>
          <a:prstGeom prst="rect">
            <a:avLst/>
          </a:prstGeom>
        </p:spPr>
      </p:pic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105400"/>
            <a:ext cx="21812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334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activities on HESS2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 5" descr="hess2-cam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4183380" cy="33467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86000"/>
            <a:ext cx="4324541" cy="324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381000" y="914400"/>
            <a:ext cx="877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mechanical design of the HESS/HESS2 camera by the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contribution of the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</a:t>
            </a:r>
            <a:r>
              <a:rPr lang="en-US" dirty="0" smtClean="0">
                <a:latin typeface="Verdana" pitchFamily="34" charset="0"/>
              </a:rPr>
              <a:t> to the FE electronics of the camera (SAM chip)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</a:t>
            </a:r>
            <a:r>
              <a:rPr lang="en-US" dirty="0" smtClean="0">
                <a:latin typeface="Verdana" pitchFamily="34" charset="0"/>
              </a:rPr>
              <a:t>/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collaboration</a:t>
            </a:r>
            <a:r>
              <a:rPr lang="en-US" dirty="0" smtClean="0">
                <a:latin typeface="Verdana" pitchFamily="34" charset="0"/>
              </a:rPr>
              <a:t> of the Level2 trigger board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9600" y="2438400"/>
            <a:ext cx="29983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Verdana" pitchFamily="34" charset="0"/>
              </a:rPr>
              <a:t>Front of the HESS2 camera</a:t>
            </a:r>
            <a:endParaRPr lang="en-US" sz="1600" i="1" dirty="0">
              <a:latin typeface="Verdan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29200" y="2590800"/>
            <a:ext cx="3387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Verdana" pitchFamily="34" charset="0"/>
              </a:rPr>
              <a:t>Level 2 trigger board of HESS2</a:t>
            </a:r>
            <a:endParaRPr lang="en-US" sz="1600" i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The next generation of IACTs: CTA (2015)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D812-BA3B-4D96-9A52-489D54F42F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4495800" cy="365125"/>
          </a:xfrm>
        </p:spPr>
        <p:txBody>
          <a:bodyPr/>
          <a:lstStyle/>
          <a:p>
            <a:r>
              <a:rPr lang="en-US" dirty="0" smtClean="0"/>
              <a:t>High and Very High Energy gamma ray astronomy</a:t>
            </a:r>
            <a:endParaRPr lang="en-US" dirty="0"/>
          </a:p>
        </p:txBody>
      </p:sp>
      <p:pic>
        <p:nvPicPr>
          <p:cNvPr id="6" name="Picture 3" descr="Artists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6989763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2633663" cy="1031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low energy section</a:t>
            </a:r>
          </a:p>
          <a:p>
            <a:r>
              <a:rPr lang="fr-FR" sz="1800">
                <a:solidFill>
                  <a:schemeClr val="bg1"/>
                </a:solidFill>
              </a:rPr>
              <a:t>E</a:t>
            </a:r>
            <a:r>
              <a:rPr lang="fr-FR" sz="1800" baseline="-25000">
                <a:solidFill>
                  <a:schemeClr val="bg1"/>
                </a:solidFill>
              </a:rPr>
              <a:t>thresh</a:t>
            </a:r>
            <a:r>
              <a:rPr lang="fr-FR" sz="1800">
                <a:solidFill>
                  <a:schemeClr val="bg1"/>
                </a:solidFill>
              </a:rPr>
              <a:t> ~ 10 GeV</a:t>
            </a:r>
          </a:p>
          <a:p>
            <a:r>
              <a:rPr lang="fr-FR" sz="1800">
                <a:solidFill>
                  <a:schemeClr val="bg1"/>
                </a:solidFill>
              </a:rPr>
              <a:t>4 </a:t>
            </a:r>
            <a:r>
              <a:rPr lang="fr-FR" sz="2400">
                <a:solidFill>
                  <a:schemeClr val="bg1"/>
                </a:solidFill>
                <a:latin typeface="ＭＳ Ｐゴシック" pitchFamily="2" charset="-128"/>
                <a:ea typeface="ＭＳ Ｐゴシック" pitchFamily="2" charset="-128"/>
              </a:rPr>
              <a:t>ø</a:t>
            </a:r>
            <a:r>
              <a:rPr lang="fr-FR" sz="1800">
                <a:solidFill>
                  <a:schemeClr val="bg1"/>
                </a:solidFill>
                <a:latin typeface="ＭＳ Ｐゴシック" pitchFamily="2" charset="-128"/>
                <a:ea typeface="ＭＳ Ｐゴシック" pitchFamily="2" charset="-128"/>
              </a:rPr>
              <a:t>=</a:t>
            </a:r>
            <a:r>
              <a:rPr lang="fr-FR" sz="1800">
                <a:solidFill>
                  <a:schemeClr val="bg1"/>
                </a:solidFill>
              </a:rPr>
              <a:t>23 m telescopes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2133600" y="3200400"/>
            <a:ext cx="15240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24400" y="1295400"/>
            <a:ext cx="2260747" cy="10156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dirty="0" err="1">
                <a:solidFill>
                  <a:schemeClr val="bg1"/>
                </a:solidFill>
              </a:rPr>
              <a:t>core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array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100 </a:t>
            </a:r>
            <a:r>
              <a:rPr lang="fr-FR" sz="1800" dirty="0" err="1">
                <a:solidFill>
                  <a:schemeClr val="bg1"/>
                </a:solidFill>
              </a:rPr>
              <a:t>GeV</a:t>
            </a:r>
            <a:r>
              <a:rPr lang="fr-FR" sz="1800" dirty="0">
                <a:solidFill>
                  <a:schemeClr val="bg1"/>
                </a:solidFill>
              </a:rPr>
              <a:t>-10 </a:t>
            </a:r>
            <a:r>
              <a:rPr lang="fr-FR" sz="1800" dirty="0" err="1">
                <a:solidFill>
                  <a:schemeClr val="bg1"/>
                </a:solidFill>
              </a:rPr>
              <a:t>TeV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 smtClean="0">
                <a:solidFill>
                  <a:schemeClr val="bg1"/>
                </a:solidFill>
              </a:rPr>
              <a:t>23 </a:t>
            </a:r>
            <a:r>
              <a:rPr lang="fr-FR" sz="2400" dirty="0">
                <a:solidFill>
                  <a:schemeClr val="bg1"/>
                </a:solidFill>
                <a:latin typeface="ＭＳ Ｐゴシック" pitchFamily="2" charset="-128"/>
                <a:ea typeface="ＭＳ Ｐゴシック" pitchFamily="2" charset="-128"/>
              </a:rPr>
              <a:t>ø</a:t>
            </a:r>
            <a:r>
              <a:rPr lang="fr-FR" sz="1800" dirty="0">
                <a:solidFill>
                  <a:schemeClr val="bg1"/>
                </a:solidFill>
                <a:latin typeface="ＭＳ Ｐゴシック" pitchFamily="2" charset="-128"/>
                <a:ea typeface="ＭＳ Ｐゴシック" pitchFamily="2" charset="-128"/>
              </a:rPr>
              <a:t>=</a:t>
            </a:r>
            <a:r>
              <a:rPr lang="fr-FR" sz="1800" dirty="0">
                <a:solidFill>
                  <a:schemeClr val="bg1"/>
                </a:solidFill>
              </a:rPr>
              <a:t>12 m </a:t>
            </a:r>
            <a:r>
              <a:rPr lang="fr-FR" sz="1800" dirty="0" err="1">
                <a:solidFill>
                  <a:schemeClr val="bg1"/>
                </a:solidFill>
              </a:rPr>
              <a:t>telescopes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648200" y="2209800"/>
            <a:ext cx="762000" cy="2286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0" y="2514600"/>
            <a:ext cx="2015232" cy="10156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dirty="0" err="1">
                <a:solidFill>
                  <a:schemeClr val="bg1"/>
                </a:solidFill>
              </a:rPr>
              <a:t>high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energy</a:t>
            </a:r>
            <a:r>
              <a:rPr lang="fr-FR" sz="1800" dirty="0">
                <a:solidFill>
                  <a:schemeClr val="bg1"/>
                </a:solidFill>
              </a:rPr>
              <a:t> section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32 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ＭＳ Ｐゴシック" pitchFamily="2" charset="-128"/>
                <a:ea typeface="ＭＳ Ｐゴシック" pitchFamily="2" charset="-128"/>
              </a:rPr>
              <a:t>ø</a:t>
            </a:r>
            <a:r>
              <a:rPr lang="fr-FR" sz="1800" dirty="0" smtClean="0">
                <a:solidFill>
                  <a:schemeClr val="bg1"/>
                </a:solidFill>
                <a:latin typeface="ＭＳ Ｐゴシック" pitchFamily="2" charset="-128"/>
                <a:ea typeface="ＭＳ Ｐゴシック" pitchFamily="2" charset="-128"/>
              </a:rPr>
              <a:t>=5-6 </a:t>
            </a:r>
            <a:r>
              <a:rPr lang="fr-FR" sz="1800" dirty="0">
                <a:solidFill>
                  <a:schemeClr val="bg1"/>
                </a:solidFill>
                <a:latin typeface="ＭＳ Ｐゴシック" pitchFamily="2" charset="-128"/>
                <a:ea typeface="ＭＳ Ｐゴシック" pitchFamily="2" charset="-128"/>
              </a:rPr>
              <a:t>m </a:t>
            </a:r>
            <a:r>
              <a:rPr lang="fr-FR" sz="1800" dirty="0">
                <a:solidFill>
                  <a:schemeClr val="bg1"/>
                </a:solidFill>
              </a:rPr>
              <a:t>tel.</a:t>
            </a:r>
          </a:p>
          <a:p>
            <a:r>
              <a:rPr lang="fr-FR" sz="1800" dirty="0">
                <a:solidFill>
                  <a:schemeClr val="bg1"/>
                </a:solidFill>
              </a:rPr>
              <a:t>on 10 km</a:t>
            </a:r>
            <a:r>
              <a:rPr lang="fr-FR" sz="1800" baseline="30000" dirty="0">
                <a:solidFill>
                  <a:schemeClr val="bg1"/>
                </a:solidFill>
              </a:rPr>
              <a:t>2</a:t>
            </a:r>
            <a:r>
              <a:rPr lang="fr-FR" sz="1800" dirty="0">
                <a:solidFill>
                  <a:schemeClr val="bg1"/>
                </a:solidFill>
              </a:rPr>
              <a:t> area</a:t>
            </a:r>
            <a:endParaRPr lang="fr-FR" sz="1800" baseline="30000" dirty="0">
              <a:solidFill>
                <a:schemeClr val="bg1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629400" y="3581400"/>
            <a:ext cx="914400" cy="144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27125" y="1022350"/>
            <a:ext cx="3036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FFFF00"/>
                </a:solidFill>
              </a:rPr>
              <a:t>2 arrays: north+south</a:t>
            </a:r>
          </a:p>
          <a:p>
            <a:r>
              <a:rPr lang="fr-FR" sz="1800" b="1">
                <a:solidFill>
                  <a:srgbClr val="FFFF00"/>
                </a:solidFill>
                <a:sym typeface="Symbol" pitchFamily="18" charset="2"/>
              </a:rPr>
              <a:t> </a:t>
            </a:r>
            <a:r>
              <a:rPr lang="fr-FR" sz="1800" b="1">
                <a:solidFill>
                  <a:srgbClr val="FFFF00"/>
                </a:solidFill>
              </a:rPr>
              <a:t>all-sky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Sensitivity of CTA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4724400" cy="365125"/>
          </a:xfrm>
        </p:spPr>
        <p:txBody>
          <a:bodyPr/>
          <a:lstStyle/>
          <a:p>
            <a:r>
              <a:rPr lang="en-US" dirty="0" smtClean="0"/>
              <a:t>High and Very High Energy gamma ray astronomy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D812-BA3B-4D96-9A52-489D54F42FD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age 5" descr="ctasensitivity.jpeg"/>
          <p:cNvPicPr>
            <a:picLocks noChangeAspect="1"/>
          </p:cNvPicPr>
          <p:nvPr/>
        </p:nvPicPr>
        <p:blipFill>
          <a:blip r:embed="rId2"/>
          <a:srcRect l="2280" t="8067" r="7981" b="9681"/>
          <a:stretch>
            <a:fillRect/>
          </a:stretch>
        </p:blipFill>
        <p:spPr>
          <a:xfrm>
            <a:off x="762000" y="1143000"/>
            <a:ext cx="7197036" cy="4661410"/>
          </a:xfrm>
          <a:prstGeom prst="rect">
            <a:avLst/>
          </a:prstGeom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712701" y="3428943"/>
            <a:ext cx="914400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 type="arrow" w="med" len="lg"/>
            <a:tailEnd type="arrow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608301" y="3428943"/>
            <a:ext cx="914400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 type="arrow" w="med" len="lg"/>
            <a:tailEnd type="arrow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36701" y="4114743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lg"/>
            <a:tailEnd type="arrow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89101" y="4190943"/>
            <a:ext cx="3352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x </a:t>
            </a:r>
            <a:r>
              <a:rPr lang="fr-FR" sz="1800" b="1" dirty="0">
                <a:solidFill>
                  <a:srgbClr val="FF0000"/>
                </a:solidFill>
                <a:latin typeface="Verdana" pitchFamily="34" charset="0"/>
              </a:rPr>
              <a:t>10</a:t>
            </a:r>
            <a:r>
              <a:rPr lang="fr-FR" sz="1800" b="1" dirty="0">
                <a:latin typeface="Verdana" pitchFamily="34" charset="0"/>
              </a:rPr>
              <a:t> flux </a:t>
            </a:r>
            <a:r>
              <a:rPr lang="fr-FR" sz="1800" b="1" dirty="0" err="1">
                <a:latin typeface="Verdana" pitchFamily="34" charset="0"/>
              </a:rPr>
              <a:t>sensitivity</a:t>
            </a:r>
            <a:r>
              <a:rPr lang="fr-FR" sz="1800" b="1" dirty="0">
                <a:latin typeface="Verdana" pitchFamily="34" charset="0"/>
              </a:rPr>
              <a:t> gain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98501" y="2438343"/>
            <a:ext cx="3067050" cy="3762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dirty="0" err="1">
                <a:latin typeface="Verdana" pitchFamily="34" charset="0"/>
              </a:rPr>
              <a:t>energy</a:t>
            </a:r>
            <a:r>
              <a:rPr lang="fr-FR" sz="1800" b="1" dirty="0">
                <a:latin typeface="Verdana" pitchFamily="34" charset="0"/>
              </a:rPr>
              <a:t> range </a:t>
            </a:r>
            <a:r>
              <a:rPr lang="fr-FR" sz="1800" b="1" dirty="0" err="1">
                <a:latin typeface="Verdana" pitchFamily="34" charset="0"/>
              </a:rPr>
              <a:t>increase</a:t>
            </a:r>
            <a:endParaRPr lang="fr-FR" sz="1800" b="1" dirty="0">
              <a:latin typeface="Verdan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33600" y="5867400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Flux sensitivity for a 50 h observation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Cherenkov Telescope Array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073444" cy="196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3704662" cy="313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0" y="1371600"/>
            <a:ext cx="546931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Very large international project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(&gt; 1000 members,27 countries) 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Large </a:t>
            </a:r>
            <a:r>
              <a:rPr lang="en-US" dirty="0" err="1" smtClean="0">
                <a:latin typeface="Verdana" pitchFamily="34" charset="0"/>
              </a:rPr>
              <a:t>french</a:t>
            </a:r>
            <a:r>
              <a:rPr lang="en-US" dirty="0" smtClean="0">
                <a:latin typeface="Verdana" pitchFamily="34" charset="0"/>
              </a:rPr>
              <a:t> involvement (~ 35 FTE)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CTA@Paris-Saclay</a:t>
            </a:r>
            <a:r>
              <a:rPr lang="en-US" dirty="0" smtClean="0">
                <a:latin typeface="Verdana" pitchFamily="34" charset="0"/>
              </a:rPr>
              <a:t>: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</a:t>
            </a:r>
            <a:r>
              <a:rPr lang="en-US" dirty="0" smtClean="0">
                <a:latin typeface="Verdana" pitchFamily="34" charset="0"/>
              </a:rPr>
              <a:t>: ~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20</a:t>
            </a:r>
            <a:r>
              <a:rPr lang="en-US" dirty="0" smtClean="0">
                <a:latin typeface="Verdana" pitchFamily="34" charset="0"/>
              </a:rPr>
              <a:t> physicists/engineers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  <a:r>
              <a:rPr lang="en-US" dirty="0" smtClean="0">
                <a:latin typeface="Verdana" pitchFamily="34" charset="0"/>
              </a:rPr>
              <a:t>:~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10</a:t>
            </a:r>
            <a:r>
              <a:rPr lang="en-US" dirty="0" smtClean="0">
                <a:latin typeface="Verdana" pitchFamily="34" charset="0"/>
              </a:rPr>
              <a:t> physicists/engineers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Technical involvement: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-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</a:t>
            </a:r>
            <a:r>
              <a:rPr lang="en-US" dirty="0" smtClean="0">
                <a:latin typeface="Verdana" pitchFamily="34" charset="0"/>
              </a:rPr>
              <a:t>: </a:t>
            </a:r>
            <a:r>
              <a:rPr lang="en-US" dirty="0" err="1" smtClean="0">
                <a:latin typeface="Verdana" pitchFamily="34" charset="0"/>
              </a:rPr>
              <a:t>NECTAr</a:t>
            </a:r>
            <a:r>
              <a:rPr lang="en-US" dirty="0" smtClean="0">
                <a:latin typeface="Verdana" pitchFamily="34" charset="0"/>
              </a:rPr>
              <a:t> project (camera modules)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mirrors, MST telescope design, site..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-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  <a:r>
              <a:rPr lang="en-US" dirty="0" smtClean="0">
                <a:latin typeface="Verdana" pitchFamily="34" charset="0"/>
              </a:rPr>
              <a:t>: MST camera,..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-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</a:t>
            </a:r>
            <a:r>
              <a:rPr lang="en-US" dirty="0" smtClean="0">
                <a:latin typeface="Verdana" pitchFamily="34" charset="0"/>
              </a:rPr>
              <a:t>/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  <a:r>
              <a:rPr lang="en-US" dirty="0" smtClean="0">
                <a:latin typeface="Verdana" pitchFamily="34" charset="0"/>
              </a:rPr>
              <a:t> collaboration on the </a:t>
            </a:r>
            <a:r>
              <a:rPr lang="en-US" dirty="0" err="1" smtClean="0">
                <a:solidFill>
                  <a:srgbClr val="FF0000"/>
                </a:solidFill>
                <a:latin typeface="Verdana" pitchFamily="34" charset="0"/>
              </a:rPr>
              <a:t>NECTArCam</a:t>
            </a:r>
            <a:endParaRPr lang="en-US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camera project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53000" y="914400"/>
            <a:ext cx="3965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Verdana" pitchFamily="34" charset="0"/>
              </a:rPr>
              <a:t>NECTAr</a:t>
            </a:r>
            <a:r>
              <a:rPr lang="en-US" sz="1200" i="1" dirty="0" smtClean="0">
                <a:latin typeface="Verdana" pitchFamily="34" charset="0"/>
              </a:rPr>
              <a:t> module (IRFU/LPNHE/LUPM/Barcelona)</a:t>
            </a:r>
            <a:endParaRPr lang="en-US" sz="1200" i="1" dirty="0">
              <a:latin typeface="Verdan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86400" y="3276600"/>
            <a:ext cx="17357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Verdana" pitchFamily="34" charset="0"/>
              </a:rPr>
              <a:t>NECTArCam</a:t>
            </a:r>
            <a:r>
              <a:rPr lang="en-US" sz="1200" i="1" dirty="0" smtClean="0">
                <a:latin typeface="Verdana" pitchFamily="34" charset="0"/>
              </a:rPr>
              <a:t> camera</a:t>
            </a:r>
            <a:endParaRPr lang="en-US" sz="1200" i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Image 4" descr="su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290"/>
            <a:ext cx="9144000" cy="58054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the HE/VHE photons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838200" y="1524000"/>
            <a:ext cx="74739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Cosmic ray acceleration</a:t>
            </a:r>
            <a:r>
              <a:rPr lang="en-US" dirty="0" smtClean="0">
                <a:latin typeface="Verdana" pitchFamily="34" charset="0"/>
              </a:rPr>
              <a:t>	</a:t>
            </a:r>
          </a:p>
          <a:p>
            <a:endParaRPr lang="en-US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Black holes</a:t>
            </a:r>
          </a:p>
          <a:p>
            <a:endParaRPr lang="en-US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 	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« Symétries </a:t>
            </a:r>
            <a:r>
              <a:rPr lang="fr-FR" dirty="0">
                <a:solidFill>
                  <a:srgbClr val="0000FF"/>
                </a:solidFill>
                <a:latin typeface="Verdana" pitchFamily="34" charset="0"/>
              </a:rPr>
              <a:t>dans le monde 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subatomique »</a:t>
            </a:r>
            <a:endParaRPr lang="fr-FR" dirty="0">
              <a:solidFill>
                <a:srgbClr val="0000FF"/>
              </a:solidFill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Lorentz invariance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Verdana" pitchFamily="34" charset="0"/>
            </a:endParaRPr>
          </a:p>
          <a:p>
            <a:r>
              <a:rPr lang="fr-FR" dirty="0" smtClean="0">
                <a:latin typeface="Verdana" pitchFamily="34" charset="0"/>
              </a:rPr>
              <a:t> 	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« Composants </a:t>
            </a:r>
            <a:r>
              <a:rPr lang="fr-FR" dirty="0">
                <a:solidFill>
                  <a:srgbClr val="0000FF"/>
                </a:solidFill>
                <a:latin typeface="Verdana" pitchFamily="34" charset="0"/>
              </a:rPr>
              <a:t>sombres de 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l'Univers »</a:t>
            </a:r>
            <a:endParaRPr lang="fr-FR" dirty="0">
              <a:solidFill>
                <a:srgbClr val="0000FF"/>
              </a:solidFill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Indirect </a:t>
            </a:r>
            <a:r>
              <a:rPr lang="en-US" dirty="0">
                <a:latin typeface="Verdana" pitchFamily="34" charset="0"/>
              </a:rPr>
              <a:t>searches for dark matter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Searches </a:t>
            </a:r>
            <a:r>
              <a:rPr lang="en-US" dirty="0">
                <a:latin typeface="Verdana" pitchFamily="34" charset="0"/>
              </a:rPr>
              <a:t>for exotic particles and objects (</a:t>
            </a:r>
            <a:r>
              <a:rPr lang="en-US" dirty="0" err="1">
                <a:latin typeface="Verdana" pitchFamily="34" charset="0"/>
              </a:rPr>
              <a:t>axions</a:t>
            </a:r>
            <a:r>
              <a:rPr lang="en-US" dirty="0">
                <a:latin typeface="Verdana" pitchFamily="34" charset="0"/>
              </a:rPr>
              <a:t>, primordial</a:t>
            </a:r>
          </a:p>
          <a:p>
            <a:r>
              <a:rPr lang="en-US" dirty="0">
                <a:latin typeface="Verdana" pitchFamily="34" charset="0"/>
              </a:rPr>
              <a:t>black holes)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Cosmology</a:t>
            </a:r>
            <a:r>
              <a:rPr lang="en-US" dirty="0">
                <a:latin typeface="Verdana" pitchFamily="34" charset="0"/>
              </a:rPr>
              <a:t>: </a:t>
            </a:r>
            <a:endParaRPr lang="en-US" dirty="0" smtClean="0">
              <a:latin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compact objects, gravitational </a:t>
            </a:r>
            <a:r>
              <a:rPr lang="en-US" dirty="0">
                <a:latin typeface="Verdana" pitchFamily="34" charset="0"/>
              </a:rPr>
              <a:t>lenses</a:t>
            </a:r>
            <a:r>
              <a:rPr lang="en-US" dirty="0" smtClean="0">
                <a:latin typeface="Verdana" pitchFamily="34" charset="0"/>
              </a:rPr>
              <a:t>..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extragalactic background light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the origin of UHE cosmic rays 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89534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6347"/>
          <a:stretch>
            <a:fillRect/>
          </a:stretch>
        </p:blipFill>
        <p:spPr bwMode="auto">
          <a:xfrm>
            <a:off x="4876800" y="3124200"/>
            <a:ext cx="3669871" cy="318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b="3374"/>
          <a:stretch>
            <a:fillRect/>
          </a:stretch>
        </p:blipFill>
        <p:spPr bwMode="auto">
          <a:xfrm>
            <a:off x="685800" y="3657600"/>
            <a:ext cx="3090672" cy="27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4191000" y="914400"/>
            <a:ext cx="4712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Excess UHE cosmic rays seen around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</a:t>
            </a:r>
            <a:r>
              <a:rPr lang="en-US" dirty="0" err="1" smtClean="0">
                <a:latin typeface="Verdana" pitchFamily="34" charset="0"/>
              </a:rPr>
              <a:t>Cen</a:t>
            </a:r>
            <a:r>
              <a:rPr lang="en-US" dirty="0" smtClean="0">
                <a:latin typeface="Verdana" pitchFamily="34" charset="0"/>
              </a:rPr>
              <a:t> A </a:t>
            </a:r>
            <a:r>
              <a:rPr lang="en-US" dirty="0" err="1" smtClean="0">
                <a:latin typeface="Verdana" pitchFamily="34" charset="0"/>
              </a:rPr>
              <a:t>radiogalaxy</a:t>
            </a:r>
            <a:r>
              <a:rPr lang="en-US" dirty="0" smtClean="0">
                <a:latin typeface="Verdana" pitchFamily="34" charset="0"/>
              </a:rPr>
              <a:t> by AUGER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possible source: lobes of </a:t>
            </a:r>
            <a:r>
              <a:rPr lang="en-US" dirty="0" err="1" smtClean="0">
                <a:latin typeface="Verdana" pitchFamily="34" charset="0"/>
              </a:rPr>
              <a:t>Cen</a:t>
            </a:r>
            <a:r>
              <a:rPr lang="en-US" dirty="0" smtClean="0">
                <a:latin typeface="Verdana" pitchFamily="34" charset="0"/>
              </a:rPr>
              <a:t> A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multiwavelength</a:t>
            </a:r>
            <a:r>
              <a:rPr lang="en-US" dirty="0" smtClean="0">
                <a:latin typeface="Verdana" pitchFamily="34" charset="0"/>
              </a:rPr>
              <a:t> observation with </a:t>
            </a:r>
          </a:p>
          <a:p>
            <a:pPr marL="342900" indent="-342900"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HESS, Fermi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Exemple</a:t>
            </a:r>
            <a:r>
              <a:rPr lang="en-US" dirty="0" smtClean="0">
                <a:latin typeface="Verdana" pitchFamily="34" charset="0"/>
              </a:rPr>
              <a:t> of a possible collaboration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between  AUGER (IPN), HESS and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Fermi (LLR,IRFU)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62200" y="28194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62200" y="2743200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</a:rPr>
              <a:t>Auger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96000" y="5486400"/>
            <a:ext cx="76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Fermi</a:t>
            </a:r>
            <a:endParaRPr lang="en-US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/>
          <a:lstStyle/>
          <a:p>
            <a:r>
              <a:rPr lang="en-US" dirty="0" smtClean="0"/>
              <a:t>Tests of Lorentz invariance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143000"/>
            <a:ext cx="901419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Tests of the energy dependence of the photon velocity (expected in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s</a:t>
            </a:r>
            <a:r>
              <a:rPr lang="en-US" dirty="0" smtClean="0">
                <a:latin typeface="Verdana" pitchFamily="34" charset="0"/>
              </a:rPr>
              <a:t>ome </a:t>
            </a:r>
            <a:r>
              <a:rPr lang="en-US" dirty="0" smtClean="0">
                <a:latin typeface="Verdana" pitchFamily="34" charset="0"/>
              </a:rPr>
              <a:t>quantum gravity theories)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r>
              <a:rPr lang="fr-FR" dirty="0" err="1" smtClean="0">
                <a:latin typeface="Verdana" pitchFamily="34" charset="0"/>
              </a:rPr>
              <a:t>Parametrization</a:t>
            </a:r>
            <a:r>
              <a:rPr lang="fr-FR" dirty="0" smtClean="0">
                <a:latin typeface="Verdana" pitchFamily="34" charset="0"/>
              </a:rPr>
              <a:t>:</a:t>
            </a:r>
          </a:p>
          <a:p>
            <a:pPr>
              <a:buFont typeface="Verdana" pitchFamily="34" charset="0"/>
              <a:buNone/>
            </a:pPr>
            <a:r>
              <a:rPr lang="fr-FR" dirty="0" smtClean="0">
                <a:latin typeface="Verdana" pitchFamily="34" charset="0"/>
              </a:rPr>
              <a:t>   (</a:t>
            </a:r>
            <a:r>
              <a:rPr lang="fr-FR" dirty="0" err="1" smtClean="0">
                <a:latin typeface="Verdana" pitchFamily="34" charset="0"/>
              </a:rPr>
              <a:t>with</a:t>
            </a:r>
            <a:r>
              <a:rPr lang="fr-FR" dirty="0" smtClean="0">
                <a:latin typeface="Verdana" pitchFamily="34" charset="0"/>
              </a:rPr>
              <a:t> M</a:t>
            </a:r>
            <a:r>
              <a:rPr lang="fr-FR" baseline="-25000" dirty="0" smtClean="0">
                <a:latin typeface="Verdana" pitchFamily="34" charset="0"/>
              </a:rPr>
              <a:t>1,2</a:t>
            </a:r>
            <a:r>
              <a:rPr lang="fr-FR" dirty="0" smtClean="0">
                <a:latin typeface="Verdana" pitchFamily="34" charset="0"/>
              </a:rPr>
              <a:t> ~ </a:t>
            </a:r>
            <a:r>
              <a:rPr lang="fr-FR" dirty="0" err="1" smtClean="0">
                <a:latin typeface="Verdana" pitchFamily="34" charset="0"/>
              </a:rPr>
              <a:t>M</a:t>
            </a:r>
            <a:r>
              <a:rPr lang="fr-FR" baseline="-25000" dirty="0" err="1" smtClean="0">
                <a:latin typeface="Verdana" pitchFamily="34" charset="0"/>
              </a:rPr>
              <a:t>planck</a:t>
            </a:r>
            <a:r>
              <a:rPr lang="fr-FR" baseline="-25000" dirty="0" smtClean="0">
                <a:latin typeface="Verdana" pitchFamily="34" charset="0"/>
              </a:rPr>
              <a:t> </a:t>
            </a:r>
            <a:r>
              <a:rPr lang="fr-FR" dirty="0" smtClean="0">
                <a:latin typeface="Verdana" pitchFamily="34" charset="0"/>
              </a:rPr>
              <a:t>)</a:t>
            </a:r>
          </a:p>
          <a:p>
            <a:pPr>
              <a:buFont typeface="Verdana" pitchFamily="34" charset="0"/>
              <a:buNone/>
            </a:pPr>
            <a:endParaRPr lang="fr-FR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One expects an energy dependent arrival time of photons (simultaneous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emission </a:t>
            </a:r>
            <a:r>
              <a:rPr lang="en-US" dirty="0" err="1" smtClean="0">
                <a:latin typeface="Verdana" pitchFamily="34" charset="0"/>
              </a:rPr>
              <a:t>asumed</a:t>
            </a:r>
            <a:r>
              <a:rPr lang="en-US" dirty="0" smtClean="0">
                <a:latin typeface="Verdana" pitchFamily="34" charset="0"/>
              </a:rPr>
              <a:t>).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</a:rPr>
              <a:t>Sensitivity</a:t>
            </a:r>
            <a:r>
              <a:rPr lang="fr-FR" dirty="0" smtClean="0">
                <a:latin typeface="Verdana" pitchFamily="34" charset="0"/>
              </a:rPr>
              <a:t> to M</a:t>
            </a:r>
            <a:r>
              <a:rPr lang="fr-FR" baseline="-25000" dirty="0" smtClean="0">
                <a:latin typeface="Verdana" pitchFamily="34" charset="0"/>
              </a:rPr>
              <a:t>1</a:t>
            </a:r>
            <a:r>
              <a:rPr lang="fr-FR" dirty="0" smtClean="0">
                <a:latin typeface="Verdana" pitchFamily="34" charset="0"/>
              </a:rPr>
              <a:t> (M</a:t>
            </a:r>
            <a:r>
              <a:rPr lang="fr-FR" baseline="-25000" dirty="0" smtClean="0">
                <a:latin typeface="Verdana" pitchFamily="34" charset="0"/>
              </a:rPr>
              <a:t>2</a:t>
            </a:r>
            <a:r>
              <a:rPr lang="fr-FR" dirty="0" smtClean="0">
                <a:latin typeface="Verdana" pitchFamily="34" charset="0"/>
              </a:rPr>
              <a:t>): 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fr-FR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fr-FR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fr-FR" dirty="0" smtClean="0">
                <a:latin typeface="Verdana" pitchFamily="34" charset="0"/>
              </a:rPr>
              <a:t>AGN </a:t>
            </a:r>
            <a:r>
              <a:rPr lang="fr-FR" dirty="0" err="1" smtClean="0">
                <a:latin typeface="Verdana" pitchFamily="34" charset="0"/>
              </a:rPr>
              <a:t>with</a:t>
            </a:r>
            <a:r>
              <a:rPr lang="fr-FR" dirty="0" smtClean="0">
                <a:latin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</a:rPr>
              <a:t>Cerenkov</a:t>
            </a:r>
            <a:r>
              <a:rPr lang="fr-FR" dirty="0" smtClean="0">
                <a:latin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</a:rPr>
              <a:t>telescopes</a:t>
            </a:r>
            <a:r>
              <a:rPr lang="fr-FR" dirty="0" smtClean="0">
                <a:latin typeface="Verdana" pitchFamily="34" charset="0"/>
              </a:rPr>
              <a:t>, z~0.1,</a:t>
            </a:r>
            <a:r>
              <a:rPr lang="fr-FR" dirty="0" smtClean="0">
                <a:latin typeface="Symbol" pitchFamily="18" charset="2"/>
              </a:rPr>
              <a:t> D </a:t>
            </a:r>
            <a:r>
              <a:rPr lang="fr-FR" dirty="0" smtClean="0">
                <a:latin typeface="Verdana" pitchFamily="34" charset="0"/>
              </a:rPr>
              <a:t>t ~ 1mn, E~1 </a:t>
            </a:r>
            <a:r>
              <a:rPr lang="fr-FR" dirty="0" err="1" smtClean="0">
                <a:latin typeface="Verdana" pitchFamily="34" charset="0"/>
              </a:rPr>
              <a:t>TeV</a:t>
            </a:r>
            <a:r>
              <a:rPr lang="fr-FR" dirty="0" smtClean="0">
                <a:latin typeface="Verdana" pitchFamily="34" charset="0"/>
              </a:rPr>
              <a:t>,</a:t>
            </a:r>
          </a:p>
          <a:p>
            <a:pPr>
              <a:buFont typeface="Verdana" pitchFamily="34" charset="0"/>
              <a:buNone/>
            </a:pPr>
            <a:r>
              <a:rPr lang="fr-FR" dirty="0" smtClean="0">
                <a:latin typeface="Verdana" pitchFamily="34" charset="0"/>
              </a:rPr>
              <a:t> 						   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M</a:t>
            </a:r>
            <a:r>
              <a:rPr lang="fr-FR" baseline="-25000" dirty="0" smtClean="0">
                <a:solidFill>
                  <a:srgbClr val="0000FF"/>
                </a:solidFill>
                <a:latin typeface="Verdana" pitchFamily="34" charset="0"/>
              </a:rPr>
              <a:t>1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~10</a:t>
            </a:r>
            <a:r>
              <a:rPr lang="fr-FR" baseline="30000" dirty="0" smtClean="0">
                <a:solidFill>
                  <a:srgbClr val="0000FF"/>
                </a:solidFill>
                <a:latin typeface="Verdana" pitchFamily="34" charset="0"/>
              </a:rPr>
              <a:t>18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Verdana" pitchFamily="34" charset="0"/>
              </a:rPr>
              <a:t>GeV</a:t>
            </a:r>
            <a:endParaRPr lang="fr-FR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fr-FR" dirty="0" smtClean="0">
                <a:latin typeface="Verdana" pitchFamily="34" charset="0"/>
              </a:rPr>
              <a:t>GRB </a:t>
            </a:r>
            <a:r>
              <a:rPr lang="fr-FR" dirty="0" err="1" smtClean="0">
                <a:latin typeface="Verdana" pitchFamily="34" charset="0"/>
              </a:rPr>
              <a:t>with</a:t>
            </a:r>
            <a:r>
              <a:rPr lang="fr-FR" dirty="0" smtClean="0">
                <a:latin typeface="Verdana" pitchFamily="34" charset="0"/>
              </a:rPr>
              <a:t> Fermi, z ~ 1,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fr-FR" dirty="0" smtClean="0">
                <a:latin typeface="Symbol" pitchFamily="18" charset="2"/>
              </a:rPr>
              <a:t>D </a:t>
            </a:r>
            <a:r>
              <a:rPr lang="fr-FR" dirty="0" smtClean="0">
                <a:latin typeface="Verdana" pitchFamily="34" charset="0"/>
              </a:rPr>
              <a:t>t ~ 1s, E~30 </a:t>
            </a:r>
            <a:r>
              <a:rPr lang="fr-FR" dirty="0" err="1" smtClean="0">
                <a:latin typeface="Verdana" pitchFamily="34" charset="0"/>
              </a:rPr>
              <a:t>GeV</a:t>
            </a:r>
            <a:r>
              <a:rPr lang="fr-FR" dirty="0" smtClean="0">
                <a:latin typeface="Verdana" pitchFamily="34" charset="0"/>
              </a:rPr>
              <a:t>,</a:t>
            </a:r>
          </a:p>
          <a:p>
            <a:pPr>
              <a:buFont typeface="Verdana" pitchFamily="34" charset="0"/>
              <a:buNone/>
            </a:pPr>
            <a:r>
              <a:rPr lang="fr-FR" dirty="0" smtClean="0">
                <a:latin typeface="Verdana" pitchFamily="34" charset="0"/>
              </a:rPr>
              <a:t> 						   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M</a:t>
            </a:r>
            <a:r>
              <a:rPr lang="fr-FR" baseline="-25000" dirty="0" smtClean="0">
                <a:solidFill>
                  <a:srgbClr val="0000FF"/>
                </a:solidFill>
                <a:latin typeface="Verdana" pitchFamily="34" charset="0"/>
              </a:rPr>
              <a:t>1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~10</a:t>
            </a:r>
            <a:r>
              <a:rPr lang="fr-FR" baseline="30000" dirty="0" smtClean="0">
                <a:solidFill>
                  <a:srgbClr val="0000FF"/>
                </a:solidFill>
                <a:latin typeface="Verdana" pitchFamily="34" charset="0"/>
              </a:rPr>
              <a:t>19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Verdana" pitchFamily="34" charset="0"/>
              </a:rPr>
              <a:t>GeV</a:t>
            </a:r>
            <a:endParaRPr lang="fr-FR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>
              <a:latin typeface="Verdana" pitchFamily="34" charset="0"/>
            </a:endParaRPr>
          </a:p>
        </p:txBody>
      </p:sp>
      <p:graphicFrame>
        <p:nvGraphicFramePr>
          <p:cNvPr id="66561" name="Object 5"/>
          <p:cNvGraphicFramePr>
            <a:graphicFrameLocks noChangeAspect="1"/>
          </p:cNvGraphicFramePr>
          <p:nvPr/>
        </p:nvGraphicFramePr>
        <p:xfrm>
          <a:off x="3657600" y="1905000"/>
          <a:ext cx="3116263" cy="758825"/>
        </p:xfrm>
        <a:graphic>
          <a:graphicData uri="http://schemas.openxmlformats.org/presentationml/2006/ole">
            <p:oleObj spid="_x0000_s66561" name="Equation" r:id="rId3" imgW="2082600" imgH="507960" progId="Equation.3">
              <p:embed/>
            </p:oleObj>
          </a:graphicData>
        </a:graphic>
      </p:graphicFrame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276600" y="3505200"/>
          <a:ext cx="4851400" cy="723900"/>
        </p:xfrm>
        <a:graphic>
          <a:graphicData uri="http://schemas.openxmlformats.org/presentationml/2006/ole">
            <p:oleObj spid="_x0000_s66562" name="Equation" r:id="rId4" imgW="323820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639762"/>
          </a:xfrm>
        </p:spPr>
        <p:txBody>
          <a:bodyPr/>
          <a:lstStyle/>
          <a:p>
            <a:r>
              <a:rPr lang="en-US" dirty="0" smtClean="0"/>
              <a:t>Lorentz invariance tests in practice </a:t>
            </a:r>
            <a:endParaRPr lang="en-US" dirty="0"/>
          </a:p>
        </p:txBody>
      </p:sp>
      <p:pic>
        <p:nvPicPr>
          <p:cNvPr id="3" name="Image 2" descr="Fermi-GR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3747334" cy="4831905"/>
          </a:xfrm>
          <a:prstGeom prst="rect">
            <a:avLst/>
          </a:prstGeom>
        </p:spPr>
      </p:pic>
      <p:pic>
        <p:nvPicPr>
          <p:cNvPr id="4" name="Image 3" descr="HESS-pks21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81200"/>
            <a:ext cx="4064857" cy="271381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33400" y="5791200"/>
            <a:ext cx="586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Observation of GRB (Fermi), M</a:t>
            </a:r>
            <a:r>
              <a:rPr lang="en-US" baseline="-25000" dirty="0" smtClean="0">
                <a:latin typeface="Verdana" pitchFamily="34" charset="0"/>
              </a:rPr>
              <a:t>1</a:t>
            </a:r>
            <a:r>
              <a:rPr lang="en-US" dirty="0" smtClean="0">
                <a:latin typeface="Verdana" pitchFamily="34" charset="0"/>
              </a:rPr>
              <a:t> &gt; 1.4 10</a:t>
            </a:r>
            <a:r>
              <a:rPr lang="en-US" baseline="30000" dirty="0" smtClean="0">
                <a:latin typeface="Verdana" pitchFamily="34" charset="0"/>
              </a:rPr>
              <a:t>19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GeV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24400" y="4572000"/>
            <a:ext cx="3617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AGN  PKS 2155-304   (HESS)</a:t>
            </a:r>
          </a:p>
          <a:p>
            <a:r>
              <a:rPr lang="en-US" dirty="0" smtClean="0">
                <a:latin typeface="Verdana" pitchFamily="34" charset="0"/>
              </a:rPr>
              <a:t>M</a:t>
            </a:r>
            <a:r>
              <a:rPr lang="en-US" baseline="-25000" dirty="0" smtClean="0">
                <a:latin typeface="Verdana" pitchFamily="34" charset="0"/>
              </a:rPr>
              <a:t>1</a:t>
            </a:r>
            <a:r>
              <a:rPr lang="en-US" dirty="0" smtClean="0">
                <a:latin typeface="Verdana" pitchFamily="34" charset="0"/>
              </a:rPr>
              <a:t> &gt; 2.1 10</a:t>
            </a:r>
            <a:r>
              <a:rPr lang="en-US" baseline="30000" dirty="0" smtClean="0">
                <a:latin typeface="Verdana" pitchFamily="34" charset="0"/>
              </a:rPr>
              <a:t>18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GeV</a:t>
            </a:r>
            <a:r>
              <a:rPr lang="en-US" dirty="0" smtClean="0">
                <a:latin typeface="Verdana" pitchFamily="34" charset="0"/>
              </a:rPr>
              <a:t> 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Indirect DM searches with IACTs</a:t>
            </a:r>
            <a:endParaRPr lang="en-US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4800600" cy="365125"/>
          </a:xfrm>
        </p:spPr>
        <p:txBody>
          <a:bodyPr/>
          <a:lstStyle/>
          <a:p>
            <a:r>
              <a:rPr lang="en-US" dirty="0" smtClean="0"/>
              <a:t>High and Very High Energy gamma ray astronomy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D812-BA3B-4D96-9A52-489D54F42FD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524000" y="1295400"/>
          <a:ext cx="5067300" cy="960438"/>
        </p:xfrm>
        <a:graphic>
          <a:graphicData uri="http://schemas.openxmlformats.org/presentationml/2006/ole">
            <p:oleObj spid="_x0000_s3074" r:id="rId3" imgW="3213000" imgH="609480" progId="Equation.3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90750" y="1319213"/>
            <a:ext cx="3168650" cy="863600"/>
          </a:xfrm>
          <a:prstGeom prst="rect">
            <a:avLst/>
          </a:prstGeom>
          <a:noFill/>
          <a:ln w="2556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57813" y="1463675"/>
            <a:ext cx="1150937" cy="576263"/>
          </a:xfrm>
          <a:prstGeom prst="rect">
            <a:avLst/>
          </a:prstGeom>
          <a:noFill/>
          <a:ln w="2556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066800" y="838200"/>
            <a:ext cx="668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WIMP annihilation flux into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>
                <a:latin typeface="Verdana" pitchFamily="34" charset="0"/>
              </a:rPr>
              <a:t> rays observed by an IACT: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4600" y="2286000"/>
            <a:ext cx="1812925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dirty="0" err="1">
                <a:solidFill>
                  <a:srgbClr val="008000"/>
                </a:solidFill>
                <a:latin typeface="Verdana" pitchFamily="34" charset="0"/>
              </a:rPr>
              <a:t>particle</a:t>
            </a:r>
            <a:r>
              <a:rPr lang="fr-FR" sz="1800" dirty="0">
                <a:solidFill>
                  <a:srgbClr val="008000"/>
                </a:solidFill>
                <a:latin typeface="Verdana" pitchFamily="34" charset="0"/>
              </a:rPr>
              <a:t> model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57800" y="2286000"/>
            <a:ext cx="2476500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dirty="0" err="1">
                <a:solidFill>
                  <a:srgbClr val="FF0000"/>
                </a:solidFill>
                <a:latin typeface="Verdana" pitchFamily="34" charset="0"/>
              </a:rPr>
              <a:t>f</a:t>
            </a:r>
            <a:r>
              <a:rPr lang="fr-FR" sz="1800" baseline="30000" dirty="0" err="1">
                <a:solidFill>
                  <a:srgbClr val="FF0000"/>
                </a:solidFill>
                <a:latin typeface="Verdana" pitchFamily="34" charset="0"/>
              </a:rPr>
              <a:t>AP</a:t>
            </a:r>
            <a:r>
              <a:rPr lang="fr-FR" sz="1800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fr-FR" sz="1800" dirty="0" err="1">
                <a:solidFill>
                  <a:srgbClr val="FF0000"/>
                </a:solidFill>
                <a:latin typeface="Verdana" pitchFamily="34" charset="0"/>
              </a:rPr>
              <a:t>dark</a:t>
            </a:r>
            <a:r>
              <a:rPr lang="fr-FR" sz="1800" dirty="0">
                <a:solidFill>
                  <a:srgbClr val="FF0000"/>
                </a:solidFill>
                <a:latin typeface="Verdana" pitchFamily="34" charset="0"/>
              </a:rPr>
              <a:t> halo model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7200" y="2819400"/>
            <a:ext cx="6803892" cy="341850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66"/>
              </a:buClr>
              <a:buSzPct val="100000"/>
              <a:buFont typeface="Verdana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0066FF"/>
                </a:solidFill>
                <a:latin typeface="Verdana" pitchFamily="34" charset="0"/>
              </a:rPr>
              <a:t>  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Most </a:t>
            </a:r>
            <a:r>
              <a:rPr lang="fr-FR" dirty="0" err="1" smtClean="0">
                <a:solidFill>
                  <a:srgbClr val="000000"/>
                </a:solidFill>
                <a:latin typeface="Verdana" pitchFamily="34" charset="0"/>
              </a:rPr>
              <a:t>current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Verdana" pitchFamily="34" charset="0"/>
              </a:rPr>
              <a:t>particle</a:t>
            </a:r>
            <a:r>
              <a:rPr lang="fr-FR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Verdana" pitchFamily="34" charset="0"/>
              </a:rPr>
              <a:t>models</a:t>
            </a: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:</a:t>
            </a:r>
          </a:p>
          <a:p>
            <a:pPr lvl="1" defTabSz="449263">
              <a:buClr>
                <a:srgbClr val="00FF00"/>
              </a:buClr>
              <a:buSzPct val="100000"/>
              <a:buFont typeface="Verdana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Verdana" pitchFamily="34" charset="0"/>
              </a:rPr>
              <a:t>neutralinos</a:t>
            </a: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 (MSSM)</a:t>
            </a:r>
          </a:p>
          <a:p>
            <a:pPr lvl="1" defTabSz="449263">
              <a:buClr>
                <a:srgbClr val="00FF00"/>
              </a:buClr>
              <a:buSzPct val="100000"/>
              <a:buFont typeface="Verdana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 U Extra Dimensions (</a:t>
            </a:r>
            <a:r>
              <a:rPr lang="fr-FR" i="1" dirty="0">
                <a:solidFill>
                  <a:srgbClr val="000000"/>
                </a:solidFill>
                <a:latin typeface="Verdana" pitchFamily="34" charset="0"/>
              </a:rPr>
              <a:t>Servant, Tait 2003</a:t>
            </a: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) boson 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B</a:t>
            </a:r>
          </a:p>
          <a:p>
            <a:pPr lvl="1" defTabSz="449263">
              <a:buClr>
                <a:srgbClr val="00FF00"/>
              </a:buClr>
              <a:buSzPct val="100000"/>
              <a:buFont typeface="Verdana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Verdana" pitchFamily="34" charset="0"/>
              </a:rPr>
              <a:t>leptophilic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Verdana" pitchFamily="34" charset="0"/>
              </a:rPr>
              <a:t>models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 (PAMELA </a:t>
            </a:r>
            <a:r>
              <a:rPr lang="fr-FR" dirty="0" err="1" smtClean="0">
                <a:solidFill>
                  <a:srgbClr val="000000"/>
                </a:solidFill>
                <a:latin typeface="Verdana" pitchFamily="34" charset="0"/>
              </a:rPr>
              <a:t>excess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) </a:t>
            </a:r>
          </a:p>
          <a:p>
            <a:pPr lvl="1" defTabSz="449263">
              <a:buClr>
                <a:srgbClr val="00FF00"/>
              </a:buClr>
              <a:buSzPct val="100000"/>
              <a:buFont typeface="Verdana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Verdana" pitchFamily="34" charset="0"/>
              </a:rPr>
              <a:t>decaying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Verdana" pitchFamily="34" charset="0"/>
              </a:rPr>
              <a:t>dark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Verdana" pitchFamily="34" charset="0"/>
              </a:rPr>
              <a:t>matter</a:t>
            </a:r>
            <a:endParaRPr lang="fr-FR" dirty="0">
              <a:solidFill>
                <a:srgbClr val="000000"/>
              </a:solidFill>
              <a:latin typeface="Verdana" pitchFamily="34" charset="0"/>
            </a:endParaRPr>
          </a:p>
          <a:p>
            <a:pPr defTabSz="449263">
              <a:buClr>
                <a:srgbClr val="00FF0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000000"/>
              </a:solidFill>
              <a:latin typeface="Verdana" pitchFamily="34" charset="0"/>
            </a:endParaRPr>
          </a:p>
          <a:p>
            <a:pPr defTabSz="449263">
              <a:buClr>
                <a:srgbClr val="FF0066"/>
              </a:buClr>
              <a:buSzPct val="100000"/>
              <a:buFont typeface="Verdana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Verdana" pitchFamily="34" charset="0"/>
              </a:rPr>
              <a:t>Astrophysical</a:t>
            </a:r>
            <a:r>
              <a:rPr lang="fr-FR" dirty="0">
                <a:solidFill>
                  <a:srgbClr val="0000FF"/>
                </a:solidFill>
                <a:latin typeface="Verdana" pitchFamily="34" charset="0"/>
              </a:rPr>
              <a:t> factor</a:t>
            </a: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:</a:t>
            </a: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	          </a:t>
            </a:r>
            <a:r>
              <a:rPr lang="fr-FR" dirty="0">
                <a:solidFill>
                  <a:srgbClr val="008000"/>
                </a:solidFill>
                <a:latin typeface="Symbol" pitchFamily="18" charset="2"/>
              </a:rPr>
              <a:t></a:t>
            </a:r>
            <a:r>
              <a:rPr lang="fr-FR" dirty="0">
                <a:solidFill>
                  <a:srgbClr val="008000"/>
                </a:solidFill>
                <a:latin typeface="Verdana" pitchFamily="34" charset="0"/>
              </a:rPr>
              <a:t> dense </a:t>
            </a:r>
            <a:r>
              <a:rPr lang="fr-FR" dirty="0" err="1" smtClean="0">
                <a:solidFill>
                  <a:srgbClr val="008000"/>
                </a:solidFill>
                <a:latin typeface="Verdana" pitchFamily="34" charset="0"/>
              </a:rPr>
              <a:t>targets</a:t>
            </a:r>
            <a:endParaRPr lang="fr-FR" dirty="0">
              <a:solidFill>
                <a:srgbClr val="008000"/>
              </a:solidFill>
              <a:latin typeface="Verdana" pitchFamily="34" charset="0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008000"/>
                </a:solidFill>
                <a:latin typeface="Verdana" pitchFamily="34" charset="0"/>
              </a:rPr>
              <a:t>          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   	  </a:t>
            </a:r>
            <a:r>
              <a:rPr lang="fr-FR" dirty="0" err="1" smtClean="0">
                <a:latin typeface="Verdana" pitchFamily="34" charset="0"/>
              </a:rPr>
              <a:t>Galactic</a:t>
            </a:r>
            <a:r>
              <a:rPr lang="fr-FR" dirty="0" smtClean="0">
                <a:latin typeface="Verdana" pitchFamily="34" charset="0"/>
              </a:rPr>
              <a:t> </a:t>
            </a:r>
            <a:r>
              <a:rPr lang="fr-FR" dirty="0">
                <a:latin typeface="Verdana" pitchFamily="34" charset="0"/>
              </a:rPr>
              <a:t>Center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latin typeface="Verdana" pitchFamily="34" charset="0"/>
              </a:rPr>
              <a:t>		             </a:t>
            </a:r>
            <a:r>
              <a:rPr lang="fr-FR" dirty="0" err="1">
                <a:latin typeface="Verdana" pitchFamily="34" charset="0"/>
              </a:rPr>
              <a:t>nearby</a:t>
            </a:r>
            <a:r>
              <a:rPr lang="fr-FR" dirty="0">
                <a:latin typeface="Verdana" pitchFamily="34" charset="0"/>
              </a:rPr>
              <a:t> </a:t>
            </a:r>
            <a:r>
              <a:rPr lang="fr-FR" dirty="0" err="1">
                <a:latin typeface="Verdana" pitchFamily="34" charset="0"/>
              </a:rPr>
              <a:t>dwarf</a:t>
            </a:r>
            <a:r>
              <a:rPr lang="fr-FR" dirty="0">
                <a:latin typeface="Verdana" pitchFamily="34" charset="0"/>
              </a:rPr>
              <a:t> galaxies, </a:t>
            </a:r>
            <a:r>
              <a:rPr lang="fr-FR" dirty="0" err="1">
                <a:latin typeface="Verdana" pitchFamily="34" charset="0"/>
              </a:rPr>
              <a:t>globular</a:t>
            </a:r>
            <a:r>
              <a:rPr lang="fr-FR" dirty="0">
                <a:latin typeface="Verdana" pitchFamily="34" charset="0"/>
              </a:rPr>
              <a:t> clusters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latin typeface="Verdana" pitchFamily="34" charset="0"/>
              </a:rPr>
              <a:t>		             </a:t>
            </a:r>
            <a:r>
              <a:rPr lang="fr-FR" dirty="0" err="1" smtClean="0">
                <a:latin typeface="Verdana" pitchFamily="34" charset="0"/>
              </a:rPr>
              <a:t>galaxy</a:t>
            </a:r>
            <a:r>
              <a:rPr lang="fr-FR" dirty="0" smtClean="0">
                <a:latin typeface="Verdana" pitchFamily="34" charset="0"/>
              </a:rPr>
              <a:t> </a:t>
            </a:r>
            <a:r>
              <a:rPr lang="fr-FR" dirty="0">
                <a:latin typeface="Verdana" pitchFamily="34" charset="0"/>
              </a:rPr>
              <a:t>clusters </a:t>
            </a:r>
            <a:r>
              <a:rPr lang="fr-FR" dirty="0" smtClean="0">
                <a:latin typeface="Verdana" pitchFamily="34" charset="0"/>
              </a:rPr>
              <a:t>(</a:t>
            </a:r>
            <a:r>
              <a:rPr lang="fr-FR" dirty="0" err="1" smtClean="0">
                <a:latin typeface="Verdana" pitchFamily="34" charset="0"/>
              </a:rPr>
              <a:t>Fornax</a:t>
            </a:r>
            <a:r>
              <a:rPr lang="fr-FR" dirty="0" smtClean="0">
                <a:latin typeface="Verdana" pitchFamily="34" charset="0"/>
              </a:rPr>
              <a:t>)</a:t>
            </a:r>
            <a:endParaRPr lang="fr-FR" dirty="0">
              <a:latin typeface="Verdana" pitchFamily="34" charset="0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latin typeface="Verdana" pitchFamily="34" charset="0"/>
              </a:rPr>
              <a:t>                        </a:t>
            </a:r>
            <a:r>
              <a:rPr lang="fr-FR" dirty="0" err="1" smtClean="0">
                <a:latin typeface="Verdana" pitchFamily="34" charset="0"/>
              </a:rPr>
              <a:t>dark</a:t>
            </a:r>
            <a:r>
              <a:rPr lang="fr-FR" dirty="0" smtClean="0">
                <a:latin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</a:rPr>
              <a:t>matter</a:t>
            </a:r>
            <a:r>
              <a:rPr lang="fr-FR" dirty="0" smtClean="0">
                <a:latin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</a:rPr>
              <a:t>clumps</a:t>
            </a:r>
            <a:r>
              <a:rPr lang="fr-FR" dirty="0" smtClean="0">
                <a:latin typeface="Verdana" pitchFamily="34" charset="0"/>
              </a:rPr>
              <a:t>                </a:t>
            </a:r>
            <a:endParaRPr lang="fr-FR" dirty="0">
              <a:latin typeface="Verdana" pitchFamily="34" charset="0"/>
            </a:endParaRPr>
          </a:p>
        </p:txBody>
      </p:sp>
      <p:graphicFrame>
        <p:nvGraphicFramePr>
          <p:cNvPr id="37891" name="Object 11"/>
          <p:cNvGraphicFramePr>
            <a:graphicFrameLocks noChangeAspect="1"/>
          </p:cNvGraphicFramePr>
          <p:nvPr/>
        </p:nvGraphicFramePr>
        <p:xfrm>
          <a:off x="4724400" y="4495800"/>
          <a:ext cx="2373312" cy="603250"/>
        </p:xfrm>
        <a:graphic>
          <a:graphicData uri="http://schemas.openxmlformats.org/presentationml/2006/ole">
            <p:oleObj spid="_x0000_s3075" r:id="rId4" imgW="149832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81800" cy="792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371600" y="1828800"/>
            <a:ext cx="61777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present and future high energy instruments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present and future very high energy instruments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physics with HE and VHE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>
                <a:latin typeface="Verdana" pitchFamily="34" charset="0"/>
              </a:rPr>
              <a:t> ray detectors</a:t>
            </a:r>
          </a:p>
          <a:p>
            <a:pPr lvl="1"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cosmic ray acceleration</a:t>
            </a:r>
          </a:p>
          <a:p>
            <a:pPr lvl="1"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fundamental tests</a:t>
            </a:r>
          </a:p>
          <a:p>
            <a:pPr lvl="1"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dark matter indirect searches</a:t>
            </a:r>
          </a:p>
          <a:p>
            <a:pPr lvl="1"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cosmology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H.E.S.S.</a:t>
            </a:r>
            <a:r>
              <a:rPr lang="en-US" dirty="0" smtClean="0"/>
              <a:t> results on </a:t>
            </a:r>
            <a:r>
              <a:rPr lang="en-US" dirty="0" err="1" smtClean="0"/>
              <a:t>Fornax</a:t>
            </a:r>
            <a:r>
              <a:rPr lang="en-US" dirty="0" smtClean="0"/>
              <a:t> cluster: WIMPs exclusion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685788" cy="515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D812-BA3B-4D96-9A52-489D54F42FD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4495800" cy="365125"/>
          </a:xfrm>
        </p:spPr>
        <p:txBody>
          <a:bodyPr/>
          <a:lstStyle/>
          <a:p>
            <a:r>
              <a:rPr lang="en-US" dirty="0" smtClean="0"/>
              <a:t>High and Very High Energy gamma ray astronomy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90600" y="5867400"/>
            <a:ext cx="635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Verdana" pitchFamily="34" charset="0"/>
              </a:rPr>
              <a:t>A. </a:t>
            </a:r>
            <a:r>
              <a:rPr lang="en-US" i="1" dirty="0" err="1" smtClean="0">
                <a:latin typeface="Verdana" pitchFamily="34" charset="0"/>
              </a:rPr>
              <a:t>Abramovski</a:t>
            </a:r>
            <a:r>
              <a:rPr lang="en-US" i="1" dirty="0" smtClean="0">
                <a:latin typeface="Verdana" pitchFamily="34" charset="0"/>
              </a:rPr>
              <a:t> et al. (HESS collaboration), </a:t>
            </a:r>
            <a:r>
              <a:rPr lang="en-US" i="1" dirty="0" err="1" smtClean="0">
                <a:latin typeface="Verdana" pitchFamily="34" charset="0"/>
              </a:rPr>
              <a:t>ApJ</a:t>
            </a:r>
            <a:r>
              <a:rPr lang="en-US" i="1" dirty="0" smtClean="0">
                <a:latin typeface="Verdana" pitchFamily="34" charset="0"/>
              </a:rPr>
              <a:t> 2012 </a:t>
            </a:r>
            <a:endParaRPr lang="en-US" i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H.E.S.S.</a:t>
            </a:r>
            <a:r>
              <a:rPr lang="en-US" sz="2800" dirty="0" smtClean="0"/>
              <a:t> results on </a:t>
            </a:r>
            <a:r>
              <a:rPr lang="en-US" sz="2800" dirty="0" err="1" smtClean="0"/>
              <a:t>Fornax</a:t>
            </a:r>
            <a:r>
              <a:rPr lang="en-US" dirty="0" smtClean="0"/>
              <a:t> cluster with boosts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2918"/>
          <a:stretch>
            <a:fillRect/>
          </a:stretch>
        </p:blipFill>
        <p:spPr bwMode="auto">
          <a:xfrm>
            <a:off x="762000" y="838200"/>
            <a:ext cx="7658862" cy="55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D812-BA3B-4D96-9A52-489D54F42FD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4724400" cy="365125"/>
          </a:xfrm>
        </p:spPr>
        <p:txBody>
          <a:bodyPr/>
          <a:lstStyle/>
          <a:p>
            <a:r>
              <a:rPr lang="en-US" dirty="0" smtClean="0"/>
              <a:t>High and Very High Energy gamma ray astronomy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429000" y="3429000"/>
            <a:ext cx="221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Excluded 95% CL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Expected &lt;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v</a:t>
            </a:r>
            <a:r>
              <a:rPr lang="en-US" sz="2400" dirty="0" smtClean="0"/>
              <a:t>&gt; limits with clumps and </a:t>
            </a:r>
            <a:r>
              <a:rPr lang="en-US" sz="2400" dirty="0" smtClean="0">
                <a:solidFill>
                  <a:srgbClr val="FF0000"/>
                </a:solidFill>
              </a:rPr>
              <a:t>CTA</a:t>
            </a:r>
            <a:r>
              <a:rPr lang="en-US" sz="2400" dirty="0" smtClean="0"/>
              <a:t> (1/4 sky)</a:t>
            </a:r>
            <a:endParaRPr lang="en-US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4800600" cy="365125"/>
          </a:xfrm>
        </p:spPr>
        <p:txBody>
          <a:bodyPr/>
          <a:lstStyle/>
          <a:p>
            <a:r>
              <a:rPr lang="en-US" dirty="0" smtClean="0"/>
              <a:t>High and Very High Energy gamma ray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D812-BA3B-4D96-9A52-489D54F42FD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5638800"/>
            <a:ext cx="7122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 dirty="0" err="1">
                <a:latin typeface="Verdana" pitchFamily="34" charset="0"/>
              </a:rPr>
              <a:t>P.Brun</a:t>
            </a:r>
            <a:r>
              <a:rPr lang="fr-FR" i="1" dirty="0">
                <a:latin typeface="Verdana" pitchFamily="34" charset="0"/>
              </a:rPr>
              <a:t>, E.</a:t>
            </a:r>
            <a:r>
              <a:rPr lang="fr-FR" i="1" dirty="0" err="1">
                <a:latin typeface="Verdana" pitchFamily="34" charset="0"/>
              </a:rPr>
              <a:t>Moulin,J.Diemand</a:t>
            </a:r>
            <a:r>
              <a:rPr lang="fr-FR" i="1" dirty="0">
                <a:latin typeface="Verdana" pitchFamily="34" charset="0"/>
              </a:rPr>
              <a:t>, J-F.G, PRD </a:t>
            </a:r>
            <a:r>
              <a:rPr lang="fr-FR" i="1" dirty="0" smtClean="0">
                <a:latin typeface="Verdana" pitchFamily="34" charset="0"/>
              </a:rPr>
              <a:t>83, 015003 </a:t>
            </a:r>
            <a:r>
              <a:rPr lang="fr-FR" i="1" dirty="0">
                <a:latin typeface="Verdana" pitchFamily="34" charset="0"/>
              </a:rPr>
              <a:t>(</a:t>
            </a:r>
            <a:r>
              <a:rPr lang="fr-FR" i="1" dirty="0" smtClean="0">
                <a:latin typeface="Verdana" pitchFamily="34" charset="0"/>
              </a:rPr>
              <a:t>2011)</a:t>
            </a:r>
            <a:endParaRPr lang="fr-FR" i="1" dirty="0">
              <a:latin typeface="Verdana" pitchFamily="34" charset="0"/>
            </a:endParaRPr>
          </a:p>
        </p:txBody>
      </p:sp>
      <p:pic>
        <p:nvPicPr>
          <p:cNvPr id="10" name="Picture 5" descr="CTA-limits-quarter-sky"/>
          <p:cNvPicPr>
            <a:picLocks noChangeAspect="1" noChangeArrowheads="1"/>
          </p:cNvPicPr>
          <p:nvPr/>
        </p:nvPicPr>
        <p:blipFill>
          <a:blip r:embed="rId2"/>
          <a:srcRect b="7200"/>
          <a:stretch>
            <a:fillRect/>
          </a:stretch>
        </p:blipFill>
        <p:spPr bwMode="auto">
          <a:xfrm>
            <a:off x="361950" y="762000"/>
            <a:ext cx="8782050" cy="3535680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59446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6600"/>
              </a:buClr>
              <a:buSzPct val="120000"/>
              <a:buFont typeface="Verdana" pitchFamily="34" charset="0"/>
              <a:buChar char="―"/>
            </a:pPr>
            <a:r>
              <a:rPr lang="fr-FR" dirty="0">
                <a:latin typeface="Verdana" pitchFamily="34" charset="0"/>
              </a:rPr>
              <a:t> 1/4 </a:t>
            </a:r>
            <a:r>
              <a:rPr lang="fr-FR" dirty="0" err="1">
                <a:latin typeface="Verdana" pitchFamily="34" charset="0"/>
              </a:rPr>
              <a:t>survey</a:t>
            </a:r>
            <a:r>
              <a:rPr lang="fr-FR" dirty="0">
                <a:latin typeface="Verdana" pitchFamily="34" charset="0"/>
              </a:rPr>
              <a:t> in </a:t>
            </a:r>
            <a:r>
              <a:rPr lang="fr-FR" dirty="0" smtClean="0">
                <a:latin typeface="Verdana" pitchFamily="34" charset="0"/>
              </a:rPr>
              <a:t>~ 370 </a:t>
            </a:r>
            <a:r>
              <a:rPr lang="fr-FR" dirty="0" err="1" smtClean="0">
                <a:latin typeface="Verdana" pitchFamily="34" charset="0"/>
              </a:rPr>
              <a:t>hours</a:t>
            </a:r>
            <a:endParaRPr lang="fr-FR" dirty="0">
              <a:latin typeface="Verdana" pitchFamily="34" charset="0"/>
            </a:endParaRPr>
          </a:p>
          <a:p>
            <a:pPr>
              <a:buClr>
                <a:srgbClr val="006600"/>
              </a:buClr>
              <a:buSzPct val="120000"/>
              <a:buFont typeface="Verdana" pitchFamily="34" charset="0"/>
              <a:buChar char="―"/>
            </a:pPr>
            <a:r>
              <a:rPr lang="fr-FR" dirty="0">
                <a:latin typeface="Verdana" pitchFamily="34" charset="0"/>
              </a:rPr>
              <a:t> assume 5 10</a:t>
            </a:r>
            <a:r>
              <a:rPr lang="fr-FR" baseline="30000" dirty="0">
                <a:latin typeface="Verdana" pitchFamily="34" charset="0"/>
              </a:rPr>
              <a:t>-13</a:t>
            </a:r>
            <a:r>
              <a:rPr lang="fr-FR" dirty="0">
                <a:latin typeface="Verdana" pitchFamily="34" charset="0"/>
              </a:rPr>
              <a:t> cm</a:t>
            </a:r>
            <a:r>
              <a:rPr lang="fr-FR" baseline="30000" dirty="0">
                <a:latin typeface="Verdana" pitchFamily="34" charset="0"/>
              </a:rPr>
              <a:t>-2</a:t>
            </a:r>
            <a:r>
              <a:rPr lang="fr-FR" dirty="0">
                <a:latin typeface="Verdana" pitchFamily="34" charset="0"/>
              </a:rPr>
              <a:t>s</a:t>
            </a:r>
            <a:r>
              <a:rPr lang="fr-FR" baseline="30000" dirty="0">
                <a:latin typeface="Verdana" pitchFamily="34" charset="0"/>
              </a:rPr>
              <a:t>-1</a:t>
            </a:r>
            <a:r>
              <a:rPr lang="fr-FR" dirty="0">
                <a:latin typeface="Verdana" pitchFamily="34" charset="0"/>
              </a:rPr>
              <a:t> </a:t>
            </a:r>
            <a:r>
              <a:rPr lang="fr-FR" dirty="0" err="1">
                <a:latin typeface="Verdana" pitchFamily="34" charset="0"/>
              </a:rPr>
              <a:t>sensitivity</a:t>
            </a:r>
            <a:r>
              <a:rPr lang="fr-FR" dirty="0">
                <a:latin typeface="Verdana" pitchFamily="34" charset="0"/>
              </a:rPr>
              <a:t> (5 </a:t>
            </a:r>
            <a:r>
              <a:rPr lang="fr-FR" dirty="0" err="1">
                <a:latin typeface="Verdana" pitchFamily="34" charset="0"/>
              </a:rPr>
              <a:t>hour</a:t>
            </a:r>
            <a:r>
              <a:rPr lang="fr-FR" dirty="0">
                <a:latin typeface="Verdana" pitchFamily="34" charset="0"/>
              </a:rPr>
              <a:t>/</a:t>
            </a:r>
            <a:r>
              <a:rPr lang="fr-FR" dirty="0" err="1">
                <a:latin typeface="Verdana" pitchFamily="34" charset="0"/>
              </a:rPr>
              <a:t>bin</a:t>
            </a:r>
            <a:r>
              <a:rPr lang="fr-FR" dirty="0">
                <a:latin typeface="Verdana" pitchFamily="34" charset="0"/>
              </a:rPr>
              <a:t>)</a:t>
            </a:r>
          </a:p>
          <a:p>
            <a:pPr>
              <a:buClr>
                <a:srgbClr val="006600"/>
              </a:buClr>
              <a:buSzPct val="120000"/>
              <a:buFont typeface="Verdana" pitchFamily="34" charset="0"/>
              <a:buChar char="―"/>
            </a:pPr>
            <a:r>
              <a:rPr lang="fr-FR" dirty="0">
                <a:latin typeface="Verdana" pitchFamily="34" charset="0"/>
              </a:rPr>
              <a:t> </a:t>
            </a:r>
            <a:r>
              <a:rPr lang="fr-FR" dirty="0" err="1">
                <a:latin typeface="Verdana" pitchFamily="34" charset="0"/>
              </a:rPr>
              <a:t>number</a:t>
            </a:r>
            <a:r>
              <a:rPr lang="fr-FR" dirty="0">
                <a:latin typeface="Verdana" pitchFamily="34" charset="0"/>
              </a:rPr>
              <a:t> of </a:t>
            </a:r>
            <a:r>
              <a:rPr lang="fr-FR" dirty="0" err="1">
                <a:latin typeface="Verdana" pitchFamily="34" charset="0"/>
              </a:rPr>
              <a:t>subhalos</a:t>
            </a:r>
            <a:r>
              <a:rPr lang="fr-FR" dirty="0">
                <a:latin typeface="Verdana" pitchFamily="34" charset="0"/>
              </a:rPr>
              <a:t>: 3907±324</a:t>
            </a:r>
          </a:p>
          <a:p>
            <a:pPr>
              <a:buClr>
                <a:srgbClr val="006600"/>
              </a:buClr>
              <a:buSzPct val="120000"/>
              <a:buFont typeface="Verdana" pitchFamily="34" charset="0"/>
              <a:buChar char="―"/>
            </a:pPr>
            <a:r>
              <a:rPr lang="fr-FR" b="1" dirty="0">
                <a:latin typeface="Verdana" pitchFamily="34" charset="0"/>
              </a:rPr>
              <a:t> thermal </a:t>
            </a:r>
            <a:r>
              <a:rPr lang="fr-FR" b="1" dirty="0" err="1">
                <a:latin typeface="Verdana" pitchFamily="34" charset="0"/>
              </a:rPr>
              <a:t>WIMPs</a:t>
            </a:r>
            <a:r>
              <a:rPr lang="fr-FR" b="1" dirty="0">
                <a:latin typeface="Verdana" pitchFamily="34" charset="0"/>
              </a:rPr>
              <a:t> </a:t>
            </a:r>
            <a:r>
              <a:rPr lang="fr-FR" b="1" dirty="0" err="1">
                <a:latin typeface="Verdana" pitchFamily="34" charset="0"/>
              </a:rPr>
              <a:t>region</a:t>
            </a:r>
            <a:r>
              <a:rPr lang="fr-FR" b="1" dirty="0">
                <a:latin typeface="Verdana" pitchFamily="34" charset="0"/>
              </a:rPr>
              <a:t> </a:t>
            </a:r>
            <a:r>
              <a:rPr lang="fr-FR" b="1" dirty="0" err="1">
                <a:latin typeface="Verdana" pitchFamily="34" charset="0"/>
              </a:rPr>
              <a:t>reachable</a:t>
            </a:r>
            <a:endParaRPr lang="fr-FR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Cosmic signatures of </a:t>
            </a:r>
            <a:r>
              <a:rPr lang="en-US" dirty="0" err="1" smtClean="0"/>
              <a:t>axion</a:t>
            </a:r>
            <a:r>
              <a:rPr lang="en-US" dirty="0" smtClean="0"/>
              <a:t>-like particles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991" y="2971800"/>
            <a:ext cx="4640009" cy="307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 r="5680"/>
          <a:stretch>
            <a:fillRect/>
          </a:stretch>
        </p:blipFill>
        <p:spPr bwMode="auto">
          <a:xfrm>
            <a:off x="0" y="2895600"/>
            <a:ext cx="4676341" cy="319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28600" y="914400"/>
            <a:ext cx="86409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Cosmic magnetic fields affect the propagation of high energy photons</a:t>
            </a:r>
          </a:p>
          <a:p>
            <a:pPr marL="342900" indent="-342900"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if coupled to hypothetic </a:t>
            </a:r>
            <a:r>
              <a:rPr lang="en-US" dirty="0" err="1" smtClean="0">
                <a:latin typeface="Verdana" pitchFamily="34" charset="0"/>
              </a:rPr>
              <a:t>axions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Signature of </a:t>
            </a:r>
            <a:r>
              <a:rPr lang="en-US" dirty="0" err="1" smtClean="0">
                <a:latin typeface="Verdana" pitchFamily="34" charset="0"/>
              </a:rPr>
              <a:t>axion</a:t>
            </a:r>
            <a:r>
              <a:rPr lang="en-US" dirty="0" smtClean="0">
                <a:latin typeface="Verdana" pitchFamily="34" charset="0"/>
              </a:rPr>
              <a:t>-photon coupling: “rugged” spectra </a:t>
            </a:r>
          </a:p>
          <a:p>
            <a:pPr marL="342900" indent="-342900"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    (</a:t>
            </a:r>
            <a:r>
              <a:rPr lang="en-US" i="1" dirty="0" err="1" smtClean="0">
                <a:latin typeface="Verdana" pitchFamily="34" charset="0"/>
              </a:rPr>
              <a:t>Wouters</a:t>
            </a:r>
            <a:r>
              <a:rPr lang="en-US" i="1" dirty="0" smtClean="0">
                <a:latin typeface="Verdana" pitchFamily="34" charset="0"/>
              </a:rPr>
              <a:t> and </a:t>
            </a:r>
            <a:r>
              <a:rPr lang="en-US" i="1" dirty="0" err="1" smtClean="0">
                <a:latin typeface="Verdana" pitchFamily="34" charset="0"/>
              </a:rPr>
              <a:t>Brun</a:t>
            </a:r>
            <a:r>
              <a:rPr lang="en-US" i="1" dirty="0" smtClean="0">
                <a:latin typeface="Verdana" pitchFamily="34" charset="0"/>
              </a:rPr>
              <a:t> 2012</a:t>
            </a:r>
            <a:r>
              <a:rPr lang="en-US" dirty="0" smtClean="0">
                <a:latin typeface="Verdana" pitchFamily="34" charset="0"/>
              </a:rPr>
              <a:t>)</a:t>
            </a:r>
          </a:p>
          <a:p>
            <a:pPr marL="342900" indent="-342900"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might provide a hint or a constraint on </a:t>
            </a:r>
            <a:r>
              <a:rPr lang="en-US" dirty="0" err="1" smtClean="0">
                <a:latin typeface="Verdana" pitchFamily="34" charset="0"/>
              </a:rPr>
              <a:t>axions</a:t>
            </a:r>
            <a:r>
              <a:rPr lang="en-US" dirty="0" smtClean="0">
                <a:latin typeface="Verdana" pitchFamily="34" charset="0"/>
              </a:rPr>
              <a:t> if the cosmic magnetic</a:t>
            </a:r>
          </a:p>
          <a:p>
            <a:pPr marL="342900" indent="-342900"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field is modeled properly.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563562"/>
          </a:xfrm>
        </p:spPr>
        <p:txBody>
          <a:bodyPr/>
          <a:lstStyle/>
          <a:p>
            <a:r>
              <a:rPr lang="en-US" dirty="0" smtClean="0"/>
              <a:t>Cosmology with gravitational </a:t>
            </a:r>
            <a:r>
              <a:rPr lang="en-US" dirty="0" err="1" smtClean="0"/>
              <a:t>lensing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mage 5" descr="femto-simu.png"/>
          <p:cNvPicPr>
            <a:picLocks noChangeAspect="1"/>
          </p:cNvPicPr>
          <p:nvPr/>
        </p:nvPicPr>
        <p:blipFill>
          <a:blip r:embed="rId2"/>
          <a:srcRect l="2456" r="6139" b="23485"/>
          <a:stretch>
            <a:fillRect/>
          </a:stretch>
        </p:blipFill>
        <p:spPr>
          <a:xfrm>
            <a:off x="304802" y="3581401"/>
            <a:ext cx="3607973" cy="2684219"/>
          </a:xfrm>
          <a:prstGeom prst="rect">
            <a:avLst/>
          </a:prstGeom>
        </p:spPr>
      </p:pic>
      <p:pic>
        <p:nvPicPr>
          <p:cNvPr id="7" name="Image 6" descr="femto-result.png"/>
          <p:cNvPicPr>
            <a:picLocks noChangeAspect="1"/>
          </p:cNvPicPr>
          <p:nvPr/>
        </p:nvPicPr>
        <p:blipFill>
          <a:blip r:embed="rId3"/>
          <a:srcRect l="1303" b="22103"/>
          <a:stretch>
            <a:fillRect/>
          </a:stretch>
        </p:blipFill>
        <p:spPr>
          <a:xfrm>
            <a:off x="4648200" y="3352800"/>
            <a:ext cx="4087278" cy="30420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1000" y="762000"/>
            <a:ext cx="83322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rgbClr val="C00000"/>
              </a:buClr>
              <a:buSzPct val="120000"/>
            </a:pP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Hubble constant from </a:t>
            </a:r>
            <a:r>
              <a:rPr lang="en-US" dirty="0" err="1" smtClean="0">
                <a:solidFill>
                  <a:srgbClr val="0000FF"/>
                </a:solidFill>
                <a:latin typeface="Verdana" pitchFamily="34" charset="0"/>
              </a:rPr>
              <a:t>macrolensing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 time delays  </a:t>
            </a:r>
          </a:p>
          <a:p>
            <a:pPr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First gravitational lens system (PKS1830) seen with Fermi-LAT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(</a:t>
            </a:r>
            <a:r>
              <a:rPr lang="en-US" i="1" dirty="0" err="1" smtClean="0">
                <a:latin typeface="Verdana" pitchFamily="34" charset="0"/>
              </a:rPr>
              <a:t>A.Barnacka</a:t>
            </a:r>
            <a:r>
              <a:rPr lang="en-US" i="1" dirty="0" smtClean="0">
                <a:latin typeface="Verdana" pitchFamily="34" charset="0"/>
              </a:rPr>
              <a:t> et al, </a:t>
            </a:r>
            <a:r>
              <a:rPr lang="en-US" i="1" dirty="0" err="1" smtClean="0">
                <a:latin typeface="Verdana" pitchFamily="34" charset="0"/>
              </a:rPr>
              <a:t>ApJ</a:t>
            </a:r>
            <a:r>
              <a:rPr lang="en-US" i="1" dirty="0" smtClean="0">
                <a:latin typeface="Verdana" pitchFamily="34" charset="0"/>
              </a:rPr>
              <a:t> 2011</a:t>
            </a:r>
            <a:r>
              <a:rPr lang="en-US" dirty="0" smtClean="0">
                <a:latin typeface="Verdana" pitchFamily="34" charset="0"/>
              </a:rPr>
              <a:t>)  </a:t>
            </a:r>
          </a:p>
          <a:p>
            <a:pPr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improvement of time delay due to the large time coverage of Fermi </a:t>
            </a:r>
          </a:p>
          <a:p>
            <a:pPr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improvement in measurement of H0 from lenses.</a:t>
            </a:r>
          </a:p>
          <a:p>
            <a:pPr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Density of very low mass compact objects (PBHs) from </a:t>
            </a:r>
            <a:r>
              <a:rPr lang="en-US" dirty="0" err="1" smtClean="0">
                <a:solidFill>
                  <a:srgbClr val="0000FF"/>
                </a:solidFill>
                <a:latin typeface="Verdana" pitchFamily="34" charset="0"/>
              </a:rPr>
              <a:t>femtolensing</a:t>
            </a:r>
            <a:endParaRPr lang="en-US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(</a:t>
            </a:r>
            <a:r>
              <a:rPr lang="en-US" i="1" dirty="0" err="1" smtClean="0">
                <a:latin typeface="Verdana" pitchFamily="34" charset="0"/>
              </a:rPr>
              <a:t>A.Barnacka</a:t>
            </a:r>
            <a:r>
              <a:rPr lang="en-US" i="1" dirty="0" smtClean="0">
                <a:latin typeface="Verdana" pitchFamily="34" charset="0"/>
              </a:rPr>
              <a:t> </a:t>
            </a:r>
            <a:r>
              <a:rPr lang="en-US" i="1" dirty="0" smtClean="0">
                <a:latin typeface="Verdana" pitchFamily="34" charset="0"/>
              </a:rPr>
              <a:t>et al, 2012, PRD sub</a:t>
            </a:r>
            <a:r>
              <a:rPr lang="en-US" i="1" dirty="0" smtClean="0">
                <a:latin typeface="Verdana" pitchFamily="34" charset="0"/>
              </a:rPr>
              <a:t>. </a:t>
            </a:r>
            <a:r>
              <a:rPr lang="en-US" dirty="0" smtClean="0">
                <a:latin typeface="Verdana" pitchFamily="34" charset="0"/>
              </a:rPr>
              <a:t>)</a:t>
            </a: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large number of GRB detected by Fermi-GBM</a:t>
            </a:r>
          </a:p>
          <a:p>
            <a:pPr>
              <a:buClr>
                <a:srgbClr val="C00000"/>
              </a:buClr>
              <a:buSzPct val="120000"/>
              <a:buFont typeface="Calibri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improved spectral reconstruction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382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85800" y="5486400"/>
            <a:ext cx="307327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Verdana" pitchFamily="34" charset="0"/>
              </a:rPr>
              <a:t>Simulated </a:t>
            </a:r>
            <a:r>
              <a:rPr lang="en-US" sz="1600" i="1" dirty="0" err="1" smtClean="0">
                <a:latin typeface="Verdana" pitchFamily="34" charset="0"/>
              </a:rPr>
              <a:t>femtolensed</a:t>
            </a:r>
            <a:r>
              <a:rPr lang="en-US" sz="1600" i="1" dirty="0" smtClean="0">
                <a:latin typeface="Verdana" pitchFamily="34" charset="0"/>
              </a:rPr>
              <a:t> GRB</a:t>
            </a:r>
            <a:endParaRPr lang="en-US" sz="1600" i="1" dirty="0">
              <a:latin typeface="Verdan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38800" y="4495800"/>
            <a:ext cx="19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itchFamily="34" charset="0"/>
              </a:rPr>
              <a:t>Excluded 95% CL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38800" y="5562600"/>
            <a:ext cx="29551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Verdana" pitchFamily="34" charset="0"/>
              </a:rPr>
              <a:t>d</a:t>
            </a:r>
            <a:r>
              <a:rPr lang="en-US" sz="1600" i="1" dirty="0" smtClean="0">
                <a:latin typeface="Verdana" pitchFamily="34" charset="0"/>
              </a:rPr>
              <a:t>ensity of compact objects</a:t>
            </a:r>
            <a:endParaRPr lang="en-US" sz="1600" i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639762"/>
          </a:xfrm>
        </p:spPr>
        <p:txBody>
          <a:bodyPr/>
          <a:lstStyle/>
          <a:p>
            <a:r>
              <a:rPr lang="en-US" dirty="0" smtClean="0"/>
              <a:t>Cosmology: Extragalactic background light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Image 5" descr="ebl_vs_vhe_sket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EBL “crisis”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 b="3276"/>
          <a:stretch>
            <a:fillRect/>
          </a:stretch>
        </p:blipFill>
        <p:spPr bwMode="auto">
          <a:xfrm>
            <a:off x="1523999" y="685799"/>
            <a:ext cx="6177820" cy="42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57200" y="4876800"/>
            <a:ext cx="82214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predictions from IR light close to UL from TEV </a:t>
            </a:r>
            <a:r>
              <a:rPr lang="en-US" dirty="0" err="1" smtClean="0">
                <a:latin typeface="Verdana" pitchFamily="34" charset="0"/>
              </a:rPr>
              <a:t>blazars</a:t>
            </a:r>
            <a:r>
              <a:rPr lang="en-US" dirty="0" smtClean="0">
                <a:latin typeface="Verdana" pitchFamily="34" charset="0"/>
              </a:rPr>
              <a:t>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  <a:sym typeface="Symbol"/>
              </a:rPr>
              <a:t> </a:t>
            </a:r>
            <a:r>
              <a:rPr lang="en-US" dirty="0" smtClean="0">
                <a:latin typeface="Verdana" pitchFamily="34" charset="0"/>
              </a:rPr>
              <a:t>Universe seems more transparent to </a:t>
            </a:r>
            <a:r>
              <a:rPr lang="en-US" dirty="0" err="1" smtClean="0">
                <a:latin typeface="Verdana" pitchFamily="34" charset="0"/>
              </a:rPr>
              <a:t>TeV</a:t>
            </a:r>
            <a:r>
              <a:rPr lang="en-US" dirty="0" smtClean="0">
                <a:latin typeface="Symbol" pitchFamily="18" charset="2"/>
              </a:rPr>
              <a:t> g </a:t>
            </a:r>
            <a:r>
              <a:rPr lang="en-US" dirty="0" smtClean="0">
                <a:latin typeface="Verdana" pitchFamily="34" charset="0"/>
              </a:rPr>
              <a:t>than previously thought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“conventional” explanation: population evolution in galaxies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other more exotic explanation: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         Lorentz invariance violation, </a:t>
            </a:r>
            <a:r>
              <a:rPr lang="en-US" dirty="0" err="1" smtClean="0">
                <a:latin typeface="Verdana" pitchFamily="34" charset="0"/>
              </a:rPr>
              <a:t>axions</a:t>
            </a:r>
            <a:r>
              <a:rPr lang="en-US" dirty="0" smtClean="0">
                <a:latin typeface="Verdana" pitchFamily="34" charset="0"/>
              </a:rPr>
              <a:t>-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>
                <a:latin typeface="Verdana" pitchFamily="34" charset="0"/>
              </a:rPr>
              <a:t> oscillation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</a:t>
            </a:r>
          </a:p>
          <a:p>
            <a:pPr>
              <a:buClr>
                <a:srgbClr val="C00000"/>
              </a:buClr>
              <a:buSzPct val="120000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62400" y="4114800"/>
            <a:ext cx="187256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Verdana" pitchFamily="34" charset="0"/>
              </a:rPr>
              <a:t>Meyer et al (2012)</a:t>
            </a:r>
            <a:endParaRPr lang="en-US" sz="1400" i="1" dirty="0">
              <a:latin typeface="Verdan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3400" y="1371600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latin typeface="Verdana" pitchFamily="34" charset="0"/>
              </a:rPr>
              <a:t>Upper limits from </a:t>
            </a:r>
            <a:r>
              <a:rPr lang="en-US" i="1" u="sng" dirty="0" err="1" smtClean="0">
                <a:latin typeface="Verdana" pitchFamily="34" charset="0"/>
              </a:rPr>
              <a:t>TeV</a:t>
            </a:r>
            <a:r>
              <a:rPr lang="en-US" i="1" u="sng" dirty="0" smtClean="0">
                <a:latin typeface="Verdana" pitchFamily="34" charset="0"/>
              </a:rPr>
              <a:t> </a:t>
            </a:r>
            <a:r>
              <a:rPr lang="en-US" i="1" u="sng" dirty="0" err="1" smtClean="0">
                <a:latin typeface="Verdana" pitchFamily="34" charset="0"/>
              </a:rPr>
              <a:t>blazars</a:t>
            </a:r>
            <a:endParaRPr lang="en-US" i="1" u="sng" dirty="0">
              <a:latin typeface="Verdan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38400" y="37338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latin typeface="Verdana" pitchFamily="34" charset="0"/>
              </a:rPr>
              <a:t>predictions</a:t>
            </a:r>
            <a:endParaRPr lang="en-US" i="1" u="sng" dirty="0">
              <a:latin typeface="Verdana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600200" y="1676400"/>
            <a:ext cx="1524000" cy="6096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276600" y="3200400"/>
            <a:ext cx="685800" cy="5334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563562"/>
          </a:xfrm>
        </p:spPr>
        <p:txBody>
          <a:bodyPr/>
          <a:lstStyle/>
          <a:p>
            <a:r>
              <a:rPr lang="en-US" dirty="0" smtClean="0"/>
              <a:t>Conclusion and outlook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28600" y="914400"/>
            <a:ext cx="880401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Labs from the Paris-</a:t>
            </a:r>
            <a:r>
              <a:rPr lang="en-US" dirty="0" err="1" smtClean="0">
                <a:latin typeface="Verdana" pitchFamily="34" charset="0"/>
              </a:rPr>
              <a:t>Saclay</a:t>
            </a:r>
            <a:r>
              <a:rPr lang="en-US" dirty="0" smtClean="0">
                <a:latin typeface="Verdana" pitchFamily="34" charset="0"/>
              </a:rPr>
              <a:t> campus, mostly IRFU and LLR have been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involved in HE/VHE astronomy for 25 years, successfully collaborating 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in projects such as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Fermi-LAT,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HESS</a:t>
            </a:r>
            <a:r>
              <a:rPr lang="en-US" dirty="0" smtClean="0">
                <a:latin typeface="Verdana" pitchFamily="34" charset="0"/>
              </a:rPr>
              <a:t> and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CTA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The main physics goals are the study of cosmic ray acceleration and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black holes. 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Some physics goals of HE/VHE astronomy are contained in 2 of the </a:t>
            </a:r>
          </a:p>
          <a:p>
            <a:pPr marL="342900" indent="-342900"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scientific themes of P2IO:</a:t>
            </a:r>
          </a:p>
          <a:p>
            <a:pPr lvl="1"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fundamental tests </a:t>
            </a:r>
            <a:r>
              <a:rPr lang="en-US" dirty="0" smtClean="0">
                <a:latin typeface="Verdana" pitchFamily="34" charset="0"/>
              </a:rPr>
              <a:t>(Lorentz invariance)</a:t>
            </a:r>
          </a:p>
          <a:p>
            <a:pPr lvl="1"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dark components of the Universe </a:t>
            </a:r>
            <a:r>
              <a:rPr lang="en-US" dirty="0" smtClean="0">
                <a:latin typeface="Verdana" pitchFamily="34" charset="0"/>
              </a:rPr>
              <a:t>(Dark Matter, </a:t>
            </a:r>
            <a:r>
              <a:rPr lang="en-US" dirty="0" err="1" smtClean="0">
                <a:latin typeface="Verdana" pitchFamily="34" charset="0"/>
              </a:rPr>
              <a:t>axions</a:t>
            </a:r>
            <a:r>
              <a:rPr lang="en-US" dirty="0" smtClean="0">
                <a:latin typeface="Verdana" pitchFamily="34" charset="0"/>
              </a:rPr>
              <a:t>, cosmology)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Strong collaborations can be easily reinforced between IRFU and LLR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with subjects such as the study of unidentified objects from HE catalogs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Collaborations with other teams from the Paris-</a:t>
            </a:r>
            <a:r>
              <a:rPr lang="en-US" dirty="0" err="1" smtClean="0">
                <a:latin typeface="Verdana" pitchFamily="34" charset="0"/>
              </a:rPr>
              <a:t>Saclay</a:t>
            </a:r>
            <a:r>
              <a:rPr lang="en-US" dirty="0" smtClean="0">
                <a:latin typeface="Verdana" pitchFamily="34" charset="0"/>
              </a:rPr>
              <a:t> campus could be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developed </a:t>
            </a:r>
            <a:r>
              <a:rPr lang="en-US" dirty="0" smtClean="0">
                <a:latin typeface="Verdana" pitchFamily="34" charset="0"/>
              </a:rPr>
              <a:t>on themes such as the study of UHE cosmic rays.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Energy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ray astronomy: present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Image 6" descr="glast-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069336" cy="4572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905000"/>
            <a:ext cx="45833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collaboration to 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Fermi-LAT</a:t>
            </a:r>
            <a:r>
              <a:rPr lang="en-US" dirty="0" smtClean="0">
                <a:latin typeface="Verdana" pitchFamily="34" charset="0"/>
              </a:rPr>
              <a:t> 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international team,&gt; 400 scientists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satellite-based </a:t>
            </a:r>
            <a:r>
              <a:rPr lang="en-US" dirty="0" err="1" smtClean="0">
                <a:latin typeface="Verdana" pitchFamily="34" charset="0"/>
              </a:rPr>
              <a:t>CsI</a:t>
            </a:r>
            <a:r>
              <a:rPr lang="en-US" dirty="0" smtClean="0">
                <a:latin typeface="Verdana" pitchFamily="34" charset="0"/>
              </a:rPr>
              <a:t>(</a:t>
            </a:r>
            <a:r>
              <a:rPr lang="en-US" dirty="0" err="1" smtClean="0">
                <a:latin typeface="Verdana" pitchFamily="34" charset="0"/>
              </a:rPr>
              <a:t>Tl</a:t>
            </a:r>
            <a:r>
              <a:rPr lang="en-US" dirty="0" smtClean="0">
                <a:latin typeface="Verdana" pitchFamily="34" charset="0"/>
              </a:rPr>
              <a:t>) calorimeter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30 </a:t>
            </a:r>
            <a:r>
              <a:rPr lang="en-US" dirty="0" err="1" smtClean="0">
                <a:latin typeface="Verdana" pitchFamily="34" charset="0"/>
              </a:rPr>
              <a:t>MeV</a:t>
            </a:r>
            <a:r>
              <a:rPr lang="en-US" dirty="0" smtClean="0">
                <a:latin typeface="Verdana" pitchFamily="34" charset="0"/>
              </a:rPr>
              <a:t> &lt; E &lt; 300 </a:t>
            </a:r>
            <a:r>
              <a:rPr lang="en-US" dirty="0" err="1" smtClean="0">
                <a:latin typeface="Verdana" pitchFamily="34" charset="0"/>
              </a:rPr>
              <a:t>GeV</a:t>
            </a: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major competitor: AGILE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launched 08/2008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Fermi-LAT @ Paris-</a:t>
            </a:r>
            <a:r>
              <a:rPr lang="en-US" dirty="0" err="1" smtClean="0">
                <a:latin typeface="Verdana" pitchFamily="34" charset="0"/>
              </a:rPr>
              <a:t>Saclay</a:t>
            </a:r>
            <a:r>
              <a:rPr lang="en-US" dirty="0" smtClean="0">
                <a:latin typeface="Verdana" pitchFamily="34" charset="0"/>
              </a:rPr>
              <a:t>: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  <a:r>
              <a:rPr lang="en-US" dirty="0" smtClean="0"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5</a:t>
            </a:r>
            <a:r>
              <a:rPr lang="en-US" dirty="0" smtClean="0">
                <a:latin typeface="Verdana" pitchFamily="34" charset="0"/>
              </a:rPr>
              <a:t> physicists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(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</a:t>
            </a:r>
            <a:r>
              <a:rPr lang="en-US" dirty="0" smtClean="0"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4</a:t>
            </a:r>
            <a:r>
              <a:rPr lang="en-US" dirty="0" smtClean="0">
                <a:latin typeface="Verdana" pitchFamily="34" charset="0"/>
              </a:rPr>
              <a:t> physicists)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 gamma ray astronomy: catalog of sources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age 5" descr="LAT-2ndCatalo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5362575" cy="34575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8200" y="4876800"/>
            <a:ext cx="7887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2FGL catalogue published in 2012</a:t>
            </a:r>
          </a:p>
          <a:p>
            <a:pPr>
              <a:buClr>
                <a:srgbClr val="C00000"/>
              </a:buClr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1873 sources, mostly pulsars/PWN/SNR (~100), AGNs (~1000)</a:t>
            </a:r>
          </a:p>
          <a:p>
            <a:pPr>
              <a:buClr>
                <a:srgbClr val="C00000"/>
              </a:buClr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575 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unidentified sources</a:t>
            </a:r>
            <a:endParaRPr lang="en-US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563562"/>
          </a:xfrm>
        </p:spPr>
        <p:txBody>
          <a:bodyPr/>
          <a:lstStyle/>
          <a:p>
            <a:r>
              <a:rPr lang="en-US" dirty="0" smtClean="0"/>
              <a:t>Designing and testing the LAT calorimeter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" y="990600"/>
            <a:ext cx="829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IRFU/LLR collaboration on the design and tests of the LAT calorimeter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(“environmental tests”, response).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4099084" cy="29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57400"/>
            <a:ext cx="4569333" cy="344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81600"/>
            <a:ext cx="5152644" cy="92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6248400" y="5486400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(NIMA, 2004)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609600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ray astronomy: after Fermi-LAT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" y="914400"/>
            <a:ext cx="48093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HARPO</a:t>
            </a:r>
            <a:r>
              <a:rPr lang="en-US" dirty="0" smtClean="0">
                <a:latin typeface="Verdana" pitchFamily="34" charset="0"/>
              </a:rPr>
              <a:t> project 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High pressure TPC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High </a:t>
            </a:r>
            <a:r>
              <a:rPr lang="en-US" dirty="0" smtClean="0">
                <a:latin typeface="Verdana" pitchFamily="34" charset="0"/>
              </a:rPr>
              <a:t>angula</a:t>
            </a:r>
            <a:r>
              <a:rPr lang="en-US" dirty="0" smtClean="0">
                <a:latin typeface="Verdana" pitchFamily="34" charset="0"/>
              </a:rPr>
              <a:t>r </a:t>
            </a:r>
            <a:r>
              <a:rPr lang="en-US" dirty="0" smtClean="0">
                <a:latin typeface="Verdana" pitchFamily="34" charset="0"/>
              </a:rPr>
              <a:t>resolution</a:t>
            </a:r>
            <a:r>
              <a:rPr lang="en-US" dirty="0" smtClean="0">
                <a:latin typeface="Verdana" pitchFamily="34" charset="0"/>
              </a:rPr>
              <a:t>+ </a:t>
            </a:r>
            <a:r>
              <a:rPr lang="en-US" dirty="0" err="1" smtClean="0">
                <a:latin typeface="Verdana" pitchFamily="34" charset="0"/>
              </a:rPr>
              <a:t>polarimetry</a:t>
            </a: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1 </a:t>
            </a:r>
            <a:r>
              <a:rPr lang="en-US" dirty="0" err="1" smtClean="0">
                <a:latin typeface="Verdana" pitchFamily="34" charset="0"/>
              </a:rPr>
              <a:t>MeV</a:t>
            </a:r>
            <a:r>
              <a:rPr lang="en-US" dirty="0" smtClean="0">
                <a:latin typeface="Verdana" pitchFamily="34" charset="0"/>
              </a:rPr>
              <a:t> &lt; E &lt; 1GeV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validation with polarized photons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(SPring8, Japan)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  <a:r>
              <a:rPr lang="en-US" dirty="0" smtClean="0">
                <a:latin typeface="Verdana" pitchFamily="34" charset="0"/>
              </a:rPr>
              <a:t>/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 </a:t>
            </a:r>
            <a:r>
              <a:rPr lang="en-US" dirty="0" smtClean="0">
                <a:latin typeface="Verdana" pitchFamily="34" charset="0"/>
              </a:rPr>
              <a:t>collaboration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52800"/>
            <a:ext cx="4197096" cy="305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6099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VHE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ray astronomy: present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27th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age 5" descr="P1030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676400"/>
            <a:ext cx="4673600" cy="3505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8600" y="1600200"/>
            <a:ext cx="38515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participation to 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H.E.S.S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international team, ~ 130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members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4+1 IACT (Cherenkov)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array in Namibia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50 </a:t>
            </a:r>
            <a:r>
              <a:rPr lang="en-US" dirty="0" err="1" smtClean="0">
                <a:latin typeface="Verdana" pitchFamily="34" charset="0"/>
              </a:rPr>
              <a:t>GeV</a:t>
            </a:r>
            <a:r>
              <a:rPr lang="en-US" dirty="0" smtClean="0">
                <a:latin typeface="Verdana" pitchFamily="34" charset="0"/>
              </a:rPr>
              <a:t> &lt; E &lt; 50 </a:t>
            </a:r>
            <a:r>
              <a:rPr lang="en-US" dirty="0" err="1" smtClean="0">
                <a:latin typeface="Verdana" pitchFamily="34" charset="0"/>
              </a:rPr>
              <a:t>TeV</a:t>
            </a: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major competitors: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MAGIC, VERITAS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data taking started 2003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HESSS @ Paris-</a:t>
            </a:r>
            <a:r>
              <a:rPr lang="en-US" dirty="0" err="1" smtClean="0">
                <a:latin typeface="Verdana" pitchFamily="34" charset="0"/>
              </a:rPr>
              <a:t>Saclay</a:t>
            </a:r>
            <a:r>
              <a:rPr lang="en-US" dirty="0" smtClean="0">
                <a:latin typeface="Verdana" pitchFamily="34" charset="0"/>
              </a:rPr>
              <a:t>: 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  <a:r>
              <a:rPr lang="en-US" dirty="0" smtClean="0"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en-US" dirty="0" smtClean="0">
                <a:latin typeface="Verdana" pitchFamily="34" charset="0"/>
              </a:rPr>
              <a:t>physicists/engineers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</a:t>
            </a:r>
            <a:r>
              <a:rPr lang="en-US" dirty="0" smtClean="0"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9</a:t>
            </a:r>
            <a:r>
              <a:rPr lang="en-US" dirty="0" smtClean="0">
                <a:latin typeface="Verdana" pitchFamily="34" charset="0"/>
              </a:rPr>
              <a:t> physicists/engineers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VHE gamma-ray astronomy: catalog of sources</a:t>
            </a:r>
            <a:endParaRPr lang="en-US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4648200" cy="365125"/>
          </a:xfrm>
        </p:spPr>
        <p:txBody>
          <a:bodyPr/>
          <a:lstStyle/>
          <a:p>
            <a:r>
              <a:rPr lang="en-US" dirty="0" smtClean="0"/>
              <a:t>High and Very High Energy gamma ray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D812-BA3B-4D96-9A52-489D54F42FD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8001000" cy="377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6538" y="4953000"/>
            <a:ext cx="47141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dirty="0"/>
              <a:t>The VHE </a:t>
            </a:r>
            <a:r>
              <a:rPr lang="fr-FR" sz="1800" dirty="0" smtClean="0"/>
              <a:t>gamma-ray </a:t>
            </a:r>
            <a:r>
              <a:rPr lang="fr-FR" sz="1800" dirty="0" err="1"/>
              <a:t>sky</a:t>
            </a:r>
            <a:r>
              <a:rPr lang="fr-FR" sz="1800" dirty="0"/>
              <a:t>  </a:t>
            </a:r>
            <a:r>
              <a:rPr lang="fr-FR" sz="1800" dirty="0" smtClean="0"/>
              <a:t>(</a:t>
            </a:r>
            <a:r>
              <a:rPr lang="fr-FR" dirty="0" err="1" smtClean="0"/>
              <a:t>November</a:t>
            </a:r>
            <a:r>
              <a:rPr lang="fr-FR" sz="1800" dirty="0" smtClean="0"/>
              <a:t> 2011)</a:t>
            </a:r>
            <a:endParaRPr lang="fr-FR" sz="1800" dirty="0"/>
          </a:p>
          <a:p>
            <a:r>
              <a:rPr lang="fr-FR" sz="1800" i="1" dirty="0"/>
              <a:t>http://www.mppmu.mpg.de/~rwagner/sources/</a:t>
            </a:r>
          </a:p>
          <a:p>
            <a:r>
              <a:rPr lang="fr-FR" sz="1800" dirty="0"/>
              <a:t>	~100 sources (60 </a:t>
            </a:r>
            <a:r>
              <a:rPr lang="fr-FR" sz="1800" dirty="0" err="1"/>
              <a:t>galactic</a:t>
            </a:r>
            <a:r>
              <a:rPr lang="fr-FR" sz="1800" dirty="0"/>
              <a:t>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t="5841" r="6653"/>
          <a:stretch>
            <a:fillRect/>
          </a:stretch>
        </p:blipFill>
        <p:spPr bwMode="auto">
          <a:xfrm>
            <a:off x="5959475" y="4449763"/>
            <a:ext cx="318452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of the 2FGL unidentified sources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P2IO scientific council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and Very High Energy Astronomy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B682-0DC6-485E-9745-2BD970ACDC6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00846" y="1219200"/>
            <a:ext cx="88947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2FGL unidentified sources list  could be searched as dark matter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clump candidates or “dark accelerators”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H.E.S.S.2 can provide a very large exposure on these sources and could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dirty="0" smtClean="0">
                <a:latin typeface="Verdana" pitchFamily="34" charset="0"/>
              </a:rPr>
              <a:t>help associating them to known objects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r>
              <a:rPr lang="en-US" dirty="0" smtClean="0">
                <a:latin typeface="Verdana" pitchFamily="34" charset="0"/>
              </a:rPr>
              <a:t> Opportunity of a Fermi (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LLR</a:t>
            </a:r>
            <a:r>
              <a:rPr lang="en-US" dirty="0" smtClean="0">
                <a:latin typeface="Verdana" pitchFamily="34" charset="0"/>
              </a:rPr>
              <a:t>)/HESS (</a:t>
            </a:r>
            <a:r>
              <a:rPr lang="en-US" dirty="0" smtClean="0">
                <a:solidFill>
                  <a:srgbClr val="008000"/>
                </a:solidFill>
                <a:latin typeface="Verdana" pitchFamily="34" charset="0"/>
              </a:rPr>
              <a:t>IRFU</a:t>
            </a:r>
            <a:r>
              <a:rPr lang="en-US" dirty="0" smtClean="0">
                <a:latin typeface="Verdana" pitchFamily="34" charset="0"/>
              </a:rPr>
              <a:t>) collaboration</a:t>
            </a:r>
          </a:p>
          <a:p>
            <a:pPr>
              <a:buClr>
                <a:srgbClr val="C00000"/>
              </a:buClr>
              <a:buSzPct val="120000"/>
              <a:buFont typeface="Verdana" pitchFamily="34" charset="0"/>
              <a:buChar char="−"/>
            </a:pPr>
            <a:endParaRPr lang="en-US" dirty="0" smtClean="0">
              <a:latin typeface="Verdana" pitchFamily="34" charset="0"/>
            </a:endParaRPr>
          </a:p>
          <a:p>
            <a:pPr>
              <a:buFont typeface="Symbol"/>
              <a:buChar char="Þ"/>
            </a:pPr>
            <a:r>
              <a:rPr lang="en-US" dirty="0" smtClean="0">
                <a:latin typeface="Verdana" pitchFamily="34" charset="0"/>
              </a:rPr>
              <a:t>Proposal submitted to P2IO: </a:t>
            </a:r>
          </a:p>
          <a:p>
            <a:r>
              <a:rPr lang="en-US" dirty="0" smtClean="0">
                <a:latin typeface="Verdana" pitchFamily="34" charset="0"/>
              </a:rPr>
              <a:t>“</a:t>
            </a:r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Unidentified high energy Fermi sources and HESS2: dark matter</a:t>
            </a:r>
          </a:p>
          <a:p>
            <a:r>
              <a:rPr lang="en-US" dirty="0" smtClean="0">
                <a:solidFill>
                  <a:srgbClr val="0000FF"/>
                </a:solidFill>
                <a:latin typeface="Verdana" pitchFamily="34" charset="0"/>
              </a:rPr>
              <a:t>or dark accelerator?</a:t>
            </a:r>
            <a:r>
              <a:rPr lang="en-US" dirty="0" smtClean="0">
                <a:latin typeface="Verdana" pitchFamily="34" charset="0"/>
              </a:rPr>
              <a:t>” 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1505</Words>
  <Application>Microsoft Office PowerPoint</Application>
  <PresentationFormat>Affichage à l'écran (4:3)</PresentationFormat>
  <Paragraphs>313</Paragraphs>
  <Slides>27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Thème Office</vt:lpstr>
      <vt:lpstr>Equation</vt:lpstr>
      <vt:lpstr>Microsoft Éditeur d'équations 3.0</vt:lpstr>
      <vt:lpstr>High Energy and Very High Energy astronomy</vt:lpstr>
      <vt:lpstr>Outline</vt:lpstr>
      <vt:lpstr>High Energy g ray astronomy: present</vt:lpstr>
      <vt:lpstr>HE gamma ray astronomy: catalog of sources</vt:lpstr>
      <vt:lpstr>Designing and testing the LAT calorimeter</vt:lpstr>
      <vt:lpstr>HE g ray astronomy: after Fermi-LAT</vt:lpstr>
      <vt:lpstr>VHE g ray astronomy: present</vt:lpstr>
      <vt:lpstr>VHE gamma-ray astronomy: catalog of sources</vt:lpstr>
      <vt:lpstr>Study of the 2FGL unidentified sources</vt:lpstr>
      <vt:lpstr>Technical activities on HESS2</vt:lpstr>
      <vt:lpstr>The next generation of IACTs: CTA (2015)</vt:lpstr>
      <vt:lpstr>Sensitivity of CTA</vt:lpstr>
      <vt:lpstr>Cherenkov Telescope Array</vt:lpstr>
      <vt:lpstr>Diapositive 14</vt:lpstr>
      <vt:lpstr>Physics with the HE/VHE photons</vt:lpstr>
      <vt:lpstr>Understanding the origin of UHE cosmic rays </vt:lpstr>
      <vt:lpstr>Tests of Lorentz invariance</vt:lpstr>
      <vt:lpstr>Lorentz invariance tests in practice </vt:lpstr>
      <vt:lpstr>Indirect DM searches with IACTs</vt:lpstr>
      <vt:lpstr>H.E.S.S. results on Fornax cluster: WIMPs exclusion</vt:lpstr>
      <vt:lpstr>H.E.S.S. results on Fornax cluster with boosts</vt:lpstr>
      <vt:lpstr>Expected &lt;sv&gt; limits with clumps and CTA (1/4 sky)</vt:lpstr>
      <vt:lpstr>Cosmic signatures of axion-like particles</vt:lpstr>
      <vt:lpstr>Cosmology with gravitational lensing </vt:lpstr>
      <vt:lpstr>Cosmology: Extragalactic background light</vt:lpstr>
      <vt:lpstr>The EBL “crisis”</vt:lpstr>
      <vt:lpstr>Conclusion and outlook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glicens</dc:creator>
  <cp:lastModifiedBy>glicens</cp:lastModifiedBy>
  <cp:revision>101</cp:revision>
  <dcterms:created xsi:type="dcterms:W3CDTF">2012-06-25T13:16:16Z</dcterms:created>
  <dcterms:modified xsi:type="dcterms:W3CDTF">2012-06-28T08:26:55Z</dcterms:modified>
</cp:coreProperties>
</file>