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4" r:id="rId3"/>
    <p:sldId id="301" r:id="rId4"/>
    <p:sldId id="299" r:id="rId5"/>
    <p:sldId id="293" r:id="rId6"/>
    <p:sldId id="305" r:id="rId7"/>
    <p:sldId id="315" r:id="rId8"/>
    <p:sldId id="316" r:id="rId9"/>
    <p:sldId id="317" r:id="rId10"/>
    <p:sldId id="318" r:id="rId11"/>
    <p:sldId id="306" r:id="rId12"/>
    <p:sldId id="307" r:id="rId13"/>
    <p:sldId id="314" r:id="rId14"/>
    <p:sldId id="323" r:id="rId15"/>
    <p:sldId id="294" r:id="rId16"/>
    <p:sldId id="308" r:id="rId17"/>
    <p:sldId id="309" r:id="rId18"/>
    <p:sldId id="310" r:id="rId19"/>
    <p:sldId id="311" r:id="rId20"/>
    <p:sldId id="312" r:id="rId21"/>
    <p:sldId id="321" r:id="rId22"/>
    <p:sldId id="322" r:id="rId23"/>
    <p:sldId id="303" r:id="rId24"/>
    <p:sldId id="291" r:id="rId25"/>
    <p:sldId id="292" r:id="rId26"/>
    <p:sldId id="319" r:id="rId27"/>
    <p:sldId id="320" r:id="rId28"/>
    <p:sldId id="296" r:id="rId29"/>
    <p:sldId id="300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AA187-2A19-DB4B-9A9A-2058B539ACC1}" type="datetimeFigureOut">
              <a:rPr lang="fr-FR"/>
              <a:pPr/>
              <a:t>27/06/2012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B93D-218B-0845-9DB1-8459264F5BA4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FB93D-218B-0845-9DB1-8459264F5BA4}" type="slidenum">
              <a:rPr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3345F0-D2E4-7443-9625-FDB8643FA76D}" type="slidenum">
              <a:rPr lang="en-GB"/>
              <a:pPr/>
              <a:t>3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95" y="4342543"/>
            <a:ext cx="5028611" cy="411522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>
                <a:ea typeface="ＭＳ Ｐゴシック" charset="-128"/>
              </a:rPr>
              <a:t>expériences</a:t>
            </a:r>
            <a:r>
              <a:rPr lang="fr-FR" baseline="0" dirty="0" smtClean="0">
                <a:ea typeface="ＭＳ Ｐゴシック" charset="-128"/>
              </a:rPr>
              <a:t> en cours (blanc) ou à venir (jaune)</a:t>
            </a:r>
            <a:endParaRPr lang="fr-FR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publications passées et à venir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4BAE4-D3F6-F641-98EC-89C07E7F64AC}" type="slidenum">
              <a:rPr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publications passées et à venir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4BAE4-D3F6-F641-98EC-89C07E7F64AC}" type="slidenum">
              <a:rPr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publications passées et à venir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4BAE4-D3F6-F641-98EC-89C07E7F64AC}" type="slidenum">
              <a:rPr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3" descr="logo_P2i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714375"/>
            <a:ext cx="1139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245225"/>
            <a:ext cx="3816350" cy="612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 d’inauguration du lancement de P2IO</a:t>
            </a:r>
          </a:p>
          <a:p>
            <a:pPr>
              <a:defRPr/>
            </a:pPr>
            <a:r>
              <a:rPr lang="fr-FR"/>
              <a:t>11 janvier 2012</a:t>
            </a:r>
          </a:p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DDA4-1474-2144-8A30-21BADBB1BF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C279-A75F-404A-8A64-8A7FD58BD4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52DC-78DF-BD4A-9CD4-42A66C92BB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9A2E-FB6D-3148-9C27-870013C0C61C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ECC-9159-1646-814C-C23CBED503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A0A0-D42E-1047-A8AA-AA71A490E6F8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1CB2-531B-DD4E-8274-8F3D2EF3AE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2A6C-483F-8E4D-ADCE-8D7E2999E624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4621-8800-F748-86B0-E24989CCCE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5B10-8E57-9440-9935-8DBDF97E2D0B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5CC67-4CB9-0947-BF58-3FBBA90553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1D9E-8B8A-C04C-B528-57D4C3C1D3BE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BC98-4F67-E843-BCB3-27AFE01BED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7083-D0F3-E340-A9FF-03E687DC45FF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CD7A-024B-7C45-A1C1-F1FA2927F5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D66A-3F09-5C4C-955F-C828873BCC20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8BB4-AA27-A248-AEDA-F07885D2D8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E36D-23CF-1E4E-AE2E-FD6CD06F486B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D318-73E4-D042-B3AA-83001F4C43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245225"/>
            <a:ext cx="40322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 d’inauguration du lancement de P2IO</a:t>
            </a:r>
          </a:p>
          <a:p>
            <a:pPr>
              <a:defRPr/>
            </a:pPr>
            <a:r>
              <a:rPr lang="fr-FR"/>
              <a:t>11 janvier 2012</a:t>
            </a:r>
          </a:p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163F-3996-0246-A079-1F013A2546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76A6-6C4A-5A45-88BD-3A4A2A6EC148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DFF6-0A30-FF48-A630-76ADF09A5F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4913-CDF4-1244-AD97-B093CC152ABA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C50D-6E30-084A-B225-A48D8A9901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61DB-0311-1E4F-B6BC-DC77A76AA088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F221-D1D1-3F46-8FEF-968D2FD1E8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F69D9-5B1F-B142-A0E3-96060184C4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B393-7D90-1F4D-BBAF-C1E6D86E21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C56F2-E709-1148-BE4F-D0E511E8E1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5747-D327-FD4B-81FC-FDAEFEE2E9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D664-C338-1843-B4B0-CD295D413F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F34C6-264A-954E-AABD-CE31A8D56B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4B1F-6522-2D46-BDA9-8FE83AB44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A3E638-8BC0-2F41-8D16-85130CC386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23" descr="logo_P2iO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4175" y="0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D52AD9-68DE-404A-B541-DD406EA00A09}" type="datetime1">
              <a:rPr lang="fr-FR"/>
              <a:pPr>
                <a:defRPr/>
              </a:pPr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C2EC1F-1883-9E4A-A4C3-8F7A01792D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tif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ous-titre 2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001000" cy="3352800"/>
          </a:xfrm>
        </p:spPr>
        <p:txBody>
          <a:bodyPr wrap="square"/>
          <a:lstStyle/>
          <a:p>
            <a:pPr>
              <a:buFont typeface="Wingdings 2" charset="2"/>
              <a:buNone/>
            </a:pPr>
            <a:r>
              <a:rPr lang="fr-FR"/>
              <a:t>Presentation of the thematic</a:t>
            </a:r>
          </a:p>
          <a:p>
            <a:pPr>
              <a:buFont typeface="Wingdings 2" charset="2"/>
              <a:buNone/>
            </a:pPr>
            <a:r>
              <a:rPr lang="fr-FR">
                <a:solidFill>
                  <a:srgbClr val="3366FF"/>
                </a:solidFill>
              </a:rPr>
              <a:t>P2</a:t>
            </a:r>
            <a:r>
              <a:rPr lang="fr-FR"/>
              <a:t> (dark components of the Universe)</a:t>
            </a:r>
          </a:p>
          <a:p>
            <a:pPr>
              <a:buFont typeface="Wingdings 2" charset="2"/>
              <a:buNone/>
            </a:pPr>
            <a:r>
              <a:rPr lang="fr-FR"/>
              <a:t>F. Couchot (LAL) &amp; H. Dole (IAS)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fr-FR" sz="2000"/>
              <a:t>with a help from E. Armengaud, Ph. Brax, C. Charmousis,</a:t>
            </a:r>
            <a:br>
              <a:rPr lang="fr-FR" sz="2000"/>
            </a:br>
            <a:r>
              <a:rPr lang="fr-FR" sz="2000"/>
              <a:t>N. Palanque-Delabrouille... and extra slides from rencontres </a:t>
            </a:r>
            <a:br>
              <a:rPr lang="fr-FR" sz="2000"/>
            </a:br>
            <a:r>
              <a:rPr lang="fr-FR" sz="2000"/>
              <a:t>de prospective 2012 Irfu/In2p3 – Giens</a:t>
            </a:r>
          </a:p>
          <a:p>
            <a:pPr>
              <a:buFont typeface="Wingdings 2" charset="2"/>
              <a:buNone/>
            </a:pPr>
            <a:r>
              <a:rPr lang="fr-FR"/>
              <a:t>P2IO Scientific Council , June 27-28 2012</a:t>
            </a:r>
          </a:p>
        </p:txBody>
      </p:sp>
      <p:pic>
        <p:nvPicPr>
          <p:cNvPr id="25603" name="Image 3" descr="bandeau_P2i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68" y="0"/>
            <a:ext cx="866793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BOSS-Irfu</a:t>
            </a:r>
          </a:p>
        </p:txBody>
      </p:sp>
      <p:pic>
        <p:nvPicPr>
          <p:cNvPr id="4" name="Espace réservé du contenu 3" descr="BAO1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5"/>
          <a:stretch>
            <a:fillRect/>
          </a:stretch>
        </p:blipFill>
        <p:spPr>
          <a:xfrm>
            <a:off x="609600" y="1524000"/>
            <a:ext cx="5780117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6477000" y="2895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first papers July 2012</a:t>
            </a:r>
          </a:p>
          <a:p>
            <a:r>
              <a:rPr lang="fr-FR"/>
              <a:t>data taking until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Future BAO</a:t>
            </a:r>
          </a:p>
        </p:txBody>
      </p:sp>
      <p:pic>
        <p:nvPicPr>
          <p:cNvPr id="4" name="Espace réservé du contenu 3" descr="BAO2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7"/>
            <a:ext cx="7179126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ucl_LSST0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08" t="2382" r="3367" b="2382"/>
          <a:stretch>
            <a:fillRect/>
          </a:stretch>
        </p:blipFill>
        <p:spPr>
          <a:xfrm>
            <a:off x="0" y="199995"/>
            <a:ext cx="9144000" cy="6658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Euclid &amp; LSST (IAS, Irfu, LAL)</a:t>
            </a:r>
          </a:p>
        </p:txBody>
      </p:sp>
      <p:pic>
        <p:nvPicPr>
          <p:cNvPr id="4" name="Espace réservé du contenu 3" descr="Euclid:LSST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73" b="3573"/>
          <a:stretch>
            <a:fillRect/>
          </a:stretch>
        </p:blipFill>
        <p:spPr>
          <a:xfrm>
            <a:off x="457200" y="1358178"/>
            <a:ext cx="8382000" cy="54998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6" descr="timeline_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50" r="5625"/>
          <a:stretch>
            <a:fillRect/>
          </a:stretch>
        </p:blipFill>
        <p:spPr>
          <a:xfrm>
            <a:off x="-76200" y="0"/>
            <a:ext cx="9395186" cy="6910669"/>
          </a:xfrm>
        </p:spPr>
      </p:pic>
      <p:sp>
        <p:nvSpPr>
          <p:cNvPr id="6" name="ZoneTexte 5"/>
          <p:cNvSpPr txBox="1"/>
          <p:nvPr/>
        </p:nvSpPr>
        <p:spPr>
          <a:xfrm>
            <a:off x="0" y="3657600"/>
            <a:ext cx="184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DM annihilation</a:t>
            </a:r>
          </a:p>
          <a:p>
            <a:r>
              <a:rPr lang="fr-FR"/>
              <a:t>in early universe</a:t>
            </a:r>
          </a:p>
          <a:p>
            <a:r>
              <a:rPr lang="fr-FR"/>
              <a:t>(Planck)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95600" y="1295400"/>
            <a:ext cx="231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Dark matter annihilation in galactic haloes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96000" y="3352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Dark matter direct search on Earth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71800" y="5638800"/>
            <a:ext cx="231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+ Cosmic ray origin &amp; multi-messenger searches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334000" y="838200"/>
            <a:ext cx="231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Dark matter annihilation in our Galaxy</a:t>
            </a:r>
            <a:br>
              <a:rPr lang="fr-FR">
                <a:solidFill>
                  <a:srgbClr val="FFFFFF"/>
                </a:solidFill>
              </a:rPr>
            </a:br>
            <a:r>
              <a:rPr lang="fr-FR">
                <a:solidFill>
                  <a:srgbClr val="FFFFFF"/>
                </a:solidFill>
              </a:rPr>
              <a:t>(Fermi/Planck)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Dark matter direct search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Edelweiss – Irfu/Csnsm – </a:t>
            </a:r>
            <a:r>
              <a:rPr lang="fr-FR" sz="2400" smtClean="0">
                <a:solidFill>
                  <a:srgbClr val="FF0000"/>
                </a:solidFill>
              </a:rPr>
              <a:t>P2IO strong</a:t>
            </a:r>
          </a:p>
          <a:p>
            <a:r>
              <a:rPr lang="fr-FR" sz="2400" smtClean="0"/>
              <a:t>Edw-II data taking ended 2010. Published in 2011, combined edw-cdms limit</a:t>
            </a:r>
          </a:p>
          <a:p>
            <a:r>
              <a:rPr lang="fr-FR" sz="2400" smtClean="0"/>
              <a:t>Edw-III goal 3000 kg.days  sensibilité 5x10</a:t>
            </a:r>
            <a:r>
              <a:rPr lang="fr-FR" sz="2400" baseline="30000" smtClean="0"/>
              <a:t>-9</a:t>
            </a:r>
            <a:r>
              <a:rPr lang="fr-FR" sz="2400" smtClean="0"/>
              <a:t> pb ~ Xenon100 goal. Present work: upgrade cryo/electronics/shielding +  Detector fab. &amp; optim.</a:t>
            </a:r>
          </a:p>
          <a:p>
            <a:r>
              <a:rPr lang="fr-FR" sz="2400" smtClean="0"/>
              <a:t>Physics results expected in 2013.</a:t>
            </a:r>
          </a:p>
          <a:p>
            <a:r>
              <a:rPr lang="fr-FR" sz="2400" smtClean="0">
                <a:solidFill>
                  <a:srgbClr val="FF0000"/>
                </a:solidFill>
              </a:rPr>
              <a:t>P2IO post-doc.</a:t>
            </a:r>
            <a:endParaRPr lang="fr-FR" sz="2400" smtClean="0"/>
          </a:p>
          <a:p>
            <a:r>
              <a:rPr lang="fr-FR" sz="2400" smtClean="0"/>
              <a:t>R&amp;D light+heat bolometers IAS-CSNSM </a:t>
            </a:r>
            <a:r>
              <a:rPr lang="fr-FR" sz="2400" smtClean="0">
                <a:solidFill>
                  <a:srgbClr val="FF0000"/>
                </a:solidFill>
              </a:rPr>
              <a:t>P2IO funding.</a:t>
            </a:r>
            <a:endParaRPr lang="fr-FR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delw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6068" r="-260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irect0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00" t="7146" r="6733" b="4764"/>
          <a:stretch>
            <a:fillRect/>
          </a:stretch>
        </p:blipFill>
        <p:spPr>
          <a:xfrm>
            <a:off x="381000" y="303054"/>
            <a:ext cx="8001000" cy="5988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irect1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00" t="7146" r="5891" b="4764"/>
          <a:stretch>
            <a:fillRect/>
          </a:stretch>
        </p:blipFill>
        <p:spPr>
          <a:xfrm>
            <a:off x="228600" y="381000"/>
            <a:ext cx="8354579" cy="6190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irect2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41" t="7146" r="5891" b="4764"/>
          <a:stretch>
            <a:fillRect/>
          </a:stretch>
        </p:blipFill>
        <p:spPr>
          <a:xfrm>
            <a:off x="381000" y="304800"/>
            <a:ext cx="8448813" cy="6323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/>
          <a:lstStyle/>
          <a:p>
            <a:r>
              <a:rPr lang="fr-FR"/>
              <a:t>CSPD – P2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r>
              <a:rPr lang="fr-FR"/>
              <a:t>Eric Armengaud (Edelweiss – Irfu)</a:t>
            </a:r>
          </a:p>
          <a:p>
            <a:r>
              <a:rPr lang="fr-FR"/>
              <a:t>Christos Charmousis (LPT)</a:t>
            </a:r>
          </a:p>
          <a:p>
            <a:r>
              <a:rPr lang="fr-FR"/>
              <a:t>François Couchot (Planck – LAL)</a:t>
            </a:r>
          </a:p>
          <a:p>
            <a:r>
              <a:rPr lang="fr-FR"/>
              <a:t>Hervé Dole (Planck – IAS)</a:t>
            </a:r>
          </a:p>
          <a:p>
            <a:endParaRPr lang="fr-FR"/>
          </a:p>
          <a:p>
            <a:r>
              <a:rPr lang="fr-FR" sz="2800"/>
              <a:t>about 40 post-doc applications/yr (22% for P2)</a:t>
            </a:r>
          </a:p>
          <a:p>
            <a:r>
              <a:rPr lang="fr-FR" sz="2800"/>
              <a:t>~8 post-doc funded/yr (2/13=15% for P2)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Dark matter indirect searches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Cosmic rays: Irfu &amp; LRR, IPN&amp;LAL</a:t>
            </a:r>
          </a:p>
          <a:p>
            <a:r>
              <a:rPr lang="fr-FR"/>
              <a:t>CMB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ndirect0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84" r="1384"/>
          <a:stretch>
            <a:fillRect/>
          </a:stretch>
        </p:blipFill>
        <p:spPr>
          <a:xfrm>
            <a:off x="0" y="656934"/>
            <a:ext cx="8039167" cy="620106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Theory /</a:t>
            </a:r>
            <a:r>
              <a:rPr lang="fr-FR"/>
              <a:t> IPhT &amp; LPT - CPHT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486400"/>
          </a:xfrm>
        </p:spPr>
        <p:txBody>
          <a:bodyPr/>
          <a:lstStyle/>
          <a:p>
            <a:r>
              <a:rPr lang="fr-FR" sz="2800" smtClean="0"/>
              <a:t> Gravitation &amp; Cosmology</a:t>
            </a:r>
          </a:p>
          <a:p>
            <a:pPr lvl="1"/>
            <a:r>
              <a:rPr lang="fr-FR" sz="2400" smtClean="0"/>
              <a:t>primordial inflation – CMB, non gaussianities</a:t>
            </a:r>
          </a:p>
          <a:p>
            <a:pPr lvl="1"/>
            <a:r>
              <a:rPr lang="fr-FR" sz="2400" smtClean="0"/>
              <a:t>Grav. waves prod. beyond SM</a:t>
            </a:r>
          </a:p>
          <a:p>
            <a:pPr lvl="1"/>
            <a:r>
              <a:rPr lang="fr-FR" sz="2400" smtClean="0"/>
              <a:t>Cosmological magnetic fields</a:t>
            </a:r>
          </a:p>
          <a:p>
            <a:pPr lvl="1"/>
            <a:r>
              <a:rPr lang="fr-FR" sz="2400" smtClean="0"/>
              <a:t>Clustering induced by Dark energy</a:t>
            </a:r>
          </a:p>
          <a:p>
            <a:pPr lvl="1"/>
            <a:r>
              <a:rPr lang="fr-FR" sz="2400" smtClean="0"/>
              <a:t>modified gravitation</a:t>
            </a:r>
          </a:p>
          <a:p>
            <a:pPr lvl="2"/>
            <a:r>
              <a:rPr lang="fr-FR" sz="2000" smtClean="0"/>
              <a:t>effects on Large Scale Struct. form.</a:t>
            </a:r>
          </a:p>
          <a:p>
            <a:pPr lvl="2"/>
            <a:r>
              <a:rPr lang="fr-FR" sz="2000" smtClean="0"/>
              <a:t>astro/cosmo &amp; laboratory tests</a:t>
            </a:r>
          </a:p>
          <a:p>
            <a:pPr lvl="1"/>
            <a:r>
              <a:rPr lang="fr-FR" sz="2400" smtClean="0"/>
              <a:t>math class. gravitation</a:t>
            </a:r>
          </a:p>
          <a:p>
            <a:pPr lvl="1"/>
            <a:r>
              <a:rPr lang="fr-FR" sz="2400" smtClean="0"/>
              <a:t>Higher order effects of perturb. </a:t>
            </a:r>
          </a:p>
          <a:p>
            <a:r>
              <a:rPr lang="fr-FR" sz="2800" smtClean="0"/>
              <a:t>astroparticles &amp; extra dim. phenomenology</a:t>
            </a:r>
          </a:p>
          <a:p>
            <a:pPr lvl="1"/>
            <a:r>
              <a:rPr lang="fr-FR" sz="2400" smtClean="0"/>
              <a:t>Dark matter models &amp; indirect 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84238"/>
          </a:xfrm>
        </p:spPr>
        <p:txBody>
          <a:bodyPr/>
          <a:lstStyle/>
          <a:p>
            <a:r>
              <a:rPr lang="fr-FR"/>
              <a:t>P2IO actions - P2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2400"/>
              <a:t>Post-docs</a:t>
            </a:r>
          </a:p>
          <a:p>
            <a:pPr lvl="1">
              <a:spcBef>
                <a:spcPts val="600"/>
              </a:spcBef>
            </a:pPr>
            <a:r>
              <a:rPr lang="fr-FR" sz="2000"/>
              <a:t>1 for Planck/Clusters</a:t>
            </a:r>
          </a:p>
          <a:p>
            <a:pPr lvl="1">
              <a:spcBef>
                <a:spcPts val="600"/>
              </a:spcBef>
            </a:pPr>
            <a:r>
              <a:rPr lang="fr-FR" sz="2000"/>
              <a:t>1 for DM</a:t>
            </a:r>
          </a:p>
          <a:p>
            <a:pPr>
              <a:spcBef>
                <a:spcPts val="600"/>
              </a:spcBef>
            </a:pPr>
            <a:r>
              <a:rPr lang="fr-FR" sz="2400"/>
              <a:t>R&amp;D</a:t>
            </a:r>
          </a:p>
          <a:p>
            <a:pPr lvl="1">
              <a:spcBef>
                <a:spcPts val="600"/>
              </a:spcBef>
            </a:pPr>
            <a:r>
              <a:rPr lang="fr-FR" sz="2000" smtClean="0"/>
              <a:t>S. Marnieros Bolometry new generation</a:t>
            </a:r>
          </a:p>
          <a:p>
            <a:pPr lvl="1">
              <a:spcBef>
                <a:spcPts val="600"/>
              </a:spcBef>
            </a:pPr>
            <a:r>
              <a:rPr lang="fr-FR" sz="2000" smtClean="0"/>
              <a:t>V. Tatischeff Compton telescope new generation</a:t>
            </a:r>
          </a:p>
          <a:p>
            <a:pPr lvl="1">
              <a:spcBef>
                <a:spcPts val="600"/>
              </a:spcBef>
            </a:pPr>
            <a:r>
              <a:rPr lang="fr-FR" sz="2000" smtClean="0"/>
              <a:t>D. Bernard gamma ray Polarimetry</a:t>
            </a:r>
          </a:p>
          <a:p>
            <a:pPr>
              <a:spcBef>
                <a:spcPts val="600"/>
              </a:spcBef>
            </a:pPr>
            <a:r>
              <a:rPr lang="fr-FR" sz="2400" smtClean="0"/>
              <a:t>1 one-year position "Attractivity"</a:t>
            </a:r>
          </a:p>
          <a:p>
            <a:pPr lvl="1">
              <a:spcBef>
                <a:spcPts val="600"/>
              </a:spcBef>
            </a:pPr>
            <a:r>
              <a:rPr lang="fr-FR" sz="2000" smtClean="0"/>
              <a:t>B. Van Tant (LPT) : Modified gravity and cosmological perturbations (P2)</a:t>
            </a:r>
            <a:endParaRPr lang="fr-FR" sz="2000"/>
          </a:p>
          <a:p>
            <a:pPr>
              <a:spcBef>
                <a:spcPts val="600"/>
              </a:spcBef>
            </a:pPr>
            <a:r>
              <a:rPr lang="fr-FR" sz="2400"/>
              <a:t>Scientific animation: Dark Energy Workshop (LAL, dec.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Very active fields</a:t>
            </a:r>
          </a:p>
          <a:p>
            <a:r>
              <a:rPr lang="fr-FR"/>
              <a:t>Well balanced groups between subthemes</a:t>
            </a:r>
          </a:p>
          <a:p>
            <a:r>
              <a:rPr lang="fr-FR"/>
              <a:t>New commonalities between ≠ probes</a:t>
            </a:r>
          </a:p>
          <a:p>
            <a:r>
              <a:rPr lang="fr-FR"/>
              <a:t>Future projects on the way (e.g. recent Euclid selection by ESA)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Irfu, LRR</a:t>
            </a:r>
          </a:p>
        </p:txBody>
      </p:sp>
      <p:pic>
        <p:nvPicPr>
          <p:cNvPr id="4" name="Espace réservé du contenu 3" descr="Indirect1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4245" r="-14245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IPN, LAL</a:t>
            </a:r>
          </a:p>
        </p:txBody>
      </p:sp>
      <p:pic>
        <p:nvPicPr>
          <p:cNvPr id="4" name="Espace réservé du contenu 3" descr="Auger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LAL</a:t>
            </a:r>
          </a:p>
        </p:txBody>
      </p:sp>
      <p:pic>
        <p:nvPicPr>
          <p:cNvPr id="4" name="Espace réservé du contenu 3" descr="JemEuso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LAL</a:t>
            </a:r>
          </a:p>
        </p:txBody>
      </p:sp>
      <p:pic>
        <p:nvPicPr>
          <p:cNvPr id="4" name="Espace réservé du contenu 3" descr="eusoballoon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1952" b="-119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avec flèche 32"/>
          <p:cNvCxnSpPr/>
          <p:nvPr/>
        </p:nvCxnSpPr>
        <p:spPr bwMode="auto">
          <a:xfrm rot="16200000" flipH="1">
            <a:off x="4686300" y="2059553"/>
            <a:ext cx="1295401" cy="9144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407039" y="3185160"/>
          <a:ext cx="7871378" cy="35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5824"/>
                <a:gridCol w="1209430"/>
                <a:gridCol w="1209430"/>
                <a:gridCol w="1389134"/>
                <a:gridCol w="1545465"/>
                <a:gridCol w="1162095"/>
              </a:tblGrid>
              <a:tr h="46883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Theory</a:t>
                      </a:r>
                      <a:endParaRPr lang="en-US" sz="1600" dirty="0"/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Direct searches</a:t>
                      </a:r>
                      <a:endParaRPr lang="en-US" sz="1600" dirty="0"/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Indirect</a:t>
                      </a:r>
                      <a:r>
                        <a:rPr lang="en-US" sz="1600" baseline="0" dirty="0" err="1" smtClean="0"/>
                        <a:t> searches</a:t>
                      </a:r>
                      <a:endParaRPr lang="en-US" sz="1600" dirty="0"/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Observ. cosmo</a:t>
                      </a:r>
                      <a:endParaRPr lang="en-US" sz="1600" dirty="0"/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TOTAL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</a:tr>
              <a:tr h="267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CSNSM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077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LAL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20</a:t>
                      </a:r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AFFB1"/>
                    </a:solidFill>
                  </a:tcPr>
                </a:tc>
              </a:tr>
              <a:tr h="267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IRFU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18</a:t>
                      </a:r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34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67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LPT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10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AFFB1"/>
                    </a:solidFill>
                  </a:tcPr>
                </a:tc>
              </a:tr>
              <a:tr h="267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IPHT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67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LLR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13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AFFB1"/>
                    </a:solidFill>
                  </a:tcPr>
                </a:tc>
              </a:tr>
              <a:tr h="267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IPN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058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IAS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2F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AFFB1"/>
                    </a:solidFill>
                  </a:tcPr>
                </a:tc>
              </a:tr>
              <a:tr h="267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24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16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28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60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28" name="Connecteur droit avec flèche 27"/>
          <p:cNvCxnSpPr/>
          <p:nvPr/>
        </p:nvCxnSpPr>
        <p:spPr bwMode="auto">
          <a:xfrm rot="16200000" flipH="1">
            <a:off x="4093202" y="2881251"/>
            <a:ext cx="472640" cy="277045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cteur droit avec flèche 50"/>
          <p:cNvCxnSpPr/>
          <p:nvPr/>
        </p:nvCxnSpPr>
        <p:spPr bwMode="auto">
          <a:xfrm rot="16200000" flipH="1">
            <a:off x="3013102" y="1932954"/>
            <a:ext cx="1742652" cy="862434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avec flèche 54"/>
          <p:cNvCxnSpPr/>
          <p:nvPr/>
        </p:nvCxnSpPr>
        <p:spPr bwMode="auto">
          <a:xfrm rot="16200000" flipH="1">
            <a:off x="5013847" y="2221099"/>
            <a:ext cx="1860798" cy="191962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cteur droit avec flèche 56"/>
          <p:cNvCxnSpPr/>
          <p:nvPr/>
        </p:nvCxnSpPr>
        <p:spPr bwMode="auto">
          <a:xfrm rot="5400000">
            <a:off x="5982203" y="1906651"/>
            <a:ext cx="1890334" cy="900741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eur droit avec flèche 48"/>
          <p:cNvCxnSpPr/>
          <p:nvPr/>
        </p:nvCxnSpPr>
        <p:spPr bwMode="auto">
          <a:xfrm>
            <a:off x="2318301" y="2601574"/>
            <a:ext cx="832530" cy="593217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onnecteur droit avec flèche 52"/>
          <p:cNvCxnSpPr/>
          <p:nvPr/>
        </p:nvCxnSpPr>
        <p:spPr bwMode="auto">
          <a:xfrm rot="16200000" flipH="1">
            <a:off x="5739125" y="3037430"/>
            <a:ext cx="382251" cy="26698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Connecteur droit avec flèche 58"/>
          <p:cNvCxnSpPr/>
          <p:nvPr/>
        </p:nvCxnSpPr>
        <p:spPr bwMode="auto">
          <a:xfrm rot="10800000" flipV="1">
            <a:off x="6651776" y="2783456"/>
            <a:ext cx="587225" cy="454826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2229694" y="-76200"/>
            <a:ext cx="514756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/>
                <a:cs typeface="Comic Sans MS"/>
              </a:rPr>
              <a:t>P2IO-P2 Dark stuff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/>
              <a:cs typeface="Comic Sans MS"/>
            </a:endParaRPr>
          </a:p>
        </p:txBody>
      </p:sp>
      <p:pic>
        <p:nvPicPr>
          <p:cNvPr id="34" name="Image 33" descr="P1010309.jpg"/>
          <p:cNvPicPr>
            <a:picLocks noChangeAspect="1"/>
          </p:cNvPicPr>
          <p:nvPr/>
        </p:nvPicPr>
        <p:blipFill>
          <a:blip r:embed="rId3" cstate="print">
            <a:lum bright="33000" contrast="37000"/>
          </a:blip>
          <a:srcRect t="33873" b="19611"/>
          <a:stretch>
            <a:fillRect/>
          </a:stretch>
        </p:blipFill>
        <p:spPr>
          <a:xfrm>
            <a:off x="7212278" y="1949272"/>
            <a:ext cx="1792300" cy="1089751"/>
          </a:xfrm>
          <a:prstGeom prst="rect">
            <a:avLst/>
          </a:prstGeom>
        </p:spPr>
      </p:pic>
      <p:pic>
        <p:nvPicPr>
          <p:cNvPr id="35" name="Picture 19" descr="03D4ag_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48" y="1792854"/>
            <a:ext cx="1794552" cy="1089251"/>
          </a:xfrm>
          <a:prstGeom prst="rect">
            <a:avLst/>
          </a:prstGeom>
          <a:noFill/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5" cstate="print"/>
          <a:srcRect l="8031" t="8963" r="4015" b="11205"/>
          <a:stretch>
            <a:fillRect/>
          </a:stretch>
        </p:blipFill>
        <p:spPr bwMode="auto">
          <a:xfrm>
            <a:off x="347906" y="1943921"/>
            <a:ext cx="1964301" cy="11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59409" y="2707127"/>
            <a:ext cx="1928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Edelweiss</a:t>
            </a:r>
            <a:r>
              <a:rPr lang="fr-FR" sz="1600" dirty="0" smtClean="0">
                <a:solidFill>
                  <a:srgbClr val="FFFF00"/>
                </a:solidFill>
                <a:latin typeface="+mn-lt"/>
              </a:rPr>
              <a:t>/</a:t>
            </a:r>
            <a:r>
              <a:rPr lang="fr-FR" sz="1600" dirty="0" err="1" smtClean="0">
                <a:solidFill>
                  <a:srgbClr val="FFFF00"/>
                </a:solidFill>
                <a:latin typeface="+mn-lt"/>
              </a:rPr>
              <a:t>Eureca</a:t>
            </a:r>
            <a:endParaRPr lang="fr-FR" sz="1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5548946" y="2541767"/>
            <a:ext cx="9280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>
                <a:solidFill>
                  <a:schemeClr val="bg1"/>
                </a:solidFill>
                <a:latin typeface="+mn-lt"/>
              </a:rPr>
              <a:t>SNLS</a:t>
            </a:r>
          </a:p>
        </p:txBody>
      </p:sp>
      <p:pic>
        <p:nvPicPr>
          <p:cNvPr id="39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726054"/>
            <a:ext cx="1700867" cy="100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718361" y="807787"/>
            <a:ext cx="1003329" cy="338554"/>
          </a:xfrm>
          <a:prstGeom prst="rect">
            <a:avLst/>
          </a:prstGeom>
          <a:solidFill>
            <a:srgbClr val="0000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>
                <a:solidFill>
                  <a:srgbClr val="FFFF00"/>
                </a:solidFill>
                <a:latin typeface="+mn-lt"/>
              </a:rPr>
              <a:t>EUCLID</a:t>
            </a:r>
          </a:p>
        </p:txBody>
      </p:sp>
      <p:pic>
        <p:nvPicPr>
          <p:cNvPr id="42" name="Picture 34" descr="HESS_5"/>
          <p:cNvPicPr>
            <a:picLocks noChangeArrowheads="1"/>
          </p:cNvPicPr>
          <p:nvPr/>
        </p:nvPicPr>
        <p:blipFill>
          <a:blip r:embed="rId7" cstate="print"/>
          <a:srcRect l="2978" t="3937" r="2978" b="3937"/>
          <a:stretch>
            <a:fillRect/>
          </a:stretch>
        </p:blipFill>
        <p:spPr bwMode="auto">
          <a:xfrm>
            <a:off x="2423205" y="857790"/>
            <a:ext cx="1518329" cy="815332"/>
          </a:xfrm>
          <a:prstGeom prst="rect">
            <a:avLst/>
          </a:prstGeom>
          <a:noFill/>
        </p:spPr>
      </p:pic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2360563" y="834895"/>
            <a:ext cx="11849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HESS</a:t>
            </a:r>
            <a:r>
              <a:rPr lang="fr-FR" sz="1600" dirty="0" smtClean="0">
                <a:solidFill>
                  <a:srgbClr val="FFFF00"/>
                </a:solidFill>
                <a:latin typeface="+mn-lt"/>
              </a:rPr>
              <a:t>/CTA</a:t>
            </a:r>
            <a:endParaRPr lang="fr-FR" sz="1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8009698" y="1951930"/>
            <a:ext cx="10966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fr-FR" sz="1600" b="1" dirty="0" smtClean="0">
                <a:solidFill>
                  <a:srgbClr val="FFFFFF"/>
                </a:solidFill>
                <a:latin typeface="+mn-lt"/>
              </a:rPr>
              <a:t>BOSS</a:t>
            </a:r>
          </a:p>
          <a:p>
            <a:pPr algn="ctr" eaLnBrk="0" hangingPunct="0">
              <a:spcBef>
                <a:spcPct val="0"/>
              </a:spcBef>
            </a:pPr>
            <a:endParaRPr lang="fr-FR" sz="1600" b="1" dirty="0" smtClean="0">
              <a:solidFill>
                <a:srgbClr val="FFFFFF"/>
              </a:solidFill>
              <a:latin typeface="+mn-lt"/>
            </a:endParaRPr>
          </a:p>
          <a:p>
            <a:pPr algn="ctr" eaLnBrk="0" hangingPunct="0">
              <a:spcBef>
                <a:spcPct val="0"/>
              </a:spcBef>
            </a:pPr>
            <a:r>
              <a:rPr lang="fr-FR" sz="1600" b="1" dirty="0" err="1" smtClean="0">
                <a:solidFill>
                  <a:srgbClr val="FFFF00"/>
                </a:solidFill>
                <a:latin typeface="+mn-lt"/>
              </a:rPr>
              <a:t>eBOSS</a:t>
            </a:r>
            <a:endParaRPr lang="fr-FR" sz="1600" b="1" dirty="0" smtClean="0">
              <a:solidFill>
                <a:srgbClr val="FFFF00"/>
              </a:solidFill>
              <a:latin typeface="+mn-lt"/>
            </a:endParaRPr>
          </a:p>
          <a:p>
            <a:pPr algn="ctr" eaLnBrk="0" hangingPunct="0">
              <a:spcBef>
                <a:spcPct val="0"/>
              </a:spcBef>
            </a:pPr>
            <a:r>
              <a:rPr lang="fr-FR" sz="1600" b="1" dirty="0" err="1" smtClean="0">
                <a:solidFill>
                  <a:srgbClr val="FFFF00"/>
                </a:solidFill>
                <a:latin typeface="+mn-lt"/>
              </a:rPr>
              <a:t>BigBOSS</a:t>
            </a:r>
            <a:endParaRPr lang="fr-FR" sz="16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00839" y="726054"/>
            <a:ext cx="1785761" cy="1011466"/>
          </a:xfrm>
          <a:prstGeom prst="rect">
            <a:avLst/>
          </a:prstGeom>
        </p:spPr>
      </p:pic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6271289" y="1396402"/>
            <a:ext cx="721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 smtClean="0">
                <a:solidFill>
                  <a:srgbClr val="FFFF00"/>
                </a:solidFill>
                <a:latin typeface="+mn-lt"/>
              </a:rPr>
              <a:t>LSST</a:t>
            </a:r>
            <a:endParaRPr lang="fr-FR" sz="1600" dirty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52" name="Connecteur droit avec flèche 51"/>
          <p:cNvCxnSpPr/>
          <p:nvPr/>
        </p:nvCxnSpPr>
        <p:spPr bwMode="auto">
          <a:xfrm>
            <a:off x="1371600" y="1335654"/>
            <a:ext cx="3096445" cy="2052243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/>
          <a:srcRect t="9324" b="13987"/>
          <a:stretch>
            <a:fillRect/>
          </a:stretch>
        </p:blipFill>
        <p:spPr>
          <a:xfrm>
            <a:off x="2819400" y="1869054"/>
            <a:ext cx="1629328" cy="963151"/>
          </a:xfrm>
          <a:prstGeom prst="rect">
            <a:avLst/>
          </a:prstGeom>
        </p:spPr>
      </p:pic>
      <p:pic>
        <p:nvPicPr>
          <p:cNvPr id="29" name="Picture 8" descr="Alcatel NoBGgif"/>
          <p:cNvPicPr>
            <a:picLocks noChangeAspect="1" noChangeArrowheads="1"/>
          </p:cNvPicPr>
          <p:nvPr/>
        </p:nvPicPr>
        <p:blipFill>
          <a:blip r:embed="rId10" cstate="print">
            <a:lum bright="12000" contrast="20000"/>
            <a:alphaModFix amt="93000"/>
          </a:blip>
          <a:srcRect/>
          <a:stretch>
            <a:fillRect/>
          </a:stretch>
        </p:blipFill>
        <p:spPr bwMode="auto">
          <a:xfrm>
            <a:off x="4114800" y="726054"/>
            <a:ext cx="1143000" cy="13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 49" descr="Jem-Euso.tiff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92654"/>
            <a:ext cx="1947672" cy="1453896"/>
          </a:xfrm>
          <a:prstGeom prst="rect">
            <a:avLst/>
          </a:prstGeom>
        </p:spPr>
      </p:pic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533400" y="649854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 err="1" smtClean="0">
                <a:solidFill>
                  <a:srgbClr val="FFFF00"/>
                </a:solidFill>
                <a:latin typeface="+mn-lt"/>
              </a:rPr>
              <a:t>JEM-Euso</a:t>
            </a:r>
            <a:endParaRPr lang="fr-FR" sz="1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3200400" y="2097654"/>
            <a:ext cx="91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 smtClean="0">
                <a:solidFill>
                  <a:schemeClr val="bg1"/>
                </a:solidFill>
                <a:latin typeface="+mn-lt"/>
              </a:rPr>
              <a:t>AUGER</a:t>
            </a:r>
            <a:endParaRPr lang="fr-F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4405326" y="1488054"/>
            <a:ext cx="7762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850900" eaLnBrk="0" hangingPunct="0">
              <a:spcBef>
                <a:spcPct val="0"/>
              </a:spcBef>
            </a:pPr>
            <a:r>
              <a:rPr lang="fr-FR" sz="1600" dirty="0">
                <a:solidFill>
                  <a:schemeClr val="tx2"/>
                </a:solidFill>
                <a:latin typeface="Comic Sans MS" pitchFamily="-109" charset="0"/>
              </a:rPr>
              <a:t>Planck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6" descr="timeline_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50" r="5625"/>
          <a:stretch>
            <a:fillRect/>
          </a:stretch>
        </p:blipFill>
        <p:spPr>
          <a:xfrm>
            <a:off x="-76200" y="0"/>
            <a:ext cx="9395186" cy="6910669"/>
          </a:xfrm>
        </p:spPr>
      </p:pic>
      <p:sp>
        <p:nvSpPr>
          <p:cNvPr id="5" name="ZoneTexte 4"/>
          <p:cNvSpPr txBox="1"/>
          <p:nvPr/>
        </p:nvSpPr>
        <p:spPr>
          <a:xfrm>
            <a:off x="0" y="624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Inflation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3400" y="3810000"/>
            <a:ext cx="184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Recombination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38400" y="182880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Large Scale Structure Formation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38400" y="5943600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first generation of stars - Reionization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152400"/>
            <a:ext cx="231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Cosmological probes:</a:t>
            </a:r>
          </a:p>
          <a:p>
            <a:r>
              <a:rPr lang="fr-FR" sz="2400" b="1"/>
              <a:t>CMB, BaO, weak lensing, SN1a,</a:t>
            </a:r>
          </a:p>
          <a:p>
            <a:r>
              <a:rPr lang="fr-FR" sz="2400" b="1"/>
              <a:t>BBN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91200" y="388620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Tests of gravitation at all scales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105400" y="5105400"/>
            <a:ext cx="289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FFFF"/>
                </a:solidFill>
              </a:rPr>
              <a:t>Constrains on</a:t>
            </a:r>
            <a:br>
              <a:rPr lang="fr-FR">
                <a:solidFill>
                  <a:srgbClr val="FFFFFF"/>
                </a:solidFill>
              </a:rPr>
            </a:br>
            <a:r>
              <a:rPr lang="fr-FR">
                <a:solidFill>
                  <a:srgbClr val="FFFFFF"/>
                </a:solidFill>
              </a:rPr>
              <a:t>• properties of components of the universe</a:t>
            </a:r>
          </a:p>
          <a:p>
            <a:r>
              <a:rPr lang="fr-FR">
                <a:solidFill>
                  <a:srgbClr val="FFFFFF"/>
                </a:solidFill>
              </a:rPr>
              <a:t>• variations of fundamental constants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r>
              <a:rPr lang="fr-FR"/>
              <a:t>SN - Irfu</a:t>
            </a:r>
          </a:p>
        </p:txBody>
      </p:sp>
      <p:pic>
        <p:nvPicPr>
          <p:cNvPr id="4" name="Espace réservé du contenu 3" descr="SNs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5889982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3048000" y="434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arXiv:1104.1443v1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5000" y="4419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perspective:</a:t>
            </a:r>
          </a:p>
          <a:p>
            <a:r>
              <a:rPr lang="fr-FR"/>
              <a:t>full data set (5 years) to be published in 2015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15000" y="205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SNLS @ CFHT uses Irfu-made MegaCam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CMB – IAS,Irfu &amp; LAL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Planck P2IO PIship (IAS – J.L. Puget)</a:t>
            </a:r>
          </a:p>
          <a:p>
            <a:pPr lvl="1"/>
            <a:r>
              <a:rPr lang="fr-FR"/>
              <a:t>early papers Jan. 2011</a:t>
            </a:r>
          </a:p>
          <a:p>
            <a:pPr lvl="1"/>
            <a:r>
              <a:rPr lang="fr-FR"/>
              <a:t>first release + temp. cosm. paper spring 2013</a:t>
            </a:r>
          </a:p>
          <a:p>
            <a:pPr lvl="1"/>
            <a:r>
              <a:rPr lang="fr-FR"/>
              <a:t>full release + cosm. paper incl. polar. 2014</a:t>
            </a:r>
          </a:p>
          <a:p>
            <a:pPr lvl="1"/>
            <a:r>
              <a:rPr lang="fr-FR" smtClean="0">
                <a:solidFill>
                  <a:srgbClr val="FF0000"/>
                </a:solidFill>
              </a:rPr>
              <a:t>1 post-doc P2IO on S/Z clusters</a:t>
            </a:r>
            <a:endParaRPr lang="fr-FR"/>
          </a:p>
          <a:p>
            <a:r>
              <a:rPr lang="fr-FR"/>
              <a:t>Partnership with Space agencies (CNES, ESA)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624" y="158516"/>
            <a:ext cx="7086600" cy="731838"/>
          </a:xfrm>
        </p:spPr>
        <p:txBody>
          <a:bodyPr/>
          <a:lstStyle/>
          <a:p>
            <a:r>
              <a:rPr lang="fr-FR"/>
              <a:t>Free electrons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90354"/>
            <a:ext cx="8407400" cy="4525963"/>
          </a:xfrm>
        </p:spPr>
        <p:txBody>
          <a:bodyPr/>
          <a:lstStyle/>
          <a:p>
            <a:r>
              <a:rPr lang="fr-FR"/>
              <a:t>Seen in WMAP and Planck LFI bands due to synchrotron radiation in galactic magnetic field</a:t>
            </a:r>
          </a:p>
          <a:p>
            <a:r>
              <a:rPr lang="fr-FR"/>
              <a:t>Seen by Fermi due to inverse Compton effect of photons from the InterStellar Radiation Field (ISRF) on the same electrons</a:t>
            </a:r>
          </a:p>
          <a:p>
            <a:r>
              <a:rPr lang="fr-FR"/>
              <a:t>Confirmation of galactic haze already seen by WMAP and Fermi (see </a:t>
            </a:r>
            <a:r>
              <a:rPr lang="fr-FR" smtClean="0"/>
              <a:t>Gregory Dobler arXiv:1109.4418v2)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92D4-E563-C24C-A97E-5211275CE34F}" type="slidenum">
              <a:rPr lang="fr-FR"/>
              <a:pPr/>
              <a:t>7</a:t>
            </a:fld>
            <a:endParaRPr lang="fr-FR"/>
          </a:p>
        </p:txBody>
      </p:sp>
      <p:sp>
        <p:nvSpPr>
          <p:cNvPr id="6" name="Espace réservé du pied de page 8"/>
          <p:cNvSpPr txBox="1">
            <a:spLocks/>
          </p:cNvSpPr>
          <p:nvPr/>
        </p:nvSpPr>
        <p:spPr>
          <a:xfrm rot="16350255">
            <a:off x="6354462" y="3642763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Planck - F.C. - BLOIS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r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113" y="13474"/>
            <a:ext cx="9144000" cy="685109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92D4-E563-C24C-A97E-5211275CE34F}" type="slidenum">
              <a:rPr lang="fr-FR"/>
              <a:pPr/>
              <a:t>8</a:t>
            </a:fld>
            <a:endParaRPr lang="fr-FR"/>
          </a:p>
        </p:txBody>
      </p:sp>
      <p:sp>
        <p:nvSpPr>
          <p:cNvPr id="6" name="Espace réservé du pied de page 8"/>
          <p:cNvSpPr txBox="1">
            <a:spLocks/>
          </p:cNvSpPr>
          <p:nvPr/>
        </p:nvSpPr>
        <p:spPr>
          <a:xfrm rot="16350255">
            <a:off x="6354462" y="3642763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Planck - F.C. - BLOIS 2012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43200" y="15510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Slide taken from Planck Paris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Gorski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2" t="2382" r="1683" b="2382"/>
          <a:stretch>
            <a:fillRect/>
          </a:stretch>
        </p:blipFill>
        <p:spPr>
          <a:xfrm>
            <a:off x="-11269" y="3079"/>
            <a:ext cx="9172984" cy="633318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92D4-E563-C24C-A97E-5211275CE34F}" type="slidenum">
              <a:rPr lang="fr-FR"/>
              <a:pPr/>
              <a:t>9</a:t>
            </a:fld>
            <a:endParaRPr lang="fr-FR"/>
          </a:p>
        </p:txBody>
      </p:sp>
      <p:sp>
        <p:nvSpPr>
          <p:cNvPr id="6" name="Espace réservé du pied de page 8"/>
          <p:cNvSpPr txBox="1">
            <a:spLocks/>
          </p:cNvSpPr>
          <p:nvPr/>
        </p:nvSpPr>
        <p:spPr>
          <a:xfrm rot="16350255">
            <a:off x="6354462" y="3642763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Planck - F.C. - BLOIS 2012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84300" y="64251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Borrowed from Planck 2012 – Bologna – K. Gorski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</TotalTime>
  <Words>657</Words>
  <Application>Microsoft Office PowerPoint</Application>
  <PresentationFormat>Affichage à l'écran (4:3)</PresentationFormat>
  <Paragraphs>165</Paragraphs>
  <Slides>28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Modèle par défaut</vt:lpstr>
      <vt:lpstr>Conception personnalisée</vt:lpstr>
      <vt:lpstr>Diapositive 1</vt:lpstr>
      <vt:lpstr>CSPD – P2</vt:lpstr>
      <vt:lpstr>Diapositive 3</vt:lpstr>
      <vt:lpstr>Diapositive 4</vt:lpstr>
      <vt:lpstr>SN - Irfu</vt:lpstr>
      <vt:lpstr>CMB – IAS,Irfu &amp; LAL</vt:lpstr>
      <vt:lpstr>Free electrons</vt:lpstr>
      <vt:lpstr>Diapositive 8</vt:lpstr>
      <vt:lpstr>Diapositive 9</vt:lpstr>
      <vt:lpstr>BOSS-Irfu</vt:lpstr>
      <vt:lpstr>Future BAO</vt:lpstr>
      <vt:lpstr>Diapositive 12</vt:lpstr>
      <vt:lpstr>Euclid &amp; LSST (IAS, Irfu, LAL)</vt:lpstr>
      <vt:lpstr>Diapositive 14</vt:lpstr>
      <vt:lpstr>Dark matter direct search</vt:lpstr>
      <vt:lpstr>Diapositive 16</vt:lpstr>
      <vt:lpstr>Diapositive 17</vt:lpstr>
      <vt:lpstr>Diapositive 18</vt:lpstr>
      <vt:lpstr>Diapositive 19</vt:lpstr>
      <vt:lpstr>Dark matter indirect searches</vt:lpstr>
      <vt:lpstr>Diapositive 21</vt:lpstr>
      <vt:lpstr>Theory / IPhT &amp; LPT - CPHT</vt:lpstr>
      <vt:lpstr>P2IO actions - P2</vt:lpstr>
      <vt:lpstr>Conclusion</vt:lpstr>
      <vt:lpstr>Irfu, LRR</vt:lpstr>
      <vt:lpstr>IPN, LAL</vt:lpstr>
      <vt:lpstr>LAL</vt:lpstr>
      <vt:lpstr>LAL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Labex P2IO</dc:title>
  <dc:creator>wormser</dc:creator>
  <cp:lastModifiedBy>cd116588</cp:lastModifiedBy>
  <cp:revision>63</cp:revision>
  <dcterms:created xsi:type="dcterms:W3CDTF">2012-06-27T12:37:16Z</dcterms:created>
  <dcterms:modified xsi:type="dcterms:W3CDTF">2012-06-27T13:14:38Z</dcterms:modified>
</cp:coreProperties>
</file>