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4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3" descr="logo_P2i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3238" y="714375"/>
            <a:ext cx="11398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245225"/>
            <a:ext cx="3816350" cy="612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 d’inauguration du lancement de P2IO</a:t>
            </a:r>
          </a:p>
          <a:p>
            <a:pPr>
              <a:defRPr/>
            </a:pPr>
            <a:r>
              <a:rPr lang="fr-FR"/>
              <a:t>11 janvier 2012</a:t>
            </a:r>
          </a:p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C47E-D423-4000-8EAF-660F0A2937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B067-41BA-48EB-A4C9-510A4B9AE2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3905-FF9A-4F14-AD37-9BB63E6564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0CC8-05E5-4CB0-B45E-3F8B556E6AB0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5768-579B-4B75-AD41-D33FBDDE27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DEEF-45B9-4047-9A4B-0C2CECA06764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63E9-952C-41D0-B7DB-53C01678EA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14D7-2D4F-422A-976A-21E302D06FBB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D0B3-94B9-4E1B-84D3-00BC9C533C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48D5-E8F5-4F32-8691-5C073E400884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3BF2-D49E-469B-A832-9A0DD839E6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662A-797D-4FC4-AAD8-1E297373CAB8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8E25-53BF-4339-868E-9B0EBD81CB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2186-2F1C-4076-AAA0-335BA59EA797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8FFB-4005-4079-AEDA-9248F62634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80708-732D-4899-9BB1-1B18042F8FDD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6B67-5DF6-4AF1-B5A4-DAEEC41342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8A57-7CAE-4DC9-871F-3464818BFAAA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40DA-AAE7-472B-A6C0-D9E55792A3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5225"/>
            <a:ext cx="40322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 d’inauguration du lancement de P2IO</a:t>
            </a:r>
          </a:p>
          <a:p>
            <a:pPr>
              <a:defRPr/>
            </a:pPr>
            <a:r>
              <a:rPr lang="fr-FR"/>
              <a:t>11 janvier 2012</a:t>
            </a:r>
          </a:p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0758-64DE-4F3C-81DC-AF4644E42E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20F2-CB9A-498B-A9EB-9DAC93340A5A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EB8B-2CEF-4624-81E1-31D9EE5F3D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2AA5-BEE8-4A7E-A5F3-E5C90E9B47D6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BA03-0C81-4CA3-9D53-954E51D598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EC93-9509-48F5-8F3C-DAE83F46A790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9C58-7A16-4EA2-968D-02FC7ABDF2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7A88F-3C56-4736-A512-139393C86B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A3064-9FFA-415A-AC71-9DC20462C5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33A5-AAE4-4A2D-84F6-A16C3E68F7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771E-5AF5-4240-9CF0-D94EE8C938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17A3-EF9C-4C9D-8B8D-89EF865D06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9D48-02EB-4934-A4C4-CA16DDDE27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A391-6DF8-4C8C-880B-591EEE668B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773F4DF-CC49-43F9-9227-E0593D6929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17226C-AC94-4BEA-B095-4208FDF48DD8}" type="datetimeFigureOut">
              <a:rPr lang="fr-FR"/>
              <a:pPr>
                <a:defRPr/>
              </a:pPr>
              <a:t>28/06/2012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797192-945B-4EB0-BD67-2DA6D72158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ous-titre 2"/>
          <p:cNvSpPr>
            <a:spLocks noGrp="1"/>
          </p:cNvSpPr>
          <p:nvPr>
            <p:ph type="subTitle" idx="1"/>
          </p:nvPr>
        </p:nvSpPr>
        <p:spPr>
          <a:xfrm>
            <a:off x="500034" y="3357562"/>
            <a:ext cx="8001056" cy="3500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dirty="0" err="1" smtClean="0"/>
              <a:t>Presentation</a:t>
            </a:r>
            <a:r>
              <a:rPr lang="fr-FR" dirty="0" smtClean="0"/>
              <a:t> of the </a:t>
            </a:r>
            <a:r>
              <a:rPr lang="fr-FR" dirty="0" err="1" smtClean="0"/>
              <a:t>Accelerators</a:t>
            </a:r>
            <a:r>
              <a:rPr lang="fr-FR" dirty="0" smtClean="0"/>
              <a:t>’ </a:t>
            </a:r>
            <a:r>
              <a:rPr lang="fr-FR" dirty="0" err="1" smtClean="0"/>
              <a:t>Thematics</a:t>
            </a:r>
            <a:endParaRPr lang="fr-FR" dirty="0" smtClean="0"/>
          </a:p>
          <a:p>
            <a:pPr>
              <a:buFont typeface="Wingdings 2" pitchFamily="18" charset="2"/>
              <a:buNone/>
            </a:pPr>
            <a:endParaRPr lang="fr-FR" sz="2800" dirty="0" smtClean="0"/>
          </a:p>
          <a:p>
            <a:pPr>
              <a:buFont typeface="Wingdings 2" pitchFamily="18" charset="2"/>
              <a:buNone/>
            </a:pPr>
            <a:endParaRPr lang="fr-FR" dirty="0" smtClean="0"/>
          </a:p>
          <a:p>
            <a:pPr>
              <a:buFont typeface="Wingdings 2" pitchFamily="18" charset="2"/>
              <a:buNone/>
            </a:pPr>
            <a:r>
              <a:rPr lang="fr-FR" sz="2800" dirty="0" smtClean="0"/>
              <a:t>B. </a:t>
            </a:r>
            <a:r>
              <a:rPr lang="fr-FR" sz="2800" dirty="0" err="1" smtClean="0"/>
              <a:t>Launé</a:t>
            </a:r>
            <a:r>
              <a:rPr lang="fr-FR" sz="2800" dirty="0" smtClean="0"/>
              <a:t> IN2P3/IPNO</a:t>
            </a:r>
          </a:p>
          <a:p>
            <a:pPr>
              <a:buFont typeface="Wingdings 2" pitchFamily="18" charset="2"/>
              <a:buNone/>
            </a:pPr>
            <a:r>
              <a:rPr lang="fr-FR" sz="2800" dirty="0" smtClean="0"/>
              <a:t>P2IO </a:t>
            </a:r>
            <a:r>
              <a:rPr lang="fr-FR" sz="2800" dirty="0" err="1" smtClean="0"/>
              <a:t>Scientific</a:t>
            </a:r>
            <a:r>
              <a:rPr lang="fr-FR" sz="2800" dirty="0" smtClean="0"/>
              <a:t> Council , </a:t>
            </a:r>
            <a:r>
              <a:rPr lang="fr-FR" sz="2800" dirty="0" err="1" smtClean="0"/>
              <a:t>June</a:t>
            </a:r>
            <a:r>
              <a:rPr lang="fr-FR" sz="2800" dirty="0" smtClean="0"/>
              <a:t> 27-28 2012</a:t>
            </a:r>
          </a:p>
          <a:p>
            <a:pPr>
              <a:buFont typeface="Wingdings 2" pitchFamily="18" charset="2"/>
              <a:buNone/>
            </a:pPr>
            <a:endParaRPr lang="fr-FR" dirty="0" smtClean="0"/>
          </a:p>
          <a:p>
            <a:pPr>
              <a:buFont typeface="Wingdings 2" pitchFamily="18" charset="2"/>
              <a:buNone/>
            </a:pPr>
            <a:endParaRPr lang="fr-FR" sz="4000" dirty="0" smtClean="0"/>
          </a:p>
        </p:txBody>
      </p:sp>
      <p:pic>
        <p:nvPicPr>
          <p:cNvPr id="5123" name="Image 3" descr="bandeau_P2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632725" cy="275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29684" cy="714380"/>
          </a:xfrm>
        </p:spPr>
        <p:txBody>
          <a:bodyPr/>
          <a:lstStyle/>
          <a:p>
            <a:r>
              <a:rPr lang="fr-FR" sz="3200" dirty="0" smtClean="0">
                <a:solidFill>
                  <a:srgbClr val="FF0000"/>
                </a:solidFill>
              </a:rPr>
              <a:t>Scope of R&amp;D on </a:t>
            </a:r>
            <a:r>
              <a:rPr lang="fr-FR" sz="3200" dirty="0" err="1" smtClean="0">
                <a:solidFill>
                  <a:srgbClr val="FF0000"/>
                </a:solidFill>
              </a:rPr>
              <a:t>Accelerators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57158" y="1285860"/>
            <a:ext cx="8786842" cy="4500594"/>
          </a:xfrm>
        </p:spPr>
        <p:txBody>
          <a:bodyPr/>
          <a:lstStyle/>
          <a:p>
            <a:r>
              <a:rPr lang="fr-FR" sz="2800" dirty="0" smtClean="0"/>
              <a:t>Guides: 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err="1" smtClean="0">
                <a:solidFill>
                  <a:srgbClr val="00B0F0"/>
                </a:solidFill>
              </a:rPr>
              <a:t>Energy</a:t>
            </a:r>
            <a:r>
              <a:rPr lang="fr-FR" sz="2400" dirty="0" smtClean="0">
                <a:solidFill>
                  <a:srgbClr val="00B0F0"/>
                </a:solidFill>
              </a:rPr>
              <a:t>, </a:t>
            </a:r>
            <a:r>
              <a:rPr lang="fr-FR" sz="2400" dirty="0" err="1" smtClean="0">
                <a:solidFill>
                  <a:srgbClr val="00B0F0"/>
                </a:solidFill>
              </a:rPr>
              <a:t>Intensity</a:t>
            </a:r>
            <a:r>
              <a:rPr lang="fr-FR" sz="2400" dirty="0" smtClean="0">
                <a:solidFill>
                  <a:srgbClr val="00B0F0"/>
                </a:solidFill>
              </a:rPr>
              <a:t>/</a:t>
            </a:r>
            <a:r>
              <a:rPr lang="fr-FR" sz="2400" dirty="0" err="1" smtClean="0">
                <a:solidFill>
                  <a:srgbClr val="00B0F0"/>
                </a:solidFill>
              </a:rPr>
              <a:t>luminosity</a:t>
            </a:r>
            <a:r>
              <a:rPr lang="fr-FR" sz="2400" dirty="0" smtClean="0">
                <a:solidFill>
                  <a:srgbClr val="00B0F0"/>
                </a:solidFill>
              </a:rPr>
              <a:t>, </a:t>
            </a:r>
            <a:r>
              <a:rPr lang="fr-FR" sz="2400" dirty="0" err="1" smtClean="0">
                <a:solidFill>
                  <a:srgbClr val="00B0F0"/>
                </a:solidFill>
              </a:rPr>
              <a:t>Efficiency</a:t>
            </a:r>
            <a:r>
              <a:rPr lang="fr-FR" sz="2400" dirty="0" smtClean="0">
                <a:solidFill>
                  <a:srgbClr val="00B0F0"/>
                </a:solidFill>
              </a:rPr>
              <a:t>, </a:t>
            </a:r>
            <a:r>
              <a:rPr lang="fr-FR" sz="2400" dirty="0" err="1" smtClean="0">
                <a:solidFill>
                  <a:srgbClr val="00B0F0"/>
                </a:solidFill>
              </a:rPr>
              <a:t>Reliability</a:t>
            </a:r>
            <a:r>
              <a:rPr lang="fr-FR" sz="2400" dirty="0" smtClean="0">
                <a:solidFill>
                  <a:srgbClr val="00B0F0"/>
                </a:solidFill>
              </a:rPr>
              <a:t>, Applications</a:t>
            </a:r>
          </a:p>
          <a:p>
            <a:r>
              <a:rPr lang="fr-FR" sz="2800" dirty="0" smtClean="0"/>
              <a:t>Challenges :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00B0F0"/>
                </a:solidFill>
              </a:rPr>
              <a:t>High Gradient, High </a:t>
            </a:r>
            <a:r>
              <a:rPr lang="fr-FR" sz="2400" dirty="0" err="1" smtClean="0">
                <a:solidFill>
                  <a:srgbClr val="00B0F0"/>
                </a:solidFill>
              </a:rPr>
              <a:t>Magnetic</a:t>
            </a:r>
            <a:r>
              <a:rPr lang="fr-FR" sz="2400" dirty="0" smtClean="0">
                <a:solidFill>
                  <a:srgbClr val="00B0F0"/>
                </a:solidFill>
              </a:rPr>
              <a:t> Fields, High </a:t>
            </a:r>
            <a:r>
              <a:rPr lang="fr-FR" sz="2400" dirty="0" err="1" smtClean="0">
                <a:solidFill>
                  <a:srgbClr val="00B0F0"/>
                </a:solidFill>
              </a:rPr>
              <a:t>Intensity</a:t>
            </a:r>
            <a:endParaRPr lang="fr-FR" sz="2400" dirty="0" smtClean="0">
              <a:solidFill>
                <a:srgbClr val="00B0F0"/>
              </a:solidFill>
            </a:endParaRPr>
          </a:p>
          <a:p>
            <a:r>
              <a:rPr lang="fr-FR" sz="2800" dirty="0" smtClean="0"/>
              <a:t>R&amp;D, Participation to </a:t>
            </a:r>
            <a:r>
              <a:rPr lang="fr-FR" sz="2800" dirty="0" err="1" smtClean="0"/>
              <a:t>projects</a:t>
            </a:r>
            <a:endParaRPr lang="fr-FR" sz="2800" dirty="0" smtClean="0"/>
          </a:p>
          <a:p>
            <a:r>
              <a:rPr lang="fr-FR" sz="2800" dirty="0" err="1" smtClean="0"/>
              <a:t>Breakthroughs</a:t>
            </a:r>
            <a:r>
              <a:rPr lang="fr-FR" sz="2800" dirty="0" smtClean="0"/>
              <a:t> </a:t>
            </a:r>
            <a:r>
              <a:rPr lang="fr-FR" sz="2800" dirty="0" err="1" smtClean="0"/>
              <a:t>within</a:t>
            </a:r>
            <a:r>
              <a:rPr lang="fr-FR" sz="2800" dirty="0" smtClean="0"/>
              <a:t> 10 </a:t>
            </a:r>
            <a:r>
              <a:rPr lang="fr-FR" sz="2800" dirty="0" err="1" smtClean="0"/>
              <a:t>years</a:t>
            </a:r>
            <a:r>
              <a:rPr lang="fr-FR" sz="2800" dirty="0" smtClean="0"/>
              <a:t> : </a:t>
            </a:r>
            <a:r>
              <a:rPr lang="fr-FR" sz="2800" dirty="0" err="1" smtClean="0"/>
              <a:t>reliable</a:t>
            </a:r>
            <a:r>
              <a:rPr lang="fr-FR" sz="2800" dirty="0" smtClean="0"/>
              <a:t> </a:t>
            </a:r>
            <a:r>
              <a:rPr lang="fr-FR" sz="2800" dirty="0" err="1" smtClean="0"/>
              <a:t>operation</a:t>
            </a:r>
            <a:r>
              <a:rPr lang="fr-FR" sz="2800" dirty="0" smtClean="0"/>
              <a:t> of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intensity</a:t>
            </a:r>
            <a:r>
              <a:rPr lang="fr-FR" sz="2800" dirty="0" smtClean="0"/>
              <a:t> </a:t>
            </a:r>
            <a:r>
              <a:rPr lang="fr-FR" sz="2800" dirty="0" err="1" smtClean="0"/>
              <a:t>accelerators</a:t>
            </a:r>
            <a:r>
              <a:rPr lang="fr-FR" sz="2800" dirty="0" smtClean="0"/>
              <a:t>, 13 T </a:t>
            </a:r>
            <a:r>
              <a:rPr lang="fr-FR" sz="2800" dirty="0" err="1" smtClean="0"/>
              <a:t>magnet</a:t>
            </a:r>
            <a:r>
              <a:rPr lang="fr-FR" sz="2800" dirty="0" smtClean="0"/>
              <a:t> </a:t>
            </a:r>
            <a:r>
              <a:rPr lang="fr-FR" sz="2800" dirty="0" err="1" smtClean="0"/>
              <a:t>successful</a:t>
            </a:r>
            <a:r>
              <a:rPr lang="fr-FR" sz="2800" dirty="0" smtClean="0"/>
              <a:t> test, </a:t>
            </a:r>
            <a:r>
              <a:rPr lang="fr-FR" sz="2800" dirty="0" err="1" smtClean="0"/>
              <a:t>reproducible</a:t>
            </a:r>
            <a:r>
              <a:rPr lang="fr-FR" sz="2800" dirty="0" smtClean="0"/>
              <a:t> laser/</a:t>
            </a:r>
            <a:r>
              <a:rPr lang="fr-FR" sz="2800" dirty="0" err="1" smtClean="0"/>
              <a:t>wake</a:t>
            </a:r>
            <a:r>
              <a:rPr lang="fr-FR" sz="2800" dirty="0" smtClean="0"/>
              <a:t> </a:t>
            </a:r>
            <a:r>
              <a:rPr lang="fr-FR" sz="2800" dirty="0" err="1" smtClean="0"/>
              <a:t>field</a:t>
            </a:r>
            <a:r>
              <a:rPr lang="fr-FR" sz="2800" dirty="0" smtClean="0"/>
              <a:t> </a:t>
            </a:r>
            <a:r>
              <a:rPr lang="fr-FR" sz="2800" dirty="0" err="1" smtClean="0"/>
              <a:t>acceleration</a:t>
            </a:r>
            <a:endParaRPr lang="fr-FR" sz="2800" dirty="0" smtClean="0"/>
          </a:p>
        </p:txBody>
      </p:sp>
      <p:pic>
        <p:nvPicPr>
          <p:cNvPr id="6148" name="Image 23" descr="logo_P2i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714380"/>
          </a:xfrm>
        </p:spPr>
        <p:txBody>
          <a:bodyPr/>
          <a:lstStyle/>
          <a:p>
            <a:r>
              <a:rPr lang="fr-FR" sz="3200" dirty="0" smtClean="0">
                <a:solidFill>
                  <a:srgbClr val="FF0000"/>
                </a:solidFill>
              </a:rPr>
              <a:t>Main </a:t>
            </a:r>
            <a:r>
              <a:rPr lang="fr-FR" sz="3200" dirty="0" err="1" smtClean="0">
                <a:solidFill>
                  <a:srgbClr val="FF0000"/>
                </a:solidFill>
              </a:rPr>
              <a:t>projects</a:t>
            </a:r>
            <a:r>
              <a:rPr lang="fr-FR" sz="3200" dirty="0" smtClean="0">
                <a:solidFill>
                  <a:srgbClr val="FF0000"/>
                </a:solidFill>
              </a:rPr>
              <a:t> in </a:t>
            </a:r>
            <a:r>
              <a:rPr lang="fr-FR" sz="3200" dirty="0" err="1" smtClean="0">
                <a:solidFill>
                  <a:srgbClr val="FF0000"/>
                </a:solidFill>
              </a:rPr>
              <a:t>which</a:t>
            </a:r>
            <a:r>
              <a:rPr lang="fr-FR" sz="3200" dirty="0" smtClean="0">
                <a:solidFill>
                  <a:srgbClr val="FF0000"/>
                </a:solidFill>
              </a:rPr>
              <a:t> P2IO </a:t>
            </a:r>
            <a:r>
              <a:rPr lang="fr-FR" sz="3200" dirty="0" err="1" smtClean="0">
                <a:solidFill>
                  <a:srgbClr val="FF0000"/>
                </a:solidFill>
              </a:rPr>
              <a:t>labs</a:t>
            </a:r>
            <a:r>
              <a:rPr lang="fr-FR" sz="3200" dirty="0" smtClean="0">
                <a:solidFill>
                  <a:srgbClr val="FF0000"/>
                </a:solidFill>
              </a:rPr>
              <a:t> are </a:t>
            </a:r>
            <a:r>
              <a:rPr lang="fr-FR" sz="3200" dirty="0" err="1" smtClean="0">
                <a:solidFill>
                  <a:srgbClr val="FF0000"/>
                </a:solidFill>
              </a:rPr>
              <a:t>involved</a:t>
            </a:r>
            <a:endParaRPr lang="fr-FR" sz="3200" dirty="0" smtClean="0">
              <a:solidFill>
                <a:srgbClr val="FF0000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7"/>
            <a:ext cx="7829576" cy="3071834"/>
          </a:xfrm>
        </p:spPr>
        <p:txBody>
          <a:bodyPr/>
          <a:lstStyle/>
          <a:p>
            <a:r>
              <a:rPr lang="fr-FR" sz="1800" dirty="0" smtClean="0"/>
              <a:t>Main </a:t>
            </a:r>
            <a:r>
              <a:rPr lang="fr-FR" sz="1800" dirty="0" err="1" smtClean="0"/>
              <a:t>projects</a:t>
            </a:r>
            <a:r>
              <a:rPr lang="fr-FR" sz="1800" dirty="0" smtClean="0"/>
              <a:t>: SPIRAL2, XFEL, FAIR, CERN, ESS, </a:t>
            </a:r>
            <a:r>
              <a:rPr lang="fr-FR" sz="1800" dirty="0" err="1" smtClean="0"/>
              <a:t>Andromede</a:t>
            </a:r>
            <a:r>
              <a:rPr lang="fr-FR" sz="1800" dirty="0" smtClean="0"/>
              <a:t>, </a:t>
            </a:r>
            <a:r>
              <a:rPr lang="fr-FR" sz="1800" dirty="0" err="1" smtClean="0"/>
              <a:t>ThomX</a:t>
            </a:r>
            <a:r>
              <a:rPr lang="fr-FR" sz="1800" dirty="0" smtClean="0"/>
              <a:t>, CILEX, IFMIF/EVEDA, MYRRHA</a:t>
            </a:r>
          </a:p>
          <a:p>
            <a:r>
              <a:rPr lang="fr-FR" sz="1800" dirty="0" smtClean="0"/>
              <a:t>P2IO teams main </a:t>
            </a:r>
            <a:r>
              <a:rPr lang="fr-FR" sz="1800" dirty="0" err="1" smtClean="0"/>
              <a:t>partners</a:t>
            </a:r>
            <a:r>
              <a:rPr lang="fr-FR" sz="1800" dirty="0" smtClean="0"/>
              <a:t> in </a:t>
            </a:r>
            <a:r>
              <a:rPr lang="fr-FR" sz="1800" dirty="0" err="1" smtClean="0"/>
              <a:t>these</a:t>
            </a:r>
            <a:r>
              <a:rPr lang="fr-FR" sz="1800" dirty="0" smtClean="0"/>
              <a:t> </a:t>
            </a:r>
            <a:r>
              <a:rPr lang="fr-FR" sz="1800" dirty="0" err="1" smtClean="0"/>
              <a:t>projects</a:t>
            </a:r>
            <a:endParaRPr lang="fr-FR" sz="1800" dirty="0" smtClean="0"/>
          </a:p>
          <a:p>
            <a:r>
              <a:rPr lang="fr-FR" sz="1800" dirty="0" smtClean="0"/>
              <a:t>CEA/CNRS « Pôle Accélérateur » : coordination for CERN and FAIR</a:t>
            </a:r>
          </a:p>
          <a:p>
            <a:r>
              <a:rPr lang="fr-FR" sz="1800" dirty="0" err="1" smtClean="0"/>
              <a:t>Coordinated</a:t>
            </a:r>
            <a:r>
              <a:rPr lang="fr-FR" sz="1800" dirty="0" smtClean="0"/>
              <a:t> action for ESS</a:t>
            </a:r>
          </a:p>
          <a:p>
            <a:r>
              <a:rPr lang="fr-FR" sz="1800" dirty="0" smtClean="0"/>
              <a:t>R&amp;D : </a:t>
            </a:r>
            <a:r>
              <a:rPr lang="fr-FR" sz="1800" dirty="0" err="1" smtClean="0"/>
              <a:t>high</a:t>
            </a:r>
            <a:r>
              <a:rPr lang="fr-FR" sz="1800" dirty="0" smtClean="0"/>
              <a:t> </a:t>
            </a:r>
            <a:r>
              <a:rPr lang="fr-FR" sz="1800" dirty="0" err="1" smtClean="0"/>
              <a:t>magnetic</a:t>
            </a:r>
            <a:r>
              <a:rPr lang="fr-FR" sz="1800" dirty="0" smtClean="0"/>
              <a:t> </a:t>
            </a:r>
            <a:r>
              <a:rPr lang="fr-FR" sz="1800" dirty="0" err="1" smtClean="0"/>
              <a:t>fields</a:t>
            </a:r>
            <a:r>
              <a:rPr lang="fr-FR" sz="1800" dirty="0" smtClean="0"/>
              <a:t> (IRFU), </a:t>
            </a:r>
            <a:r>
              <a:rPr lang="fr-FR" sz="1800" dirty="0" err="1" smtClean="0"/>
              <a:t>hign</a:t>
            </a:r>
            <a:r>
              <a:rPr lang="fr-FR" sz="1800" dirty="0" smtClean="0"/>
              <a:t> </a:t>
            </a:r>
            <a:r>
              <a:rPr lang="fr-FR" sz="1800" dirty="0" err="1" smtClean="0"/>
              <a:t>intensity</a:t>
            </a:r>
            <a:r>
              <a:rPr lang="fr-FR" sz="1800" dirty="0" smtClean="0"/>
              <a:t> (IRFU, IPNO), </a:t>
            </a:r>
            <a:r>
              <a:rPr lang="fr-FR" sz="1800" dirty="0" err="1" smtClean="0"/>
              <a:t>high</a:t>
            </a:r>
            <a:r>
              <a:rPr lang="fr-FR" sz="1800" dirty="0" smtClean="0"/>
              <a:t> </a:t>
            </a:r>
            <a:r>
              <a:rPr lang="fr-FR" sz="1800" dirty="0" err="1" smtClean="0"/>
              <a:t>brightness</a:t>
            </a:r>
            <a:r>
              <a:rPr lang="fr-FR" sz="1800" dirty="0" smtClean="0"/>
              <a:t> (LAL), </a:t>
            </a:r>
            <a:r>
              <a:rPr lang="fr-FR" sz="1800" dirty="0" err="1" smtClean="0"/>
              <a:t>high</a:t>
            </a:r>
            <a:r>
              <a:rPr lang="fr-FR" sz="1800" dirty="0" smtClean="0"/>
              <a:t> </a:t>
            </a:r>
            <a:r>
              <a:rPr lang="fr-FR" sz="1800" dirty="0" err="1" smtClean="0"/>
              <a:t>field</a:t>
            </a:r>
            <a:r>
              <a:rPr lang="fr-FR" sz="1800" dirty="0" smtClean="0"/>
              <a:t> (IRFU, IPNO), Laser/</a:t>
            </a:r>
            <a:r>
              <a:rPr lang="fr-FR" sz="1800" dirty="0" err="1" smtClean="0"/>
              <a:t>wake</a:t>
            </a:r>
            <a:r>
              <a:rPr lang="fr-FR" sz="1800" dirty="0" smtClean="0"/>
              <a:t> </a:t>
            </a:r>
            <a:r>
              <a:rPr lang="fr-FR" sz="1800" dirty="0" err="1" smtClean="0"/>
              <a:t>field</a:t>
            </a:r>
            <a:r>
              <a:rPr lang="fr-FR" sz="1800" dirty="0" smtClean="0"/>
              <a:t> (IRFU</a:t>
            </a:r>
            <a:r>
              <a:rPr lang="fr-FR" sz="1800" smtClean="0"/>
              <a:t>, LAL, LLR</a:t>
            </a:r>
            <a:r>
              <a:rPr lang="fr-FR" sz="1800" dirty="0" smtClean="0"/>
              <a:t>)</a:t>
            </a:r>
          </a:p>
          <a:p>
            <a:r>
              <a:rPr lang="fr-FR" sz="1800" dirty="0" smtClean="0"/>
              <a:t>Application: </a:t>
            </a:r>
            <a:r>
              <a:rPr lang="fr-FR" sz="1800" dirty="0" err="1" smtClean="0"/>
              <a:t>ThomX</a:t>
            </a:r>
            <a:r>
              <a:rPr lang="fr-FR" sz="1800" dirty="0" smtClean="0"/>
              <a:t>, </a:t>
            </a:r>
            <a:r>
              <a:rPr lang="fr-FR" sz="1800" dirty="0" err="1" smtClean="0"/>
              <a:t>Andromede</a:t>
            </a:r>
            <a:r>
              <a:rPr lang="fr-FR" sz="1800" dirty="0" smtClean="0"/>
              <a:t> (EQUIPEX)</a:t>
            </a:r>
          </a:p>
        </p:txBody>
      </p:sp>
      <p:pic>
        <p:nvPicPr>
          <p:cNvPr id="7172" name="Image 23" descr="logo_P2i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3" descr="2010 07 27-Déchargement-CM-PXFEL2-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27163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ryomodule parti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15382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786314" y="4357694"/>
            <a:ext cx="1555774" cy="2319334"/>
            <a:chOff x="111" y="0"/>
            <a:chExt cx="2592" cy="2818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5"/>
            <a:srcRect t="34275"/>
            <a:stretch>
              <a:fillRect/>
            </a:stretch>
          </p:blipFill>
          <p:spPr bwMode="auto">
            <a:xfrm>
              <a:off x="168" y="0"/>
              <a:ext cx="2424" cy="27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2"/>
            <p:cNvPicPr>
              <a:picLocks noChangeArrowheads="1"/>
            </p:cNvPicPr>
            <p:nvPr/>
          </p:nvPicPr>
          <p:blipFill>
            <a:blip r:embed="rId6"/>
            <a:srcRect t="37232"/>
            <a:stretch>
              <a:fillRect/>
            </a:stretch>
          </p:blipFill>
          <p:spPr bwMode="auto">
            <a:xfrm>
              <a:off x="111" y="56"/>
              <a:ext cx="2592" cy="27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Picture 4" descr="Vue_3D_Thom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214950"/>
            <a:ext cx="2071702" cy="14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9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3357562"/>
            <a:ext cx="199769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/>
          <a:lstStyle/>
          <a:p>
            <a:r>
              <a:rPr lang="fr-FR" sz="3200" dirty="0" smtClean="0">
                <a:solidFill>
                  <a:srgbClr val="FF0000"/>
                </a:solidFill>
              </a:rPr>
              <a:t>P2IO </a:t>
            </a:r>
            <a:r>
              <a:rPr lang="fr-FR" sz="3200" dirty="0" err="1" smtClean="0">
                <a:solidFill>
                  <a:srgbClr val="FF0000"/>
                </a:solidFill>
              </a:rPr>
              <a:t>strengths</a:t>
            </a:r>
            <a:r>
              <a:rPr lang="fr-FR" sz="3200" dirty="0" smtClean="0">
                <a:solidFill>
                  <a:srgbClr val="FF0000"/>
                </a:solidFill>
              </a:rPr>
              <a:t> in the </a:t>
            </a:r>
            <a:r>
              <a:rPr lang="fr-FR" sz="3200" dirty="0" err="1" smtClean="0">
                <a:solidFill>
                  <a:srgbClr val="FF0000"/>
                </a:solidFill>
              </a:rPr>
              <a:t>domain</a:t>
            </a:r>
            <a:endParaRPr lang="fr-FR" sz="3200" dirty="0" smtClean="0">
              <a:solidFill>
                <a:srgbClr val="FF0000"/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r>
              <a:rPr lang="fr-FR" sz="2000" dirty="0" err="1" smtClean="0"/>
              <a:t>Around</a:t>
            </a:r>
            <a:r>
              <a:rPr lang="fr-FR" sz="2000" dirty="0" smtClean="0"/>
              <a:t> 200 </a:t>
            </a:r>
            <a:r>
              <a:rPr lang="fr-FR" sz="2000" dirty="0" err="1" smtClean="0"/>
              <a:t>persons</a:t>
            </a:r>
            <a:r>
              <a:rPr lang="fr-FR" sz="2000" dirty="0" smtClean="0"/>
              <a:t> </a:t>
            </a:r>
            <a:r>
              <a:rPr lang="fr-FR" sz="2000" dirty="0" err="1" smtClean="0"/>
              <a:t>involved</a:t>
            </a:r>
            <a:r>
              <a:rPr lang="fr-FR" sz="2000" dirty="0" smtClean="0"/>
              <a:t> in </a:t>
            </a:r>
            <a:r>
              <a:rPr lang="fr-FR" sz="2000" dirty="0" err="1" smtClean="0"/>
              <a:t>accelerators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Most of Accelerator R&amp;D in France</a:t>
            </a:r>
          </a:p>
          <a:p>
            <a:r>
              <a:rPr lang="fr-FR" sz="2000" dirty="0" smtClean="0"/>
              <a:t>Most R&amp;D </a:t>
            </a:r>
            <a:r>
              <a:rPr lang="fr-FR" sz="2000" dirty="0" err="1" smtClean="0"/>
              <a:t>Platforms</a:t>
            </a:r>
            <a:r>
              <a:rPr lang="fr-FR" sz="2000" dirty="0" smtClean="0"/>
              <a:t> (</a:t>
            </a:r>
            <a:r>
              <a:rPr lang="fr-FR" sz="2000" dirty="0" err="1" smtClean="0"/>
              <a:t>SUPRATech</a:t>
            </a:r>
            <a:r>
              <a:rPr lang="fr-FR" sz="2000" dirty="0" smtClean="0"/>
              <a:t>-Orsay/Saclay, </a:t>
            </a:r>
            <a:r>
              <a:rPr lang="fr-FR" sz="2000" dirty="0" smtClean="0"/>
              <a:t>PHIL, ALTO </a:t>
            </a:r>
            <a:r>
              <a:rPr lang="fr-FR" sz="2000" dirty="0" smtClean="0"/>
              <a:t>IPHI….)</a:t>
            </a:r>
          </a:p>
          <a:p>
            <a:r>
              <a:rPr lang="fr-FR" sz="2000" dirty="0" err="1" smtClean="0"/>
              <a:t>Synergy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P2IO </a:t>
            </a:r>
            <a:r>
              <a:rPr lang="fr-FR" sz="2000" dirty="0" err="1" smtClean="0"/>
              <a:t>labs</a:t>
            </a:r>
            <a:r>
              <a:rPr lang="fr-FR" sz="2000" dirty="0" smtClean="0"/>
              <a:t>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CEA/IRFU and CNRS/IN2P3</a:t>
            </a:r>
          </a:p>
          <a:p>
            <a:r>
              <a:rPr lang="fr-FR" sz="2000" dirty="0" smtClean="0"/>
              <a:t>Common </a:t>
            </a:r>
            <a:r>
              <a:rPr lang="fr-FR" sz="2000" dirty="0" err="1" smtClean="0"/>
              <a:t>strategy</a:t>
            </a:r>
            <a:endParaRPr lang="fr-FR" sz="2000" dirty="0" smtClean="0"/>
          </a:p>
          <a:p>
            <a:r>
              <a:rPr lang="fr-FR" sz="2000" dirty="0" smtClean="0"/>
              <a:t>IPNO, LAL, IRFU, CSNSM, LLR </a:t>
            </a:r>
            <a:r>
              <a:rPr lang="fr-FR" sz="2000" dirty="0" err="1" smtClean="0"/>
              <a:t>involved</a:t>
            </a:r>
            <a:endParaRPr lang="fr-FR" sz="2000" dirty="0" smtClean="0"/>
          </a:p>
          <a:p>
            <a:r>
              <a:rPr lang="fr-FR" sz="2000" dirty="0" smtClean="0"/>
              <a:t>Most </a:t>
            </a:r>
            <a:r>
              <a:rPr lang="fr-FR" sz="2000" dirty="0" err="1" smtClean="0"/>
              <a:t>fields</a:t>
            </a:r>
            <a:r>
              <a:rPr lang="fr-FR" sz="2000" dirty="0" smtClean="0"/>
              <a:t> and expertises </a:t>
            </a:r>
            <a:r>
              <a:rPr lang="fr-FR" sz="2000" dirty="0" err="1" smtClean="0"/>
              <a:t>covered</a:t>
            </a:r>
            <a:endParaRPr lang="fr-FR" sz="2000" dirty="0" smtClean="0"/>
          </a:p>
          <a:p>
            <a:r>
              <a:rPr lang="fr-FR" sz="2000" dirty="0" err="1" smtClean="0"/>
              <a:t>Teaching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master </a:t>
            </a:r>
            <a:r>
              <a:rPr lang="fr-FR" sz="2000" dirty="0" err="1" smtClean="0"/>
              <a:t>level</a:t>
            </a:r>
            <a:endParaRPr lang="fr-FR" sz="2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3579944" cy="24288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286124"/>
            <a:ext cx="3485060" cy="14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286256"/>
            <a:ext cx="28420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rgbClr val="FF0000"/>
                </a:solidFill>
              </a:rPr>
              <a:t>P2IO actions (</a:t>
            </a:r>
            <a:r>
              <a:rPr lang="fr-FR" sz="3600" dirty="0" err="1" smtClean="0">
                <a:solidFill>
                  <a:srgbClr val="FF0000"/>
                </a:solidFill>
              </a:rPr>
              <a:t>ongoing</a:t>
            </a:r>
            <a:r>
              <a:rPr lang="fr-FR" sz="3600" dirty="0" smtClean="0">
                <a:solidFill>
                  <a:srgbClr val="FF0000"/>
                </a:solidFill>
              </a:rPr>
              <a:t> and future)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Support by P2IO for post-docs and </a:t>
            </a:r>
            <a:r>
              <a:rPr lang="fr-FR" dirty="0" err="1" smtClean="0"/>
              <a:t>projects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Three accelerator R&amp;D projects funded by P2IO in 2011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</a:rPr>
              <a:t>One  </a:t>
            </a:r>
            <a:r>
              <a:rPr lang="en-US" sz="2000" dirty="0" smtClean="0">
                <a:solidFill>
                  <a:srgbClr val="FF0000"/>
                </a:solidFill>
              </a:rPr>
              <a:t>post-doc for accelerator projects funded by P2IO in 2011</a:t>
            </a:r>
            <a:endParaRPr lang="fr-FR" dirty="0" smtClean="0"/>
          </a:p>
          <a:p>
            <a:r>
              <a:rPr lang="fr-FR" dirty="0" err="1" smtClean="0"/>
              <a:t>Next</a:t>
            </a:r>
            <a:r>
              <a:rPr lang="fr-FR" dirty="0" smtClean="0"/>
              <a:t> 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</a:t>
            </a:r>
            <a:r>
              <a:rPr lang="fr-FR" dirty="0" err="1" smtClean="0"/>
              <a:t>Superconducting</a:t>
            </a:r>
            <a:r>
              <a:rPr lang="fr-FR" dirty="0" smtClean="0"/>
              <a:t> RF</a:t>
            </a:r>
          </a:p>
          <a:p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advantage</a:t>
            </a:r>
            <a:r>
              <a:rPr lang="fr-FR" dirty="0" smtClean="0"/>
              <a:t> of P2IO impulse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642910" y="1571612"/>
            <a:ext cx="8043890" cy="3686188"/>
          </a:xfrm>
        </p:spPr>
        <p:txBody>
          <a:bodyPr/>
          <a:lstStyle/>
          <a:p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involvement</a:t>
            </a:r>
            <a:r>
              <a:rPr lang="fr-FR" dirty="0" smtClean="0"/>
              <a:t> in R&amp;D for </a:t>
            </a:r>
            <a:r>
              <a:rPr lang="fr-FR" dirty="0" err="1" smtClean="0"/>
              <a:t>accelerators</a:t>
            </a:r>
            <a:r>
              <a:rPr lang="fr-FR" dirty="0" smtClean="0"/>
              <a:t> </a:t>
            </a:r>
          </a:p>
          <a:p>
            <a:r>
              <a:rPr lang="fr-FR" dirty="0" smtClean="0"/>
              <a:t>High </a:t>
            </a:r>
            <a:r>
              <a:rPr lang="fr-FR" dirty="0" err="1" smtClean="0"/>
              <a:t>percentage</a:t>
            </a:r>
            <a:r>
              <a:rPr lang="fr-FR" dirty="0" smtClean="0"/>
              <a:t> of the </a:t>
            </a:r>
            <a:r>
              <a:rPr lang="fr-FR" dirty="0" err="1" smtClean="0"/>
              <a:t>manpower</a:t>
            </a:r>
            <a:r>
              <a:rPr lang="fr-FR" dirty="0" smtClean="0"/>
              <a:t> and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platforms</a:t>
            </a:r>
            <a:r>
              <a:rPr lang="fr-FR" dirty="0" smtClean="0"/>
              <a:t> for </a:t>
            </a:r>
            <a:r>
              <a:rPr lang="fr-FR" dirty="0" err="1" smtClean="0"/>
              <a:t>accelerator</a:t>
            </a:r>
            <a:r>
              <a:rPr lang="fr-FR" dirty="0" smtClean="0"/>
              <a:t> R&amp;D</a:t>
            </a:r>
          </a:p>
          <a:p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roadmap</a:t>
            </a:r>
            <a:r>
              <a:rPr lang="fr-FR" dirty="0" smtClean="0"/>
              <a:t> for the 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endParaRPr lang="fr-FR" dirty="0" smtClean="0"/>
          </a:p>
          <a:p>
            <a:r>
              <a:rPr lang="fr-FR" dirty="0" err="1" smtClean="0"/>
              <a:t>Strengthen</a:t>
            </a:r>
            <a:r>
              <a:rPr lang="fr-FR" dirty="0" smtClean="0"/>
              <a:t> collaborations </a:t>
            </a:r>
            <a:r>
              <a:rPr lang="fr-FR" dirty="0" err="1" smtClean="0"/>
              <a:t>through</a:t>
            </a:r>
            <a:r>
              <a:rPr lang="fr-FR" dirty="0" smtClean="0"/>
              <a:t> P2I0</a:t>
            </a:r>
          </a:p>
        </p:txBody>
      </p:sp>
      <p:pic>
        <p:nvPicPr>
          <p:cNvPr id="4" name="Image 3" descr="accelerateurs_vall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643182"/>
            <a:ext cx="5625699" cy="374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</TotalTime>
  <Words>239</Words>
  <Application>Microsoft Office PowerPoint</Application>
  <PresentationFormat>Affichage à l'écran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Modèle par défaut</vt:lpstr>
      <vt:lpstr>Conception personnalisée</vt:lpstr>
      <vt:lpstr>Diapositive 1</vt:lpstr>
      <vt:lpstr>Scope of R&amp;D on Accelerators </vt:lpstr>
      <vt:lpstr>Main projects in which P2IO labs are involved</vt:lpstr>
      <vt:lpstr>P2IO strengths in the domain</vt:lpstr>
      <vt:lpstr>P2IO actions (ongoing and future)</vt:lpstr>
      <vt:lpstr>Conclusion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Labex P2IO</dc:title>
  <dc:creator>wormser</dc:creator>
  <cp:lastModifiedBy>launeBL</cp:lastModifiedBy>
  <cp:revision>39</cp:revision>
  <dcterms:created xsi:type="dcterms:W3CDTF">2011-04-20T10:10:04Z</dcterms:created>
  <dcterms:modified xsi:type="dcterms:W3CDTF">2012-06-28T08:23:05Z</dcterms:modified>
</cp:coreProperties>
</file>