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2" r:id="rId1"/>
  </p:sldMasterIdLst>
  <p:notesMasterIdLst>
    <p:notesMasterId r:id="rId74"/>
  </p:notesMasterIdLst>
  <p:handoutMasterIdLst>
    <p:handoutMasterId r:id="rId75"/>
  </p:handoutMasterIdLst>
  <p:sldIdLst>
    <p:sldId id="939" r:id="rId2"/>
    <p:sldId id="847" r:id="rId3"/>
    <p:sldId id="907" r:id="rId4"/>
    <p:sldId id="908" r:id="rId5"/>
    <p:sldId id="909" r:id="rId6"/>
    <p:sldId id="910" r:id="rId7"/>
    <p:sldId id="911" r:id="rId8"/>
    <p:sldId id="913" r:id="rId9"/>
    <p:sldId id="914" r:id="rId10"/>
    <p:sldId id="923" r:id="rId11"/>
    <p:sldId id="924" r:id="rId12"/>
    <p:sldId id="927" r:id="rId13"/>
    <p:sldId id="915" r:id="rId14"/>
    <p:sldId id="916" r:id="rId15"/>
    <p:sldId id="917" r:id="rId16"/>
    <p:sldId id="918" r:id="rId17"/>
    <p:sldId id="849" r:id="rId18"/>
    <p:sldId id="919" r:id="rId19"/>
    <p:sldId id="950" r:id="rId20"/>
    <p:sldId id="718" r:id="rId21"/>
    <p:sldId id="920" r:id="rId22"/>
    <p:sldId id="942" r:id="rId23"/>
    <p:sldId id="947" r:id="rId24"/>
    <p:sldId id="796" r:id="rId25"/>
    <p:sldId id="819" r:id="rId26"/>
    <p:sldId id="863" r:id="rId27"/>
    <p:sldId id="946" r:id="rId28"/>
    <p:sldId id="933" r:id="rId29"/>
    <p:sldId id="954" r:id="rId30"/>
    <p:sldId id="858" r:id="rId31"/>
    <p:sldId id="951" r:id="rId32"/>
    <p:sldId id="762" r:id="rId33"/>
    <p:sldId id="955" r:id="rId34"/>
    <p:sldId id="956" r:id="rId35"/>
    <p:sldId id="853" r:id="rId36"/>
    <p:sldId id="880" r:id="rId37"/>
    <p:sldId id="875" r:id="rId38"/>
    <p:sldId id="936" r:id="rId39"/>
    <p:sldId id="876" r:id="rId40"/>
    <p:sldId id="681" r:id="rId41"/>
    <p:sldId id="938" r:id="rId42"/>
    <p:sldId id="850" r:id="rId43"/>
    <p:sldId id="894" r:id="rId44"/>
    <p:sldId id="944" r:id="rId45"/>
    <p:sldId id="952" r:id="rId46"/>
    <p:sldId id="931" r:id="rId47"/>
    <p:sldId id="764" r:id="rId48"/>
    <p:sldId id="921" r:id="rId49"/>
    <p:sldId id="932" r:id="rId50"/>
    <p:sldId id="960" r:id="rId51"/>
    <p:sldId id="935" r:id="rId52"/>
    <p:sldId id="798" r:id="rId53"/>
    <p:sldId id="940" r:id="rId54"/>
    <p:sldId id="776" r:id="rId55"/>
    <p:sldId id="957" r:id="rId56"/>
    <p:sldId id="895" r:id="rId57"/>
    <p:sldId id="893" r:id="rId58"/>
    <p:sldId id="953" r:id="rId59"/>
    <p:sldId id="948" r:id="rId60"/>
    <p:sldId id="949" r:id="rId61"/>
    <p:sldId id="925" r:id="rId62"/>
    <p:sldId id="926" r:id="rId63"/>
    <p:sldId id="958" r:id="rId64"/>
    <p:sldId id="865" r:id="rId65"/>
    <p:sldId id="943" r:id="rId66"/>
    <p:sldId id="959" r:id="rId67"/>
    <p:sldId id="870" r:id="rId68"/>
    <p:sldId id="828" r:id="rId69"/>
    <p:sldId id="872" r:id="rId70"/>
    <p:sldId id="897" r:id="rId71"/>
    <p:sldId id="885" r:id="rId72"/>
    <p:sldId id="892" r:id="rId73"/>
  </p:sldIdLst>
  <p:sldSz cx="9144000" cy="6858000" type="screen4x3"/>
  <p:notesSz cx="6797675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0000FF"/>
    <a:srgbClr val="FF3399"/>
    <a:srgbClr val="FF3300"/>
    <a:srgbClr val="FFFFCC"/>
    <a:srgbClr val="FFFF99"/>
    <a:srgbClr val="008E40"/>
    <a:srgbClr val="66FF33"/>
    <a:srgbClr val="CC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7" autoAdjust="0"/>
    <p:restoredTop sz="94194" autoAdjust="0"/>
  </p:normalViewPr>
  <p:slideViewPr>
    <p:cSldViewPr>
      <p:cViewPr varScale="1">
        <p:scale>
          <a:sx n="75" d="100"/>
          <a:sy n="75" d="100"/>
        </p:scale>
        <p:origin x="-690" y="-102"/>
      </p:cViewPr>
      <p:guideLst>
        <p:guide orient="horz" pos="187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54"/>
    </p:cViewPr>
  </p:sorterViewPr>
  <p:notesViewPr>
    <p:cSldViewPr>
      <p:cViewPr varScale="1">
        <p:scale>
          <a:sx n="55" d="100"/>
          <a:sy n="55" d="100"/>
        </p:scale>
        <p:origin x="-2237" y="-96"/>
      </p:cViewPr>
      <p:guideLst>
        <p:guide orient="horz" pos="3127"/>
        <p:guide pos="2141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2272" tIns="46136" rIns="92272" bIns="46136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2272" tIns="46136" rIns="92272" bIns="46136" rtlCol="0"/>
          <a:lstStyle>
            <a:lvl1pPr algn="r">
              <a:defRPr sz="1200"/>
            </a:lvl1pPr>
          </a:lstStyle>
          <a:p>
            <a:pPr>
              <a:defRPr/>
            </a:pPr>
            <a:fld id="{ABECBBEE-CC39-4EB5-A334-46298068CD79}" type="datetimeFigureOut">
              <a:rPr lang="en-US"/>
              <a:pPr>
                <a:defRPr/>
              </a:pPr>
              <a:t>9/16/2012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2272" tIns="46136" rIns="92272" bIns="46136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2272" tIns="46136" rIns="92272" bIns="46136" rtlCol="0" anchor="b"/>
          <a:lstStyle>
            <a:lvl1pPr algn="r">
              <a:defRPr sz="1200"/>
            </a:lvl1pPr>
          </a:lstStyle>
          <a:p>
            <a:pPr>
              <a:defRPr/>
            </a:pPr>
            <a:fld id="{F3C50950-8DCE-4BA3-8E21-65C741DFAB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556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2" tIns="46136" rIns="92272" bIns="4613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2" tIns="46136" rIns="92272" bIns="4613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2950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2" tIns="46136" rIns="92272" bIns="461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2" tIns="46136" rIns="92272" bIns="46136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2" tIns="46136" rIns="92272" bIns="4613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84494633-67A9-4E43-ACD1-7A0FAA47A1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018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4EDE4B-EFBB-456D-AE77-FCD3E25C6516}" type="slidenum">
              <a:rPr lang="en-US" smtClean="0">
                <a:latin typeface="Arial" pitchFamily="34" charset="0"/>
              </a:rPr>
              <a:pPr/>
              <a:t>2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B4BF853D-4857-47F8-A03F-0D086F923FFE}" type="slidenum">
              <a:rPr lang="en-US" smtClean="0">
                <a:latin typeface="Arial" pitchFamily="34" charset="0"/>
              </a:rPr>
              <a:pPr/>
              <a:t>11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ECE3B76B-6D8F-4324-92E3-A6D2B75CD88B}" type="slidenum">
              <a:rPr lang="en-US" smtClean="0">
                <a:latin typeface="Arial" pitchFamily="34" charset="0"/>
              </a:rPr>
              <a:pPr/>
              <a:t>12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1BBB1BD7-DA37-434C-9954-4596D3C1E78B}" type="slidenum">
              <a:rPr lang="en-US" smtClean="0">
                <a:latin typeface="Arial" pitchFamily="34" charset="0"/>
              </a:rPr>
              <a:pPr/>
              <a:t>13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6CB42AD1-C281-4928-BF6D-50BE329DE5CD}" type="slidenum">
              <a:rPr lang="en-US" smtClean="0">
                <a:latin typeface="Arial" pitchFamily="34" charset="0"/>
              </a:rPr>
              <a:pPr/>
              <a:t>14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B3E9E61F-F6FC-4DB3-BF81-52F3873969BF}" type="slidenum">
              <a:rPr lang="en-US" smtClean="0">
                <a:latin typeface="Arial" pitchFamily="34" charset="0"/>
              </a:rPr>
              <a:pPr/>
              <a:t>15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5F4540A1-063B-4C6A-A4BF-BB63D3BAA62D}" type="slidenum">
              <a:rPr lang="en-US" smtClean="0">
                <a:latin typeface="Arial" pitchFamily="34" charset="0"/>
              </a:rPr>
              <a:pPr/>
              <a:t>16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25149706-7008-45AB-92E5-02EE82A46548}" type="slidenum">
              <a:rPr lang="en-US" smtClean="0">
                <a:latin typeface="Arial" pitchFamily="34" charset="0"/>
              </a:rPr>
              <a:pPr/>
              <a:t>18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4EDE4B-EFBB-456D-AE77-FCD3E25C6516}" type="slidenum">
              <a:rPr lang="en-US" smtClean="0">
                <a:latin typeface="Arial" pitchFamily="34" charset="0"/>
              </a:rPr>
              <a:pPr/>
              <a:t>19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FC7619-B908-41EC-9E0E-673868FE1A03}" type="slidenum">
              <a:rPr lang="en-US" smtClean="0">
                <a:latin typeface="Arial" pitchFamily="34" charset="0"/>
              </a:rPr>
              <a:pPr/>
              <a:t>20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138E2C22-3B44-4002-B26B-5C0ADEB0CB96}" type="slidenum">
              <a:rPr lang="en-US" smtClean="0">
                <a:latin typeface="Arial" pitchFamily="34" charset="0"/>
              </a:rPr>
              <a:pPr/>
              <a:t>21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D5CF19BB-E565-4C83-8D84-F2429214BEFF}" type="slidenum">
              <a:rPr lang="en-US" smtClean="0">
                <a:latin typeface="Arial" pitchFamily="34" charset="0"/>
              </a:rPr>
              <a:pPr/>
              <a:t>3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138E2C22-3B44-4002-B26B-5C0ADEB0CB96}" type="slidenum">
              <a:rPr lang="en-US" smtClean="0">
                <a:latin typeface="Arial" pitchFamily="34" charset="0"/>
              </a:rPr>
              <a:pPr/>
              <a:t>22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5F9BDC7D-66AE-4CBF-833D-9F6F6E7403AE}" type="slidenum">
              <a:rPr lang="en-US" smtClean="0">
                <a:latin typeface="Arial" pitchFamily="34" charset="0"/>
              </a:rPr>
              <a:pPr/>
              <a:t>23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56C5D7E8-D919-41AC-B9AB-3C738C38088F}" type="slidenum">
              <a:rPr lang="en-US" smtClean="0">
                <a:latin typeface="Arial" pitchFamily="34" charset="0"/>
              </a:rPr>
              <a:pPr/>
              <a:t>27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921BAD46-AC93-4D8A-9A3C-34A68C8AF648}" type="slidenum">
              <a:rPr lang="en-US" smtClean="0">
                <a:latin typeface="Arial" pitchFamily="34" charset="0"/>
              </a:rPr>
              <a:pPr/>
              <a:t>28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4EDE4B-EFBB-456D-AE77-FCD3E25C6516}" type="slidenum">
              <a:rPr lang="en-US" smtClean="0">
                <a:latin typeface="Arial" pitchFamily="34" charset="0"/>
              </a:rPr>
              <a:pPr/>
              <a:t>31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A6278702-DAD9-414E-B49B-0B97BFA9E1F0}" type="slidenum">
              <a:rPr lang="en-US" smtClean="0">
                <a:latin typeface="Arial" pitchFamily="34" charset="0"/>
              </a:rPr>
              <a:pPr/>
              <a:t>38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286371-6479-426E-9C6C-C69ADD6E5428}" type="slidenum">
              <a:rPr lang="en-US" smtClean="0">
                <a:latin typeface="Arial" pitchFamily="34" charset="0"/>
              </a:rPr>
              <a:pPr/>
              <a:t>40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3793FE9D-394A-49A3-B002-176DBFC926F1}" type="slidenum">
              <a:rPr lang="en-US" smtClean="0">
                <a:latin typeface="Arial" pitchFamily="34" charset="0"/>
              </a:rPr>
              <a:pPr/>
              <a:t>41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4EDE4B-EFBB-456D-AE77-FCD3E25C6516}" type="slidenum">
              <a:rPr lang="en-US" smtClean="0">
                <a:latin typeface="Arial" pitchFamily="34" charset="0"/>
              </a:rPr>
              <a:pPr/>
              <a:t>45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D227CD-2355-47ED-95C7-03AC04E35929}" type="slidenum">
              <a:rPr lang="en-US" smtClean="0">
                <a:latin typeface="Arial" pitchFamily="34" charset="0"/>
              </a:rPr>
              <a:pPr/>
              <a:t>47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E22DC6E2-4B00-4EAB-8194-22D6CE0C5CB5}" type="slidenum">
              <a:rPr lang="en-US" smtClean="0">
                <a:latin typeface="Arial" pitchFamily="34" charset="0"/>
              </a:rPr>
              <a:pPr/>
              <a:t>4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7DEC875B-772D-4529-B2C8-4C433DB0ABD0}" type="slidenum">
              <a:rPr lang="en-US" smtClean="0">
                <a:latin typeface="Arial" pitchFamily="34" charset="0"/>
              </a:rPr>
              <a:pPr/>
              <a:t>48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C591F0-1C24-4288-875F-9E34FEFF8788}" type="slidenum">
              <a:rPr lang="en-US" smtClean="0">
                <a:latin typeface="Arial" pitchFamily="34" charset="0"/>
              </a:rPr>
              <a:pPr/>
              <a:t>52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4EDE4B-EFBB-456D-AE77-FCD3E25C6516}" type="slidenum">
              <a:rPr lang="en-US" smtClean="0">
                <a:latin typeface="Arial" pitchFamily="34" charset="0"/>
              </a:rPr>
              <a:pPr/>
              <a:t>55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4EDE4B-EFBB-456D-AE77-FCD3E25C6516}" type="slidenum">
              <a:rPr lang="en-US" smtClean="0">
                <a:latin typeface="Arial" pitchFamily="34" charset="0"/>
              </a:rPr>
              <a:pPr/>
              <a:t>58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09259DCF-D422-464A-9502-4C9885EE1C7F}" type="slidenum">
              <a:rPr lang="en-US" smtClean="0">
                <a:latin typeface="Arial" pitchFamily="34" charset="0"/>
              </a:rPr>
              <a:pPr/>
              <a:t>61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B7CDC9CE-6252-421C-98F9-4E18B2D859E5}" type="slidenum">
              <a:rPr lang="en-US" smtClean="0">
                <a:latin typeface="Arial" pitchFamily="34" charset="0"/>
              </a:rPr>
              <a:pPr/>
              <a:t>62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B7CDC9CE-6252-421C-98F9-4E18B2D859E5}" type="slidenum">
              <a:rPr lang="en-US" smtClean="0">
                <a:latin typeface="Arial" pitchFamily="34" charset="0"/>
              </a:rPr>
              <a:pPr/>
              <a:t>63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C55C6AB0-26A6-4633-B4AF-B8CFCD419505}" type="slidenum">
              <a:rPr lang="en-US" smtClean="0">
                <a:latin typeface="Arial" pitchFamily="34" charset="0"/>
              </a:rPr>
              <a:pPr/>
              <a:t>5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F6A1F1BE-B69F-4369-8A2E-5D406C9F5AFC}" type="slidenum">
              <a:rPr lang="en-US" smtClean="0">
                <a:latin typeface="Arial" pitchFamily="34" charset="0"/>
              </a:rPr>
              <a:pPr/>
              <a:t>6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8B8642EB-E48D-4DA8-9907-984C501E20F4}" type="slidenum">
              <a:rPr lang="en-US" smtClean="0">
                <a:latin typeface="Arial" pitchFamily="34" charset="0"/>
              </a:rPr>
              <a:pPr/>
              <a:t>7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DA682EE1-D870-4A6F-893D-0B54DC1DEA77}" type="slidenum">
              <a:rPr lang="en-US" smtClean="0">
                <a:latin typeface="Arial" pitchFamily="34" charset="0"/>
              </a:rPr>
              <a:pPr/>
              <a:t>8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C587A1DC-2F66-4F77-ACC1-7A651FD4FCD0}" type="slidenum">
              <a:rPr lang="en-US" smtClean="0">
                <a:latin typeface="Arial" pitchFamily="34" charset="0"/>
              </a:rPr>
              <a:pPr/>
              <a:t>9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E1D8653E-DAD4-486E-AFBE-CC62F2EF8FED}" type="slidenum">
              <a:rPr lang="en-US" smtClean="0">
                <a:latin typeface="Arial" pitchFamily="34" charset="0"/>
              </a:rPr>
              <a:pPr/>
              <a:t>10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17.09.2012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LHC Machine  –  J. Wenninger – GIF 2012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05586-E4B0-4B6F-B4B6-5D7B6C5E91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17.09.2012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LHC Machine  –  J. Wenninger – GIF 2012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FAF25-BF74-4972-B942-BFED45AA9C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17.09.2012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LHC Machine  –  J. Wenninger – GIF 2012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CDAFE-FB4B-4D61-9057-6D8FF3E9CC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7159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17.09.2012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LHC Machine  –  J. Wenninger – GIF 2012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37E95-4F2D-4A84-B9A4-10565D1B41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153400" cy="7159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17.09.2012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LHC Machine  –  J. Wenninger – GIF 2012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AD134-3581-4776-8AD8-FDC3823BF4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mlogo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31188" y="0"/>
            <a:ext cx="9128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lhclogo.prev.eps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66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086600" cy="715962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242F16B-63E4-4D15-90A6-73E0C1B4E6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990600"/>
            <a:ext cx="4267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half" idx="10"/>
          </p:nvPr>
        </p:nvSpPr>
        <p:spPr>
          <a:xfrm>
            <a:off x="152400" y="990600"/>
            <a:ext cx="4267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1"/>
            <a:ext cx="2133600" cy="26064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</a:lstStyle>
          <a:p>
            <a:fld id="{80312B61-8FBB-43B8-A6DD-B3B75C37806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35496" y="6505599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latin typeface="Constantia" pitchFamily="18" charset="0"/>
              </a:rPr>
              <a:t>H. Damerau, A. Findlay,</a:t>
            </a:r>
            <a:r>
              <a:rPr lang="en-US" sz="1400" baseline="0" dirty="0" smtClean="0">
                <a:latin typeface="Constantia" pitchFamily="18" charset="0"/>
              </a:rPr>
              <a:t> S. Hancock, </a:t>
            </a:r>
            <a:r>
              <a:rPr lang="en-US" sz="1400" dirty="0" smtClean="0">
                <a:latin typeface="Constantia" pitchFamily="18" charset="0"/>
              </a:rPr>
              <a:t>CMAC 16/08/2012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0" name="Picture 9" descr="logo-presentation-smal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38" y="6167827"/>
            <a:ext cx="539496" cy="533400"/>
          </a:xfrm>
          <a:prstGeom prst="rect">
            <a:avLst/>
          </a:prstGeom>
        </p:spPr>
      </p:pic>
      <p:pic>
        <p:nvPicPr>
          <p:cNvPr id="11" name="Picture 10" descr="liu_ppt-03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7" y="274638"/>
            <a:ext cx="552909" cy="66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32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1"/>
            <a:ext cx="2133600" cy="26064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</a:lstStyle>
          <a:p>
            <a:fld id="{80312B61-8FBB-43B8-A6DD-B3B75C37806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35496" y="6505599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latin typeface="Constantia" pitchFamily="18" charset="0"/>
              </a:rPr>
              <a:t>H. Damerau, A. Findlay,</a:t>
            </a:r>
            <a:r>
              <a:rPr lang="en-US" sz="1400" baseline="0" dirty="0" smtClean="0">
                <a:latin typeface="Constantia" pitchFamily="18" charset="0"/>
              </a:rPr>
              <a:t> S. Hancock, </a:t>
            </a:r>
            <a:r>
              <a:rPr lang="en-US" sz="1400" dirty="0" smtClean="0">
                <a:latin typeface="Constantia" pitchFamily="18" charset="0"/>
              </a:rPr>
              <a:t>CMAC 16/08/2012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0" name="Picture 9" descr="logo-presentation-smal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38" y="6167827"/>
            <a:ext cx="539496" cy="533400"/>
          </a:xfrm>
          <a:prstGeom prst="rect">
            <a:avLst/>
          </a:prstGeom>
        </p:spPr>
      </p:pic>
      <p:pic>
        <p:nvPicPr>
          <p:cNvPr id="11" name="Picture 10" descr="liu_ppt-03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7" y="274638"/>
            <a:ext cx="552909" cy="66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650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877824"/>
            <a:ext cx="9144000" cy="14826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" name="Title 13"/>
          <p:cNvSpPr>
            <a:spLocks noGrp="1"/>
          </p:cNvSpPr>
          <p:nvPr>
            <p:ph type="title" hasCustomPrompt="1"/>
          </p:nvPr>
        </p:nvSpPr>
        <p:spPr>
          <a:xfrm>
            <a:off x="1010093" y="93476"/>
            <a:ext cx="7123814" cy="680483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/>
              </a:gs>
              <a:gs pos="72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ctr"/>
          <a:lstStyle>
            <a:lvl1pPr>
              <a:defRPr sz="3200" b="1">
                <a:solidFill>
                  <a:schemeClr val="tx2"/>
                </a:solidFill>
                <a:latin typeface="Cambria" pitchFamily="18" charset="0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7160" y="1051560"/>
            <a:ext cx="8869680" cy="5212080"/>
          </a:xfrm>
          <a:prstGeom prst="rect">
            <a:avLst/>
          </a:prstGeom>
        </p:spPr>
        <p:txBody>
          <a:bodyPr/>
          <a:lstStyle>
            <a:lvl1pPr>
              <a:tabLst>
                <a:tab pos="693738" algn="l"/>
              </a:tabLst>
              <a:defRPr sz="28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412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1"/>
            <a:ext cx="2133600" cy="26064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</a:lstStyle>
          <a:p>
            <a:fld id="{80312B61-8FBB-43B8-A6DD-B3B75C37806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35496" y="6505599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latin typeface="Constantia" pitchFamily="18" charset="0"/>
              </a:rPr>
              <a:t>H. Damerau, A. Findlay,</a:t>
            </a:r>
            <a:r>
              <a:rPr lang="en-US" sz="1400" baseline="0" dirty="0" smtClean="0">
                <a:latin typeface="Constantia" pitchFamily="18" charset="0"/>
              </a:rPr>
              <a:t> S. Hancock, </a:t>
            </a:r>
            <a:r>
              <a:rPr lang="en-US" sz="1400" dirty="0" smtClean="0">
                <a:latin typeface="Constantia" pitchFamily="18" charset="0"/>
              </a:rPr>
              <a:t>CMAC 16/08/2012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0" name="Picture 9" descr="logo-presentation-smal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38" y="6167827"/>
            <a:ext cx="539496" cy="533400"/>
          </a:xfrm>
          <a:prstGeom prst="rect">
            <a:avLst/>
          </a:prstGeom>
        </p:spPr>
      </p:pic>
      <p:pic>
        <p:nvPicPr>
          <p:cNvPr id="11" name="Picture 10" descr="liu_ppt-03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7" y="274638"/>
            <a:ext cx="552909" cy="66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63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17.09.2012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LHC Machine  –  J. Wenninger – GIF 2012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BCA23-32AC-4B7C-8AE3-3A46E140FA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banner-ble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02427-AFE3-4BCF-9038-0FB899F3E4BB}" type="slidenum">
              <a:rPr lang="en-US"/>
              <a:pPr/>
              <a:t>‹#›</a:t>
            </a:fld>
            <a:endParaRPr lang="en-US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396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17.09.2012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LHC Machine  –  J. Wenninger – GIF 2012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94539-D6C4-43A4-B860-F1DFC8E4DF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17.09.2012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LHC Machine  –  J. Wenninger – GIF 2012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0DC79-7F61-41FF-9316-39EF221566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17.09.2012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LHC Machine  –  J. Wenninger – GIF 2012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54AE3-93E8-4287-A05B-4B0FBAEEFE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6"/>
          <p:cNvSpPr>
            <a:spLocks noChangeArrowheads="1"/>
          </p:cNvSpPr>
          <p:nvPr userDrawn="1"/>
        </p:nvSpPr>
        <p:spPr bwMode="auto">
          <a:xfrm>
            <a:off x="0" y="0"/>
            <a:ext cx="9144000" cy="762000"/>
          </a:xfrm>
          <a:prstGeom prst="rect">
            <a:avLst/>
          </a:prstGeom>
          <a:gradFill rotWithShape="1">
            <a:gsLst>
              <a:gs pos="0">
                <a:srgbClr val="003368"/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eaLnBrk="1" hangingPunct="1">
              <a:defRPr/>
            </a:pP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" name="Picture 8" descr="lhclogo.prev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0"/>
            <a:ext cx="8382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7" descr="Logo CERN width=144,      height=144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0"/>
            <a:ext cx="7429500" cy="8001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xfrm rot="16200000">
            <a:off x="-552450" y="5962650"/>
            <a:ext cx="1447800" cy="342900"/>
          </a:xfrm>
        </p:spPr>
        <p:txBody>
          <a:bodyPr/>
          <a:lstStyle>
            <a:lvl1pPr>
              <a:defRPr sz="1200" b="1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xfrm rot="16200000">
            <a:off x="-2133600" y="2933700"/>
            <a:ext cx="4610100" cy="342900"/>
          </a:xfrm>
        </p:spPr>
        <p:txBody>
          <a:bodyPr/>
          <a:lstStyle>
            <a:lvl1pPr>
              <a:defRPr sz="1200" b="1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E4E98C2-E612-405D-9D9D-D2D7EB854B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17.09.2012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LHC Machine  –  J. Wenninger – GIF 2012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10275-3A49-46CA-A6EE-68DB2BA804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17.09.2012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LHC Machine  –  J. Wenninger – GIF 2012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BEA62-16F5-4832-A462-CC341ED0F6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17.09.2012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LHC Machine  –  J. Wenninger – GIF 2012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C1E19-85E8-4E0E-9136-72C62C7695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1534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 rot="16200000">
            <a:off x="-495300" y="5905500"/>
            <a:ext cx="14478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17.09.2012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 rot="16200000">
            <a:off x="-1981200" y="2971800"/>
            <a:ext cx="44196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LHC Machine  –  J. Wenninger – GIF 2012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6700" y="6400800"/>
            <a:ext cx="9144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93C8C17-11B6-4841-AA6C-480BD23B03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82" r:id="rId1"/>
    <p:sldLayoutId id="2147486883" r:id="rId2"/>
    <p:sldLayoutId id="2147486884" r:id="rId3"/>
    <p:sldLayoutId id="2147486885" r:id="rId4"/>
    <p:sldLayoutId id="2147486886" r:id="rId5"/>
    <p:sldLayoutId id="2147486894" r:id="rId6"/>
    <p:sldLayoutId id="2147486887" r:id="rId7"/>
    <p:sldLayoutId id="2147486888" r:id="rId8"/>
    <p:sldLayoutId id="2147486889" r:id="rId9"/>
    <p:sldLayoutId id="2147486890" r:id="rId10"/>
    <p:sldLayoutId id="2147486891" r:id="rId11"/>
    <p:sldLayoutId id="2147486892" r:id="rId12"/>
    <p:sldLayoutId id="2147486893" r:id="rId13"/>
    <p:sldLayoutId id="2147486895" r:id="rId14"/>
    <p:sldLayoutId id="2147486896" r:id="rId15"/>
    <p:sldLayoutId id="2147486897" r:id="rId16"/>
    <p:sldLayoutId id="2147486898" r:id="rId17"/>
    <p:sldLayoutId id="2147486899" r:id="rId18"/>
    <p:sldLayoutId id="2147486900" r:id="rId19"/>
    <p:sldLayoutId id="2147486901" r:id="rId20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80000"/>
        <a:buFont typeface="Wingdings" pitchFamily="2" charset="2"/>
        <a:buChar char="q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1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0.wmf"/><Relationship Id="rId4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notesSlide" Target="../notesSlides/notesSlide21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4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6.wmf"/><Relationship Id="rId4" Type="http://schemas.openxmlformats.org/officeDocument/2006/relationships/oleObject" Target="../embeddings/oleObject7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58.gif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hyperlink" Target="http://elogbook.cern.ch/eLogbook/attach_viewer.jsp?attach_id=1025394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11" Type="http://schemas.openxmlformats.org/officeDocument/2006/relationships/image" Target="../media/image72.gif"/><Relationship Id="rId5" Type="http://schemas.openxmlformats.org/officeDocument/2006/relationships/image" Target="../media/image66.jpeg"/><Relationship Id="rId10" Type="http://schemas.openxmlformats.org/officeDocument/2006/relationships/image" Target="../media/image71.png"/><Relationship Id="rId4" Type="http://schemas.openxmlformats.org/officeDocument/2006/relationships/image" Target="../media/image65.jpeg"/><Relationship Id="rId9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73.wmf"/><Relationship Id="rId4" Type="http://schemas.openxmlformats.org/officeDocument/2006/relationships/oleObject" Target="../embeddings/oleObject8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op-webtools.web.cern.ch/op-webtools/vistar/vistars.php?usr=LHC1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5" descr="DSCF42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A25DB464-E875-4487-9518-D45C3C90006A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>
          <a:xfrm>
            <a:off x="495300" y="152400"/>
            <a:ext cx="8153400" cy="7159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LHC Machine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1895475" y="990600"/>
            <a:ext cx="5353050" cy="1593490"/>
          </a:xfrm>
          <a:prstGeom prst="rect">
            <a:avLst/>
          </a:prstGeom>
          <a:noFill/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de-DE" b="1" kern="0" dirty="0">
                <a:solidFill>
                  <a:schemeClr val="bg1"/>
                </a:solidFill>
                <a:latin typeface="+mn-lt"/>
              </a:rPr>
              <a:t>J</a:t>
            </a:r>
            <a:r>
              <a:rPr lang="en-US" b="1" kern="0" dirty="0" err="1">
                <a:solidFill>
                  <a:schemeClr val="bg1"/>
                </a:solidFill>
                <a:latin typeface="+mn-lt"/>
                <a:cs typeface="Arial" charset="0"/>
              </a:rPr>
              <a:t>örg</a:t>
            </a:r>
            <a:r>
              <a:rPr lang="en-US" b="1" kern="0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en-US" b="1" kern="0" dirty="0" err="1">
                <a:solidFill>
                  <a:schemeClr val="bg1"/>
                </a:solidFill>
                <a:latin typeface="+mn-lt"/>
                <a:cs typeface="Arial" charset="0"/>
              </a:rPr>
              <a:t>Wenninger</a:t>
            </a:r>
            <a:endParaRPr lang="en-US" b="1" kern="0" dirty="0">
              <a:solidFill>
                <a:schemeClr val="bg1"/>
              </a:solidFill>
              <a:latin typeface="+mn-lt"/>
              <a:cs typeface="Arial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de-DE" b="1" kern="0" dirty="0">
                <a:solidFill>
                  <a:schemeClr val="bg1"/>
                </a:solidFill>
                <a:latin typeface="+mn-lt"/>
              </a:rPr>
              <a:t> CERN </a:t>
            </a:r>
            <a:r>
              <a:rPr lang="de-DE" b="1" kern="0" dirty="0" smtClean="0">
                <a:solidFill>
                  <a:schemeClr val="bg1"/>
                </a:solidFill>
                <a:latin typeface="+mn-lt"/>
              </a:rPr>
              <a:t>Beams </a:t>
            </a:r>
            <a:r>
              <a:rPr lang="de-DE" b="1" kern="0" dirty="0">
                <a:solidFill>
                  <a:schemeClr val="bg1"/>
                </a:solidFill>
                <a:latin typeface="+mn-lt"/>
              </a:rPr>
              <a:t>Department </a:t>
            </a:r>
            <a:endParaRPr lang="de-DE" b="1" kern="0" dirty="0" smtClean="0">
              <a:solidFill>
                <a:schemeClr val="bg1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de-DE" b="1" kern="0" dirty="0" smtClean="0">
                <a:solidFill>
                  <a:schemeClr val="bg1"/>
                </a:solidFill>
                <a:latin typeface="+mn-lt"/>
              </a:rPr>
              <a:t>Operations </a:t>
            </a:r>
            <a:r>
              <a:rPr lang="de-DE" b="1" kern="0" dirty="0">
                <a:solidFill>
                  <a:schemeClr val="bg1"/>
                </a:solidFill>
                <a:latin typeface="+mn-lt"/>
              </a:rPr>
              <a:t>group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b="1" kern="0" dirty="0" smtClean="0">
                <a:solidFill>
                  <a:schemeClr val="bg1"/>
                </a:solidFill>
                <a:latin typeface="+mn-lt"/>
              </a:rPr>
              <a:t>GIF 2012 – Physique au LHC</a:t>
            </a:r>
            <a:endParaRPr lang="de-DE" b="1" kern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295" name="Oval 16"/>
          <p:cNvSpPr>
            <a:spLocks noChangeArrowheads="1"/>
          </p:cNvSpPr>
          <p:nvPr/>
        </p:nvSpPr>
        <p:spPr bwMode="auto">
          <a:xfrm>
            <a:off x="1828800" y="4154488"/>
            <a:ext cx="2819400" cy="552450"/>
          </a:xfrm>
          <a:prstGeom prst="ellipse">
            <a:avLst/>
          </a:prstGeom>
          <a:noFill/>
          <a:ln w="28575" algn="ctr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eaLnBrk="1" hangingPunct="1"/>
            <a:endParaRPr lang="en-GB" sz="2000"/>
          </a:p>
        </p:txBody>
      </p:sp>
      <p:sp>
        <p:nvSpPr>
          <p:cNvPr id="12296" name="Freeform 17"/>
          <p:cNvSpPr>
            <a:spLocks/>
          </p:cNvSpPr>
          <p:nvPr/>
        </p:nvSpPr>
        <p:spPr bwMode="auto">
          <a:xfrm>
            <a:off x="0" y="4114800"/>
            <a:ext cx="5029200" cy="990600"/>
          </a:xfrm>
          <a:custGeom>
            <a:avLst/>
            <a:gdLst>
              <a:gd name="T0" fmla="*/ 0 w 3168"/>
              <a:gd name="T1" fmla="*/ 2147483647 h 624"/>
              <a:gd name="T2" fmla="*/ 2147483647 w 3168"/>
              <a:gd name="T3" fmla="*/ 2147483647 h 624"/>
              <a:gd name="T4" fmla="*/ 2147483647 w 3168"/>
              <a:gd name="T5" fmla="*/ 2147483647 h 624"/>
              <a:gd name="T6" fmla="*/ 2147483647 w 3168"/>
              <a:gd name="T7" fmla="*/ 2147483647 h 624"/>
              <a:gd name="T8" fmla="*/ 2147483647 w 3168"/>
              <a:gd name="T9" fmla="*/ 0 h 624"/>
              <a:gd name="T10" fmla="*/ 2147483647 w 3168"/>
              <a:gd name="T11" fmla="*/ 2147483647 h 624"/>
              <a:gd name="T12" fmla="*/ 2147483647 w 3168"/>
              <a:gd name="T13" fmla="*/ 2147483647 h 624"/>
              <a:gd name="T14" fmla="*/ 2147483647 w 3168"/>
              <a:gd name="T15" fmla="*/ 2147483647 h 624"/>
              <a:gd name="T16" fmla="*/ 2147483647 w 3168"/>
              <a:gd name="T17" fmla="*/ 2147483647 h 624"/>
              <a:gd name="T18" fmla="*/ 2147483647 w 3168"/>
              <a:gd name="T19" fmla="*/ 2147483647 h 624"/>
              <a:gd name="T20" fmla="*/ 2147483647 w 3168"/>
              <a:gd name="T21" fmla="*/ 2147483647 h 624"/>
              <a:gd name="T22" fmla="*/ 2147483647 w 3168"/>
              <a:gd name="T23" fmla="*/ 2147483647 h 624"/>
              <a:gd name="T24" fmla="*/ 2147483647 w 3168"/>
              <a:gd name="T25" fmla="*/ 2147483647 h 624"/>
              <a:gd name="T26" fmla="*/ 2147483647 w 3168"/>
              <a:gd name="T27" fmla="*/ 2147483647 h 6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168"/>
              <a:gd name="T43" fmla="*/ 0 h 624"/>
              <a:gd name="T44" fmla="*/ 3168 w 3168"/>
              <a:gd name="T45" fmla="*/ 624 h 62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168" h="624">
                <a:moveTo>
                  <a:pt x="0" y="156"/>
                </a:moveTo>
                <a:cubicBezTo>
                  <a:pt x="55" y="145"/>
                  <a:pt x="214" y="108"/>
                  <a:pt x="333" y="87"/>
                </a:cubicBezTo>
                <a:cubicBezTo>
                  <a:pt x="452" y="66"/>
                  <a:pt x="591" y="46"/>
                  <a:pt x="714" y="33"/>
                </a:cubicBezTo>
                <a:cubicBezTo>
                  <a:pt x="837" y="20"/>
                  <a:pt x="958" y="12"/>
                  <a:pt x="1071" y="6"/>
                </a:cubicBezTo>
                <a:cubicBezTo>
                  <a:pt x="1184" y="0"/>
                  <a:pt x="1274" y="0"/>
                  <a:pt x="1392" y="0"/>
                </a:cubicBezTo>
                <a:cubicBezTo>
                  <a:pt x="1510" y="0"/>
                  <a:pt x="1661" y="0"/>
                  <a:pt x="1782" y="6"/>
                </a:cubicBezTo>
                <a:cubicBezTo>
                  <a:pt x="1903" y="12"/>
                  <a:pt x="1976" y="17"/>
                  <a:pt x="2118" y="36"/>
                </a:cubicBezTo>
                <a:cubicBezTo>
                  <a:pt x="2260" y="55"/>
                  <a:pt x="2494" y="89"/>
                  <a:pt x="2637" y="123"/>
                </a:cubicBezTo>
                <a:cubicBezTo>
                  <a:pt x="2780" y="157"/>
                  <a:pt x="2896" y="205"/>
                  <a:pt x="2976" y="240"/>
                </a:cubicBezTo>
                <a:cubicBezTo>
                  <a:pt x="3056" y="275"/>
                  <a:pt x="3088" y="304"/>
                  <a:pt x="3120" y="336"/>
                </a:cubicBezTo>
                <a:cubicBezTo>
                  <a:pt x="3152" y="368"/>
                  <a:pt x="3168" y="400"/>
                  <a:pt x="3168" y="432"/>
                </a:cubicBezTo>
                <a:cubicBezTo>
                  <a:pt x="3168" y="464"/>
                  <a:pt x="3139" y="503"/>
                  <a:pt x="3120" y="528"/>
                </a:cubicBezTo>
                <a:cubicBezTo>
                  <a:pt x="3101" y="553"/>
                  <a:pt x="3078" y="566"/>
                  <a:pt x="3054" y="582"/>
                </a:cubicBezTo>
                <a:cubicBezTo>
                  <a:pt x="3030" y="598"/>
                  <a:pt x="2989" y="617"/>
                  <a:pt x="2976" y="624"/>
                </a:cubicBezTo>
              </a:path>
            </a:pathLst>
          </a:cu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2297" name="Oval 20"/>
          <p:cNvSpPr>
            <a:spLocks noChangeArrowheads="1"/>
          </p:cNvSpPr>
          <p:nvPr/>
        </p:nvSpPr>
        <p:spPr bwMode="auto">
          <a:xfrm>
            <a:off x="4648200" y="4191000"/>
            <a:ext cx="342900" cy="95250"/>
          </a:xfrm>
          <a:prstGeom prst="ellips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FF"/>
                </a:solidFill>
              </a:rPr>
              <a:t>17.09.2012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FFFF00"/>
                </a:solidFill>
              </a:rPr>
              <a:t>LHC Machine  –  J. Wenninger – GIF 2012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41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Magnet Interconnection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6861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58F5413A-7735-4726-8A74-91F3F85A91EA}" type="slidenum">
              <a:rPr lang="en-US" smtClean="0">
                <a:latin typeface="Arial" pitchFamily="34" charset="0"/>
              </a:rPr>
              <a:pPr/>
              <a:t>10</a:t>
            </a:fld>
            <a:endParaRPr lang="en-US" smtClean="0">
              <a:latin typeface="Arial" pitchFamily="34" charset="0"/>
            </a:endParaRPr>
          </a:p>
        </p:txBody>
      </p:sp>
      <p:pic>
        <p:nvPicPr>
          <p:cNvPr id="686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776288"/>
            <a:ext cx="9906000" cy="637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8615" name="Straight Arrow Connector 5"/>
          <p:cNvCxnSpPr>
            <a:cxnSpLocks noChangeShapeType="1"/>
            <a:endCxn id="8" idx="3"/>
          </p:cNvCxnSpPr>
          <p:nvPr/>
        </p:nvCxnSpPr>
        <p:spPr bwMode="auto">
          <a:xfrm rot="10800000" flipV="1">
            <a:off x="3476625" y="4191000"/>
            <a:ext cx="2543175" cy="1557338"/>
          </a:xfrm>
          <a:prstGeom prst="straightConnector1">
            <a:avLst/>
          </a:prstGeom>
          <a:noFill/>
          <a:ln w="57150" algn="ctr">
            <a:solidFill>
              <a:srgbClr val="FFFF00"/>
            </a:solidFill>
            <a:prstDash val="sysDash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752600" y="5562600"/>
            <a:ext cx="1724025" cy="36988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+mn-lt"/>
              </a:rPr>
              <a:t>Dipole </a:t>
            </a:r>
            <a:r>
              <a:rPr lang="en-US" b="1" dirty="0" err="1">
                <a:solidFill>
                  <a:srgbClr val="0000FF"/>
                </a:solidFill>
                <a:latin typeface="+mn-lt"/>
              </a:rPr>
              <a:t>busbar</a:t>
            </a:r>
            <a:endParaRPr lang="en-US" b="1" dirty="0">
              <a:solidFill>
                <a:srgbClr val="0000FF"/>
              </a:solidFill>
              <a:latin typeface="+mn-lt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19100" y="800100"/>
            <a:ext cx="3467100" cy="2700338"/>
            <a:chOff x="419100" y="800100"/>
            <a:chExt cx="3467100" cy="2700042"/>
          </a:xfrm>
        </p:grpSpPr>
        <p:pic>
          <p:nvPicPr>
            <p:cNvPr id="6861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2" r="1852"/>
            <a:stretch>
              <a:fillRect/>
            </a:stretch>
          </p:blipFill>
          <p:spPr bwMode="auto">
            <a:xfrm>
              <a:off x="419100" y="800100"/>
              <a:ext cx="3467100" cy="2700042"/>
            </a:xfrm>
            <a:prstGeom prst="rect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495300" y="838196"/>
              <a:ext cx="2392363" cy="400006"/>
            </a:xfrm>
            <a:prstGeom prst="rect">
              <a:avLst/>
            </a:prstGeom>
            <a:solidFill>
              <a:srgbClr val="FFFF00">
                <a:alpha val="54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Melted by arc</a:t>
              </a:r>
            </a:p>
          </p:txBody>
        </p:sp>
        <p:cxnSp>
          <p:nvCxnSpPr>
            <p:cNvPr id="68620" name="Straight Arrow Connector 10"/>
            <p:cNvCxnSpPr>
              <a:cxnSpLocks noChangeShapeType="1"/>
              <a:stCxn id="10" idx="2"/>
            </p:cNvCxnSpPr>
            <p:nvPr/>
          </p:nvCxnSpPr>
          <p:spPr bwMode="auto">
            <a:xfrm rot="16200000" flipH="1">
              <a:off x="1483915" y="1445817"/>
              <a:ext cx="857252" cy="442118"/>
            </a:xfrm>
            <a:prstGeom prst="straightConnector1">
              <a:avLst/>
            </a:prstGeom>
            <a:noFill/>
            <a:ln w="38100" algn="ctr">
              <a:solidFill>
                <a:srgbClr val="FF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43973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7086600" cy="715963"/>
          </a:xfrm>
        </p:spPr>
        <p:txBody>
          <a:bodyPr/>
          <a:lstStyle/>
          <a:p>
            <a:r>
              <a:rPr lang="en-US" smtClean="0"/>
              <a:t>Collateral damage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6963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DC728CBE-5BD0-497F-9924-733EC147E5EF}" type="slidenum">
              <a:rPr lang="en-US" smtClean="0">
                <a:latin typeface="Arial" pitchFamily="34" charset="0"/>
              </a:rPr>
              <a:pPr/>
              <a:t>11</a:t>
            </a:fld>
            <a:endParaRPr lang="en-US" smtClean="0">
              <a:latin typeface="Arial" pitchFamily="34" charset="0"/>
            </a:endParaRPr>
          </a:p>
        </p:txBody>
      </p:sp>
      <p:pic>
        <p:nvPicPr>
          <p:cNvPr id="696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838200"/>
            <a:ext cx="3124200" cy="417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876300"/>
            <a:ext cx="3848100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5800" y="876300"/>
            <a:ext cx="2019300" cy="5842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n-lt"/>
              </a:rPr>
              <a:t>Quadrupole-dipole interconnection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57900" y="914400"/>
            <a:ext cx="2133600" cy="33813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n-lt"/>
              </a:rPr>
              <a:t>Quadrupole support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14400" y="4838700"/>
            <a:ext cx="4953000" cy="169068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339725" lvl="1" indent="-227013" eaLnBrk="1" hangingPunct="1">
              <a:lnSpc>
                <a:spcPct val="90000"/>
              </a:lnSpc>
              <a:spcBef>
                <a:spcPct val="20000"/>
              </a:spcBef>
              <a:buClr>
                <a:srgbClr val="0000FF"/>
              </a:buClr>
              <a:buSzPct val="80000"/>
              <a:defRPr/>
            </a:pPr>
            <a:r>
              <a:rPr lang="en-US" sz="2000" kern="0" dirty="0">
                <a:solidFill>
                  <a:srgbClr val="000000"/>
                </a:solidFill>
                <a:latin typeface="+mn-lt"/>
              </a:rPr>
              <a:t>Main damage area covers ~ 700 </a:t>
            </a:r>
            <a:r>
              <a:rPr lang="en-US" sz="2000" kern="0" dirty="0" err="1">
                <a:solidFill>
                  <a:srgbClr val="000000"/>
                </a:solidFill>
                <a:latin typeface="+mn-lt"/>
              </a:rPr>
              <a:t>metres</a:t>
            </a:r>
            <a:r>
              <a:rPr lang="en-US" sz="2000" kern="0" dirty="0">
                <a:solidFill>
                  <a:srgbClr val="000000"/>
                </a:solidFill>
                <a:latin typeface="+mn-lt"/>
              </a:rPr>
              <a:t>.</a:t>
            </a:r>
          </a:p>
          <a:p>
            <a:pPr marL="339725" lvl="1" indent="-227013" eaLnBrk="1" hangingPunct="1">
              <a:lnSpc>
                <a:spcPct val="90000"/>
              </a:lnSpc>
              <a:spcBef>
                <a:spcPts val="900"/>
              </a:spcBef>
              <a:buClr>
                <a:srgbClr val="0000FF"/>
              </a:buClr>
              <a:buSzPct val="80000"/>
              <a:buFont typeface="Wingdings" pitchFamily="2" charset="2"/>
              <a:buChar char="Ø"/>
              <a:defRPr/>
            </a:pPr>
            <a:r>
              <a:rPr lang="en-US" b="1" kern="0" dirty="0">
                <a:solidFill>
                  <a:srgbClr val="000000"/>
                </a:solidFill>
                <a:latin typeface="+mn-lt"/>
              </a:rPr>
              <a:t>39</a:t>
            </a:r>
            <a:r>
              <a:rPr lang="en-US" kern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kern="0" dirty="0">
                <a:solidFill>
                  <a:srgbClr val="000000"/>
                </a:solidFill>
                <a:latin typeface="Arial"/>
              </a:rPr>
              <a:t>out of 154 main </a:t>
            </a:r>
            <a:r>
              <a:rPr lang="en-US" b="1" kern="0" dirty="0">
                <a:solidFill>
                  <a:srgbClr val="000000"/>
                </a:solidFill>
                <a:latin typeface="+mn-lt"/>
              </a:rPr>
              <a:t>dipoles</a:t>
            </a:r>
            <a:r>
              <a:rPr lang="en-US" kern="0" dirty="0">
                <a:solidFill>
                  <a:srgbClr val="000000"/>
                </a:solidFill>
                <a:latin typeface="+mn-lt"/>
              </a:rPr>
              <a:t>,</a:t>
            </a:r>
          </a:p>
          <a:p>
            <a:pPr marL="339725" lvl="1" indent="-227013" eaLnBrk="1" hangingPunct="1">
              <a:lnSpc>
                <a:spcPct val="90000"/>
              </a:lnSpc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Ø"/>
              <a:defRPr/>
            </a:pPr>
            <a:r>
              <a:rPr lang="en-US" b="1" kern="0" dirty="0">
                <a:solidFill>
                  <a:srgbClr val="000000"/>
                </a:solidFill>
                <a:latin typeface="+mn-lt"/>
              </a:rPr>
              <a:t>14 </a:t>
            </a:r>
            <a:r>
              <a:rPr lang="en-US" kern="0" dirty="0">
                <a:solidFill>
                  <a:srgbClr val="000000"/>
                </a:solidFill>
                <a:latin typeface="Arial"/>
              </a:rPr>
              <a:t>out of 47 main </a:t>
            </a:r>
            <a:r>
              <a:rPr lang="en-US" b="1" kern="0" dirty="0">
                <a:solidFill>
                  <a:srgbClr val="000000"/>
                </a:solidFill>
                <a:latin typeface="+mn-lt"/>
              </a:rPr>
              <a:t>quadrupoles</a:t>
            </a:r>
            <a:endParaRPr lang="en-US" kern="0" dirty="0">
              <a:solidFill>
                <a:srgbClr val="000000"/>
              </a:solidFill>
              <a:latin typeface="+mn-lt"/>
            </a:endParaRPr>
          </a:p>
          <a:p>
            <a:pPr marL="339725" lvl="1" indent="-227013" eaLnBrk="1" hangingPunct="1">
              <a:lnSpc>
                <a:spcPct val="90000"/>
              </a:lnSpc>
              <a:spcBef>
                <a:spcPts val="1200"/>
              </a:spcBef>
              <a:buClr>
                <a:srgbClr val="0000FF"/>
              </a:buClr>
              <a:buSzPct val="80000"/>
              <a:defRPr/>
            </a:pPr>
            <a:r>
              <a:rPr lang="en-US" kern="0" dirty="0">
                <a:solidFill>
                  <a:srgbClr val="000000"/>
                </a:solidFill>
                <a:latin typeface="+mn-lt"/>
              </a:rPr>
              <a:t>	from the sector had to be moved to the surface for repair (16) or replacement (37).</a:t>
            </a:r>
          </a:p>
        </p:txBody>
      </p:sp>
      <p:pic>
        <p:nvPicPr>
          <p:cNvPr id="69643" name="Picture 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467100"/>
            <a:ext cx="2590800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286500" y="3543300"/>
            <a:ext cx="2133600" cy="5842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n-lt"/>
              </a:rPr>
              <a:t>Sooth clad beam vacuum chamber</a:t>
            </a:r>
          </a:p>
        </p:txBody>
      </p:sp>
    </p:spTree>
    <p:extLst>
      <p:ext uri="{BB962C8B-B14F-4D97-AF65-F5344CB8AC3E}">
        <p14:creationId xmlns:p14="http://schemas.microsoft.com/office/powerpoint/2010/main" val="418922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LHC repair and consolidation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7270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5A788DE5-80D0-4901-87D2-7888161A8859}" type="slidenum">
              <a:rPr lang="en-US" smtClean="0">
                <a:latin typeface="Arial" pitchFamily="34" charset="0"/>
              </a:rPr>
              <a:pPr/>
              <a:t>12</a:t>
            </a:fld>
            <a:endParaRPr lang="en-US" smtClean="0">
              <a:latin typeface="Arial" pitchFamily="34" charset="0"/>
            </a:endParaRPr>
          </a:p>
        </p:txBody>
      </p:sp>
      <p:pic>
        <p:nvPicPr>
          <p:cNvPr id="72710" name="Picture 2" descr="Z:\Documents\reports etc\2009.02.09 - DESY AccPhysSem\Data and Images\LHC repairs in deta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0"/>
          <a:stretch>
            <a:fillRect/>
          </a:stretch>
        </p:blipFill>
        <p:spPr bwMode="auto">
          <a:xfrm>
            <a:off x="552450" y="1050925"/>
            <a:ext cx="8039100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43000" y="1219200"/>
            <a:ext cx="1943100" cy="5238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2"/>
                </a:solidFill>
                <a:latin typeface="+mn-lt"/>
              </a:rPr>
              <a:t>14 </a:t>
            </a:r>
            <a:r>
              <a:rPr lang="en-US" sz="1400" b="1" dirty="0" err="1">
                <a:solidFill>
                  <a:schemeClr val="tx2"/>
                </a:solidFill>
                <a:latin typeface="+mn-lt"/>
              </a:rPr>
              <a:t>quadrupole</a:t>
            </a:r>
            <a:r>
              <a:rPr lang="en-US" sz="1400" b="1" dirty="0">
                <a:solidFill>
                  <a:schemeClr val="tx2"/>
                </a:solidFill>
                <a:latin typeface="+mn-lt"/>
              </a:rPr>
              <a:t> magnets replaced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09900" y="1219200"/>
            <a:ext cx="1943100" cy="5238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2"/>
                </a:solidFill>
                <a:latin typeface="+mn-lt"/>
              </a:rPr>
              <a:t>39 dipole magnets replaced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14900" y="1219200"/>
            <a:ext cx="1995488" cy="5238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2"/>
                </a:solidFill>
                <a:latin typeface="+mn-lt"/>
              </a:rPr>
              <a:t>204 electrical inter-connections repaired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34200" y="1219200"/>
            <a:ext cx="1995488" cy="5238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2"/>
                </a:solidFill>
                <a:latin typeface="+mn-lt"/>
              </a:rPr>
              <a:t>Over 4km of vacuum beam tube cleaned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9100" y="5638800"/>
            <a:ext cx="2673350" cy="73818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2"/>
                </a:solidFill>
                <a:latin typeface="+mn-lt"/>
              </a:rPr>
              <a:t>New longitudinal restraining system for 50 quadrupoles</a:t>
            </a:r>
          </a:p>
          <a:p>
            <a:pPr>
              <a:defRPr/>
            </a:pPr>
            <a:endParaRPr lang="en-US" sz="1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86100" y="5638800"/>
            <a:ext cx="2673350" cy="5238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2"/>
                </a:solidFill>
                <a:latin typeface="+mn-lt"/>
              </a:rPr>
              <a:t>Almost 900 new helium pressure release ports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24513" y="5668963"/>
            <a:ext cx="3413125" cy="73818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2"/>
                </a:solidFill>
                <a:latin typeface="+mn-lt"/>
              </a:rPr>
              <a:t>6500 new detectors and 250km cables for new Quench Protection System to protect from </a:t>
            </a:r>
            <a:r>
              <a:rPr lang="en-US" sz="1400" b="1" dirty="0" err="1">
                <a:solidFill>
                  <a:schemeClr val="tx2"/>
                </a:solidFill>
                <a:latin typeface="+mn-lt"/>
              </a:rPr>
              <a:t>busbar</a:t>
            </a:r>
            <a:r>
              <a:rPr lang="en-US" sz="1400" b="1" dirty="0">
                <a:solidFill>
                  <a:schemeClr val="tx2"/>
                </a:solidFill>
                <a:latin typeface="+mn-lt"/>
              </a:rPr>
              <a:t> quenches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95400" y="6362700"/>
            <a:ext cx="32289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latin typeface="+mj-lt"/>
              </a:rPr>
              <a:t>Collateral damage mitigation</a:t>
            </a:r>
          </a:p>
        </p:txBody>
      </p:sp>
      <p:cxnSp>
        <p:nvCxnSpPr>
          <p:cNvPr id="72719" name="Straight Arrow Connector 15"/>
          <p:cNvCxnSpPr>
            <a:cxnSpLocks noChangeShapeType="1"/>
            <a:stCxn id="14" idx="0"/>
          </p:cNvCxnSpPr>
          <p:nvPr/>
        </p:nvCxnSpPr>
        <p:spPr bwMode="auto">
          <a:xfrm rot="16200000" flipV="1">
            <a:off x="2445544" y="5898356"/>
            <a:ext cx="190500" cy="7381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720" name="Straight Arrow Connector 16"/>
          <p:cNvCxnSpPr>
            <a:cxnSpLocks noChangeShapeType="1"/>
            <a:stCxn id="14" idx="0"/>
          </p:cNvCxnSpPr>
          <p:nvPr/>
        </p:nvCxnSpPr>
        <p:spPr bwMode="auto">
          <a:xfrm rot="5400000" flipH="1" flipV="1">
            <a:off x="3188494" y="5931694"/>
            <a:ext cx="152400" cy="709612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69864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0"/>
          <p:cNvSpPr>
            <a:spLocks noChangeArrowheads="1"/>
          </p:cNvSpPr>
          <p:nvPr/>
        </p:nvSpPr>
        <p:spPr bwMode="auto">
          <a:xfrm>
            <a:off x="577850" y="2470150"/>
            <a:ext cx="3071813" cy="1035050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ea typeface="Helvetica"/>
                <a:cs typeface="Helvetica"/>
              </a:rPr>
              <a:t>Luminosity figure-of-merit</a:t>
            </a:r>
          </a:p>
        </p:txBody>
      </p:sp>
      <p:sp>
        <p:nvSpPr>
          <p:cNvPr id="1043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latin typeface="Helvetica"/>
                <a:ea typeface="Helvetica"/>
                <a:cs typeface="Helvetica"/>
              </a:rPr>
              <a:t>LHC Machine  –  J. Wenninger – GIF 2012</a:t>
            </a:r>
            <a:endParaRPr lang="en-US" dirty="0">
              <a:latin typeface="Helvetica"/>
              <a:ea typeface="Helvetica"/>
              <a:cs typeface="Helvetica"/>
            </a:endParaRPr>
          </a:p>
        </p:txBody>
      </p:sp>
      <p:sp>
        <p:nvSpPr>
          <p:cNvPr id="103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D5E1139C-07BD-48FC-A272-5E382EB9B9E5}" type="slidenum">
              <a:rPr lang="en-US" smtClean="0">
                <a:latin typeface="Helvetica"/>
                <a:ea typeface="Helvetica"/>
                <a:cs typeface="Helvetica"/>
              </a:rPr>
              <a:pPr/>
              <a:t>13</a:t>
            </a:fld>
            <a:endParaRPr lang="en-US" smtClean="0">
              <a:latin typeface="Helvetica"/>
              <a:ea typeface="Helvetica"/>
              <a:cs typeface="Helvetica"/>
            </a:endParaRPr>
          </a:p>
        </p:txBody>
      </p:sp>
      <p:sp>
        <p:nvSpPr>
          <p:cNvPr id="43" name="Rectangle 3"/>
          <p:cNvSpPr txBox="1">
            <a:spLocks noChangeArrowheads="1"/>
          </p:cNvSpPr>
          <p:nvPr/>
        </p:nvSpPr>
        <p:spPr>
          <a:xfrm>
            <a:off x="501650" y="855663"/>
            <a:ext cx="8185150" cy="806450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20000"/>
              </a:spcBef>
              <a:buFont typeface="Monotype Sorts" pitchFamily="2" charset="2"/>
              <a:buNone/>
              <a:defRPr/>
            </a:pPr>
            <a:r>
              <a:rPr lang="de-DE" kern="0" dirty="0">
                <a:latin typeface="Helvetica" pitchFamily="34" charset="0"/>
                <a:cs typeface="Helvetica" pitchFamily="34" charset="0"/>
              </a:rPr>
              <a:t>The event rate N for a physics process with cross-section </a:t>
            </a:r>
            <a:r>
              <a:rPr lang="de-DE" kern="0" dirty="0">
                <a:latin typeface="Symbol" pitchFamily="18" charset="2"/>
                <a:cs typeface="Helvetica" pitchFamily="34" charset="0"/>
              </a:rPr>
              <a:t>s</a:t>
            </a:r>
            <a:r>
              <a:rPr lang="de-DE" kern="0" dirty="0">
                <a:latin typeface="Helvetica" pitchFamily="34" charset="0"/>
                <a:cs typeface="Helvetica" pitchFamily="34" charset="0"/>
              </a:rPr>
              <a:t> is proprotional to the collider </a:t>
            </a:r>
            <a:r>
              <a:rPr lang="de-DE" u="sng" kern="0" dirty="0">
                <a:latin typeface="Helvetica" pitchFamily="34" charset="0"/>
                <a:cs typeface="Helvetica" pitchFamily="34" charset="0"/>
              </a:rPr>
              <a:t>Luminosity L</a:t>
            </a:r>
            <a:r>
              <a:rPr lang="de-DE" kern="0" dirty="0">
                <a:latin typeface="Helvetica" pitchFamily="34" charset="0"/>
                <a:cs typeface="Helvetica" pitchFamily="34" charset="0"/>
              </a:rPr>
              <a:t>:</a:t>
            </a:r>
          </a:p>
        </p:txBody>
      </p:sp>
      <p:sp>
        <p:nvSpPr>
          <p:cNvPr id="1033" name="Rectangle 8"/>
          <p:cNvSpPr>
            <a:spLocks noChangeArrowheads="1"/>
          </p:cNvSpPr>
          <p:nvPr/>
        </p:nvSpPr>
        <p:spPr bwMode="auto">
          <a:xfrm>
            <a:off x="341313" y="3605213"/>
            <a:ext cx="40767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228600" lvl="1" indent="-171450">
              <a:lnSpc>
                <a:spcPct val="120000"/>
              </a:lnSpc>
              <a:spcBef>
                <a:spcPct val="20000"/>
              </a:spcBef>
              <a:buClr>
                <a:schemeClr val="tx2"/>
              </a:buClr>
              <a:buSzPct val="120000"/>
            </a:pPr>
            <a:r>
              <a:rPr lang="de-DE" sz="1600" b="1" u="sng">
                <a:solidFill>
                  <a:srgbClr val="00B050"/>
                </a:solidFill>
                <a:latin typeface="Helvetica"/>
                <a:ea typeface="Helvetica"/>
                <a:cs typeface="Helvetica"/>
              </a:rPr>
              <a:t>To maximize L:  </a:t>
            </a:r>
          </a:p>
          <a:p>
            <a:pPr marL="228600" lvl="1" indent="-171450">
              <a:lnSpc>
                <a:spcPct val="120000"/>
              </a:lnSpc>
              <a:spcBef>
                <a:spcPct val="20000"/>
              </a:spcBef>
              <a:buClr>
                <a:schemeClr val="tx2"/>
              </a:buClr>
              <a:buSzPct val="120000"/>
              <a:buFontTx/>
              <a:buChar char="•"/>
            </a:pPr>
            <a:r>
              <a:rPr lang="de-DE" sz="1600" b="1">
                <a:solidFill>
                  <a:srgbClr val="0070C0"/>
                </a:solidFill>
                <a:latin typeface="Helvetica"/>
                <a:ea typeface="Helvetica"/>
                <a:cs typeface="Helvetica"/>
              </a:rPr>
              <a:t>Many bunches (</a:t>
            </a:r>
            <a:r>
              <a:rPr lang="de-DE" sz="1600" b="1" i="1">
                <a:solidFill>
                  <a:srgbClr val="0070C0"/>
                </a:solidFill>
                <a:latin typeface="Helvetica"/>
                <a:ea typeface="Helvetica"/>
                <a:cs typeface="Helvetica"/>
              </a:rPr>
              <a:t>k</a:t>
            </a:r>
            <a:r>
              <a:rPr lang="de-DE" sz="1600" b="1">
                <a:solidFill>
                  <a:srgbClr val="0070C0"/>
                </a:solidFill>
                <a:latin typeface="Helvetica"/>
                <a:ea typeface="Helvetica"/>
                <a:cs typeface="Helvetica"/>
              </a:rPr>
              <a:t>)</a:t>
            </a:r>
          </a:p>
          <a:p>
            <a:pPr marL="228600" lvl="1" indent="-171450">
              <a:lnSpc>
                <a:spcPct val="120000"/>
              </a:lnSpc>
              <a:spcBef>
                <a:spcPct val="20000"/>
              </a:spcBef>
              <a:buClr>
                <a:schemeClr val="tx2"/>
              </a:buClr>
              <a:buSzPct val="120000"/>
              <a:buFontTx/>
              <a:buChar char="•"/>
            </a:pPr>
            <a:r>
              <a:rPr lang="de-DE" sz="1600" b="1">
                <a:solidFill>
                  <a:srgbClr val="0070C0"/>
                </a:solidFill>
                <a:latin typeface="Helvetica"/>
                <a:ea typeface="Helvetica"/>
                <a:cs typeface="Helvetica"/>
              </a:rPr>
              <a:t>Many protons per bunch (</a:t>
            </a:r>
            <a:r>
              <a:rPr lang="de-DE" sz="1600" b="1" i="1">
                <a:solidFill>
                  <a:srgbClr val="0070C0"/>
                </a:solidFill>
                <a:latin typeface="Helvetica"/>
                <a:ea typeface="Helvetica"/>
                <a:cs typeface="Helvetica"/>
              </a:rPr>
              <a:t>N</a:t>
            </a:r>
            <a:r>
              <a:rPr lang="de-DE" sz="1600" b="1">
                <a:solidFill>
                  <a:srgbClr val="0070C0"/>
                </a:solidFill>
                <a:latin typeface="Helvetica"/>
                <a:ea typeface="Helvetica"/>
                <a:cs typeface="Helvetica"/>
              </a:rPr>
              <a:t>)</a:t>
            </a:r>
          </a:p>
          <a:p>
            <a:pPr marL="228600" lvl="1" indent="-171450">
              <a:lnSpc>
                <a:spcPct val="120000"/>
              </a:lnSpc>
              <a:spcBef>
                <a:spcPct val="20000"/>
              </a:spcBef>
              <a:buClr>
                <a:schemeClr val="tx2"/>
              </a:buClr>
              <a:buSzPct val="120000"/>
              <a:buFontTx/>
              <a:buChar char="•"/>
            </a:pPr>
            <a:r>
              <a:rPr lang="de-DE" sz="1600" b="1">
                <a:solidFill>
                  <a:srgbClr val="0070C0"/>
                </a:solidFill>
                <a:latin typeface="Helvetica"/>
                <a:ea typeface="Helvetica"/>
                <a:cs typeface="Helvetica"/>
              </a:rPr>
              <a:t>Small beam sizes </a:t>
            </a:r>
            <a:r>
              <a:rPr lang="de-DE" sz="1600" b="1" i="1">
                <a:solidFill>
                  <a:srgbClr val="0070C0"/>
                </a:solidFill>
                <a:latin typeface="Symbol" pitchFamily="18" charset="2"/>
                <a:ea typeface="Helvetica"/>
                <a:cs typeface="Helvetica"/>
              </a:rPr>
              <a:t>s</a:t>
            </a:r>
            <a:r>
              <a:rPr lang="de-DE" sz="1600" b="1" i="1">
                <a:solidFill>
                  <a:srgbClr val="0070C0"/>
                </a:solidFill>
                <a:latin typeface="Helvetica"/>
                <a:ea typeface="Helvetica"/>
                <a:cs typeface="Helvetica"/>
              </a:rPr>
              <a:t>*</a:t>
            </a:r>
            <a:r>
              <a:rPr lang="de-DE" sz="1600" b="1" i="1" baseline="-25000">
                <a:solidFill>
                  <a:srgbClr val="0070C0"/>
                </a:solidFill>
                <a:latin typeface="Helvetica"/>
                <a:ea typeface="Helvetica"/>
                <a:cs typeface="Helvetica"/>
              </a:rPr>
              <a:t>x,y</a:t>
            </a:r>
            <a:r>
              <a:rPr lang="de-DE" sz="1600" b="1" i="1">
                <a:solidFill>
                  <a:srgbClr val="0070C0"/>
                </a:solidFill>
                <a:latin typeface="Helvetica"/>
                <a:ea typeface="Helvetica"/>
                <a:cs typeface="Helvetica"/>
              </a:rPr>
              <a:t>= (</a:t>
            </a:r>
            <a:r>
              <a:rPr lang="de-DE" sz="1600" b="1" i="1">
                <a:solidFill>
                  <a:srgbClr val="0070C0"/>
                </a:solidFill>
                <a:latin typeface="Symbol" pitchFamily="18" charset="2"/>
                <a:ea typeface="Helvetica"/>
                <a:cs typeface="Helvetica"/>
              </a:rPr>
              <a:t>b</a:t>
            </a:r>
            <a:r>
              <a:rPr lang="de-DE" sz="1600" b="1" i="1">
                <a:solidFill>
                  <a:srgbClr val="0070C0"/>
                </a:solidFill>
                <a:latin typeface="Helvetica"/>
                <a:ea typeface="Helvetica"/>
                <a:cs typeface="Helvetica"/>
              </a:rPr>
              <a:t> </a:t>
            </a:r>
            <a:r>
              <a:rPr lang="de-DE" sz="1600" b="1" i="1" baseline="30000">
                <a:solidFill>
                  <a:srgbClr val="0070C0"/>
                </a:solidFill>
                <a:latin typeface="Helvetica"/>
                <a:ea typeface="Helvetica"/>
                <a:cs typeface="Helvetica"/>
              </a:rPr>
              <a:t>*</a:t>
            </a:r>
            <a:r>
              <a:rPr lang="de-DE" sz="1600" b="1" i="1">
                <a:solidFill>
                  <a:srgbClr val="0070C0"/>
                </a:solidFill>
                <a:latin typeface="Symbol" pitchFamily="18" charset="2"/>
                <a:ea typeface="Helvetica"/>
                <a:cs typeface="Helvetica"/>
              </a:rPr>
              <a:t>e</a:t>
            </a:r>
            <a:r>
              <a:rPr lang="de-DE" sz="1600" b="1" i="1">
                <a:solidFill>
                  <a:srgbClr val="0070C0"/>
                </a:solidFill>
                <a:latin typeface="Helvetica"/>
                <a:ea typeface="Helvetica"/>
                <a:cs typeface="Helvetica"/>
              </a:rPr>
              <a:t>)</a:t>
            </a:r>
            <a:r>
              <a:rPr lang="de-DE" sz="1600" b="1" i="1" baseline="30000">
                <a:solidFill>
                  <a:srgbClr val="0070C0"/>
                </a:solidFill>
                <a:latin typeface="Helvetica"/>
                <a:ea typeface="Helvetica"/>
                <a:cs typeface="Helvetica"/>
              </a:rPr>
              <a:t>1/2</a:t>
            </a:r>
          </a:p>
          <a:p>
            <a:pPr marL="228600" lvl="1" indent="-171450">
              <a:lnSpc>
                <a:spcPct val="120000"/>
              </a:lnSpc>
              <a:spcBef>
                <a:spcPct val="20000"/>
              </a:spcBef>
              <a:buClr>
                <a:schemeClr val="tx2"/>
              </a:buClr>
              <a:buSzPct val="120000"/>
            </a:pPr>
            <a:r>
              <a:rPr lang="de-DE" sz="1600" b="1" i="1">
                <a:solidFill>
                  <a:srgbClr val="CC3399"/>
                </a:solidFill>
                <a:latin typeface="Helvetica"/>
                <a:ea typeface="Helvetica"/>
                <a:cs typeface="Helvetica"/>
              </a:rPr>
              <a:t>	</a:t>
            </a:r>
            <a:r>
              <a:rPr lang="de-DE" sz="1600" b="1" i="1">
                <a:solidFill>
                  <a:srgbClr val="CC3399"/>
                </a:solidFill>
                <a:latin typeface="Symbol" pitchFamily="18" charset="2"/>
                <a:ea typeface="Helvetica"/>
                <a:cs typeface="Helvetica"/>
              </a:rPr>
              <a:t>b</a:t>
            </a:r>
            <a:r>
              <a:rPr lang="de-DE" sz="1600" b="1" i="1">
                <a:solidFill>
                  <a:srgbClr val="CC3399"/>
                </a:solidFill>
                <a:latin typeface="Helvetica"/>
                <a:ea typeface="Helvetica"/>
                <a:cs typeface="Helvetica"/>
              </a:rPr>
              <a:t> </a:t>
            </a:r>
            <a:r>
              <a:rPr lang="de-DE" sz="1600" b="1" i="1" baseline="30000">
                <a:solidFill>
                  <a:srgbClr val="CC3399"/>
                </a:solidFill>
                <a:latin typeface="Helvetica"/>
                <a:ea typeface="Helvetica"/>
                <a:cs typeface="Helvetica"/>
              </a:rPr>
              <a:t>*</a:t>
            </a:r>
            <a:r>
              <a:rPr lang="de-DE" sz="1600" b="1" i="1">
                <a:solidFill>
                  <a:srgbClr val="CC3399"/>
                </a:solidFill>
                <a:latin typeface="Helvetica"/>
                <a:ea typeface="Helvetica"/>
                <a:cs typeface="Helvetica"/>
              </a:rPr>
              <a:t> </a:t>
            </a:r>
            <a:r>
              <a:rPr lang="de-DE" sz="1600">
                <a:latin typeface="Helvetica"/>
                <a:ea typeface="Helvetica"/>
                <a:cs typeface="Helvetica"/>
              </a:rPr>
              <a:t>: beam envelope (optics)</a:t>
            </a:r>
          </a:p>
          <a:p>
            <a:pPr marL="228600" lvl="1" indent="-171450">
              <a:lnSpc>
                <a:spcPct val="120000"/>
              </a:lnSpc>
              <a:spcBef>
                <a:spcPct val="20000"/>
              </a:spcBef>
              <a:buClr>
                <a:schemeClr val="tx2"/>
              </a:buClr>
              <a:buSzPct val="120000"/>
            </a:pPr>
            <a:r>
              <a:rPr lang="de-DE" sz="1600" b="1" i="1">
                <a:solidFill>
                  <a:srgbClr val="CC3399"/>
                </a:solidFill>
                <a:latin typeface="Helvetica"/>
                <a:ea typeface="Helvetica"/>
                <a:cs typeface="Helvetica"/>
              </a:rPr>
              <a:t>	</a:t>
            </a:r>
            <a:r>
              <a:rPr lang="de-DE" sz="1600" b="1" i="1">
                <a:solidFill>
                  <a:srgbClr val="CC3399"/>
                </a:solidFill>
                <a:latin typeface="Symbol" pitchFamily="18" charset="2"/>
                <a:ea typeface="Helvetica"/>
                <a:cs typeface="Helvetica"/>
              </a:rPr>
              <a:t>e</a:t>
            </a:r>
            <a:r>
              <a:rPr lang="de-DE" sz="1600" b="1" i="1">
                <a:solidFill>
                  <a:srgbClr val="0070C0"/>
                </a:solidFill>
                <a:latin typeface="Helvetica"/>
                <a:ea typeface="Helvetica"/>
                <a:cs typeface="Helvetica"/>
              </a:rPr>
              <a:t> </a:t>
            </a:r>
            <a:r>
              <a:rPr lang="de-DE" sz="1600" b="1" i="1">
                <a:solidFill>
                  <a:srgbClr val="CC3399"/>
                </a:solidFill>
                <a:latin typeface="Helvetica"/>
                <a:ea typeface="Helvetica"/>
                <a:cs typeface="Helvetica"/>
              </a:rPr>
              <a:t> </a:t>
            </a:r>
            <a:r>
              <a:rPr lang="de-DE" sz="1600">
                <a:latin typeface="Helvetica"/>
                <a:ea typeface="Helvetica"/>
                <a:cs typeface="Helvetica"/>
              </a:rPr>
              <a:t>: beam emittance, the phase space volume occupied by the beam (constant along the ring) </a:t>
            </a:r>
          </a:p>
        </p:txBody>
      </p:sp>
      <p:sp>
        <p:nvSpPr>
          <p:cNvPr id="1034" name="Rectangle 28"/>
          <p:cNvSpPr>
            <a:spLocks noChangeArrowheads="1"/>
          </p:cNvSpPr>
          <p:nvPr/>
        </p:nvSpPr>
        <p:spPr bwMode="auto">
          <a:xfrm>
            <a:off x="4267200" y="4062413"/>
            <a:ext cx="3276600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57150" lvl="1" indent="-57150" algn="ctr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SzPct val="120000"/>
            </a:pPr>
            <a:endParaRPr lang="de-DE" sz="1600">
              <a:solidFill>
                <a:srgbClr val="C00000"/>
              </a:solidFill>
              <a:latin typeface="Helvetica"/>
              <a:ea typeface="Helvetica"/>
              <a:cs typeface="Helvetica"/>
            </a:endParaRP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638175" y="2487613"/>
          <a:ext cx="2935288" cy="97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" name="Equation" r:id="rId4" imgW="1409400" imgH="469800" progId="Equation.3">
                  <p:embed/>
                </p:oleObj>
              </mc:Choice>
              <mc:Fallback>
                <p:oleObj name="Equation" r:id="rId4" imgW="140940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175" y="2487613"/>
                        <a:ext cx="2935288" cy="979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5" name="TextBox 24"/>
          <p:cNvSpPr txBox="1">
            <a:spLocks noChangeArrowheads="1"/>
          </p:cNvSpPr>
          <p:nvPr/>
        </p:nvSpPr>
        <p:spPr bwMode="auto">
          <a:xfrm>
            <a:off x="3881438" y="2474913"/>
            <a:ext cx="5033962" cy="1030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Aft>
                <a:spcPts val="200"/>
              </a:spcAft>
            </a:pPr>
            <a:r>
              <a:rPr lang="en-US" sz="1400" b="1" i="1">
                <a:latin typeface="Helvetica"/>
                <a:ea typeface="Helvetica"/>
                <a:cs typeface="Helvetica"/>
              </a:rPr>
              <a:t>k = number of bunches = 2808</a:t>
            </a:r>
          </a:p>
          <a:p>
            <a:pPr>
              <a:spcAft>
                <a:spcPts val="200"/>
              </a:spcAft>
            </a:pPr>
            <a:r>
              <a:rPr lang="en-US" sz="1400" b="1" i="1">
                <a:latin typeface="Helvetica"/>
                <a:ea typeface="Helvetica"/>
                <a:cs typeface="Helvetica"/>
              </a:rPr>
              <a:t>N = no. protons per bunch = 1.15×10</a:t>
            </a:r>
            <a:r>
              <a:rPr lang="en-US" sz="1400" b="1" i="1" baseline="30000">
                <a:latin typeface="Helvetica"/>
                <a:ea typeface="Helvetica"/>
                <a:cs typeface="Helvetica"/>
              </a:rPr>
              <a:t>11</a:t>
            </a:r>
          </a:p>
          <a:p>
            <a:pPr>
              <a:spcAft>
                <a:spcPts val="200"/>
              </a:spcAft>
            </a:pPr>
            <a:r>
              <a:rPr lang="en-US" sz="1400" b="1" i="1">
                <a:latin typeface="Helvetica"/>
                <a:ea typeface="Helvetica"/>
                <a:cs typeface="Helvetica"/>
              </a:rPr>
              <a:t>f  = revolution frequency = 11.25 kHz</a:t>
            </a:r>
          </a:p>
          <a:p>
            <a:pPr>
              <a:spcAft>
                <a:spcPts val="200"/>
              </a:spcAft>
            </a:pPr>
            <a:r>
              <a:rPr lang="en-US" sz="1400" b="1" i="1">
                <a:latin typeface="Symbol" pitchFamily="18" charset="2"/>
                <a:ea typeface="Helvetica"/>
                <a:cs typeface="Helvetica"/>
              </a:rPr>
              <a:t>s</a:t>
            </a:r>
            <a:r>
              <a:rPr lang="en-US" sz="1400" b="1" i="1">
                <a:latin typeface="Helvetica"/>
                <a:ea typeface="Helvetica"/>
                <a:cs typeface="Helvetica"/>
              </a:rPr>
              <a:t>*</a:t>
            </a:r>
            <a:r>
              <a:rPr lang="en-US" sz="1400" b="1" i="1" baseline="-25000">
                <a:latin typeface="Helvetica"/>
                <a:ea typeface="Helvetica"/>
                <a:cs typeface="Helvetica"/>
              </a:rPr>
              <a:t>x</a:t>
            </a:r>
            <a:r>
              <a:rPr lang="en-US" sz="1400" b="1" i="1">
                <a:latin typeface="Helvetica"/>
                <a:ea typeface="Helvetica"/>
                <a:cs typeface="Helvetica"/>
              </a:rPr>
              <a:t>,</a:t>
            </a:r>
            <a:r>
              <a:rPr lang="en-US" sz="1400" b="1" i="1">
                <a:latin typeface="Symbol" pitchFamily="18" charset="2"/>
                <a:ea typeface="Helvetica"/>
                <a:cs typeface="Helvetica"/>
              </a:rPr>
              <a:t>s</a:t>
            </a:r>
            <a:r>
              <a:rPr lang="en-US" sz="1400" b="1" i="1">
                <a:latin typeface="Helvetica"/>
                <a:ea typeface="Helvetica"/>
                <a:cs typeface="Helvetica"/>
              </a:rPr>
              <a:t>*</a:t>
            </a:r>
            <a:r>
              <a:rPr lang="en-US" sz="1400" b="1" i="1" baseline="-25000">
                <a:latin typeface="Helvetica"/>
                <a:ea typeface="Helvetica"/>
                <a:cs typeface="Helvetica"/>
              </a:rPr>
              <a:t>y</a:t>
            </a:r>
            <a:r>
              <a:rPr lang="en-US" sz="1400" b="1" i="1">
                <a:latin typeface="Helvetica"/>
                <a:ea typeface="Helvetica"/>
                <a:cs typeface="Helvetica"/>
              </a:rPr>
              <a:t> = beam sizes at collision point (hor./vert.) = 16 </a:t>
            </a:r>
            <a:r>
              <a:rPr lang="en-US" sz="1400" b="1" i="1">
                <a:latin typeface="Symbol" pitchFamily="18" charset="2"/>
                <a:ea typeface="Helvetica"/>
                <a:cs typeface="Helvetica"/>
              </a:rPr>
              <a:t>m</a:t>
            </a:r>
            <a:r>
              <a:rPr lang="en-US" sz="1400" b="1" i="1">
                <a:latin typeface="Helvetica"/>
                <a:ea typeface="Helvetica"/>
                <a:cs typeface="Helvetica"/>
              </a:rPr>
              <a:t>m</a:t>
            </a:r>
          </a:p>
        </p:txBody>
      </p:sp>
      <p:graphicFrame>
        <p:nvGraphicFramePr>
          <p:cNvPr id="1027" name="Object 5"/>
          <p:cNvGraphicFramePr>
            <a:graphicFrameLocks noChangeAspect="1"/>
          </p:cNvGraphicFramePr>
          <p:nvPr/>
        </p:nvGraphicFramePr>
        <p:xfrm>
          <a:off x="3265488" y="1431925"/>
          <a:ext cx="1695450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5" name="Equation" r:id="rId6" imgW="533160" imgH="164880" progId="Equation.3">
                  <p:embed/>
                </p:oleObj>
              </mc:Choice>
              <mc:Fallback>
                <p:oleObj name="Equation" r:id="rId6" imgW="53316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5488" y="1431925"/>
                        <a:ext cx="1695450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6" name="TextBox 26"/>
          <p:cNvSpPr txBox="1">
            <a:spLocks noChangeArrowheads="1"/>
          </p:cNvSpPr>
          <p:nvPr/>
        </p:nvSpPr>
        <p:spPr bwMode="auto">
          <a:xfrm>
            <a:off x="5448300" y="3605213"/>
            <a:ext cx="369570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sz="1600" b="1">
                <a:solidFill>
                  <a:srgbClr val="CC3399"/>
                </a:solidFill>
                <a:latin typeface="Helvetica"/>
                <a:ea typeface="Helvetica"/>
                <a:cs typeface="Helvetica"/>
              </a:rPr>
              <a:t>High beam “brillance” N/</a:t>
            </a:r>
            <a:r>
              <a:rPr lang="en-US" sz="1600" b="1">
                <a:solidFill>
                  <a:srgbClr val="CC3399"/>
                </a:solidFill>
                <a:latin typeface="Symbol" pitchFamily="18" charset="2"/>
                <a:ea typeface="Helvetica"/>
                <a:cs typeface="Helvetica"/>
              </a:rPr>
              <a:t>e</a:t>
            </a:r>
          </a:p>
          <a:p>
            <a:pPr algn="ctr">
              <a:lnSpc>
                <a:spcPct val="130000"/>
              </a:lnSpc>
            </a:pPr>
            <a:r>
              <a:rPr lang="en-US" sz="1600" b="1">
                <a:solidFill>
                  <a:srgbClr val="CC3399"/>
                </a:solidFill>
                <a:latin typeface="Helvetica"/>
                <a:ea typeface="Helvetica"/>
                <a:cs typeface="Helvetica"/>
              </a:rPr>
              <a:t> (particles per phase space volume) </a:t>
            </a:r>
          </a:p>
          <a:p>
            <a:pPr algn="ctr">
              <a:lnSpc>
                <a:spcPct val="150000"/>
              </a:lnSpc>
            </a:pPr>
            <a:r>
              <a:rPr lang="en-US" sz="1600" b="1">
                <a:solidFill>
                  <a:srgbClr val="FF0000"/>
                </a:solidFill>
                <a:latin typeface="Helvetica"/>
                <a:ea typeface="Helvetica"/>
                <a:cs typeface="Helvetica"/>
                <a:sym typeface="Wingdings" pitchFamily="2" charset="2"/>
              </a:rPr>
              <a:t>  </a:t>
            </a:r>
            <a:r>
              <a:rPr lang="en-US" sz="1600" b="1" u="sng">
                <a:solidFill>
                  <a:srgbClr val="FF0000"/>
                </a:solidFill>
                <a:latin typeface="Helvetica"/>
                <a:ea typeface="Helvetica"/>
                <a:cs typeface="Helvetica"/>
                <a:sym typeface="Wingdings" pitchFamily="2" charset="2"/>
              </a:rPr>
              <a:t>Injector chain performance !</a:t>
            </a:r>
          </a:p>
        </p:txBody>
      </p:sp>
      <p:sp>
        <p:nvSpPr>
          <p:cNvPr id="1037" name="TextBox 27"/>
          <p:cNvSpPr txBox="1">
            <a:spLocks noChangeArrowheads="1"/>
          </p:cNvSpPr>
          <p:nvPr/>
        </p:nvSpPr>
        <p:spPr bwMode="auto">
          <a:xfrm>
            <a:off x="6134100" y="4894263"/>
            <a:ext cx="2416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1600" b="1">
                <a:solidFill>
                  <a:srgbClr val="CC3399"/>
                </a:solidFill>
                <a:latin typeface="Helvetica"/>
                <a:ea typeface="Helvetica"/>
                <a:cs typeface="Helvetica"/>
              </a:rPr>
              <a:t>Small envelope </a:t>
            </a:r>
          </a:p>
          <a:p>
            <a:pPr algn="ctr">
              <a:lnSpc>
                <a:spcPct val="150000"/>
              </a:lnSpc>
            </a:pPr>
            <a:r>
              <a:rPr lang="en-US" sz="1600" b="1">
                <a:solidFill>
                  <a:srgbClr val="FF0000"/>
                </a:solidFill>
                <a:latin typeface="Helvetica"/>
                <a:ea typeface="Helvetica"/>
                <a:cs typeface="Helvetica"/>
                <a:sym typeface="Wingdings" pitchFamily="2" charset="2"/>
              </a:rPr>
              <a:t> </a:t>
            </a:r>
            <a:r>
              <a:rPr lang="en-US" sz="1600" b="1" u="sng">
                <a:solidFill>
                  <a:srgbClr val="FF0000"/>
                </a:solidFill>
                <a:latin typeface="Helvetica"/>
                <a:ea typeface="Helvetica"/>
                <a:cs typeface="Helvetica"/>
                <a:sym typeface="Wingdings" pitchFamily="2" charset="2"/>
              </a:rPr>
              <a:t>Strong focusing !</a:t>
            </a:r>
          </a:p>
        </p:txBody>
      </p:sp>
      <p:sp>
        <p:nvSpPr>
          <p:cNvPr id="1038" name="Right Brace 28"/>
          <p:cNvSpPr>
            <a:spLocks/>
          </p:cNvSpPr>
          <p:nvPr/>
        </p:nvSpPr>
        <p:spPr bwMode="auto">
          <a:xfrm>
            <a:off x="4295775" y="4176713"/>
            <a:ext cx="228600" cy="838200"/>
          </a:xfrm>
          <a:prstGeom prst="rightBrace">
            <a:avLst>
              <a:gd name="adj1" fmla="val 8335"/>
              <a:gd name="adj2" fmla="val 50000"/>
            </a:avLst>
          </a:prstGeom>
          <a:noFill/>
          <a:ln w="28575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Helvetica"/>
              <a:ea typeface="Helvetica"/>
              <a:cs typeface="Helvetica"/>
            </a:endParaRPr>
          </a:p>
        </p:txBody>
      </p:sp>
      <p:cxnSp>
        <p:nvCxnSpPr>
          <p:cNvPr id="1039" name="Straight Arrow Connector 30"/>
          <p:cNvCxnSpPr>
            <a:cxnSpLocks noChangeShapeType="1"/>
            <a:endCxn id="1036" idx="1"/>
          </p:cNvCxnSpPr>
          <p:nvPr/>
        </p:nvCxnSpPr>
        <p:spPr bwMode="auto">
          <a:xfrm flipV="1">
            <a:off x="4572000" y="4156075"/>
            <a:ext cx="876300" cy="439738"/>
          </a:xfrm>
          <a:prstGeom prst="straightConnector1">
            <a:avLst/>
          </a:prstGeom>
          <a:noFill/>
          <a:ln w="28575" algn="ctr">
            <a:solidFill>
              <a:srgbClr val="0070C0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40" name="Straight Arrow Connector 31"/>
          <p:cNvCxnSpPr>
            <a:cxnSpLocks noChangeShapeType="1"/>
          </p:cNvCxnSpPr>
          <p:nvPr/>
        </p:nvCxnSpPr>
        <p:spPr bwMode="auto">
          <a:xfrm>
            <a:off x="4572000" y="4595813"/>
            <a:ext cx="1676400" cy="495300"/>
          </a:xfrm>
          <a:prstGeom prst="straightConnector1">
            <a:avLst/>
          </a:prstGeom>
          <a:noFill/>
          <a:ln w="28575" algn="ctr">
            <a:solidFill>
              <a:srgbClr val="0070C0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41" name="TextBox 27"/>
          <p:cNvSpPr txBox="1">
            <a:spLocks noChangeArrowheads="1"/>
          </p:cNvSpPr>
          <p:nvPr/>
        </p:nvSpPr>
        <p:spPr bwMode="auto">
          <a:xfrm>
            <a:off x="4418013" y="4949825"/>
            <a:ext cx="18049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1600" b="1">
                <a:solidFill>
                  <a:srgbClr val="CC3399"/>
                </a:solidFill>
                <a:latin typeface="Helvetica"/>
                <a:ea typeface="Helvetica"/>
                <a:cs typeface="Helvetica"/>
              </a:rPr>
              <a:t>Optics property</a:t>
            </a:r>
          </a:p>
        </p:txBody>
      </p:sp>
      <p:sp>
        <p:nvSpPr>
          <p:cNvPr id="1042" name="TextBox 27"/>
          <p:cNvSpPr txBox="1">
            <a:spLocks noChangeArrowheads="1"/>
          </p:cNvSpPr>
          <p:nvPr/>
        </p:nvSpPr>
        <p:spPr bwMode="auto">
          <a:xfrm>
            <a:off x="4495800" y="5448300"/>
            <a:ext cx="1638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1600" b="1">
                <a:solidFill>
                  <a:srgbClr val="CC3399"/>
                </a:solidFill>
                <a:latin typeface="Helvetica"/>
                <a:ea typeface="Helvetica"/>
                <a:cs typeface="Helvetica"/>
              </a:rPr>
              <a:t>Beam property</a:t>
            </a:r>
          </a:p>
        </p:txBody>
      </p:sp>
      <p:sp>
        <p:nvSpPr>
          <p:cNvPr id="2" name="Right Brace 28"/>
          <p:cNvSpPr>
            <a:spLocks/>
          </p:cNvSpPr>
          <p:nvPr/>
        </p:nvSpPr>
        <p:spPr bwMode="auto">
          <a:xfrm>
            <a:off x="4267200" y="5053013"/>
            <a:ext cx="228600" cy="266700"/>
          </a:xfrm>
          <a:prstGeom prst="rightBrace">
            <a:avLst>
              <a:gd name="adj1" fmla="val 8334"/>
              <a:gd name="adj2" fmla="val 50000"/>
            </a:avLst>
          </a:prstGeom>
          <a:noFill/>
          <a:ln w="28575" algn="ctr">
            <a:solidFill>
              <a:srgbClr val="CC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Helvetica"/>
              <a:ea typeface="Helvetica"/>
              <a:cs typeface="Helvetica"/>
            </a:endParaRPr>
          </a:p>
        </p:txBody>
      </p:sp>
      <p:sp>
        <p:nvSpPr>
          <p:cNvPr id="1044" name="Right Brace 28"/>
          <p:cNvSpPr>
            <a:spLocks/>
          </p:cNvSpPr>
          <p:nvPr/>
        </p:nvSpPr>
        <p:spPr bwMode="auto">
          <a:xfrm>
            <a:off x="4267200" y="5357813"/>
            <a:ext cx="228600" cy="742950"/>
          </a:xfrm>
          <a:prstGeom prst="rightBrace">
            <a:avLst>
              <a:gd name="adj1" fmla="val 8306"/>
              <a:gd name="adj2" fmla="val 50000"/>
            </a:avLst>
          </a:prstGeom>
          <a:noFill/>
          <a:ln w="28575" algn="ctr">
            <a:solidFill>
              <a:srgbClr val="CC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Helvetica"/>
              <a:ea typeface="Helvetica"/>
              <a:cs typeface="Helvetica"/>
            </a:endParaRPr>
          </a:p>
        </p:txBody>
      </p:sp>
      <p:sp>
        <p:nvSpPr>
          <p:cNvPr id="20" name="Date Placeholder 19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pic>
        <p:nvPicPr>
          <p:cNvPr id="1046" name="Picture 24" descr="beam-collisi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5" y="1355725"/>
            <a:ext cx="3906838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951788" y="2208213"/>
            <a:ext cx="868362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i="1" dirty="0">
                <a:latin typeface="+mj-lt"/>
              </a:rPr>
              <a:t>Design</a:t>
            </a:r>
          </a:p>
        </p:txBody>
      </p:sp>
    </p:spTree>
    <p:extLst>
      <p:ext uri="{BB962C8B-B14F-4D97-AF65-F5344CB8AC3E}">
        <p14:creationId xmlns:p14="http://schemas.microsoft.com/office/powerpoint/2010/main" val="271845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Stored energy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1843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DDC4959D-2BA7-40BF-B9A1-CE21AEF727CC}" type="slidenum">
              <a:rPr lang="en-US" smtClean="0">
                <a:latin typeface="Arial" pitchFamily="34" charset="0"/>
              </a:rPr>
              <a:pPr/>
              <a:t>14</a:t>
            </a:fld>
            <a:endParaRPr lang="en-US" smtClean="0">
              <a:latin typeface="Arial" pitchFamily="34" charset="0"/>
            </a:endParaRPr>
          </a:p>
        </p:txBody>
      </p:sp>
      <p:pic>
        <p:nvPicPr>
          <p:cNvPr id="18438" name="Picture 18" descr="Beam-power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52563"/>
            <a:ext cx="8458200" cy="540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866900" y="838200"/>
            <a:ext cx="4457700" cy="1262063"/>
          </a:xfrm>
          <a:prstGeom prst="rect">
            <a:avLst/>
          </a:prstGeom>
          <a:solidFill>
            <a:srgbClr val="FFFFCC"/>
          </a:solid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1125" indent="-111125">
              <a:spcBef>
                <a:spcPct val="25000"/>
              </a:spcBef>
              <a:defRPr/>
            </a:pPr>
            <a:r>
              <a:rPr lang="en-US" sz="1600" u="sng">
                <a:solidFill>
                  <a:srgbClr val="0000FF"/>
                </a:solidFill>
                <a:latin typeface="+mn-lt"/>
              </a:rPr>
              <a:t>Increase with respect to existing accelerators :</a:t>
            </a:r>
          </a:p>
          <a:p>
            <a:pPr marL="111125" indent="-111125">
              <a:spcBef>
                <a:spcPct val="25000"/>
              </a:spcBef>
              <a:buFontTx/>
              <a:buChar char="•"/>
              <a:defRPr/>
            </a:pPr>
            <a:r>
              <a:rPr lang="en-US" sz="1600">
                <a:solidFill>
                  <a:srgbClr val="009900"/>
                </a:solidFill>
                <a:latin typeface="+mn-lt"/>
              </a:rPr>
              <a:t>A factor </a:t>
            </a:r>
            <a:r>
              <a:rPr lang="en-US" sz="1600" u="sng">
                <a:solidFill>
                  <a:srgbClr val="009900"/>
                </a:solidFill>
                <a:latin typeface="+mn-lt"/>
              </a:rPr>
              <a:t>2</a:t>
            </a:r>
            <a:r>
              <a:rPr lang="en-US" sz="1600">
                <a:solidFill>
                  <a:srgbClr val="009900"/>
                </a:solidFill>
                <a:latin typeface="+mn-lt"/>
              </a:rPr>
              <a:t> in magnetic field</a:t>
            </a:r>
          </a:p>
          <a:p>
            <a:pPr marL="111125" indent="-111125">
              <a:spcBef>
                <a:spcPct val="25000"/>
              </a:spcBef>
              <a:buFontTx/>
              <a:buChar char="•"/>
              <a:defRPr/>
            </a:pPr>
            <a:r>
              <a:rPr lang="en-US" sz="1600">
                <a:solidFill>
                  <a:srgbClr val="009900"/>
                </a:solidFill>
                <a:latin typeface="+mn-lt"/>
              </a:rPr>
              <a:t>A factor </a:t>
            </a:r>
            <a:r>
              <a:rPr lang="en-US" sz="1600" u="sng">
                <a:solidFill>
                  <a:srgbClr val="009900"/>
                </a:solidFill>
                <a:latin typeface="+mn-lt"/>
              </a:rPr>
              <a:t>7</a:t>
            </a:r>
            <a:r>
              <a:rPr lang="en-US" sz="1600">
                <a:solidFill>
                  <a:srgbClr val="009900"/>
                </a:solidFill>
                <a:latin typeface="+mn-lt"/>
              </a:rPr>
              <a:t> in beam energy</a:t>
            </a:r>
          </a:p>
          <a:p>
            <a:pPr marL="111125" indent="-111125">
              <a:spcBef>
                <a:spcPct val="25000"/>
              </a:spcBef>
              <a:buFontTx/>
              <a:buChar char="•"/>
              <a:defRPr/>
            </a:pPr>
            <a:r>
              <a:rPr lang="en-US" sz="1600">
                <a:solidFill>
                  <a:srgbClr val="FF0000"/>
                </a:solidFill>
                <a:latin typeface="+mn-lt"/>
              </a:rPr>
              <a:t>A factor </a:t>
            </a:r>
            <a:r>
              <a:rPr lang="en-US" sz="1600" u="sng">
                <a:solidFill>
                  <a:srgbClr val="FF0000"/>
                </a:solidFill>
                <a:latin typeface="+mn-lt"/>
              </a:rPr>
              <a:t>200</a:t>
            </a:r>
            <a:r>
              <a:rPr lang="en-US" sz="1600">
                <a:solidFill>
                  <a:srgbClr val="FF0000"/>
                </a:solidFill>
                <a:latin typeface="+mn-lt"/>
              </a:rPr>
              <a:t> in stored beam energy</a:t>
            </a:r>
          </a:p>
        </p:txBody>
      </p:sp>
      <p:sp>
        <p:nvSpPr>
          <p:cNvPr id="18440" name="Up-Down Arrow 7"/>
          <p:cNvSpPr>
            <a:spLocks noChangeArrowheads="1"/>
          </p:cNvSpPr>
          <p:nvPr/>
        </p:nvSpPr>
        <p:spPr bwMode="auto">
          <a:xfrm>
            <a:off x="8077200" y="2895600"/>
            <a:ext cx="266700" cy="1485900"/>
          </a:xfrm>
          <a:prstGeom prst="upDownArrow">
            <a:avLst>
              <a:gd name="adj1" fmla="val 50000"/>
              <a:gd name="adj2" fmla="val 49988"/>
            </a:avLst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806840" y="4572000"/>
            <a:ext cx="6682470" cy="304800"/>
          </a:xfrm>
          <a:prstGeom prst="rect">
            <a:avLst/>
          </a:prstGeom>
          <a:solidFill>
            <a:srgbClr val="FF0000">
              <a:alpha val="5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                                                                           Damage 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threshold</a:t>
            </a:r>
          </a:p>
        </p:txBody>
      </p:sp>
      <p:sp>
        <p:nvSpPr>
          <p:cNvPr id="10" name="5-Point Star 9"/>
          <p:cNvSpPr/>
          <p:nvPr/>
        </p:nvSpPr>
        <p:spPr bwMode="auto">
          <a:xfrm>
            <a:off x="7683353" y="2929735"/>
            <a:ext cx="268287" cy="268287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449976" y="2930525"/>
            <a:ext cx="1117614" cy="338554"/>
          </a:xfrm>
          <a:prstGeom prst="rect">
            <a:avLst/>
          </a:prstGeom>
          <a:solidFill>
            <a:srgbClr val="0000F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latin typeface="+mj-lt"/>
              </a:rPr>
              <a:t>LHC </a:t>
            </a:r>
            <a:r>
              <a:rPr lang="en-US" sz="1600" b="1" dirty="0" smtClean="0">
                <a:solidFill>
                  <a:srgbClr val="FFFF00"/>
                </a:solidFill>
                <a:latin typeface="+mj-lt"/>
              </a:rPr>
              <a:t>2012</a:t>
            </a:r>
            <a:endParaRPr lang="en-US" sz="1600" b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079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 set the scale…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1946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74158786-FC19-4C74-8230-1E80D0AEB575}" type="slidenum">
              <a:rPr lang="en-US" smtClean="0">
                <a:latin typeface="Arial" pitchFamily="34" charset="0"/>
              </a:rPr>
              <a:pPr/>
              <a:t>15</a:t>
            </a:fld>
            <a:endParaRPr lang="en-US" smtClean="0">
              <a:latin typeface="Arial" pitchFamily="34" charset="0"/>
            </a:endParaRPr>
          </a:p>
        </p:txBody>
      </p:sp>
      <p:pic>
        <p:nvPicPr>
          <p:cNvPr id="19462" name="Picture 3" descr="DSC013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363" y="779463"/>
            <a:ext cx="5608637" cy="747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Box 6"/>
          <p:cNvSpPr txBox="1">
            <a:spLocks noChangeArrowheads="1"/>
          </p:cNvSpPr>
          <p:nvPr/>
        </p:nvSpPr>
        <p:spPr bwMode="auto">
          <a:xfrm>
            <a:off x="347663" y="1470025"/>
            <a:ext cx="3302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US">
              <a:latin typeface="Helvetica"/>
              <a:ea typeface="Helvetica"/>
              <a:cs typeface="Helvetica"/>
            </a:endParaRPr>
          </a:p>
          <a:p>
            <a:r>
              <a:rPr lang="en-US">
                <a:latin typeface="Helvetica"/>
                <a:ea typeface="Helvetica"/>
                <a:cs typeface="Helvetica"/>
              </a:rPr>
              <a:t>A few cm long groove in a SPS vacuum chamber after the impact of </a:t>
            </a:r>
            <a:r>
              <a:rPr lang="en-US" b="1">
                <a:solidFill>
                  <a:srgbClr val="FF0000"/>
                </a:solidFill>
                <a:latin typeface="Helvetica"/>
                <a:ea typeface="Helvetica"/>
                <a:cs typeface="Helvetica"/>
              </a:rPr>
              <a:t>~1% of a nominal LHC beam (2 MJ) </a:t>
            </a:r>
            <a:r>
              <a:rPr lang="en-US">
                <a:latin typeface="Helvetica"/>
                <a:ea typeface="Helvetica"/>
                <a:cs typeface="Helvetica"/>
              </a:rPr>
              <a:t>during an ‘incident’</a:t>
            </a:r>
          </a:p>
        </p:txBody>
      </p:sp>
      <p:sp>
        <p:nvSpPr>
          <p:cNvPr id="19464" name="Right Arrow 7"/>
          <p:cNvSpPr>
            <a:spLocks noChangeArrowheads="1"/>
          </p:cNvSpPr>
          <p:nvPr/>
        </p:nvSpPr>
        <p:spPr bwMode="auto">
          <a:xfrm rot="-1942240">
            <a:off x="4710113" y="5453063"/>
            <a:ext cx="1612900" cy="268287"/>
          </a:xfrm>
          <a:prstGeom prst="rightArrow">
            <a:avLst>
              <a:gd name="adj1" fmla="val 50000"/>
              <a:gd name="adj2" fmla="val 50099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94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Collimation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2048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9D625151-60F6-4F97-8F6E-AA78169DCB32}" type="slidenum">
              <a:rPr lang="en-US" smtClean="0">
                <a:latin typeface="Arial" pitchFamily="34" charset="0"/>
              </a:rPr>
              <a:pPr/>
              <a:t>16</a:t>
            </a:fld>
            <a:endParaRPr lang="en-US" smtClean="0">
              <a:latin typeface="Arial" pitchFamily="34" charset="0"/>
            </a:endParaRPr>
          </a:p>
        </p:txBody>
      </p:sp>
      <p:grpSp>
        <p:nvGrpSpPr>
          <p:cNvPr id="20486" name="Group 3"/>
          <p:cNvGrpSpPr>
            <a:grpSpLocks/>
          </p:cNvGrpSpPr>
          <p:nvPr/>
        </p:nvGrpSpPr>
        <p:grpSpPr bwMode="auto">
          <a:xfrm>
            <a:off x="609600" y="2247900"/>
            <a:ext cx="4019550" cy="4489450"/>
            <a:chOff x="2" y="525"/>
            <a:chExt cx="3607" cy="3893"/>
          </a:xfrm>
        </p:grpSpPr>
        <p:grpSp>
          <p:nvGrpSpPr>
            <p:cNvPr id="20489" name="Group 4"/>
            <p:cNvGrpSpPr>
              <a:grpSpLocks/>
            </p:cNvGrpSpPr>
            <p:nvPr/>
          </p:nvGrpSpPr>
          <p:grpSpPr bwMode="auto">
            <a:xfrm>
              <a:off x="2" y="525"/>
              <a:ext cx="3607" cy="3893"/>
              <a:chOff x="1097" y="525"/>
              <a:chExt cx="3607" cy="3893"/>
            </a:xfrm>
          </p:grpSpPr>
          <p:pic>
            <p:nvPicPr>
              <p:cNvPr id="20492" name="Picture 5" descr="CIMG041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7" y="576"/>
                <a:ext cx="3607" cy="35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Line 6"/>
              <p:cNvSpPr>
                <a:spLocks noChangeShapeType="1"/>
              </p:cNvSpPr>
              <p:nvPr/>
            </p:nvSpPr>
            <p:spPr bwMode="auto">
              <a:xfrm flipH="1" flipV="1">
                <a:off x="2876" y="525"/>
                <a:ext cx="16" cy="1250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" name="Line 7"/>
              <p:cNvSpPr>
                <a:spLocks noChangeShapeType="1"/>
              </p:cNvSpPr>
              <p:nvPr/>
            </p:nvSpPr>
            <p:spPr bwMode="auto">
              <a:xfrm flipH="1" flipV="1">
                <a:off x="2906" y="2589"/>
                <a:ext cx="16" cy="1584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" name="Text Box 8"/>
              <p:cNvSpPr txBox="1">
                <a:spLocks noChangeArrowheads="1"/>
              </p:cNvSpPr>
              <p:nvPr/>
            </p:nvSpPr>
            <p:spPr bwMode="auto">
              <a:xfrm>
                <a:off x="2127" y="4123"/>
                <a:ext cx="1503" cy="29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+mj-lt"/>
                    <a:cs typeface="ＭＳ Ｐゴシック" charset="-128"/>
                  </a:rPr>
                  <a:t>beam</a:t>
                </a:r>
              </a:p>
            </p:txBody>
          </p:sp>
        </p:grpSp>
        <p:sp>
          <p:nvSpPr>
            <p:cNvPr id="16" name="Line 9"/>
            <p:cNvSpPr>
              <a:spLocks noChangeShapeType="1"/>
            </p:cNvSpPr>
            <p:nvPr/>
          </p:nvSpPr>
          <p:spPr bwMode="auto">
            <a:xfrm flipV="1">
              <a:off x="72" y="606"/>
              <a:ext cx="1033" cy="1181"/>
            </a:xfrm>
            <a:prstGeom prst="line">
              <a:avLst/>
            </a:prstGeom>
            <a:noFill/>
            <a:ln w="28575">
              <a:solidFill>
                <a:srgbClr val="99FF33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75" y="886"/>
              <a:ext cx="798" cy="2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rgbClr val="99FF33"/>
                  </a:solidFill>
                  <a:cs typeface="ＭＳ Ｐゴシック" charset="-128"/>
                </a:rPr>
                <a:t>1.2 m</a:t>
              </a:r>
            </a:p>
          </p:txBody>
        </p:sp>
      </p:grpSp>
      <p:sp>
        <p:nvSpPr>
          <p:cNvPr id="20487" name="TextBox 4"/>
          <p:cNvSpPr txBox="1">
            <a:spLocks noChangeArrowheads="1"/>
          </p:cNvSpPr>
          <p:nvPr/>
        </p:nvSpPr>
        <p:spPr bwMode="auto">
          <a:xfrm>
            <a:off x="577850" y="817563"/>
            <a:ext cx="8104188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5425" indent="-225425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682625" indent="-225425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ts val="3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>
                <a:latin typeface="Arial" pitchFamily="34" charset="0"/>
                <a:cs typeface="Arial" pitchFamily="34" charset="0"/>
              </a:rPr>
              <a:t>To operate at nominal performance the LHC requires a large and complex collimation system</a:t>
            </a:r>
          </a:p>
          <a:p>
            <a:pPr lvl="1">
              <a:spcBef>
                <a:spcPts val="3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 i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Previous colliders used collimators mostly for experimental background conditions - the LHC can only run with collimators.</a:t>
            </a:r>
            <a:r>
              <a:rPr lang="en-US">
                <a:solidFill>
                  <a:srgbClr val="0000FF"/>
                </a:solidFill>
              </a:rPr>
              <a:t>	</a:t>
            </a:r>
          </a:p>
        </p:txBody>
      </p:sp>
      <p:sp>
        <p:nvSpPr>
          <p:cNvPr id="20488" name="TextBox 4"/>
          <p:cNvSpPr txBox="1">
            <a:spLocks noChangeArrowheads="1"/>
          </p:cNvSpPr>
          <p:nvPr/>
        </p:nvSpPr>
        <p:spPr bwMode="auto">
          <a:xfrm>
            <a:off x="4687888" y="2314575"/>
            <a:ext cx="44196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5425" indent="-225425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461963" indent="-236538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>
                <a:latin typeface="Arial" pitchFamily="34" charset="0"/>
                <a:cs typeface="Arial" pitchFamily="34" charset="0"/>
              </a:rPr>
              <a:t>Ensure ‘cohabitation’ of:</a:t>
            </a:r>
          </a:p>
          <a:p>
            <a:pPr lvl="1"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100’s of MJ </a:t>
            </a:r>
            <a:r>
              <a:rPr lang="en-US">
                <a:latin typeface="Arial" pitchFamily="34" charset="0"/>
                <a:cs typeface="Arial" pitchFamily="34" charset="0"/>
              </a:rPr>
              <a:t>of stored beam energy, </a:t>
            </a:r>
          </a:p>
          <a:p>
            <a:pPr lvl="1"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>
                <a:latin typeface="Arial" pitchFamily="34" charset="0"/>
                <a:cs typeface="Arial" pitchFamily="34" charset="0"/>
              </a:rPr>
              <a:t>super-conducting magnets with quench limits of </a:t>
            </a:r>
            <a:r>
              <a:rPr lang="en-US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few mJ/cm</a:t>
            </a:r>
            <a:r>
              <a:rPr lang="en-US" baseline="30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>
                <a:latin typeface="Arial" pitchFamily="34" charset="0"/>
                <a:cs typeface="Arial" pitchFamily="34" charset="0"/>
              </a:rPr>
              <a:t>Almost 100 collimators and absorbers.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>
                <a:latin typeface="Arial" pitchFamily="34" charset="0"/>
                <a:cs typeface="Arial" pitchFamily="34" charset="0"/>
              </a:rPr>
              <a:t>Alignment tolerances &lt;0.1 mm to ensure that over 99.99% of the protons are intercepted.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>
                <a:latin typeface="Arial" pitchFamily="34" charset="0"/>
                <a:cs typeface="Arial" pitchFamily="34" charset="0"/>
              </a:rPr>
              <a:t>Primary and secondary collimators are made of Carbon to survive large beam loss. </a:t>
            </a:r>
            <a:endParaRPr 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18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Collimation system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17.09.2012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CED9D-06E1-43E7-9E85-8B1C0A10A19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22329" y="4005075"/>
            <a:ext cx="8351031" cy="1826360"/>
          </a:xfrm>
          <a:solidFill>
            <a:schemeClr val="bg1"/>
          </a:solidFill>
        </p:spPr>
        <p:txBody>
          <a:bodyPr/>
          <a:lstStyle/>
          <a:p>
            <a:r>
              <a:rPr lang="en-US" sz="2000" dirty="0" smtClean="0">
                <a:solidFill>
                  <a:schemeClr val="tx1"/>
                </a:solidFill>
              </a:rPr>
              <a:t>Complex and high performance multi-stage collimation system.</a:t>
            </a:r>
            <a:endParaRPr lang="en-GB" sz="2000" dirty="0" smtClean="0">
              <a:solidFill>
                <a:schemeClr val="tx1"/>
              </a:solidFill>
            </a:endParaRPr>
          </a:p>
          <a:p>
            <a:r>
              <a:rPr lang="en-GB" sz="2000" dirty="0" smtClean="0">
                <a:solidFill>
                  <a:schemeClr val="tx1"/>
                </a:solidFill>
              </a:rPr>
              <a:t>Collimator position hierarchy has to be respected in order to achieve satisfactory </a:t>
            </a:r>
            <a:r>
              <a:rPr lang="en-GB" sz="2000" dirty="0" smtClean="0">
                <a:solidFill>
                  <a:srgbClr val="FF0000"/>
                </a:solidFill>
              </a:rPr>
              <a:t>protection and beam halo cleaning.</a:t>
            </a:r>
          </a:p>
          <a:p>
            <a:pPr marL="622300" lvl="1" indent="-266700">
              <a:buClr>
                <a:srgbClr val="0000FF"/>
              </a:buClr>
              <a:buFont typeface="Courier New" pitchFamily="49" charset="0"/>
              <a:buChar char="o"/>
            </a:pPr>
            <a:r>
              <a:rPr lang="en-US" sz="1800" i="1" dirty="0" smtClean="0">
                <a:solidFill>
                  <a:srgbClr val="0000FF"/>
                </a:solidFill>
              </a:rPr>
              <a:t>Excellent performance of collimation at LHC – not a single magnet was quenched from beam losses, low backgrounds.</a:t>
            </a:r>
            <a:endParaRPr lang="en-GB" sz="1800" i="1" dirty="0" smtClean="0">
              <a:solidFill>
                <a:srgbClr val="0000FF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028034" y="923975"/>
            <a:ext cx="1998946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l-GR" sz="1600" dirty="0" smtClean="0">
                <a:solidFill>
                  <a:srgbClr val="000000"/>
                </a:solidFill>
                <a:latin typeface="Calibri" pitchFamily="34" charset="0"/>
              </a:rPr>
              <a:t>σ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 calculated with 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</a:rPr>
              <a:t>emittance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 = 3.5</a:t>
            </a:r>
            <a:r>
              <a:rPr lang="el-GR" sz="1600" dirty="0" smtClean="0">
                <a:solidFill>
                  <a:srgbClr val="000000"/>
                </a:solidFill>
                <a:latin typeface="Calibri" pitchFamily="34" charset="0"/>
              </a:rPr>
              <a:t>μ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m</a:t>
            </a:r>
            <a:endParaRPr lang="en-US" sz="16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00528" y="1541180"/>
            <a:ext cx="6123800" cy="1820865"/>
          </a:xfrm>
          <a:prstGeom prst="rect">
            <a:avLst/>
          </a:prstGeom>
          <a:gradFill>
            <a:gsLst>
              <a:gs pos="0">
                <a:srgbClr val="FBEAC7"/>
              </a:gs>
              <a:gs pos="0">
                <a:srgbClr val="FEE7F2">
                  <a:lumMod val="0"/>
                  <a:lumOff val="100000"/>
                </a:srgbClr>
              </a:gs>
              <a:gs pos="50000">
                <a:srgbClr val="FBA97D"/>
              </a:gs>
              <a:gs pos="100000">
                <a:srgbClr val="FEE7F2">
                  <a:lumMod val="0"/>
                  <a:lumOff val="100000"/>
                </a:srgb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1400" b="1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952178" y="1587831"/>
            <a:ext cx="6153150" cy="3175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1400" b="1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969764" y="2993745"/>
            <a:ext cx="6153150" cy="3175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1400" b="1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952178" y="1588807"/>
            <a:ext cx="204788" cy="31750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sv-SE" sz="1400" b="1">
              <a:solidFill>
                <a:srgbClr val="000000"/>
              </a:solidFill>
              <a:latin typeface="Arial" charset="0"/>
              <a:ea typeface="ＭＳ Ｐゴシック" pitchFamily="-65" charset="-128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953766" y="2993745"/>
            <a:ext cx="203200" cy="31750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sv-SE" sz="1400" b="1">
              <a:solidFill>
                <a:srgbClr val="000000"/>
              </a:solidFill>
              <a:latin typeface="Arial" charset="0"/>
              <a:ea typeface="ＭＳ Ｐゴシック" pitchFamily="-65" charset="-128"/>
            </a:endParaRPr>
          </a:p>
        </p:txBody>
      </p:sp>
      <p:cxnSp>
        <p:nvCxnSpPr>
          <p:cNvPr id="13" name="Straight Arrow Connector 8"/>
          <p:cNvCxnSpPr>
            <a:cxnSpLocks noChangeShapeType="1"/>
          </p:cNvCxnSpPr>
          <p:nvPr/>
        </p:nvCxnSpPr>
        <p:spPr bwMode="auto">
          <a:xfrm>
            <a:off x="780728" y="2461932"/>
            <a:ext cx="6223000" cy="1588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1947541" y="1487207"/>
            <a:ext cx="204787" cy="31750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sv-SE" sz="1400" b="1">
              <a:solidFill>
                <a:srgbClr val="000000"/>
              </a:solidFill>
              <a:latin typeface="Arial" charset="0"/>
              <a:ea typeface="ＭＳ Ｐゴシック" pitchFamily="-65" charset="-128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1947541" y="3133445"/>
            <a:ext cx="204787" cy="31750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sv-SE" sz="1400" b="1">
              <a:solidFill>
                <a:srgbClr val="000000"/>
              </a:solidFill>
              <a:latin typeface="Arial" charset="0"/>
              <a:ea typeface="ＭＳ Ｐゴシック" pitchFamily="-65" charset="-128"/>
            </a:endParaRPr>
          </a:p>
        </p:txBody>
      </p:sp>
      <p:sp>
        <p:nvSpPr>
          <p:cNvPr id="16" name="TextBox 30"/>
          <p:cNvSpPr txBox="1">
            <a:spLocks noChangeArrowheads="1"/>
          </p:cNvSpPr>
          <p:nvPr/>
        </p:nvSpPr>
        <p:spPr bwMode="auto">
          <a:xfrm>
            <a:off x="780728" y="1301470"/>
            <a:ext cx="5371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400" b="1" dirty="0" smtClean="0">
                <a:solidFill>
                  <a:srgbClr val="000000"/>
                </a:solidFill>
                <a:latin typeface="Garamond" pitchFamily="18" charset="0"/>
                <a:ea typeface="ＭＳ Ｐゴシック" pitchFamily="-65" charset="-128"/>
              </a:rPr>
              <a:t>TCP</a:t>
            </a:r>
            <a:endParaRPr lang="en-US" sz="1400" b="1" dirty="0">
              <a:solidFill>
                <a:srgbClr val="000000"/>
              </a:solidFill>
              <a:latin typeface="Garamond" pitchFamily="18" charset="0"/>
              <a:ea typeface="ＭＳ Ｐゴシック" pitchFamily="-65" charset="-128"/>
            </a:endParaRPr>
          </a:p>
        </p:txBody>
      </p:sp>
      <p:sp>
        <p:nvSpPr>
          <p:cNvPr id="17" name="TextBox 31"/>
          <p:cNvSpPr txBox="1">
            <a:spLocks noChangeArrowheads="1"/>
          </p:cNvSpPr>
          <p:nvPr/>
        </p:nvSpPr>
        <p:spPr bwMode="auto">
          <a:xfrm>
            <a:off x="1778071" y="1166532"/>
            <a:ext cx="6028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400" b="1" dirty="0" smtClean="0">
                <a:solidFill>
                  <a:srgbClr val="000000"/>
                </a:solidFill>
                <a:latin typeface="Garamond" pitchFamily="18" charset="0"/>
                <a:ea typeface="ＭＳ Ｐゴシック" pitchFamily="-65" charset="-128"/>
              </a:rPr>
              <a:t>TCS7</a:t>
            </a:r>
            <a:endParaRPr lang="en-US" sz="1400" b="1" dirty="0">
              <a:solidFill>
                <a:srgbClr val="000000"/>
              </a:solidFill>
              <a:latin typeface="Garamond" pitchFamily="18" charset="0"/>
              <a:ea typeface="ＭＳ Ｐゴシック" pitchFamily="-65" charset="-128"/>
            </a:endParaRPr>
          </a:p>
        </p:txBody>
      </p:sp>
      <p:sp>
        <p:nvSpPr>
          <p:cNvPr id="18" name="TextBox 33"/>
          <p:cNvSpPr txBox="1">
            <a:spLocks noChangeArrowheads="1"/>
          </p:cNvSpPr>
          <p:nvPr/>
        </p:nvSpPr>
        <p:spPr bwMode="auto">
          <a:xfrm>
            <a:off x="6038528" y="1052887"/>
            <a:ext cx="10096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400" b="1" dirty="0" smtClean="0">
                <a:solidFill>
                  <a:srgbClr val="000000"/>
                </a:solidFill>
                <a:latin typeface="Garamond" pitchFamily="18" charset="0"/>
                <a:ea typeface="ＭＳ Ｐゴシック" pitchFamily="-65" charset="-128"/>
              </a:rPr>
              <a:t>Aperture</a:t>
            </a:r>
            <a:endParaRPr lang="en-US" sz="1400" b="1" dirty="0">
              <a:solidFill>
                <a:srgbClr val="000000"/>
              </a:solidFill>
              <a:latin typeface="Garamond" pitchFamily="18" charset="0"/>
              <a:ea typeface="ＭＳ Ｐゴシック" pitchFamily="-65" charset="-128"/>
            </a:endParaRPr>
          </a:p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1400" b="1" dirty="0">
              <a:solidFill>
                <a:srgbClr val="000000"/>
              </a:solidFill>
              <a:latin typeface="Garamond" pitchFamily="18" charset="0"/>
              <a:ea typeface="ＭＳ Ｐゴシック" pitchFamily="-65" charset="-128"/>
            </a:endParaRPr>
          </a:p>
        </p:txBody>
      </p:sp>
      <p:sp>
        <p:nvSpPr>
          <p:cNvPr id="19" name="Rectangle 22"/>
          <p:cNvSpPr>
            <a:spLocks noChangeArrowheads="1"/>
          </p:cNvSpPr>
          <p:nvPr/>
        </p:nvSpPr>
        <p:spPr bwMode="auto">
          <a:xfrm>
            <a:off x="5603553" y="1223682"/>
            <a:ext cx="204788" cy="31750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sv-SE" sz="1400" b="1">
              <a:solidFill>
                <a:srgbClr val="000000"/>
              </a:solidFill>
              <a:latin typeface="Arial" charset="0"/>
              <a:ea typeface="ＭＳ Ｐゴシック" pitchFamily="-65" charset="-128"/>
            </a:endParaRPr>
          </a:p>
        </p:txBody>
      </p:sp>
      <p:sp>
        <p:nvSpPr>
          <p:cNvPr id="20" name="Rectangle 23"/>
          <p:cNvSpPr>
            <a:spLocks noChangeArrowheads="1"/>
          </p:cNvSpPr>
          <p:nvPr/>
        </p:nvSpPr>
        <p:spPr bwMode="auto">
          <a:xfrm>
            <a:off x="5603553" y="3362045"/>
            <a:ext cx="204788" cy="31750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sv-SE" sz="1400" b="1">
              <a:solidFill>
                <a:srgbClr val="000000"/>
              </a:solidFill>
              <a:latin typeface="Arial" charset="0"/>
              <a:ea typeface="ＭＳ Ｐゴシック" pitchFamily="-65" charset="-128"/>
            </a:endParaRPr>
          </a:p>
        </p:txBody>
      </p:sp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5884541" y="1131607"/>
            <a:ext cx="204787" cy="3175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sv-SE" sz="1400" b="1">
              <a:solidFill>
                <a:srgbClr val="000000"/>
              </a:solidFill>
              <a:latin typeface="Arial" charset="0"/>
              <a:ea typeface="ＭＳ Ｐゴシック" pitchFamily="-65" charset="-128"/>
            </a:endParaRPr>
          </a:p>
        </p:txBody>
      </p:sp>
      <p:sp>
        <p:nvSpPr>
          <p:cNvPr id="22" name="Rectangle 25"/>
          <p:cNvSpPr>
            <a:spLocks noChangeArrowheads="1"/>
          </p:cNvSpPr>
          <p:nvPr/>
        </p:nvSpPr>
        <p:spPr bwMode="auto">
          <a:xfrm>
            <a:off x="5884541" y="3450945"/>
            <a:ext cx="204787" cy="3175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sv-SE" sz="1400" b="1">
              <a:solidFill>
                <a:srgbClr val="000000"/>
              </a:solidFill>
              <a:latin typeface="Arial" charset="0"/>
              <a:ea typeface="ＭＳ Ｐゴシック" pitchFamily="-65" charset="-128"/>
            </a:endParaRPr>
          </a:p>
        </p:txBody>
      </p:sp>
      <p:sp>
        <p:nvSpPr>
          <p:cNvPr id="23" name="TextBox 32"/>
          <p:cNvSpPr txBox="1">
            <a:spLocks noChangeArrowheads="1"/>
          </p:cNvSpPr>
          <p:nvPr/>
        </p:nvSpPr>
        <p:spPr bwMode="auto">
          <a:xfrm>
            <a:off x="4590728" y="921943"/>
            <a:ext cx="8323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400" b="1" dirty="0" smtClean="0">
                <a:solidFill>
                  <a:srgbClr val="000000"/>
                </a:solidFill>
                <a:latin typeface="Garamond" pitchFamily="18" charset="0"/>
                <a:ea typeface="ＭＳ Ｐゴシック" pitchFamily="-65" charset="-128"/>
              </a:rPr>
              <a:t>TCS6/</a:t>
            </a:r>
          </a:p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400" b="1" dirty="0" smtClean="0">
                <a:solidFill>
                  <a:srgbClr val="000000"/>
                </a:solidFill>
                <a:latin typeface="Garamond" pitchFamily="18" charset="0"/>
                <a:ea typeface="ＭＳ Ｐゴシック" pitchFamily="-65" charset="-128"/>
              </a:rPr>
              <a:t>TCDQ</a:t>
            </a:r>
            <a:endParaRPr lang="en-US" sz="1400" b="1" dirty="0">
              <a:solidFill>
                <a:srgbClr val="000000"/>
              </a:solidFill>
              <a:latin typeface="Garamond" pitchFamily="18" charset="0"/>
              <a:ea typeface="ＭＳ Ｐゴシック" pitchFamily="-65" charset="-128"/>
            </a:endParaRPr>
          </a:p>
        </p:txBody>
      </p:sp>
      <p:sp>
        <p:nvSpPr>
          <p:cNvPr id="24" name="TextBox 30"/>
          <p:cNvSpPr txBox="1">
            <a:spLocks noChangeArrowheads="1"/>
          </p:cNvSpPr>
          <p:nvPr/>
        </p:nvSpPr>
        <p:spPr bwMode="auto">
          <a:xfrm>
            <a:off x="5423066" y="941107"/>
            <a:ext cx="54995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400" b="1" dirty="0" smtClean="0">
                <a:solidFill>
                  <a:srgbClr val="000000"/>
                </a:solidFill>
                <a:latin typeface="Garamond" pitchFamily="18" charset="0"/>
                <a:ea typeface="ＭＳ Ｐゴシック" pitchFamily="-65" charset="-128"/>
              </a:rPr>
              <a:t>TCT</a:t>
            </a:r>
            <a:endParaRPr lang="en-US" sz="1400" b="1" dirty="0">
              <a:solidFill>
                <a:srgbClr val="000000"/>
              </a:solidFill>
              <a:latin typeface="Garamond" pitchFamily="18" charset="0"/>
              <a:ea typeface="ＭＳ Ｐゴシック" pitchFamily="-65" charset="-128"/>
            </a:endParaRPr>
          </a:p>
        </p:txBody>
      </p:sp>
      <p:cxnSp>
        <p:nvCxnSpPr>
          <p:cNvPr id="25" name="Straight Arrow Connector 47"/>
          <p:cNvCxnSpPr>
            <a:cxnSpLocks noChangeShapeType="1"/>
            <a:stCxn id="11" idx="2"/>
            <a:endCxn id="12" idx="0"/>
          </p:cNvCxnSpPr>
          <p:nvPr/>
        </p:nvCxnSpPr>
        <p:spPr bwMode="auto">
          <a:xfrm>
            <a:off x="1054572" y="1906307"/>
            <a:ext cx="794" cy="1087438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26" name="Straight Arrow Connector 50"/>
          <p:cNvCxnSpPr>
            <a:cxnSpLocks noChangeShapeType="1"/>
            <a:stCxn id="14" idx="2"/>
            <a:endCxn id="15" idx="0"/>
          </p:cNvCxnSpPr>
          <p:nvPr/>
        </p:nvCxnSpPr>
        <p:spPr bwMode="auto">
          <a:xfrm>
            <a:off x="2049935" y="1804707"/>
            <a:ext cx="0" cy="1328738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27" name="Rectangle 15"/>
          <p:cNvSpPr>
            <a:spLocks noChangeArrowheads="1"/>
          </p:cNvSpPr>
          <p:nvPr/>
        </p:nvSpPr>
        <p:spPr bwMode="auto">
          <a:xfrm>
            <a:off x="3250878" y="1253845"/>
            <a:ext cx="204788" cy="31750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sv-SE" sz="1400" b="1">
              <a:solidFill>
                <a:srgbClr val="000000"/>
              </a:solidFill>
              <a:latin typeface="Arial" charset="0"/>
              <a:ea typeface="ＭＳ Ｐゴシック" pitchFamily="-65" charset="-128"/>
            </a:endParaRPr>
          </a:p>
        </p:txBody>
      </p:sp>
      <p:sp>
        <p:nvSpPr>
          <p:cNvPr id="28" name="Rectangle 15"/>
          <p:cNvSpPr>
            <a:spLocks noChangeArrowheads="1"/>
          </p:cNvSpPr>
          <p:nvPr/>
        </p:nvSpPr>
        <p:spPr bwMode="auto">
          <a:xfrm>
            <a:off x="3250878" y="3326873"/>
            <a:ext cx="204788" cy="31750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sv-SE" sz="1400" b="1">
              <a:solidFill>
                <a:srgbClr val="000000"/>
              </a:solidFill>
              <a:latin typeface="Arial" charset="0"/>
              <a:ea typeface="ＭＳ Ｐゴシック" pitchFamily="-65" charset="-128"/>
            </a:endParaRPr>
          </a:p>
        </p:txBody>
      </p:sp>
      <p:sp>
        <p:nvSpPr>
          <p:cNvPr id="29" name="TextBox 31"/>
          <p:cNvSpPr txBox="1">
            <a:spLocks noChangeArrowheads="1"/>
          </p:cNvSpPr>
          <p:nvPr/>
        </p:nvSpPr>
        <p:spPr bwMode="auto">
          <a:xfrm>
            <a:off x="3049266" y="990320"/>
            <a:ext cx="74392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400" b="1" dirty="0" smtClean="0">
                <a:solidFill>
                  <a:srgbClr val="000000"/>
                </a:solidFill>
                <a:latin typeface="Garamond" pitchFamily="18" charset="0"/>
                <a:ea typeface="ＭＳ Ｐゴシック" pitchFamily="-65" charset="-128"/>
              </a:rPr>
              <a:t>TCLA7</a:t>
            </a:r>
            <a:endParaRPr lang="en-US" sz="1400" b="1" dirty="0">
              <a:solidFill>
                <a:srgbClr val="000000"/>
              </a:solidFill>
              <a:latin typeface="Garamond" pitchFamily="18" charset="0"/>
              <a:ea typeface="ＭＳ Ｐゴシック" pitchFamily="-65" charset="-128"/>
            </a:endParaRPr>
          </a:p>
        </p:txBody>
      </p:sp>
      <p:cxnSp>
        <p:nvCxnSpPr>
          <p:cNvPr id="30" name="Straight Arrow Connector 70"/>
          <p:cNvCxnSpPr>
            <a:cxnSpLocks noChangeShapeType="1"/>
            <a:stCxn id="47" idx="2"/>
            <a:endCxn id="46" idx="0"/>
          </p:cNvCxnSpPr>
          <p:nvPr/>
        </p:nvCxnSpPr>
        <p:spPr bwMode="auto">
          <a:xfrm>
            <a:off x="4932835" y="1726920"/>
            <a:ext cx="0" cy="145341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31" name="Straight Arrow Connector 75"/>
          <p:cNvCxnSpPr>
            <a:cxnSpLocks noChangeShapeType="1"/>
            <a:stCxn id="19" idx="2"/>
            <a:endCxn id="20" idx="0"/>
          </p:cNvCxnSpPr>
          <p:nvPr/>
        </p:nvCxnSpPr>
        <p:spPr bwMode="auto">
          <a:xfrm>
            <a:off x="5705947" y="1541182"/>
            <a:ext cx="0" cy="1820863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32" name="TextBox 32"/>
          <p:cNvSpPr txBox="1">
            <a:spLocks noChangeArrowheads="1"/>
          </p:cNvSpPr>
          <p:nvPr/>
        </p:nvSpPr>
        <p:spPr bwMode="auto">
          <a:xfrm>
            <a:off x="6632253" y="2455582"/>
            <a:ext cx="6334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400" b="1">
                <a:solidFill>
                  <a:srgbClr val="000000"/>
                </a:solidFill>
                <a:latin typeface="Garamond" pitchFamily="18" charset="0"/>
                <a:ea typeface="ＭＳ Ｐゴシック" pitchFamily="-65" charset="-128"/>
              </a:rPr>
              <a:t>beam</a:t>
            </a:r>
          </a:p>
        </p:txBody>
      </p:sp>
      <p:cxnSp>
        <p:nvCxnSpPr>
          <p:cNvPr id="33" name="Straight Arrow Connector 75"/>
          <p:cNvCxnSpPr>
            <a:cxnSpLocks noChangeShapeType="1"/>
            <a:stCxn id="21" idx="2"/>
            <a:endCxn id="22" idx="0"/>
          </p:cNvCxnSpPr>
          <p:nvPr/>
        </p:nvCxnSpPr>
        <p:spPr bwMode="auto">
          <a:xfrm>
            <a:off x="5986935" y="1449107"/>
            <a:ext cx="0" cy="2001838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34" name="TextBox 71"/>
          <p:cNvSpPr txBox="1">
            <a:spLocks noChangeArrowheads="1"/>
          </p:cNvSpPr>
          <p:nvPr/>
        </p:nvSpPr>
        <p:spPr bwMode="auto">
          <a:xfrm>
            <a:off x="1009328" y="1957107"/>
            <a:ext cx="606901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400" b="1" dirty="0" smtClean="0">
                <a:solidFill>
                  <a:srgbClr val="00B050"/>
                </a:solidFill>
                <a:latin typeface="Garamond" pitchFamily="18" charset="0"/>
                <a:ea typeface="ＭＳ Ｐゴシック" pitchFamily="-65" charset="-128"/>
              </a:rPr>
              <a:t>5.7 </a:t>
            </a:r>
            <a:r>
              <a:rPr lang="el-GR" sz="1400" b="1" dirty="0" smtClean="0">
                <a:solidFill>
                  <a:srgbClr val="00B050"/>
                </a:solidFill>
                <a:latin typeface="Garamond" pitchFamily="18" charset="0"/>
                <a:ea typeface="ＭＳ Ｐゴシック" pitchFamily="-65" charset="-128"/>
              </a:rPr>
              <a:t>σ</a:t>
            </a:r>
            <a:r>
              <a:rPr lang="en-US" sz="1400" b="1" baseline="-25000" dirty="0" smtClean="0">
                <a:solidFill>
                  <a:srgbClr val="00B050"/>
                </a:solidFill>
                <a:latin typeface="Garamond" pitchFamily="18" charset="0"/>
                <a:ea typeface="ＭＳ Ｐゴシック" pitchFamily="-65" charset="-128"/>
              </a:rPr>
              <a:t>n 		  </a:t>
            </a:r>
            <a:r>
              <a:rPr lang="en-US" sz="1400" b="1" dirty="0" smtClean="0">
                <a:solidFill>
                  <a:srgbClr val="00B050"/>
                </a:solidFill>
                <a:latin typeface="Garamond" pitchFamily="18" charset="0"/>
                <a:ea typeface="ＭＳ Ｐゴシック" pitchFamily="-65" charset="-128"/>
              </a:rPr>
              <a:t>8.5 </a:t>
            </a:r>
            <a:r>
              <a:rPr lang="el-GR" sz="1400" b="1" dirty="0">
                <a:solidFill>
                  <a:srgbClr val="00B050"/>
                </a:solidFill>
                <a:latin typeface="Garamond" pitchFamily="18" charset="0"/>
                <a:ea typeface="ＭＳ Ｐゴシック" pitchFamily="-65" charset="-128"/>
              </a:rPr>
              <a:t>σ</a:t>
            </a:r>
            <a:r>
              <a:rPr lang="en-US" sz="1400" b="1" baseline="-25000" dirty="0">
                <a:solidFill>
                  <a:srgbClr val="00B050"/>
                </a:solidFill>
                <a:latin typeface="Garamond" pitchFamily="18" charset="0"/>
                <a:ea typeface="ＭＳ Ｐゴシック" pitchFamily="-65" charset="-128"/>
              </a:rPr>
              <a:t>n</a:t>
            </a:r>
            <a:r>
              <a:rPr lang="en-US" sz="1400" b="1" dirty="0">
                <a:solidFill>
                  <a:srgbClr val="00B050"/>
                </a:solidFill>
                <a:latin typeface="Garamond" pitchFamily="18" charset="0"/>
                <a:ea typeface="ＭＳ Ｐゴシック" pitchFamily="-65" charset="-128"/>
              </a:rPr>
              <a:t>   </a:t>
            </a:r>
            <a:r>
              <a:rPr lang="en-US" sz="1400" b="1" dirty="0" smtClean="0">
                <a:solidFill>
                  <a:srgbClr val="00B050"/>
                </a:solidFill>
                <a:latin typeface="Garamond" pitchFamily="18" charset="0"/>
                <a:ea typeface="ＭＳ Ｐゴシック" pitchFamily="-65" charset="-128"/>
              </a:rPr>
              <a:t>     17.7 </a:t>
            </a:r>
            <a:r>
              <a:rPr lang="el-GR" sz="1400" b="1" dirty="0">
                <a:solidFill>
                  <a:srgbClr val="00B050"/>
                </a:solidFill>
                <a:latin typeface="Garamond" pitchFamily="18" charset="0"/>
                <a:ea typeface="ＭＳ Ｐゴシック" pitchFamily="-65" charset="-128"/>
              </a:rPr>
              <a:t>σ</a:t>
            </a:r>
            <a:r>
              <a:rPr lang="en-US" sz="1400" b="1" baseline="-25000" dirty="0" smtClean="0">
                <a:solidFill>
                  <a:srgbClr val="00B050"/>
                </a:solidFill>
                <a:latin typeface="Garamond" pitchFamily="18" charset="0"/>
                <a:ea typeface="ＭＳ Ｐゴシック" pitchFamily="-65" charset="-128"/>
              </a:rPr>
              <a:t>n	</a:t>
            </a:r>
            <a:r>
              <a:rPr lang="en-US" sz="1400" b="1" dirty="0" smtClean="0">
                <a:solidFill>
                  <a:srgbClr val="00B050"/>
                </a:solidFill>
                <a:latin typeface="Garamond" pitchFamily="18" charset="0"/>
                <a:ea typeface="ＭＳ Ｐゴシック" pitchFamily="-65" charset="-128"/>
              </a:rPr>
              <a:t>    		    9.3 </a:t>
            </a:r>
            <a:r>
              <a:rPr lang="el-GR" sz="1400" b="1" dirty="0">
                <a:solidFill>
                  <a:srgbClr val="00B050"/>
                </a:solidFill>
                <a:latin typeface="Garamond" pitchFamily="18" charset="0"/>
                <a:ea typeface="ＭＳ Ｐゴシック" pitchFamily="-65" charset="-128"/>
              </a:rPr>
              <a:t>σ</a:t>
            </a:r>
            <a:r>
              <a:rPr lang="en-US" sz="1400" b="1" baseline="-25000" dirty="0" smtClean="0">
                <a:solidFill>
                  <a:srgbClr val="00B050"/>
                </a:solidFill>
                <a:latin typeface="Garamond" pitchFamily="18" charset="0"/>
                <a:ea typeface="ＭＳ Ｐゴシック" pitchFamily="-65" charset="-128"/>
              </a:rPr>
              <a:t>n  </a:t>
            </a:r>
            <a:r>
              <a:rPr lang="en-US" sz="1400" b="1" dirty="0" smtClean="0">
                <a:solidFill>
                  <a:srgbClr val="00B050"/>
                </a:solidFill>
                <a:latin typeface="Garamond" pitchFamily="18" charset="0"/>
                <a:ea typeface="ＭＳ Ｐゴシック" pitchFamily="-65" charset="-128"/>
              </a:rPr>
              <a:t>     15.0 </a:t>
            </a:r>
            <a:r>
              <a:rPr lang="el-GR" sz="1400" b="1" dirty="0">
                <a:solidFill>
                  <a:srgbClr val="00B050"/>
                </a:solidFill>
                <a:latin typeface="Garamond" pitchFamily="18" charset="0"/>
                <a:ea typeface="ＭＳ Ｐゴシック" pitchFamily="-65" charset="-128"/>
              </a:rPr>
              <a:t>σ</a:t>
            </a:r>
            <a:r>
              <a:rPr lang="en-US" sz="1400" b="1" baseline="-25000" dirty="0" smtClean="0">
                <a:solidFill>
                  <a:srgbClr val="00B050"/>
                </a:solidFill>
                <a:latin typeface="Garamond" pitchFamily="18" charset="0"/>
                <a:ea typeface="ＭＳ Ｐゴシック" pitchFamily="-65" charset="-128"/>
              </a:rPr>
              <a:t>n	</a:t>
            </a:r>
            <a:r>
              <a:rPr lang="en-US" sz="1400" b="1" dirty="0" smtClean="0">
                <a:solidFill>
                  <a:srgbClr val="00B050"/>
                </a:solidFill>
                <a:latin typeface="Garamond" pitchFamily="18" charset="0"/>
                <a:ea typeface="ＭＳ Ｐゴシック" pitchFamily="-65" charset="-128"/>
              </a:rPr>
              <a:t>        17.5 </a:t>
            </a:r>
            <a:r>
              <a:rPr lang="el-GR" sz="1400" b="1" dirty="0">
                <a:solidFill>
                  <a:srgbClr val="00B050"/>
                </a:solidFill>
                <a:latin typeface="Garamond" pitchFamily="18" charset="0"/>
                <a:ea typeface="ＭＳ Ｐゴシック" pitchFamily="-65" charset="-128"/>
              </a:rPr>
              <a:t>σ</a:t>
            </a:r>
            <a:r>
              <a:rPr lang="en-US" sz="1400" b="1" baseline="-25000" dirty="0" smtClean="0">
                <a:solidFill>
                  <a:srgbClr val="00B050"/>
                </a:solidFill>
                <a:latin typeface="Garamond" pitchFamily="18" charset="0"/>
                <a:ea typeface="ＭＳ Ｐゴシック" pitchFamily="-65" charset="-128"/>
              </a:rPr>
              <a:t>n</a:t>
            </a:r>
          </a:p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400" b="1" dirty="0">
                <a:solidFill>
                  <a:srgbClr val="00B0F0"/>
                </a:solidFill>
                <a:latin typeface="Garamond" pitchFamily="18" charset="0"/>
                <a:ea typeface="ＭＳ Ｐゴシック" pitchFamily="-65" charset="-128"/>
              </a:rPr>
              <a:t>5.7 </a:t>
            </a:r>
            <a:r>
              <a:rPr lang="el-GR" sz="1400" b="1" dirty="0">
                <a:solidFill>
                  <a:srgbClr val="00B0F0"/>
                </a:solidFill>
                <a:latin typeface="Garamond" pitchFamily="18" charset="0"/>
                <a:ea typeface="ＭＳ Ｐゴシック" pitchFamily="-65" charset="-128"/>
              </a:rPr>
              <a:t>σ</a:t>
            </a:r>
            <a:r>
              <a:rPr lang="en-US" sz="1400" b="1" baseline="-25000" dirty="0">
                <a:solidFill>
                  <a:srgbClr val="00B0F0"/>
                </a:solidFill>
                <a:latin typeface="Garamond" pitchFamily="18" charset="0"/>
                <a:ea typeface="ＭＳ Ｐゴシック" pitchFamily="-65" charset="-128"/>
              </a:rPr>
              <a:t>n 		  </a:t>
            </a:r>
            <a:r>
              <a:rPr lang="en-US" sz="1400" b="1" dirty="0">
                <a:solidFill>
                  <a:srgbClr val="00B0F0"/>
                </a:solidFill>
                <a:latin typeface="Garamond" pitchFamily="18" charset="0"/>
                <a:ea typeface="ＭＳ Ｐゴシック" pitchFamily="-65" charset="-128"/>
              </a:rPr>
              <a:t>8.5 </a:t>
            </a:r>
            <a:r>
              <a:rPr lang="el-GR" sz="1400" b="1" dirty="0">
                <a:solidFill>
                  <a:srgbClr val="00B0F0"/>
                </a:solidFill>
                <a:latin typeface="Garamond" pitchFamily="18" charset="0"/>
                <a:ea typeface="ＭＳ Ｐゴシック" pitchFamily="-65" charset="-128"/>
              </a:rPr>
              <a:t>σ</a:t>
            </a:r>
            <a:r>
              <a:rPr lang="en-US" sz="1400" b="1" baseline="-25000" dirty="0">
                <a:solidFill>
                  <a:srgbClr val="00B0F0"/>
                </a:solidFill>
                <a:latin typeface="Garamond" pitchFamily="18" charset="0"/>
                <a:ea typeface="ＭＳ Ｐゴシック" pitchFamily="-65" charset="-128"/>
              </a:rPr>
              <a:t>n</a:t>
            </a:r>
            <a:r>
              <a:rPr lang="en-US" sz="1400" b="1" dirty="0">
                <a:solidFill>
                  <a:srgbClr val="00B0F0"/>
                </a:solidFill>
                <a:latin typeface="Garamond" pitchFamily="18" charset="0"/>
                <a:ea typeface="ＭＳ Ｐゴシック" pitchFamily="-65" charset="-128"/>
              </a:rPr>
              <a:t>        17.7 </a:t>
            </a:r>
            <a:r>
              <a:rPr lang="el-GR" sz="1400" b="1" dirty="0">
                <a:solidFill>
                  <a:srgbClr val="00B0F0"/>
                </a:solidFill>
                <a:latin typeface="Garamond" pitchFamily="18" charset="0"/>
                <a:ea typeface="ＭＳ Ｐゴシック" pitchFamily="-65" charset="-128"/>
              </a:rPr>
              <a:t>σ</a:t>
            </a:r>
            <a:r>
              <a:rPr lang="en-US" sz="1400" b="1" baseline="-25000" dirty="0">
                <a:solidFill>
                  <a:srgbClr val="00B0F0"/>
                </a:solidFill>
                <a:latin typeface="Garamond" pitchFamily="18" charset="0"/>
                <a:ea typeface="ＭＳ Ｐゴシック" pitchFamily="-65" charset="-128"/>
              </a:rPr>
              <a:t>n	</a:t>
            </a:r>
            <a:r>
              <a:rPr lang="en-US" sz="1400" b="1" dirty="0">
                <a:solidFill>
                  <a:srgbClr val="00B0F0"/>
                </a:solidFill>
                <a:latin typeface="Garamond" pitchFamily="18" charset="0"/>
                <a:ea typeface="ＭＳ Ｐゴシック" pitchFamily="-65" charset="-128"/>
              </a:rPr>
              <a:t>    		    9.3 </a:t>
            </a:r>
            <a:r>
              <a:rPr lang="el-GR" sz="1400" b="1" dirty="0">
                <a:solidFill>
                  <a:srgbClr val="00B0F0"/>
                </a:solidFill>
                <a:latin typeface="Garamond" pitchFamily="18" charset="0"/>
                <a:ea typeface="ＭＳ Ｐゴシック" pitchFamily="-65" charset="-128"/>
              </a:rPr>
              <a:t>σ</a:t>
            </a:r>
            <a:r>
              <a:rPr lang="en-US" sz="1400" b="1" baseline="-25000" dirty="0">
                <a:solidFill>
                  <a:srgbClr val="00B0F0"/>
                </a:solidFill>
                <a:latin typeface="Garamond" pitchFamily="18" charset="0"/>
                <a:ea typeface="ＭＳ Ｐゴシック" pitchFamily="-65" charset="-128"/>
              </a:rPr>
              <a:t>n  </a:t>
            </a:r>
            <a:r>
              <a:rPr lang="en-US" sz="1400" b="1" dirty="0">
                <a:solidFill>
                  <a:srgbClr val="00B0F0"/>
                </a:solidFill>
                <a:latin typeface="Garamond" pitchFamily="18" charset="0"/>
                <a:ea typeface="ＭＳ Ｐゴシック" pitchFamily="-65" charset="-128"/>
              </a:rPr>
              <a:t>     </a:t>
            </a:r>
            <a:r>
              <a:rPr lang="en-US" sz="1400" b="1" dirty="0" smtClean="0">
                <a:solidFill>
                  <a:srgbClr val="00B0F0"/>
                </a:solidFill>
                <a:latin typeface="Garamond" pitchFamily="18" charset="0"/>
                <a:ea typeface="ＭＳ Ｐゴシック" pitchFamily="-65" charset="-128"/>
              </a:rPr>
              <a:t>11.8 </a:t>
            </a:r>
            <a:r>
              <a:rPr lang="el-GR" sz="1400" b="1" dirty="0">
                <a:solidFill>
                  <a:srgbClr val="00B0F0"/>
                </a:solidFill>
                <a:latin typeface="Garamond" pitchFamily="18" charset="0"/>
                <a:ea typeface="ＭＳ Ｐゴシック" pitchFamily="-65" charset="-128"/>
              </a:rPr>
              <a:t>σ</a:t>
            </a:r>
            <a:r>
              <a:rPr lang="en-US" sz="1400" b="1" baseline="-25000" dirty="0">
                <a:solidFill>
                  <a:srgbClr val="00B0F0"/>
                </a:solidFill>
                <a:latin typeface="Garamond" pitchFamily="18" charset="0"/>
                <a:ea typeface="ＭＳ Ｐゴシック" pitchFamily="-65" charset="-128"/>
              </a:rPr>
              <a:t>n	</a:t>
            </a:r>
            <a:r>
              <a:rPr lang="en-US" sz="1400" b="1" dirty="0">
                <a:solidFill>
                  <a:srgbClr val="00B0F0"/>
                </a:solidFill>
                <a:latin typeface="Garamond" pitchFamily="18" charset="0"/>
                <a:ea typeface="ＭＳ Ｐゴシック" pitchFamily="-65" charset="-128"/>
              </a:rPr>
              <a:t>        </a:t>
            </a:r>
            <a:r>
              <a:rPr lang="en-US" sz="1400" b="1" dirty="0" smtClean="0">
                <a:solidFill>
                  <a:srgbClr val="00B0F0"/>
                </a:solidFill>
                <a:latin typeface="Garamond" pitchFamily="18" charset="0"/>
                <a:ea typeface="ＭＳ Ｐゴシック" pitchFamily="-65" charset="-128"/>
              </a:rPr>
              <a:t>14.1 </a:t>
            </a:r>
            <a:r>
              <a:rPr lang="el-GR" sz="1400" b="1" dirty="0">
                <a:solidFill>
                  <a:srgbClr val="00B0F0"/>
                </a:solidFill>
                <a:latin typeface="Garamond" pitchFamily="18" charset="0"/>
                <a:ea typeface="ＭＳ Ｐゴシック" pitchFamily="-65" charset="-128"/>
              </a:rPr>
              <a:t>σ</a:t>
            </a:r>
            <a:r>
              <a:rPr lang="en-US" sz="1400" b="1" baseline="-25000" dirty="0" smtClean="0">
                <a:solidFill>
                  <a:srgbClr val="00B0F0"/>
                </a:solidFill>
                <a:latin typeface="Garamond" pitchFamily="18" charset="0"/>
                <a:ea typeface="ＭＳ Ｐゴシック" pitchFamily="-65" charset="-128"/>
              </a:rPr>
              <a:t>n</a:t>
            </a:r>
          </a:p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400" b="1" dirty="0" smtClean="0">
                <a:solidFill>
                  <a:srgbClr val="7030A0"/>
                </a:solidFill>
                <a:latin typeface="Garamond" pitchFamily="18" charset="0"/>
                <a:ea typeface="ＭＳ Ｐゴシック" pitchFamily="-65" charset="-128"/>
              </a:rPr>
              <a:t>4.3 </a:t>
            </a:r>
            <a:r>
              <a:rPr lang="el-GR" sz="1400" b="1" dirty="0">
                <a:solidFill>
                  <a:srgbClr val="7030A0"/>
                </a:solidFill>
                <a:latin typeface="Garamond" pitchFamily="18" charset="0"/>
                <a:ea typeface="ＭＳ Ｐゴシック" pitchFamily="-65" charset="-128"/>
              </a:rPr>
              <a:t>σ</a:t>
            </a:r>
            <a:r>
              <a:rPr lang="en-US" sz="1400" b="1" baseline="-25000" dirty="0">
                <a:solidFill>
                  <a:srgbClr val="7030A0"/>
                </a:solidFill>
                <a:latin typeface="Garamond" pitchFamily="18" charset="0"/>
                <a:ea typeface="ＭＳ Ｐゴシック" pitchFamily="-65" charset="-128"/>
              </a:rPr>
              <a:t>n 		  </a:t>
            </a:r>
            <a:r>
              <a:rPr lang="en-US" sz="1400" b="1" dirty="0" smtClean="0">
                <a:solidFill>
                  <a:srgbClr val="7030A0"/>
                </a:solidFill>
                <a:latin typeface="Garamond" pitchFamily="18" charset="0"/>
                <a:ea typeface="ＭＳ Ｐゴシック" pitchFamily="-65" charset="-128"/>
              </a:rPr>
              <a:t>6.3 </a:t>
            </a:r>
            <a:r>
              <a:rPr lang="el-GR" sz="1400" b="1" dirty="0">
                <a:solidFill>
                  <a:srgbClr val="7030A0"/>
                </a:solidFill>
                <a:latin typeface="Garamond" pitchFamily="18" charset="0"/>
                <a:ea typeface="ＭＳ Ｐゴシック" pitchFamily="-65" charset="-128"/>
              </a:rPr>
              <a:t>σ</a:t>
            </a:r>
            <a:r>
              <a:rPr lang="en-US" sz="1400" b="1" baseline="-25000" dirty="0">
                <a:solidFill>
                  <a:srgbClr val="7030A0"/>
                </a:solidFill>
                <a:latin typeface="Garamond" pitchFamily="18" charset="0"/>
                <a:ea typeface="ＭＳ Ｐゴシック" pitchFamily="-65" charset="-128"/>
              </a:rPr>
              <a:t>n</a:t>
            </a:r>
            <a:r>
              <a:rPr lang="en-US" sz="1400" b="1" dirty="0">
                <a:solidFill>
                  <a:srgbClr val="7030A0"/>
                </a:solidFill>
                <a:latin typeface="Garamond" pitchFamily="18" charset="0"/>
                <a:ea typeface="ＭＳ Ｐゴシック" pitchFamily="-65" charset="-128"/>
              </a:rPr>
              <a:t>        </a:t>
            </a:r>
            <a:r>
              <a:rPr lang="en-US" sz="1400" b="1" dirty="0" smtClean="0">
                <a:solidFill>
                  <a:srgbClr val="7030A0"/>
                </a:solidFill>
                <a:latin typeface="Garamond" pitchFamily="18" charset="0"/>
                <a:ea typeface="ＭＳ Ｐゴシック" pitchFamily="-65" charset="-128"/>
              </a:rPr>
              <a:t>  8.3 </a:t>
            </a:r>
            <a:r>
              <a:rPr lang="el-GR" sz="1400" b="1" dirty="0">
                <a:solidFill>
                  <a:srgbClr val="7030A0"/>
                </a:solidFill>
                <a:latin typeface="Garamond" pitchFamily="18" charset="0"/>
                <a:ea typeface="ＭＳ Ｐゴシック" pitchFamily="-65" charset="-128"/>
              </a:rPr>
              <a:t>σ</a:t>
            </a:r>
            <a:r>
              <a:rPr lang="en-US" sz="1400" b="1" baseline="-25000" dirty="0">
                <a:solidFill>
                  <a:srgbClr val="7030A0"/>
                </a:solidFill>
                <a:latin typeface="Garamond" pitchFamily="18" charset="0"/>
                <a:ea typeface="ＭＳ Ｐゴシック" pitchFamily="-65" charset="-128"/>
              </a:rPr>
              <a:t>n	</a:t>
            </a:r>
            <a:r>
              <a:rPr lang="en-US" sz="1400" b="1" dirty="0">
                <a:solidFill>
                  <a:srgbClr val="7030A0"/>
                </a:solidFill>
                <a:latin typeface="Garamond" pitchFamily="18" charset="0"/>
                <a:ea typeface="ＭＳ Ｐゴシック" pitchFamily="-65" charset="-128"/>
              </a:rPr>
              <a:t>    		    </a:t>
            </a:r>
            <a:r>
              <a:rPr lang="en-US" sz="1400" b="1" dirty="0" smtClean="0">
                <a:solidFill>
                  <a:srgbClr val="7030A0"/>
                </a:solidFill>
                <a:latin typeface="Garamond" pitchFamily="18" charset="0"/>
                <a:ea typeface="ＭＳ Ｐゴシック" pitchFamily="-65" charset="-128"/>
              </a:rPr>
              <a:t>7.1 </a:t>
            </a:r>
            <a:r>
              <a:rPr lang="el-GR" sz="1400" b="1" dirty="0">
                <a:solidFill>
                  <a:srgbClr val="7030A0"/>
                </a:solidFill>
                <a:latin typeface="Garamond" pitchFamily="18" charset="0"/>
                <a:ea typeface="ＭＳ Ｐゴシック" pitchFamily="-65" charset="-128"/>
              </a:rPr>
              <a:t>σ</a:t>
            </a:r>
            <a:r>
              <a:rPr lang="en-US" sz="1400" b="1" baseline="-25000" dirty="0">
                <a:solidFill>
                  <a:srgbClr val="7030A0"/>
                </a:solidFill>
                <a:latin typeface="Garamond" pitchFamily="18" charset="0"/>
                <a:ea typeface="ＭＳ Ｐゴシック" pitchFamily="-65" charset="-128"/>
              </a:rPr>
              <a:t>n  </a:t>
            </a:r>
            <a:r>
              <a:rPr lang="en-US" sz="1400" b="1" dirty="0">
                <a:solidFill>
                  <a:srgbClr val="7030A0"/>
                </a:solidFill>
                <a:latin typeface="Garamond" pitchFamily="18" charset="0"/>
                <a:ea typeface="ＭＳ Ｐゴシック" pitchFamily="-65" charset="-128"/>
              </a:rPr>
              <a:t>     </a:t>
            </a:r>
            <a:r>
              <a:rPr lang="en-US" sz="1400" b="1" dirty="0" smtClean="0">
                <a:solidFill>
                  <a:srgbClr val="7030A0"/>
                </a:solidFill>
                <a:latin typeface="Garamond" pitchFamily="18" charset="0"/>
                <a:ea typeface="ＭＳ Ｐゴシック" pitchFamily="-65" charset="-128"/>
              </a:rPr>
              <a:t>  9.0 </a:t>
            </a:r>
            <a:r>
              <a:rPr lang="el-GR" sz="1400" b="1" dirty="0">
                <a:solidFill>
                  <a:srgbClr val="7030A0"/>
                </a:solidFill>
                <a:latin typeface="Garamond" pitchFamily="18" charset="0"/>
                <a:ea typeface="ＭＳ Ｐゴシック" pitchFamily="-65" charset="-128"/>
              </a:rPr>
              <a:t>σ</a:t>
            </a:r>
            <a:r>
              <a:rPr lang="en-US" sz="1400" b="1" baseline="-25000" dirty="0">
                <a:solidFill>
                  <a:srgbClr val="7030A0"/>
                </a:solidFill>
                <a:latin typeface="Garamond" pitchFamily="18" charset="0"/>
                <a:ea typeface="ＭＳ Ｐゴシック" pitchFamily="-65" charset="-128"/>
              </a:rPr>
              <a:t>n	</a:t>
            </a:r>
            <a:r>
              <a:rPr lang="en-US" sz="1400" b="1" dirty="0">
                <a:solidFill>
                  <a:srgbClr val="7030A0"/>
                </a:solidFill>
                <a:latin typeface="Garamond" pitchFamily="18" charset="0"/>
                <a:ea typeface="ＭＳ Ｐゴシック" pitchFamily="-65" charset="-128"/>
              </a:rPr>
              <a:t>        </a:t>
            </a:r>
            <a:r>
              <a:rPr lang="en-US" sz="1400" b="1" dirty="0" smtClean="0">
                <a:solidFill>
                  <a:srgbClr val="7030A0"/>
                </a:solidFill>
                <a:latin typeface="Garamond" pitchFamily="18" charset="0"/>
                <a:ea typeface="ＭＳ Ｐゴシック" pitchFamily="-65" charset="-128"/>
              </a:rPr>
              <a:t>10.5 </a:t>
            </a:r>
            <a:r>
              <a:rPr lang="el-GR" sz="1400" b="1" dirty="0">
                <a:solidFill>
                  <a:srgbClr val="7030A0"/>
                </a:solidFill>
                <a:latin typeface="Garamond" pitchFamily="18" charset="0"/>
                <a:ea typeface="ＭＳ Ｐゴシック" pitchFamily="-65" charset="-128"/>
              </a:rPr>
              <a:t>σ</a:t>
            </a:r>
            <a:r>
              <a:rPr lang="en-US" sz="1400" b="1" baseline="-25000" dirty="0">
                <a:solidFill>
                  <a:srgbClr val="7030A0"/>
                </a:solidFill>
                <a:latin typeface="Garamond" pitchFamily="18" charset="0"/>
                <a:ea typeface="ＭＳ Ｐゴシック" pitchFamily="-65" charset="-128"/>
              </a:rPr>
              <a:t>n</a:t>
            </a:r>
            <a:endParaRPr lang="en-US" sz="1400" b="1" dirty="0">
              <a:solidFill>
                <a:srgbClr val="7030A0"/>
              </a:solidFill>
              <a:latin typeface="Garamond" pitchFamily="18" charset="0"/>
              <a:ea typeface="ＭＳ Ｐゴシック" pitchFamily="-65" charset="-128"/>
            </a:endParaRPr>
          </a:p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400" b="1" dirty="0" smtClean="0">
                <a:solidFill>
                  <a:srgbClr val="FF0000"/>
                </a:solidFill>
                <a:latin typeface="Garamond" pitchFamily="18" charset="0"/>
                <a:ea typeface="ＭＳ Ｐゴシック" pitchFamily="-65" charset="-128"/>
              </a:rPr>
              <a:t>6.0 </a:t>
            </a:r>
            <a:r>
              <a:rPr lang="el-GR" sz="1400" b="1" dirty="0">
                <a:solidFill>
                  <a:srgbClr val="FF0000"/>
                </a:solidFill>
                <a:latin typeface="Garamond" pitchFamily="18" charset="0"/>
                <a:ea typeface="ＭＳ Ｐゴシック" pitchFamily="-65" charset="-128"/>
              </a:rPr>
              <a:t>σ</a:t>
            </a:r>
            <a:r>
              <a:rPr lang="en-US" sz="1400" b="1" baseline="-25000" dirty="0">
                <a:solidFill>
                  <a:srgbClr val="FF0000"/>
                </a:solidFill>
                <a:latin typeface="Garamond" pitchFamily="18" charset="0"/>
                <a:ea typeface="ＭＳ Ｐゴシック" pitchFamily="-65" charset="-128"/>
              </a:rPr>
              <a:t>n 		  </a:t>
            </a:r>
            <a:r>
              <a:rPr lang="en-US" sz="1400" b="1" dirty="0" smtClean="0">
                <a:solidFill>
                  <a:srgbClr val="FF0000"/>
                </a:solidFill>
                <a:latin typeface="Garamond" pitchFamily="18" charset="0"/>
                <a:ea typeface="ＭＳ Ｐゴシック" pitchFamily="-65" charset="-128"/>
              </a:rPr>
              <a:t>7.0 </a:t>
            </a:r>
            <a:r>
              <a:rPr lang="el-GR" sz="1400" b="1" dirty="0">
                <a:solidFill>
                  <a:srgbClr val="FF0000"/>
                </a:solidFill>
                <a:latin typeface="Garamond" pitchFamily="18" charset="0"/>
                <a:ea typeface="ＭＳ Ｐゴシック" pitchFamily="-65" charset="-128"/>
              </a:rPr>
              <a:t>σ</a:t>
            </a:r>
            <a:r>
              <a:rPr lang="en-US" sz="1400" b="1" baseline="-25000" dirty="0">
                <a:solidFill>
                  <a:srgbClr val="FF0000"/>
                </a:solidFill>
                <a:latin typeface="Garamond" pitchFamily="18" charset="0"/>
                <a:ea typeface="ＭＳ Ｐゴシック" pitchFamily="-65" charset="-128"/>
              </a:rPr>
              <a:t>n</a:t>
            </a:r>
            <a:r>
              <a:rPr lang="en-US" sz="1400" b="1" dirty="0">
                <a:solidFill>
                  <a:srgbClr val="FF0000"/>
                </a:solidFill>
                <a:latin typeface="Garamond" pitchFamily="18" charset="0"/>
                <a:ea typeface="ＭＳ Ｐゴシック" pitchFamily="-65" charset="-128"/>
              </a:rPr>
              <a:t>        </a:t>
            </a:r>
            <a:r>
              <a:rPr lang="en-US" sz="1400" b="1" dirty="0" smtClean="0">
                <a:solidFill>
                  <a:srgbClr val="FF0000"/>
                </a:solidFill>
                <a:latin typeface="Garamond" pitchFamily="18" charset="0"/>
                <a:ea typeface="ＭＳ Ｐゴシック" pitchFamily="-65" charset="-128"/>
              </a:rPr>
              <a:t> 10.0 </a:t>
            </a:r>
            <a:r>
              <a:rPr lang="el-GR" sz="1400" b="1" dirty="0">
                <a:solidFill>
                  <a:srgbClr val="FF0000"/>
                </a:solidFill>
                <a:latin typeface="Garamond" pitchFamily="18" charset="0"/>
                <a:ea typeface="ＭＳ Ｐゴシック" pitchFamily="-65" charset="-128"/>
              </a:rPr>
              <a:t>σ</a:t>
            </a:r>
            <a:r>
              <a:rPr lang="en-US" sz="1400" b="1" baseline="-25000" dirty="0">
                <a:solidFill>
                  <a:srgbClr val="FF0000"/>
                </a:solidFill>
                <a:latin typeface="Garamond" pitchFamily="18" charset="0"/>
                <a:ea typeface="ＭＳ Ｐゴシック" pitchFamily="-65" charset="-128"/>
              </a:rPr>
              <a:t>n	</a:t>
            </a:r>
            <a:r>
              <a:rPr lang="en-US" sz="1400" b="1" dirty="0">
                <a:solidFill>
                  <a:srgbClr val="FF0000"/>
                </a:solidFill>
                <a:latin typeface="Garamond" pitchFamily="18" charset="0"/>
                <a:ea typeface="ＭＳ Ｐゴシック" pitchFamily="-65" charset="-128"/>
              </a:rPr>
              <a:t>    		    </a:t>
            </a:r>
            <a:r>
              <a:rPr lang="en-US" sz="1400" b="1" dirty="0" smtClean="0">
                <a:solidFill>
                  <a:srgbClr val="FF0000"/>
                </a:solidFill>
                <a:latin typeface="Garamond" pitchFamily="18" charset="0"/>
                <a:ea typeface="ＭＳ Ｐゴシック" pitchFamily="-65" charset="-128"/>
              </a:rPr>
              <a:t>7.5 </a:t>
            </a:r>
            <a:r>
              <a:rPr lang="el-GR" sz="1400" b="1" dirty="0">
                <a:solidFill>
                  <a:srgbClr val="FF0000"/>
                </a:solidFill>
                <a:latin typeface="Garamond" pitchFamily="18" charset="0"/>
                <a:ea typeface="ＭＳ Ｐゴシック" pitchFamily="-65" charset="-128"/>
              </a:rPr>
              <a:t>σ</a:t>
            </a:r>
            <a:r>
              <a:rPr lang="en-US" sz="1400" b="1" baseline="-25000" dirty="0">
                <a:solidFill>
                  <a:srgbClr val="FF0000"/>
                </a:solidFill>
                <a:latin typeface="Garamond" pitchFamily="18" charset="0"/>
                <a:ea typeface="ＭＳ Ｐゴシック" pitchFamily="-65" charset="-128"/>
              </a:rPr>
              <a:t>n  </a:t>
            </a:r>
            <a:r>
              <a:rPr lang="en-US" sz="1400" b="1" dirty="0">
                <a:solidFill>
                  <a:srgbClr val="FF0000"/>
                </a:solidFill>
                <a:latin typeface="Garamond" pitchFamily="18" charset="0"/>
                <a:ea typeface="ＭＳ Ｐゴシック" pitchFamily="-65" charset="-128"/>
              </a:rPr>
              <a:t>      </a:t>
            </a:r>
            <a:r>
              <a:rPr lang="en-US" sz="1400" b="1" dirty="0" smtClean="0">
                <a:solidFill>
                  <a:srgbClr val="FF0000"/>
                </a:solidFill>
                <a:latin typeface="Garamond" pitchFamily="18" charset="0"/>
                <a:ea typeface="ＭＳ Ｐゴシック" pitchFamily="-65" charset="-128"/>
              </a:rPr>
              <a:t> 8.3 </a:t>
            </a:r>
            <a:r>
              <a:rPr lang="el-GR" sz="1400" b="1" dirty="0">
                <a:solidFill>
                  <a:srgbClr val="FF0000"/>
                </a:solidFill>
                <a:latin typeface="Garamond" pitchFamily="18" charset="0"/>
                <a:ea typeface="ＭＳ Ｐゴシック" pitchFamily="-65" charset="-128"/>
              </a:rPr>
              <a:t>σ</a:t>
            </a:r>
            <a:r>
              <a:rPr lang="en-US" sz="1400" b="1" baseline="-25000" dirty="0">
                <a:solidFill>
                  <a:srgbClr val="FF0000"/>
                </a:solidFill>
                <a:latin typeface="Garamond" pitchFamily="18" charset="0"/>
                <a:ea typeface="ＭＳ Ｐゴシック" pitchFamily="-65" charset="-128"/>
              </a:rPr>
              <a:t>n	</a:t>
            </a:r>
            <a:r>
              <a:rPr lang="en-US" sz="1400" b="1" dirty="0">
                <a:solidFill>
                  <a:srgbClr val="FF0000"/>
                </a:solidFill>
                <a:latin typeface="Garamond" pitchFamily="18" charset="0"/>
                <a:ea typeface="ＭＳ Ｐゴシック" pitchFamily="-65" charset="-128"/>
              </a:rPr>
              <a:t>        </a:t>
            </a:r>
            <a:r>
              <a:rPr lang="en-US" sz="1400" b="1" dirty="0" smtClean="0">
                <a:solidFill>
                  <a:srgbClr val="FF0000"/>
                </a:solidFill>
                <a:latin typeface="Garamond" pitchFamily="18" charset="0"/>
                <a:ea typeface="ＭＳ Ｐゴシック" pitchFamily="-65" charset="-128"/>
              </a:rPr>
              <a:t> 8.4 </a:t>
            </a:r>
            <a:r>
              <a:rPr lang="el-GR" sz="1400" b="1" dirty="0">
                <a:solidFill>
                  <a:srgbClr val="FF0000"/>
                </a:solidFill>
                <a:latin typeface="Garamond" pitchFamily="18" charset="0"/>
                <a:ea typeface="ＭＳ Ｐゴシック" pitchFamily="-65" charset="-128"/>
              </a:rPr>
              <a:t>σ</a:t>
            </a:r>
            <a:r>
              <a:rPr lang="en-US" sz="1400" b="1" baseline="-25000" dirty="0" smtClean="0">
                <a:solidFill>
                  <a:srgbClr val="FF0000"/>
                </a:solidFill>
                <a:latin typeface="Garamond" pitchFamily="18" charset="0"/>
                <a:ea typeface="ＭＳ Ｐゴシック" pitchFamily="-65" charset="-128"/>
              </a:rPr>
              <a:t>n</a:t>
            </a:r>
            <a:endParaRPr lang="en-US" sz="1400" b="1" dirty="0">
              <a:solidFill>
                <a:srgbClr val="FF0000"/>
              </a:solidFill>
              <a:latin typeface="Garamond" pitchFamily="18" charset="0"/>
              <a:ea typeface="ＭＳ Ｐゴシック" pitchFamily="-65" charset="-128"/>
            </a:endParaRPr>
          </a:p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1400" b="1" dirty="0">
              <a:solidFill>
                <a:srgbClr val="00B050"/>
              </a:solidFill>
              <a:latin typeface="Garamond" pitchFamily="18" charset="0"/>
              <a:ea typeface="ＭＳ Ｐゴシック" pitchFamily="-65" charset="-128"/>
            </a:endParaRPr>
          </a:p>
        </p:txBody>
      </p:sp>
      <p:sp>
        <p:nvSpPr>
          <p:cNvPr id="35" name="Rounded Rectangle 34"/>
          <p:cNvSpPr/>
          <p:nvPr/>
        </p:nvSpPr>
        <p:spPr bwMode="auto">
          <a:xfrm>
            <a:off x="7148190" y="1974693"/>
            <a:ext cx="1785938" cy="88436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200" b="1" dirty="0" smtClean="0">
                <a:solidFill>
                  <a:srgbClr val="00B050"/>
                </a:solidFill>
                <a:latin typeface="Arial" charset="0"/>
              </a:rPr>
              <a:t>2010, </a:t>
            </a:r>
            <a:r>
              <a:rPr lang="el-GR" sz="1200" b="1" dirty="0" smtClean="0">
                <a:solidFill>
                  <a:srgbClr val="00B050"/>
                </a:solidFill>
                <a:latin typeface="Calibri"/>
                <a:cs typeface="Calibri"/>
              </a:rPr>
              <a:t>β</a:t>
            </a:r>
            <a:r>
              <a:rPr lang="en-US" sz="1200" b="1" dirty="0" smtClean="0">
                <a:solidFill>
                  <a:srgbClr val="00B050"/>
                </a:solidFill>
                <a:latin typeface="Calibri"/>
                <a:cs typeface="Calibri"/>
              </a:rPr>
              <a:t>*=3.5m, 3.5 </a:t>
            </a:r>
            <a:r>
              <a:rPr lang="en-US" sz="1200" b="1" dirty="0" err="1" smtClean="0">
                <a:solidFill>
                  <a:srgbClr val="00B050"/>
                </a:solidFill>
                <a:latin typeface="Calibri"/>
                <a:cs typeface="Calibri"/>
              </a:rPr>
              <a:t>TeV</a:t>
            </a:r>
            <a:endParaRPr lang="en-US" sz="1200" b="1" dirty="0" smtClean="0">
              <a:solidFill>
                <a:srgbClr val="00B050"/>
              </a:solidFill>
              <a:latin typeface="Arial" charset="0"/>
            </a:endParaRPr>
          </a:p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200" b="1" dirty="0" smtClean="0">
                <a:solidFill>
                  <a:srgbClr val="00B0F0"/>
                </a:solidFill>
                <a:latin typeface="Arial" charset="0"/>
              </a:rPr>
              <a:t>2011,</a:t>
            </a:r>
            <a:r>
              <a:rPr lang="el-GR" sz="1200" b="1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lang="el-GR" sz="1200" b="1" dirty="0">
                <a:solidFill>
                  <a:srgbClr val="00B0F0"/>
                </a:solidFill>
                <a:latin typeface="Calibri"/>
                <a:cs typeface="Calibri"/>
              </a:rPr>
              <a:t>β</a:t>
            </a:r>
            <a:r>
              <a:rPr lang="en-US" sz="1200" b="1" dirty="0" smtClean="0">
                <a:solidFill>
                  <a:srgbClr val="00B0F0"/>
                </a:solidFill>
                <a:latin typeface="Calibri"/>
                <a:cs typeface="Calibri"/>
              </a:rPr>
              <a:t>*=1.0m, 3.5 </a:t>
            </a:r>
            <a:r>
              <a:rPr lang="en-US" sz="1200" b="1" dirty="0" err="1" smtClean="0">
                <a:solidFill>
                  <a:srgbClr val="00B0F0"/>
                </a:solidFill>
                <a:latin typeface="Calibri"/>
                <a:cs typeface="Calibri"/>
              </a:rPr>
              <a:t>TeV</a:t>
            </a:r>
            <a:endParaRPr lang="en-US" sz="1200" b="1" dirty="0" smtClean="0">
              <a:solidFill>
                <a:srgbClr val="00B0F0"/>
              </a:solidFill>
              <a:latin typeface="Arial" charset="0"/>
            </a:endParaRPr>
          </a:p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200" b="1" dirty="0" smtClean="0">
                <a:solidFill>
                  <a:srgbClr val="7030A0"/>
                </a:solidFill>
                <a:latin typeface="Arial" charset="0"/>
              </a:rPr>
              <a:t>2012,</a:t>
            </a:r>
            <a:r>
              <a:rPr lang="el-GR" sz="1200" b="1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lang="el-GR" sz="1200" b="1" dirty="0">
                <a:solidFill>
                  <a:srgbClr val="7030A0"/>
                </a:solidFill>
                <a:latin typeface="Calibri"/>
                <a:cs typeface="Calibri"/>
              </a:rPr>
              <a:t>β</a:t>
            </a:r>
            <a:r>
              <a:rPr lang="en-US" sz="1200" b="1" dirty="0" smtClean="0">
                <a:solidFill>
                  <a:srgbClr val="7030A0"/>
                </a:solidFill>
                <a:latin typeface="Calibri"/>
                <a:cs typeface="Calibri"/>
              </a:rPr>
              <a:t>*=0.6m, 4 </a:t>
            </a:r>
            <a:r>
              <a:rPr lang="en-US" sz="1200" b="1" dirty="0" err="1" smtClean="0">
                <a:solidFill>
                  <a:srgbClr val="7030A0"/>
                </a:solidFill>
                <a:latin typeface="Calibri"/>
                <a:cs typeface="Calibri"/>
              </a:rPr>
              <a:t>TeV</a:t>
            </a:r>
            <a:endParaRPr lang="en-US" sz="1200" b="1" dirty="0" smtClean="0">
              <a:solidFill>
                <a:srgbClr val="7030A0"/>
              </a:solidFill>
              <a:latin typeface="Arial" charset="0"/>
            </a:endParaRPr>
          </a:p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200" b="1" dirty="0" smtClean="0">
                <a:solidFill>
                  <a:srgbClr val="FF0000"/>
                </a:solidFill>
                <a:latin typeface="Arial" charset="0"/>
              </a:rPr>
              <a:t>Nom, </a:t>
            </a:r>
            <a:r>
              <a:rPr lang="el-GR" sz="1200" b="1" dirty="0" smtClean="0">
                <a:solidFill>
                  <a:srgbClr val="FF0000"/>
                </a:solidFill>
                <a:latin typeface="Calibri"/>
                <a:cs typeface="Calibri"/>
              </a:rPr>
              <a:t>β</a:t>
            </a:r>
            <a:r>
              <a:rPr lang="en-US" sz="1200" b="1" dirty="0" smtClean="0">
                <a:solidFill>
                  <a:srgbClr val="FF0000"/>
                </a:solidFill>
                <a:latin typeface="Calibri"/>
                <a:cs typeface="Calibri"/>
              </a:rPr>
              <a:t>*=0.55m, 7 </a:t>
            </a:r>
            <a:r>
              <a:rPr lang="en-US" sz="1200" b="1" dirty="0" err="1" smtClean="0">
                <a:solidFill>
                  <a:srgbClr val="FF0000"/>
                </a:solidFill>
                <a:latin typeface="Calibri"/>
                <a:cs typeface="Calibri"/>
              </a:rPr>
              <a:t>TeV</a:t>
            </a:r>
            <a:endParaRPr lang="en-US" sz="1200" b="1" dirty="0">
              <a:solidFill>
                <a:srgbClr val="FF0000"/>
              </a:solidFill>
              <a:latin typeface="Arial" charset="0"/>
            </a:endParaRPr>
          </a:p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1200" b="1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6" name="Right Arrow 35"/>
          <p:cNvSpPr/>
          <p:nvPr/>
        </p:nvSpPr>
        <p:spPr bwMode="auto">
          <a:xfrm rot="20691571">
            <a:off x="1237928" y="1618118"/>
            <a:ext cx="609600" cy="153987"/>
          </a:xfrm>
          <a:prstGeom prst="rightArrow">
            <a:avLst/>
          </a:prstGeom>
          <a:gradFill>
            <a:gsLst>
              <a:gs pos="0">
                <a:srgbClr val="FBEAC7">
                  <a:lumMod val="26000"/>
                  <a:lumOff val="74000"/>
                </a:srgbClr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>
                  <a:lumMod val="26000"/>
                  <a:lumOff val="74000"/>
                </a:srgb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1400" b="1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" name="Right Arrow 36"/>
          <p:cNvSpPr/>
          <p:nvPr/>
        </p:nvSpPr>
        <p:spPr bwMode="auto">
          <a:xfrm rot="978132">
            <a:off x="1228570" y="3016057"/>
            <a:ext cx="609600" cy="153987"/>
          </a:xfrm>
          <a:prstGeom prst="rightArrow">
            <a:avLst/>
          </a:prstGeom>
          <a:gradFill>
            <a:gsLst>
              <a:gs pos="0">
                <a:srgbClr val="FBEAC7">
                  <a:lumMod val="26000"/>
                  <a:lumOff val="74000"/>
                </a:srgbClr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>
                  <a:lumMod val="26000"/>
                  <a:lumOff val="74000"/>
                </a:srgb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1400" b="1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" name="TextBox 30"/>
          <p:cNvSpPr txBox="1">
            <a:spLocks noChangeArrowheads="1"/>
          </p:cNvSpPr>
          <p:nvPr/>
        </p:nvSpPr>
        <p:spPr bwMode="auto">
          <a:xfrm>
            <a:off x="1137128" y="3154256"/>
            <a:ext cx="862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200" b="1" i="1" dirty="0" smtClean="0">
                <a:solidFill>
                  <a:srgbClr val="000000"/>
                </a:solidFill>
                <a:latin typeface="Garamond" pitchFamily="18" charset="0"/>
                <a:ea typeface="ＭＳ Ｐゴシック" pitchFamily="-65" charset="-128"/>
              </a:rPr>
              <a:t>Secondary</a:t>
            </a:r>
          </a:p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200" b="1" i="1" dirty="0" smtClean="0">
                <a:solidFill>
                  <a:srgbClr val="000000"/>
                </a:solidFill>
                <a:latin typeface="Garamond" pitchFamily="18" charset="0"/>
                <a:ea typeface="ＭＳ Ｐゴシック" pitchFamily="-65" charset="-128"/>
              </a:rPr>
              <a:t>halo</a:t>
            </a:r>
            <a:endParaRPr lang="en-US" sz="1200" b="1" i="1" dirty="0">
              <a:solidFill>
                <a:srgbClr val="000000"/>
              </a:solidFill>
              <a:latin typeface="Garamond" pitchFamily="18" charset="0"/>
              <a:ea typeface="ＭＳ Ｐゴシック" pitchFamily="-65" charset="-128"/>
            </a:endParaRPr>
          </a:p>
        </p:txBody>
      </p:sp>
      <p:sp>
        <p:nvSpPr>
          <p:cNvPr id="39" name="TextBox 30"/>
          <p:cNvSpPr txBox="1">
            <a:spLocks noChangeArrowheads="1"/>
          </p:cNvSpPr>
          <p:nvPr/>
        </p:nvSpPr>
        <p:spPr bwMode="auto">
          <a:xfrm rot="16200000">
            <a:off x="-51927" y="2302401"/>
            <a:ext cx="10279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200" b="1" i="1" dirty="0" smtClean="0">
                <a:solidFill>
                  <a:srgbClr val="000000"/>
                </a:solidFill>
                <a:latin typeface="Garamond" pitchFamily="18" charset="0"/>
                <a:ea typeface="ＭＳ Ｐゴシック" pitchFamily="-65" charset="-128"/>
              </a:rPr>
              <a:t>Primary halo</a:t>
            </a:r>
            <a:endParaRPr lang="en-US" sz="1200" b="1" i="1" dirty="0">
              <a:solidFill>
                <a:srgbClr val="000000"/>
              </a:solidFill>
              <a:latin typeface="Garamond" pitchFamily="18" charset="0"/>
              <a:ea typeface="ＭＳ Ｐゴシック" pitchFamily="-65" charset="-128"/>
            </a:endParaRPr>
          </a:p>
        </p:txBody>
      </p:sp>
      <p:sp>
        <p:nvSpPr>
          <p:cNvPr id="40" name="Right Arrow 39"/>
          <p:cNvSpPr/>
          <p:nvPr/>
        </p:nvSpPr>
        <p:spPr bwMode="auto">
          <a:xfrm>
            <a:off x="600528" y="1904355"/>
            <a:ext cx="328080" cy="1107630"/>
          </a:xfrm>
          <a:prstGeom prst="rightArrow">
            <a:avLst/>
          </a:prstGeom>
          <a:gradFill>
            <a:gsLst>
              <a:gs pos="0">
                <a:srgbClr val="FBEAC7">
                  <a:lumMod val="26000"/>
                  <a:lumOff val="74000"/>
                </a:srgbClr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>
                  <a:lumMod val="26000"/>
                  <a:lumOff val="74000"/>
                </a:srgb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1400" b="1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1" name="Right Arrow 40"/>
          <p:cNvSpPr/>
          <p:nvPr/>
        </p:nvSpPr>
        <p:spPr bwMode="auto">
          <a:xfrm rot="20691571">
            <a:off x="2371398" y="1389518"/>
            <a:ext cx="609600" cy="153987"/>
          </a:xfrm>
          <a:prstGeom prst="rightArrow">
            <a:avLst/>
          </a:prstGeom>
          <a:gradFill>
            <a:gsLst>
              <a:gs pos="0">
                <a:srgbClr val="FBEAC7">
                  <a:lumMod val="26000"/>
                  <a:lumOff val="74000"/>
                </a:srgbClr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>
                  <a:lumMod val="26000"/>
                  <a:lumOff val="74000"/>
                </a:srgb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1400" b="1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2" name="Right Arrow 41"/>
          <p:cNvSpPr/>
          <p:nvPr/>
        </p:nvSpPr>
        <p:spPr bwMode="auto">
          <a:xfrm rot="978132">
            <a:off x="2447770" y="3258770"/>
            <a:ext cx="609600" cy="153987"/>
          </a:xfrm>
          <a:prstGeom prst="rightArrow">
            <a:avLst/>
          </a:prstGeom>
          <a:gradFill>
            <a:gsLst>
              <a:gs pos="0">
                <a:srgbClr val="FBEAC7">
                  <a:lumMod val="26000"/>
                  <a:lumOff val="74000"/>
                </a:srgbClr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>
                  <a:lumMod val="26000"/>
                  <a:lumOff val="74000"/>
                </a:srgb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1400" b="1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3" name="TextBox 30"/>
          <p:cNvSpPr txBox="1">
            <a:spLocks noChangeArrowheads="1"/>
          </p:cNvSpPr>
          <p:nvPr/>
        </p:nvSpPr>
        <p:spPr bwMode="auto">
          <a:xfrm>
            <a:off x="2286040" y="3306656"/>
            <a:ext cx="7044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200" b="1" i="1" dirty="0" smtClean="0">
                <a:solidFill>
                  <a:srgbClr val="000000"/>
                </a:solidFill>
                <a:latin typeface="Garamond" pitchFamily="18" charset="0"/>
                <a:ea typeface="ＭＳ Ｐゴシック" pitchFamily="-65" charset="-128"/>
              </a:rPr>
              <a:t>Tertiary</a:t>
            </a:r>
          </a:p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200" b="1" i="1" dirty="0" smtClean="0">
                <a:solidFill>
                  <a:srgbClr val="000000"/>
                </a:solidFill>
                <a:latin typeface="Garamond" pitchFamily="18" charset="0"/>
                <a:ea typeface="ＭＳ Ｐゴシック" pitchFamily="-65" charset="-128"/>
              </a:rPr>
              <a:t>halo</a:t>
            </a:r>
            <a:endParaRPr lang="en-US" sz="1200" b="1" i="1" dirty="0">
              <a:solidFill>
                <a:srgbClr val="000000"/>
              </a:solidFill>
              <a:latin typeface="Garamond" pitchFamily="18" charset="0"/>
              <a:ea typeface="ＭＳ Ｐゴシック" pitchFamily="-65" charset="-128"/>
            </a:endParaRPr>
          </a:p>
        </p:txBody>
      </p:sp>
      <p:sp>
        <p:nvSpPr>
          <p:cNvPr id="44" name="Right Arrow 43"/>
          <p:cNvSpPr/>
          <p:nvPr/>
        </p:nvSpPr>
        <p:spPr bwMode="auto">
          <a:xfrm rot="435446">
            <a:off x="2452474" y="3257352"/>
            <a:ext cx="3057307" cy="120211"/>
          </a:xfrm>
          <a:prstGeom prst="rightArrow">
            <a:avLst/>
          </a:prstGeom>
          <a:gradFill>
            <a:gsLst>
              <a:gs pos="0">
                <a:srgbClr val="FBEAC7">
                  <a:lumMod val="26000"/>
                  <a:lumOff val="74000"/>
                </a:srgbClr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>
                  <a:lumMod val="26000"/>
                  <a:lumOff val="74000"/>
                </a:srgb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1400" b="1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5" name="Right Arrow 44"/>
          <p:cNvSpPr/>
          <p:nvPr/>
        </p:nvSpPr>
        <p:spPr bwMode="auto">
          <a:xfrm rot="21217165">
            <a:off x="2450610" y="1484823"/>
            <a:ext cx="3057307" cy="120211"/>
          </a:xfrm>
          <a:prstGeom prst="rightArrow">
            <a:avLst/>
          </a:prstGeom>
          <a:gradFill>
            <a:gsLst>
              <a:gs pos="0">
                <a:srgbClr val="FBEAC7">
                  <a:lumMod val="26000"/>
                  <a:lumOff val="74000"/>
                </a:srgbClr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>
                  <a:lumMod val="26000"/>
                  <a:lumOff val="74000"/>
                </a:srgb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1400" b="1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4727253" y="3180335"/>
            <a:ext cx="411163" cy="31750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sv-SE" sz="1400" b="1">
              <a:solidFill>
                <a:srgbClr val="000000"/>
              </a:solidFill>
              <a:latin typeface="Arial" charset="0"/>
              <a:ea typeface="ＭＳ Ｐゴシック" pitchFamily="-65" charset="-128"/>
            </a:endParaRP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4727253" y="1409420"/>
            <a:ext cx="411163" cy="31750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sv-SE" sz="1400" b="1">
              <a:solidFill>
                <a:srgbClr val="000000"/>
              </a:solidFill>
              <a:latin typeface="Arial" charset="0"/>
              <a:ea typeface="ＭＳ Ｐゴシック" pitchFamily="-65" charset="-128"/>
            </a:endParaRPr>
          </a:p>
        </p:txBody>
      </p:sp>
      <p:cxnSp>
        <p:nvCxnSpPr>
          <p:cNvPr id="48" name="Straight Arrow Connector 67"/>
          <p:cNvCxnSpPr>
            <a:cxnSpLocks noChangeShapeType="1"/>
            <a:stCxn id="27" idx="2"/>
            <a:endCxn id="28" idx="0"/>
          </p:cNvCxnSpPr>
          <p:nvPr/>
        </p:nvCxnSpPr>
        <p:spPr bwMode="auto">
          <a:xfrm>
            <a:off x="3353272" y="1571345"/>
            <a:ext cx="0" cy="1755528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49" name="Right Arrow 48"/>
          <p:cNvSpPr/>
          <p:nvPr/>
        </p:nvSpPr>
        <p:spPr bwMode="auto">
          <a:xfrm rot="20691571">
            <a:off x="4017242" y="1668772"/>
            <a:ext cx="642495" cy="248529"/>
          </a:xfrm>
          <a:prstGeom prst="rightArrow">
            <a:avLst/>
          </a:prstGeom>
          <a:gradFill>
            <a:gsLst>
              <a:gs pos="0">
                <a:srgbClr val="FBEAC7">
                  <a:lumMod val="26000"/>
                  <a:lumOff val="74000"/>
                </a:srgbClr>
              </a:gs>
              <a:gs pos="17999">
                <a:srgbClr val="FEE7F2"/>
              </a:gs>
              <a:gs pos="36000">
                <a:srgbClr val="FF0000"/>
              </a:gs>
              <a:gs pos="61000">
                <a:srgbClr val="FF0000"/>
              </a:gs>
              <a:gs pos="82001">
                <a:srgbClr val="FBD49C"/>
              </a:gs>
              <a:gs pos="100000">
                <a:srgbClr val="FEE7F2">
                  <a:lumMod val="26000"/>
                  <a:lumOff val="74000"/>
                </a:srgb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1400" b="1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0" name="TextBox 30"/>
          <p:cNvSpPr txBox="1">
            <a:spLocks noChangeArrowheads="1"/>
          </p:cNvSpPr>
          <p:nvPr/>
        </p:nvSpPr>
        <p:spPr bwMode="auto">
          <a:xfrm>
            <a:off x="3795504" y="1847594"/>
            <a:ext cx="6789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200" b="1" i="1" dirty="0" smtClean="0">
                <a:solidFill>
                  <a:srgbClr val="000000"/>
                </a:solidFill>
                <a:latin typeface="Garamond" pitchFamily="18" charset="0"/>
                <a:ea typeface="ＭＳ Ｐゴシック" pitchFamily="-65" charset="-128"/>
              </a:rPr>
              <a:t>Kicked </a:t>
            </a:r>
          </a:p>
          <a:p>
            <a:pPr defTabSz="457200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200" b="1" i="1" dirty="0" smtClean="0">
                <a:solidFill>
                  <a:srgbClr val="000000"/>
                </a:solidFill>
                <a:latin typeface="Garamond" pitchFamily="18" charset="0"/>
                <a:ea typeface="ＭＳ Ｐゴシック" pitchFamily="-65" charset="-128"/>
              </a:rPr>
              <a:t>beam</a:t>
            </a:r>
            <a:endParaRPr lang="en-US" sz="1200" b="1" i="1" dirty="0">
              <a:solidFill>
                <a:srgbClr val="000000"/>
              </a:solidFill>
              <a:latin typeface="Garamond" pitchFamily="18" charset="0"/>
              <a:ea typeface="ＭＳ Ｐゴシック" pitchFamily="-65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6637216" y="3240363"/>
            <a:ext cx="2053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i="1" dirty="0" smtClean="0">
                <a:latin typeface="Calibri"/>
              </a:rPr>
              <a:t>Courtesy of R. Bruce</a:t>
            </a:r>
            <a:endParaRPr lang="en-GB" i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828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36" grpId="0" animBg="1"/>
      <p:bldP spid="37" grpId="0" animBg="1"/>
      <p:bldP spid="38" grpId="0"/>
      <p:bldP spid="40" grpId="0" animBg="1"/>
      <p:bldP spid="41" grpId="0" animBg="1"/>
      <p:bldP spid="42" grpId="0" animBg="1"/>
      <p:bldP spid="43" grpId="0"/>
      <p:bldP spid="44" grpId="0" animBg="1"/>
      <p:bldP spid="45" grpId="0" animBg="1"/>
      <p:bldP spid="49" grpId="0" animBg="1"/>
      <p:bldP spid="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Beam dumping system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F9FE8D39-07E2-4DB4-8F60-A0E77E277FC3}" type="slidenum">
              <a:rPr lang="en-US" smtClean="0">
                <a:latin typeface="Arial" pitchFamily="34" charset="0"/>
              </a:rPr>
              <a:pPr/>
              <a:t>18</a:t>
            </a:fld>
            <a:endParaRPr lang="en-US" smtClean="0">
              <a:latin typeface="Arial" pitchFamily="34" charset="0"/>
            </a:endParaRPr>
          </a:p>
        </p:txBody>
      </p:sp>
      <p:pic>
        <p:nvPicPr>
          <p:cNvPr id="23558" name="Picture 6" descr="Dump-11b.b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988" y="3524250"/>
            <a:ext cx="3440112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9" name="Group 21"/>
          <p:cNvGrpSpPr>
            <a:grpSpLocks/>
          </p:cNvGrpSpPr>
          <p:nvPr/>
        </p:nvGrpSpPr>
        <p:grpSpPr bwMode="auto">
          <a:xfrm>
            <a:off x="304800" y="876300"/>
            <a:ext cx="5372100" cy="5765800"/>
            <a:chOff x="304800" y="606425"/>
            <a:chExt cx="5372100" cy="5765609"/>
          </a:xfrm>
        </p:grpSpPr>
        <p:pic>
          <p:nvPicPr>
            <p:cNvPr id="23564" name="Picture 25" descr="EI2%2016%20ConfigBeamDump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64"/>
            <a:stretch>
              <a:fillRect/>
            </a:stretch>
          </p:blipFill>
          <p:spPr bwMode="auto">
            <a:xfrm>
              <a:off x="800100" y="1790700"/>
              <a:ext cx="4800600" cy="314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5" name="Text Box 26"/>
            <p:cNvSpPr txBox="1">
              <a:spLocks noChangeAspect="1" noChangeArrowheads="1"/>
            </p:cNvSpPr>
            <p:nvPr/>
          </p:nvSpPr>
          <p:spPr bwMode="auto">
            <a:xfrm>
              <a:off x="3162300" y="4457700"/>
              <a:ext cx="1244600" cy="52320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400" b="1">
                  <a:latin typeface="Arial" pitchFamily="34" charset="0"/>
                </a:rPr>
                <a:t>Extraction kickers</a:t>
              </a:r>
              <a:endParaRPr lang="en-US" sz="1400">
                <a:latin typeface="Arial" pitchFamily="34" charset="0"/>
              </a:endParaRPr>
            </a:p>
          </p:txBody>
        </p:sp>
        <p:sp>
          <p:nvSpPr>
            <p:cNvPr id="23566" name="Text Box 27"/>
            <p:cNvSpPr txBox="1">
              <a:spLocks noChangeAspect="1" noChangeArrowheads="1"/>
            </p:cNvSpPr>
            <p:nvPr/>
          </p:nvSpPr>
          <p:spPr bwMode="auto">
            <a:xfrm>
              <a:off x="2857500" y="2514600"/>
              <a:ext cx="1562100" cy="3079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400" b="1">
                  <a:latin typeface="Arial" pitchFamily="34" charset="0"/>
                </a:rPr>
                <a:t>Dilution kickers</a:t>
              </a:r>
              <a:endParaRPr lang="en-US" sz="1400">
                <a:latin typeface="Arial" pitchFamily="34" charset="0"/>
              </a:endParaRPr>
            </a:p>
          </p:txBody>
        </p:sp>
        <p:sp>
          <p:nvSpPr>
            <p:cNvPr id="23567" name="Text Box 28"/>
            <p:cNvSpPr txBox="1">
              <a:spLocks noChangeAspect="1" noChangeArrowheads="1"/>
            </p:cNvSpPr>
            <p:nvPr/>
          </p:nvSpPr>
          <p:spPr bwMode="auto">
            <a:xfrm>
              <a:off x="1143000" y="3619500"/>
              <a:ext cx="1714500" cy="5238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400" b="1">
                  <a:latin typeface="Arial" pitchFamily="34" charset="0"/>
                </a:rPr>
                <a:t>Extraction septum magnets</a:t>
              </a:r>
              <a:endParaRPr lang="en-US" sz="1400">
                <a:latin typeface="Arial" pitchFamily="34" charset="0"/>
              </a:endParaRPr>
            </a:p>
          </p:txBody>
        </p:sp>
        <p:sp>
          <p:nvSpPr>
            <p:cNvPr id="23568" name="Text Box 29"/>
            <p:cNvSpPr txBox="1">
              <a:spLocks noChangeAspect="1" noChangeArrowheads="1"/>
            </p:cNvSpPr>
            <p:nvPr/>
          </p:nvSpPr>
          <p:spPr bwMode="auto">
            <a:xfrm>
              <a:off x="2171700" y="1714500"/>
              <a:ext cx="1600200" cy="3079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400" b="1">
                  <a:latin typeface="Arial" pitchFamily="34" charset="0"/>
                </a:rPr>
                <a:t>Dump block</a:t>
              </a:r>
              <a:endParaRPr lang="en-US" sz="1400">
                <a:latin typeface="Arial" pitchFamily="34" charset="0"/>
              </a:endParaRPr>
            </a:p>
          </p:txBody>
        </p:sp>
        <p:sp>
          <p:nvSpPr>
            <p:cNvPr id="23569" name="Text Box 31"/>
            <p:cNvSpPr txBox="1">
              <a:spLocks noChangeAspect="1" noChangeArrowheads="1"/>
            </p:cNvSpPr>
            <p:nvPr/>
          </p:nvSpPr>
          <p:spPr bwMode="auto">
            <a:xfrm>
              <a:off x="4229100" y="3238500"/>
              <a:ext cx="1066800" cy="2143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GB" sz="800">
                <a:latin typeface="Arial" pitchFamily="34" charset="0"/>
              </a:endParaRPr>
            </a:p>
          </p:txBody>
        </p:sp>
        <p:sp>
          <p:nvSpPr>
            <p:cNvPr id="23570" name="Text Box 32"/>
            <p:cNvSpPr txBox="1">
              <a:spLocks noChangeAspect="1" noChangeArrowheads="1"/>
            </p:cNvSpPr>
            <p:nvPr/>
          </p:nvSpPr>
          <p:spPr bwMode="auto">
            <a:xfrm>
              <a:off x="4610100" y="2857500"/>
              <a:ext cx="1066800" cy="766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sz="800" b="1">
                <a:latin typeface="Arial" pitchFamily="34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800" b="1">
                <a:latin typeface="Arial" pitchFamily="34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800" b="1">
                <a:latin typeface="Arial" pitchFamily="34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800">
                <a:latin typeface="Arial" pitchFamily="34" charset="0"/>
              </a:endParaRPr>
            </a:p>
          </p:txBody>
        </p:sp>
        <p:pic>
          <p:nvPicPr>
            <p:cNvPr id="23571" name="Picture 34" descr="100_0345_MK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1" t="10786" b="9090"/>
            <a:stretch>
              <a:fillRect/>
            </a:stretch>
          </p:blipFill>
          <p:spPr bwMode="auto">
            <a:xfrm>
              <a:off x="3162300" y="5067299"/>
              <a:ext cx="2057400" cy="1304735"/>
            </a:xfrm>
            <a:prstGeom prst="rect">
              <a:avLst/>
            </a:prstGeom>
            <a:noFill/>
            <a:ln w="19050">
              <a:solidFill>
                <a:srgbClr val="DDDDDD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72" name="Picture 35" descr="MKB magne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9" t="14722" r="21799" b="4083"/>
            <a:stretch>
              <a:fillRect/>
            </a:stretch>
          </p:blipFill>
          <p:spPr bwMode="auto">
            <a:xfrm>
              <a:off x="3962400" y="606425"/>
              <a:ext cx="1079476" cy="1851025"/>
            </a:xfrm>
            <a:prstGeom prst="rect">
              <a:avLst/>
            </a:prstGeom>
            <a:noFill/>
            <a:ln w="19050">
              <a:solidFill>
                <a:srgbClr val="DDDDDD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73" name="Text Box 40"/>
            <p:cNvSpPr txBox="1">
              <a:spLocks noChangeAspect="1" noChangeArrowheads="1"/>
            </p:cNvSpPr>
            <p:nvPr/>
          </p:nvSpPr>
          <p:spPr bwMode="auto">
            <a:xfrm>
              <a:off x="723900" y="2933700"/>
              <a:ext cx="1143000" cy="3984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sz="800" b="1">
                <a:latin typeface="Arial" pitchFamily="34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800">
                <a:latin typeface="Arial" pitchFamily="34" charset="0"/>
              </a:endParaRPr>
            </a:p>
          </p:txBody>
        </p:sp>
        <p:pic>
          <p:nvPicPr>
            <p:cNvPr id="23574" name="Picture 36" descr="MS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60" b="2208"/>
            <a:stretch>
              <a:fillRect/>
            </a:stretch>
          </p:blipFill>
          <p:spPr bwMode="auto">
            <a:xfrm>
              <a:off x="626604" y="4229100"/>
              <a:ext cx="2192796" cy="1444625"/>
            </a:xfrm>
            <a:prstGeom prst="rect">
              <a:avLst/>
            </a:prstGeom>
            <a:noFill/>
            <a:ln w="19050">
              <a:solidFill>
                <a:srgbClr val="DDDDDD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75" name="TextBox 21"/>
            <p:cNvSpPr txBox="1">
              <a:spLocks noChangeArrowheads="1"/>
            </p:cNvSpPr>
            <p:nvPr/>
          </p:nvSpPr>
          <p:spPr bwMode="auto">
            <a:xfrm>
              <a:off x="990600" y="3124200"/>
              <a:ext cx="1104900" cy="4619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en-US" sz="2400"/>
            </a:p>
          </p:txBody>
        </p:sp>
        <p:pic>
          <p:nvPicPr>
            <p:cNvPr id="23576" name="Picture 5" descr="Dump-2-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606425"/>
              <a:ext cx="1655232" cy="1241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Content Placeholder 2"/>
          <p:cNvSpPr txBox="1">
            <a:spLocks/>
          </p:cNvSpPr>
          <p:nvPr/>
        </p:nvSpPr>
        <p:spPr>
          <a:xfrm>
            <a:off x="5262563" y="779463"/>
            <a:ext cx="3924300" cy="1728787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225425" indent="-225425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GB" sz="2000" kern="0" dirty="0">
                <a:latin typeface="+mn-lt"/>
              </a:rPr>
              <a:t>The dump is the only LHC element capable of absorbing the nominal beam.</a:t>
            </a:r>
          </a:p>
          <a:p>
            <a:pPr marL="514350" lvl="1" indent="-57150">
              <a:spcBef>
                <a:spcPct val="20000"/>
              </a:spcBef>
              <a:buClr>
                <a:srgbClr val="0000FF"/>
              </a:buClr>
              <a:buSzPct val="80000"/>
              <a:defRPr/>
            </a:pPr>
            <a:r>
              <a:rPr lang="en-GB" i="1" kern="0" dirty="0">
                <a:solidFill>
                  <a:srgbClr val="0000FF"/>
                </a:solidFill>
                <a:latin typeface="+mn-lt"/>
              </a:rPr>
              <a:t>Beam swept over dump surface (power load).</a:t>
            </a:r>
          </a:p>
        </p:txBody>
      </p:sp>
      <p:cxnSp>
        <p:nvCxnSpPr>
          <p:cNvPr id="23561" name="Straight Arrow Connector 24"/>
          <p:cNvCxnSpPr>
            <a:cxnSpLocks noChangeShapeType="1"/>
          </p:cNvCxnSpPr>
          <p:nvPr/>
        </p:nvCxnSpPr>
        <p:spPr bwMode="auto">
          <a:xfrm>
            <a:off x="6416675" y="6348413"/>
            <a:ext cx="1841500" cy="1587"/>
          </a:xfrm>
          <a:prstGeom prst="straightConnector1">
            <a:avLst/>
          </a:prstGeom>
          <a:noFill/>
          <a:ln w="38100" algn="ctr">
            <a:solidFill>
              <a:srgbClr val="FFFF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Box 25"/>
          <p:cNvSpPr txBox="1"/>
          <p:nvPr/>
        </p:nvSpPr>
        <p:spPr>
          <a:xfrm>
            <a:off x="7067550" y="6040438"/>
            <a:ext cx="788988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latin typeface="+mj-lt"/>
              </a:rPr>
              <a:t>30 cm</a:t>
            </a: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5256213" y="2468563"/>
            <a:ext cx="3924300" cy="80645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225425" indent="-225425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GB" sz="2000" kern="0" dirty="0">
                <a:latin typeface="+mn-lt"/>
              </a:rPr>
              <a:t>Ultra-high reliability and fail-safe system.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95" y="3115113"/>
            <a:ext cx="1654969" cy="155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>
            <a:off x="3771900" y="3630703"/>
            <a:ext cx="1412350" cy="1859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triangle" w="med" len="med"/>
            <a:tailEnd type="triangl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260160" y="3459241"/>
            <a:ext cx="619080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200" b="1" kern="0" dirty="0" smtClean="0">
                <a:latin typeface="+mn-lt"/>
              </a:rPr>
              <a:t>700 m</a:t>
            </a:r>
            <a:endParaRPr lang="en-GB" sz="1200" b="1" kern="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479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 dirty="0"/>
          </a:p>
        </p:txBody>
      </p:sp>
      <p:sp>
        <p:nvSpPr>
          <p:cNvPr id="1024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579BE2F-DB50-40EC-BFFE-E0B3089C6DEC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6" name="TextBox 5"/>
          <p:cNvSpPr txBox="1"/>
          <p:nvPr/>
        </p:nvSpPr>
        <p:spPr>
          <a:xfrm>
            <a:off x="1000335" y="1086295"/>
            <a:ext cx="7581900" cy="38318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>
                    <a:alpha val="39000"/>
                  </a:srgbClr>
                </a:solidFill>
                <a:latin typeface="+mn-lt"/>
              </a:rPr>
              <a:t>LHC machine</a:t>
            </a:r>
          </a:p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+mn-lt"/>
              </a:rPr>
              <a:t>High luminosity ingredients</a:t>
            </a:r>
          </a:p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>
                    <a:alpha val="39000"/>
                  </a:srgbClr>
                </a:solidFill>
                <a:latin typeface="+mn-lt"/>
              </a:rPr>
              <a:t>High intensity issues</a:t>
            </a:r>
          </a:p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>
                    <a:alpha val="39000"/>
                  </a:srgbClr>
                </a:solidFill>
                <a:latin typeface="+mn-lt"/>
              </a:rPr>
              <a:t>Performance 2010-2012</a:t>
            </a:r>
          </a:p>
          <a:p>
            <a:pPr lvl="0"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>
                    <a:alpha val="38000"/>
                  </a:srgbClr>
                </a:solidFill>
                <a:latin typeface="Arial"/>
              </a:rPr>
              <a:t>Proton-Lead</a:t>
            </a:r>
            <a:endParaRPr lang="en-US" sz="2800" b="1" dirty="0" smtClean="0">
              <a:solidFill>
                <a:srgbClr val="0000FF">
                  <a:alpha val="39000"/>
                </a:srgbClr>
              </a:solidFill>
              <a:latin typeface="+mn-lt"/>
            </a:endParaRPr>
          </a:p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>
                    <a:alpha val="39000"/>
                  </a:srgbClr>
                </a:solidFill>
                <a:latin typeface="+mn-lt"/>
              </a:rPr>
              <a:t>LHC after long shutdown</a:t>
            </a:r>
            <a:endParaRPr lang="en-US" sz="2800" b="1" dirty="0">
              <a:solidFill>
                <a:srgbClr val="0000FF">
                  <a:alpha val="39000"/>
                </a:srgb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376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 dirty="0"/>
          </a:p>
        </p:txBody>
      </p:sp>
      <p:sp>
        <p:nvSpPr>
          <p:cNvPr id="1024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579BE2F-DB50-40EC-BFFE-E0B3089C6DEC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6" name="TextBox 5"/>
          <p:cNvSpPr txBox="1"/>
          <p:nvPr/>
        </p:nvSpPr>
        <p:spPr>
          <a:xfrm>
            <a:off x="1000335" y="1086295"/>
            <a:ext cx="7581900" cy="38318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+mn-lt"/>
              </a:rPr>
              <a:t>LHC machine</a:t>
            </a:r>
          </a:p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>
                    <a:alpha val="39000"/>
                  </a:srgbClr>
                </a:solidFill>
                <a:latin typeface="+mn-lt"/>
              </a:rPr>
              <a:t>High luminosity ingredients</a:t>
            </a:r>
          </a:p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>
                    <a:alpha val="39000"/>
                  </a:srgbClr>
                </a:solidFill>
                <a:latin typeface="+mn-lt"/>
              </a:rPr>
              <a:t>High intensity issues</a:t>
            </a:r>
          </a:p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>
                    <a:alpha val="39000"/>
                  </a:srgbClr>
                </a:solidFill>
                <a:latin typeface="+mn-lt"/>
              </a:rPr>
              <a:t>Performance 2010-2012</a:t>
            </a:r>
          </a:p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>
                    <a:alpha val="38000"/>
                  </a:srgbClr>
                </a:solidFill>
                <a:latin typeface="+mj-lt"/>
              </a:rPr>
              <a:t>Proton-Lead</a:t>
            </a:r>
            <a:endParaRPr lang="en-US" sz="2800" b="1" dirty="0" smtClean="0">
              <a:solidFill>
                <a:srgbClr val="0000FF">
                  <a:alpha val="39000"/>
                </a:srgbClr>
              </a:solidFill>
              <a:latin typeface="+mj-lt"/>
            </a:endParaRPr>
          </a:p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>
                    <a:alpha val="39000"/>
                  </a:srgbClr>
                </a:solidFill>
                <a:latin typeface="+mn-lt"/>
              </a:rPr>
              <a:t>LHC after long shutdown</a:t>
            </a:r>
            <a:endParaRPr lang="en-US" sz="2800" b="1" dirty="0">
              <a:solidFill>
                <a:srgbClr val="0000FF">
                  <a:alpha val="39000"/>
                </a:srgb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ea typeface="Helvetica"/>
                <a:cs typeface="Helvetica"/>
              </a:rPr>
              <a:t>From the basis…</a:t>
            </a:r>
          </a:p>
        </p:txBody>
      </p:sp>
      <p:sp>
        <p:nvSpPr>
          <p:cNvPr id="1043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latin typeface="Helvetica"/>
                <a:ea typeface="Helvetica"/>
                <a:cs typeface="Helvetica"/>
              </a:rPr>
              <a:t>LHC Machine  –  J. Wenninger – GIF 2012</a:t>
            </a:r>
            <a:endParaRPr lang="en-US" dirty="0">
              <a:latin typeface="Helvetica"/>
              <a:ea typeface="Helvetica"/>
              <a:cs typeface="Helvetica"/>
            </a:endParaRPr>
          </a:p>
        </p:txBody>
      </p:sp>
      <p:sp>
        <p:nvSpPr>
          <p:cNvPr id="103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F0D1DE5-9263-4C63-8C4A-A9D5CBFF2611}" type="slidenum">
              <a:rPr lang="en-US" smtClean="0">
                <a:latin typeface="Helvetica"/>
                <a:ea typeface="Helvetica"/>
                <a:cs typeface="Helvetica"/>
              </a:rPr>
              <a:pPr/>
              <a:t>20</a:t>
            </a:fld>
            <a:endParaRPr lang="en-US" smtClean="0">
              <a:latin typeface="Helvetica"/>
              <a:ea typeface="Helvetica"/>
              <a:cs typeface="Helvetica"/>
            </a:endParaRPr>
          </a:p>
        </p:txBody>
      </p:sp>
      <p:sp>
        <p:nvSpPr>
          <p:cNvPr id="43" name="Rectangle 3"/>
          <p:cNvSpPr txBox="1">
            <a:spLocks noChangeArrowheads="1"/>
          </p:cNvSpPr>
          <p:nvPr/>
        </p:nvSpPr>
        <p:spPr>
          <a:xfrm>
            <a:off x="611188" y="855372"/>
            <a:ext cx="8185150" cy="538163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20000"/>
              </a:spcBef>
              <a:buFont typeface="Monotype Sorts" pitchFamily="2" charset="2"/>
              <a:buNone/>
              <a:defRPr/>
            </a:pPr>
            <a:r>
              <a:rPr lang="de-DE" sz="2400" kern="0" dirty="0">
                <a:latin typeface="Helvetica" pitchFamily="34" charset="0"/>
                <a:cs typeface="Helvetica" pitchFamily="34" charset="0"/>
              </a:rPr>
              <a:t>The luminosity formula </a:t>
            </a:r>
            <a:r>
              <a:rPr lang="de-DE" sz="2400" kern="0" dirty="0" smtClean="0">
                <a:latin typeface="Helvetica" pitchFamily="34" charset="0"/>
                <a:cs typeface="Helvetica" pitchFamily="34" charset="0"/>
              </a:rPr>
              <a:t>(</a:t>
            </a:r>
            <a:r>
              <a:rPr lang="de-DE" sz="2400" kern="0" dirty="0">
                <a:latin typeface="Helvetica" pitchFamily="34" charset="0"/>
                <a:cs typeface="Helvetica" pitchFamily="34" charset="0"/>
              </a:rPr>
              <a:t>head-on </a:t>
            </a:r>
            <a:r>
              <a:rPr lang="de-DE" sz="2400" kern="0" dirty="0" smtClean="0">
                <a:latin typeface="Helvetica" pitchFamily="34" charset="0"/>
                <a:cs typeface="Helvetica" pitchFamily="34" charset="0"/>
              </a:rPr>
              <a:t>collision,round beams):</a:t>
            </a:r>
            <a:endParaRPr lang="de-DE" sz="2400" kern="0" dirty="0">
              <a:latin typeface="Helvetica" pitchFamily="34" charset="0"/>
              <a:cs typeface="Helvetica" pitchFamily="34" charset="0"/>
            </a:endParaRP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5485869"/>
              </p:ext>
            </p:extLst>
          </p:nvPr>
        </p:nvGraphicFramePr>
        <p:xfrm>
          <a:off x="731500" y="1508750"/>
          <a:ext cx="4248150" cy="12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70" name="Equation" r:id="rId4" imgW="1676160" imgH="469800" progId="Equation.3">
                  <p:embed/>
                </p:oleObj>
              </mc:Choice>
              <mc:Fallback>
                <p:oleObj name="Equation" r:id="rId4" imgW="1676160" imgH="469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00" y="1508750"/>
                        <a:ext cx="4248150" cy="12604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Date Placeholder 19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graphicFrame>
        <p:nvGraphicFramePr>
          <p:cNvPr id="1027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8274169"/>
              </p:ext>
            </p:extLst>
          </p:nvPr>
        </p:nvGraphicFramePr>
        <p:xfrm>
          <a:off x="3906446" y="4921554"/>
          <a:ext cx="1680357" cy="1018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71" name="Equation" r:id="rId6" imgW="799920" imgH="457200" progId="Equation.3">
                  <p:embed/>
                </p:oleObj>
              </mc:Choice>
              <mc:Fallback>
                <p:oleObj name="Equation" r:id="rId6" imgW="799920" imgH="457200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6446" y="4921554"/>
                        <a:ext cx="1680357" cy="101856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TextBox 4"/>
          <p:cNvSpPr txBox="1">
            <a:spLocks noChangeArrowheads="1"/>
          </p:cNvSpPr>
          <p:nvPr/>
        </p:nvSpPr>
        <p:spPr bwMode="auto">
          <a:xfrm>
            <a:off x="501650" y="2968625"/>
            <a:ext cx="8489950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0850" lvl="1" indent="-184150"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is the revolution frequency (11.25 kHz), </a:t>
            </a:r>
            <a:r>
              <a:rPr lang="en-US" b="1" i="1" dirty="0">
                <a:solidFill>
                  <a:srgbClr val="0000FF"/>
                </a:solidFill>
                <a:latin typeface="Symbol" pitchFamily="18" charset="2"/>
                <a:cs typeface="Arial" pitchFamily="34" charset="0"/>
              </a:rPr>
              <a:t>g</a:t>
            </a:r>
            <a:r>
              <a:rPr lang="en-US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= E/m,</a:t>
            </a:r>
          </a:p>
          <a:p>
            <a:pPr marL="450850" lvl="1" indent="-184150"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US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is the number of colliding bunch pairs,</a:t>
            </a:r>
          </a:p>
          <a:p>
            <a:pPr marL="450850" lvl="1" indent="-184150"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 b="1" i="1" dirty="0">
                <a:solidFill>
                  <a:srgbClr val="D60093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i="1" dirty="0">
                <a:solidFill>
                  <a:srgbClr val="D60093"/>
                </a:solidFill>
                <a:latin typeface="Arial" pitchFamily="34" charset="0"/>
                <a:cs typeface="Arial" pitchFamily="34" charset="0"/>
              </a:rPr>
              <a:t> is the bunch population</a:t>
            </a:r>
            <a:r>
              <a:rPr lang="en-US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marL="450850" lvl="1" indent="-184150"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is a geometric (loss) factor (≤ 1) from the crossing </a:t>
            </a: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angle</a:t>
            </a: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,</a:t>
            </a:r>
            <a:endParaRPr lang="en-US" i="1" dirty="0">
              <a:solidFill>
                <a:srgbClr val="0000FF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marL="450850" lvl="1" indent="-184150"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 b="1" i="1" dirty="0">
                <a:solidFill>
                  <a:srgbClr val="D60093"/>
                </a:solidFill>
                <a:latin typeface="Symbol" pitchFamily="18" charset="2"/>
                <a:cs typeface="Arial" pitchFamily="34" charset="0"/>
                <a:sym typeface="Symbol" pitchFamily="18" charset="2"/>
              </a:rPr>
              <a:t>e</a:t>
            </a:r>
            <a:r>
              <a:rPr lang="en-US" i="1" dirty="0">
                <a:solidFill>
                  <a:srgbClr val="D60093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is the normalized </a:t>
            </a:r>
            <a:r>
              <a:rPr lang="en-US" i="1" dirty="0" err="1">
                <a:solidFill>
                  <a:srgbClr val="D60093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emittance</a:t>
            </a:r>
            <a:r>
              <a:rPr lang="en-US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, </a:t>
            </a:r>
            <a:r>
              <a:rPr lang="en-US" b="1" i="1" dirty="0">
                <a:solidFill>
                  <a:srgbClr val="D60093"/>
                </a:solidFill>
                <a:latin typeface="Symbol" pitchFamily="18" charset="2"/>
                <a:cs typeface="Arial" pitchFamily="34" charset="0"/>
                <a:sym typeface="Symbol" pitchFamily="18" charset="2"/>
              </a:rPr>
              <a:t>b</a:t>
            </a:r>
            <a:r>
              <a:rPr lang="en-US" b="1" i="1" dirty="0">
                <a:solidFill>
                  <a:srgbClr val="D60093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*</a:t>
            </a:r>
            <a:r>
              <a:rPr lang="en-US" i="1" dirty="0">
                <a:solidFill>
                  <a:srgbClr val="D60093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the </a:t>
            </a:r>
            <a:r>
              <a:rPr lang="en-US" i="1" dirty="0" err="1">
                <a:solidFill>
                  <a:srgbClr val="D60093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betatron</a:t>
            </a:r>
            <a:r>
              <a:rPr lang="en-US" i="1" dirty="0">
                <a:solidFill>
                  <a:srgbClr val="D60093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(envelope) function at the IP</a:t>
            </a:r>
            <a:r>
              <a:rPr lang="en-US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,</a:t>
            </a:r>
          </a:p>
          <a:p>
            <a:pPr marL="450850" lvl="1" indent="-184150"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 b="1" i="1" dirty="0">
                <a:solidFill>
                  <a:srgbClr val="0000FF"/>
                </a:solidFill>
                <a:latin typeface="Symbol" pitchFamily="18" charset="2"/>
                <a:cs typeface="Arial" pitchFamily="34" charset="0"/>
                <a:sym typeface="Symbol" pitchFamily="18" charset="2"/>
              </a:rPr>
              <a:t>s</a:t>
            </a:r>
            <a:r>
              <a:rPr lang="en-US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is the beam size at IP:</a:t>
            </a:r>
            <a:endParaRPr lang="en-US" i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59930" y="5246688"/>
            <a:ext cx="1776413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latin typeface="+mj-lt"/>
              </a:rPr>
              <a:t>(Round beams)</a:t>
            </a:r>
          </a:p>
        </p:txBody>
      </p:sp>
      <p:pic>
        <p:nvPicPr>
          <p:cNvPr id="12" name="Picture 24" descr="beam-collisi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718" y="1570832"/>
            <a:ext cx="3906838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Helvetica"/>
                <a:ea typeface="Helvetica"/>
                <a:cs typeface="Helvetica"/>
              </a:rPr>
              <a:t>Interaction regions geometry</a:t>
            </a:r>
          </a:p>
        </p:txBody>
      </p:sp>
      <p:sp>
        <p:nvSpPr>
          <p:cNvPr id="68631" name="Footer Placeholder 57"/>
          <p:cNvSpPr>
            <a:spLocks noGrp="1"/>
          </p:cNvSpPr>
          <p:nvPr>
            <p:ph type="ftr" sz="quarter" idx="1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>
              <a:defRPr/>
            </a:pPr>
            <a:r>
              <a:rPr lang="de-DE" dirty="0" smtClean="0">
                <a:latin typeface="Helvetica"/>
                <a:ea typeface="Helvetica"/>
                <a:cs typeface="Helvetica"/>
              </a:rPr>
              <a:t>LHC Machine  –  J. Wenninger – GIF 2012</a:t>
            </a:r>
            <a:endParaRPr lang="en-US" dirty="0">
              <a:latin typeface="Helvetica"/>
              <a:ea typeface="Helvetica"/>
              <a:cs typeface="Helvetica"/>
            </a:endParaRPr>
          </a:p>
        </p:txBody>
      </p:sp>
      <p:sp>
        <p:nvSpPr>
          <p:cNvPr id="30725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DE36BDAE-E1BA-416C-9B61-00CE7F6A95BA}" type="slidenum">
              <a:rPr lang="en-US" smtClean="0">
                <a:latin typeface="Helvetica"/>
                <a:ea typeface="Helvetica"/>
                <a:cs typeface="Helvetica"/>
              </a:rPr>
              <a:pPr/>
              <a:t>21</a:t>
            </a:fld>
            <a:endParaRPr lang="en-US" smtClean="0">
              <a:latin typeface="Helvetica"/>
              <a:ea typeface="Helvetica"/>
              <a:cs typeface="Helvetica"/>
            </a:endParaRPr>
          </a:p>
        </p:txBody>
      </p:sp>
      <p:sp>
        <p:nvSpPr>
          <p:cNvPr id="30727" name="TextBox 103"/>
          <p:cNvSpPr txBox="1">
            <a:spLocks noChangeArrowheads="1"/>
          </p:cNvSpPr>
          <p:nvPr/>
        </p:nvSpPr>
        <p:spPr bwMode="auto">
          <a:xfrm>
            <a:off x="731500" y="971080"/>
            <a:ext cx="7681000" cy="14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285750" indent="-285750">
              <a:spcBef>
                <a:spcPts val="300"/>
              </a:spcBef>
              <a:buClr>
                <a:srgbClr val="0000FF"/>
              </a:buClr>
              <a:buFont typeface="Wingdings" pitchFamily="2" charset="2"/>
              <a:buChar char="q"/>
            </a:pPr>
            <a:r>
              <a:rPr lang="en-US" sz="2000" dirty="0" smtClean="0">
                <a:latin typeface="Helvetica"/>
                <a:ea typeface="Helvetica"/>
                <a:cs typeface="Helvetica"/>
              </a:rPr>
              <a:t>In the IRs, the </a:t>
            </a:r>
            <a:r>
              <a:rPr lang="en-US" sz="2000" dirty="0">
                <a:latin typeface="Helvetica"/>
                <a:ea typeface="Helvetica"/>
                <a:cs typeface="Helvetica"/>
              </a:rPr>
              <a:t>beams are </a:t>
            </a:r>
            <a:r>
              <a:rPr lang="en-US" sz="2000" dirty="0" smtClean="0">
                <a:latin typeface="Helvetica"/>
                <a:ea typeface="Helvetica"/>
                <a:cs typeface="Helvetica"/>
              </a:rPr>
              <a:t>first combined into a single common vacuum chamber and </a:t>
            </a:r>
            <a:r>
              <a:rPr lang="en-US" sz="2000" dirty="0">
                <a:latin typeface="Helvetica"/>
                <a:ea typeface="Helvetica"/>
                <a:cs typeface="Helvetica"/>
              </a:rPr>
              <a:t>then </a:t>
            </a:r>
            <a:r>
              <a:rPr lang="en-US" sz="2000" dirty="0" smtClean="0">
                <a:latin typeface="Helvetica"/>
                <a:ea typeface="Helvetica"/>
                <a:cs typeface="Helvetica"/>
              </a:rPr>
              <a:t>re-separated in the horizontal plane,</a:t>
            </a:r>
          </a:p>
          <a:p>
            <a:pPr marL="285750" indent="-285750">
              <a:spcBef>
                <a:spcPts val="300"/>
              </a:spcBef>
              <a:buClr>
                <a:srgbClr val="0000FF"/>
              </a:buClr>
              <a:buFont typeface="Wingdings" pitchFamily="2" charset="2"/>
              <a:buChar char="q"/>
            </a:pPr>
            <a:r>
              <a:rPr lang="en-US" sz="2000" dirty="0" smtClean="0">
                <a:latin typeface="Helvetica"/>
                <a:ea typeface="Helvetica"/>
                <a:cs typeface="Helvetica"/>
              </a:rPr>
              <a:t>The beams move from inner to outer bore (or vice-versa),</a:t>
            </a:r>
          </a:p>
          <a:p>
            <a:pPr marL="285750" indent="-285750">
              <a:spcBef>
                <a:spcPts val="300"/>
              </a:spcBef>
              <a:buClr>
                <a:srgbClr val="0000FF"/>
              </a:buClr>
              <a:buFont typeface="Wingdings" pitchFamily="2" charset="2"/>
              <a:buChar char="q"/>
            </a:pPr>
            <a:r>
              <a:rPr lang="en-US" sz="2000" dirty="0" smtClean="0">
                <a:latin typeface="Helvetica"/>
                <a:ea typeface="Helvetica"/>
                <a:cs typeface="Helvetica"/>
              </a:rPr>
              <a:t>The triplet </a:t>
            </a:r>
            <a:r>
              <a:rPr lang="en-US" sz="2000" dirty="0" err="1" smtClean="0">
                <a:latin typeface="Helvetica"/>
                <a:ea typeface="Helvetica"/>
                <a:cs typeface="Helvetica"/>
              </a:rPr>
              <a:t>quadrupoles</a:t>
            </a:r>
            <a:r>
              <a:rPr lang="en-US" sz="2000" dirty="0" smtClean="0">
                <a:latin typeface="Helvetica"/>
                <a:ea typeface="Helvetica"/>
                <a:cs typeface="Helvetica"/>
              </a:rPr>
              <a:t> are used to focus the beam at the IP. </a:t>
            </a:r>
            <a:endParaRPr lang="en-US" sz="2000" dirty="0">
              <a:latin typeface="Helvetica"/>
              <a:ea typeface="Helvetica"/>
              <a:cs typeface="Helvetica"/>
            </a:endParaRPr>
          </a:p>
        </p:txBody>
      </p:sp>
      <p:sp>
        <p:nvSpPr>
          <p:cNvPr id="59" name="Date Placeholder 5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77910" y="2583386"/>
            <a:ext cx="7711400" cy="3303534"/>
            <a:chOff x="777910" y="2583386"/>
            <a:chExt cx="7711400" cy="3303534"/>
          </a:xfrm>
        </p:grpSpPr>
        <p:grpSp>
          <p:nvGrpSpPr>
            <p:cNvPr id="4" name="Group 3"/>
            <p:cNvGrpSpPr/>
            <p:nvPr/>
          </p:nvGrpSpPr>
          <p:grpSpPr>
            <a:xfrm>
              <a:off x="777910" y="2772103"/>
              <a:ext cx="7711400" cy="3114817"/>
              <a:chOff x="624290" y="2252428"/>
              <a:chExt cx="7711400" cy="3114817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1130502" y="2252428"/>
                <a:ext cx="7205188" cy="3096822"/>
                <a:chOff x="976882" y="1677088"/>
                <a:chExt cx="7205188" cy="3096822"/>
              </a:xfrm>
            </p:grpSpPr>
            <p:sp>
              <p:nvSpPr>
                <p:cNvPr id="30813" name="TextBox 111"/>
                <p:cNvSpPr txBox="1">
                  <a:spLocks noChangeArrowheads="1"/>
                </p:cNvSpPr>
                <p:nvPr/>
              </p:nvSpPr>
              <p:spPr bwMode="auto">
                <a:xfrm>
                  <a:off x="976882" y="2967772"/>
                  <a:ext cx="868363" cy="307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en-US" sz="1400" b="1" dirty="0">
                      <a:latin typeface="Helvetica"/>
                      <a:ea typeface="Helvetica"/>
                      <a:cs typeface="Helvetica"/>
                    </a:rPr>
                    <a:t>194 mm</a:t>
                  </a:r>
                </a:p>
              </p:txBody>
            </p:sp>
            <p:grpSp>
              <p:nvGrpSpPr>
                <p:cNvPr id="2" name="Group 1"/>
                <p:cNvGrpSpPr/>
                <p:nvPr/>
              </p:nvGrpSpPr>
              <p:grpSpPr>
                <a:xfrm>
                  <a:off x="1000335" y="1677088"/>
                  <a:ext cx="7181735" cy="3096822"/>
                  <a:chOff x="1000335" y="1677088"/>
                  <a:chExt cx="7181735" cy="3096822"/>
                </a:xfrm>
              </p:grpSpPr>
              <p:cxnSp>
                <p:nvCxnSpPr>
                  <p:cNvPr id="30812" name="Straight Arrow Connector 110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1000335" y="2444750"/>
                    <a:ext cx="1588" cy="1390196"/>
                  </a:xfrm>
                  <a:prstGeom prst="straightConnector1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0816" name="Straight Arrow Connector 11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937470" y="4350720"/>
                    <a:ext cx="3505200" cy="1588"/>
                  </a:xfrm>
                  <a:prstGeom prst="straightConnector1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30817" name="TextBox 1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64146" y="4042745"/>
                    <a:ext cx="846138" cy="3079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r>
                      <a:rPr lang="en-US" sz="1400" b="1" dirty="0">
                        <a:latin typeface="Helvetica"/>
                        <a:ea typeface="Helvetica"/>
                        <a:cs typeface="Helvetica"/>
                      </a:rPr>
                      <a:t>~ 260 m</a:t>
                    </a:r>
                  </a:p>
                </p:txBody>
              </p:sp>
              <p:sp>
                <p:nvSpPr>
                  <p:cNvPr id="30818" name="TextBox 5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08830" y="4465935"/>
                    <a:ext cx="2484438" cy="3079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r>
                      <a:rPr lang="en-US" sz="1400" b="1" dirty="0">
                        <a:solidFill>
                          <a:srgbClr val="CC3399"/>
                        </a:solidFill>
                        <a:latin typeface="Helvetica"/>
                        <a:ea typeface="Helvetica"/>
                        <a:cs typeface="Helvetica"/>
                      </a:rPr>
                      <a:t>Common vacuum chamber</a:t>
                    </a:r>
                  </a:p>
                </p:txBody>
              </p:sp>
              <p:grpSp>
                <p:nvGrpSpPr>
                  <p:cNvPr id="102" name="Group 101"/>
                  <p:cNvGrpSpPr/>
                  <p:nvPr/>
                </p:nvGrpSpPr>
                <p:grpSpPr>
                  <a:xfrm>
                    <a:off x="3381445" y="2507175"/>
                    <a:ext cx="576075" cy="1245662"/>
                    <a:chOff x="3381445" y="4196458"/>
                    <a:chExt cx="576075" cy="1245662"/>
                  </a:xfrm>
                </p:grpSpPr>
                <p:sp>
                  <p:nvSpPr>
                    <p:cNvPr id="103" name="Oval 102"/>
                    <p:cNvSpPr/>
                    <p:nvPr/>
                  </p:nvSpPr>
                  <p:spPr bwMode="auto">
                    <a:xfrm>
                      <a:off x="3616650" y="4196458"/>
                      <a:ext cx="120756" cy="1245020"/>
                    </a:xfrm>
                    <a:prstGeom prst="ellipse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sp>
                  <p:nvSpPr>
                    <p:cNvPr id="104" name="Oval 103"/>
                    <p:cNvSpPr/>
                    <p:nvPr/>
                  </p:nvSpPr>
                  <p:spPr bwMode="auto">
                    <a:xfrm>
                      <a:off x="3836764" y="4197100"/>
                      <a:ext cx="120756" cy="1245020"/>
                    </a:xfrm>
                    <a:prstGeom prst="ellipse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sp>
                  <p:nvSpPr>
                    <p:cNvPr id="105" name="Oval 104"/>
                    <p:cNvSpPr/>
                    <p:nvPr/>
                  </p:nvSpPr>
                  <p:spPr bwMode="auto">
                    <a:xfrm>
                      <a:off x="3381445" y="4197100"/>
                      <a:ext cx="120756" cy="1245020"/>
                    </a:xfrm>
                    <a:prstGeom prst="ellipse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</p:grpSp>
              <p:grpSp>
                <p:nvGrpSpPr>
                  <p:cNvPr id="106" name="Group 105"/>
                  <p:cNvGrpSpPr/>
                  <p:nvPr/>
                </p:nvGrpSpPr>
                <p:grpSpPr>
                  <a:xfrm>
                    <a:off x="5455315" y="2507817"/>
                    <a:ext cx="576075" cy="1245662"/>
                    <a:chOff x="5455315" y="4197100"/>
                    <a:chExt cx="576075" cy="1245662"/>
                  </a:xfrm>
                </p:grpSpPr>
                <p:sp>
                  <p:nvSpPr>
                    <p:cNvPr id="107" name="Oval 106"/>
                    <p:cNvSpPr/>
                    <p:nvPr/>
                  </p:nvSpPr>
                  <p:spPr bwMode="auto">
                    <a:xfrm>
                      <a:off x="5690520" y="4197100"/>
                      <a:ext cx="120756" cy="1245020"/>
                    </a:xfrm>
                    <a:prstGeom prst="ellipse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sp>
                  <p:nvSpPr>
                    <p:cNvPr id="108" name="Oval 107"/>
                    <p:cNvSpPr/>
                    <p:nvPr/>
                  </p:nvSpPr>
                  <p:spPr bwMode="auto">
                    <a:xfrm>
                      <a:off x="5910634" y="4197742"/>
                      <a:ext cx="120756" cy="1245020"/>
                    </a:xfrm>
                    <a:prstGeom prst="ellipse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sp>
                  <p:nvSpPr>
                    <p:cNvPr id="109" name="Oval 108"/>
                    <p:cNvSpPr/>
                    <p:nvPr/>
                  </p:nvSpPr>
                  <p:spPr bwMode="auto">
                    <a:xfrm>
                      <a:off x="5455315" y="4197742"/>
                      <a:ext cx="120756" cy="1245020"/>
                    </a:xfrm>
                    <a:prstGeom prst="ellipse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</p:grpSp>
              <p:grpSp>
                <p:nvGrpSpPr>
                  <p:cNvPr id="110" name="Group 109"/>
                  <p:cNvGrpSpPr/>
                  <p:nvPr/>
                </p:nvGrpSpPr>
                <p:grpSpPr>
                  <a:xfrm>
                    <a:off x="1192360" y="1677088"/>
                    <a:ext cx="6989710" cy="2558417"/>
                    <a:chOff x="1192360" y="2752428"/>
                    <a:chExt cx="6989710" cy="2558417"/>
                  </a:xfrm>
                </p:grpSpPr>
                <p:sp>
                  <p:nvSpPr>
                    <p:cNvPr id="111" name="Rectangle 110"/>
                    <p:cNvSpPr/>
                    <p:nvPr/>
                  </p:nvSpPr>
                  <p:spPr bwMode="auto">
                    <a:xfrm>
                      <a:off x="7260350" y="3083355"/>
                      <a:ext cx="268835" cy="2227490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sp>
                  <p:nvSpPr>
                    <p:cNvPr id="112" name="Rectangle 111"/>
                    <p:cNvSpPr/>
                    <p:nvPr/>
                  </p:nvSpPr>
                  <p:spPr bwMode="auto">
                    <a:xfrm>
                      <a:off x="6530655" y="3486608"/>
                      <a:ext cx="268835" cy="147859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sp>
                  <p:nvSpPr>
                    <p:cNvPr id="114" name="Rectangle 113"/>
                    <p:cNvSpPr/>
                    <p:nvPr/>
                  </p:nvSpPr>
                  <p:spPr bwMode="auto">
                    <a:xfrm>
                      <a:off x="1845245" y="3083355"/>
                      <a:ext cx="268835" cy="2227490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sp>
                  <p:nvSpPr>
                    <p:cNvPr id="115" name="Rectangle 114"/>
                    <p:cNvSpPr/>
                    <p:nvPr/>
                  </p:nvSpPr>
                  <p:spPr bwMode="auto">
                    <a:xfrm>
                      <a:off x="2574940" y="3486608"/>
                      <a:ext cx="268835" cy="147859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grpSp>
                  <p:nvGrpSpPr>
                    <p:cNvPr id="116" name="Group 115"/>
                    <p:cNvGrpSpPr/>
                    <p:nvPr/>
                  </p:nvGrpSpPr>
                  <p:grpSpPr>
                    <a:xfrm>
                      <a:off x="1192360" y="3467405"/>
                      <a:ext cx="6989710" cy="1470065"/>
                      <a:chOff x="1192360" y="3467405"/>
                      <a:chExt cx="6989710" cy="1470065"/>
                    </a:xfrm>
                  </p:grpSpPr>
                  <p:cxnSp>
                    <p:nvCxnSpPr>
                      <p:cNvPr id="122" name="Straight Connector 121"/>
                      <p:cNvCxnSpPr/>
                      <p:nvPr/>
                    </p:nvCxnSpPr>
                    <p:spPr bwMode="auto">
                      <a:xfrm>
                        <a:off x="1192360" y="3467405"/>
                        <a:ext cx="768100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28575" cap="flat" cmpd="sng" algn="ctr">
                        <a:solidFill>
                          <a:srgbClr val="0000FF"/>
                        </a:solidFill>
                        <a:prstDash val="solid"/>
                        <a:round/>
                        <a:headEnd type="none" w="med" len="med"/>
                        <a:tailEnd type="triangle" w="med" len="med"/>
                      </a:ln>
                      <a:effectLst/>
                    </p:spPr>
                  </p:cxnSp>
                  <p:cxnSp>
                    <p:nvCxnSpPr>
                      <p:cNvPr id="123" name="Straight Connector 122"/>
                      <p:cNvCxnSpPr/>
                      <p:nvPr/>
                    </p:nvCxnSpPr>
                    <p:spPr bwMode="auto">
                      <a:xfrm>
                        <a:off x="1960460" y="3467405"/>
                        <a:ext cx="768100" cy="729695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28575" cap="flat" cmpd="sng" algn="ctr">
                        <a:solidFill>
                          <a:srgbClr val="0000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24" name="Straight Connector 123"/>
                      <p:cNvCxnSpPr/>
                      <p:nvPr/>
                    </p:nvCxnSpPr>
                    <p:spPr bwMode="auto">
                      <a:xfrm>
                        <a:off x="2728560" y="4197100"/>
                        <a:ext cx="3917310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28575" cap="flat" cmpd="sng" algn="ctr">
                        <a:solidFill>
                          <a:srgbClr val="0000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25" name="Straight Connector 124"/>
                      <p:cNvCxnSpPr/>
                      <p:nvPr/>
                    </p:nvCxnSpPr>
                    <p:spPr bwMode="auto">
                      <a:xfrm>
                        <a:off x="6645870" y="4197100"/>
                        <a:ext cx="768100" cy="729695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28575" cap="flat" cmpd="sng" algn="ctr">
                        <a:solidFill>
                          <a:srgbClr val="0000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26" name="Straight Connector 125"/>
                      <p:cNvCxnSpPr/>
                      <p:nvPr/>
                    </p:nvCxnSpPr>
                    <p:spPr bwMode="auto">
                      <a:xfrm>
                        <a:off x="7413970" y="4934720"/>
                        <a:ext cx="768100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28575" cap="flat" cmpd="sng" algn="ctr">
                        <a:solidFill>
                          <a:srgbClr val="0000FF"/>
                        </a:solidFill>
                        <a:prstDash val="solid"/>
                        <a:round/>
                        <a:headEnd type="none" w="med" len="med"/>
                        <a:tailEnd type="triangle" w="med" len="med"/>
                      </a:ln>
                      <a:effectLst/>
                    </p:spPr>
                  </p:cxnSp>
                  <p:cxnSp>
                    <p:nvCxnSpPr>
                      <p:cNvPr id="127" name="Straight Connector 126"/>
                      <p:cNvCxnSpPr/>
                      <p:nvPr/>
                    </p:nvCxnSpPr>
                    <p:spPr bwMode="auto">
                      <a:xfrm>
                        <a:off x="1192360" y="4937470"/>
                        <a:ext cx="768100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28575" cap="flat" cmpd="sng" algn="ctr">
                        <a:solidFill>
                          <a:srgbClr val="FF0000"/>
                        </a:solidFill>
                        <a:prstDash val="solid"/>
                        <a:round/>
                        <a:headEnd type="triangl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28" name="Straight Connector 127"/>
                      <p:cNvCxnSpPr/>
                      <p:nvPr/>
                    </p:nvCxnSpPr>
                    <p:spPr bwMode="auto">
                      <a:xfrm flipV="1">
                        <a:off x="6645870" y="3467406"/>
                        <a:ext cx="768100" cy="729695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28575" cap="flat" cmpd="sng" algn="ctr">
                        <a:solidFill>
                          <a:srgbClr val="FF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29" name="Straight Connector 128"/>
                      <p:cNvCxnSpPr/>
                      <p:nvPr/>
                    </p:nvCxnSpPr>
                    <p:spPr bwMode="auto">
                      <a:xfrm flipV="1">
                        <a:off x="1960460" y="4205025"/>
                        <a:ext cx="768100" cy="729695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28575" cap="flat" cmpd="sng" algn="ctr">
                        <a:solidFill>
                          <a:srgbClr val="FF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30" name="Straight Connector 129"/>
                      <p:cNvCxnSpPr/>
                      <p:nvPr/>
                    </p:nvCxnSpPr>
                    <p:spPr bwMode="auto">
                      <a:xfrm>
                        <a:off x="7413970" y="3467406"/>
                        <a:ext cx="768100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28575" cap="flat" cmpd="sng" algn="ctr">
                        <a:solidFill>
                          <a:srgbClr val="FF0000"/>
                        </a:solidFill>
                        <a:prstDash val="solid"/>
                        <a:round/>
                        <a:headEnd type="triangle" w="med" len="med"/>
                        <a:tailEnd type="none" w="med" len="med"/>
                      </a:ln>
                      <a:effectLst/>
                    </p:spPr>
                  </p:cxnSp>
                </p:grpSp>
                <p:cxnSp>
                  <p:nvCxnSpPr>
                    <p:cNvPr id="117" name="Straight Connector 116"/>
                    <p:cNvCxnSpPr/>
                    <p:nvPr/>
                  </p:nvCxnSpPr>
                  <p:spPr bwMode="auto">
                    <a:xfrm>
                      <a:off x="2728560" y="4235505"/>
                      <a:ext cx="3917310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sp>
                  <p:nvSpPr>
                    <p:cNvPr id="118" name="TextBox 117"/>
                    <p:cNvSpPr txBox="1"/>
                    <p:nvPr/>
                  </p:nvSpPr>
                  <p:spPr>
                    <a:xfrm>
                      <a:off x="1730030" y="2776115"/>
                      <a:ext cx="49244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 smtClean="0">
                          <a:latin typeface="+mj-lt"/>
                        </a:rPr>
                        <a:t>D2</a:t>
                      </a:r>
                      <a:endParaRPr lang="en-GB" dirty="0">
                        <a:latin typeface="+mj-lt"/>
                      </a:endParaRPr>
                    </a:p>
                  </p:txBody>
                </p:sp>
                <p:sp>
                  <p:nvSpPr>
                    <p:cNvPr id="119" name="TextBox 118"/>
                    <p:cNvSpPr txBox="1"/>
                    <p:nvPr/>
                  </p:nvSpPr>
                  <p:spPr>
                    <a:xfrm>
                      <a:off x="2466547" y="3136478"/>
                      <a:ext cx="47961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 smtClean="0">
                          <a:latin typeface="+mj-lt"/>
                        </a:rPr>
                        <a:t>D1</a:t>
                      </a:r>
                      <a:endParaRPr lang="en-GB" dirty="0">
                        <a:latin typeface="+mj-lt"/>
                      </a:endParaRPr>
                    </a:p>
                  </p:txBody>
                </p:sp>
                <p:sp>
                  <p:nvSpPr>
                    <p:cNvPr id="120" name="TextBox 119"/>
                    <p:cNvSpPr txBox="1"/>
                    <p:nvPr/>
                  </p:nvSpPr>
                  <p:spPr>
                    <a:xfrm>
                      <a:off x="6415440" y="3160165"/>
                      <a:ext cx="47961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 smtClean="0">
                          <a:latin typeface="+mj-lt"/>
                        </a:rPr>
                        <a:t>D1</a:t>
                      </a:r>
                      <a:endParaRPr lang="en-GB" dirty="0">
                        <a:latin typeface="+mj-lt"/>
                      </a:endParaRPr>
                    </a:p>
                  </p:txBody>
                </p:sp>
                <p:sp>
                  <p:nvSpPr>
                    <p:cNvPr id="121" name="TextBox 120"/>
                    <p:cNvSpPr txBox="1"/>
                    <p:nvPr/>
                  </p:nvSpPr>
                  <p:spPr>
                    <a:xfrm>
                      <a:off x="7151957" y="2752428"/>
                      <a:ext cx="49244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 smtClean="0">
                          <a:latin typeface="+mj-lt"/>
                        </a:rPr>
                        <a:t>D2</a:t>
                      </a:r>
                      <a:endParaRPr lang="en-GB" dirty="0">
                        <a:latin typeface="+mj-lt"/>
                      </a:endParaRPr>
                    </a:p>
                  </p:txBody>
                </p:sp>
              </p:grpSp>
              <p:sp>
                <p:nvSpPr>
                  <p:cNvPr id="131" name="TextBox 130"/>
                  <p:cNvSpPr txBox="1"/>
                  <p:nvPr/>
                </p:nvSpPr>
                <p:spPr>
                  <a:xfrm>
                    <a:off x="3255460" y="2213538"/>
                    <a:ext cx="81727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latin typeface="+mj-lt"/>
                      </a:rPr>
                      <a:t>Triplet</a:t>
                    </a:r>
                    <a:endParaRPr lang="en-GB" dirty="0">
                      <a:latin typeface="+mj-lt"/>
                    </a:endParaRPr>
                  </a:p>
                </p:txBody>
              </p:sp>
              <p:sp>
                <p:nvSpPr>
                  <p:cNvPr id="132" name="TextBox 131"/>
                  <p:cNvSpPr txBox="1"/>
                  <p:nvPr/>
                </p:nvSpPr>
                <p:spPr>
                  <a:xfrm>
                    <a:off x="5329330" y="2200577"/>
                    <a:ext cx="81727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latin typeface="+mj-lt"/>
                      </a:rPr>
                      <a:t>Triplet</a:t>
                    </a:r>
                    <a:endParaRPr lang="en-GB" dirty="0">
                      <a:latin typeface="+mj-lt"/>
                    </a:endParaRPr>
                  </a:p>
                </p:txBody>
              </p:sp>
            </p:grpSp>
          </p:grpSp>
          <p:sp>
            <p:nvSpPr>
              <p:cNvPr id="44" name="TextBox 43"/>
              <p:cNvSpPr txBox="1"/>
              <p:nvPr/>
            </p:nvSpPr>
            <p:spPr>
              <a:xfrm>
                <a:off x="624290" y="4844025"/>
                <a:ext cx="281038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 smtClean="0">
                    <a:latin typeface="+mj-lt"/>
                  </a:rPr>
                  <a:t>D1,D2 : </a:t>
                </a:r>
              </a:p>
              <a:p>
                <a:r>
                  <a:rPr lang="en-US" sz="1400" i="1" dirty="0" smtClean="0">
                    <a:latin typeface="+mj-lt"/>
                  </a:rPr>
                  <a:t>separation/recombination dipoles</a:t>
                </a:r>
                <a:endParaRPr lang="en-GB" sz="1400" i="1" dirty="0">
                  <a:latin typeface="+mj-lt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3846932" y="2583386"/>
              <a:ext cx="31854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D60093"/>
                  </a:solidFill>
                  <a:latin typeface="+mj-lt"/>
                </a:rPr>
                <a:t>Machine geometry in H plane</a:t>
              </a:r>
              <a:endParaRPr lang="en-GB" i="1" dirty="0">
                <a:solidFill>
                  <a:srgbClr val="D60093"/>
                </a:solidFill>
                <a:latin typeface="+mj-lt"/>
              </a:endParaRPr>
            </a:p>
          </p:txBody>
        </p:sp>
        <p:sp>
          <p:nvSpPr>
            <p:cNvPr id="5" name="5-Point Star 4"/>
            <p:cNvSpPr/>
            <p:nvPr/>
          </p:nvSpPr>
          <p:spPr bwMode="auto">
            <a:xfrm>
              <a:off x="4830621" y="4062787"/>
              <a:ext cx="317454" cy="307975"/>
            </a:xfrm>
            <a:prstGeom prst="star5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822211" y="3674148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IP</a:t>
              </a:r>
              <a:endParaRPr lang="en-GB" dirty="0">
                <a:latin typeface="+mj-lt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400356" y="3205661"/>
            <a:ext cx="752129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400" b="1" kern="0" dirty="0" smtClean="0">
                <a:solidFill>
                  <a:srgbClr val="0000FF"/>
                </a:solidFill>
                <a:latin typeface="+mn-lt"/>
              </a:rPr>
              <a:t>beam1</a:t>
            </a:r>
            <a:endParaRPr lang="en-GB" sz="1400" b="1" kern="0" dirty="0" smtClean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836425" y="4657423"/>
            <a:ext cx="752129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400" b="1" kern="0" dirty="0" smtClean="0">
                <a:solidFill>
                  <a:srgbClr val="0000FF"/>
                </a:solidFill>
                <a:latin typeface="+mn-lt"/>
              </a:rPr>
              <a:t>beam1</a:t>
            </a:r>
            <a:endParaRPr lang="en-GB" sz="1400" b="1" kern="0" dirty="0" smtClean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74830" y="3198033"/>
            <a:ext cx="752129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400" b="1" kern="0" dirty="0" smtClean="0">
                <a:solidFill>
                  <a:srgbClr val="FF0000"/>
                </a:solidFill>
                <a:latin typeface="+mn-lt"/>
              </a:rPr>
              <a:t>beam2</a:t>
            </a:r>
            <a:endParaRPr lang="en-GB" sz="1400" b="1" kern="0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422790" y="4657423"/>
            <a:ext cx="752129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400" b="1" kern="0" dirty="0" smtClean="0">
                <a:solidFill>
                  <a:srgbClr val="FF0000"/>
                </a:solidFill>
                <a:latin typeface="+mn-lt"/>
              </a:rPr>
              <a:t>beam2</a:t>
            </a:r>
            <a:endParaRPr lang="en-GB" sz="1400" b="1" kern="0" dirty="0" smtClean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54" name="Straight Arrow Connector 117"/>
          <p:cNvCxnSpPr>
            <a:cxnSpLocks noChangeShapeType="1"/>
          </p:cNvCxnSpPr>
          <p:nvPr/>
        </p:nvCxnSpPr>
        <p:spPr bwMode="auto">
          <a:xfrm flipV="1">
            <a:off x="4341570" y="4830556"/>
            <a:ext cx="1382580" cy="1665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" name="TextBox 119"/>
          <p:cNvSpPr txBox="1">
            <a:spLocks noChangeArrowheads="1"/>
          </p:cNvSpPr>
          <p:nvPr/>
        </p:nvSpPr>
        <p:spPr bwMode="auto">
          <a:xfrm>
            <a:off x="4648810" y="4504340"/>
            <a:ext cx="7473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1400" b="1" dirty="0">
                <a:latin typeface="Helvetica"/>
                <a:ea typeface="Helvetica"/>
                <a:cs typeface="Helvetica"/>
              </a:rPr>
              <a:t>~ </a:t>
            </a:r>
            <a:r>
              <a:rPr lang="en-US" sz="1400" b="1" dirty="0" smtClean="0">
                <a:latin typeface="Helvetica"/>
                <a:ea typeface="Helvetica"/>
                <a:cs typeface="Helvetica"/>
              </a:rPr>
              <a:t>40 </a:t>
            </a:r>
            <a:r>
              <a:rPr lang="en-US" sz="1400" b="1" dirty="0">
                <a:latin typeface="Helvetica"/>
                <a:ea typeface="Helvetica"/>
                <a:cs typeface="Helvetica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14946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Helvetica"/>
                <a:ea typeface="Helvetica"/>
                <a:cs typeface="Helvetica"/>
              </a:rPr>
              <a:t>Separation and crossing</a:t>
            </a:r>
          </a:p>
        </p:txBody>
      </p:sp>
      <p:sp>
        <p:nvSpPr>
          <p:cNvPr id="68631" name="Footer Placeholder 57"/>
          <p:cNvSpPr>
            <a:spLocks noGrp="1"/>
          </p:cNvSpPr>
          <p:nvPr>
            <p:ph type="ftr" sz="quarter" idx="1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>
              <a:defRPr/>
            </a:pPr>
            <a:r>
              <a:rPr lang="de-DE" dirty="0" smtClean="0">
                <a:latin typeface="Helvetica"/>
                <a:ea typeface="Helvetica"/>
                <a:cs typeface="Helvetica"/>
              </a:rPr>
              <a:t>LHC Machine  –  J. Wenninger – GIF 2012</a:t>
            </a:r>
            <a:endParaRPr lang="en-US" dirty="0">
              <a:latin typeface="Helvetica"/>
              <a:ea typeface="Helvetica"/>
              <a:cs typeface="Helvetica"/>
            </a:endParaRPr>
          </a:p>
        </p:txBody>
      </p:sp>
      <p:sp>
        <p:nvSpPr>
          <p:cNvPr id="30725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DE36BDAE-E1BA-416C-9B61-00CE7F6A95BA}" type="slidenum">
              <a:rPr lang="en-US" smtClean="0">
                <a:latin typeface="Helvetica"/>
                <a:ea typeface="Helvetica"/>
                <a:cs typeface="Helvetica"/>
              </a:rPr>
              <a:pPr/>
              <a:t>22</a:t>
            </a:fld>
            <a:endParaRPr lang="en-US" smtClean="0">
              <a:latin typeface="Helvetica"/>
              <a:ea typeface="Helvetica"/>
              <a:cs typeface="Helvetica"/>
            </a:endParaRPr>
          </a:p>
        </p:txBody>
      </p:sp>
      <p:sp>
        <p:nvSpPr>
          <p:cNvPr id="59" name="Date Placeholder 5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graphicFrame>
        <p:nvGraphicFramePr>
          <p:cNvPr id="84" name="Table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71477"/>
              </p:ext>
            </p:extLst>
          </p:nvPr>
        </p:nvGraphicFramePr>
        <p:xfrm>
          <a:off x="6818767" y="2394677"/>
          <a:ext cx="2208213" cy="17256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1900"/>
                <a:gridCol w="1286313"/>
              </a:tblGrid>
              <a:tr h="384149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 marL="91458" marR="91458" marT="45732" marB="457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FF"/>
                          </a:solidFill>
                          <a:latin typeface="Symbol" pitchFamily="18" charset="2"/>
                        </a:rPr>
                        <a:t>a</a:t>
                      </a: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</a:rPr>
                        <a:t> (</a:t>
                      </a:r>
                      <a:r>
                        <a:rPr lang="en-US" sz="1600" baseline="0" dirty="0" err="1" smtClean="0">
                          <a:solidFill>
                            <a:srgbClr val="0000FF"/>
                          </a:solidFill>
                          <a:latin typeface="Symbol" pitchFamily="18" charset="2"/>
                        </a:rPr>
                        <a:t>m</a:t>
                      </a:r>
                      <a:r>
                        <a:rPr lang="en-US" sz="1600" baseline="0" dirty="0" err="1" smtClean="0">
                          <a:solidFill>
                            <a:srgbClr val="0000FF"/>
                          </a:solidFill>
                        </a:rPr>
                        <a:t>rad</a:t>
                      </a:r>
                      <a:r>
                        <a:rPr lang="en-US" sz="1600" baseline="0" dirty="0" smtClean="0">
                          <a:solidFill>
                            <a:srgbClr val="0000FF"/>
                          </a:solidFill>
                        </a:rPr>
                        <a:t>) 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 marL="91458" marR="91458" marT="45732" marB="45732"/>
                </a:tc>
              </a:tr>
              <a:tr h="33536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ATLAS</a:t>
                      </a:r>
                      <a:endParaRPr lang="en-US" sz="1600" b="1" dirty="0"/>
                    </a:p>
                  </a:txBody>
                  <a:tcPr marL="91458" marR="91458" marT="45732" marB="457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-145 /</a:t>
                      </a:r>
                      <a:r>
                        <a:rPr lang="en-US" sz="1600" b="1" baseline="0" dirty="0" smtClean="0"/>
                        <a:t> ver.</a:t>
                      </a:r>
                      <a:endParaRPr lang="en-US" sz="1600" b="1" dirty="0"/>
                    </a:p>
                  </a:txBody>
                  <a:tcPr marL="91458" marR="91458" marT="45732" marB="45732"/>
                </a:tc>
              </a:tr>
              <a:tr h="33536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ALICE</a:t>
                      </a:r>
                      <a:endParaRPr lang="en-US" sz="1600" b="1" dirty="0"/>
                    </a:p>
                  </a:txBody>
                  <a:tcPr marL="91458" marR="91458" marT="45732" marB="457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 145 / ver.</a:t>
                      </a:r>
                      <a:endParaRPr lang="en-US" sz="1600" b="1" dirty="0"/>
                    </a:p>
                  </a:txBody>
                  <a:tcPr marL="91458" marR="91458" marT="45732" marB="45732"/>
                </a:tc>
              </a:tr>
              <a:tr h="33536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CMS</a:t>
                      </a:r>
                      <a:endParaRPr lang="en-US" sz="1600" b="1" dirty="0"/>
                    </a:p>
                  </a:txBody>
                  <a:tcPr marL="91458" marR="91458" marT="45732" marB="457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 145 / </a:t>
                      </a:r>
                      <a:r>
                        <a:rPr lang="en-US" sz="1600" b="1" dirty="0" err="1" smtClean="0"/>
                        <a:t>hor</a:t>
                      </a:r>
                      <a:endParaRPr lang="en-US" sz="1600" b="1" dirty="0"/>
                    </a:p>
                  </a:txBody>
                  <a:tcPr marL="91458" marR="91458" marT="45732" marB="45732"/>
                </a:tc>
              </a:tr>
              <a:tr h="33536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/>
                        <a:t>LHCb</a:t>
                      </a:r>
                      <a:endParaRPr lang="en-US" sz="1600" b="1" dirty="0"/>
                    </a:p>
                  </a:txBody>
                  <a:tcPr marL="91458" marR="91458" marT="45732" marB="457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90 /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ver</a:t>
                      </a:r>
                      <a:endParaRPr lang="en-US" sz="1600" b="1" dirty="0"/>
                    </a:p>
                  </a:txBody>
                  <a:tcPr marL="91458" marR="91458" marT="45732" marB="45732"/>
                </a:tc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539475" y="4138895"/>
            <a:ext cx="6819900" cy="2324100"/>
            <a:chOff x="2229295" y="1239915"/>
            <a:chExt cx="6819900" cy="2324100"/>
          </a:xfrm>
        </p:grpSpPr>
        <p:grpSp>
          <p:nvGrpSpPr>
            <p:cNvPr id="30730" name="Group 84"/>
            <p:cNvGrpSpPr>
              <a:grpSpLocks/>
            </p:cNvGrpSpPr>
            <p:nvPr/>
          </p:nvGrpSpPr>
          <p:grpSpPr bwMode="auto">
            <a:xfrm>
              <a:off x="2229295" y="1239915"/>
              <a:ext cx="6819900" cy="2324100"/>
              <a:chOff x="1516063" y="4254500"/>
              <a:chExt cx="6819900" cy="2324100"/>
            </a:xfrm>
          </p:grpSpPr>
          <p:grpSp>
            <p:nvGrpSpPr>
              <p:cNvPr id="30754" name="Group 59"/>
              <p:cNvGrpSpPr>
                <a:grpSpLocks/>
              </p:cNvGrpSpPr>
              <p:nvPr/>
            </p:nvGrpSpPr>
            <p:grpSpPr bwMode="auto">
              <a:xfrm>
                <a:off x="1516063" y="4254500"/>
                <a:ext cx="6819900" cy="2324100"/>
                <a:chOff x="1371600" y="4114800"/>
                <a:chExt cx="6819900" cy="2324100"/>
              </a:xfrm>
            </p:grpSpPr>
            <p:grpSp>
              <p:nvGrpSpPr>
                <p:cNvPr id="30769" name="Group 79"/>
                <p:cNvGrpSpPr>
                  <a:grpSpLocks/>
                </p:cNvGrpSpPr>
                <p:nvPr/>
              </p:nvGrpSpPr>
              <p:grpSpPr bwMode="auto">
                <a:xfrm>
                  <a:off x="2324100" y="4152900"/>
                  <a:ext cx="4457700" cy="2286000"/>
                  <a:chOff x="2057400" y="3657600"/>
                  <a:chExt cx="4457700" cy="2286000"/>
                </a:xfrm>
              </p:grpSpPr>
              <p:cxnSp>
                <p:nvCxnSpPr>
                  <p:cNvPr id="30783" name="Straight Connector 52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3714750" y="4324350"/>
                    <a:ext cx="1219200" cy="876300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FF0000"/>
                    </a:solidFill>
                    <a:prstDash val="sysDash"/>
                    <a:round/>
                    <a:headEnd type="triangle" w="lg" len="lg"/>
                    <a:tailEnd w="lg" len="lg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0784" name="Straight Connector 55"/>
                  <p:cNvCxnSpPr>
                    <a:cxnSpLocks noChangeShapeType="1"/>
                  </p:cNvCxnSpPr>
                  <p:nvPr/>
                </p:nvCxnSpPr>
                <p:spPr bwMode="auto">
                  <a:xfrm rot="10800000">
                    <a:off x="3619500" y="4076700"/>
                    <a:ext cx="228600" cy="76200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FF0000"/>
                    </a:solidFill>
                    <a:prstDash val="sys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0785" name="Straight Connector 57"/>
                  <p:cNvCxnSpPr>
                    <a:cxnSpLocks noChangeShapeType="1"/>
                  </p:cNvCxnSpPr>
                  <p:nvPr/>
                </p:nvCxnSpPr>
                <p:spPr bwMode="auto">
                  <a:xfrm rot="16200000" flipV="1">
                    <a:off x="3295650" y="3752850"/>
                    <a:ext cx="419100" cy="228600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FF0000"/>
                    </a:solidFill>
                    <a:prstDash val="sys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0786" name="Straight Connector 59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362200" y="3695700"/>
                    <a:ext cx="1066800" cy="990600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FF0000"/>
                    </a:solidFill>
                    <a:prstDash val="sys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0787" name="Straight Connector 61"/>
                  <p:cNvCxnSpPr>
                    <a:cxnSpLocks noChangeShapeType="1"/>
                  </p:cNvCxnSpPr>
                  <p:nvPr/>
                </p:nvCxnSpPr>
                <p:spPr bwMode="auto">
                  <a:xfrm rot="10800000" flipV="1">
                    <a:off x="2057400" y="4724400"/>
                    <a:ext cx="342900" cy="76200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FF0000"/>
                    </a:solidFill>
                    <a:prstDash val="sys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0788" name="Straight Connector 65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4667250" y="5543550"/>
                    <a:ext cx="495300" cy="228600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FF0000"/>
                    </a:solidFill>
                    <a:prstDash val="sys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0789" name="Straight Connector 68"/>
                  <p:cNvCxnSpPr>
                    <a:cxnSpLocks noChangeShapeType="1"/>
                  </p:cNvCxnSpPr>
                  <p:nvPr/>
                </p:nvCxnSpPr>
                <p:spPr bwMode="auto">
                  <a:xfrm rot="5400000" flipH="1" flipV="1">
                    <a:off x="4838700" y="5295900"/>
                    <a:ext cx="876300" cy="419100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FF0000"/>
                    </a:solidFill>
                    <a:prstDash val="sys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0790" name="Straight Connector 70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5486400" y="4762500"/>
                    <a:ext cx="1028700" cy="304800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FF0000"/>
                    </a:solidFill>
                    <a:prstDash val="sysDash"/>
                    <a:round/>
                    <a:headEnd type="triangle" w="med" len="med"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cxnSp>
              <p:nvCxnSpPr>
                <p:cNvPr id="30770" name="Straight Connector 75"/>
                <p:cNvCxnSpPr>
                  <a:cxnSpLocks noChangeShapeType="1"/>
                </p:cNvCxnSpPr>
                <p:nvPr/>
              </p:nvCxnSpPr>
              <p:spPr bwMode="auto">
                <a:xfrm flipV="1">
                  <a:off x="1371600" y="5257800"/>
                  <a:ext cx="6819900" cy="3810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prstDash val="sys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30771" name="Group 80"/>
                <p:cNvGrpSpPr>
                  <a:grpSpLocks/>
                </p:cNvGrpSpPr>
                <p:nvPr/>
              </p:nvGrpSpPr>
              <p:grpSpPr bwMode="auto">
                <a:xfrm flipH="1">
                  <a:off x="2286000" y="4114800"/>
                  <a:ext cx="4457700" cy="2324100"/>
                  <a:chOff x="2057400" y="3657600"/>
                  <a:chExt cx="4457700" cy="2286000"/>
                </a:xfrm>
              </p:grpSpPr>
              <p:cxnSp>
                <p:nvCxnSpPr>
                  <p:cNvPr id="30775" name="Straight Connector 81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3573217" y="4382062"/>
                    <a:ext cx="1304141" cy="769623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0000FF"/>
                    </a:solidFill>
                    <a:prstDash val="sysDash"/>
                    <a:round/>
                    <a:headEnd type="triangle" w="lg" len="lg"/>
                    <a:tailEnd w="lg" len="lg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0776" name="Straight Connector 82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3619501" y="4076700"/>
                    <a:ext cx="220979" cy="38100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0000FF"/>
                    </a:solidFill>
                    <a:prstDash val="sys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0777" name="Straight Connector 83"/>
                  <p:cNvCxnSpPr>
                    <a:cxnSpLocks noChangeShapeType="1"/>
                  </p:cNvCxnSpPr>
                  <p:nvPr/>
                </p:nvCxnSpPr>
                <p:spPr bwMode="auto">
                  <a:xfrm rot="16200000" flipV="1">
                    <a:off x="3295650" y="3752850"/>
                    <a:ext cx="419100" cy="228600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0000FF"/>
                    </a:solidFill>
                    <a:prstDash val="sys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0778" name="Straight Connector 8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362200" y="3695700"/>
                    <a:ext cx="1066800" cy="990600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0000FF"/>
                    </a:solidFill>
                    <a:prstDash val="sys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0779" name="Straight Connector 85"/>
                  <p:cNvCxnSpPr>
                    <a:cxnSpLocks noChangeShapeType="1"/>
                  </p:cNvCxnSpPr>
                  <p:nvPr/>
                </p:nvCxnSpPr>
                <p:spPr bwMode="auto">
                  <a:xfrm rot="10800000" flipV="1">
                    <a:off x="2057400" y="4724400"/>
                    <a:ext cx="342900" cy="76200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0000FF"/>
                    </a:solidFill>
                    <a:prstDash val="sys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0780" name="Straight Connector 86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4595421" y="5471723"/>
                    <a:ext cx="486556" cy="380998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0000FF"/>
                    </a:solidFill>
                    <a:prstDash val="sys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0781" name="Straight Connector 87"/>
                  <p:cNvCxnSpPr>
                    <a:cxnSpLocks noChangeShapeType="1"/>
                  </p:cNvCxnSpPr>
                  <p:nvPr/>
                </p:nvCxnSpPr>
                <p:spPr bwMode="auto">
                  <a:xfrm rot="5400000" flipH="1" flipV="1">
                    <a:off x="4838700" y="5295900"/>
                    <a:ext cx="876300" cy="419100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0000FF"/>
                    </a:solidFill>
                    <a:prstDash val="sys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0782" name="Straight Connector 88"/>
                  <p:cNvCxnSpPr>
                    <a:cxnSpLocks noChangeShapeType="1"/>
                  </p:cNvCxnSpPr>
                  <p:nvPr/>
                </p:nvCxnSpPr>
                <p:spPr bwMode="auto">
                  <a:xfrm rot="10800000" flipH="1">
                    <a:off x="5486399" y="4800600"/>
                    <a:ext cx="1028701" cy="266700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0000FF"/>
                    </a:solidFill>
                    <a:prstDash val="sysDash"/>
                    <a:round/>
                    <a:headEnd type="triangle" w="med" len="med"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cxnSp>
              <p:nvCxnSpPr>
                <p:cNvPr id="30772" name="Straight Arrow Connector 106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6515101" y="4686300"/>
                  <a:ext cx="1143000" cy="3175"/>
                </a:xfrm>
                <a:prstGeom prst="straightConnector1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30773" name="TextBox 107"/>
                <p:cNvSpPr txBox="1">
                  <a:spLocks noChangeArrowheads="1"/>
                </p:cNvSpPr>
                <p:nvPr/>
              </p:nvSpPr>
              <p:spPr bwMode="auto">
                <a:xfrm>
                  <a:off x="7086600" y="4495800"/>
                  <a:ext cx="808235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en-US" sz="1400" b="1" dirty="0">
                      <a:latin typeface="Helvetica"/>
                      <a:ea typeface="Helvetica"/>
                      <a:cs typeface="Helvetica"/>
                    </a:rPr>
                    <a:t>~ </a:t>
                  </a:r>
                  <a:r>
                    <a:rPr lang="en-US" sz="1400" b="1" dirty="0" smtClean="0">
                      <a:latin typeface="Helvetica"/>
                      <a:ea typeface="Helvetica"/>
                      <a:cs typeface="Helvetica"/>
                    </a:rPr>
                    <a:t>8 </a:t>
                  </a:r>
                  <a:r>
                    <a:rPr lang="en-US" sz="1400" b="1" dirty="0">
                      <a:latin typeface="Helvetica"/>
                      <a:ea typeface="Helvetica"/>
                      <a:cs typeface="Helvetica"/>
                    </a:rPr>
                    <a:t>mm</a:t>
                  </a:r>
                </a:p>
              </p:txBody>
            </p:sp>
            <p:sp>
              <p:nvSpPr>
                <p:cNvPr id="30774" name="TextBox 115"/>
                <p:cNvSpPr txBox="1">
                  <a:spLocks noChangeArrowheads="1"/>
                </p:cNvSpPr>
                <p:nvPr/>
              </p:nvSpPr>
              <p:spPr bwMode="auto">
                <a:xfrm>
                  <a:off x="6612360" y="5708815"/>
                  <a:ext cx="1531938" cy="369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en-US" dirty="0">
                      <a:solidFill>
                        <a:srgbClr val="CC3399"/>
                      </a:solidFill>
                      <a:latin typeface="Helvetica"/>
                      <a:ea typeface="Helvetica"/>
                      <a:cs typeface="Helvetica"/>
                    </a:rPr>
                    <a:t>Not to scale !</a:t>
                  </a:r>
                </a:p>
              </p:txBody>
            </p:sp>
          </p:grpSp>
          <p:sp>
            <p:nvSpPr>
              <p:cNvPr id="30755" name="Oval 62"/>
              <p:cNvSpPr>
                <a:spLocks noChangeArrowheads="1"/>
              </p:cNvSpPr>
              <p:nvPr/>
            </p:nvSpPr>
            <p:spPr bwMode="auto">
              <a:xfrm rot="3601268">
                <a:off x="3767034" y="4438169"/>
                <a:ext cx="310191" cy="11380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56" name="Oval 63"/>
              <p:cNvSpPr>
                <a:spLocks noChangeArrowheads="1"/>
              </p:cNvSpPr>
              <p:nvPr/>
            </p:nvSpPr>
            <p:spPr bwMode="auto">
              <a:xfrm rot="8043149">
                <a:off x="3039207" y="4910884"/>
                <a:ext cx="310191" cy="11380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57" name="Oval 64"/>
              <p:cNvSpPr>
                <a:spLocks noChangeArrowheads="1"/>
              </p:cNvSpPr>
              <p:nvPr/>
            </p:nvSpPr>
            <p:spPr bwMode="auto">
              <a:xfrm rot="-3150899">
                <a:off x="3865313" y="6333282"/>
                <a:ext cx="310191" cy="114211"/>
              </a:xfrm>
              <a:prstGeom prst="ellipse">
                <a:avLst/>
              </a:prstGeom>
              <a:solidFill>
                <a:srgbClr val="0000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58" name="Oval 65"/>
              <p:cNvSpPr>
                <a:spLocks noChangeArrowheads="1"/>
              </p:cNvSpPr>
              <p:nvPr/>
            </p:nvSpPr>
            <p:spPr bwMode="auto">
              <a:xfrm rot="9795226">
                <a:off x="6004211" y="5580025"/>
                <a:ext cx="310191" cy="11380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59" name="Oval 66"/>
              <p:cNvSpPr>
                <a:spLocks noChangeArrowheads="1"/>
              </p:cNvSpPr>
              <p:nvPr/>
            </p:nvSpPr>
            <p:spPr bwMode="auto">
              <a:xfrm rot="3967260">
                <a:off x="5215084" y="6336081"/>
                <a:ext cx="310191" cy="11380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60" name="Oval 67"/>
              <p:cNvSpPr>
                <a:spLocks noChangeArrowheads="1"/>
              </p:cNvSpPr>
              <p:nvPr/>
            </p:nvSpPr>
            <p:spPr bwMode="auto">
              <a:xfrm rot="-3150899">
                <a:off x="5247893" y="4489841"/>
                <a:ext cx="310191" cy="114211"/>
              </a:xfrm>
              <a:prstGeom prst="ellipse">
                <a:avLst/>
              </a:prstGeom>
              <a:solidFill>
                <a:srgbClr val="0000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61" name="Oval 68"/>
              <p:cNvSpPr>
                <a:spLocks noChangeArrowheads="1"/>
              </p:cNvSpPr>
              <p:nvPr/>
            </p:nvSpPr>
            <p:spPr bwMode="auto">
              <a:xfrm rot="-8035018">
                <a:off x="6019415" y="4888239"/>
                <a:ext cx="310191" cy="114211"/>
              </a:xfrm>
              <a:prstGeom prst="ellipse">
                <a:avLst/>
              </a:prstGeom>
              <a:solidFill>
                <a:srgbClr val="0000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62" name="Oval 69"/>
              <p:cNvSpPr>
                <a:spLocks noChangeArrowheads="1"/>
              </p:cNvSpPr>
              <p:nvPr/>
            </p:nvSpPr>
            <p:spPr bwMode="auto">
              <a:xfrm rot="-9983046">
                <a:off x="3062169" y="5565181"/>
                <a:ext cx="310191" cy="114211"/>
              </a:xfrm>
              <a:prstGeom prst="ellipse">
                <a:avLst/>
              </a:prstGeom>
              <a:solidFill>
                <a:srgbClr val="0000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30763" name="Straight Connector 71"/>
              <p:cNvCxnSpPr>
                <a:cxnSpLocks noChangeShapeType="1"/>
              </p:cNvCxnSpPr>
              <p:nvPr/>
            </p:nvCxnSpPr>
            <p:spPr bwMode="auto">
              <a:xfrm rot="16200000" flipH="1">
                <a:off x="3074205" y="5464465"/>
                <a:ext cx="1728225" cy="38405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764" name="Straight Connector 72"/>
              <p:cNvCxnSpPr>
                <a:cxnSpLocks noChangeShapeType="1"/>
              </p:cNvCxnSpPr>
              <p:nvPr/>
            </p:nvCxnSpPr>
            <p:spPr bwMode="auto">
              <a:xfrm rot="5400000">
                <a:off x="2939789" y="5291640"/>
                <a:ext cx="499266" cy="3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765" name="Straight Connector 78"/>
              <p:cNvCxnSpPr>
                <a:cxnSpLocks noChangeShapeType="1"/>
              </p:cNvCxnSpPr>
              <p:nvPr/>
            </p:nvCxnSpPr>
            <p:spPr bwMode="auto">
              <a:xfrm rot="16200000" flipH="1">
                <a:off x="4533595" y="5502870"/>
                <a:ext cx="1728225" cy="38405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766" name="Straight Connector 79"/>
              <p:cNvCxnSpPr>
                <a:cxnSpLocks noChangeShapeType="1"/>
              </p:cNvCxnSpPr>
              <p:nvPr/>
            </p:nvCxnSpPr>
            <p:spPr bwMode="auto">
              <a:xfrm rot="5400000">
                <a:off x="5896974" y="5291642"/>
                <a:ext cx="499266" cy="3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0767" name="Oval 80"/>
              <p:cNvSpPr>
                <a:spLocks noChangeArrowheads="1"/>
              </p:cNvSpPr>
              <p:nvPr/>
            </p:nvSpPr>
            <p:spPr bwMode="auto">
              <a:xfrm rot="3251957">
                <a:off x="4567139" y="5339913"/>
                <a:ext cx="310191" cy="11380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68" name="Oval 81"/>
              <p:cNvSpPr>
                <a:spLocks noChangeArrowheads="1"/>
              </p:cNvSpPr>
              <p:nvPr/>
            </p:nvSpPr>
            <p:spPr bwMode="auto">
              <a:xfrm rot="-3390760">
                <a:off x="4577422" y="5340613"/>
                <a:ext cx="310191" cy="114211"/>
              </a:xfrm>
              <a:prstGeom prst="ellipse">
                <a:avLst/>
              </a:prstGeom>
              <a:solidFill>
                <a:srgbClr val="0000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6" name="Arc 85"/>
            <p:cNvSpPr/>
            <p:nvPr/>
          </p:nvSpPr>
          <p:spPr bwMode="auto">
            <a:xfrm rot="355037">
              <a:off x="5334000" y="2108782"/>
              <a:ext cx="498475" cy="652463"/>
            </a:xfrm>
            <a:prstGeom prst="arc">
              <a:avLst/>
            </a:prstGeom>
            <a:noFill/>
            <a:ln w="28575" cap="flat" cmpd="sng" algn="ctr">
              <a:solidFill>
                <a:srgbClr val="D60093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752" name="TextBox 86"/>
            <p:cNvSpPr txBox="1">
              <a:spLocks noChangeArrowheads="1"/>
            </p:cNvSpPr>
            <p:nvPr/>
          </p:nvSpPr>
          <p:spPr bwMode="auto">
            <a:xfrm>
              <a:off x="5762625" y="1969610"/>
              <a:ext cx="3302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en-US" b="1" dirty="0">
                  <a:solidFill>
                    <a:srgbClr val="D60093"/>
                  </a:solidFill>
                  <a:latin typeface="Symbol" pitchFamily="18" charset="2"/>
                </a:rPr>
                <a:t>a</a:t>
              </a:r>
            </a:p>
          </p:txBody>
        </p:sp>
      </p:grpSp>
      <p:sp>
        <p:nvSpPr>
          <p:cNvPr id="30753" name="TextBox 78"/>
          <p:cNvSpPr txBox="1">
            <a:spLocks noChangeArrowheads="1"/>
          </p:cNvSpPr>
          <p:nvPr/>
        </p:nvSpPr>
        <p:spPr bwMode="auto">
          <a:xfrm>
            <a:off x="7120689" y="4120290"/>
            <a:ext cx="16294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b="1" dirty="0" smtClean="0">
                <a:solidFill>
                  <a:srgbClr val="0000FF"/>
                </a:solidFill>
                <a:latin typeface="+mj-lt"/>
              </a:rPr>
              <a:t>4 </a:t>
            </a:r>
            <a:r>
              <a:rPr lang="en-US" b="1" dirty="0" err="1" smtClean="0">
                <a:solidFill>
                  <a:srgbClr val="0000FF"/>
                </a:solidFill>
                <a:latin typeface="+mj-lt"/>
              </a:rPr>
              <a:t>TeV</a:t>
            </a:r>
            <a:r>
              <a:rPr lang="en-US" b="1" dirty="0" smtClean="0">
                <a:solidFill>
                  <a:srgbClr val="0000FF"/>
                </a:solidFill>
                <a:latin typeface="+mj-lt"/>
              </a:rPr>
              <a:t> / 2012 </a:t>
            </a:r>
            <a:r>
              <a:rPr lang="en-US" b="1" dirty="0">
                <a:solidFill>
                  <a:srgbClr val="0000FF"/>
                </a:solidFill>
                <a:latin typeface="+mj-lt"/>
              </a:rPr>
              <a:t>!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77880" y="2776114"/>
            <a:ext cx="5968324" cy="1075341"/>
            <a:chOff x="650948" y="2468874"/>
            <a:chExt cx="5968324" cy="1075341"/>
          </a:xfrm>
        </p:grpSpPr>
        <p:cxnSp>
          <p:nvCxnSpPr>
            <p:cNvPr id="51" name="Straight Connector 75"/>
            <p:cNvCxnSpPr>
              <a:cxnSpLocks noChangeShapeType="1"/>
            </p:cNvCxnSpPr>
            <p:nvPr/>
          </p:nvCxnSpPr>
          <p:spPr bwMode="auto">
            <a:xfrm flipV="1">
              <a:off x="650948" y="3006545"/>
              <a:ext cx="5968324" cy="381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" name="Straight Connector 59"/>
            <p:cNvCxnSpPr>
              <a:cxnSpLocks noChangeShapeType="1"/>
            </p:cNvCxnSpPr>
            <p:nvPr/>
          </p:nvCxnSpPr>
          <p:spPr bwMode="auto">
            <a:xfrm flipH="1">
              <a:off x="1883650" y="2468874"/>
              <a:ext cx="3710352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prstDash val="sysDash"/>
              <a:round/>
              <a:headEnd type="none" w="lg" len="lg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" name="Straight Connector 84"/>
            <p:cNvCxnSpPr>
              <a:cxnSpLocks noChangeShapeType="1"/>
            </p:cNvCxnSpPr>
            <p:nvPr/>
          </p:nvCxnSpPr>
          <p:spPr bwMode="auto">
            <a:xfrm>
              <a:off x="1883650" y="3544215"/>
              <a:ext cx="3710350" cy="0"/>
            </a:xfrm>
            <a:prstGeom prst="line">
              <a:avLst/>
            </a:prstGeom>
            <a:noFill/>
            <a:ln w="28575" algn="ctr">
              <a:solidFill>
                <a:srgbClr val="0000FF"/>
              </a:solidFill>
              <a:prstDash val="sysDash"/>
              <a:round/>
              <a:headEnd type="none" w="lg" len="lg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" name="Straight Connector 59"/>
            <p:cNvCxnSpPr>
              <a:cxnSpLocks noChangeShapeType="1"/>
            </p:cNvCxnSpPr>
            <p:nvPr/>
          </p:nvCxnSpPr>
          <p:spPr bwMode="auto">
            <a:xfrm flipH="1">
              <a:off x="1499600" y="2468874"/>
              <a:ext cx="404700" cy="57577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Straight Connector 59"/>
            <p:cNvCxnSpPr>
              <a:cxnSpLocks noChangeShapeType="1"/>
            </p:cNvCxnSpPr>
            <p:nvPr/>
          </p:nvCxnSpPr>
          <p:spPr bwMode="auto">
            <a:xfrm>
              <a:off x="5612585" y="2476083"/>
              <a:ext cx="326325" cy="530462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" name="Straight Connector 88"/>
            <p:cNvCxnSpPr>
              <a:cxnSpLocks noChangeShapeType="1"/>
            </p:cNvCxnSpPr>
            <p:nvPr/>
          </p:nvCxnSpPr>
          <p:spPr bwMode="auto">
            <a:xfrm flipH="1" flipV="1">
              <a:off x="1499601" y="3046029"/>
              <a:ext cx="404699" cy="498186"/>
            </a:xfrm>
            <a:prstGeom prst="line">
              <a:avLst/>
            </a:prstGeom>
            <a:noFill/>
            <a:ln w="28575" algn="ctr">
              <a:solidFill>
                <a:srgbClr val="0000FF"/>
              </a:solidFill>
              <a:prstDash val="sys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" name="Straight Connector 88"/>
            <p:cNvCxnSpPr>
              <a:cxnSpLocks noChangeShapeType="1"/>
            </p:cNvCxnSpPr>
            <p:nvPr/>
          </p:nvCxnSpPr>
          <p:spPr bwMode="auto">
            <a:xfrm flipV="1">
              <a:off x="5594000" y="3044645"/>
              <a:ext cx="344910" cy="499570"/>
            </a:xfrm>
            <a:prstGeom prst="line">
              <a:avLst/>
            </a:prstGeom>
            <a:noFill/>
            <a:ln w="28575" algn="ctr">
              <a:solidFill>
                <a:srgbClr val="0000FF"/>
              </a:solidFill>
              <a:prstDash val="sys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" name="Straight Arrow Connector 106"/>
            <p:cNvCxnSpPr>
              <a:cxnSpLocks noChangeShapeType="1"/>
            </p:cNvCxnSpPr>
            <p:nvPr/>
          </p:nvCxnSpPr>
          <p:spPr bwMode="auto">
            <a:xfrm flipV="1">
              <a:off x="3412934" y="2480291"/>
              <a:ext cx="3174" cy="106392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3" name="TextBox 107"/>
            <p:cNvSpPr txBox="1">
              <a:spLocks noChangeArrowheads="1"/>
            </p:cNvSpPr>
            <p:nvPr/>
          </p:nvSpPr>
          <p:spPr bwMode="auto">
            <a:xfrm>
              <a:off x="1886522" y="2713621"/>
              <a:ext cx="1529586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lang="en-US" sz="1400" b="1" dirty="0">
                  <a:latin typeface="Helvetica"/>
                  <a:ea typeface="Helvetica"/>
                  <a:cs typeface="Helvetica"/>
                </a:rPr>
                <a:t>4</a:t>
              </a:r>
              <a:r>
                <a:rPr lang="en-US" sz="1400" b="1" dirty="0" smtClean="0">
                  <a:latin typeface="Helvetica"/>
                  <a:ea typeface="Helvetica"/>
                  <a:cs typeface="Helvetica"/>
                </a:rPr>
                <a:t> mm (450 </a:t>
              </a:r>
              <a:r>
                <a:rPr lang="en-US" sz="1400" b="1" dirty="0" err="1" smtClean="0">
                  <a:latin typeface="Helvetica"/>
                  <a:ea typeface="Helvetica"/>
                  <a:cs typeface="Helvetica"/>
                </a:rPr>
                <a:t>GeV</a:t>
              </a:r>
              <a:r>
                <a:rPr lang="en-US" sz="1400" b="1" dirty="0" smtClean="0">
                  <a:latin typeface="Helvetica"/>
                  <a:ea typeface="Helvetica"/>
                  <a:cs typeface="Helvetica"/>
                </a:rPr>
                <a:t>)</a:t>
              </a:r>
            </a:p>
            <a:p>
              <a:pPr>
                <a:spcAft>
                  <a:spcPts val="600"/>
                </a:spcAft>
              </a:pPr>
              <a:r>
                <a:rPr lang="en-US" sz="1400" b="1" dirty="0" smtClean="0">
                  <a:latin typeface="Helvetica"/>
                  <a:ea typeface="Helvetica"/>
                  <a:cs typeface="Helvetica"/>
                </a:rPr>
                <a:t>1.3 mm (4 </a:t>
              </a:r>
              <a:r>
                <a:rPr lang="en-US" sz="1400" b="1" dirty="0" err="1" smtClean="0">
                  <a:latin typeface="Helvetica"/>
                  <a:ea typeface="Helvetica"/>
                  <a:cs typeface="Helvetica"/>
                </a:rPr>
                <a:t>TeV</a:t>
              </a:r>
              <a:r>
                <a:rPr lang="en-US" sz="1400" b="1" dirty="0" smtClean="0">
                  <a:latin typeface="Helvetica"/>
                  <a:ea typeface="Helvetica"/>
                  <a:cs typeface="Helvetica"/>
                </a:rPr>
                <a:t>)</a:t>
              </a:r>
              <a:endParaRPr lang="en-US" sz="1400" b="1" dirty="0">
                <a:latin typeface="Helvetica"/>
                <a:ea typeface="Helvetica"/>
                <a:cs typeface="Helvetica"/>
              </a:endParaRPr>
            </a:p>
          </p:txBody>
        </p:sp>
      </p:grpSp>
      <p:sp>
        <p:nvSpPr>
          <p:cNvPr id="75" name="TextBox 103"/>
          <p:cNvSpPr txBox="1">
            <a:spLocks noChangeArrowheads="1"/>
          </p:cNvSpPr>
          <p:nvPr/>
        </p:nvSpPr>
        <p:spPr bwMode="auto">
          <a:xfrm>
            <a:off x="561880" y="817460"/>
            <a:ext cx="7428165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000" dirty="0" smtClean="0">
                <a:latin typeface="Helvetica"/>
                <a:ea typeface="Helvetica"/>
                <a:cs typeface="Helvetica"/>
              </a:rPr>
              <a:t>To prevent undesired parasitic collisions in the region where the beams circulate in the common vacuum chamber:</a:t>
            </a:r>
          </a:p>
          <a:p>
            <a:pPr marL="285750" indent="-285750">
              <a:spcBef>
                <a:spcPts val="300"/>
              </a:spcBef>
              <a:buClr>
                <a:srgbClr val="0000FF"/>
              </a:buClr>
              <a:buFont typeface="Courier New" pitchFamily="49" charset="0"/>
              <a:buChar char="o"/>
            </a:pPr>
            <a:r>
              <a:rPr lang="en-US" i="1" dirty="0" smtClean="0">
                <a:solidFill>
                  <a:srgbClr val="0000FF"/>
                </a:solidFill>
                <a:latin typeface="Helvetica"/>
                <a:ea typeface="Helvetica"/>
                <a:cs typeface="Helvetica"/>
              </a:rPr>
              <a:t>Parallel separation in one plane (mostly effective at the IP), which is collapsed to 0 when the beams are colliding,</a:t>
            </a:r>
          </a:p>
          <a:p>
            <a:pPr marL="285750" indent="-285750">
              <a:spcBef>
                <a:spcPts val="300"/>
              </a:spcBef>
              <a:buClr>
                <a:srgbClr val="0000FF"/>
              </a:buClr>
              <a:buFont typeface="Courier New" pitchFamily="49" charset="0"/>
              <a:buChar char="o"/>
            </a:pPr>
            <a:r>
              <a:rPr lang="en-US" i="1" dirty="0" smtClean="0">
                <a:solidFill>
                  <a:srgbClr val="0000FF"/>
                </a:solidFill>
                <a:latin typeface="Helvetica"/>
                <a:ea typeface="Helvetica"/>
                <a:cs typeface="Helvetica"/>
              </a:rPr>
              <a:t>Crossing angle in the other plane.</a:t>
            </a:r>
          </a:p>
        </p:txBody>
      </p:sp>
    </p:spTree>
    <p:extLst>
      <p:ext uri="{BB962C8B-B14F-4D97-AF65-F5344CB8AC3E}">
        <p14:creationId xmlns:p14="http://schemas.microsoft.com/office/powerpoint/2010/main" val="177869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7990045" y="1239915"/>
            <a:ext cx="345645" cy="46086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9700" name="Title 1"/>
          <p:cNvSpPr>
            <a:spLocks noGrp="1"/>
          </p:cNvSpPr>
          <p:nvPr>
            <p:ph type="title"/>
          </p:nvPr>
        </p:nvSpPr>
        <p:spPr>
          <a:xfrm>
            <a:off x="381000" y="49213"/>
            <a:ext cx="8153400" cy="715962"/>
          </a:xfrm>
        </p:spPr>
        <p:txBody>
          <a:bodyPr/>
          <a:lstStyle/>
          <a:p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* and beam size at IP</a:t>
            </a:r>
            <a:endParaRPr lang="en-US" dirty="0" smtClean="0">
              <a:latin typeface="Helvetica"/>
              <a:ea typeface="Helvetica"/>
              <a:cs typeface="Helvetica"/>
            </a:endParaRPr>
          </a:p>
        </p:txBody>
      </p:sp>
      <p:sp>
        <p:nvSpPr>
          <p:cNvPr id="66563" name="Slide Number Placeholder 2"/>
          <p:cNvSpPr>
            <a:spLocks noGrp="1"/>
          </p:cNvSpPr>
          <p:nvPr>
            <p:ph type="sldNum" sz="quarter" idx="12"/>
          </p:nvPr>
        </p:nvSpPr>
        <p:spPr>
          <a:xfrm rot="16200000">
            <a:off x="-2133600" y="2933700"/>
            <a:ext cx="4610100" cy="342900"/>
          </a:xfrm>
        </p:spPr>
        <p:txBody>
          <a:bodyPr/>
          <a:lstStyle/>
          <a:p>
            <a:pPr algn="l">
              <a:defRPr/>
            </a:pPr>
            <a:fld id="{EBD0D416-E87A-43B4-8148-448C6AED7413}" type="slidenum">
              <a:rPr lang="en-US" sz="1200" b="1" smtClean="0">
                <a:solidFill>
                  <a:schemeClr val="bg2">
                    <a:lumMod val="75000"/>
                  </a:schemeClr>
                </a:solidFill>
                <a:latin typeface="Helvetica"/>
                <a:ea typeface="Helvetica"/>
                <a:cs typeface="Helvetica"/>
              </a:rPr>
              <a:pPr algn="l">
                <a:defRPr/>
              </a:pPr>
              <a:t>23</a:t>
            </a:fld>
            <a:endParaRPr lang="en-US" sz="1200" b="1" smtClean="0">
              <a:solidFill>
                <a:schemeClr val="bg2">
                  <a:lumMod val="75000"/>
                </a:schemeClr>
              </a:solidFill>
              <a:latin typeface="Helvetica"/>
              <a:ea typeface="Helvetica"/>
              <a:cs typeface="Helvetica"/>
            </a:endParaRPr>
          </a:p>
        </p:txBody>
      </p:sp>
      <p:sp>
        <p:nvSpPr>
          <p:cNvPr id="29702" name="TextBox 32"/>
          <p:cNvSpPr txBox="1">
            <a:spLocks noChangeArrowheads="1"/>
          </p:cNvSpPr>
          <p:nvPr/>
        </p:nvSpPr>
        <p:spPr bwMode="auto">
          <a:xfrm>
            <a:off x="385856" y="855865"/>
            <a:ext cx="5415104" cy="230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ts val="900"/>
              </a:spcBef>
              <a:buClr>
                <a:srgbClr val="0000FF"/>
              </a:buClr>
              <a:buSzPct val="90000"/>
              <a:buFont typeface="Wingdings" pitchFamily="2" charset="2"/>
              <a:buChar char="q"/>
            </a:pPr>
            <a:r>
              <a:rPr lang="en-US" dirty="0">
                <a:latin typeface="Helvetica"/>
                <a:ea typeface="Helvetica"/>
                <a:cs typeface="Helvetica"/>
              </a:rPr>
              <a:t>The focusing at the IP is defined by </a:t>
            </a:r>
            <a:r>
              <a:rPr lang="en-US" b="1" dirty="0">
                <a:solidFill>
                  <a:srgbClr val="0000FF"/>
                </a:solidFill>
                <a:latin typeface="Symbol" pitchFamily="18" charset="2"/>
                <a:ea typeface="Helvetica"/>
                <a:cs typeface="Helvetica"/>
              </a:rPr>
              <a:t>b</a:t>
            </a:r>
            <a:r>
              <a:rPr lang="en-US" b="1" dirty="0">
                <a:solidFill>
                  <a:srgbClr val="0000FF"/>
                </a:solidFill>
                <a:latin typeface="Helvetica"/>
                <a:ea typeface="Helvetica"/>
                <a:cs typeface="Helvetica"/>
              </a:rPr>
              <a:t>*</a:t>
            </a:r>
            <a:r>
              <a:rPr lang="en-US" dirty="0">
                <a:latin typeface="Helvetica"/>
                <a:ea typeface="Helvetica"/>
                <a:cs typeface="Helvetica"/>
              </a:rPr>
              <a:t> </a:t>
            </a:r>
            <a:r>
              <a:rPr lang="en-US" dirty="0" smtClean="0">
                <a:latin typeface="Helvetica"/>
                <a:ea typeface="Helvetica"/>
                <a:cs typeface="Helvetica"/>
              </a:rPr>
              <a:t>, which describes the beam envelope (optics) and which </a:t>
            </a:r>
            <a:r>
              <a:rPr lang="en-US" dirty="0">
                <a:latin typeface="Helvetica"/>
                <a:ea typeface="Helvetica"/>
                <a:cs typeface="Helvetica"/>
              </a:rPr>
              <a:t>relates to the beam size </a:t>
            </a:r>
            <a:r>
              <a:rPr lang="en-US" dirty="0" smtClean="0">
                <a:latin typeface="Symbol" pitchFamily="18" charset="2"/>
                <a:ea typeface="Helvetica"/>
                <a:cs typeface="Helvetica"/>
              </a:rPr>
              <a:t>s.</a:t>
            </a:r>
          </a:p>
          <a:p>
            <a:pPr marL="533400" lvl="1" indent="-266700">
              <a:spcBef>
                <a:spcPts val="900"/>
              </a:spcBef>
              <a:buClr>
                <a:srgbClr val="0000FF"/>
              </a:buClr>
              <a:buSzPct val="90000"/>
              <a:buFont typeface="Courier New" pitchFamily="49" charset="0"/>
              <a:buChar char="o"/>
            </a:pPr>
            <a:r>
              <a:rPr lang="en-US" i="1" dirty="0" smtClean="0">
                <a:solidFill>
                  <a:srgbClr val="0000FF"/>
                </a:solidFill>
                <a:latin typeface="+mj-lt"/>
                <a:ea typeface="Helvetica"/>
                <a:cs typeface="Helvetica"/>
              </a:rPr>
              <a:t>Note that the beam size shrinks with energy !</a:t>
            </a:r>
          </a:p>
          <a:p>
            <a:pPr>
              <a:spcBef>
                <a:spcPts val="1200"/>
              </a:spcBef>
              <a:buClr>
                <a:srgbClr val="0000FF"/>
              </a:buClr>
              <a:buSzPct val="90000"/>
              <a:buFont typeface="Wingdings" pitchFamily="2" charset="2"/>
              <a:buChar char="q"/>
            </a:pPr>
            <a:r>
              <a:rPr lang="en-US" b="1" dirty="0" smtClean="0">
                <a:solidFill>
                  <a:srgbClr val="0000FF"/>
                </a:solidFill>
                <a:latin typeface="Symbol" pitchFamily="18" charset="2"/>
                <a:ea typeface="Helvetica"/>
                <a:cs typeface="Helvetica"/>
              </a:rPr>
              <a:t>b</a:t>
            </a:r>
            <a:r>
              <a:rPr lang="en-US" b="1" dirty="0">
                <a:solidFill>
                  <a:srgbClr val="0000FF"/>
                </a:solidFill>
                <a:latin typeface="Helvetica"/>
                <a:ea typeface="Helvetica"/>
                <a:cs typeface="Helvetica"/>
              </a:rPr>
              <a:t>*</a:t>
            </a:r>
            <a:r>
              <a:rPr lang="en-US" dirty="0">
                <a:latin typeface="Helvetica"/>
                <a:ea typeface="Helvetica"/>
                <a:cs typeface="Helvetica"/>
              </a:rPr>
              <a:t> is limited by the aperture of the </a:t>
            </a:r>
            <a:r>
              <a:rPr lang="en-US" u="sng" dirty="0">
                <a:latin typeface="Helvetica"/>
                <a:ea typeface="Helvetica"/>
                <a:cs typeface="Helvetica"/>
              </a:rPr>
              <a:t>triplet</a:t>
            </a:r>
            <a:r>
              <a:rPr lang="en-US" dirty="0">
                <a:latin typeface="Helvetica"/>
                <a:ea typeface="Helvetica"/>
                <a:cs typeface="Helvetica"/>
              </a:rPr>
              <a:t> </a:t>
            </a:r>
            <a:r>
              <a:rPr lang="en-US" dirty="0" err="1">
                <a:latin typeface="Helvetica"/>
                <a:ea typeface="Helvetica"/>
                <a:cs typeface="Helvetica"/>
              </a:rPr>
              <a:t>quadrupoles</a:t>
            </a:r>
            <a:r>
              <a:rPr lang="en-US" dirty="0">
                <a:latin typeface="Helvetica"/>
                <a:ea typeface="Helvetica"/>
                <a:cs typeface="Helvetica"/>
              </a:rPr>
              <a:t> around the collision point and by the retraction margins between collimators.</a:t>
            </a:r>
          </a:p>
        </p:txBody>
      </p:sp>
      <p:sp>
        <p:nvSpPr>
          <p:cNvPr id="29703" name="TextBox 32"/>
          <p:cNvSpPr txBox="1">
            <a:spLocks noChangeArrowheads="1"/>
          </p:cNvSpPr>
          <p:nvPr/>
        </p:nvSpPr>
        <p:spPr bwMode="auto">
          <a:xfrm>
            <a:off x="385856" y="3813050"/>
            <a:ext cx="353326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266700" lvl="1" indent="-266700">
              <a:spcBef>
                <a:spcPts val="900"/>
              </a:spcBef>
              <a:buClr>
                <a:srgbClr val="0000FF"/>
              </a:buClr>
              <a:buSzPct val="90000"/>
            </a:pPr>
            <a:r>
              <a:rPr lang="en-US" dirty="0">
                <a:solidFill>
                  <a:srgbClr val="0000FF"/>
                </a:solidFill>
                <a:latin typeface="Helvetica"/>
                <a:ea typeface="Helvetica"/>
                <a:cs typeface="Helvetica"/>
              </a:rPr>
              <a:t>Smaller </a:t>
            </a:r>
            <a:r>
              <a:rPr lang="en-US" dirty="0" smtClean="0">
                <a:solidFill>
                  <a:srgbClr val="0000FF"/>
                </a:solidFill>
                <a:latin typeface="Symbol" pitchFamily="18" charset="2"/>
                <a:ea typeface="Helvetica"/>
                <a:cs typeface="Helvetica"/>
              </a:rPr>
              <a:t>s</a:t>
            </a:r>
            <a:r>
              <a:rPr lang="en-US" dirty="0" smtClean="0">
                <a:solidFill>
                  <a:srgbClr val="0000FF"/>
                </a:solidFill>
                <a:latin typeface="Helvetica"/>
                <a:ea typeface="Helvetica"/>
                <a:cs typeface="Helvetica"/>
              </a:rPr>
              <a:t> </a:t>
            </a:r>
            <a:r>
              <a:rPr lang="en-US" dirty="0">
                <a:solidFill>
                  <a:srgbClr val="0000FF"/>
                </a:solidFill>
                <a:latin typeface="Helvetica"/>
                <a:ea typeface="Helvetica"/>
                <a:cs typeface="Helvetica"/>
              </a:rPr>
              <a:t>at the IP implies:</a:t>
            </a:r>
          </a:p>
          <a:p>
            <a:pPr marL="266700" lvl="1" indent="-266700">
              <a:buClr>
                <a:srgbClr val="0000FF"/>
              </a:buClr>
              <a:buSzPct val="90000"/>
            </a:pPr>
            <a:r>
              <a:rPr lang="en-US" sz="1600" dirty="0">
                <a:latin typeface="Helvetica"/>
                <a:ea typeface="Helvetica"/>
                <a:cs typeface="Helvetica"/>
                <a:sym typeface="Wingdings" pitchFamily="2" charset="2"/>
              </a:rPr>
              <a:t> Larger </a:t>
            </a:r>
            <a:r>
              <a:rPr lang="en-US" sz="1600" dirty="0" smtClean="0">
                <a:latin typeface="Helvetica"/>
                <a:ea typeface="Helvetica"/>
                <a:cs typeface="Helvetica"/>
                <a:sym typeface="Wingdings" pitchFamily="2" charset="2"/>
              </a:rPr>
              <a:t>beam divergence </a:t>
            </a:r>
            <a:r>
              <a:rPr lang="en-US" sz="1600" dirty="0">
                <a:latin typeface="Helvetica"/>
                <a:ea typeface="Helvetica"/>
                <a:cs typeface="Helvetica"/>
                <a:sym typeface="Wingdings" pitchFamily="2" charset="2"/>
              </a:rPr>
              <a:t>(phase space conservation !)  </a:t>
            </a:r>
          </a:p>
          <a:p>
            <a:pPr marL="285750" lvl="1" indent="-285750">
              <a:buSzPct val="100000"/>
              <a:buFont typeface="Wingdings"/>
              <a:buChar char="à"/>
            </a:pPr>
            <a:r>
              <a:rPr lang="en-US" sz="1600" dirty="0" smtClean="0">
                <a:latin typeface="Helvetica"/>
                <a:ea typeface="Helvetica"/>
                <a:cs typeface="Helvetica"/>
                <a:sym typeface="Wingdings" pitchFamily="2" charset="2"/>
              </a:rPr>
              <a:t>Faster </a:t>
            </a:r>
            <a:r>
              <a:rPr lang="en-US" sz="1600" dirty="0">
                <a:latin typeface="Helvetica"/>
                <a:ea typeface="Helvetica"/>
                <a:cs typeface="Helvetica"/>
                <a:sym typeface="Wingdings" pitchFamily="2" charset="2"/>
              </a:rPr>
              <a:t>beam size growth in the space from IP to first </a:t>
            </a:r>
            <a:r>
              <a:rPr lang="en-US" sz="1600" dirty="0" err="1">
                <a:latin typeface="Helvetica"/>
                <a:ea typeface="Helvetica"/>
                <a:cs typeface="Helvetica"/>
                <a:sym typeface="Wingdings" pitchFamily="2" charset="2"/>
              </a:rPr>
              <a:t>quadrupole</a:t>
            </a:r>
            <a:r>
              <a:rPr lang="en-US" sz="1600" dirty="0">
                <a:latin typeface="Helvetica"/>
                <a:ea typeface="Helvetica"/>
                <a:cs typeface="Helvetica"/>
                <a:sym typeface="Wingdings" pitchFamily="2" charset="2"/>
              </a:rPr>
              <a:t> </a:t>
            </a:r>
            <a:r>
              <a:rPr lang="en-US" sz="1600" dirty="0" smtClean="0">
                <a:latin typeface="Helvetica"/>
                <a:ea typeface="Helvetica"/>
                <a:cs typeface="Helvetica"/>
                <a:sym typeface="Wingdings" pitchFamily="2" charset="2"/>
              </a:rPr>
              <a:t>!</a:t>
            </a:r>
          </a:p>
          <a:p>
            <a:pPr marL="285750" lvl="1" indent="-285750">
              <a:buSzPct val="100000"/>
              <a:buFont typeface="Wingdings"/>
              <a:buChar char="à"/>
            </a:pPr>
            <a:r>
              <a:rPr lang="en-US" sz="1600" dirty="0" smtClean="0">
                <a:latin typeface="Helvetica"/>
                <a:ea typeface="Helvetica"/>
                <a:cs typeface="Helvetica"/>
                <a:sym typeface="Wingdings" pitchFamily="2" charset="2"/>
              </a:rPr>
              <a:t>Larger beam size around the IP</a:t>
            </a:r>
            <a:endParaRPr lang="en-US" sz="1600" dirty="0">
              <a:latin typeface="Helvetica"/>
              <a:ea typeface="Helvetica"/>
              <a:cs typeface="Helvetica"/>
              <a:sym typeface="Wingdings" pitchFamily="2" charset="2"/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pic>
        <p:nvPicPr>
          <p:cNvPr id="27" name="Picture 6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3900" y="3198570"/>
            <a:ext cx="5041587" cy="3417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7370519"/>
              </p:ext>
            </p:extLst>
          </p:nvPr>
        </p:nvGraphicFramePr>
        <p:xfrm>
          <a:off x="6684275" y="795031"/>
          <a:ext cx="1689820" cy="826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96" name="Equation" r:id="rId5" imgW="723600" imgH="431640" progId="Equation.3">
                  <p:embed/>
                </p:oleObj>
              </mc:Choice>
              <mc:Fallback>
                <p:oleObj name="Equation" r:id="rId5" imgW="7236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4275" y="795031"/>
                        <a:ext cx="1689820" cy="82621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xplosion 2 16"/>
          <p:cNvSpPr>
            <a:spLocks noChangeArrowheads="1"/>
          </p:cNvSpPr>
          <p:nvPr/>
        </p:nvSpPr>
        <p:spPr bwMode="auto">
          <a:xfrm>
            <a:off x="6416292" y="6194160"/>
            <a:ext cx="306388" cy="201612"/>
          </a:xfrm>
          <a:prstGeom prst="irregularSeal2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7714163"/>
              </p:ext>
            </p:extLst>
          </p:nvPr>
        </p:nvGraphicFramePr>
        <p:xfrm>
          <a:off x="6749251" y="2144282"/>
          <a:ext cx="1932084" cy="823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97" name="Equation" r:id="rId7" imgW="952087" imgH="495085" progId="Equation.3">
                  <p:embed/>
                </p:oleObj>
              </mc:Choice>
              <mc:Fallback>
                <p:oleObj name="Equation" r:id="rId7" imgW="952087" imgH="495085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9251" y="2144282"/>
                        <a:ext cx="1932084" cy="8238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ight Arrow 7"/>
          <p:cNvSpPr/>
          <p:nvPr/>
        </p:nvSpPr>
        <p:spPr bwMode="auto">
          <a:xfrm>
            <a:off x="5800959" y="1086295"/>
            <a:ext cx="719163" cy="3072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6324693" y="3006545"/>
            <a:ext cx="1242897" cy="6144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6946141" y="3006545"/>
            <a:ext cx="621450" cy="7296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82482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Limits on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*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205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2B56931-9D8B-4129-BB96-AE00C137507D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2055" name="TextBox 4"/>
          <p:cNvSpPr txBox="1">
            <a:spLocks noChangeArrowheads="1"/>
          </p:cNvSpPr>
          <p:nvPr/>
        </p:nvSpPr>
        <p:spPr bwMode="auto">
          <a:xfrm>
            <a:off x="577880" y="817460"/>
            <a:ext cx="80639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</a:pPr>
            <a:r>
              <a:rPr lang="en-US" sz="2000" dirty="0" smtClean="0">
                <a:latin typeface="+mj-lt"/>
                <a:cs typeface="Arial" pitchFamily="34" charset="0"/>
              </a:rPr>
              <a:t>In the high luminosity IRs, the triplet </a:t>
            </a:r>
            <a:r>
              <a:rPr lang="en-US" sz="2000" dirty="0" err="1" smtClean="0">
                <a:latin typeface="+mj-lt"/>
                <a:cs typeface="Arial" pitchFamily="34" charset="0"/>
              </a:rPr>
              <a:t>quadrupoles</a:t>
            </a:r>
            <a:r>
              <a:rPr lang="en-US" sz="2000" dirty="0" smtClean="0">
                <a:latin typeface="+mj-lt"/>
                <a:cs typeface="Arial" pitchFamily="34" charset="0"/>
              </a:rPr>
              <a:t> define the </a:t>
            </a:r>
            <a:r>
              <a:rPr lang="en-US" sz="2000" i="1" u="sng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machine aperture limit</a:t>
            </a:r>
            <a:r>
              <a:rPr lang="en-US" sz="2000" dirty="0" smtClean="0">
                <a:latin typeface="+mj-lt"/>
                <a:cs typeface="Arial" pitchFamily="34" charset="0"/>
              </a:rPr>
              <a:t> for squeezed beams, and </a:t>
            </a:r>
            <a:r>
              <a:rPr lang="en-US" sz="2000" dirty="0" smtClean="0">
                <a:latin typeface="Symbol" pitchFamily="18" charset="2"/>
                <a:cs typeface="Arial" pitchFamily="34" charset="0"/>
              </a:rPr>
              <a:t>b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* is constrained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by: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482386" y="1648457"/>
            <a:ext cx="8352569" cy="1537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0850" lvl="1" indent="-180975"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  <a:defRPr/>
            </a:pPr>
            <a:r>
              <a:rPr lang="en-US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the beam </a:t>
            </a: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envelope,</a:t>
            </a:r>
            <a:endParaRPr lang="en-US" i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450850" lvl="1" indent="-180975"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  <a:defRPr/>
            </a:pPr>
            <a:r>
              <a:rPr lang="en-US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margin between the tertiary collimators (TCT) and the </a:t>
            </a:r>
            <a:r>
              <a:rPr lang="en-US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triplet </a:t>
            </a: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marL="727075" lvl="2"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  <a:defRPr/>
            </a:pPr>
            <a:r>
              <a:rPr lang="en-US" sz="1600" i="1" dirty="0" smtClean="0"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en-US" sz="1600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must fit in the overall collimator hierarchy</a:t>
            </a:r>
            <a:endParaRPr lang="en-US" sz="1600" i="1" dirty="0">
              <a:latin typeface="Arial" pitchFamily="34" charset="0"/>
              <a:cs typeface="Arial" pitchFamily="34" charset="0"/>
            </a:endParaRPr>
          </a:p>
          <a:p>
            <a:pPr marL="450850" lvl="1" indent="-180975"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  <a:defRPr/>
            </a:pPr>
            <a:r>
              <a:rPr lang="en-US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the crossing angle </a:t>
            </a: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– separation </a:t>
            </a:r>
            <a:r>
              <a:rPr lang="en-US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of the beams at the parasitic encounters.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883650" y="3543707"/>
            <a:ext cx="5983577" cy="2535238"/>
            <a:chOff x="-1321" y="3697835"/>
            <a:chExt cx="5983577" cy="2535238"/>
          </a:xfrm>
        </p:grpSpPr>
        <p:grpSp>
          <p:nvGrpSpPr>
            <p:cNvPr id="2060" name="Group 84"/>
            <p:cNvGrpSpPr>
              <a:grpSpLocks/>
            </p:cNvGrpSpPr>
            <p:nvPr/>
          </p:nvGrpSpPr>
          <p:grpSpPr bwMode="auto">
            <a:xfrm>
              <a:off x="-1321" y="4552633"/>
              <a:ext cx="4879190" cy="876300"/>
              <a:chOff x="1516063" y="4254500"/>
              <a:chExt cx="6186836" cy="2410692"/>
            </a:xfrm>
          </p:grpSpPr>
          <p:grpSp>
            <p:nvGrpSpPr>
              <p:cNvPr id="2075" name="Group 59"/>
              <p:cNvGrpSpPr>
                <a:grpSpLocks/>
              </p:cNvGrpSpPr>
              <p:nvPr/>
            </p:nvGrpSpPr>
            <p:grpSpPr bwMode="auto">
              <a:xfrm>
                <a:off x="1516063" y="4254500"/>
                <a:ext cx="6186836" cy="2410692"/>
                <a:chOff x="1371600" y="4114800"/>
                <a:chExt cx="6186836" cy="2410692"/>
              </a:xfrm>
            </p:grpSpPr>
            <p:grpSp>
              <p:nvGrpSpPr>
                <p:cNvPr id="2090" name="Group 79"/>
                <p:cNvGrpSpPr>
                  <a:grpSpLocks/>
                </p:cNvGrpSpPr>
                <p:nvPr/>
              </p:nvGrpSpPr>
              <p:grpSpPr bwMode="auto">
                <a:xfrm>
                  <a:off x="2324100" y="4152900"/>
                  <a:ext cx="4457700" cy="2286000"/>
                  <a:chOff x="2057400" y="3657600"/>
                  <a:chExt cx="4457700" cy="2286000"/>
                </a:xfrm>
              </p:grpSpPr>
              <p:cxnSp>
                <p:nvCxnSpPr>
                  <p:cNvPr id="2102" name="Straight Connector 52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3714750" y="4324350"/>
                    <a:ext cx="1219200" cy="876300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FF0000"/>
                    </a:solidFill>
                    <a:prstDash val="sysDash"/>
                    <a:round/>
                    <a:headEnd type="triangle" w="med" len="med"/>
                    <a:tailEnd/>
                  </a:ln>
                </p:spPr>
              </p:cxnSp>
              <p:cxnSp>
                <p:nvCxnSpPr>
                  <p:cNvPr id="2103" name="Straight Connector 55"/>
                  <p:cNvCxnSpPr>
                    <a:cxnSpLocks noChangeShapeType="1"/>
                  </p:cNvCxnSpPr>
                  <p:nvPr/>
                </p:nvCxnSpPr>
                <p:spPr bwMode="auto">
                  <a:xfrm rot="10800000">
                    <a:off x="3619500" y="4076700"/>
                    <a:ext cx="228600" cy="76200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FF0000"/>
                    </a:solidFill>
                    <a:prstDash val="sysDash"/>
                    <a:round/>
                    <a:headEnd/>
                    <a:tailEnd/>
                  </a:ln>
                </p:spPr>
              </p:cxnSp>
              <p:cxnSp>
                <p:nvCxnSpPr>
                  <p:cNvPr id="2104" name="Straight Connector 57"/>
                  <p:cNvCxnSpPr>
                    <a:cxnSpLocks noChangeShapeType="1"/>
                  </p:cNvCxnSpPr>
                  <p:nvPr/>
                </p:nvCxnSpPr>
                <p:spPr bwMode="auto">
                  <a:xfrm rot="16200000" flipV="1">
                    <a:off x="3295650" y="3752850"/>
                    <a:ext cx="419100" cy="228600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FF0000"/>
                    </a:solidFill>
                    <a:prstDash val="sysDash"/>
                    <a:round/>
                    <a:headEnd/>
                    <a:tailEnd/>
                  </a:ln>
                </p:spPr>
              </p:cxnSp>
              <p:cxnSp>
                <p:nvCxnSpPr>
                  <p:cNvPr id="2105" name="Straight Connector 59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362200" y="3695700"/>
                    <a:ext cx="1066800" cy="990600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FF0000"/>
                    </a:solidFill>
                    <a:prstDash val="sysDash"/>
                    <a:round/>
                    <a:headEnd/>
                    <a:tailEnd/>
                  </a:ln>
                </p:spPr>
              </p:cxnSp>
              <p:cxnSp>
                <p:nvCxnSpPr>
                  <p:cNvPr id="2106" name="Straight Connector 61"/>
                  <p:cNvCxnSpPr>
                    <a:cxnSpLocks noChangeShapeType="1"/>
                  </p:cNvCxnSpPr>
                  <p:nvPr/>
                </p:nvCxnSpPr>
                <p:spPr bwMode="auto">
                  <a:xfrm rot="10800000" flipV="1">
                    <a:off x="2057400" y="4724400"/>
                    <a:ext cx="342900" cy="76200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FF0000"/>
                    </a:solidFill>
                    <a:prstDash val="sysDash"/>
                    <a:round/>
                    <a:headEnd/>
                    <a:tailEnd/>
                  </a:ln>
                </p:spPr>
              </p:cxnSp>
              <p:cxnSp>
                <p:nvCxnSpPr>
                  <p:cNvPr id="2107" name="Straight Connector 65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4667250" y="5543550"/>
                    <a:ext cx="495300" cy="228600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FF0000"/>
                    </a:solidFill>
                    <a:prstDash val="sysDash"/>
                    <a:round/>
                    <a:headEnd/>
                    <a:tailEnd/>
                  </a:ln>
                </p:spPr>
              </p:cxnSp>
              <p:cxnSp>
                <p:nvCxnSpPr>
                  <p:cNvPr id="2108" name="Straight Connector 68"/>
                  <p:cNvCxnSpPr>
                    <a:cxnSpLocks noChangeShapeType="1"/>
                  </p:cNvCxnSpPr>
                  <p:nvPr/>
                </p:nvCxnSpPr>
                <p:spPr bwMode="auto">
                  <a:xfrm rot="5400000" flipH="1" flipV="1">
                    <a:off x="4838700" y="5295900"/>
                    <a:ext cx="876300" cy="419100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FF0000"/>
                    </a:solidFill>
                    <a:prstDash val="sysDash"/>
                    <a:round/>
                    <a:headEnd/>
                    <a:tailEnd/>
                  </a:ln>
                </p:spPr>
              </p:cxnSp>
              <p:cxnSp>
                <p:nvCxnSpPr>
                  <p:cNvPr id="2109" name="Straight Connector 70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5486400" y="4762500"/>
                    <a:ext cx="1028700" cy="304800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FF0000"/>
                    </a:solidFill>
                    <a:prstDash val="sysDash"/>
                    <a:round/>
                    <a:headEnd type="triangle" w="med" len="med"/>
                    <a:tailEnd/>
                  </a:ln>
                </p:spPr>
              </p:cxnSp>
            </p:grpSp>
            <p:cxnSp>
              <p:nvCxnSpPr>
                <p:cNvPr id="2091" name="Straight Connector 75"/>
                <p:cNvCxnSpPr>
                  <a:cxnSpLocks noChangeShapeType="1"/>
                </p:cNvCxnSpPr>
                <p:nvPr/>
              </p:nvCxnSpPr>
              <p:spPr bwMode="auto">
                <a:xfrm>
                  <a:off x="1371600" y="5295902"/>
                  <a:ext cx="5993784" cy="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prstDash val="sysDash"/>
                  <a:round/>
                  <a:headEnd/>
                  <a:tailEnd/>
                </a:ln>
              </p:spPr>
            </p:cxnSp>
            <p:grpSp>
              <p:nvGrpSpPr>
                <p:cNvPr id="2092" name="Group 80"/>
                <p:cNvGrpSpPr>
                  <a:grpSpLocks/>
                </p:cNvGrpSpPr>
                <p:nvPr/>
              </p:nvGrpSpPr>
              <p:grpSpPr bwMode="auto">
                <a:xfrm flipH="1">
                  <a:off x="2286000" y="4114800"/>
                  <a:ext cx="4114800" cy="2324100"/>
                  <a:chOff x="2400300" y="3657600"/>
                  <a:chExt cx="4114800" cy="2286000"/>
                </a:xfrm>
              </p:grpSpPr>
              <p:cxnSp>
                <p:nvCxnSpPr>
                  <p:cNvPr id="2095" name="Straight Connector 81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3573217" y="4382062"/>
                    <a:ext cx="1304141" cy="769623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0000FF"/>
                    </a:solidFill>
                    <a:prstDash val="sysDash"/>
                    <a:round/>
                    <a:headEnd type="triangle" w="med" len="med"/>
                    <a:tailEnd/>
                  </a:ln>
                </p:spPr>
              </p:cxnSp>
              <p:cxnSp>
                <p:nvCxnSpPr>
                  <p:cNvPr id="2096" name="Straight Connector 82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3619501" y="4076700"/>
                    <a:ext cx="220979" cy="38100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0000FF"/>
                    </a:solidFill>
                    <a:prstDash val="sysDash"/>
                    <a:round/>
                    <a:headEnd/>
                    <a:tailEnd/>
                  </a:ln>
                </p:spPr>
              </p:cxnSp>
              <p:cxnSp>
                <p:nvCxnSpPr>
                  <p:cNvPr id="2097" name="Straight Connector 83"/>
                  <p:cNvCxnSpPr>
                    <a:cxnSpLocks noChangeShapeType="1"/>
                  </p:cNvCxnSpPr>
                  <p:nvPr/>
                </p:nvCxnSpPr>
                <p:spPr bwMode="auto">
                  <a:xfrm rot="16200000" flipV="1">
                    <a:off x="3295650" y="3752850"/>
                    <a:ext cx="419100" cy="228600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0000FF"/>
                    </a:solidFill>
                    <a:prstDash val="sysDash"/>
                    <a:round/>
                    <a:headEnd/>
                    <a:tailEnd/>
                  </a:ln>
                </p:spPr>
              </p:cxnSp>
              <p:cxnSp>
                <p:nvCxnSpPr>
                  <p:cNvPr id="2098" name="Straight Connector 8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362200" y="3695700"/>
                    <a:ext cx="1066800" cy="990600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0000FF"/>
                    </a:solidFill>
                    <a:prstDash val="sysDash"/>
                    <a:round/>
                    <a:headEnd/>
                    <a:tailEnd/>
                  </a:ln>
                </p:spPr>
              </p:cxnSp>
              <p:cxnSp>
                <p:nvCxnSpPr>
                  <p:cNvPr id="2099" name="Straight Connector 86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4595421" y="5471723"/>
                    <a:ext cx="486556" cy="380998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0000FF"/>
                    </a:solidFill>
                    <a:prstDash val="sysDash"/>
                    <a:round/>
                    <a:headEnd/>
                    <a:tailEnd/>
                  </a:ln>
                </p:spPr>
              </p:cxnSp>
              <p:cxnSp>
                <p:nvCxnSpPr>
                  <p:cNvPr id="2100" name="Straight Connector 87"/>
                  <p:cNvCxnSpPr>
                    <a:cxnSpLocks noChangeShapeType="1"/>
                  </p:cNvCxnSpPr>
                  <p:nvPr/>
                </p:nvCxnSpPr>
                <p:spPr bwMode="auto">
                  <a:xfrm rot="5400000" flipH="1" flipV="1">
                    <a:off x="4838700" y="5295900"/>
                    <a:ext cx="876300" cy="419100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0000FF"/>
                    </a:solidFill>
                    <a:prstDash val="sysDash"/>
                    <a:round/>
                    <a:headEnd/>
                    <a:tailEnd/>
                  </a:ln>
                </p:spPr>
              </p:cxnSp>
              <p:cxnSp>
                <p:nvCxnSpPr>
                  <p:cNvPr id="2101" name="Straight Connector 88"/>
                  <p:cNvCxnSpPr>
                    <a:cxnSpLocks noChangeShapeType="1"/>
                  </p:cNvCxnSpPr>
                  <p:nvPr/>
                </p:nvCxnSpPr>
                <p:spPr bwMode="auto">
                  <a:xfrm rot="10800000" flipH="1">
                    <a:off x="5486399" y="4800600"/>
                    <a:ext cx="1028701" cy="266700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0000FF"/>
                    </a:solidFill>
                    <a:prstDash val="sysDash"/>
                    <a:round/>
                    <a:headEnd type="triangle" w="med" len="med"/>
                    <a:tailEnd/>
                  </a:ln>
                </p:spPr>
              </p:cxnSp>
            </p:grpSp>
            <p:cxnSp>
              <p:nvCxnSpPr>
                <p:cNvPr id="2093" name="Straight Arrow Connector 106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5868487" y="5952404"/>
                  <a:ext cx="1143001" cy="3175"/>
                </a:xfrm>
                <a:prstGeom prst="straightConnector1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</p:spPr>
            </p:cxnSp>
            <p:sp>
              <p:nvSpPr>
                <p:cNvPr id="2094" name="TextBox 107"/>
                <p:cNvSpPr txBox="1">
                  <a:spLocks noChangeArrowheads="1"/>
                </p:cNvSpPr>
                <p:nvPr/>
              </p:nvSpPr>
              <p:spPr bwMode="auto">
                <a:xfrm>
                  <a:off x="6438400" y="5593773"/>
                  <a:ext cx="1120036" cy="8466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sz="1400" b="1" dirty="0">
                      <a:latin typeface="Helvetica"/>
                      <a:ea typeface="Helvetica"/>
                      <a:cs typeface="Helvetica"/>
                    </a:rPr>
                    <a:t>~ </a:t>
                  </a:r>
                  <a:r>
                    <a:rPr lang="en-US" sz="1400" b="1" dirty="0" smtClean="0">
                      <a:latin typeface="Helvetica"/>
                      <a:ea typeface="Helvetica"/>
                      <a:cs typeface="Helvetica"/>
                    </a:rPr>
                    <a:t>8 </a:t>
                  </a:r>
                  <a:r>
                    <a:rPr lang="en-US" sz="1400" b="1" dirty="0">
                      <a:latin typeface="Helvetica"/>
                      <a:ea typeface="Helvetica"/>
                      <a:cs typeface="Helvetica"/>
                    </a:rPr>
                    <a:t>mm</a:t>
                  </a:r>
                </a:p>
              </p:txBody>
            </p:sp>
          </p:grpSp>
          <p:sp>
            <p:nvSpPr>
              <p:cNvPr id="2077" name="Oval 63"/>
              <p:cNvSpPr>
                <a:spLocks noChangeArrowheads="1"/>
              </p:cNvSpPr>
              <p:nvPr/>
            </p:nvSpPr>
            <p:spPr bwMode="auto">
              <a:xfrm rot="8924380">
                <a:off x="3030043" y="4845696"/>
                <a:ext cx="288229" cy="211573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3" name="Oval 69"/>
              <p:cNvSpPr>
                <a:spLocks noChangeArrowheads="1"/>
              </p:cNvSpPr>
              <p:nvPr/>
            </p:nvSpPr>
            <p:spPr bwMode="auto">
              <a:xfrm rot="11616954">
                <a:off x="3019406" y="5563718"/>
                <a:ext cx="310191" cy="218522"/>
              </a:xfrm>
              <a:prstGeom prst="ellipse">
                <a:avLst/>
              </a:prstGeom>
              <a:solidFill>
                <a:srgbClr val="0000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2084" name="Straight Connector 71"/>
              <p:cNvCxnSpPr>
                <a:cxnSpLocks noChangeShapeType="1"/>
              </p:cNvCxnSpPr>
              <p:nvPr/>
            </p:nvCxnSpPr>
            <p:spPr bwMode="auto">
              <a:xfrm>
                <a:off x="3919116" y="4619554"/>
                <a:ext cx="19204" cy="1728232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</p:cxnSp>
          <p:cxnSp>
            <p:nvCxnSpPr>
              <p:cNvPr id="2085" name="Straight Connector 72"/>
              <p:cNvCxnSpPr>
                <a:cxnSpLocks noChangeShapeType="1"/>
              </p:cNvCxnSpPr>
              <p:nvPr/>
            </p:nvCxnSpPr>
            <p:spPr bwMode="auto">
              <a:xfrm rot="5400000">
                <a:off x="2939789" y="5291640"/>
                <a:ext cx="499266" cy="3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</p:cxnSp>
          <p:cxnSp>
            <p:nvCxnSpPr>
              <p:cNvPr id="2087" name="Straight Connector 79"/>
              <p:cNvCxnSpPr>
                <a:cxnSpLocks noChangeShapeType="1"/>
              </p:cNvCxnSpPr>
              <p:nvPr/>
            </p:nvCxnSpPr>
            <p:spPr bwMode="auto">
              <a:xfrm rot="5400000">
                <a:off x="5896974" y="5291642"/>
                <a:ext cx="499266" cy="3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</p:cxnSp>
        </p:grpSp>
        <p:sp>
          <p:nvSpPr>
            <p:cNvPr id="53" name="Rectangle 52"/>
            <p:cNvSpPr/>
            <p:nvPr/>
          </p:nvSpPr>
          <p:spPr bwMode="auto">
            <a:xfrm>
              <a:off x="1538288" y="3737523"/>
              <a:ext cx="614362" cy="344487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r>
                <a:rPr lang="en-US" sz="1000" b="1" dirty="0">
                  <a:latin typeface="+mj-lt"/>
                </a:rPr>
                <a:t>Triplet</a:t>
              </a: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1230313" y="5656810"/>
              <a:ext cx="115887" cy="576263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63" name="Rectangle 59"/>
            <p:cNvSpPr>
              <a:spLocks noChangeArrowheads="1"/>
            </p:cNvSpPr>
            <p:nvPr/>
          </p:nvSpPr>
          <p:spPr bwMode="auto">
            <a:xfrm>
              <a:off x="1538288" y="5886998"/>
              <a:ext cx="538162" cy="346075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4" name="Rectangle 60"/>
            <p:cNvSpPr>
              <a:spLocks noChangeArrowheads="1"/>
            </p:cNvSpPr>
            <p:nvPr/>
          </p:nvSpPr>
          <p:spPr bwMode="auto">
            <a:xfrm>
              <a:off x="2997200" y="5886998"/>
              <a:ext cx="538163" cy="346075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Rectangle 61"/>
            <p:cNvSpPr/>
            <p:nvPr/>
          </p:nvSpPr>
          <p:spPr bwMode="auto">
            <a:xfrm>
              <a:off x="1192213" y="3737523"/>
              <a:ext cx="115887" cy="576262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" name="Rectangle 62"/>
            <p:cNvSpPr/>
            <p:nvPr/>
          </p:nvSpPr>
          <p:spPr bwMode="auto">
            <a:xfrm>
              <a:off x="3689350" y="5656810"/>
              <a:ext cx="114300" cy="576263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" name="Rectangle 63"/>
            <p:cNvSpPr/>
            <p:nvPr/>
          </p:nvSpPr>
          <p:spPr bwMode="auto">
            <a:xfrm>
              <a:off x="3689350" y="3697835"/>
              <a:ext cx="114300" cy="615950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" name="Rectangle 64"/>
            <p:cNvSpPr/>
            <p:nvPr/>
          </p:nvSpPr>
          <p:spPr bwMode="auto">
            <a:xfrm>
              <a:off x="2728913" y="3737523"/>
              <a:ext cx="614362" cy="344487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r>
                <a:rPr lang="en-US" sz="1000" b="1" dirty="0">
                  <a:latin typeface="+mj-lt"/>
                </a:rPr>
                <a:t>Triplet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54050" y="3737523"/>
              <a:ext cx="533400" cy="3079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latin typeface="+mj-lt"/>
                </a:rPr>
                <a:t>TCT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765550" y="3697835"/>
              <a:ext cx="531813" cy="3079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latin typeface="+mj-lt"/>
                </a:rPr>
                <a:t>TCT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884363" y="4082010"/>
              <a:ext cx="829073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D60093"/>
                  </a:solidFill>
                </a:rPr>
                <a:t>≥</a:t>
              </a:r>
              <a:r>
                <a:rPr lang="en-US" sz="1400" b="1" dirty="0" smtClean="0">
                  <a:solidFill>
                    <a:srgbClr val="D60093"/>
                  </a:solidFill>
                  <a:latin typeface="+mj-lt"/>
                </a:rPr>
                <a:t>10.5</a:t>
              </a:r>
              <a:r>
                <a:rPr lang="en-US" dirty="0" smtClean="0">
                  <a:solidFill>
                    <a:srgbClr val="D60093"/>
                  </a:solidFill>
                </a:rPr>
                <a:t> </a:t>
              </a:r>
              <a:r>
                <a:rPr lang="en-US" dirty="0">
                  <a:solidFill>
                    <a:srgbClr val="D60093"/>
                  </a:solidFill>
                  <a:latin typeface="Symbol" pitchFamily="18" charset="2"/>
                </a:rPr>
                <a:t>s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93738" y="4389985"/>
              <a:ext cx="492443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D60093"/>
                  </a:solidFill>
                  <a:latin typeface="+mj-lt"/>
                </a:rPr>
                <a:t>9</a:t>
              </a:r>
              <a:r>
                <a:rPr lang="en-US" dirty="0" smtClean="0">
                  <a:solidFill>
                    <a:srgbClr val="D60093"/>
                  </a:solidFill>
                </a:rPr>
                <a:t> </a:t>
              </a:r>
              <a:r>
                <a:rPr lang="en-US" dirty="0">
                  <a:solidFill>
                    <a:srgbClr val="D60093"/>
                  </a:solidFill>
                  <a:latin typeface="Symbol" pitchFamily="18" charset="2"/>
                </a:rPr>
                <a:t>s</a:t>
              </a:r>
            </a:p>
          </p:txBody>
        </p:sp>
        <p:cxnSp>
          <p:nvCxnSpPr>
            <p:cNvPr id="2073" name="Straight Arrow Connector 70"/>
            <p:cNvCxnSpPr>
              <a:cxnSpLocks noChangeShapeType="1"/>
              <a:stCxn id="53" idx="2"/>
            </p:cNvCxnSpPr>
            <p:nvPr/>
          </p:nvCxnSpPr>
          <p:spPr bwMode="auto">
            <a:xfrm>
              <a:off x="1844675" y="4082010"/>
              <a:ext cx="0" cy="461963"/>
            </a:xfrm>
            <a:prstGeom prst="straightConnector1">
              <a:avLst/>
            </a:prstGeom>
            <a:noFill/>
            <a:ln w="28575" algn="ctr">
              <a:solidFill>
                <a:srgbClr val="D60093"/>
              </a:solidFill>
              <a:prstDash val="sysDot"/>
              <a:round/>
              <a:headEnd type="triangle" w="med" len="med"/>
              <a:tailEnd type="triangle" w="med" len="med"/>
            </a:ln>
          </p:spPr>
        </p:cxnSp>
        <p:cxnSp>
          <p:nvCxnSpPr>
            <p:cNvPr id="2074" name="Straight Arrow Connector 71"/>
            <p:cNvCxnSpPr>
              <a:cxnSpLocks noChangeShapeType="1"/>
            </p:cNvCxnSpPr>
            <p:nvPr/>
          </p:nvCxnSpPr>
          <p:spPr bwMode="auto">
            <a:xfrm>
              <a:off x="1268413" y="4313785"/>
              <a:ext cx="0" cy="460375"/>
            </a:xfrm>
            <a:prstGeom prst="straightConnector1">
              <a:avLst/>
            </a:prstGeom>
            <a:noFill/>
            <a:ln w="28575" algn="ctr">
              <a:solidFill>
                <a:srgbClr val="D60093"/>
              </a:solidFill>
              <a:prstDash val="sysDot"/>
              <a:round/>
              <a:headEnd type="triangle" w="med" len="med"/>
              <a:tailEnd type="triangle" w="med" len="med"/>
            </a:ln>
          </p:spPr>
        </p:cxnSp>
        <p:cxnSp>
          <p:nvCxnSpPr>
            <p:cNvPr id="70" name="Straight Connector 71"/>
            <p:cNvCxnSpPr>
              <a:cxnSpLocks noChangeShapeType="1"/>
            </p:cNvCxnSpPr>
            <p:nvPr/>
          </p:nvCxnSpPr>
          <p:spPr bwMode="auto">
            <a:xfrm>
              <a:off x="3007774" y="4732382"/>
              <a:ext cx="15145" cy="62822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sp>
          <p:nvSpPr>
            <p:cNvPr id="71" name="Oval 63"/>
            <p:cNvSpPr>
              <a:spLocks noChangeArrowheads="1"/>
            </p:cNvSpPr>
            <p:nvPr/>
          </p:nvSpPr>
          <p:spPr bwMode="auto">
            <a:xfrm rot="12581552">
              <a:off x="1767431" y="4594785"/>
              <a:ext cx="227309" cy="76908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Oval 69"/>
            <p:cNvSpPr>
              <a:spLocks noChangeArrowheads="1"/>
            </p:cNvSpPr>
            <p:nvPr/>
          </p:nvSpPr>
          <p:spPr bwMode="auto">
            <a:xfrm rot="9403135">
              <a:off x="1786902" y="5302306"/>
              <a:ext cx="244629" cy="79434"/>
            </a:xfrm>
            <a:prstGeom prst="ellipse">
              <a:avLst/>
            </a:prstGeom>
            <a:solidFill>
              <a:srgbClr val="0000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Oval 63"/>
            <p:cNvSpPr>
              <a:spLocks noChangeArrowheads="1"/>
            </p:cNvSpPr>
            <p:nvPr/>
          </p:nvSpPr>
          <p:spPr bwMode="auto">
            <a:xfrm rot="13391159">
              <a:off x="2908862" y="5258141"/>
              <a:ext cx="227309" cy="76908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Oval 69"/>
            <p:cNvSpPr>
              <a:spLocks noChangeArrowheads="1"/>
            </p:cNvSpPr>
            <p:nvPr/>
          </p:nvSpPr>
          <p:spPr bwMode="auto">
            <a:xfrm rot="10229036">
              <a:off x="2901502" y="4678426"/>
              <a:ext cx="244629" cy="79434"/>
            </a:xfrm>
            <a:prstGeom prst="ellipse">
              <a:avLst/>
            </a:prstGeom>
            <a:solidFill>
              <a:srgbClr val="0000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Oval 63"/>
            <p:cNvSpPr>
              <a:spLocks noChangeArrowheads="1"/>
            </p:cNvSpPr>
            <p:nvPr/>
          </p:nvSpPr>
          <p:spPr bwMode="auto">
            <a:xfrm rot="10800000">
              <a:off x="3570466" y="5014000"/>
              <a:ext cx="227309" cy="76908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Oval 69"/>
            <p:cNvSpPr>
              <a:spLocks noChangeArrowheads="1"/>
            </p:cNvSpPr>
            <p:nvPr/>
          </p:nvSpPr>
          <p:spPr bwMode="auto">
            <a:xfrm rot="12130979">
              <a:off x="3553328" y="4766503"/>
              <a:ext cx="244629" cy="79434"/>
            </a:xfrm>
            <a:prstGeom prst="ellipse">
              <a:avLst/>
            </a:prstGeom>
            <a:solidFill>
              <a:srgbClr val="0000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Oval 63"/>
            <p:cNvSpPr>
              <a:spLocks noChangeArrowheads="1"/>
            </p:cNvSpPr>
            <p:nvPr/>
          </p:nvSpPr>
          <p:spPr bwMode="auto">
            <a:xfrm rot="12609347">
              <a:off x="2409597" y="4919936"/>
              <a:ext cx="227309" cy="76908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Oval 69"/>
            <p:cNvSpPr>
              <a:spLocks noChangeArrowheads="1"/>
            </p:cNvSpPr>
            <p:nvPr/>
          </p:nvSpPr>
          <p:spPr bwMode="auto">
            <a:xfrm rot="8889261">
              <a:off x="2401208" y="4909334"/>
              <a:ext cx="244629" cy="79434"/>
            </a:xfrm>
            <a:prstGeom prst="ellipse">
              <a:avLst/>
            </a:prstGeom>
            <a:solidFill>
              <a:srgbClr val="0000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 bwMode="auto">
            <a:xfrm>
              <a:off x="3765495" y="5829468"/>
              <a:ext cx="2216761" cy="327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300"/>
                </a:spcBef>
                <a:buClr>
                  <a:srgbClr val="0000FF"/>
                </a:buClr>
                <a:buSzPct val="80000"/>
              </a:pPr>
              <a:r>
                <a:rPr lang="en-US" sz="1400" b="1" i="1" dirty="0" smtClean="0">
                  <a:latin typeface="Arial" pitchFamily="34" charset="0"/>
                  <a:cs typeface="Arial" pitchFamily="34" charset="0"/>
                </a:rPr>
                <a:t>TCT=Tertiary Collimator</a:t>
              </a:r>
              <a:endParaRPr lang="en-GB" sz="1400" b="1" i="1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31500" y="5771760"/>
              <a:ext cx="533400" cy="3079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latin typeface="+mj-lt"/>
                </a:rPr>
                <a:t>TCT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00" y="2430470"/>
            <a:ext cx="5875965" cy="397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* evolution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4096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6330171-6603-4DD9-9D4C-AC185828A713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7029920" y="3142989"/>
            <a:ext cx="2189085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  <a:defRPr/>
            </a:pPr>
            <a:r>
              <a:rPr lang="en-US" sz="1600" b="1" i="1" u="sng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sz="1600" b="1" i="1" u="sng" dirty="0" smtClean="0">
                <a:latin typeface="Symbol" pitchFamily="18" charset="2"/>
                <a:cs typeface="Arial" pitchFamily="34" charset="0"/>
              </a:rPr>
              <a:t>s</a:t>
            </a:r>
            <a:r>
              <a:rPr lang="en-US" sz="1600" b="1" i="1" dirty="0" smtClean="0">
                <a:latin typeface="Symbol" pitchFamily="18" charset="2"/>
                <a:cs typeface="Arial" pitchFamily="34" charset="0"/>
              </a:rPr>
              <a:t>  </a:t>
            </a:r>
            <a:r>
              <a:rPr lang="en-US" sz="1600" b="1" i="1" dirty="0" smtClean="0">
                <a:latin typeface="+mj-lt"/>
                <a:cs typeface="Arial" pitchFamily="34" charset="0"/>
              </a:rPr>
              <a:t>beam envelopes</a:t>
            </a:r>
            <a:endParaRPr lang="en-US" sz="1600" b="1" i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3419850" y="3352190"/>
            <a:ext cx="0" cy="23043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C0066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4226355" y="3352190"/>
            <a:ext cx="0" cy="23043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C0066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3535065" y="5272440"/>
            <a:ext cx="0" cy="19202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C0066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4149545" y="5272440"/>
            <a:ext cx="0" cy="19202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C0066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1700715" y="3146737"/>
            <a:ext cx="94288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+mj-lt"/>
              </a:rPr>
              <a:t>TCT @ </a:t>
            </a:r>
            <a:r>
              <a:rPr lang="en-US" sz="1200" b="1" dirty="0">
                <a:latin typeface="+mj-lt"/>
              </a:rPr>
              <a:t>9</a:t>
            </a:r>
            <a:r>
              <a:rPr lang="en-US" sz="1200" b="1" dirty="0" smtClean="0">
                <a:latin typeface="+mj-lt"/>
              </a:rPr>
              <a:t> </a:t>
            </a:r>
            <a:r>
              <a:rPr lang="en-US" sz="1200" b="1" dirty="0" smtClean="0">
                <a:latin typeface="Symbol" pitchFamily="18" charset="2"/>
              </a:rPr>
              <a:t>s</a:t>
            </a:r>
            <a:endParaRPr lang="en-US" sz="1200" b="1" dirty="0">
              <a:latin typeface="Symbol" pitchFamily="18" charset="2"/>
            </a:endParaRPr>
          </a:p>
        </p:txBody>
      </p:sp>
      <p:sp>
        <p:nvSpPr>
          <p:cNvPr id="40967" name="Rectangle 6"/>
          <p:cNvSpPr>
            <a:spLocks noChangeArrowheads="1"/>
          </p:cNvSpPr>
          <p:nvPr/>
        </p:nvSpPr>
        <p:spPr bwMode="auto">
          <a:xfrm>
            <a:off x="2613345" y="2968139"/>
            <a:ext cx="45719" cy="1152151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003545" y="3108332"/>
            <a:ext cx="94288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+mj-lt"/>
              </a:rPr>
              <a:t>TCT @ </a:t>
            </a:r>
            <a:r>
              <a:rPr lang="en-US" sz="1200" b="1" dirty="0">
                <a:latin typeface="+mj-lt"/>
              </a:rPr>
              <a:t>9</a:t>
            </a:r>
            <a:r>
              <a:rPr lang="en-US" sz="1200" b="1" dirty="0" smtClean="0">
                <a:latin typeface="+mj-lt"/>
              </a:rPr>
              <a:t> </a:t>
            </a:r>
            <a:r>
              <a:rPr lang="en-US" sz="1200" b="1" dirty="0" smtClean="0">
                <a:latin typeface="Symbol" pitchFamily="18" charset="2"/>
              </a:rPr>
              <a:t>s</a:t>
            </a:r>
            <a:endParaRPr lang="en-US" sz="1200" b="1" dirty="0">
              <a:latin typeface="Symbol" pitchFamily="18" charset="2"/>
            </a:endParaRPr>
          </a:p>
        </p:txBody>
      </p:sp>
      <p:sp>
        <p:nvSpPr>
          <p:cNvPr id="40968" name="Rectangle 7"/>
          <p:cNvSpPr>
            <a:spLocks noChangeArrowheads="1"/>
          </p:cNvSpPr>
          <p:nvPr/>
        </p:nvSpPr>
        <p:spPr bwMode="auto">
          <a:xfrm>
            <a:off x="4994455" y="2993116"/>
            <a:ext cx="46037" cy="1127173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6569060" y="3876432"/>
            <a:ext cx="384050" cy="115215"/>
            <a:chOff x="6799490" y="2814520"/>
            <a:chExt cx="384050" cy="115215"/>
          </a:xfrm>
        </p:grpSpPr>
        <p:cxnSp>
          <p:nvCxnSpPr>
            <p:cNvPr id="23" name="Straight Connector 22"/>
            <p:cNvCxnSpPr/>
            <p:nvPr/>
          </p:nvCxnSpPr>
          <p:spPr bwMode="auto">
            <a:xfrm>
              <a:off x="6799490" y="2814520"/>
              <a:ext cx="38405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>
              <a:off x="6799490" y="2929735"/>
              <a:ext cx="38405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8" name="Group 27"/>
          <p:cNvGrpSpPr/>
          <p:nvPr/>
        </p:nvGrpSpPr>
        <p:grpSpPr>
          <a:xfrm>
            <a:off x="6569060" y="3146737"/>
            <a:ext cx="345645" cy="307240"/>
            <a:chOff x="6799490" y="3121760"/>
            <a:chExt cx="345645" cy="307240"/>
          </a:xfrm>
        </p:grpSpPr>
        <p:sp>
          <p:nvSpPr>
            <p:cNvPr id="26" name="Rectangle 25"/>
            <p:cNvSpPr/>
            <p:nvPr/>
          </p:nvSpPr>
          <p:spPr bwMode="auto">
            <a:xfrm>
              <a:off x="6799490" y="3121760"/>
              <a:ext cx="345645" cy="115215"/>
            </a:xfrm>
            <a:prstGeom prst="rect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6799490" y="3313785"/>
              <a:ext cx="345645" cy="115215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29" name="TextBox 4"/>
          <p:cNvSpPr txBox="1">
            <a:spLocks noChangeArrowheads="1"/>
          </p:cNvSpPr>
          <p:nvPr/>
        </p:nvSpPr>
        <p:spPr bwMode="auto">
          <a:xfrm>
            <a:off x="6991515" y="4312315"/>
            <a:ext cx="2651750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  <a:defRPr/>
            </a:pPr>
            <a:r>
              <a:rPr lang="en-US" sz="16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u="sng" dirty="0" smtClean="0">
                <a:latin typeface="Arial" pitchFamily="34" charset="0"/>
                <a:cs typeface="Arial" pitchFamily="34" charset="0"/>
              </a:rPr>
              <a:t>1.5</a:t>
            </a:r>
            <a:r>
              <a:rPr lang="en-US" sz="1600" b="1" i="1" u="sng" dirty="0" smtClean="0">
                <a:latin typeface="Symbol" pitchFamily="18" charset="2"/>
                <a:cs typeface="Arial" pitchFamily="34" charset="0"/>
              </a:rPr>
              <a:t>s</a:t>
            </a:r>
            <a:r>
              <a:rPr lang="en-US" sz="16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margin </a:t>
            </a:r>
            <a:r>
              <a:rPr lang="en-US" sz="1600" b="1" i="1" dirty="0" smtClean="0">
                <a:latin typeface="Arial" pitchFamily="34" charset="0"/>
                <a:cs typeface="Arial" pitchFamily="34" charset="0"/>
              </a:rPr>
              <a:t>to 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triplet </a:t>
            </a:r>
          </a:p>
        </p:txBody>
      </p:sp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7029920" y="3722812"/>
            <a:ext cx="2150680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  <a:defRPr/>
            </a:pPr>
            <a:r>
              <a:rPr lang="en-US" sz="1600" b="1" i="1" u="sng" dirty="0" smtClean="0">
                <a:latin typeface="Arial" pitchFamily="34" charset="0"/>
                <a:cs typeface="Arial" pitchFamily="34" charset="0"/>
              </a:rPr>
              <a:t>9</a:t>
            </a:r>
            <a:r>
              <a:rPr lang="en-US" sz="1600" b="1" i="1" u="sng" dirty="0" smtClean="0">
                <a:latin typeface="Symbol" pitchFamily="18" charset="2"/>
                <a:cs typeface="Arial" pitchFamily="34" charset="0"/>
              </a:rPr>
              <a:t>s</a:t>
            </a:r>
            <a:r>
              <a:rPr lang="en-US" sz="1600" b="1" i="1" dirty="0" smtClean="0">
                <a:latin typeface="Symbol" pitchFamily="18" charset="2"/>
                <a:cs typeface="Arial" pitchFamily="34" charset="0"/>
              </a:rPr>
              <a:t>  </a:t>
            </a:r>
            <a:r>
              <a:rPr lang="en-US" sz="1600" b="1" i="1" dirty="0" smtClean="0">
                <a:latin typeface="+mn-lt"/>
                <a:cs typeface="Arial" pitchFamily="34" charset="0"/>
              </a:rPr>
              <a:t>extreme beam envelopes</a:t>
            </a:r>
          </a:p>
        </p:txBody>
      </p:sp>
      <p:cxnSp>
        <p:nvCxnSpPr>
          <p:cNvPr id="32" name="Straight Arrow Connector 31"/>
          <p:cNvCxnSpPr/>
          <p:nvPr/>
        </p:nvCxnSpPr>
        <p:spPr bwMode="auto">
          <a:xfrm>
            <a:off x="6914705" y="4389125"/>
            <a:ext cx="0" cy="23043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C0066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33" name="TextBox 4"/>
          <p:cNvSpPr txBox="1">
            <a:spLocks noChangeArrowheads="1"/>
          </p:cNvSpPr>
          <p:nvPr/>
        </p:nvSpPr>
        <p:spPr bwMode="auto">
          <a:xfrm>
            <a:off x="6761085" y="5151756"/>
            <a:ext cx="2265895" cy="721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  <a:defRPr/>
            </a:pPr>
            <a:r>
              <a:rPr lang="en-US" sz="1600" b="1" i="1" dirty="0" err="1" smtClean="0">
                <a:latin typeface="Arial" pitchFamily="34" charset="0"/>
                <a:cs typeface="Arial" pitchFamily="34" charset="0"/>
              </a:rPr>
              <a:t>emittance</a:t>
            </a:r>
            <a:r>
              <a:rPr lang="en-US" sz="1600" b="1" i="1" dirty="0" smtClean="0">
                <a:latin typeface="Arial" pitchFamily="34" charset="0"/>
                <a:cs typeface="Arial" pitchFamily="34" charset="0"/>
              </a:rPr>
              <a:t> = 3.5 </a:t>
            </a:r>
            <a:r>
              <a:rPr lang="en-US" sz="1600" b="1" i="1" dirty="0" smtClean="0">
                <a:latin typeface="Symbol" pitchFamily="18" charset="2"/>
                <a:cs typeface="Arial" pitchFamily="34" charset="0"/>
              </a:rPr>
              <a:t>m</a:t>
            </a:r>
            <a:r>
              <a:rPr lang="en-US" sz="1600" b="1" i="1" dirty="0" smtClean="0">
                <a:latin typeface="Arial" pitchFamily="34" charset="0"/>
                <a:cs typeface="Arial" pitchFamily="34" charset="0"/>
              </a:rPr>
              <a:t>m,</a:t>
            </a:r>
          </a:p>
          <a:p>
            <a:pPr marL="0" lvl="1"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  <a:defRPr/>
            </a:pPr>
            <a:r>
              <a:rPr lang="en-US" sz="1600" b="1" i="1" dirty="0" smtClean="0">
                <a:latin typeface="Symbol" pitchFamily="18" charset="2"/>
                <a:cs typeface="Arial" pitchFamily="34" charset="0"/>
              </a:rPr>
              <a:t>b</a:t>
            </a:r>
            <a:r>
              <a:rPr lang="en-US" sz="1600" b="1" i="1" dirty="0" smtClean="0">
                <a:latin typeface="Arial" pitchFamily="34" charset="0"/>
                <a:cs typeface="Arial" pitchFamily="34" charset="0"/>
              </a:rPr>
              <a:t>* =0.6m</a:t>
            </a:r>
            <a:endParaRPr lang="en-US" sz="1600" b="1" i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9652123"/>
              </p:ext>
            </p:extLst>
          </p:nvPr>
        </p:nvGraphicFramePr>
        <p:xfrm>
          <a:off x="432774" y="856872"/>
          <a:ext cx="825722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5458"/>
                <a:gridCol w="976081"/>
                <a:gridCol w="564569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Date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latin typeface="Symbol" pitchFamily="18" charset="2"/>
                        </a:rPr>
                        <a:t>b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*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Reason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Startup 2011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Interpolation of aperture measurement</a:t>
                      </a:r>
                      <a:r>
                        <a:rPr lang="en-US" baseline="0" dirty="0" smtClean="0"/>
                        <a:t> at 450 </a:t>
                      </a:r>
                      <a:r>
                        <a:rPr lang="en-US" baseline="0" dirty="0" err="1" smtClean="0"/>
                        <a:t>GeV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Sept. 2011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Aperture measurement</a:t>
                      </a:r>
                      <a:r>
                        <a:rPr lang="en-US" baseline="0" dirty="0" smtClean="0"/>
                        <a:t> at 3.5 </a:t>
                      </a:r>
                      <a:r>
                        <a:rPr lang="en-US" baseline="0" dirty="0" err="1" smtClean="0"/>
                        <a:t>TeV</a:t>
                      </a:r>
                      <a:endParaRPr lang="en-GB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 </a:t>
                      </a:r>
                      <a:r>
                        <a:rPr lang="en-US" dirty="0" err="1" smtClean="0"/>
                        <a:t>TeV</a:t>
                      </a:r>
                      <a:r>
                        <a:rPr lang="en-US" dirty="0" smtClean="0"/>
                        <a:t> (-0.1 m) and tighter collimator settings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Geometric luminosity factor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32585" y="2471368"/>
            <a:ext cx="5333257" cy="3569172"/>
            <a:chOff x="4308203" y="2509773"/>
            <a:chExt cx="5333257" cy="3569172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8203" y="2509773"/>
              <a:ext cx="5333257" cy="3569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7091467" y="4711352"/>
              <a:ext cx="1364476" cy="584775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  <a:latin typeface="Symbol" pitchFamily="18" charset="2"/>
                </a:rPr>
                <a:t>e</a:t>
              </a:r>
              <a:r>
                <a:rPr lang="en-US" sz="1600" dirty="0" smtClean="0">
                  <a:solidFill>
                    <a:srgbClr val="0000FF"/>
                  </a:solidFill>
                  <a:latin typeface="+mj-lt"/>
                </a:rPr>
                <a:t> = 2.3 </a:t>
              </a:r>
              <a:r>
                <a:rPr lang="en-US" sz="1600" dirty="0" smtClean="0">
                  <a:solidFill>
                    <a:srgbClr val="0000FF"/>
                  </a:solidFill>
                  <a:latin typeface="Symbol" pitchFamily="18" charset="2"/>
                </a:rPr>
                <a:t>m</a:t>
              </a:r>
              <a:r>
                <a:rPr lang="en-US" sz="1600" dirty="0" smtClean="0">
                  <a:solidFill>
                    <a:srgbClr val="0000FF"/>
                  </a:solidFill>
                  <a:latin typeface="+mj-lt"/>
                </a:rPr>
                <a:t>m</a:t>
              </a:r>
            </a:p>
            <a:p>
              <a:r>
                <a:rPr lang="en-US" sz="1600" dirty="0" smtClean="0">
                  <a:solidFill>
                    <a:srgbClr val="0000FF"/>
                  </a:solidFill>
                  <a:latin typeface="Symbol" pitchFamily="18" charset="2"/>
                </a:rPr>
                <a:t>a</a:t>
              </a:r>
              <a:r>
                <a:rPr lang="en-US" sz="1600" dirty="0" smtClean="0">
                  <a:solidFill>
                    <a:srgbClr val="0000FF"/>
                  </a:solidFill>
                  <a:latin typeface="+mj-lt"/>
                </a:rPr>
                <a:t> = 145 </a:t>
              </a:r>
              <a:r>
                <a:rPr lang="en-US" sz="1600" dirty="0" err="1" smtClean="0">
                  <a:solidFill>
                    <a:srgbClr val="0000FF"/>
                  </a:solidFill>
                  <a:latin typeface="Symbol" pitchFamily="18" charset="2"/>
                </a:rPr>
                <a:t>m</a:t>
              </a:r>
              <a:r>
                <a:rPr lang="en-US" sz="1600" dirty="0" err="1" smtClean="0">
                  <a:solidFill>
                    <a:srgbClr val="0000FF"/>
                  </a:solidFill>
                  <a:latin typeface="+mj-lt"/>
                </a:rPr>
                <a:t>rad</a:t>
              </a:r>
              <a:endParaRPr lang="en-GB" sz="1600" dirty="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35944" y="3121760"/>
              <a:ext cx="2443939" cy="369332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Symbol" pitchFamily="18" charset="2"/>
                </a:rPr>
                <a:t>b</a:t>
              </a:r>
              <a:r>
                <a:rPr lang="en-US" i="1" dirty="0" smtClean="0">
                  <a:latin typeface="+mj-lt"/>
                </a:rPr>
                <a:t>* = 0.6 m </a:t>
              </a:r>
              <a:r>
                <a:rPr lang="en-US" i="1" dirty="0" smtClean="0">
                  <a:latin typeface="+mj-lt"/>
                  <a:sym typeface="Wingdings" pitchFamily="2" charset="2"/>
                </a:rPr>
                <a:t> F = 0.81</a:t>
              </a:r>
              <a:endParaRPr lang="en-GB" i="1" dirty="0">
                <a:latin typeface="+mj-lt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>
              <a:off x="5209030" y="3509947"/>
              <a:ext cx="0" cy="188184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462665" y="817460"/>
            <a:ext cx="8352465" cy="2425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With the current low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emittances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and small </a:t>
            </a:r>
            <a:r>
              <a:rPr lang="en-US" sz="2000" dirty="0" smtClean="0">
                <a:latin typeface="Symbol" pitchFamily="18" charset="2"/>
                <a:cs typeface="Arial" pitchFamily="34" charset="0"/>
              </a:rPr>
              <a:t>b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* the geometric reduction factor due to bunch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length </a:t>
            </a:r>
            <a:r>
              <a:rPr lang="en-US" sz="2000" dirty="0" err="1" smtClean="0">
                <a:latin typeface="Symbol" pitchFamily="18" charset="2"/>
                <a:cs typeface="Arial" pitchFamily="34" charset="0"/>
              </a:rPr>
              <a:t>s</a:t>
            </a:r>
            <a:r>
              <a:rPr lang="en-US" sz="2000" baseline="-250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and crossing angle becomes significant.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538163" lvl="1" indent="-274638"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Will get even stronger at 6.5-7 </a:t>
            </a:r>
            <a:r>
              <a:rPr lang="en-US" i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TeV</a:t>
            </a: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.</a:t>
            </a:r>
          </a:p>
          <a:p>
            <a:pPr marL="538163" lvl="1" indent="-274638"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Fix with ‘Crab cavities’ (maybe !) for HL-LHC.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266700" indent="-266700"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266700" indent="-266700"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338630" y="3343501"/>
            <a:ext cx="2476500" cy="2312989"/>
            <a:chOff x="6338630" y="3133176"/>
            <a:chExt cx="2476500" cy="2312989"/>
          </a:xfrm>
        </p:grpSpPr>
        <p:grpSp>
          <p:nvGrpSpPr>
            <p:cNvPr id="13" name="Group 26"/>
            <p:cNvGrpSpPr>
              <a:grpSpLocks/>
            </p:cNvGrpSpPr>
            <p:nvPr/>
          </p:nvGrpSpPr>
          <p:grpSpPr bwMode="auto">
            <a:xfrm>
              <a:off x="6338630" y="3960265"/>
              <a:ext cx="2476500" cy="1485900"/>
              <a:chOff x="6438900" y="1600200"/>
              <a:chExt cx="2476500" cy="1485900"/>
            </a:xfrm>
          </p:grpSpPr>
          <p:cxnSp>
            <p:nvCxnSpPr>
              <p:cNvPr id="14" name="Straight Connector 7"/>
              <p:cNvCxnSpPr>
                <a:cxnSpLocks noChangeShapeType="1"/>
              </p:cNvCxnSpPr>
              <p:nvPr/>
            </p:nvCxnSpPr>
            <p:spPr bwMode="auto">
              <a:xfrm>
                <a:off x="6438900" y="1600200"/>
                <a:ext cx="2476500" cy="144780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Straight Connector 8"/>
              <p:cNvCxnSpPr>
                <a:cxnSpLocks noChangeShapeType="1"/>
              </p:cNvCxnSpPr>
              <p:nvPr/>
            </p:nvCxnSpPr>
            <p:spPr bwMode="auto">
              <a:xfrm flipV="1">
                <a:off x="6438900" y="1600200"/>
                <a:ext cx="2476500" cy="148590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6" name="Oval 15"/>
              <p:cNvSpPr/>
              <p:nvPr/>
            </p:nvSpPr>
            <p:spPr bwMode="auto">
              <a:xfrm rot="1736326">
                <a:off x="6554689" y="1732560"/>
                <a:ext cx="419100" cy="114300"/>
              </a:xfrm>
              <a:prstGeom prst="ellipse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 bwMode="auto">
              <a:xfrm rot="1736326">
                <a:off x="7500987" y="2288996"/>
                <a:ext cx="419100" cy="114300"/>
              </a:xfrm>
              <a:prstGeom prst="ellipse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 bwMode="auto">
              <a:xfrm rot="1736326">
                <a:off x="8383488" y="2799361"/>
                <a:ext cx="419100" cy="114300"/>
              </a:xfrm>
              <a:prstGeom prst="ellipse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 bwMode="auto">
              <a:xfrm rot="19816511">
                <a:off x="8388158" y="1736026"/>
                <a:ext cx="419100" cy="114300"/>
              </a:xfrm>
              <a:prstGeom prst="ellipse">
                <a:avLst/>
              </a:prstGeom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 bwMode="auto">
              <a:xfrm rot="19816511">
                <a:off x="7506462" y="2268083"/>
                <a:ext cx="419100" cy="114300"/>
              </a:xfrm>
              <a:prstGeom prst="ellipse">
                <a:avLst/>
              </a:prstGeom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 bwMode="auto">
              <a:xfrm rot="19816511">
                <a:off x="6581509" y="2823206"/>
                <a:ext cx="419100" cy="114300"/>
              </a:xfrm>
              <a:prstGeom prst="ellipse">
                <a:avLst/>
              </a:prstGeom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" name="Arc 21"/>
              <p:cNvSpPr/>
              <p:nvPr/>
            </p:nvSpPr>
            <p:spPr bwMode="auto">
              <a:xfrm rot="2655022">
                <a:off x="7508875" y="1944688"/>
                <a:ext cx="765175" cy="796925"/>
              </a:xfrm>
              <a:prstGeom prst="arc">
                <a:avLst/>
              </a:prstGeom>
              <a:noFill/>
              <a:ln w="19050" cap="flat" cmpd="sng" algn="ctr">
                <a:solidFill>
                  <a:srgbClr val="0000FF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TextBox 25"/>
              <p:cNvSpPr txBox="1">
                <a:spLocks noChangeArrowheads="1"/>
              </p:cNvSpPr>
              <p:nvPr/>
            </p:nvSpPr>
            <p:spPr bwMode="auto">
              <a:xfrm>
                <a:off x="8343900" y="2095500"/>
                <a:ext cx="44595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en-US" b="1" dirty="0" smtClean="0">
                    <a:solidFill>
                      <a:srgbClr val="0000FF"/>
                    </a:solidFill>
                    <a:latin typeface="Symbol" pitchFamily="18" charset="2"/>
                  </a:rPr>
                  <a:t>2a</a:t>
                </a:r>
                <a:endParaRPr lang="en-US" b="1" dirty="0">
                  <a:solidFill>
                    <a:srgbClr val="0000FF"/>
                  </a:solidFill>
                  <a:latin typeface="Symbol" pitchFamily="18" charset="2"/>
                </a:endParaRPr>
              </a:p>
            </p:txBody>
          </p:sp>
        </p:grpSp>
        <p:grpSp>
          <p:nvGrpSpPr>
            <p:cNvPr id="24" name="Group 38"/>
            <p:cNvGrpSpPr>
              <a:grpSpLocks/>
            </p:cNvGrpSpPr>
            <p:nvPr/>
          </p:nvGrpSpPr>
          <p:grpSpPr bwMode="auto">
            <a:xfrm>
              <a:off x="7176830" y="3160165"/>
              <a:ext cx="800100" cy="685800"/>
              <a:chOff x="6324600" y="2705100"/>
              <a:chExt cx="800100" cy="685801"/>
            </a:xfrm>
          </p:grpSpPr>
          <p:cxnSp>
            <p:nvCxnSpPr>
              <p:cNvPr id="25" name="Straight Arrow Connector 30"/>
              <p:cNvCxnSpPr>
                <a:cxnSpLocks noChangeShapeType="1"/>
              </p:cNvCxnSpPr>
              <p:nvPr/>
            </p:nvCxnSpPr>
            <p:spPr bwMode="auto">
              <a:xfrm rot="16200000" flipV="1">
                <a:off x="5981701" y="3048000"/>
                <a:ext cx="685801" cy="2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Straight Arrow Connector 32"/>
              <p:cNvCxnSpPr>
                <a:cxnSpLocks noChangeShapeType="1"/>
              </p:cNvCxnSpPr>
              <p:nvPr/>
            </p:nvCxnSpPr>
            <p:spPr bwMode="auto">
              <a:xfrm flipV="1">
                <a:off x="6324600" y="3390900"/>
                <a:ext cx="800100" cy="1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7" name="TextBox 39"/>
            <p:cNvSpPr txBox="1">
              <a:spLocks noChangeArrowheads="1"/>
            </p:cNvSpPr>
            <p:nvPr/>
          </p:nvSpPr>
          <p:spPr bwMode="auto">
            <a:xfrm>
              <a:off x="6722680" y="3133176"/>
              <a:ext cx="47961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en-US" dirty="0" smtClean="0">
                  <a:latin typeface="+mj-lt"/>
                </a:rPr>
                <a:t>x/y</a:t>
              </a:r>
              <a:endParaRPr lang="en-US" dirty="0">
                <a:latin typeface="+mj-lt"/>
              </a:endParaRPr>
            </a:p>
          </p:txBody>
        </p:sp>
        <p:sp>
          <p:nvSpPr>
            <p:cNvPr id="28" name="TextBox 40"/>
            <p:cNvSpPr txBox="1">
              <a:spLocks noChangeArrowheads="1"/>
            </p:cNvSpPr>
            <p:nvPr/>
          </p:nvSpPr>
          <p:spPr bwMode="auto">
            <a:xfrm>
              <a:off x="7805178" y="3807865"/>
              <a:ext cx="3000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en-US" dirty="0">
                  <a:latin typeface="+mj-lt"/>
                </a:rPr>
                <a:t>s</a:t>
              </a:r>
            </a:p>
          </p:txBody>
        </p:sp>
      </p:grp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5814657"/>
              </p:ext>
            </p:extLst>
          </p:nvPr>
        </p:nvGraphicFramePr>
        <p:xfrm>
          <a:off x="6059488" y="1817688"/>
          <a:ext cx="2671762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9" name="Equation" r:id="rId4" imgW="1625400" imgH="774360" progId="Equation.3">
                  <p:embed/>
                </p:oleObj>
              </mc:Choice>
              <mc:Fallback>
                <p:oleObj name="Equation" r:id="rId4" imgW="1625400" imgH="7743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9488" y="1817688"/>
                        <a:ext cx="2671762" cy="136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287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Helvetica"/>
                <a:ea typeface="Helvetica"/>
                <a:cs typeface="Helvetica"/>
              </a:rPr>
              <a:t>Bunch filling schemes</a:t>
            </a:r>
          </a:p>
        </p:txBody>
      </p:sp>
      <p:sp>
        <p:nvSpPr>
          <p:cNvPr id="26627" name="TextBox 53"/>
          <p:cNvSpPr txBox="1">
            <a:spLocks noChangeArrowheads="1"/>
          </p:cNvSpPr>
          <p:nvPr/>
        </p:nvSpPr>
        <p:spPr bwMode="auto">
          <a:xfrm>
            <a:off x="609599" y="933450"/>
            <a:ext cx="8294689" cy="499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  <a:buClr>
                <a:srgbClr val="0000FF"/>
              </a:buClr>
              <a:buSzPct val="90000"/>
              <a:buFont typeface="Wingdings" pitchFamily="2" charset="2"/>
              <a:buChar char="q"/>
            </a:pPr>
            <a:r>
              <a:rPr lang="en-US" dirty="0">
                <a:latin typeface="Helvetica"/>
                <a:ea typeface="Helvetica"/>
                <a:cs typeface="Helvetica"/>
              </a:rPr>
              <a:t>The LHC 400 MHz Radio-Frequency system provides </a:t>
            </a:r>
            <a:r>
              <a:rPr lang="en-US" b="1" dirty="0">
                <a:latin typeface="Helvetica"/>
                <a:ea typeface="Helvetica"/>
                <a:cs typeface="Helvetica"/>
              </a:rPr>
              <a:t>35’640 possible bunch positions</a:t>
            </a:r>
            <a:r>
              <a:rPr lang="en-US" dirty="0">
                <a:latin typeface="Helvetica"/>
                <a:ea typeface="Helvetica"/>
                <a:cs typeface="Helvetica"/>
              </a:rPr>
              <a:t> every 2.5 ns (0.75 m) along the LHC circumference.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  <a:buClr>
                <a:srgbClr val="0000FF"/>
              </a:buClr>
              <a:buSzPct val="90000"/>
              <a:buFont typeface="Courier New" pitchFamily="49" charset="0"/>
              <a:buChar char="o"/>
            </a:pPr>
            <a:r>
              <a:rPr lang="en-US" sz="1600" i="1" dirty="0">
                <a:solidFill>
                  <a:srgbClr val="0000FF"/>
                </a:solidFill>
                <a:latin typeface="Helvetica"/>
                <a:ea typeface="Helvetica"/>
                <a:cs typeface="Helvetica"/>
              </a:rPr>
              <a:t>A priori any of those positions could be filled with a bunch…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  <a:buClr>
                <a:srgbClr val="0000FF"/>
              </a:buClr>
              <a:buSzPct val="90000"/>
              <a:buFont typeface="Wingdings" pitchFamily="2" charset="2"/>
              <a:buChar char="q"/>
            </a:pPr>
            <a:r>
              <a:rPr lang="en-US" dirty="0">
                <a:latin typeface="Helvetica"/>
                <a:ea typeface="Helvetica"/>
                <a:cs typeface="Helvetica"/>
              </a:rPr>
              <a:t>The smallest bunch-to-bunch distance is fixed to 25 ns: </a:t>
            </a:r>
            <a:r>
              <a:rPr lang="en-US" b="1" i="1" dirty="0">
                <a:latin typeface="Helvetica"/>
                <a:ea typeface="Helvetica"/>
                <a:cs typeface="Helvetica"/>
              </a:rPr>
              <a:t>max. number of bunches is </a:t>
            </a:r>
            <a:r>
              <a:rPr lang="en-US" b="1" i="1" u="sng" dirty="0">
                <a:latin typeface="Helvetica"/>
                <a:ea typeface="Helvetica"/>
                <a:cs typeface="Helvetica"/>
              </a:rPr>
              <a:t>3564</a:t>
            </a:r>
            <a:r>
              <a:rPr lang="en-US" dirty="0">
                <a:latin typeface="Helvetica"/>
                <a:ea typeface="Helvetica"/>
                <a:cs typeface="Helvetica"/>
              </a:rPr>
              <a:t> (- some space for the dump kicker beam free region).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200"/>
              </a:spcAft>
              <a:buClr>
                <a:srgbClr val="0000FF"/>
              </a:buClr>
              <a:buSzPct val="90000"/>
              <a:buFont typeface="Wingdings" pitchFamily="2" charset="2"/>
              <a:buChar char="q"/>
            </a:pPr>
            <a:endParaRPr lang="en-US" dirty="0">
              <a:latin typeface="Helvetica"/>
              <a:ea typeface="Helvetica"/>
              <a:cs typeface="Helvetica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200"/>
              </a:spcAft>
              <a:buClr>
                <a:srgbClr val="0000FF"/>
              </a:buClr>
              <a:buSzPct val="90000"/>
              <a:buFont typeface="Wingdings" pitchFamily="2" charset="2"/>
              <a:buChar char="q"/>
            </a:pPr>
            <a:endParaRPr lang="en-US" dirty="0">
              <a:latin typeface="Helvetica"/>
              <a:ea typeface="Helvetica"/>
              <a:cs typeface="Helvetica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200"/>
              </a:spcAft>
              <a:buClr>
                <a:srgbClr val="0000FF"/>
              </a:buClr>
              <a:buSzPct val="90000"/>
              <a:buFont typeface="Wingdings" pitchFamily="2" charset="2"/>
              <a:buChar char="q"/>
            </a:pPr>
            <a:endParaRPr lang="en-US" dirty="0">
              <a:latin typeface="Helvetica"/>
              <a:ea typeface="Helvetica"/>
              <a:cs typeface="Helvetica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200"/>
              </a:spcAft>
              <a:buClr>
                <a:srgbClr val="0000FF"/>
              </a:buClr>
              <a:buSzPct val="90000"/>
            </a:pPr>
            <a:endParaRPr lang="en-US" dirty="0">
              <a:latin typeface="Helvetica"/>
              <a:ea typeface="Helvetica"/>
              <a:cs typeface="Helvetica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  <a:buClr>
                <a:srgbClr val="0000FF"/>
              </a:buClr>
              <a:buSzPct val="90000"/>
              <a:buFont typeface="Wingdings" pitchFamily="2" charset="2"/>
              <a:buChar char="q"/>
            </a:pPr>
            <a:r>
              <a:rPr lang="en-US" dirty="0" smtClean="0">
                <a:latin typeface="Helvetica"/>
                <a:ea typeface="Helvetica"/>
                <a:cs typeface="Helvetica"/>
              </a:rPr>
              <a:t>The </a:t>
            </a:r>
            <a:r>
              <a:rPr lang="en-US" dirty="0">
                <a:latin typeface="Helvetica"/>
                <a:ea typeface="Helvetica"/>
                <a:cs typeface="Helvetica"/>
              </a:rPr>
              <a:t>LHC can operate with </a:t>
            </a:r>
            <a:r>
              <a:rPr lang="en-US" b="1" i="1" dirty="0">
                <a:latin typeface="Helvetica"/>
                <a:ea typeface="Helvetica"/>
                <a:cs typeface="Helvetica"/>
              </a:rPr>
              <a:t>isolated bunches </a:t>
            </a:r>
            <a:r>
              <a:rPr lang="en-US" dirty="0">
                <a:latin typeface="Helvetica"/>
                <a:ea typeface="Helvetica"/>
                <a:cs typeface="Helvetica"/>
              </a:rPr>
              <a:t>or with</a:t>
            </a:r>
            <a:r>
              <a:rPr lang="en-US" b="1" i="1" dirty="0">
                <a:latin typeface="Helvetica"/>
                <a:ea typeface="Helvetica"/>
                <a:cs typeface="Helvetica"/>
              </a:rPr>
              <a:t> trains of closely spaced bunches</a:t>
            </a:r>
            <a:r>
              <a:rPr lang="en-US" dirty="0">
                <a:latin typeface="Helvetica"/>
                <a:ea typeface="Helvetica"/>
                <a:cs typeface="Helvetica"/>
              </a:rPr>
              <a:t>.</a:t>
            </a:r>
          </a:p>
          <a:p>
            <a:pPr marL="444500" lvl="1" indent="-177800" defTabSz="508000">
              <a:lnSpc>
                <a:spcPct val="110000"/>
              </a:lnSpc>
              <a:spcBef>
                <a:spcPts val="600"/>
              </a:spcBef>
              <a:buClr>
                <a:srgbClr val="0000FF"/>
              </a:buClr>
              <a:buSzPct val="90000"/>
              <a:buFont typeface="Courier New" pitchFamily="49" charset="0"/>
              <a:buChar char="o"/>
            </a:pPr>
            <a:r>
              <a:rPr lang="en-US" i="1" dirty="0">
                <a:latin typeface="Helvetica"/>
                <a:ea typeface="Helvetica"/>
                <a:cs typeface="Helvetica"/>
              </a:rPr>
              <a:t>Startup 2010 </a:t>
            </a:r>
            <a:r>
              <a:rPr lang="en-US" i="1" dirty="0">
                <a:solidFill>
                  <a:srgbClr val="0000FF"/>
                </a:solidFill>
                <a:latin typeface="Helvetica"/>
                <a:ea typeface="Helvetica"/>
                <a:cs typeface="Helvetica"/>
              </a:rPr>
              <a:t>: 	up to 50 isolated bunches (separation ≥ 1 </a:t>
            </a:r>
            <a:r>
              <a:rPr lang="en-US" i="1" dirty="0" err="1">
                <a:solidFill>
                  <a:srgbClr val="0000FF"/>
                </a:solidFill>
                <a:latin typeface="Symbol" pitchFamily="18" charset="2"/>
                <a:ea typeface="Helvetica"/>
                <a:cs typeface="Helvetica"/>
              </a:rPr>
              <a:t>m</a:t>
            </a:r>
            <a:r>
              <a:rPr lang="en-US" i="1" dirty="0" err="1">
                <a:solidFill>
                  <a:srgbClr val="0000FF"/>
                </a:solidFill>
                <a:latin typeface="Helvetica"/>
                <a:ea typeface="Helvetica"/>
                <a:cs typeface="Helvetica"/>
              </a:rPr>
              <a:t>s</a:t>
            </a:r>
            <a:r>
              <a:rPr lang="en-US" i="1" dirty="0">
                <a:solidFill>
                  <a:srgbClr val="0000FF"/>
                </a:solidFill>
                <a:latin typeface="Helvetica"/>
                <a:ea typeface="Helvetica"/>
                <a:cs typeface="Helvetica"/>
              </a:rPr>
              <a:t>).</a:t>
            </a:r>
          </a:p>
          <a:p>
            <a:pPr marL="444500" lvl="1" indent="-177800" defTabSz="508000">
              <a:lnSpc>
                <a:spcPct val="110000"/>
              </a:lnSpc>
              <a:spcBef>
                <a:spcPts val="600"/>
              </a:spcBef>
              <a:buClr>
                <a:srgbClr val="0000FF"/>
              </a:buClr>
              <a:buSzPct val="90000"/>
              <a:buFont typeface="Courier New" pitchFamily="49" charset="0"/>
              <a:buChar char="o"/>
            </a:pPr>
            <a:r>
              <a:rPr lang="en-US" i="1" dirty="0">
                <a:latin typeface="Helvetica"/>
                <a:ea typeface="Helvetica"/>
                <a:cs typeface="Helvetica"/>
              </a:rPr>
              <a:t>Fall 2010 </a:t>
            </a:r>
            <a:r>
              <a:rPr lang="en-US" i="1" dirty="0">
                <a:solidFill>
                  <a:srgbClr val="0000FF"/>
                </a:solidFill>
                <a:latin typeface="Helvetica"/>
                <a:ea typeface="Helvetica"/>
                <a:cs typeface="Helvetica"/>
              </a:rPr>
              <a:t>: 	</a:t>
            </a:r>
            <a:r>
              <a:rPr lang="en-US" i="1" dirty="0" smtClean="0">
                <a:solidFill>
                  <a:srgbClr val="0000FF"/>
                </a:solidFill>
                <a:latin typeface="Helvetica"/>
                <a:ea typeface="Helvetica"/>
                <a:cs typeface="Helvetica"/>
              </a:rPr>
              <a:t>150 </a:t>
            </a:r>
            <a:r>
              <a:rPr lang="en-US" i="1" dirty="0">
                <a:solidFill>
                  <a:srgbClr val="0000FF"/>
                </a:solidFill>
                <a:latin typeface="Helvetica"/>
                <a:ea typeface="Helvetica"/>
                <a:cs typeface="Helvetica"/>
              </a:rPr>
              <a:t>ns spacing - up to 368 bunches.</a:t>
            </a:r>
          </a:p>
          <a:p>
            <a:pPr marL="444500" lvl="1" indent="-177800" defTabSz="508000">
              <a:lnSpc>
                <a:spcPct val="110000"/>
              </a:lnSpc>
              <a:spcBef>
                <a:spcPts val="600"/>
              </a:spcBef>
              <a:buClr>
                <a:srgbClr val="0000FF"/>
              </a:buClr>
              <a:buSzPct val="90000"/>
              <a:buFont typeface="Courier New" pitchFamily="49" charset="0"/>
              <a:buChar char="o"/>
            </a:pPr>
            <a:r>
              <a:rPr lang="en-US" i="1" dirty="0">
                <a:latin typeface="Helvetica"/>
                <a:ea typeface="Helvetica"/>
                <a:cs typeface="Helvetica"/>
              </a:rPr>
              <a:t>2011 </a:t>
            </a:r>
            <a:r>
              <a:rPr lang="en-US" i="1" dirty="0">
                <a:solidFill>
                  <a:srgbClr val="0000FF"/>
                </a:solidFill>
                <a:latin typeface="Helvetica"/>
                <a:ea typeface="Helvetica"/>
                <a:cs typeface="Helvetica"/>
              </a:rPr>
              <a:t>: 		</a:t>
            </a:r>
            <a:r>
              <a:rPr lang="en-US" b="1" i="1" u="sng" dirty="0">
                <a:solidFill>
                  <a:srgbClr val="0000FF"/>
                </a:solidFill>
                <a:latin typeface="Helvetica"/>
                <a:ea typeface="Helvetica"/>
                <a:cs typeface="Helvetica"/>
              </a:rPr>
              <a:t>start-up with 75 </a:t>
            </a:r>
            <a:r>
              <a:rPr lang="en-US" b="1" i="1" u="sng" dirty="0" smtClean="0">
                <a:solidFill>
                  <a:srgbClr val="0000FF"/>
                </a:solidFill>
                <a:latin typeface="Helvetica"/>
                <a:ea typeface="Helvetica"/>
                <a:cs typeface="Helvetica"/>
              </a:rPr>
              <a:t>ns spacing,  </a:t>
            </a:r>
            <a:r>
              <a:rPr lang="en-US" b="1" i="1" u="sng" dirty="0">
                <a:solidFill>
                  <a:srgbClr val="0000FF"/>
                </a:solidFill>
                <a:latin typeface="Helvetica"/>
                <a:ea typeface="Helvetica"/>
                <a:cs typeface="Helvetica"/>
              </a:rPr>
              <a:t>now 50 </a:t>
            </a:r>
            <a:r>
              <a:rPr lang="en-US" b="1" i="1" u="sng" dirty="0" smtClean="0">
                <a:solidFill>
                  <a:srgbClr val="0000FF"/>
                </a:solidFill>
                <a:latin typeface="Helvetica"/>
                <a:ea typeface="Helvetica"/>
                <a:cs typeface="Helvetica"/>
              </a:rPr>
              <a:t>ns (1380 bunches).</a:t>
            </a:r>
            <a:endParaRPr lang="en-US" i="1" dirty="0">
              <a:solidFill>
                <a:srgbClr val="0000FF"/>
              </a:solidFill>
              <a:latin typeface="Helvetica"/>
              <a:ea typeface="Helvetica"/>
              <a:cs typeface="Helvetica"/>
            </a:endParaRPr>
          </a:p>
        </p:txBody>
      </p:sp>
      <p:grpSp>
        <p:nvGrpSpPr>
          <p:cNvPr id="26628" name="Group 144"/>
          <p:cNvGrpSpPr>
            <a:grpSpLocks/>
          </p:cNvGrpSpPr>
          <p:nvPr/>
        </p:nvGrpSpPr>
        <p:grpSpPr bwMode="auto">
          <a:xfrm>
            <a:off x="876300" y="2781300"/>
            <a:ext cx="7272338" cy="1146175"/>
            <a:chOff x="952500" y="5219700"/>
            <a:chExt cx="7273523" cy="1145977"/>
          </a:xfrm>
        </p:grpSpPr>
        <p:grpSp>
          <p:nvGrpSpPr>
            <p:cNvPr id="26632" name="Group 76"/>
            <p:cNvGrpSpPr>
              <a:grpSpLocks/>
            </p:cNvGrpSpPr>
            <p:nvPr/>
          </p:nvGrpSpPr>
          <p:grpSpPr bwMode="auto">
            <a:xfrm>
              <a:off x="952500" y="5638800"/>
              <a:ext cx="6781800" cy="114300"/>
              <a:chOff x="876300" y="4267200"/>
              <a:chExt cx="6781800" cy="114300"/>
            </a:xfrm>
          </p:grpSpPr>
          <p:grpSp>
            <p:nvGrpSpPr>
              <p:cNvPr id="26644" name="Group 49"/>
              <p:cNvGrpSpPr>
                <a:grpSpLocks/>
              </p:cNvGrpSpPr>
              <p:nvPr/>
            </p:nvGrpSpPr>
            <p:grpSpPr bwMode="auto">
              <a:xfrm>
                <a:off x="876300" y="4267200"/>
                <a:ext cx="2209800" cy="114300"/>
                <a:chOff x="876300" y="4267200"/>
                <a:chExt cx="2209800" cy="114300"/>
              </a:xfrm>
            </p:grpSpPr>
            <p:grpSp>
              <p:nvGrpSpPr>
                <p:cNvPr id="26671" name="Group 42"/>
                <p:cNvGrpSpPr>
                  <a:grpSpLocks/>
                </p:cNvGrpSpPr>
                <p:nvPr/>
              </p:nvGrpSpPr>
              <p:grpSpPr bwMode="auto">
                <a:xfrm>
                  <a:off x="876300" y="4267200"/>
                  <a:ext cx="1066800" cy="114300"/>
                  <a:chOff x="876300" y="4267200"/>
                  <a:chExt cx="1066800" cy="114300"/>
                </a:xfrm>
              </p:grpSpPr>
              <p:sp>
                <p:nvSpPr>
                  <p:cNvPr id="2667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876300" y="4267200"/>
                    <a:ext cx="152400" cy="114300"/>
                  </a:xfrm>
                  <a:prstGeom prst="rect">
                    <a:avLst/>
                  </a:prstGeom>
                  <a:solidFill>
                    <a:srgbClr val="00206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Helvetica"/>
                      <a:ea typeface="Helvetica"/>
                      <a:cs typeface="Helvetica"/>
                    </a:endParaRPr>
                  </a:p>
                </p:txBody>
              </p:sp>
              <p:sp>
                <p:nvSpPr>
                  <p:cNvPr id="26679" name="Rectangle 38"/>
                  <p:cNvSpPr>
                    <a:spLocks noChangeArrowheads="1"/>
                  </p:cNvSpPr>
                  <p:nvPr/>
                </p:nvSpPr>
                <p:spPr bwMode="auto">
                  <a:xfrm>
                    <a:off x="1104900" y="4267200"/>
                    <a:ext cx="152400" cy="11430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Helvetica"/>
                      <a:ea typeface="Helvetica"/>
                      <a:cs typeface="Helvetica"/>
                    </a:endParaRPr>
                  </a:p>
                </p:txBody>
              </p:sp>
              <p:sp>
                <p:nvSpPr>
                  <p:cNvPr id="26680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1333500" y="4267200"/>
                    <a:ext cx="152400" cy="11430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Helvetica"/>
                      <a:ea typeface="Helvetica"/>
                      <a:cs typeface="Helvetica"/>
                    </a:endParaRPr>
                  </a:p>
                </p:txBody>
              </p:sp>
              <p:sp>
                <p:nvSpPr>
                  <p:cNvPr id="26681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1562100" y="4267200"/>
                    <a:ext cx="152400" cy="11430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Helvetica"/>
                      <a:ea typeface="Helvetica"/>
                      <a:cs typeface="Helvetica"/>
                    </a:endParaRPr>
                  </a:p>
                </p:txBody>
              </p:sp>
              <p:sp>
                <p:nvSpPr>
                  <p:cNvPr id="26682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1790700" y="4267200"/>
                    <a:ext cx="152400" cy="11430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Helvetica"/>
                      <a:ea typeface="Helvetica"/>
                      <a:cs typeface="Helvetica"/>
                    </a:endParaRPr>
                  </a:p>
                </p:txBody>
              </p:sp>
            </p:grpSp>
            <p:grpSp>
              <p:nvGrpSpPr>
                <p:cNvPr id="26672" name="Group 43"/>
                <p:cNvGrpSpPr>
                  <a:grpSpLocks/>
                </p:cNvGrpSpPr>
                <p:nvPr/>
              </p:nvGrpSpPr>
              <p:grpSpPr bwMode="auto">
                <a:xfrm>
                  <a:off x="2019300" y="4267200"/>
                  <a:ext cx="1066800" cy="114300"/>
                  <a:chOff x="876300" y="4267200"/>
                  <a:chExt cx="1066800" cy="114300"/>
                </a:xfrm>
              </p:grpSpPr>
              <p:sp>
                <p:nvSpPr>
                  <p:cNvPr id="26673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876300" y="4267200"/>
                    <a:ext cx="152400" cy="11430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Helvetica"/>
                      <a:ea typeface="Helvetica"/>
                      <a:cs typeface="Helvetica"/>
                    </a:endParaRPr>
                  </a:p>
                </p:txBody>
              </p:sp>
              <p:sp>
                <p:nvSpPr>
                  <p:cNvPr id="26674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1104900" y="4267200"/>
                    <a:ext cx="152400" cy="11430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Helvetica"/>
                      <a:ea typeface="Helvetica"/>
                      <a:cs typeface="Helvetica"/>
                    </a:endParaRPr>
                  </a:p>
                </p:txBody>
              </p:sp>
              <p:sp>
                <p:nvSpPr>
                  <p:cNvPr id="26675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1333500" y="4267200"/>
                    <a:ext cx="152400" cy="11430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Helvetica"/>
                      <a:ea typeface="Helvetica"/>
                      <a:cs typeface="Helvetica"/>
                    </a:endParaRPr>
                  </a:p>
                </p:txBody>
              </p:sp>
              <p:sp>
                <p:nvSpPr>
                  <p:cNvPr id="26676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1562100" y="4267200"/>
                    <a:ext cx="152400" cy="11430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Helvetica"/>
                      <a:ea typeface="Helvetica"/>
                      <a:cs typeface="Helvetica"/>
                    </a:endParaRPr>
                  </a:p>
                </p:txBody>
              </p:sp>
              <p:sp>
                <p:nvSpPr>
                  <p:cNvPr id="26677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1790700" y="4267200"/>
                    <a:ext cx="152400" cy="11430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Helvetica"/>
                      <a:ea typeface="Helvetica"/>
                      <a:cs typeface="Helvetica"/>
                    </a:endParaRPr>
                  </a:p>
                </p:txBody>
              </p:sp>
            </p:grpSp>
          </p:grpSp>
          <p:grpSp>
            <p:nvGrpSpPr>
              <p:cNvPr id="26645" name="Group 50"/>
              <p:cNvGrpSpPr>
                <a:grpSpLocks/>
              </p:cNvGrpSpPr>
              <p:nvPr/>
            </p:nvGrpSpPr>
            <p:grpSpPr bwMode="auto">
              <a:xfrm>
                <a:off x="3162300" y="4267200"/>
                <a:ext cx="2209800" cy="114300"/>
                <a:chOff x="876300" y="4267200"/>
                <a:chExt cx="2209800" cy="114300"/>
              </a:xfrm>
            </p:grpSpPr>
            <p:grpSp>
              <p:nvGrpSpPr>
                <p:cNvPr id="26659" name="Group 42"/>
                <p:cNvGrpSpPr>
                  <a:grpSpLocks/>
                </p:cNvGrpSpPr>
                <p:nvPr/>
              </p:nvGrpSpPr>
              <p:grpSpPr bwMode="auto">
                <a:xfrm>
                  <a:off x="876300" y="4267200"/>
                  <a:ext cx="1066800" cy="114300"/>
                  <a:chOff x="876300" y="4267200"/>
                  <a:chExt cx="1066800" cy="114300"/>
                </a:xfrm>
              </p:grpSpPr>
              <p:sp>
                <p:nvSpPr>
                  <p:cNvPr id="26666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876300" y="4267200"/>
                    <a:ext cx="152400" cy="114300"/>
                  </a:xfrm>
                  <a:prstGeom prst="rect">
                    <a:avLst/>
                  </a:prstGeom>
                  <a:solidFill>
                    <a:srgbClr val="00206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Helvetica"/>
                      <a:ea typeface="Helvetica"/>
                      <a:cs typeface="Helvetica"/>
                    </a:endParaRPr>
                  </a:p>
                </p:txBody>
              </p:sp>
              <p:sp>
                <p:nvSpPr>
                  <p:cNvPr id="26667" name="Rectangle 59"/>
                  <p:cNvSpPr>
                    <a:spLocks noChangeArrowheads="1"/>
                  </p:cNvSpPr>
                  <p:nvPr/>
                </p:nvSpPr>
                <p:spPr bwMode="auto">
                  <a:xfrm>
                    <a:off x="1104900" y="4267200"/>
                    <a:ext cx="152400" cy="11430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Helvetica"/>
                      <a:ea typeface="Helvetica"/>
                      <a:cs typeface="Helvetica"/>
                    </a:endParaRPr>
                  </a:p>
                </p:txBody>
              </p:sp>
              <p:sp>
                <p:nvSpPr>
                  <p:cNvPr id="26668" name="Rectangle 60"/>
                  <p:cNvSpPr>
                    <a:spLocks noChangeArrowheads="1"/>
                  </p:cNvSpPr>
                  <p:nvPr/>
                </p:nvSpPr>
                <p:spPr bwMode="auto">
                  <a:xfrm>
                    <a:off x="1333500" y="4267200"/>
                    <a:ext cx="152400" cy="11430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Helvetica"/>
                      <a:ea typeface="Helvetica"/>
                      <a:cs typeface="Helvetica"/>
                    </a:endParaRPr>
                  </a:p>
                </p:txBody>
              </p:sp>
              <p:sp>
                <p:nvSpPr>
                  <p:cNvPr id="26669" name="Rectangle 61"/>
                  <p:cNvSpPr>
                    <a:spLocks noChangeArrowheads="1"/>
                  </p:cNvSpPr>
                  <p:nvPr/>
                </p:nvSpPr>
                <p:spPr bwMode="auto">
                  <a:xfrm>
                    <a:off x="1562100" y="4267200"/>
                    <a:ext cx="152400" cy="11430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Helvetica"/>
                      <a:ea typeface="Helvetica"/>
                      <a:cs typeface="Helvetica"/>
                    </a:endParaRPr>
                  </a:p>
                </p:txBody>
              </p:sp>
              <p:sp>
                <p:nvSpPr>
                  <p:cNvPr id="26670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1790700" y="4267200"/>
                    <a:ext cx="152400" cy="11430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Helvetica"/>
                      <a:ea typeface="Helvetica"/>
                      <a:cs typeface="Helvetica"/>
                    </a:endParaRPr>
                  </a:p>
                </p:txBody>
              </p:sp>
            </p:grpSp>
            <p:grpSp>
              <p:nvGrpSpPr>
                <p:cNvPr id="26660" name="Group 43"/>
                <p:cNvGrpSpPr>
                  <a:grpSpLocks/>
                </p:cNvGrpSpPr>
                <p:nvPr/>
              </p:nvGrpSpPr>
              <p:grpSpPr bwMode="auto">
                <a:xfrm>
                  <a:off x="2019300" y="4267200"/>
                  <a:ext cx="1066800" cy="114300"/>
                  <a:chOff x="876300" y="4267200"/>
                  <a:chExt cx="1066800" cy="114300"/>
                </a:xfrm>
              </p:grpSpPr>
              <p:sp>
                <p:nvSpPr>
                  <p:cNvPr id="26661" name="Rectangle 53"/>
                  <p:cNvSpPr>
                    <a:spLocks noChangeArrowheads="1"/>
                  </p:cNvSpPr>
                  <p:nvPr/>
                </p:nvSpPr>
                <p:spPr bwMode="auto">
                  <a:xfrm>
                    <a:off x="876300" y="4267200"/>
                    <a:ext cx="152400" cy="11430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Helvetica"/>
                      <a:ea typeface="Helvetica"/>
                      <a:cs typeface="Helvetica"/>
                    </a:endParaRPr>
                  </a:p>
                </p:txBody>
              </p:sp>
              <p:sp>
                <p:nvSpPr>
                  <p:cNvPr id="26662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1104900" y="4267200"/>
                    <a:ext cx="152400" cy="11430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Helvetica"/>
                      <a:ea typeface="Helvetica"/>
                      <a:cs typeface="Helvetica"/>
                    </a:endParaRPr>
                  </a:p>
                </p:txBody>
              </p:sp>
              <p:sp>
                <p:nvSpPr>
                  <p:cNvPr id="26663" name="Rectangle 55"/>
                  <p:cNvSpPr>
                    <a:spLocks noChangeArrowheads="1"/>
                  </p:cNvSpPr>
                  <p:nvPr/>
                </p:nvSpPr>
                <p:spPr bwMode="auto">
                  <a:xfrm>
                    <a:off x="1333500" y="4267200"/>
                    <a:ext cx="152400" cy="11430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Helvetica"/>
                      <a:ea typeface="Helvetica"/>
                      <a:cs typeface="Helvetica"/>
                    </a:endParaRPr>
                  </a:p>
                </p:txBody>
              </p:sp>
              <p:sp>
                <p:nvSpPr>
                  <p:cNvPr id="26664" name="Rectangle 56"/>
                  <p:cNvSpPr>
                    <a:spLocks noChangeArrowheads="1"/>
                  </p:cNvSpPr>
                  <p:nvPr/>
                </p:nvSpPr>
                <p:spPr bwMode="auto">
                  <a:xfrm>
                    <a:off x="1562100" y="4267200"/>
                    <a:ext cx="152400" cy="11430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Helvetica"/>
                      <a:ea typeface="Helvetica"/>
                      <a:cs typeface="Helvetica"/>
                    </a:endParaRPr>
                  </a:p>
                </p:txBody>
              </p:sp>
              <p:sp>
                <p:nvSpPr>
                  <p:cNvPr id="26665" name="Rectangle 57"/>
                  <p:cNvSpPr>
                    <a:spLocks noChangeArrowheads="1"/>
                  </p:cNvSpPr>
                  <p:nvPr/>
                </p:nvSpPr>
                <p:spPr bwMode="auto">
                  <a:xfrm>
                    <a:off x="1790700" y="4267200"/>
                    <a:ext cx="152400" cy="11430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Helvetica"/>
                      <a:ea typeface="Helvetica"/>
                      <a:cs typeface="Helvetica"/>
                    </a:endParaRPr>
                  </a:p>
                </p:txBody>
              </p:sp>
            </p:grpSp>
          </p:grpSp>
          <p:grpSp>
            <p:nvGrpSpPr>
              <p:cNvPr id="26646" name="Group 63"/>
              <p:cNvGrpSpPr>
                <a:grpSpLocks/>
              </p:cNvGrpSpPr>
              <p:nvPr/>
            </p:nvGrpSpPr>
            <p:grpSpPr bwMode="auto">
              <a:xfrm>
                <a:off x="5448300" y="4267200"/>
                <a:ext cx="2209800" cy="114300"/>
                <a:chOff x="876300" y="4267200"/>
                <a:chExt cx="2209800" cy="114300"/>
              </a:xfrm>
            </p:grpSpPr>
            <p:grpSp>
              <p:nvGrpSpPr>
                <p:cNvPr id="26647" name="Group 42"/>
                <p:cNvGrpSpPr>
                  <a:grpSpLocks/>
                </p:cNvGrpSpPr>
                <p:nvPr/>
              </p:nvGrpSpPr>
              <p:grpSpPr bwMode="auto">
                <a:xfrm>
                  <a:off x="876300" y="4267200"/>
                  <a:ext cx="1066800" cy="114300"/>
                  <a:chOff x="876300" y="4267200"/>
                  <a:chExt cx="1066800" cy="114300"/>
                </a:xfrm>
              </p:grpSpPr>
              <p:sp>
                <p:nvSpPr>
                  <p:cNvPr id="26654" name="Rectangle 71"/>
                  <p:cNvSpPr>
                    <a:spLocks noChangeArrowheads="1"/>
                  </p:cNvSpPr>
                  <p:nvPr/>
                </p:nvSpPr>
                <p:spPr bwMode="auto">
                  <a:xfrm>
                    <a:off x="876300" y="4267200"/>
                    <a:ext cx="152400" cy="114300"/>
                  </a:xfrm>
                  <a:prstGeom prst="rect">
                    <a:avLst/>
                  </a:prstGeom>
                  <a:solidFill>
                    <a:srgbClr val="00206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Helvetica"/>
                      <a:ea typeface="Helvetica"/>
                      <a:cs typeface="Helvetica"/>
                    </a:endParaRPr>
                  </a:p>
                </p:txBody>
              </p:sp>
              <p:sp>
                <p:nvSpPr>
                  <p:cNvPr id="26655" name="Rectangle 72"/>
                  <p:cNvSpPr>
                    <a:spLocks noChangeArrowheads="1"/>
                  </p:cNvSpPr>
                  <p:nvPr/>
                </p:nvSpPr>
                <p:spPr bwMode="auto">
                  <a:xfrm>
                    <a:off x="1104900" y="4267200"/>
                    <a:ext cx="152400" cy="11430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Helvetica"/>
                      <a:ea typeface="Helvetica"/>
                      <a:cs typeface="Helvetica"/>
                    </a:endParaRPr>
                  </a:p>
                </p:txBody>
              </p:sp>
              <p:sp>
                <p:nvSpPr>
                  <p:cNvPr id="26656" name="Rectangle 73"/>
                  <p:cNvSpPr>
                    <a:spLocks noChangeArrowheads="1"/>
                  </p:cNvSpPr>
                  <p:nvPr/>
                </p:nvSpPr>
                <p:spPr bwMode="auto">
                  <a:xfrm>
                    <a:off x="1333500" y="4267200"/>
                    <a:ext cx="152400" cy="11430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Helvetica"/>
                      <a:ea typeface="Helvetica"/>
                      <a:cs typeface="Helvetica"/>
                    </a:endParaRPr>
                  </a:p>
                </p:txBody>
              </p:sp>
              <p:sp>
                <p:nvSpPr>
                  <p:cNvPr id="26657" name="Rectangle 74"/>
                  <p:cNvSpPr>
                    <a:spLocks noChangeArrowheads="1"/>
                  </p:cNvSpPr>
                  <p:nvPr/>
                </p:nvSpPr>
                <p:spPr bwMode="auto">
                  <a:xfrm>
                    <a:off x="1562100" y="4267200"/>
                    <a:ext cx="152400" cy="11430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Helvetica"/>
                      <a:ea typeface="Helvetica"/>
                      <a:cs typeface="Helvetica"/>
                    </a:endParaRPr>
                  </a:p>
                </p:txBody>
              </p:sp>
              <p:sp>
                <p:nvSpPr>
                  <p:cNvPr id="26658" name="Rectangle 75"/>
                  <p:cNvSpPr>
                    <a:spLocks noChangeArrowheads="1"/>
                  </p:cNvSpPr>
                  <p:nvPr/>
                </p:nvSpPr>
                <p:spPr bwMode="auto">
                  <a:xfrm>
                    <a:off x="1790700" y="4267200"/>
                    <a:ext cx="152400" cy="11430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Helvetica"/>
                      <a:ea typeface="Helvetica"/>
                      <a:cs typeface="Helvetica"/>
                    </a:endParaRPr>
                  </a:p>
                </p:txBody>
              </p:sp>
            </p:grpSp>
            <p:grpSp>
              <p:nvGrpSpPr>
                <p:cNvPr id="26648" name="Group 43"/>
                <p:cNvGrpSpPr>
                  <a:grpSpLocks/>
                </p:cNvGrpSpPr>
                <p:nvPr/>
              </p:nvGrpSpPr>
              <p:grpSpPr bwMode="auto">
                <a:xfrm>
                  <a:off x="2019300" y="4267200"/>
                  <a:ext cx="1066800" cy="114300"/>
                  <a:chOff x="876300" y="4267200"/>
                  <a:chExt cx="1066800" cy="114300"/>
                </a:xfrm>
              </p:grpSpPr>
              <p:sp>
                <p:nvSpPr>
                  <p:cNvPr id="26649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876300" y="4267200"/>
                    <a:ext cx="152400" cy="11430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Helvetica"/>
                      <a:ea typeface="Helvetica"/>
                      <a:cs typeface="Helvetica"/>
                    </a:endParaRPr>
                  </a:p>
                </p:txBody>
              </p:sp>
              <p:sp>
                <p:nvSpPr>
                  <p:cNvPr id="26650" name="Rectangle 67"/>
                  <p:cNvSpPr>
                    <a:spLocks noChangeArrowheads="1"/>
                  </p:cNvSpPr>
                  <p:nvPr/>
                </p:nvSpPr>
                <p:spPr bwMode="auto">
                  <a:xfrm>
                    <a:off x="1104900" y="4267200"/>
                    <a:ext cx="152400" cy="11430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Helvetica"/>
                      <a:ea typeface="Helvetica"/>
                      <a:cs typeface="Helvetica"/>
                    </a:endParaRPr>
                  </a:p>
                </p:txBody>
              </p:sp>
              <p:sp>
                <p:nvSpPr>
                  <p:cNvPr id="26651" name="Rectangle 68"/>
                  <p:cNvSpPr>
                    <a:spLocks noChangeArrowheads="1"/>
                  </p:cNvSpPr>
                  <p:nvPr/>
                </p:nvSpPr>
                <p:spPr bwMode="auto">
                  <a:xfrm>
                    <a:off x="1333500" y="4267200"/>
                    <a:ext cx="152400" cy="11430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Helvetica"/>
                      <a:ea typeface="Helvetica"/>
                      <a:cs typeface="Helvetica"/>
                    </a:endParaRPr>
                  </a:p>
                </p:txBody>
              </p:sp>
              <p:sp>
                <p:nvSpPr>
                  <p:cNvPr id="26652" name="Rectangle 69"/>
                  <p:cNvSpPr>
                    <a:spLocks noChangeArrowheads="1"/>
                  </p:cNvSpPr>
                  <p:nvPr/>
                </p:nvSpPr>
                <p:spPr bwMode="auto">
                  <a:xfrm>
                    <a:off x="1562100" y="4267200"/>
                    <a:ext cx="152400" cy="11430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Helvetica"/>
                      <a:ea typeface="Helvetica"/>
                      <a:cs typeface="Helvetica"/>
                    </a:endParaRPr>
                  </a:p>
                </p:txBody>
              </p:sp>
              <p:sp>
                <p:nvSpPr>
                  <p:cNvPr id="26653" name="Rectangle 70"/>
                  <p:cNvSpPr>
                    <a:spLocks noChangeArrowheads="1"/>
                  </p:cNvSpPr>
                  <p:nvPr/>
                </p:nvSpPr>
                <p:spPr bwMode="auto">
                  <a:xfrm>
                    <a:off x="1790700" y="4267200"/>
                    <a:ext cx="152400" cy="11430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Helvetica"/>
                      <a:ea typeface="Helvetica"/>
                      <a:cs typeface="Helvetica"/>
                    </a:endParaRPr>
                  </a:p>
                </p:txBody>
              </p:sp>
            </p:grpSp>
          </p:grpSp>
        </p:grpSp>
        <p:cxnSp>
          <p:nvCxnSpPr>
            <p:cNvPr id="26633" name="Straight Arrow Connector 131"/>
            <p:cNvCxnSpPr>
              <a:cxnSpLocks noChangeShapeType="1"/>
            </p:cNvCxnSpPr>
            <p:nvPr/>
          </p:nvCxnSpPr>
          <p:spPr bwMode="auto">
            <a:xfrm>
              <a:off x="1714500" y="5524500"/>
              <a:ext cx="228600" cy="1588"/>
            </a:xfrm>
            <a:prstGeom prst="straightConnector1">
              <a:avLst/>
            </a:prstGeom>
            <a:noFill/>
            <a:ln w="9525" algn="ctr">
              <a:solidFill>
                <a:srgbClr val="00B0F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34" name="Straight Arrow Connector 132"/>
            <p:cNvCxnSpPr>
              <a:cxnSpLocks noChangeShapeType="1"/>
            </p:cNvCxnSpPr>
            <p:nvPr/>
          </p:nvCxnSpPr>
          <p:spPr bwMode="auto">
            <a:xfrm>
              <a:off x="1028700" y="5905500"/>
              <a:ext cx="224790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635" name="TextBox 135"/>
            <p:cNvSpPr txBox="1">
              <a:spLocks noChangeArrowheads="1"/>
            </p:cNvSpPr>
            <p:nvPr/>
          </p:nvSpPr>
          <p:spPr bwMode="auto">
            <a:xfrm>
              <a:off x="1638300" y="5219700"/>
              <a:ext cx="545375" cy="246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en-US" sz="1000" b="1">
                  <a:solidFill>
                    <a:srgbClr val="00B0F0"/>
                  </a:solidFill>
                  <a:latin typeface="Helvetica"/>
                  <a:ea typeface="Helvetica"/>
                  <a:cs typeface="Helvetica"/>
                </a:rPr>
                <a:t>2.5 ns</a:t>
              </a:r>
            </a:p>
          </p:txBody>
        </p:sp>
        <p:sp>
          <p:nvSpPr>
            <p:cNvPr id="26636" name="TextBox 136"/>
            <p:cNvSpPr txBox="1">
              <a:spLocks noChangeArrowheads="1"/>
            </p:cNvSpPr>
            <p:nvPr/>
          </p:nvSpPr>
          <p:spPr bwMode="auto">
            <a:xfrm>
              <a:off x="1752600" y="6019800"/>
              <a:ext cx="52770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en-US" sz="1000" b="1">
                  <a:latin typeface="Helvetica"/>
                  <a:ea typeface="Helvetica"/>
                  <a:cs typeface="Helvetica"/>
                </a:rPr>
                <a:t>25 ns</a:t>
              </a:r>
            </a:p>
          </p:txBody>
        </p:sp>
        <p:grpSp>
          <p:nvGrpSpPr>
            <p:cNvPr id="26637" name="Group 139"/>
            <p:cNvGrpSpPr>
              <a:grpSpLocks/>
            </p:cNvGrpSpPr>
            <p:nvPr/>
          </p:nvGrpSpPr>
          <p:grpSpPr bwMode="auto">
            <a:xfrm>
              <a:off x="5715000" y="6057900"/>
              <a:ext cx="1715276" cy="307777"/>
              <a:chOff x="3429000" y="5029200"/>
              <a:chExt cx="1715276" cy="307777"/>
            </a:xfrm>
          </p:grpSpPr>
          <p:sp>
            <p:nvSpPr>
              <p:cNvPr id="26642" name="Rectangle 137"/>
              <p:cNvSpPr>
                <a:spLocks noChangeArrowheads="1"/>
              </p:cNvSpPr>
              <p:nvPr/>
            </p:nvSpPr>
            <p:spPr bwMode="auto">
              <a:xfrm>
                <a:off x="3429000" y="5105400"/>
                <a:ext cx="152400" cy="114300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Helvetica"/>
                  <a:ea typeface="Helvetica"/>
                  <a:cs typeface="Helvetica"/>
                </a:endParaRPr>
              </a:p>
            </p:txBody>
          </p:sp>
          <p:sp>
            <p:nvSpPr>
              <p:cNvPr id="26643" name="TextBox 138"/>
              <p:cNvSpPr txBox="1">
                <a:spLocks noChangeArrowheads="1"/>
              </p:cNvSpPr>
              <p:nvPr/>
            </p:nvSpPr>
            <p:spPr bwMode="auto">
              <a:xfrm>
                <a:off x="3619500" y="5029200"/>
                <a:ext cx="152477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en-US" sz="1400">
                    <a:latin typeface="Helvetica"/>
                    <a:ea typeface="Helvetica"/>
                    <a:cs typeface="Helvetica"/>
                  </a:rPr>
                  <a:t>= bunch position</a:t>
                </a:r>
              </a:p>
            </p:txBody>
          </p:sp>
        </p:grpSp>
        <p:grpSp>
          <p:nvGrpSpPr>
            <p:cNvPr id="26638" name="Group 140"/>
            <p:cNvGrpSpPr>
              <a:grpSpLocks/>
            </p:cNvGrpSpPr>
            <p:nvPr/>
          </p:nvGrpSpPr>
          <p:grpSpPr bwMode="auto">
            <a:xfrm>
              <a:off x="3810000" y="6057900"/>
              <a:ext cx="1564676" cy="307724"/>
              <a:chOff x="3429000" y="5029200"/>
              <a:chExt cx="1564676" cy="307724"/>
            </a:xfrm>
          </p:grpSpPr>
          <p:sp>
            <p:nvSpPr>
              <p:cNvPr id="26640" name="Rectangle 141"/>
              <p:cNvSpPr>
                <a:spLocks noChangeArrowheads="1"/>
              </p:cNvSpPr>
              <p:nvPr/>
            </p:nvSpPr>
            <p:spPr bwMode="auto">
              <a:xfrm>
                <a:off x="3429000" y="5105400"/>
                <a:ext cx="152400" cy="114300"/>
              </a:xfrm>
              <a:prstGeom prst="rect">
                <a:avLst/>
              </a:prstGeom>
              <a:solidFill>
                <a:srgbClr val="00206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Helvetica"/>
                  <a:ea typeface="Helvetica"/>
                  <a:cs typeface="Helvetica"/>
                </a:endParaRPr>
              </a:p>
            </p:txBody>
          </p:sp>
          <p:sp>
            <p:nvSpPr>
              <p:cNvPr id="26641" name="TextBox 142"/>
              <p:cNvSpPr txBox="1">
                <a:spLocks noChangeArrowheads="1"/>
              </p:cNvSpPr>
              <p:nvPr/>
            </p:nvSpPr>
            <p:spPr bwMode="auto">
              <a:xfrm>
                <a:off x="3619500" y="5029200"/>
                <a:ext cx="1374176" cy="3077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en-US" sz="1400">
                    <a:latin typeface="Helvetica"/>
                    <a:ea typeface="Helvetica"/>
                    <a:cs typeface="Helvetica"/>
                  </a:rPr>
                  <a:t>= filled position</a:t>
                </a:r>
              </a:p>
            </p:txBody>
          </p:sp>
        </p:grpSp>
        <p:sp>
          <p:nvSpPr>
            <p:cNvPr id="26639" name="TextBox 143"/>
            <p:cNvSpPr txBox="1">
              <a:spLocks noChangeArrowheads="1"/>
            </p:cNvSpPr>
            <p:nvPr/>
          </p:nvSpPr>
          <p:spPr bwMode="auto">
            <a:xfrm>
              <a:off x="7810500" y="5410200"/>
              <a:ext cx="415523" cy="369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en-US">
                  <a:latin typeface="Helvetica"/>
                  <a:ea typeface="Helvetica"/>
                  <a:cs typeface="Helvetica"/>
                </a:rPr>
                <a:t>…</a:t>
              </a:r>
            </a:p>
          </p:txBody>
        </p:sp>
      </p:grpSp>
      <p:sp>
        <p:nvSpPr>
          <p:cNvPr id="59" name="Date Placeholder 5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60" name="Footer Placeholder 5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26631" name="Slide Number Placeholder 4"/>
          <p:cNvSpPr txBox="1">
            <a:spLocks/>
          </p:cNvSpPr>
          <p:nvPr/>
        </p:nvSpPr>
        <p:spPr bwMode="auto">
          <a:xfrm>
            <a:off x="7989888" y="6424613"/>
            <a:ext cx="9144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/>
            <a:fld id="{DC396650-356D-4E76-8590-F19696833D92}" type="slidenum">
              <a:rPr lang="en-US" sz="1400">
                <a:latin typeface="Arial" pitchFamily="34" charset="0"/>
                <a:cs typeface="Arial" pitchFamily="34" charset="0"/>
              </a:rPr>
              <a:pPr algn="r" eaLnBrk="1" hangingPunct="1"/>
              <a:t>27</a:t>
            </a:fld>
            <a:endParaRPr lang="en-US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5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2" descr="B1-1092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817563"/>
            <a:ext cx="7102475" cy="571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1092 bunches with 50 ns spacing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2765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4F1C141F-9AF8-4BD7-943C-8CCFFB459817}" type="slidenum">
              <a:rPr lang="en-US" smtClean="0">
                <a:latin typeface="Arial" pitchFamily="34" charset="0"/>
              </a:rPr>
              <a:pPr/>
              <a:t>28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4324" y="1584457"/>
            <a:ext cx="1246187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66FFFF"/>
                </a:solidFill>
                <a:latin typeface="+mj-lt"/>
              </a:rPr>
              <a:t>Beam 1</a:t>
            </a:r>
          </a:p>
        </p:txBody>
      </p:sp>
      <p:cxnSp>
        <p:nvCxnSpPr>
          <p:cNvPr id="27656" name="Straight Arrow Connector 8"/>
          <p:cNvCxnSpPr>
            <a:cxnSpLocks noChangeShapeType="1"/>
          </p:cNvCxnSpPr>
          <p:nvPr/>
        </p:nvCxnSpPr>
        <p:spPr bwMode="auto">
          <a:xfrm>
            <a:off x="1806575" y="3813175"/>
            <a:ext cx="5915025" cy="1588"/>
          </a:xfrm>
          <a:prstGeom prst="straightConnector1">
            <a:avLst/>
          </a:prstGeom>
          <a:noFill/>
          <a:ln w="28575" algn="ctr">
            <a:solidFill>
              <a:srgbClr val="66FFFF"/>
            </a:solidFill>
            <a:prstDash val="sys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5070475" y="3505200"/>
            <a:ext cx="230187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66FFFF"/>
                </a:solidFill>
                <a:latin typeface="+mj-lt"/>
              </a:rPr>
              <a:t>LHC circumference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1500" y="2046420"/>
            <a:ext cx="1519238" cy="646113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C000"/>
                </a:solidFill>
                <a:latin typeface="+mj-lt"/>
              </a:rPr>
              <a:t>Beam abort </a:t>
            </a:r>
          </a:p>
          <a:p>
            <a:pPr algn="ctr">
              <a:defRPr/>
            </a:pPr>
            <a:r>
              <a:rPr lang="en-US" b="1" dirty="0">
                <a:solidFill>
                  <a:srgbClr val="FFC000"/>
                </a:solidFill>
                <a:latin typeface="+mj-lt"/>
              </a:rPr>
              <a:t>g</a:t>
            </a:r>
            <a:r>
              <a:rPr lang="en-US" b="1" dirty="0" smtClean="0">
                <a:solidFill>
                  <a:srgbClr val="FFC000"/>
                </a:solidFill>
                <a:latin typeface="+mj-lt"/>
              </a:rPr>
              <a:t>ap (3 </a:t>
            </a:r>
            <a:r>
              <a:rPr lang="en-US" b="1" dirty="0" err="1" smtClean="0">
                <a:solidFill>
                  <a:srgbClr val="FFC000"/>
                </a:solidFill>
                <a:latin typeface="Symbol" pitchFamily="18" charset="2"/>
              </a:rPr>
              <a:t>m</a:t>
            </a:r>
            <a:r>
              <a:rPr lang="en-US" b="1" dirty="0" err="1" smtClean="0">
                <a:solidFill>
                  <a:srgbClr val="FFC000"/>
                </a:solidFill>
                <a:latin typeface="+mj-lt"/>
              </a:rPr>
              <a:t>s</a:t>
            </a:r>
            <a:r>
              <a:rPr lang="en-US" b="1" dirty="0" smtClean="0">
                <a:solidFill>
                  <a:srgbClr val="FFC000"/>
                </a:solidFill>
                <a:latin typeface="+mj-lt"/>
              </a:rPr>
              <a:t>)</a:t>
            </a:r>
            <a:endParaRPr lang="en-US" b="1" dirty="0">
              <a:solidFill>
                <a:srgbClr val="FFC000"/>
              </a:solidFill>
              <a:latin typeface="+mj-lt"/>
            </a:endParaRPr>
          </a:p>
        </p:txBody>
      </p:sp>
      <p:cxnSp>
        <p:nvCxnSpPr>
          <p:cNvPr id="27661" name="Straight Arrow Connector 16"/>
          <p:cNvCxnSpPr>
            <a:cxnSpLocks noChangeShapeType="1"/>
            <a:stCxn id="15" idx="2"/>
          </p:cNvCxnSpPr>
          <p:nvPr/>
        </p:nvCxnSpPr>
        <p:spPr bwMode="auto">
          <a:xfrm>
            <a:off x="1491119" y="2692533"/>
            <a:ext cx="443115" cy="1040235"/>
          </a:xfrm>
          <a:prstGeom prst="straightConnector1">
            <a:avLst/>
          </a:prstGeom>
          <a:noFill/>
          <a:ln w="28575" algn="ctr">
            <a:solidFill>
              <a:srgbClr val="FFC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2382914" y="2091974"/>
            <a:ext cx="1727123" cy="73866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400" b="1" kern="0" dirty="0" smtClean="0">
                <a:solidFill>
                  <a:schemeClr val="bg1"/>
                </a:solidFill>
                <a:latin typeface="+mn-lt"/>
              </a:rPr>
              <a:t>6 or 12 bunch intermediate injection</a:t>
            </a:r>
            <a:endParaRPr lang="en-GB" sz="1400" b="1" kern="0" dirty="0" smtClean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8" name="Straight Arrow Connector 7"/>
          <p:cNvCxnSpPr>
            <a:stCxn id="5" idx="2"/>
          </p:cNvCxnSpPr>
          <p:nvPr/>
        </p:nvCxnSpPr>
        <p:spPr bwMode="auto">
          <a:xfrm flipH="1">
            <a:off x="2250738" y="2830638"/>
            <a:ext cx="995738" cy="90213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4746625" y="1969366"/>
            <a:ext cx="3139001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 smtClean="0">
                <a:solidFill>
                  <a:schemeClr val="bg1"/>
                </a:solidFill>
                <a:latin typeface="+mj-lt"/>
              </a:rPr>
              <a:t>RMS bunch length ~ 9 cm</a:t>
            </a:r>
            <a:endParaRPr lang="en-GB" sz="2000" kern="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2863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Bunch spacing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1126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3E94E45-15B5-4B56-AD10-F4E04E71809E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11270" name="TextBox 4"/>
          <p:cNvSpPr txBox="1">
            <a:spLocks noChangeArrowheads="1"/>
          </p:cNvSpPr>
          <p:nvPr/>
        </p:nvSpPr>
        <p:spPr bwMode="auto">
          <a:xfrm>
            <a:off x="615950" y="817460"/>
            <a:ext cx="7988575" cy="1943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50 ns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bunch spacing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is used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operationally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since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April 2011.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723900" lvl="1" indent="-266700"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Progressive increase of the bunch number </a:t>
            </a: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and the bunch intensity over 2011 and 2012 (intensity).</a:t>
            </a:r>
            <a:endParaRPr lang="en-US" i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266700" indent="-266700"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The 50 ns beam has the highest luminosity potential.</a:t>
            </a:r>
          </a:p>
          <a:p>
            <a:pPr marL="723900" lvl="1" indent="-266700"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25 ns beam </a:t>
            </a: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is more difficult to operate (</a:t>
            </a: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see later).</a:t>
            </a:r>
            <a:endParaRPr lang="en-US" i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678042"/>
              </p:ext>
            </p:extLst>
          </p:nvPr>
        </p:nvGraphicFramePr>
        <p:xfrm>
          <a:off x="1576409" y="3313785"/>
          <a:ext cx="591437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7366"/>
                <a:gridCol w="1728225"/>
                <a:gridCol w="1228960"/>
                <a:gridCol w="168981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S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pacing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N (p/bunch)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  <a:latin typeface="Symbol" pitchFamily="18" charset="2"/>
                        </a:rPr>
                        <a:t>e</a:t>
                      </a:r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[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  <a:latin typeface="Symbol" pitchFamily="18" charset="2"/>
                        </a:rPr>
                        <a:t>m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m]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Relative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 bunch luminosity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150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ns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1.1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</a:rPr>
                        <a:t> x 10</a:t>
                      </a:r>
                      <a:r>
                        <a:rPr lang="en-US" sz="2000" b="0" baseline="30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2000" b="0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1.6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1.5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75 ns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1.2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x 10</a:t>
                      </a:r>
                      <a:r>
                        <a:rPr lang="en-US" sz="2000" baseline="30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2.0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1.4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50 ns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1.65 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</a:rPr>
                        <a:t>x 10</a:t>
                      </a:r>
                      <a:r>
                        <a:rPr lang="en-US" sz="2000" baseline="30000" dirty="0" smtClean="0">
                          <a:solidFill>
                            <a:srgbClr val="FF0000"/>
                          </a:solidFill>
                        </a:rPr>
                        <a:t>11 </a:t>
                      </a:r>
                      <a:endParaRPr lang="en-US" sz="20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1.8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2.9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25 ns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1.2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x 10</a:t>
                      </a:r>
                      <a:r>
                        <a:rPr lang="en-US" sz="2000" baseline="30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2.8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689382" y="2814520"/>
            <a:ext cx="5916613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i="1" dirty="0">
                <a:latin typeface="+mn-lt"/>
              </a:rPr>
              <a:t>LHC beam parameters (SPS extraction)</a:t>
            </a:r>
          </a:p>
        </p:txBody>
      </p:sp>
      <p:sp>
        <p:nvSpPr>
          <p:cNvPr id="2" name="Right Arrow 1"/>
          <p:cNvSpPr/>
          <p:nvPr/>
        </p:nvSpPr>
        <p:spPr bwMode="auto">
          <a:xfrm>
            <a:off x="692760" y="5195630"/>
            <a:ext cx="730030" cy="192025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62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Large Hadron Collider LHC</a:t>
            </a:r>
          </a:p>
        </p:txBody>
      </p:sp>
      <p:sp>
        <p:nvSpPr>
          <p:cNvPr id="1024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09C65285-ADB6-4E51-A223-DD02023AB3F7}" type="slidenum">
              <a:rPr lang="en-US" smtClean="0">
                <a:latin typeface="Arial" pitchFamily="34" charset="0"/>
              </a:rPr>
              <a:pPr/>
              <a:t>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810000" y="2933700"/>
            <a:ext cx="17224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CMS, Totem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724400" y="4762500"/>
            <a:ext cx="17716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ATLAS,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LHCf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819900" y="3505200"/>
            <a:ext cx="860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LHCb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174750" y="5448300"/>
            <a:ext cx="9604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ALICE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7124700" y="1447800"/>
            <a:ext cx="1749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B5E8FF"/>
                </a:solidFill>
                <a:latin typeface="Tahoma" pitchFamily="34" charset="0"/>
              </a:rPr>
              <a:t>Lake of Geneva</a:t>
            </a:r>
            <a:endParaRPr lang="en-US" dirty="0">
              <a:latin typeface="Tahoma" pitchFamily="34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90500" y="838200"/>
            <a:ext cx="4648200" cy="87788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2400" dirty="0">
                <a:solidFill>
                  <a:schemeClr val="bg1"/>
                </a:solidFill>
                <a:latin typeface="+mn-lt"/>
              </a:rPr>
              <a:t>Installed in 26.7 km LEP tunnel</a:t>
            </a:r>
          </a:p>
          <a:p>
            <a:pPr>
              <a:spcBef>
                <a:spcPct val="50000"/>
              </a:spcBef>
              <a:defRPr/>
            </a:pPr>
            <a:r>
              <a:rPr lang="de-DE" dirty="0">
                <a:solidFill>
                  <a:schemeClr val="bg1"/>
                </a:solidFill>
                <a:latin typeface="+mn-lt"/>
              </a:rPr>
              <a:t>Depth of 70-140 m</a:t>
            </a:r>
          </a:p>
        </p:txBody>
      </p:sp>
      <p:sp>
        <p:nvSpPr>
          <p:cNvPr id="10253" name="Line 54"/>
          <p:cNvSpPr>
            <a:spLocks noChangeShapeType="1"/>
          </p:cNvSpPr>
          <p:nvPr/>
        </p:nvSpPr>
        <p:spPr bwMode="auto">
          <a:xfrm flipV="1">
            <a:off x="2133600" y="5524500"/>
            <a:ext cx="361950" cy="152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54" name="Line 54"/>
          <p:cNvSpPr>
            <a:spLocks noChangeShapeType="1"/>
          </p:cNvSpPr>
          <p:nvPr/>
        </p:nvSpPr>
        <p:spPr bwMode="auto">
          <a:xfrm>
            <a:off x="7353300" y="3886200"/>
            <a:ext cx="552450" cy="2667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55" name="Line 54"/>
          <p:cNvSpPr>
            <a:spLocks noChangeShapeType="1"/>
          </p:cNvSpPr>
          <p:nvPr/>
        </p:nvSpPr>
        <p:spPr bwMode="auto">
          <a:xfrm flipH="1" flipV="1">
            <a:off x="3771900" y="2667000"/>
            <a:ext cx="495300" cy="3048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56" name="Line 54"/>
          <p:cNvSpPr>
            <a:spLocks noChangeShapeType="1"/>
          </p:cNvSpPr>
          <p:nvPr/>
        </p:nvSpPr>
        <p:spPr bwMode="auto">
          <a:xfrm>
            <a:off x="5753100" y="5143500"/>
            <a:ext cx="266700" cy="3048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3086100" y="3733800"/>
            <a:ext cx="19542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Control Room</a:t>
            </a:r>
          </a:p>
        </p:txBody>
      </p:sp>
      <p:sp>
        <p:nvSpPr>
          <p:cNvPr id="10258" name="Line 54"/>
          <p:cNvSpPr>
            <a:spLocks noChangeShapeType="1"/>
          </p:cNvSpPr>
          <p:nvPr/>
        </p:nvSpPr>
        <p:spPr bwMode="auto">
          <a:xfrm>
            <a:off x="4381500" y="4152900"/>
            <a:ext cx="342900" cy="3048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 rot="20227656">
            <a:off x="1835150" y="2611438"/>
            <a:ext cx="11763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LHC ring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 rot="1284349">
            <a:off x="5626100" y="4140200"/>
            <a:ext cx="10541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SPS ring</a:t>
            </a:r>
          </a:p>
        </p:txBody>
      </p:sp>
    </p:spTree>
    <p:extLst>
      <p:ext uri="{BB962C8B-B14F-4D97-AF65-F5344CB8AC3E}">
        <p14:creationId xmlns:p14="http://schemas.microsoft.com/office/powerpoint/2010/main" val="158276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46" y="790532"/>
            <a:ext cx="4570194" cy="3099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 bwMode="auto">
          <a:xfrm>
            <a:off x="885120" y="1662370"/>
            <a:ext cx="368688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D60093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1614815" y="1239915"/>
            <a:ext cx="9584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D60093"/>
                </a:solidFill>
                <a:latin typeface="+mj-lt"/>
              </a:rPr>
              <a:t>1.5×10</a:t>
            </a:r>
            <a:r>
              <a:rPr lang="en-US" sz="1600" b="1" baseline="30000" dirty="0" smtClean="0">
                <a:solidFill>
                  <a:srgbClr val="D60093"/>
                </a:solidFill>
                <a:latin typeface="+mj-lt"/>
              </a:rPr>
              <a:t>11</a:t>
            </a:r>
            <a:endParaRPr lang="en-GB" sz="1600" b="1" baseline="30000" dirty="0">
              <a:solidFill>
                <a:srgbClr val="D60093"/>
              </a:solidFill>
              <a:latin typeface="+mj-lt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45" y="3735359"/>
            <a:ext cx="4531790" cy="3073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5170" y="1157810"/>
            <a:ext cx="3706595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  <a:buClr>
                <a:srgbClr val="0000FF"/>
              </a:buClr>
              <a:buSzPct val="80000"/>
              <a:defRPr/>
            </a:pPr>
            <a:r>
              <a:rPr lang="en-US" sz="2000" dirty="0" smtClean="0">
                <a:latin typeface="+mj-lt"/>
              </a:rPr>
              <a:t>Bunch intensities when beams are brought in collisions are now &gt; 1.5×10</a:t>
            </a:r>
            <a:r>
              <a:rPr lang="en-US" sz="2000" baseline="30000" dirty="0" smtClean="0">
                <a:latin typeface="+mj-lt"/>
              </a:rPr>
              <a:t>11</a:t>
            </a:r>
            <a:r>
              <a:rPr lang="en-US" sz="2000" dirty="0" smtClean="0">
                <a:latin typeface="+mj-lt"/>
              </a:rPr>
              <a:t> p.</a:t>
            </a:r>
            <a:endParaRPr lang="en-US" sz="2000" b="1" baseline="30000" dirty="0" smtClean="0">
              <a:latin typeface="+mj-lt"/>
            </a:endParaRPr>
          </a:p>
          <a:p>
            <a:pPr marL="263525" lvl="1" indent="-176213">
              <a:spcBef>
                <a:spcPts val="6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  <a:defRPr/>
            </a:pPr>
            <a:r>
              <a:rPr lang="en-US" i="1" dirty="0" smtClean="0">
                <a:solidFill>
                  <a:srgbClr val="0000FF"/>
                </a:solidFill>
                <a:latin typeface="+mj-lt"/>
              </a:rPr>
              <a:t>But we are at the limit of what can be delivered out of the PS.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8920" y="5845071"/>
            <a:ext cx="2519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+mj-lt"/>
              </a:rPr>
              <a:t>450 </a:t>
            </a:r>
            <a:r>
              <a:rPr lang="en-US" i="1" dirty="0" err="1" smtClean="0">
                <a:latin typeface="+mj-lt"/>
              </a:rPr>
              <a:t>GeV</a:t>
            </a:r>
            <a:r>
              <a:rPr lang="en-US" i="1" dirty="0" smtClean="0">
                <a:latin typeface="+mj-lt"/>
              </a:rPr>
              <a:t>: 1.6 - 1.9 </a:t>
            </a:r>
            <a:r>
              <a:rPr lang="en-US" i="1" dirty="0" smtClean="0">
                <a:latin typeface="Symbol" pitchFamily="18" charset="2"/>
              </a:rPr>
              <a:t>m</a:t>
            </a:r>
            <a:r>
              <a:rPr lang="en-US" i="1" dirty="0" smtClean="0">
                <a:latin typeface="+mj-lt"/>
              </a:rPr>
              <a:t>m </a:t>
            </a:r>
            <a:endParaRPr lang="en-GB" i="1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46715" y="5788503"/>
            <a:ext cx="3725285" cy="482468"/>
          </a:xfrm>
          <a:prstGeom prst="rect">
            <a:avLst/>
          </a:prstGeom>
          <a:solidFill>
            <a:srgbClr val="D60093">
              <a:alpha val="1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808310" y="4965199"/>
            <a:ext cx="376369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D60093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860281" y="4665051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D60093"/>
                </a:solidFill>
                <a:latin typeface="+mj-lt"/>
              </a:rPr>
              <a:t>2.4</a:t>
            </a:r>
            <a:endParaRPr lang="en-GB" sz="1600" b="1" baseline="30000" dirty="0">
              <a:solidFill>
                <a:srgbClr val="D60093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Bunch parameters 2012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5128360" y="4389125"/>
            <a:ext cx="37065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  <a:buClr>
                <a:srgbClr val="0000FF"/>
              </a:buClr>
              <a:buSzPct val="80000"/>
              <a:defRPr/>
            </a:pPr>
            <a:r>
              <a:rPr lang="en-US" sz="2000" dirty="0" err="1" smtClean="0">
                <a:latin typeface="+mj-lt"/>
              </a:rPr>
              <a:t>Emittances</a:t>
            </a:r>
            <a:r>
              <a:rPr lang="en-US" sz="2000" dirty="0" smtClean="0">
                <a:latin typeface="+mj-lt"/>
              </a:rPr>
              <a:t> are relatively stable around 2.4 </a:t>
            </a:r>
            <a:r>
              <a:rPr lang="en-US" sz="2000" dirty="0" smtClean="0">
                <a:latin typeface="Symbol" pitchFamily="18" charset="2"/>
              </a:rPr>
              <a:t>m</a:t>
            </a:r>
            <a:r>
              <a:rPr lang="en-US" sz="2000" dirty="0" smtClean="0">
                <a:latin typeface="+mj-lt"/>
              </a:rPr>
              <a:t>m.</a:t>
            </a:r>
            <a:endParaRPr lang="en-US" sz="2000" b="1" baseline="30000" dirty="0" smtClean="0">
              <a:latin typeface="+mj-lt"/>
            </a:endParaRPr>
          </a:p>
        </p:txBody>
      </p:sp>
      <p:sp>
        <p:nvSpPr>
          <p:cNvPr id="12" name="Right Arrow 11"/>
          <p:cNvSpPr/>
          <p:nvPr/>
        </p:nvSpPr>
        <p:spPr bwMode="auto">
          <a:xfrm rot="10800000">
            <a:off x="4648810" y="1578469"/>
            <a:ext cx="426030" cy="19911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 rot="10800000">
            <a:off x="4666225" y="4635212"/>
            <a:ext cx="426030" cy="19911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1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 dirty="0"/>
          </a:p>
        </p:txBody>
      </p:sp>
      <p:sp>
        <p:nvSpPr>
          <p:cNvPr id="1024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579BE2F-DB50-40EC-BFFE-E0B3089C6DEC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6" name="TextBox 5"/>
          <p:cNvSpPr txBox="1"/>
          <p:nvPr/>
        </p:nvSpPr>
        <p:spPr>
          <a:xfrm>
            <a:off x="1000335" y="1086295"/>
            <a:ext cx="7581900" cy="38318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>
                    <a:alpha val="38000"/>
                  </a:srgbClr>
                </a:solidFill>
                <a:latin typeface="+mn-lt"/>
              </a:rPr>
              <a:t>LHC machine</a:t>
            </a:r>
          </a:p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>
                    <a:alpha val="38000"/>
                  </a:srgbClr>
                </a:solidFill>
                <a:latin typeface="+mn-lt"/>
              </a:rPr>
              <a:t>High luminosity ingredients</a:t>
            </a:r>
          </a:p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+mn-lt"/>
              </a:rPr>
              <a:t>High intensity issues</a:t>
            </a:r>
          </a:p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>
                    <a:alpha val="38000"/>
                  </a:srgbClr>
                </a:solidFill>
                <a:latin typeface="+mn-lt"/>
              </a:rPr>
              <a:t>Performance 2010-2012</a:t>
            </a:r>
          </a:p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>
                    <a:alpha val="38000"/>
                  </a:srgbClr>
                </a:solidFill>
                <a:latin typeface="+mj-lt"/>
              </a:rPr>
              <a:t>Proton-Lead</a:t>
            </a:r>
          </a:p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>
                    <a:alpha val="38000"/>
                  </a:srgbClr>
                </a:solidFill>
                <a:latin typeface="+mn-lt"/>
              </a:rPr>
              <a:t>LHC after long shutdown</a:t>
            </a:r>
            <a:endParaRPr lang="en-US" sz="2800" b="1" dirty="0">
              <a:solidFill>
                <a:srgbClr val="0000FF">
                  <a:alpha val="38000"/>
                </a:srgb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376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intensity beam issues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2048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24E65BC-11CD-4698-A05E-E89901514C79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62665" y="894270"/>
            <a:ext cx="8408988" cy="337964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84138" lvl="1" indent="-26988">
              <a:spcBef>
                <a:spcPct val="20000"/>
              </a:spcBef>
              <a:buClr>
                <a:srgbClr val="0000FF"/>
              </a:buClr>
              <a:buSzPct val="80000"/>
              <a:defRPr/>
            </a:pPr>
            <a:r>
              <a:rPr lang="en-GB" sz="2000" kern="0" dirty="0">
                <a:latin typeface="Arial"/>
              </a:rPr>
              <a:t>With 50 ns operation and with stored intensity of </a:t>
            </a:r>
            <a:r>
              <a:rPr lang="en-GB" sz="2000" kern="0" dirty="0" smtClean="0">
                <a:latin typeface="Arial"/>
              </a:rPr>
              <a:t>≥ 2x10</a:t>
            </a:r>
            <a:r>
              <a:rPr lang="en-GB" sz="2000" kern="0" baseline="30000" dirty="0" smtClean="0">
                <a:latin typeface="Arial"/>
              </a:rPr>
              <a:t>14</a:t>
            </a:r>
            <a:r>
              <a:rPr lang="en-GB" sz="2000" kern="0" dirty="0" smtClean="0">
                <a:latin typeface="Arial"/>
              </a:rPr>
              <a:t> </a:t>
            </a:r>
            <a:r>
              <a:rPr lang="en-GB" sz="2000" kern="0" dirty="0">
                <a:latin typeface="Arial"/>
              </a:rPr>
              <a:t>protons (1380 bunches</a:t>
            </a:r>
            <a:r>
              <a:rPr lang="en-GB" sz="2000" kern="0" dirty="0" smtClean="0">
                <a:latin typeface="Arial"/>
              </a:rPr>
              <a:t>), issues </a:t>
            </a:r>
            <a:r>
              <a:rPr lang="en-GB" sz="2000" kern="0" dirty="0">
                <a:latin typeface="Arial"/>
              </a:rPr>
              <a:t>related to high intensity </a:t>
            </a:r>
            <a:r>
              <a:rPr lang="en-GB" sz="2000" kern="0" dirty="0" smtClean="0">
                <a:latin typeface="Arial"/>
              </a:rPr>
              <a:t>and tight collimators have affected LHC operation in 2011 and 2012: </a:t>
            </a:r>
            <a:endParaRPr lang="en-GB" sz="2000" kern="0" dirty="0">
              <a:latin typeface="Arial"/>
            </a:endParaRPr>
          </a:p>
          <a:p>
            <a:pPr marL="742950" lvl="2" indent="-228600">
              <a:spcBef>
                <a:spcPts val="6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  <a:defRPr/>
            </a:pPr>
            <a:r>
              <a:rPr lang="en-GB" sz="2000" i="1" kern="0" dirty="0">
                <a:solidFill>
                  <a:srgbClr val="0000FF"/>
                </a:solidFill>
                <a:latin typeface="Arial"/>
              </a:rPr>
              <a:t>Vacuum pressure increases,</a:t>
            </a:r>
          </a:p>
          <a:p>
            <a:pPr marL="742950" lvl="2" indent="-228600">
              <a:spcBef>
                <a:spcPts val="6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  <a:defRPr/>
            </a:pPr>
            <a:r>
              <a:rPr lang="en-GB" sz="2000" i="1" kern="0" dirty="0" smtClean="0">
                <a:solidFill>
                  <a:srgbClr val="0000FF"/>
                </a:solidFill>
                <a:latin typeface="Arial"/>
              </a:rPr>
              <a:t>Heating </a:t>
            </a:r>
            <a:r>
              <a:rPr lang="en-GB" sz="2000" i="1" kern="0" dirty="0">
                <a:solidFill>
                  <a:srgbClr val="0000FF"/>
                </a:solidFill>
                <a:latin typeface="Arial"/>
              </a:rPr>
              <a:t>of </a:t>
            </a:r>
            <a:r>
              <a:rPr lang="en-GB" sz="2000" i="1" kern="0" dirty="0" smtClean="0">
                <a:solidFill>
                  <a:srgbClr val="0000FF"/>
                </a:solidFill>
                <a:latin typeface="Arial"/>
              </a:rPr>
              <a:t>elements by the beam induced fields (injection </a:t>
            </a:r>
            <a:r>
              <a:rPr lang="en-GB" sz="2000" i="1" kern="0" dirty="0">
                <a:solidFill>
                  <a:srgbClr val="0000FF"/>
                </a:solidFill>
                <a:latin typeface="Arial"/>
              </a:rPr>
              <a:t>kickers, collimators</a:t>
            </a:r>
            <a:r>
              <a:rPr lang="en-GB" sz="2000" i="1" kern="0" dirty="0" smtClean="0">
                <a:solidFill>
                  <a:srgbClr val="0000FF"/>
                </a:solidFill>
                <a:latin typeface="Arial"/>
              </a:rPr>
              <a:t>, lately also synchrotron light mirrors),</a:t>
            </a:r>
            <a:endParaRPr lang="en-GB" sz="2000" i="1" kern="0" dirty="0">
              <a:solidFill>
                <a:srgbClr val="0000FF"/>
              </a:solidFill>
              <a:latin typeface="Arial"/>
            </a:endParaRPr>
          </a:p>
          <a:p>
            <a:pPr marL="742950" lvl="2" indent="-228600">
              <a:spcBef>
                <a:spcPts val="6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  <a:defRPr/>
            </a:pPr>
            <a:r>
              <a:rPr lang="en-GB" sz="2000" i="1" kern="0" dirty="0">
                <a:solidFill>
                  <a:srgbClr val="0000FF"/>
                </a:solidFill>
                <a:latin typeface="Arial"/>
              </a:rPr>
              <a:t>Losses due to </a:t>
            </a:r>
            <a:r>
              <a:rPr lang="en-GB" sz="2000" i="1" kern="0" dirty="0" smtClean="0">
                <a:solidFill>
                  <a:srgbClr val="0000FF"/>
                </a:solidFill>
                <a:latin typeface="Arial"/>
              </a:rPr>
              <a:t>dust particles falling into the beam (UFO),</a:t>
            </a:r>
          </a:p>
          <a:p>
            <a:pPr marL="742950" lvl="2" indent="-228600">
              <a:spcBef>
                <a:spcPts val="6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  <a:defRPr/>
            </a:pPr>
            <a:r>
              <a:rPr lang="en-US" sz="2000" b="1" i="1" kern="0" dirty="0" smtClean="0">
                <a:solidFill>
                  <a:srgbClr val="0000FF"/>
                </a:solidFill>
                <a:latin typeface="Arial"/>
              </a:rPr>
              <a:t>Beam losses due to tails,</a:t>
            </a:r>
            <a:endParaRPr lang="en-GB" sz="2000" b="1" i="1" kern="0" dirty="0">
              <a:solidFill>
                <a:srgbClr val="0000FF"/>
              </a:solidFill>
              <a:latin typeface="Arial"/>
            </a:endParaRPr>
          </a:p>
          <a:p>
            <a:pPr marL="742950" lvl="2" indent="-228600">
              <a:spcBef>
                <a:spcPts val="6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  <a:defRPr/>
            </a:pPr>
            <a:r>
              <a:rPr lang="en-GB" sz="2000" b="1" i="1" kern="0" dirty="0" smtClean="0">
                <a:solidFill>
                  <a:srgbClr val="0000FF"/>
                </a:solidFill>
                <a:latin typeface="Arial"/>
              </a:rPr>
              <a:t>Beam </a:t>
            </a:r>
            <a:r>
              <a:rPr lang="en-GB" sz="2000" b="1" i="1" kern="0" dirty="0">
                <a:solidFill>
                  <a:srgbClr val="0000FF"/>
                </a:solidFill>
                <a:latin typeface="Arial"/>
              </a:rPr>
              <a:t>instabilities leading to </a:t>
            </a:r>
            <a:r>
              <a:rPr lang="en-GB" sz="2000" b="1" i="1" kern="0" dirty="0" err="1">
                <a:solidFill>
                  <a:srgbClr val="0000FF"/>
                </a:solidFill>
                <a:latin typeface="Arial"/>
              </a:rPr>
              <a:t>emittance</a:t>
            </a:r>
            <a:r>
              <a:rPr lang="en-GB" sz="2000" b="1" i="1" kern="0" dirty="0">
                <a:solidFill>
                  <a:srgbClr val="0000FF"/>
                </a:solidFill>
                <a:latin typeface="Arial"/>
              </a:rPr>
              <a:t> blow-up</a:t>
            </a:r>
            <a:r>
              <a:rPr lang="en-GB" sz="2000" b="1" i="1" kern="0" dirty="0" smtClean="0">
                <a:solidFill>
                  <a:srgbClr val="0000FF"/>
                </a:solidFill>
                <a:latin typeface="Arial"/>
              </a:rPr>
              <a:t>.</a:t>
            </a:r>
            <a:endParaRPr lang="en-GB" sz="2000" b="1" i="1" kern="0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62665" y="4273910"/>
            <a:ext cx="8332178" cy="1344175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84138" lvl="1" indent="-26988">
              <a:spcBef>
                <a:spcPct val="20000"/>
              </a:spcBef>
              <a:buClr>
                <a:srgbClr val="0000FF"/>
              </a:buClr>
              <a:buSzPct val="80000"/>
              <a:defRPr/>
            </a:pPr>
            <a:r>
              <a:rPr lang="en-GB" sz="2000" kern="0" dirty="0" smtClean="0">
                <a:latin typeface="Arial"/>
              </a:rPr>
              <a:t>The last 2 issues had an important impact on machine efficiency in 2012, leading to a number of total beam losses.</a:t>
            </a:r>
          </a:p>
          <a:p>
            <a:pPr marL="857250" lvl="2" indent="-342900">
              <a:spcBef>
                <a:spcPct val="200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  <a:defRPr/>
            </a:pPr>
            <a:r>
              <a:rPr lang="en-US" i="1" kern="0" dirty="0" smtClean="0">
                <a:solidFill>
                  <a:srgbClr val="D60093"/>
                </a:solidFill>
                <a:latin typeface="Arial"/>
              </a:rPr>
              <a:t>2012: Lost </a:t>
            </a:r>
            <a:r>
              <a:rPr lang="en-US" b="1" i="1" u="sng" kern="0" dirty="0" smtClean="0">
                <a:solidFill>
                  <a:srgbClr val="D60093"/>
                </a:solidFill>
                <a:latin typeface="Arial"/>
              </a:rPr>
              <a:t>35 </a:t>
            </a:r>
            <a:r>
              <a:rPr lang="en-US" b="1" i="1" u="sng" kern="0" dirty="0" smtClean="0">
                <a:solidFill>
                  <a:srgbClr val="D60093"/>
                </a:solidFill>
                <a:latin typeface="Arial"/>
              </a:rPr>
              <a:t>fills</a:t>
            </a:r>
            <a:r>
              <a:rPr lang="en-US" b="1" i="1" kern="0" dirty="0" smtClean="0">
                <a:solidFill>
                  <a:srgbClr val="D60093"/>
                </a:solidFill>
                <a:latin typeface="Arial"/>
              </a:rPr>
              <a:t> </a:t>
            </a:r>
            <a:r>
              <a:rPr lang="en-US" i="1" kern="0" dirty="0" smtClean="0">
                <a:solidFill>
                  <a:srgbClr val="D60093"/>
                </a:solidFill>
                <a:latin typeface="Arial"/>
              </a:rPr>
              <a:t>due to those </a:t>
            </a:r>
            <a:r>
              <a:rPr lang="en-US" i="1" kern="0" dirty="0" smtClean="0">
                <a:solidFill>
                  <a:srgbClr val="D60093"/>
                </a:solidFill>
                <a:latin typeface="Arial"/>
              </a:rPr>
              <a:t>issues.</a:t>
            </a:r>
            <a:endParaRPr lang="en-US" i="1" kern="0" dirty="0" smtClean="0">
              <a:solidFill>
                <a:srgbClr val="D60093"/>
              </a:solidFill>
              <a:latin typeface="Arial"/>
            </a:endParaRPr>
          </a:p>
          <a:p>
            <a:pPr marL="857250" lvl="2" indent="-342900">
              <a:spcBef>
                <a:spcPct val="200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  <a:defRPr/>
            </a:pPr>
            <a:r>
              <a:rPr lang="en-US" i="1" kern="0" dirty="0" smtClean="0">
                <a:solidFill>
                  <a:srgbClr val="D60093"/>
                </a:solidFill>
                <a:latin typeface="Arial"/>
              </a:rPr>
              <a:t>2011: Only </a:t>
            </a:r>
            <a:r>
              <a:rPr lang="en-US" b="1" i="1" u="sng" kern="0" dirty="0" smtClean="0">
                <a:solidFill>
                  <a:srgbClr val="D60093"/>
                </a:solidFill>
                <a:latin typeface="Arial"/>
              </a:rPr>
              <a:t>1 fill</a:t>
            </a:r>
            <a:r>
              <a:rPr lang="en-US" b="1" i="1" kern="0" dirty="0" smtClean="0">
                <a:solidFill>
                  <a:srgbClr val="D60093"/>
                </a:solidFill>
                <a:latin typeface="Arial"/>
              </a:rPr>
              <a:t> </a:t>
            </a:r>
            <a:r>
              <a:rPr lang="en-US" i="1" kern="0" dirty="0" smtClean="0">
                <a:solidFill>
                  <a:srgbClr val="D60093"/>
                </a:solidFill>
                <a:latin typeface="Arial"/>
              </a:rPr>
              <a:t>lost.</a:t>
            </a:r>
            <a:endParaRPr lang="en-GB" i="1" kern="0" dirty="0" smtClean="0">
              <a:solidFill>
                <a:srgbClr val="D60093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Tighter collimators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577880" y="817460"/>
            <a:ext cx="7873025" cy="1300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>
              <a:spcBef>
                <a:spcPts val="3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To be able to reduce </a:t>
            </a:r>
            <a:r>
              <a:rPr lang="en-US" sz="2000" dirty="0" smtClean="0">
                <a:latin typeface="Symbol" pitchFamily="18" charset="2"/>
                <a:cs typeface="Arial" pitchFamily="34" charset="0"/>
              </a:rPr>
              <a:t>b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* from 1 m to 0.6 m in 2012, the collimators had to be set closer to the beams.</a:t>
            </a:r>
          </a:p>
          <a:p>
            <a:pPr marL="444500" lvl="1" indent="-177800">
              <a:spcBef>
                <a:spcPts val="3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The primary collimator openings were reduced from ±5.7</a:t>
            </a:r>
            <a:r>
              <a:rPr lang="en-US" i="1" dirty="0" smtClean="0">
                <a:solidFill>
                  <a:srgbClr val="0000FF"/>
                </a:solidFill>
                <a:latin typeface="Symbol" pitchFamily="18" charset="2"/>
                <a:cs typeface="Arial" pitchFamily="34" charset="0"/>
              </a:rPr>
              <a:t>s</a:t>
            </a: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±4.3</a:t>
            </a:r>
            <a:r>
              <a:rPr lang="en-US" i="1" dirty="0" smtClean="0">
                <a:solidFill>
                  <a:srgbClr val="0000FF"/>
                </a:solidFill>
                <a:latin typeface="Symbol" pitchFamily="18" charset="2"/>
                <a:cs typeface="Arial" pitchFamily="34" charset="0"/>
              </a:rPr>
              <a:t>s</a:t>
            </a: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(</a:t>
            </a:r>
            <a:r>
              <a:rPr lang="en-US" i="1" dirty="0" smtClean="0">
                <a:solidFill>
                  <a:srgbClr val="0000FF"/>
                </a:solidFill>
                <a:latin typeface="Symbol" pitchFamily="18" charset="2"/>
                <a:cs typeface="Arial" pitchFamily="34" charset="0"/>
              </a:rPr>
              <a:t>s</a:t>
            </a:r>
            <a:r>
              <a:rPr lang="en-US" i="1" dirty="0" smtClean="0">
                <a:solidFill>
                  <a:srgbClr val="0000FF"/>
                </a:solidFill>
                <a:latin typeface="+mj-lt"/>
                <a:cs typeface="Arial" pitchFamily="34" charset="0"/>
              </a:rPr>
              <a:t> = </a:t>
            </a:r>
            <a:r>
              <a:rPr lang="en-US" i="1" dirty="0" err="1" smtClean="0">
                <a:solidFill>
                  <a:srgbClr val="0000FF"/>
                </a:solidFill>
                <a:latin typeface="+mj-lt"/>
                <a:cs typeface="Arial" pitchFamily="34" charset="0"/>
              </a:rPr>
              <a:t>rms</a:t>
            </a:r>
            <a:r>
              <a:rPr lang="en-US" i="1" dirty="0" smtClean="0">
                <a:solidFill>
                  <a:srgbClr val="0000FF"/>
                </a:solidFill>
                <a:latin typeface="+mj-lt"/>
                <a:cs typeface="Arial" pitchFamily="34" charset="0"/>
              </a:rPr>
              <a:t> beam size).</a:t>
            </a:r>
            <a:endParaRPr lang="en-US" i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577881" y="2189126"/>
            <a:ext cx="4109334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>
              <a:spcBef>
                <a:spcPts val="3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As a consequence, we are now very sensitive to the beam tails.</a:t>
            </a:r>
          </a:p>
          <a:p>
            <a:pPr marL="444500" lvl="1" indent="-177800">
              <a:spcBef>
                <a:spcPts val="3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Losses </a:t>
            </a: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in the cycle after injection </a:t>
            </a: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have increased a lot with respect to 2011.</a:t>
            </a:r>
          </a:p>
          <a:p>
            <a:pPr marL="444500" lvl="1" indent="-177800">
              <a:spcBef>
                <a:spcPts val="3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 lot of beam, ~ few %, in the tails (not Gaussian !!)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729" y="2002836"/>
            <a:ext cx="3896036" cy="2004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729" y="4158695"/>
            <a:ext cx="3896036" cy="2073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01695" y="2161635"/>
            <a:ext cx="1138453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 smtClean="0">
                <a:solidFill>
                  <a:srgbClr val="FFFF00"/>
                </a:solidFill>
                <a:latin typeface="+mn-lt"/>
              </a:rPr>
              <a:t>Intensity</a:t>
            </a:r>
            <a:endParaRPr lang="en-GB" sz="2000" kern="0" dirty="0" smtClean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37607" y="5694895"/>
            <a:ext cx="914033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kern="0" dirty="0" smtClean="0">
                <a:solidFill>
                  <a:srgbClr val="FFFFCC"/>
                </a:solidFill>
                <a:latin typeface="+mn-lt"/>
              </a:rPr>
              <a:t>Beam 1</a:t>
            </a:r>
            <a:endParaRPr lang="en-GB" sz="1600" b="1" kern="0" dirty="0" smtClean="0">
              <a:solidFill>
                <a:srgbClr val="FFFFCC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82517" y="5317936"/>
            <a:ext cx="914033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kern="0" dirty="0" smtClean="0">
                <a:solidFill>
                  <a:srgbClr val="92D050"/>
                </a:solidFill>
                <a:latin typeface="+mn-lt"/>
              </a:rPr>
              <a:t>Beam 2</a:t>
            </a:r>
            <a:endParaRPr lang="en-GB" sz="1600" b="1" kern="0" dirty="0" smtClean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02810" y="2161635"/>
            <a:ext cx="755335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 smtClean="0">
                <a:solidFill>
                  <a:schemeClr val="bg1"/>
                </a:solidFill>
                <a:latin typeface="+mn-lt"/>
              </a:rPr>
              <a:t>2011</a:t>
            </a:r>
            <a:endParaRPr lang="en-GB" sz="2000" kern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59428" y="4350720"/>
            <a:ext cx="755335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 smtClean="0">
                <a:solidFill>
                  <a:schemeClr val="bg1"/>
                </a:solidFill>
                <a:latin typeface="+mn-lt"/>
              </a:rPr>
              <a:t>2012</a:t>
            </a:r>
            <a:endParaRPr lang="en-GB" sz="2000" kern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Explosion 2 6"/>
          <p:cNvSpPr/>
          <p:nvPr/>
        </p:nvSpPr>
        <p:spPr bwMode="auto">
          <a:xfrm>
            <a:off x="7721210" y="3429000"/>
            <a:ext cx="235508" cy="268835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7" name="Explosion 2 16"/>
          <p:cNvSpPr/>
          <p:nvPr/>
        </p:nvSpPr>
        <p:spPr bwMode="auto">
          <a:xfrm>
            <a:off x="7183540" y="4350720"/>
            <a:ext cx="235508" cy="268835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7836425" y="3005032"/>
            <a:ext cx="9215" cy="44745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3300"/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9" name="Straight Arrow Connector 18"/>
          <p:cNvCxnSpPr>
            <a:stCxn id="17" idx="2"/>
          </p:cNvCxnSpPr>
          <p:nvPr/>
        </p:nvCxnSpPr>
        <p:spPr bwMode="auto">
          <a:xfrm>
            <a:off x="7310147" y="4585229"/>
            <a:ext cx="0" cy="37997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3300"/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5629538" y="5525618"/>
            <a:ext cx="1176925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kern="0" dirty="0" smtClean="0">
                <a:solidFill>
                  <a:srgbClr val="FFC000"/>
                </a:solidFill>
                <a:latin typeface="+mn-lt"/>
              </a:rPr>
              <a:t>5% losses</a:t>
            </a:r>
            <a:endParaRPr lang="en-GB" sz="1600" b="1" kern="0" dirty="0" smtClean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24060" y="2987879"/>
            <a:ext cx="1297150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kern="0" dirty="0" smtClean="0">
                <a:solidFill>
                  <a:srgbClr val="FFC000"/>
                </a:solidFill>
                <a:latin typeface="+mn-lt"/>
              </a:rPr>
              <a:t>&lt;1% losses</a:t>
            </a:r>
            <a:endParaRPr lang="en-GB" sz="1600" b="1" kern="0" dirty="0" smtClean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9968" y="4756042"/>
            <a:ext cx="276516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 smtClean="0">
                <a:latin typeface="+mn-lt"/>
              </a:rPr>
              <a:t>Comparison of losses </a:t>
            </a:r>
            <a:r>
              <a:rPr lang="en-US" sz="2000" kern="0" dirty="0" smtClean="0">
                <a:latin typeface="+mn-lt"/>
              </a:rPr>
              <a:t>between start of ramp </a:t>
            </a:r>
            <a:r>
              <a:rPr lang="en-US" sz="2000" kern="0" dirty="0" smtClean="0">
                <a:latin typeface="+mn-lt"/>
              </a:rPr>
              <a:t> and start </a:t>
            </a:r>
            <a:r>
              <a:rPr lang="en-US" sz="2000" kern="0" dirty="0" smtClean="0">
                <a:latin typeface="+mn-lt"/>
              </a:rPr>
              <a:t>of collisions </a:t>
            </a:r>
            <a:endParaRPr lang="en-GB" sz="2000" kern="0" dirty="0" smtClean="0">
              <a:latin typeface="+mn-lt"/>
            </a:endParaRPr>
          </a:p>
        </p:txBody>
      </p:sp>
      <p:sp>
        <p:nvSpPr>
          <p:cNvPr id="26" name="Right Arrow 25"/>
          <p:cNvSpPr/>
          <p:nvPr/>
        </p:nvSpPr>
        <p:spPr bwMode="auto">
          <a:xfrm>
            <a:off x="4149545" y="5019665"/>
            <a:ext cx="614480" cy="329585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 flipV="1">
            <a:off x="6031390" y="4790882"/>
            <a:ext cx="9215" cy="69633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sysDash"/>
            <a:round/>
            <a:headEnd type="triangle" w="med" len="med"/>
            <a:tailEnd type="triangle" w="med" len="med"/>
          </a:ln>
          <a:effectLst/>
        </p:spPr>
      </p:cxnSp>
      <p:sp>
        <p:nvSpPr>
          <p:cNvPr id="36" name="Explosion 2 35"/>
          <p:cNvSpPr/>
          <p:nvPr/>
        </p:nvSpPr>
        <p:spPr bwMode="auto">
          <a:xfrm>
            <a:off x="3727090" y="5418395"/>
            <a:ext cx="235508" cy="268835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6478553" y="2699305"/>
            <a:ext cx="139627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>
            <a:off x="6108200" y="4696365"/>
            <a:ext cx="1182486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4088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Heating damage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6" name="Picture 2" descr="C:\Users\losito\AppData\Local\Microsoft\Windows\Temporary Internet Files\Content.Outlook\SY97BRWJ\DSC006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405" y="2699305"/>
            <a:ext cx="4205489" cy="236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69795" y="4006688"/>
            <a:ext cx="1797287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 smtClean="0">
                <a:solidFill>
                  <a:srgbClr val="FFFF00"/>
                </a:solidFill>
                <a:latin typeface="+mn-lt"/>
              </a:rPr>
              <a:t>Collimator jaw</a:t>
            </a:r>
            <a:endParaRPr lang="en-GB" sz="2000" kern="0" dirty="0" smtClean="0">
              <a:solidFill>
                <a:srgbClr val="FFFF00"/>
              </a:solidFill>
              <a:latin typeface="+mn-lt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6064217" y="4505953"/>
            <a:ext cx="1881845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4950472" y="3123373"/>
            <a:ext cx="527709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 smtClean="0">
                <a:solidFill>
                  <a:schemeClr val="bg1"/>
                </a:solidFill>
                <a:latin typeface="+mn-lt"/>
              </a:rPr>
              <a:t>BS</a:t>
            </a:r>
            <a:endParaRPr lang="en-GB" sz="2000" kern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14897" y="3075718"/>
            <a:ext cx="527709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 smtClean="0">
                <a:solidFill>
                  <a:schemeClr val="bg1"/>
                </a:solidFill>
                <a:latin typeface="+mn-lt"/>
              </a:rPr>
              <a:t>BS</a:t>
            </a:r>
            <a:endParaRPr lang="en-GB" sz="2000" kern="0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197" y="2750556"/>
            <a:ext cx="2618067" cy="23143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5635" y="4950580"/>
            <a:ext cx="2304299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D</a:t>
            </a:r>
            <a:r>
              <a:rPr lang="en-US" sz="1400" dirty="0" smtClean="0">
                <a:latin typeface="+mj-lt"/>
              </a:rPr>
              <a:t>amaged mirror of the synchrotron light telescope</a:t>
            </a:r>
            <a:endParaRPr lang="en-US" sz="1400" dirty="0">
              <a:latin typeface="+mj-lt"/>
            </a:endParaRP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575635" y="894270"/>
            <a:ext cx="7873025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>
              <a:spcBef>
                <a:spcPts val="3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High intensity beams may deposit large amounts of power in incorrectly shielded components.</a:t>
            </a:r>
          </a:p>
          <a:p>
            <a:pPr marL="444500" lvl="1" indent="-177800">
              <a:spcBef>
                <a:spcPts val="3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Design, manufacturing or installation errors may lead to partial or total damage of accelerator components.</a:t>
            </a:r>
          </a:p>
          <a:p>
            <a:pPr marL="444500" lvl="1" indent="-177800">
              <a:spcBef>
                <a:spcPts val="3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So far they have not limited, could be fixed or mitigated.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90588" y="4773175"/>
            <a:ext cx="264436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D</a:t>
            </a:r>
            <a:r>
              <a:rPr lang="en-US" sz="1400" dirty="0" smtClean="0">
                <a:latin typeface="+mj-lt"/>
              </a:rPr>
              <a:t>amaged beam screen (BS) in an injection protection device</a:t>
            </a:r>
            <a:endParaRPr lang="en-US" sz="1400" dirty="0">
              <a:latin typeface="+mj-lt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337" y="4406798"/>
            <a:ext cx="2784693" cy="222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956337" y="4389125"/>
            <a:ext cx="213391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Damaged RF</a:t>
            </a:r>
            <a:r>
              <a:rPr kumimoji="0" lang="en-GB" sz="16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fingers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721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instabilities for pedestrians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77880" y="817460"/>
            <a:ext cx="7873025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>
              <a:spcBef>
                <a:spcPts val="3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The 50 ns high intensity beams can be seen as a complex system of coupled oscillators,</a:t>
            </a:r>
          </a:p>
          <a:p>
            <a:pPr marL="714375" lvl="1" indent="-257175">
              <a:spcBef>
                <a:spcPts val="3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Particles oscillating within bunches (single bunch modes),</a:t>
            </a:r>
          </a:p>
          <a:p>
            <a:pPr marL="714375" lvl="1" indent="-257175">
              <a:spcBef>
                <a:spcPts val="3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unches oscillating with respect to each other (coupled bunch modes), within one beam and between the 2 beams.</a:t>
            </a: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577880" y="3659430"/>
            <a:ext cx="7873025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Coherent oscillations and instabilities are driven by:</a:t>
            </a:r>
          </a:p>
          <a:p>
            <a:pPr marL="714375" lvl="1" indent="-257175">
              <a:spcBef>
                <a:spcPts val="3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Longitudinal motion </a:t>
            </a: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within a bunch (head-tail motion),</a:t>
            </a:r>
          </a:p>
          <a:p>
            <a:pPr marL="714375" lvl="1" indent="-257175">
              <a:spcBef>
                <a:spcPts val="3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Fields induced in vacuum chamber elements that act back on the beam (‘</a:t>
            </a:r>
            <a:r>
              <a:rPr lang="en-US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impedance</a:t>
            </a: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’, e.g. tight collimators …),</a:t>
            </a:r>
          </a:p>
          <a:p>
            <a:pPr marL="714375" lvl="1" indent="-257175">
              <a:spcBef>
                <a:spcPts val="3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ead-on </a:t>
            </a:r>
            <a:r>
              <a:rPr lang="en-US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and long range </a:t>
            </a:r>
            <a:r>
              <a:rPr lang="en-US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interaction </a:t>
            </a: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between the 2 beams in the common vacuum chamber regions (‘beam-beam’).</a:t>
            </a:r>
            <a:endParaRPr lang="en-US" i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714375" lvl="1" indent="-257175">
              <a:spcBef>
                <a:spcPts val="3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…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077145" y="2584090"/>
            <a:ext cx="7067574" cy="925018"/>
            <a:chOff x="1118563" y="3006545"/>
            <a:chExt cx="7067574" cy="925018"/>
          </a:xfrm>
        </p:grpSpPr>
        <p:grpSp>
          <p:nvGrpSpPr>
            <p:cNvPr id="26" name="Group 25"/>
            <p:cNvGrpSpPr/>
            <p:nvPr/>
          </p:nvGrpSpPr>
          <p:grpSpPr>
            <a:xfrm>
              <a:off x="1230765" y="3006545"/>
              <a:ext cx="6955372" cy="576075"/>
              <a:chOff x="1265103" y="3275380"/>
              <a:chExt cx="6955372" cy="576075"/>
            </a:xfrm>
          </p:grpSpPr>
          <p:sp>
            <p:nvSpPr>
              <p:cNvPr id="7" name="Oval 6"/>
              <p:cNvSpPr/>
              <p:nvPr/>
            </p:nvSpPr>
            <p:spPr bwMode="auto">
              <a:xfrm rot="20535486">
                <a:off x="1269170" y="3505810"/>
                <a:ext cx="844910" cy="15362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 bwMode="auto">
              <a:xfrm>
                <a:off x="3343040" y="3697835"/>
                <a:ext cx="844910" cy="15362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9" name="Oval 8"/>
              <p:cNvSpPr/>
              <p:nvPr/>
            </p:nvSpPr>
            <p:spPr bwMode="auto">
              <a:xfrm rot="19784244">
                <a:off x="5340100" y="3517266"/>
                <a:ext cx="844910" cy="15362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7375565" y="3275380"/>
                <a:ext cx="844910" cy="15362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 rot="1397877">
                <a:off x="1265103" y="3513014"/>
                <a:ext cx="844910" cy="15362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 bwMode="auto">
              <a:xfrm rot="2118146">
                <a:off x="5345209" y="3543795"/>
                <a:ext cx="844910" cy="15362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cxnSp>
            <p:nvCxnSpPr>
              <p:cNvPr id="17" name="Straight Arrow Connector 16"/>
              <p:cNvCxnSpPr/>
              <p:nvPr/>
            </p:nvCxnSpPr>
            <p:spPr bwMode="auto">
              <a:xfrm>
                <a:off x="5378505" y="3429000"/>
                <a:ext cx="0" cy="279922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18" name="Straight Arrow Connector 17"/>
              <p:cNvCxnSpPr/>
              <p:nvPr/>
            </p:nvCxnSpPr>
            <p:spPr bwMode="auto">
              <a:xfrm>
                <a:off x="6108200" y="3467405"/>
                <a:ext cx="0" cy="279922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19" name="Straight Arrow Connector 18"/>
              <p:cNvCxnSpPr/>
              <p:nvPr/>
            </p:nvCxnSpPr>
            <p:spPr bwMode="auto">
              <a:xfrm>
                <a:off x="3765495" y="3390595"/>
                <a:ext cx="0" cy="279922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20" name="Straight Arrow Connector 19"/>
              <p:cNvCxnSpPr/>
              <p:nvPr/>
            </p:nvCxnSpPr>
            <p:spPr bwMode="auto">
              <a:xfrm>
                <a:off x="1269170" y="3429000"/>
                <a:ext cx="0" cy="279922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22" name="Straight Arrow Connector 21"/>
              <p:cNvCxnSpPr/>
              <p:nvPr/>
            </p:nvCxnSpPr>
            <p:spPr bwMode="auto">
              <a:xfrm>
                <a:off x="2306105" y="3607366"/>
                <a:ext cx="84491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23" name="Straight Arrow Connector 22"/>
              <p:cNvCxnSpPr/>
              <p:nvPr/>
            </p:nvCxnSpPr>
            <p:spPr bwMode="auto">
              <a:xfrm>
                <a:off x="4303165" y="3594076"/>
                <a:ext cx="84491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24" name="Straight Arrow Connector 23"/>
              <p:cNvCxnSpPr/>
              <p:nvPr/>
            </p:nvCxnSpPr>
            <p:spPr bwMode="auto">
              <a:xfrm>
                <a:off x="6377035" y="3582620"/>
                <a:ext cx="84491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25" name="Straight Arrow Connector 24"/>
              <p:cNvCxnSpPr/>
              <p:nvPr/>
            </p:nvCxnSpPr>
            <p:spPr bwMode="auto">
              <a:xfrm>
                <a:off x="7836425" y="3467405"/>
                <a:ext cx="0" cy="279922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</p:grpSp>
        <p:sp>
          <p:nvSpPr>
            <p:cNvPr id="11" name="TextBox 10"/>
            <p:cNvSpPr txBox="1"/>
            <p:nvPr/>
          </p:nvSpPr>
          <p:spPr bwMode="auto">
            <a:xfrm>
              <a:off x="1118563" y="3558623"/>
              <a:ext cx="841897" cy="350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300"/>
                </a:spcBef>
                <a:buClr>
                  <a:srgbClr val="0000FF"/>
                </a:buClr>
                <a:buSzPct val="80000"/>
              </a:pPr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Bunch n</a:t>
              </a:r>
              <a:endParaRPr lang="en-GB" sz="14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 bwMode="auto">
            <a:xfrm>
              <a:off x="3458255" y="3604486"/>
              <a:ext cx="487634" cy="327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300"/>
                </a:spcBef>
                <a:buClr>
                  <a:srgbClr val="0000FF"/>
                </a:buClr>
                <a:buSzPct val="80000"/>
              </a:pPr>
              <a:r>
                <a:rPr lang="en-US" sz="1400" dirty="0">
                  <a:latin typeface="Arial" pitchFamily="34" charset="0"/>
                  <a:cs typeface="Arial" pitchFamily="34" charset="0"/>
                </a:rPr>
                <a:t>n</a:t>
              </a:r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+1</a:t>
              </a:r>
              <a:endParaRPr lang="en-GB" sz="14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 bwMode="auto">
            <a:xfrm>
              <a:off x="5505351" y="3601188"/>
              <a:ext cx="487634" cy="327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300"/>
                </a:spcBef>
                <a:buClr>
                  <a:srgbClr val="0000FF"/>
                </a:buClr>
                <a:buSzPct val="80000"/>
              </a:pPr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n+2</a:t>
              </a:r>
              <a:endParaRPr lang="en-GB" sz="14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 bwMode="auto">
            <a:xfrm>
              <a:off x="7617626" y="3582620"/>
              <a:ext cx="487634" cy="327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300"/>
                </a:spcBef>
                <a:buClr>
                  <a:srgbClr val="0000FF"/>
                </a:buClr>
                <a:buSzPct val="80000"/>
              </a:pPr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n+3</a:t>
              </a:r>
              <a:endParaRPr lang="en-GB" sz="1400" dirty="0" smtClean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509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instabilities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39475" y="779055"/>
            <a:ext cx="7873025" cy="276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>
              <a:spcBef>
                <a:spcPts val="3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In 2012 instabilities have become more critical due to higher bunch intensity and tighter collimators settings. Cures:</a:t>
            </a:r>
          </a:p>
          <a:p>
            <a:pPr marL="450850" lvl="1" indent="-187325">
              <a:spcBef>
                <a:spcPts val="3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 b="1" i="1" u="sng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Transverse feedback</a:t>
            </a: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(‘damper’) that measures the oscillations and sends corrective deflections,</a:t>
            </a:r>
          </a:p>
          <a:p>
            <a:pPr marL="450850" lvl="1" indent="-187325">
              <a:spcBef>
                <a:spcPts val="3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 b="1" i="1" u="sng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Non-linear magnetic fields</a:t>
            </a: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i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sextupoles</a:t>
            </a: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i="1" u="sng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octupoles</a:t>
            </a: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i="1" u="sng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beam-beam interaction</a:t>
            </a: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at the collision points) that produce a frequency spread among particles:</a:t>
            </a:r>
          </a:p>
          <a:p>
            <a:pPr marL="720725" lvl="2">
              <a:spcBef>
                <a:spcPts val="300"/>
              </a:spcBef>
              <a:buClr>
                <a:srgbClr val="0000FF"/>
              </a:buClr>
              <a:buSzPct val="80000"/>
            </a:pPr>
            <a:r>
              <a:rPr lang="en-US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- </a:t>
            </a:r>
            <a:r>
              <a:rPr lang="en-US" sz="1600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Particles at different amplitudes oscillate at different frequencies  	prevents coherent motion (‘Landau damping’).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539475" y="3680702"/>
            <a:ext cx="4186145" cy="166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Things are now ~ under control, but we are operating on the ‘edge’.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533400" lvl="1" indent="-266700">
              <a:spcBef>
                <a:spcPts val="3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And we have more losses on </a:t>
            </a:r>
            <a:r>
              <a:rPr lang="en-US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beam 2</a:t>
            </a: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– not understood.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986" y="3605696"/>
            <a:ext cx="4568614" cy="2780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316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what about 25 ns beams?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13383" y="952112"/>
            <a:ext cx="8359978" cy="4704377"/>
          </a:xfrm>
          <a:prstGeom prst="rect">
            <a:avLst/>
          </a:prstGeom>
        </p:spPr>
        <p:txBody>
          <a:bodyPr/>
          <a:lstStyle/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US" sz="2000" kern="0" dirty="0" smtClean="0">
                <a:latin typeface="+mn-lt"/>
              </a:rPr>
              <a:t>Between 2010 and 2012 we have reduced the bunch spacing for regular operation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smtClean="0">
                <a:latin typeface="+mn-lt"/>
              </a:rPr>
              <a:t>to 50 ns.</a:t>
            </a:r>
          </a:p>
          <a:p>
            <a:pPr marL="227013" lvl="0" indent="-227013">
              <a:spcBef>
                <a:spcPts val="6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But the nominal 25 ns beams have not been used so far for normal operation because:</a:t>
            </a:r>
          </a:p>
          <a:p>
            <a:pPr marL="742950" lvl="1" indent="-285750"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ct val="80000"/>
              <a:buFont typeface="Courier New" pitchFamily="49" charset="0"/>
              <a:buChar char="o"/>
              <a:defRPr/>
            </a:pPr>
            <a:r>
              <a:rPr lang="en-US" i="1" kern="0" dirty="0" smtClean="0">
                <a:solidFill>
                  <a:srgbClr val="0000FF"/>
                </a:solidFill>
                <a:latin typeface="Arial"/>
              </a:rPr>
              <a:t>50 ns beams provide higher peak luminosity, at the </a:t>
            </a:r>
            <a:r>
              <a:rPr lang="en-US" i="1" u="sng" kern="0" dirty="0" smtClean="0">
                <a:solidFill>
                  <a:srgbClr val="0000FF"/>
                </a:solidFill>
                <a:latin typeface="Arial"/>
              </a:rPr>
              <a:t>price of high pile-up</a:t>
            </a:r>
            <a:r>
              <a:rPr lang="en-US" i="1" kern="0" dirty="0" smtClean="0">
                <a:solidFill>
                  <a:srgbClr val="0000FF"/>
                </a:solidFill>
                <a:latin typeface="Arial"/>
              </a:rPr>
              <a:t>,</a:t>
            </a:r>
            <a:endParaRPr lang="en-US" i="1" kern="0" dirty="0">
              <a:solidFill>
                <a:srgbClr val="0000FF"/>
              </a:solidFill>
              <a:latin typeface="Arial"/>
            </a:endParaRPr>
          </a:p>
          <a:p>
            <a:pPr marL="742950" lvl="1" indent="-285750"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ct val="80000"/>
              <a:buFont typeface="Courier New" pitchFamily="49" charset="0"/>
              <a:buChar char="o"/>
              <a:defRPr/>
            </a:pPr>
            <a:r>
              <a:rPr lang="en-US" i="1" kern="0" dirty="0" smtClean="0">
                <a:solidFill>
                  <a:srgbClr val="0000FF"/>
                </a:solidFill>
                <a:latin typeface="Arial"/>
              </a:rPr>
              <a:t>25 ns beams suffer much more from electron cloud effects.</a:t>
            </a:r>
          </a:p>
          <a:p>
            <a:pPr lvl="2"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ct val="80000"/>
              <a:defRPr/>
            </a:pPr>
            <a:r>
              <a:rPr lang="en-US" i="1" kern="0" dirty="0" smtClean="0">
                <a:solidFill>
                  <a:srgbClr val="0000FF"/>
                </a:solidFill>
                <a:latin typeface="Arial"/>
                <a:sym typeface="Symbol"/>
              </a:rPr>
              <a:t> </a:t>
            </a:r>
            <a:r>
              <a:rPr lang="en-US" i="1" kern="0" dirty="0">
                <a:solidFill>
                  <a:srgbClr val="0000FF"/>
                </a:solidFill>
                <a:latin typeface="Arial"/>
                <a:sym typeface="Symbol"/>
              </a:rPr>
              <a:t>e</a:t>
            </a:r>
            <a:r>
              <a:rPr lang="en-US" i="1" kern="0" dirty="0" smtClean="0">
                <a:solidFill>
                  <a:srgbClr val="0000FF"/>
                </a:solidFill>
                <a:latin typeface="Arial"/>
              </a:rPr>
              <a:t>stimate </a:t>
            </a:r>
            <a:r>
              <a:rPr lang="en-US" i="1" u="sng" kern="0" dirty="0" smtClean="0">
                <a:solidFill>
                  <a:srgbClr val="0000FF"/>
                </a:solidFill>
                <a:latin typeface="Arial"/>
              </a:rPr>
              <a:t>10 days</a:t>
            </a:r>
            <a:r>
              <a:rPr lang="en-US" i="1" kern="0" dirty="0" smtClean="0">
                <a:solidFill>
                  <a:srgbClr val="0000FF"/>
                </a:solidFill>
                <a:latin typeface="Arial"/>
              </a:rPr>
              <a:t> (scrubbing, </a:t>
            </a:r>
            <a:r>
              <a:rPr lang="en-US" i="1" kern="0" dirty="0" err="1" smtClean="0">
                <a:solidFill>
                  <a:srgbClr val="0000FF"/>
                </a:solidFill>
                <a:latin typeface="Arial"/>
              </a:rPr>
              <a:t>etc</a:t>
            </a:r>
            <a:r>
              <a:rPr lang="en-US" i="1" kern="0" dirty="0" smtClean="0">
                <a:solidFill>
                  <a:srgbClr val="0000FF"/>
                </a:solidFill>
                <a:latin typeface="Arial"/>
              </a:rPr>
              <a:t>) to be </a:t>
            </a:r>
            <a:r>
              <a:rPr lang="en-US" i="1" u="sng" kern="0" dirty="0" smtClean="0">
                <a:solidFill>
                  <a:srgbClr val="0000FF"/>
                </a:solidFill>
                <a:latin typeface="Arial"/>
              </a:rPr>
              <a:t>ready for operation</a:t>
            </a:r>
            <a:r>
              <a:rPr lang="en-US" i="1" kern="0" dirty="0">
                <a:solidFill>
                  <a:srgbClr val="0000FF"/>
                </a:solidFill>
                <a:latin typeface="Arial"/>
              </a:rPr>
              <a:t>.</a:t>
            </a:r>
            <a:endParaRPr lang="en-US" i="1" kern="0" dirty="0" smtClean="0">
              <a:solidFill>
                <a:srgbClr val="0000FF"/>
              </a:solidFill>
              <a:latin typeface="Arial"/>
            </a:endParaRPr>
          </a:p>
          <a:p>
            <a:pPr marL="227013" lvl="0" indent="-227013">
              <a:spcBef>
                <a:spcPts val="12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Successful tests of 25 ns beams were performed at injection (~2000 bunches stored) and 3.5 </a:t>
            </a:r>
            <a:r>
              <a:rPr lang="en-US" sz="2000" kern="0" dirty="0" err="1" smtClean="0">
                <a:solidFill>
                  <a:srgbClr val="000000"/>
                </a:solidFill>
                <a:latin typeface="Arial"/>
              </a:rPr>
              <a:t>Tev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 (pilot fill with 60 bunches) in 2011.</a:t>
            </a:r>
          </a:p>
          <a:p>
            <a:pPr marL="227013" lvl="0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In 2012 the tests will continue in order to prepare operation with 25 ns beams at 6.5-7 </a:t>
            </a:r>
            <a:r>
              <a:rPr lang="en-US" sz="2000" kern="0" dirty="0" err="1" smtClean="0">
                <a:solidFill>
                  <a:srgbClr val="000000"/>
                </a:solidFill>
                <a:latin typeface="Arial"/>
              </a:rPr>
              <a:t>TeV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.</a:t>
            </a:r>
            <a:endParaRPr lang="en-US" sz="2000" kern="0" dirty="0">
              <a:solidFill>
                <a:srgbClr val="000000"/>
              </a:solidFill>
              <a:latin typeface="Arial"/>
            </a:endParaRPr>
          </a:p>
          <a:p>
            <a:pPr marL="742950" lvl="1" indent="-285750">
              <a:spcBef>
                <a:spcPts val="6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Courier New" pitchFamily="49" charset="0"/>
              <a:buChar char="o"/>
              <a:defRPr/>
            </a:pPr>
            <a:endParaRPr lang="en-US" i="1" kern="0" dirty="0" smtClean="0">
              <a:solidFill>
                <a:srgbClr val="0000FF"/>
              </a:solidFill>
              <a:latin typeface="Arial"/>
            </a:endParaRPr>
          </a:p>
          <a:p>
            <a:pPr marL="742950" lvl="1" indent="-285750">
              <a:spcBef>
                <a:spcPts val="6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Courier New" pitchFamily="49" charset="0"/>
              <a:buChar char="o"/>
              <a:defRPr/>
            </a:pPr>
            <a:endParaRPr lang="en-US" i="1" kern="0" dirty="0" smtClean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625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Electron clouds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4199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84B04DEC-0CD0-4BEC-80C4-DE2BD17F1E52}" type="slidenum">
              <a:rPr lang="en-US" smtClean="0">
                <a:latin typeface="Arial" pitchFamily="34" charset="0"/>
              </a:rPr>
              <a:pPr/>
              <a:t>38</a:t>
            </a:fld>
            <a:endParaRPr lang="en-US" smtClean="0">
              <a:latin typeface="Arial" pitchFamily="34" charset="0"/>
            </a:endParaRPr>
          </a:p>
        </p:txBody>
      </p:sp>
      <p:grpSp>
        <p:nvGrpSpPr>
          <p:cNvPr id="41991" name="Group 75"/>
          <p:cNvGrpSpPr>
            <a:grpSpLocks/>
          </p:cNvGrpSpPr>
          <p:nvPr/>
        </p:nvGrpSpPr>
        <p:grpSpPr bwMode="auto">
          <a:xfrm>
            <a:off x="1076325" y="4043480"/>
            <a:ext cx="6837363" cy="2070100"/>
            <a:chOff x="942626" y="3982278"/>
            <a:chExt cx="6838144" cy="2071474"/>
          </a:xfrm>
        </p:grpSpPr>
        <p:grpSp>
          <p:nvGrpSpPr>
            <p:cNvPr id="41993" name="Group 64"/>
            <p:cNvGrpSpPr>
              <a:grpSpLocks/>
            </p:cNvGrpSpPr>
            <p:nvPr/>
          </p:nvGrpSpPr>
          <p:grpSpPr bwMode="auto">
            <a:xfrm>
              <a:off x="6254754" y="4459922"/>
              <a:ext cx="1358539" cy="1551648"/>
              <a:chOff x="4614798" y="4211444"/>
              <a:chExt cx="1358539" cy="1551648"/>
            </a:xfrm>
          </p:grpSpPr>
          <p:grpSp>
            <p:nvGrpSpPr>
              <p:cNvPr id="42026" name="Group 47"/>
              <p:cNvGrpSpPr>
                <a:grpSpLocks/>
              </p:cNvGrpSpPr>
              <p:nvPr/>
            </p:nvGrpSpPr>
            <p:grpSpPr bwMode="auto">
              <a:xfrm>
                <a:off x="4614798" y="4220266"/>
                <a:ext cx="914400" cy="1244210"/>
                <a:chOff x="923745" y="4153359"/>
                <a:chExt cx="914400" cy="1244210"/>
              </a:xfrm>
            </p:grpSpPr>
            <p:sp>
              <p:nvSpPr>
                <p:cNvPr id="42030" name="Oval 8"/>
                <p:cNvSpPr>
                  <a:spLocks noChangeArrowheads="1"/>
                </p:cNvSpPr>
                <p:nvPr/>
              </p:nvSpPr>
              <p:spPr bwMode="auto">
                <a:xfrm>
                  <a:off x="923745" y="4972692"/>
                  <a:ext cx="914400" cy="133564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031" name="Freeform 9"/>
                <p:cNvSpPr>
                  <a:spLocks noChangeArrowheads="1"/>
                </p:cNvSpPr>
                <p:nvPr/>
              </p:nvSpPr>
              <p:spPr bwMode="auto">
                <a:xfrm rot="412966">
                  <a:off x="1344058" y="4153359"/>
                  <a:ext cx="369065" cy="369066"/>
                </a:xfrm>
                <a:custGeom>
                  <a:avLst/>
                  <a:gdLst>
                    <a:gd name="T0" fmla="*/ 1 w 530832"/>
                    <a:gd name="T1" fmla="*/ 428 h 422953"/>
                    <a:gd name="T2" fmla="*/ 1 w 530832"/>
                    <a:gd name="T3" fmla="*/ 271 h 422953"/>
                    <a:gd name="T4" fmla="*/ 1 w 530832"/>
                    <a:gd name="T5" fmla="*/ 451 h 422953"/>
                    <a:gd name="T6" fmla="*/ 1 w 530832"/>
                    <a:gd name="T7" fmla="*/ 193 h 422953"/>
                    <a:gd name="T8" fmla="*/ 1 w 530832"/>
                    <a:gd name="T9" fmla="*/ 339 h 422953"/>
                    <a:gd name="T10" fmla="*/ 1 w 530832"/>
                    <a:gd name="T11" fmla="*/ 90 h 422953"/>
                    <a:gd name="T12" fmla="*/ 1 w 530832"/>
                    <a:gd name="T13" fmla="*/ 248 h 422953"/>
                    <a:gd name="T14" fmla="*/ 1 w 530832"/>
                    <a:gd name="T15" fmla="*/ 68 h 422953"/>
                    <a:gd name="T16" fmla="*/ 1 w 530832"/>
                    <a:gd name="T17" fmla="*/ 0 h 422953"/>
                    <a:gd name="T18" fmla="*/ 1 w 530832"/>
                    <a:gd name="T19" fmla="*/ 0 h 42295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30832"/>
                    <a:gd name="T31" fmla="*/ 0 h 422953"/>
                    <a:gd name="T32" fmla="*/ 530832 w 530832"/>
                    <a:gd name="T33" fmla="*/ 422953 h 42295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30832" h="422953">
                      <a:moveTo>
                        <a:pt x="99317" y="390418"/>
                      </a:moveTo>
                      <a:cubicBezTo>
                        <a:pt x="49658" y="316786"/>
                        <a:pt x="0" y="243155"/>
                        <a:pt x="27398" y="246580"/>
                      </a:cubicBezTo>
                      <a:cubicBezTo>
                        <a:pt x="54796" y="250005"/>
                        <a:pt x="243156" y="422953"/>
                        <a:pt x="263704" y="410967"/>
                      </a:cubicBezTo>
                      <a:cubicBezTo>
                        <a:pt x="284252" y="398981"/>
                        <a:pt x="133564" y="191785"/>
                        <a:pt x="150688" y="174661"/>
                      </a:cubicBezTo>
                      <a:cubicBezTo>
                        <a:pt x="167812" y="157537"/>
                        <a:pt x="345898" y="323636"/>
                        <a:pt x="366446" y="308225"/>
                      </a:cubicBezTo>
                      <a:cubicBezTo>
                        <a:pt x="386994" y="292814"/>
                        <a:pt x="251717" y="95893"/>
                        <a:pt x="273978" y="82194"/>
                      </a:cubicBezTo>
                      <a:cubicBezTo>
                        <a:pt x="296239" y="68495"/>
                        <a:pt x="469188" y="229457"/>
                        <a:pt x="500010" y="226032"/>
                      </a:cubicBezTo>
                      <a:cubicBezTo>
                        <a:pt x="530832" y="222607"/>
                        <a:pt x="455488" y="99317"/>
                        <a:pt x="458913" y="61645"/>
                      </a:cubicBezTo>
                      <a:cubicBezTo>
                        <a:pt x="462338" y="23973"/>
                        <a:pt x="520558" y="0"/>
                        <a:pt x="520558" y="0"/>
                      </a:cubicBezTo>
                    </a:path>
                  </a:pathLst>
                </a:custGeom>
                <a:noFill/>
                <a:ln w="12700" algn="ctr">
                  <a:solidFill>
                    <a:srgbClr val="00206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cxnSp>
              <p:nvCxnSpPr>
                <p:cNvPr id="42032" name="Straight Arrow Connector 11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1649776" y="4310349"/>
                  <a:ext cx="286438" cy="60593"/>
                </a:xfrm>
                <a:prstGeom prst="straightConnector1">
                  <a:avLst/>
                </a:prstGeom>
                <a:noFill/>
                <a:ln w="12700" algn="ctr">
                  <a:solidFill>
                    <a:srgbClr val="FF0000"/>
                  </a:solidFill>
                  <a:prstDash val="sysDash"/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2033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222873" y="5089792"/>
                  <a:ext cx="330540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en-US" sz="1400" b="1"/>
                    <a:t>N</a:t>
                  </a:r>
                </a:p>
              </p:txBody>
            </p:sp>
          </p:grpSp>
          <p:cxnSp>
            <p:nvCxnSpPr>
              <p:cNvPr id="42027" name="Straight Connector 55"/>
              <p:cNvCxnSpPr>
                <a:cxnSpLocks noChangeShapeType="1"/>
              </p:cNvCxnSpPr>
              <p:nvPr/>
            </p:nvCxnSpPr>
            <p:spPr bwMode="auto">
              <a:xfrm flipV="1">
                <a:off x="4638699" y="4211444"/>
                <a:ext cx="1334638" cy="1629"/>
              </a:xfrm>
              <a:prstGeom prst="line">
                <a:avLst/>
              </a:prstGeom>
              <a:noFill/>
              <a:ln w="28575" algn="ctr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028" name="Straight Connector 58"/>
              <p:cNvCxnSpPr>
                <a:cxnSpLocks noChangeShapeType="1"/>
              </p:cNvCxnSpPr>
              <p:nvPr/>
            </p:nvCxnSpPr>
            <p:spPr bwMode="auto">
              <a:xfrm flipV="1">
                <a:off x="4638699" y="5761463"/>
                <a:ext cx="1334638" cy="1629"/>
              </a:xfrm>
              <a:prstGeom prst="line">
                <a:avLst/>
              </a:prstGeom>
              <a:noFill/>
              <a:ln w="28575" algn="ctr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2029" name="TextBox 59"/>
              <p:cNvSpPr txBox="1">
                <a:spLocks noChangeArrowheads="1"/>
              </p:cNvSpPr>
              <p:nvPr/>
            </p:nvSpPr>
            <p:spPr bwMode="auto">
              <a:xfrm>
                <a:off x="5523526" y="4271255"/>
                <a:ext cx="365806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en-US" sz="1200" b="1">
                    <a:solidFill>
                      <a:srgbClr val="FF0000"/>
                    </a:solidFill>
                  </a:rPr>
                  <a:t>e-</a:t>
                </a:r>
              </a:p>
            </p:txBody>
          </p:sp>
        </p:grpSp>
        <p:grpSp>
          <p:nvGrpSpPr>
            <p:cNvPr id="41994" name="Group 63"/>
            <p:cNvGrpSpPr>
              <a:grpSpLocks/>
            </p:cNvGrpSpPr>
            <p:nvPr/>
          </p:nvGrpSpPr>
          <p:grpSpPr bwMode="auto">
            <a:xfrm>
              <a:off x="3878719" y="4468648"/>
              <a:ext cx="1390393" cy="1585104"/>
              <a:chOff x="2676085" y="4200291"/>
              <a:chExt cx="1390393" cy="1585104"/>
            </a:xfrm>
          </p:grpSpPr>
          <p:grpSp>
            <p:nvGrpSpPr>
              <p:cNvPr id="42017" name="Group 48"/>
              <p:cNvGrpSpPr>
                <a:grpSpLocks/>
              </p:cNvGrpSpPr>
              <p:nvPr/>
            </p:nvGrpSpPr>
            <p:grpSpPr bwMode="auto">
              <a:xfrm>
                <a:off x="2849189" y="4271769"/>
                <a:ext cx="914400" cy="1493414"/>
                <a:chOff x="2849189" y="4271769"/>
                <a:chExt cx="914400" cy="1493414"/>
              </a:xfrm>
            </p:grpSpPr>
            <p:sp>
              <p:nvSpPr>
                <p:cNvPr id="42021" name="Oval 14"/>
                <p:cNvSpPr>
                  <a:spLocks noChangeArrowheads="1"/>
                </p:cNvSpPr>
                <p:nvPr/>
              </p:nvSpPr>
              <p:spPr bwMode="auto">
                <a:xfrm>
                  <a:off x="2849189" y="4968974"/>
                  <a:ext cx="914400" cy="133564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022" name="TextBox 15"/>
                <p:cNvSpPr txBox="1">
                  <a:spLocks noChangeArrowheads="1"/>
                </p:cNvSpPr>
                <p:nvPr/>
              </p:nvSpPr>
              <p:spPr bwMode="auto">
                <a:xfrm>
                  <a:off x="3148317" y="5086074"/>
                  <a:ext cx="548548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en-US" sz="1400" b="1"/>
                    <a:t>N+1</a:t>
                  </a:r>
                </a:p>
              </p:txBody>
            </p:sp>
            <p:cxnSp>
              <p:nvCxnSpPr>
                <p:cNvPr id="42023" name="Straight Arrow Connector 16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2574902" y="5017019"/>
                  <a:ext cx="1493414" cy="2914"/>
                </a:xfrm>
                <a:prstGeom prst="straightConnector1">
                  <a:avLst/>
                </a:prstGeom>
                <a:noFill/>
                <a:ln w="12700" algn="ctr">
                  <a:solidFill>
                    <a:srgbClr val="FF0000"/>
                  </a:solidFill>
                  <a:prstDash val="sysDash"/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2024" name="Straight Arrow Connector 18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3161372" y="5625790"/>
                  <a:ext cx="167271" cy="89213"/>
                </a:xfrm>
                <a:prstGeom prst="straightConnector1">
                  <a:avLst/>
                </a:prstGeom>
                <a:noFill/>
                <a:ln w="12700" algn="ctr">
                  <a:solidFill>
                    <a:srgbClr val="FF0000"/>
                  </a:solidFill>
                  <a:prstDash val="sysDash"/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2025" name="Straight Arrow Connector 19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3334215" y="5564461"/>
                  <a:ext cx="223027" cy="178418"/>
                </a:xfrm>
                <a:prstGeom prst="straightConnector1">
                  <a:avLst/>
                </a:prstGeom>
                <a:noFill/>
                <a:ln w="12700" algn="ctr">
                  <a:solidFill>
                    <a:srgbClr val="FF0000"/>
                  </a:solidFill>
                  <a:prstDash val="sysDash"/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cxnSp>
            <p:nvCxnSpPr>
              <p:cNvPr id="42018" name="Straight Connector 54"/>
              <p:cNvCxnSpPr>
                <a:cxnSpLocks noChangeShapeType="1"/>
              </p:cNvCxnSpPr>
              <p:nvPr/>
            </p:nvCxnSpPr>
            <p:spPr bwMode="auto">
              <a:xfrm flipV="1">
                <a:off x="2676085" y="4200291"/>
                <a:ext cx="1334638" cy="1629"/>
              </a:xfrm>
              <a:prstGeom prst="line">
                <a:avLst/>
              </a:prstGeom>
              <a:noFill/>
              <a:ln w="28575" algn="ctr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019" name="Straight Connector 57"/>
              <p:cNvCxnSpPr>
                <a:cxnSpLocks noChangeShapeType="1"/>
              </p:cNvCxnSpPr>
              <p:nvPr/>
            </p:nvCxnSpPr>
            <p:spPr bwMode="auto">
              <a:xfrm flipV="1">
                <a:off x="2731840" y="5783766"/>
                <a:ext cx="1334638" cy="1629"/>
              </a:xfrm>
              <a:prstGeom prst="line">
                <a:avLst/>
              </a:prstGeom>
              <a:noFill/>
              <a:ln w="28575" algn="ctr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2020" name="TextBox 60"/>
              <p:cNvSpPr txBox="1">
                <a:spLocks noChangeArrowheads="1"/>
              </p:cNvSpPr>
              <p:nvPr/>
            </p:nvSpPr>
            <p:spPr bwMode="auto">
              <a:xfrm>
                <a:off x="3504226" y="5470643"/>
                <a:ext cx="365806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en-US" sz="1200" b="1">
                    <a:solidFill>
                      <a:srgbClr val="FF0000"/>
                    </a:solidFill>
                  </a:rPr>
                  <a:t>e-</a:t>
                </a:r>
              </a:p>
            </p:txBody>
          </p:sp>
        </p:grpSp>
        <p:grpSp>
          <p:nvGrpSpPr>
            <p:cNvPr id="41995" name="Group 62"/>
            <p:cNvGrpSpPr>
              <a:grpSpLocks/>
            </p:cNvGrpSpPr>
            <p:nvPr/>
          </p:nvGrpSpPr>
          <p:grpSpPr bwMode="auto">
            <a:xfrm>
              <a:off x="1307152" y="4436408"/>
              <a:ext cx="1438715" cy="1596253"/>
              <a:chOff x="780378" y="4177991"/>
              <a:chExt cx="1438715" cy="1596253"/>
            </a:xfrm>
          </p:grpSpPr>
          <p:cxnSp>
            <p:nvCxnSpPr>
              <p:cNvPr id="42005" name="Straight Connector 6"/>
              <p:cNvCxnSpPr>
                <a:cxnSpLocks noChangeShapeType="1"/>
              </p:cNvCxnSpPr>
              <p:nvPr/>
            </p:nvCxnSpPr>
            <p:spPr bwMode="auto">
              <a:xfrm flipV="1">
                <a:off x="884455" y="4181707"/>
                <a:ext cx="1334638" cy="1629"/>
              </a:xfrm>
              <a:prstGeom prst="line">
                <a:avLst/>
              </a:prstGeom>
              <a:noFill/>
              <a:ln w="28575" algn="ctr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42006" name="Group 49"/>
              <p:cNvGrpSpPr>
                <a:grpSpLocks/>
              </p:cNvGrpSpPr>
              <p:nvPr/>
            </p:nvGrpSpPr>
            <p:grpSpPr bwMode="auto">
              <a:xfrm>
                <a:off x="927462" y="4177991"/>
                <a:ext cx="914400" cy="1524003"/>
                <a:chOff x="4607364" y="4211444"/>
                <a:chExt cx="914400" cy="1524003"/>
              </a:xfrm>
            </p:grpSpPr>
            <p:sp>
              <p:nvSpPr>
                <p:cNvPr id="42009" name="Oval 26"/>
                <p:cNvSpPr>
                  <a:spLocks noChangeArrowheads="1"/>
                </p:cNvSpPr>
                <p:nvPr/>
              </p:nvSpPr>
              <p:spPr bwMode="auto">
                <a:xfrm>
                  <a:off x="4607364" y="4931804"/>
                  <a:ext cx="914400" cy="133564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010" name="TextBox 27"/>
                <p:cNvSpPr txBox="1">
                  <a:spLocks noChangeArrowheads="1"/>
                </p:cNvSpPr>
                <p:nvPr/>
              </p:nvSpPr>
              <p:spPr bwMode="auto">
                <a:xfrm>
                  <a:off x="4906492" y="5048904"/>
                  <a:ext cx="548548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en-US" sz="1400" b="1"/>
                    <a:t>N+2</a:t>
                  </a:r>
                </a:p>
              </p:txBody>
            </p:sp>
            <p:cxnSp>
              <p:nvCxnSpPr>
                <p:cNvPr id="42011" name="Straight Arrow Connector 28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333077" y="4979849"/>
                  <a:ext cx="1493414" cy="2914"/>
                </a:xfrm>
                <a:prstGeom prst="straightConnector1">
                  <a:avLst/>
                </a:prstGeom>
                <a:noFill/>
                <a:ln w="12700" algn="ctr">
                  <a:solidFill>
                    <a:srgbClr val="FF0000"/>
                  </a:solidFill>
                  <a:prstDash val="sysDash"/>
                  <a:round/>
                  <a:headEnd type="arrow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2012" name="Straight Arrow Connector 31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206696" y="4987283"/>
                  <a:ext cx="1493414" cy="2914"/>
                </a:xfrm>
                <a:prstGeom prst="straightConnector1">
                  <a:avLst/>
                </a:prstGeom>
                <a:noFill/>
                <a:ln w="12700" algn="ctr">
                  <a:solidFill>
                    <a:srgbClr val="FF0000"/>
                  </a:solidFill>
                  <a:prstDash val="sysDash"/>
                  <a:round/>
                  <a:headEnd type="arrow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2013" name="Straight Arrow Connector 32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4690948" y="4233749"/>
                  <a:ext cx="223027" cy="178418"/>
                </a:xfrm>
                <a:prstGeom prst="straightConnector1">
                  <a:avLst/>
                </a:prstGeom>
                <a:noFill/>
                <a:ln w="12700" algn="ctr">
                  <a:solidFill>
                    <a:srgbClr val="FF0000"/>
                  </a:solidFill>
                  <a:prstDash val="sysDash"/>
                  <a:round/>
                  <a:headEnd type="arrow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2014" name="Straight Arrow Connector 36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4733695" y="4354553"/>
                  <a:ext cx="234175" cy="111510"/>
                </a:xfrm>
                <a:prstGeom prst="straightConnector1">
                  <a:avLst/>
                </a:prstGeom>
                <a:noFill/>
                <a:ln w="12700" algn="ctr">
                  <a:solidFill>
                    <a:srgbClr val="FF0000"/>
                  </a:solidFill>
                  <a:prstDash val="sysDash"/>
                  <a:round/>
                  <a:headEnd type="arrow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2015" name="Straight Arrow Connector 37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5034779" y="4388005"/>
                  <a:ext cx="234174" cy="44606"/>
                </a:xfrm>
                <a:prstGeom prst="straightConnector1">
                  <a:avLst/>
                </a:prstGeom>
                <a:noFill/>
                <a:ln w="12700" algn="ctr">
                  <a:solidFill>
                    <a:srgbClr val="FF0000"/>
                  </a:solidFill>
                  <a:prstDash val="sysDash"/>
                  <a:round/>
                  <a:headEnd type="arrow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2016" name="Straight Arrow Connector 38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5107262" y="4259769"/>
                  <a:ext cx="189569" cy="167264"/>
                </a:xfrm>
                <a:prstGeom prst="straightConnector1">
                  <a:avLst/>
                </a:prstGeom>
                <a:noFill/>
                <a:ln w="12700" algn="ctr">
                  <a:solidFill>
                    <a:srgbClr val="FF0000"/>
                  </a:solidFill>
                  <a:prstDash val="sysDash"/>
                  <a:round/>
                  <a:headEnd type="arrow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cxnSp>
            <p:nvCxnSpPr>
              <p:cNvPr id="42007" name="Straight Connector 56"/>
              <p:cNvCxnSpPr>
                <a:cxnSpLocks noChangeShapeType="1"/>
              </p:cNvCxnSpPr>
              <p:nvPr/>
            </p:nvCxnSpPr>
            <p:spPr bwMode="auto">
              <a:xfrm flipV="1">
                <a:off x="780378" y="5772615"/>
                <a:ext cx="1334638" cy="1629"/>
              </a:xfrm>
              <a:prstGeom prst="line">
                <a:avLst/>
              </a:prstGeom>
              <a:noFill/>
              <a:ln w="28575" algn="ctr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2008" name="TextBox 61"/>
              <p:cNvSpPr txBox="1">
                <a:spLocks noChangeArrowheads="1"/>
              </p:cNvSpPr>
              <p:nvPr/>
            </p:nvSpPr>
            <p:spPr bwMode="auto">
              <a:xfrm>
                <a:off x="1602274" y="4249919"/>
                <a:ext cx="365806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en-US" sz="1200" b="1">
                    <a:solidFill>
                      <a:srgbClr val="FF0000"/>
                    </a:solidFill>
                  </a:rPr>
                  <a:t>e-</a:t>
                </a:r>
              </a:p>
            </p:txBody>
          </p:sp>
        </p:grpSp>
        <p:sp>
          <p:nvSpPr>
            <p:cNvPr id="10" name="TextBox 65"/>
            <p:cNvSpPr txBox="1">
              <a:spLocks noChangeArrowheads="1"/>
            </p:cNvSpPr>
            <p:nvPr/>
          </p:nvSpPr>
          <p:spPr bwMode="auto">
            <a:xfrm>
              <a:off x="5993041" y="4114128"/>
              <a:ext cx="1787729" cy="27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>
                  <a:latin typeface="+mj-lt"/>
                </a:rPr>
                <a:t>Bunch N liberates an e-</a:t>
              </a:r>
            </a:p>
          </p:txBody>
        </p:sp>
        <p:sp>
          <p:nvSpPr>
            <p:cNvPr id="11" name="TextBox 66"/>
            <p:cNvSpPr txBox="1">
              <a:spLocks noChangeArrowheads="1"/>
            </p:cNvSpPr>
            <p:nvPr/>
          </p:nvSpPr>
          <p:spPr bwMode="auto">
            <a:xfrm>
              <a:off x="3481329" y="3998164"/>
              <a:ext cx="2332303" cy="462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dirty="0">
                  <a:latin typeface="+mj-lt"/>
                </a:rPr>
                <a:t>Bunch N+1 accelerates the e-,</a:t>
              </a:r>
            </a:p>
            <a:p>
              <a:pPr algn="ctr">
                <a:defRPr/>
              </a:pPr>
              <a:r>
                <a:rPr lang="en-US" sz="1200" dirty="0">
                  <a:latin typeface="+mj-lt"/>
                </a:rPr>
                <a:t>multiplication at impact</a:t>
              </a:r>
            </a:p>
          </p:txBody>
        </p:sp>
        <p:sp>
          <p:nvSpPr>
            <p:cNvPr id="12" name="TextBox 67"/>
            <p:cNvSpPr txBox="1">
              <a:spLocks noChangeArrowheads="1"/>
            </p:cNvSpPr>
            <p:nvPr/>
          </p:nvSpPr>
          <p:spPr bwMode="auto">
            <a:xfrm>
              <a:off x="942626" y="3982278"/>
              <a:ext cx="2254507" cy="462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dirty="0">
                  <a:latin typeface="+mj-lt"/>
                </a:rPr>
                <a:t>Bunch N+2 accelerates the e-,</a:t>
              </a:r>
            </a:p>
            <a:p>
              <a:pPr algn="ctr">
                <a:defRPr/>
              </a:pPr>
              <a:r>
                <a:rPr lang="en-US" sz="1200" dirty="0">
                  <a:latin typeface="+mj-lt"/>
                </a:rPr>
                <a:t>more multiplication…</a:t>
              </a:r>
            </a:p>
          </p:txBody>
        </p:sp>
        <p:sp>
          <p:nvSpPr>
            <p:cNvPr id="41999" name="TextBox 68"/>
            <p:cNvSpPr txBox="1">
              <a:spLocks noChangeArrowheads="1"/>
            </p:cNvSpPr>
            <p:nvPr/>
          </p:nvSpPr>
          <p:spPr bwMode="auto">
            <a:xfrm>
              <a:off x="6423660" y="5242560"/>
              <a:ext cx="58862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en-US" sz="1100">
                  <a:solidFill>
                    <a:srgbClr val="7030A0"/>
                  </a:solidFill>
                </a:rPr>
                <a:t>++++++</a:t>
              </a:r>
            </a:p>
          </p:txBody>
        </p:sp>
        <p:sp>
          <p:nvSpPr>
            <p:cNvPr id="42000" name="TextBox 69"/>
            <p:cNvSpPr txBox="1">
              <a:spLocks noChangeArrowheads="1"/>
            </p:cNvSpPr>
            <p:nvPr/>
          </p:nvSpPr>
          <p:spPr bwMode="auto">
            <a:xfrm>
              <a:off x="4236720" y="5173980"/>
              <a:ext cx="58862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en-US" sz="1100">
                  <a:solidFill>
                    <a:srgbClr val="7030A0"/>
                  </a:solidFill>
                </a:rPr>
                <a:t>++++++</a:t>
              </a:r>
            </a:p>
          </p:txBody>
        </p:sp>
        <p:sp>
          <p:nvSpPr>
            <p:cNvPr id="42001" name="TextBox 70"/>
            <p:cNvSpPr txBox="1">
              <a:spLocks noChangeArrowheads="1"/>
            </p:cNvSpPr>
            <p:nvPr/>
          </p:nvSpPr>
          <p:spPr bwMode="auto">
            <a:xfrm>
              <a:off x="1592580" y="5105400"/>
              <a:ext cx="58862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en-US" sz="1100">
                  <a:solidFill>
                    <a:srgbClr val="7030A0"/>
                  </a:solidFill>
                </a:rPr>
                <a:t>++++++</a:t>
              </a:r>
            </a:p>
          </p:txBody>
        </p:sp>
        <p:cxnSp>
          <p:nvCxnSpPr>
            <p:cNvPr id="42002" name="Straight Arrow Connector 72"/>
            <p:cNvCxnSpPr>
              <a:cxnSpLocks noChangeShapeType="1"/>
              <a:stCxn id="42030" idx="6"/>
            </p:cNvCxnSpPr>
            <p:nvPr/>
          </p:nvCxnSpPr>
          <p:spPr bwMode="auto">
            <a:xfrm flipV="1">
              <a:off x="7169154" y="5353050"/>
              <a:ext cx="384171" cy="1809"/>
            </a:xfrm>
            <a:prstGeom prst="straightConnector1">
              <a:avLst/>
            </a:prstGeom>
            <a:noFill/>
            <a:ln w="9525" algn="ctr">
              <a:solidFill>
                <a:srgbClr val="0070C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03" name="Straight Arrow Connector 73"/>
            <p:cNvCxnSpPr>
              <a:cxnSpLocks noChangeShapeType="1"/>
            </p:cNvCxnSpPr>
            <p:nvPr/>
          </p:nvCxnSpPr>
          <p:spPr bwMode="auto">
            <a:xfrm flipV="1">
              <a:off x="4968879" y="5314950"/>
              <a:ext cx="384171" cy="1809"/>
            </a:xfrm>
            <a:prstGeom prst="straightConnector1">
              <a:avLst/>
            </a:prstGeom>
            <a:noFill/>
            <a:ln w="9525" algn="ctr">
              <a:solidFill>
                <a:srgbClr val="0070C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04" name="Straight Arrow Connector 74"/>
            <p:cNvCxnSpPr>
              <a:cxnSpLocks noChangeShapeType="1"/>
            </p:cNvCxnSpPr>
            <p:nvPr/>
          </p:nvCxnSpPr>
          <p:spPr bwMode="auto">
            <a:xfrm flipV="1">
              <a:off x="2397129" y="5229225"/>
              <a:ext cx="384171" cy="1809"/>
            </a:xfrm>
            <a:prstGeom prst="straightConnector1">
              <a:avLst/>
            </a:prstGeom>
            <a:noFill/>
            <a:ln w="9525" algn="ctr">
              <a:solidFill>
                <a:srgbClr val="0070C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8" name="Rectangle 3"/>
          <p:cNvSpPr txBox="1">
            <a:spLocks noChangeArrowheads="1"/>
          </p:cNvSpPr>
          <p:nvPr/>
        </p:nvSpPr>
        <p:spPr>
          <a:xfrm>
            <a:off x="438150" y="866775"/>
            <a:ext cx="8512175" cy="4876800"/>
          </a:xfrm>
          <a:prstGeom prst="rect">
            <a:avLst/>
          </a:prstGeom>
        </p:spPr>
        <p:txBody>
          <a:bodyPr/>
          <a:lstStyle/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defRPr/>
            </a:pPr>
            <a:r>
              <a:rPr lang="en-US" kern="0" dirty="0">
                <a:latin typeface="+mn-lt"/>
              </a:rPr>
              <a:t>… affect high intensity beams with </a:t>
            </a:r>
            <a:r>
              <a:rPr lang="en-US" u="sng" kern="0" dirty="0">
                <a:solidFill>
                  <a:srgbClr val="D60093"/>
                </a:solidFill>
                <a:latin typeface="+mn-lt"/>
              </a:rPr>
              <a:t>positive charge</a:t>
            </a:r>
            <a:r>
              <a:rPr lang="en-US" kern="0" dirty="0">
                <a:latin typeface="+mn-lt"/>
              </a:rPr>
              <a:t> and </a:t>
            </a:r>
            <a:r>
              <a:rPr lang="en-US" u="sng" kern="0" dirty="0">
                <a:solidFill>
                  <a:srgbClr val="D60093"/>
                </a:solidFill>
                <a:latin typeface="+mn-lt"/>
              </a:rPr>
              <a:t>closely spaced bunches</a:t>
            </a:r>
            <a:r>
              <a:rPr lang="en-US" kern="0" dirty="0">
                <a:latin typeface="+mn-lt"/>
              </a:rPr>
              <a:t>.</a:t>
            </a:r>
          </a:p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US" kern="0" dirty="0">
                <a:latin typeface="+mn-lt"/>
              </a:rPr>
              <a:t>Electrons are generated at the </a:t>
            </a:r>
            <a:r>
              <a:rPr lang="en-US" kern="0" dirty="0" smtClean="0">
                <a:latin typeface="+mn-lt"/>
              </a:rPr>
              <a:t>chamber </a:t>
            </a:r>
            <a:r>
              <a:rPr lang="en-US" kern="0" dirty="0">
                <a:latin typeface="+mn-lt"/>
              </a:rPr>
              <a:t>surface by </a:t>
            </a:r>
            <a:r>
              <a:rPr lang="en-US" kern="0" dirty="0" smtClean="0">
                <a:latin typeface="+mn-lt"/>
              </a:rPr>
              <a:t>particle impacts, </a:t>
            </a:r>
            <a:r>
              <a:rPr lang="en-US" kern="0" dirty="0">
                <a:latin typeface="+mn-lt"/>
              </a:rPr>
              <a:t>photons…</a:t>
            </a:r>
          </a:p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US" kern="0" dirty="0">
                <a:latin typeface="+mn-lt"/>
              </a:rPr>
              <a:t>If the </a:t>
            </a:r>
            <a:r>
              <a:rPr lang="en-US" kern="0" dirty="0">
                <a:solidFill>
                  <a:srgbClr val="CC3399"/>
                </a:solidFill>
                <a:latin typeface="+mn-lt"/>
              </a:rPr>
              <a:t>probability to emit secondary e- </a:t>
            </a:r>
            <a:r>
              <a:rPr lang="en-US" kern="0" dirty="0" smtClean="0">
                <a:solidFill>
                  <a:srgbClr val="CC3399"/>
                </a:solidFill>
                <a:latin typeface="+mn-lt"/>
              </a:rPr>
              <a:t>(SEY) is </a:t>
            </a:r>
            <a:r>
              <a:rPr lang="en-US" kern="0" dirty="0">
                <a:solidFill>
                  <a:srgbClr val="CC3399"/>
                </a:solidFill>
                <a:latin typeface="+mn-lt"/>
              </a:rPr>
              <a:t>high </a:t>
            </a:r>
            <a:r>
              <a:rPr lang="en-US" kern="0" dirty="0" smtClean="0">
                <a:solidFill>
                  <a:srgbClr val="CC3399"/>
                </a:solidFill>
                <a:latin typeface="+mn-lt"/>
              </a:rPr>
              <a:t>enough</a:t>
            </a:r>
            <a:r>
              <a:rPr lang="en-US" kern="0" dirty="0" smtClean="0">
                <a:latin typeface="+mn-lt"/>
              </a:rPr>
              <a:t>, </a:t>
            </a:r>
            <a:r>
              <a:rPr lang="en-US" kern="0" dirty="0">
                <a:latin typeface="+mn-lt"/>
              </a:rPr>
              <a:t>more e- are produced and accelerated by the </a:t>
            </a:r>
            <a:r>
              <a:rPr lang="en-US" kern="0" dirty="0" smtClean="0">
                <a:latin typeface="+mn-lt"/>
              </a:rPr>
              <a:t>fields of </a:t>
            </a:r>
            <a:r>
              <a:rPr lang="en-US" kern="0" dirty="0">
                <a:latin typeface="+mn-lt"/>
              </a:rPr>
              <a:t>following </a:t>
            </a:r>
            <a:r>
              <a:rPr lang="en-US" kern="0" dirty="0" smtClean="0">
                <a:latin typeface="+mn-lt"/>
              </a:rPr>
              <a:t>bunches if those bunches arrive sufficiently close in time. </a:t>
            </a:r>
            <a:r>
              <a:rPr lang="en-US" kern="0" dirty="0">
                <a:latin typeface="+mn-lt"/>
              </a:rPr>
              <a:t>Multiplication </a:t>
            </a:r>
            <a:r>
              <a:rPr lang="en-US" kern="0" dirty="0" smtClean="0">
                <a:latin typeface="+mn-lt"/>
              </a:rPr>
              <a:t>starts…</a:t>
            </a:r>
            <a:endParaRPr lang="en-US" kern="0" dirty="0">
              <a:latin typeface="+mn-lt"/>
            </a:endParaRPr>
          </a:p>
          <a:p>
            <a:pPr marL="684213" lvl="1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Courier New" pitchFamily="49" charset="0"/>
              <a:buChar char="o"/>
              <a:defRPr/>
            </a:pPr>
            <a:r>
              <a:rPr lang="en-US" i="1" kern="0" dirty="0">
                <a:solidFill>
                  <a:srgbClr val="0000FF"/>
                </a:solidFill>
                <a:latin typeface="+mn-lt"/>
              </a:rPr>
              <a:t>Electron energies are in the 10- few 100 </a:t>
            </a:r>
            <a:r>
              <a:rPr lang="en-US" i="1" kern="0" dirty="0" err="1">
                <a:solidFill>
                  <a:srgbClr val="0000FF"/>
                </a:solidFill>
                <a:latin typeface="+mn-lt"/>
              </a:rPr>
              <a:t>eV</a:t>
            </a:r>
            <a:r>
              <a:rPr lang="en-US" i="1" kern="0" dirty="0">
                <a:solidFill>
                  <a:srgbClr val="0000FF"/>
                </a:solidFill>
                <a:latin typeface="+mn-lt"/>
              </a:rPr>
              <a:t> range.</a:t>
            </a:r>
          </a:p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US" kern="0" dirty="0">
                <a:latin typeface="+mn-lt"/>
              </a:rPr>
              <a:t>The cloud of e- can </a:t>
            </a:r>
            <a:r>
              <a:rPr lang="en-US" kern="0" dirty="0" smtClean="0">
                <a:latin typeface="+mn-lt"/>
              </a:rPr>
              <a:t>induces </a:t>
            </a:r>
            <a:r>
              <a:rPr lang="en-US" i="1" kern="0" dirty="0" smtClean="0">
                <a:solidFill>
                  <a:srgbClr val="FF0000"/>
                </a:solidFill>
                <a:latin typeface="+mn-lt"/>
              </a:rPr>
              <a:t>pressure rise </a:t>
            </a:r>
            <a:r>
              <a:rPr lang="en-US" i="1" kern="0" dirty="0" smtClean="0">
                <a:latin typeface="+mn-lt"/>
              </a:rPr>
              <a:t>(liberates gas from the surface) </a:t>
            </a:r>
            <a:r>
              <a:rPr lang="en-US" i="1" kern="0" dirty="0" smtClean="0">
                <a:solidFill>
                  <a:srgbClr val="FF0000"/>
                </a:solidFill>
                <a:latin typeface="+mn-lt"/>
              </a:rPr>
              <a:t>, </a:t>
            </a:r>
            <a:r>
              <a:rPr lang="en-US" i="1" kern="0" dirty="0">
                <a:solidFill>
                  <a:srgbClr val="FF0000"/>
                </a:solidFill>
                <a:latin typeface="+mn-lt"/>
              </a:rPr>
              <a:t>beam instabilities and possibly overload the cryogenic system by the heat deposited on the chamber walls !</a:t>
            </a:r>
          </a:p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endParaRPr lang="en-US" sz="1600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26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output.avi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50" y="0"/>
            <a:ext cx="9099550" cy="6858000"/>
          </a:xfrm>
        </p:spPr>
      </p:pic>
      <p:sp>
        <p:nvSpPr>
          <p:cNvPr id="8" name="TextBox 7"/>
          <p:cNvSpPr txBox="1"/>
          <p:nvPr/>
        </p:nvSpPr>
        <p:spPr>
          <a:xfrm>
            <a:off x="5854114" y="712259"/>
            <a:ext cx="1090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D5"/>
                </a:solidFill>
                <a:latin typeface="Calibri"/>
              </a:rPr>
              <a:t>Beam 1</a:t>
            </a:r>
            <a:endParaRPr lang="en-US" sz="1400" dirty="0">
              <a:solidFill>
                <a:srgbClr val="0000D5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69876" y="713845"/>
            <a:ext cx="1056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FF0000"/>
                </a:solidFill>
                <a:latin typeface="Calibri"/>
              </a:rPr>
              <a:t>Beam 2</a:t>
            </a:r>
            <a:endParaRPr lang="en-US" sz="1400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538003" y="882679"/>
            <a:ext cx="381000" cy="1588"/>
          </a:xfrm>
          <a:prstGeom prst="line">
            <a:avLst/>
          </a:prstGeom>
          <a:ln w="19050" cap="flat" cmpd="sng" algn="ctr">
            <a:solidFill>
              <a:srgbClr val="0000D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745058" y="884267"/>
            <a:ext cx="381000" cy="1588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209800" y="181438"/>
            <a:ext cx="4860076" cy="42651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4989" y="181438"/>
            <a:ext cx="357411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00FF"/>
                </a:solidFill>
                <a:latin typeface="Calibri"/>
              </a:rPr>
              <a:t>2012</a:t>
            </a:r>
            <a:r>
              <a:rPr lang="en-US" b="1" dirty="0" smtClean="0">
                <a:solidFill>
                  <a:prstClr val="black"/>
                </a:solidFill>
                <a:latin typeface="Calibri"/>
              </a:rPr>
              <a:t> 25 ns tests (10 July 2012)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14818" y="2719174"/>
            <a:ext cx="2099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D5"/>
                </a:solidFill>
                <a:latin typeface="Calibri"/>
              </a:rPr>
              <a:t>Bunch-by-bunch intensity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D5"/>
                </a:solidFill>
                <a:latin typeface="Calibri"/>
              </a:rPr>
              <a:t>Beam 1</a:t>
            </a:r>
            <a:endParaRPr lang="en-US" sz="1400" dirty="0">
              <a:solidFill>
                <a:srgbClr val="0000D5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14818" y="4800600"/>
            <a:ext cx="2099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FF0000"/>
                </a:solidFill>
                <a:latin typeface="Calibri"/>
              </a:rPr>
              <a:t>Bunch-by-bunch intensity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FF0000"/>
                </a:solidFill>
                <a:latin typeface="Calibri"/>
              </a:rPr>
              <a:t>Beam </a:t>
            </a:r>
            <a:r>
              <a:rPr lang="en-US" sz="1400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pic>
        <p:nvPicPr>
          <p:cNvPr id="15" name="Picture 14" descr="cern_logo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683999" cy="68399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65565" y="157334"/>
            <a:ext cx="2261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i="1" dirty="0" smtClean="0">
                <a:latin typeface="Calibri"/>
              </a:rPr>
              <a:t>Courtesy of G. </a:t>
            </a:r>
            <a:r>
              <a:rPr lang="en-GB" i="1" dirty="0" err="1" smtClean="0">
                <a:latin typeface="Calibri"/>
              </a:rPr>
              <a:t>Rumolo</a:t>
            </a:r>
            <a:endParaRPr lang="en-GB" i="1" dirty="0">
              <a:latin typeface="Calibri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06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LHC Machine  –  J. Wenninger – GIF 2012</a:t>
            </a:r>
            <a:endParaRPr lang="en-US" dirty="0"/>
          </a:p>
        </p:txBody>
      </p:sp>
      <p:sp>
        <p:nvSpPr>
          <p:cNvPr id="1126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LHC layout and parameters</a:t>
            </a: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F5812B10-ADC2-4559-AB15-9B4912F2B026}" type="slidenum">
              <a:rPr lang="en-US" smtClean="0">
                <a:latin typeface="Arial" pitchFamily="34" charset="0"/>
              </a:rPr>
              <a:pPr/>
              <a:t>4</a:t>
            </a:fld>
            <a:endParaRPr lang="en-US" smtClean="0">
              <a:latin typeface="Arial" pitchFamily="34" charset="0"/>
            </a:endParaRPr>
          </a:p>
        </p:txBody>
      </p:sp>
      <p:grpSp>
        <p:nvGrpSpPr>
          <p:cNvPr id="11269" name="Group 2"/>
          <p:cNvGrpSpPr>
            <a:grpSpLocks/>
          </p:cNvGrpSpPr>
          <p:nvPr/>
        </p:nvGrpSpPr>
        <p:grpSpPr bwMode="auto">
          <a:xfrm>
            <a:off x="4365165" y="803275"/>
            <a:ext cx="4546600" cy="4849813"/>
            <a:chOff x="0" y="0"/>
            <a:chExt cx="4072" cy="4344"/>
          </a:xfrm>
        </p:grpSpPr>
        <p:pic>
          <p:nvPicPr>
            <p:cNvPr id="11311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072" cy="4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12" name="Rectangle 4"/>
            <p:cNvSpPr>
              <a:spLocks/>
            </p:cNvSpPr>
            <p:nvPr/>
          </p:nvSpPr>
          <p:spPr bwMode="auto">
            <a:xfrm>
              <a:off x="1476" y="1921"/>
              <a:ext cx="982" cy="4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11270" name="Group 5"/>
          <p:cNvGrpSpPr>
            <a:grpSpLocks/>
          </p:cNvGrpSpPr>
          <p:nvPr/>
        </p:nvGrpSpPr>
        <p:grpSpPr bwMode="auto">
          <a:xfrm>
            <a:off x="3660775" y="5799138"/>
            <a:ext cx="5064125" cy="938212"/>
            <a:chOff x="0" y="0"/>
            <a:chExt cx="4536" cy="840"/>
          </a:xfrm>
        </p:grpSpPr>
        <p:pic>
          <p:nvPicPr>
            <p:cNvPr id="11305" name="Picture 6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52" cy="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06" name="Picture 7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" y="40"/>
              <a:ext cx="765" cy="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07" name="Picture 8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7" y="20"/>
              <a:ext cx="789" cy="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08" name="Picture 9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6" y="20"/>
              <a:ext cx="545" cy="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09" name="Picture 10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5" y="120"/>
              <a:ext cx="853" cy="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10" name="Picture 11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7" y="208"/>
              <a:ext cx="619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71" name="Rectangle 12"/>
          <p:cNvSpPr>
            <a:spLocks/>
          </p:cNvSpPr>
          <p:nvPr/>
        </p:nvSpPr>
        <p:spPr bwMode="auto">
          <a:xfrm>
            <a:off x="554037" y="1854395"/>
            <a:ext cx="4017963" cy="285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573" bIns="0"/>
          <a:lstStyle/>
          <a:p>
            <a:pPr marL="266700" indent="-238125">
              <a:spcBef>
                <a:spcPts val="738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Total length 26.57 km, in the former LEP tunnel.</a:t>
            </a:r>
          </a:p>
          <a:p>
            <a:pPr marL="266700" indent="-238125">
              <a:spcBef>
                <a:spcPts val="738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8 </a:t>
            </a:r>
            <a:r>
              <a:rPr lang="en-US" dirty="0">
                <a:solidFill>
                  <a:srgbClr val="333399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arcs (sectors), ~3 km </a:t>
            </a:r>
            <a:r>
              <a:rPr lang="en-US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each.</a:t>
            </a:r>
            <a:endParaRPr lang="en-US" dirty="0">
              <a:solidFill>
                <a:srgbClr val="333399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marL="266700" indent="-238125">
              <a:spcBef>
                <a:spcPts val="738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8 </a:t>
            </a:r>
            <a:r>
              <a:rPr lang="en-US" dirty="0">
                <a:solidFill>
                  <a:srgbClr val="333399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long straight sections (700 m each</a:t>
            </a:r>
            <a:r>
              <a:rPr lang="en-US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).</a:t>
            </a:r>
            <a:endParaRPr lang="en-US" dirty="0">
              <a:solidFill>
                <a:srgbClr val="333399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marL="266700" indent="-238125">
              <a:spcBef>
                <a:spcPts val="738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beams </a:t>
            </a:r>
            <a:r>
              <a:rPr lang="en-US" dirty="0">
                <a:solidFill>
                  <a:srgbClr val="333399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cross in 4 </a:t>
            </a:r>
            <a:r>
              <a:rPr lang="en-US" u="sng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points.</a:t>
            </a:r>
            <a:r>
              <a:rPr lang="en-US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endParaRPr lang="en-US" dirty="0">
              <a:solidFill>
                <a:srgbClr val="333399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marL="266700" indent="-238125">
              <a:spcBef>
                <a:spcPts val="738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2-in-1 </a:t>
            </a:r>
            <a:r>
              <a:rPr lang="en-US" dirty="0">
                <a:solidFill>
                  <a:srgbClr val="333399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magnet design with separate </a:t>
            </a:r>
            <a:br>
              <a:rPr lang="en-US" dirty="0">
                <a:solidFill>
                  <a:srgbClr val="333399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dirty="0">
                <a:solidFill>
                  <a:srgbClr val="333399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vacuum chambers → </a:t>
            </a:r>
            <a:r>
              <a:rPr lang="en-US" i="1" dirty="0">
                <a:solidFill>
                  <a:srgbClr val="333399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p-p</a:t>
            </a:r>
            <a:r>
              <a:rPr lang="en-US" dirty="0">
                <a:solidFill>
                  <a:srgbClr val="333399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lang="en-US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collisions.</a:t>
            </a:r>
            <a:endParaRPr lang="en-US" dirty="0">
              <a:solidFill>
                <a:srgbClr val="333399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11273" name="Rectangle 69"/>
          <p:cNvSpPr>
            <a:spLocks/>
          </p:cNvSpPr>
          <p:nvPr/>
        </p:nvSpPr>
        <p:spPr bwMode="auto">
          <a:xfrm>
            <a:off x="4811220" y="1599113"/>
            <a:ext cx="298450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900" dirty="0">
                <a:latin typeface="Times" charset="0"/>
                <a:cs typeface="Times" charset="0"/>
                <a:sym typeface="Times" charset="0"/>
              </a:rPr>
              <a:t>RF</a:t>
            </a:r>
          </a:p>
        </p:txBody>
      </p:sp>
      <p:sp>
        <p:nvSpPr>
          <p:cNvPr id="23" name="Date Placeholder 2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6143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Beam scrubbing</a:t>
            </a:r>
            <a:endParaRPr lang="en-US" sz="360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2150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47B42E3-86D3-4662-866A-EADBF2D30F43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48" name="Rectangle 3"/>
          <p:cNvSpPr txBox="1">
            <a:spLocks noChangeArrowheads="1"/>
          </p:cNvSpPr>
          <p:nvPr/>
        </p:nvSpPr>
        <p:spPr>
          <a:xfrm>
            <a:off x="513383" y="854843"/>
            <a:ext cx="8359978" cy="4093061"/>
          </a:xfrm>
          <a:prstGeom prst="rect">
            <a:avLst/>
          </a:prstGeom>
        </p:spPr>
        <p:txBody>
          <a:bodyPr/>
          <a:lstStyle/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US" sz="2000" u="sng" kern="0" dirty="0" smtClean="0">
                <a:latin typeface="+mj-lt"/>
                <a:sym typeface="Wingdings" pitchFamily="2" charset="2"/>
              </a:rPr>
              <a:t>The e-cloud </a:t>
            </a:r>
            <a:r>
              <a:rPr lang="en-US" sz="2000" u="sng" kern="0" dirty="0">
                <a:latin typeface="+mj-lt"/>
                <a:sym typeface="Wingdings" pitchFamily="2" charset="2"/>
              </a:rPr>
              <a:t>can ‘cure itself’</a:t>
            </a:r>
            <a:r>
              <a:rPr lang="en-US" sz="2000" kern="0" dirty="0">
                <a:latin typeface="+mj-lt"/>
                <a:sym typeface="Wingdings" pitchFamily="2" charset="2"/>
              </a:rPr>
              <a:t>: the impact of the electrons cleans the surface (Carbon migration), reduces the electron emission probability and eventually the cloud </a:t>
            </a:r>
            <a:r>
              <a:rPr lang="en-US" sz="2000" kern="0" dirty="0" smtClean="0">
                <a:latin typeface="+mj-lt"/>
                <a:sym typeface="Wingdings" pitchFamily="2" charset="2"/>
              </a:rPr>
              <a:t>disappears</a:t>
            </a:r>
            <a:r>
              <a:rPr lang="en-US" sz="2000" b="1" i="1" kern="0" dirty="0" smtClean="0">
                <a:latin typeface="+mj-lt"/>
                <a:sym typeface="Wingdings" pitchFamily="2" charset="2"/>
              </a:rPr>
              <a:t>.</a:t>
            </a:r>
          </a:p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US" sz="2000" b="1" i="1" kern="0" dirty="0" smtClean="0">
                <a:latin typeface="+mj-lt"/>
                <a:sym typeface="Wingdings" pitchFamily="2" charset="2"/>
              </a:rPr>
              <a:t>‘Beam scrubbing’ </a:t>
            </a:r>
            <a:r>
              <a:rPr lang="en-US" sz="2000" kern="0" dirty="0" smtClean="0">
                <a:latin typeface="+mj-lt"/>
                <a:sym typeface="Wingdings" pitchFamily="2" charset="2"/>
              </a:rPr>
              <a:t>consists in producing e-clouds deliberately with the beams in order to reduce the SEY until the cloud ‘disappears’.</a:t>
            </a:r>
          </a:p>
          <a:p>
            <a:pPr marL="444500" lvl="1" indent="-17780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Courier New" pitchFamily="49" charset="0"/>
              <a:buChar char="o"/>
              <a:defRPr/>
            </a:pPr>
            <a:r>
              <a:rPr lang="en-US" i="1" kern="0" dirty="0" smtClean="0">
                <a:solidFill>
                  <a:srgbClr val="0000FF"/>
                </a:solidFill>
                <a:latin typeface="+mj-lt"/>
                <a:sym typeface="Wingdings" pitchFamily="2" charset="2"/>
              </a:rPr>
              <a:t>Done at 450 </a:t>
            </a:r>
            <a:r>
              <a:rPr lang="en-US" i="1" kern="0" dirty="0" err="1" smtClean="0">
                <a:solidFill>
                  <a:srgbClr val="0000FF"/>
                </a:solidFill>
                <a:latin typeface="+mj-lt"/>
                <a:sym typeface="Wingdings" pitchFamily="2" charset="2"/>
              </a:rPr>
              <a:t>GeV</a:t>
            </a:r>
            <a:r>
              <a:rPr lang="en-US" i="1" kern="0" dirty="0" smtClean="0">
                <a:solidFill>
                  <a:srgbClr val="0000FF"/>
                </a:solidFill>
                <a:latin typeface="+mj-lt"/>
                <a:sym typeface="Wingdings" pitchFamily="2" charset="2"/>
              </a:rPr>
              <a:t> where fresh beams can be injected easily.</a:t>
            </a:r>
            <a:endParaRPr lang="en-US" i="1" kern="0" dirty="0" smtClean="0">
              <a:solidFill>
                <a:srgbClr val="0000FF"/>
              </a:solidFill>
              <a:latin typeface="+mj-lt"/>
            </a:endParaRPr>
          </a:p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US" sz="2000" kern="0" dirty="0" smtClean="0">
                <a:latin typeface="+mn-lt"/>
              </a:rPr>
              <a:t>In </a:t>
            </a:r>
            <a:r>
              <a:rPr lang="en-US" sz="2000" kern="0" dirty="0">
                <a:latin typeface="+mn-lt"/>
              </a:rPr>
              <a:t>April </a:t>
            </a:r>
            <a:r>
              <a:rPr lang="en-US" sz="2000" kern="0" dirty="0" smtClean="0">
                <a:latin typeface="+mn-lt"/>
              </a:rPr>
              <a:t>2011 50 ns beams </a:t>
            </a:r>
            <a:r>
              <a:rPr lang="en-US" sz="2000" kern="0" dirty="0">
                <a:latin typeface="+mn-lt"/>
              </a:rPr>
              <a:t>were used </a:t>
            </a:r>
            <a:r>
              <a:rPr lang="en-US" sz="2000" kern="0" dirty="0" smtClean="0">
                <a:latin typeface="+mn-lt"/>
              </a:rPr>
              <a:t>to ‘</a:t>
            </a:r>
            <a:r>
              <a:rPr lang="en-US" sz="2000" b="1" i="1" kern="0" dirty="0" smtClean="0">
                <a:latin typeface="+mn-lt"/>
              </a:rPr>
              <a:t>scrub’</a:t>
            </a:r>
            <a:r>
              <a:rPr lang="en-US" sz="2000" kern="0" dirty="0" smtClean="0">
                <a:latin typeface="+mn-lt"/>
              </a:rPr>
              <a:t> </a:t>
            </a:r>
            <a:r>
              <a:rPr lang="en-US" sz="2000" kern="0" dirty="0">
                <a:latin typeface="+mn-lt"/>
              </a:rPr>
              <a:t>the vacuum chamber 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at 450 </a:t>
            </a:r>
            <a:r>
              <a:rPr lang="en-US" sz="2000" kern="0" dirty="0" err="1" smtClean="0">
                <a:solidFill>
                  <a:srgbClr val="000000"/>
                </a:solidFill>
                <a:latin typeface="Arial"/>
              </a:rPr>
              <a:t>GeV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 to prepare operation at 3.5 </a:t>
            </a:r>
            <a:r>
              <a:rPr lang="en-US" sz="2000" kern="0" dirty="0" err="1" smtClean="0">
                <a:solidFill>
                  <a:srgbClr val="000000"/>
                </a:solidFill>
                <a:latin typeface="Arial"/>
              </a:rPr>
              <a:t>TeV</a:t>
            </a:r>
            <a:r>
              <a:rPr lang="en-US" sz="2000" kern="0" dirty="0" smtClean="0">
                <a:latin typeface="+mn-lt"/>
              </a:rPr>
              <a:t>.</a:t>
            </a:r>
            <a:endParaRPr lang="en-US" sz="2000" kern="0" dirty="0">
              <a:latin typeface="+mn-lt"/>
            </a:endParaRPr>
          </a:p>
          <a:p>
            <a:pPr marL="444500" lvl="1" indent="-177800"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ct val="80000"/>
              <a:buFont typeface="Courier New" pitchFamily="49" charset="0"/>
              <a:buChar char="o"/>
              <a:defRPr/>
            </a:pPr>
            <a:r>
              <a:rPr lang="en-US" i="1" kern="0" dirty="0" smtClean="0">
                <a:solidFill>
                  <a:srgbClr val="0000FF"/>
                </a:solidFill>
                <a:latin typeface="+mn-lt"/>
              </a:rPr>
              <a:t>Further slow improvement during operation at 3.5 </a:t>
            </a:r>
            <a:r>
              <a:rPr lang="en-US" i="1" kern="0" dirty="0" err="1" smtClean="0">
                <a:solidFill>
                  <a:srgbClr val="0000FF"/>
                </a:solidFill>
                <a:latin typeface="+mn-lt"/>
              </a:rPr>
              <a:t>TeV</a:t>
            </a:r>
            <a:r>
              <a:rPr lang="en-US" i="1" kern="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i="1" kern="0" dirty="0" smtClean="0">
                <a:solidFill>
                  <a:srgbClr val="0000FF"/>
                </a:solidFill>
                <a:latin typeface="+mn-lt"/>
              </a:rPr>
              <a:t>and 4 </a:t>
            </a:r>
            <a:r>
              <a:rPr lang="en-US" i="1" kern="0" dirty="0" err="1" smtClean="0">
                <a:solidFill>
                  <a:srgbClr val="0000FF"/>
                </a:solidFill>
                <a:latin typeface="+mn-lt"/>
              </a:rPr>
              <a:t>TeV</a:t>
            </a:r>
            <a:r>
              <a:rPr lang="en-US" i="1" kern="0" dirty="0" smtClean="0">
                <a:solidFill>
                  <a:srgbClr val="0000FF"/>
                </a:solidFill>
                <a:latin typeface="+mn-lt"/>
              </a:rPr>
              <a:t>.</a:t>
            </a:r>
            <a:endParaRPr lang="en-US" i="1" kern="0" dirty="0" smtClean="0">
              <a:solidFill>
                <a:srgbClr val="0000FF"/>
              </a:solidFill>
              <a:latin typeface="+mn-lt"/>
            </a:endParaRPr>
          </a:p>
          <a:p>
            <a:pPr marL="444500" lvl="1" indent="-177800"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ct val="80000"/>
              <a:buFont typeface="Courier New" pitchFamily="49" charset="0"/>
              <a:buChar char="o"/>
              <a:defRPr/>
            </a:pPr>
            <a:r>
              <a:rPr lang="en-US" i="1" kern="0" dirty="0" smtClean="0">
                <a:solidFill>
                  <a:srgbClr val="0000FF"/>
                </a:solidFill>
                <a:latin typeface="+mn-lt"/>
              </a:rPr>
              <a:t>More scrubbing time to come for 25 ns beam.</a:t>
            </a:r>
          </a:p>
          <a:p>
            <a:pPr marL="444500" lvl="1" indent="-177800"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ct val="80000"/>
              <a:buFont typeface="Courier New" pitchFamily="49" charset="0"/>
              <a:buChar char="o"/>
              <a:defRPr/>
            </a:pPr>
            <a:r>
              <a:rPr lang="en-US" i="1" kern="0" dirty="0" smtClean="0">
                <a:solidFill>
                  <a:srgbClr val="0000FF"/>
                </a:solidFill>
                <a:latin typeface="+mn-lt"/>
              </a:rPr>
              <a:t>Secondary Emission Yield (SEY) evolution in LHC arcs:	</a:t>
            </a:r>
            <a:endParaRPr lang="en-US" b="1" i="1" kern="0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05" y="5042010"/>
            <a:ext cx="8596300" cy="883315"/>
            <a:chOff x="385855" y="5310845"/>
            <a:chExt cx="8596300" cy="883315"/>
          </a:xfrm>
        </p:grpSpPr>
        <p:grpSp>
          <p:nvGrpSpPr>
            <p:cNvPr id="7" name="Group 6"/>
            <p:cNvGrpSpPr/>
            <p:nvPr/>
          </p:nvGrpSpPr>
          <p:grpSpPr>
            <a:xfrm>
              <a:off x="1384385" y="5426060"/>
              <a:ext cx="7597770" cy="768100"/>
              <a:chOff x="1506020" y="5464465"/>
              <a:chExt cx="7597770" cy="768100"/>
            </a:xfrm>
          </p:grpSpPr>
          <p:sp>
            <p:nvSpPr>
              <p:cNvPr id="49" name="Right Arrow 48"/>
              <p:cNvSpPr/>
              <p:nvPr/>
            </p:nvSpPr>
            <p:spPr bwMode="auto">
              <a:xfrm>
                <a:off x="2306105" y="5464465"/>
                <a:ext cx="998530" cy="153620"/>
              </a:xfrm>
              <a:prstGeom prst="right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50" name="Right Arrow 49"/>
              <p:cNvSpPr/>
              <p:nvPr/>
            </p:nvSpPr>
            <p:spPr bwMode="auto">
              <a:xfrm>
                <a:off x="4687215" y="5464465"/>
                <a:ext cx="998530" cy="153620"/>
              </a:xfrm>
              <a:prstGeom prst="right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506020" y="5618085"/>
                <a:ext cx="72327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latin typeface="+mj-lt"/>
                  </a:rPr>
                  <a:t>Initial</a:t>
                </a:r>
                <a:endParaRPr lang="en-US" sz="1600" b="1" dirty="0">
                  <a:latin typeface="+mj-lt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304635" y="5618085"/>
                <a:ext cx="124585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+mj-lt"/>
                  </a:rPr>
                  <a:t>After 50 ns</a:t>
                </a:r>
              </a:p>
              <a:p>
                <a:pPr algn="ctr"/>
                <a:r>
                  <a:rPr lang="en-US" sz="1600" b="1" dirty="0" smtClean="0">
                    <a:latin typeface="+mj-lt"/>
                  </a:rPr>
                  <a:t>scrubbing</a:t>
                </a:r>
                <a:endParaRPr lang="en-US" sz="1600" b="1" dirty="0">
                  <a:latin typeface="+mj-lt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7276047" y="5647790"/>
                <a:ext cx="182774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+mj-lt"/>
                  </a:rPr>
                  <a:t>Requirement for </a:t>
                </a:r>
              </a:p>
              <a:p>
                <a:pPr algn="ctr"/>
                <a:r>
                  <a:rPr lang="en-US" sz="1600" b="1" dirty="0" smtClean="0">
                    <a:latin typeface="+mj-lt"/>
                  </a:rPr>
                  <a:t>25 ns operation</a:t>
                </a:r>
              </a:p>
            </p:txBody>
          </p:sp>
          <p:sp>
            <p:nvSpPr>
              <p:cNvPr id="56" name="Right Arrow 55"/>
              <p:cNvSpPr/>
              <p:nvPr/>
            </p:nvSpPr>
            <p:spPr bwMode="auto">
              <a:xfrm>
                <a:off x="6645870" y="5464465"/>
                <a:ext cx="998530" cy="153620"/>
              </a:xfrm>
              <a:prstGeom prst="right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824610" y="5656490"/>
                <a:ext cx="93647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+mj-lt"/>
                  </a:rPr>
                  <a:t>Present</a:t>
                </a:r>
              </a:p>
            </p:txBody>
          </p:sp>
        </p:grpSp>
        <p:sp>
          <p:nvSpPr>
            <p:cNvPr id="58" name="Rectangle 3"/>
            <p:cNvSpPr txBox="1">
              <a:spLocks noChangeArrowheads="1"/>
            </p:cNvSpPr>
            <p:nvPr/>
          </p:nvSpPr>
          <p:spPr>
            <a:xfrm>
              <a:off x="385855" y="5310845"/>
              <a:ext cx="8512175" cy="516561"/>
            </a:xfrm>
            <a:prstGeom prst="rect">
              <a:avLst/>
            </a:prstGeom>
          </p:spPr>
          <p:txBody>
            <a:bodyPr/>
            <a:lstStyle/>
            <a:p>
              <a:pPr marL="1141413" lvl="2" indent="-227013"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  <a:defRPr/>
              </a:pPr>
              <a:r>
                <a:rPr lang="en-US" i="1" kern="0" dirty="0" smtClean="0">
                  <a:solidFill>
                    <a:srgbClr val="0000FF"/>
                  </a:solidFill>
                  <a:latin typeface="+mn-lt"/>
                </a:rPr>
                <a:t>	</a:t>
              </a:r>
              <a:r>
                <a:rPr lang="en-US" b="1" i="1" kern="0" dirty="0" smtClean="0">
                  <a:solidFill>
                    <a:srgbClr val="FF0000"/>
                  </a:solidFill>
                  <a:latin typeface="+mn-lt"/>
                </a:rPr>
                <a:t>2.2</a:t>
              </a:r>
              <a:r>
                <a:rPr lang="en-US" i="1" kern="0" dirty="0" smtClean="0">
                  <a:solidFill>
                    <a:srgbClr val="0000FF"/>
                  </a:solidFill>
                  <a:latin typeface="+mn-lt"/>
                </a:rPr>
                <a:t> 		      </a:t>
              </a:r>
              <a:r>
                <a:rPr lang="en-US" b="1" i="1" kern="0" dirty="0" smtClean="0">
                  <a:solidFill>
                    <a:srgbClr val="FF0000"/>
                  </a:solidFill>
                  <a:latin typeface="+mn-lt"/>
                </a:rPr>
                <a:t>1.7 </a:t>
              </a:r>
              <a:r>
                <a:rPr lang="en-US" i="1" kern="0" dirty="0" smtClean="0">
                  <a:solidFill>
                    <a:srgbClr val="0000FF"/>
                  </a:solidFill>
                  <a:latin typeface="+mn-lt"/>
                </a:rPr>
                <a:t>		</a:t>
              </a:r>
              <a:r>
                <a:rPr lang="en-US" i="1" kern="0" dirty="0">
                  <a:solidFill>
                    <a:srgbClr val="0000FF"/>
                  </a:solidFill>
                  <a:latin typeface="+mn-lt"/>
                </a:rPr>
                <a:t> </a:t>
              </a:r>
              <a:r>
                <a:rPr lang="en-US" i="1" kern="0" dirty="0" smtClean="0">
                  <a:solidFill>
                    <a:srgbClr val="0000FF"/>
                  </a:solidFill>
                  <a:latin typeface="+mn-lt"/>
                </a:rPr>
                <a:t>             </a:t>
              </a:r>
              <a:r>
                <a:rPr lang="en-US" i="1" kern="0" dirty="0" smtClean="0">
                  <a:solidFill>
                    <a:srgbClr val="FF0000"/>
                  </a:solidFill>
                  <a:latin typeface="+mn-lt"/>
                </a:rPr>
                <a:t>~</a:t>
              </a:r>
              <a:r>
                <a:rPr lang="en-US" b="1" i="1" kern="0" dirty="0" smtClean="0">
                  <a:solidFill>
                    <a:srgbClr val="FF0000"/>
                  </a:solidFill>
                  <a:latin typeface="+mn-lt"/>
                </a:rPr>
                <a:t>1.5		1.3</a:t>
              </a:r>
              <a:endParaRPr lang="en-US" b="1" i="1" kern="0" dirty="0">
                <a:solidFill>
                  <a:srgbClr val="FF0000"/>
                </a:solidFill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Surprise, surprise !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5120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5B341F14-D07F-4C74-B99D-FBD3034A6E8F}" type="slidenum">
              <a:rPr lang="en-US" smtClean="0">
                <a:latin typeface="Arial" pitchFamily="34" charset="0"/>
              </a:rPr>
              <a:pPr/>
              <a:t>41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51206" name="TextBox 53"/>
          <p:cNvSpPr txBox="1">
            <a:spLocks noChangeArrowheads="1"/>
          </p:cNvSpPr>
          <p:nvPr/>
        </p:nvSpPr>
        <p:spPr bwMode="auto">
          <a:xfrm>
            <a:off x="539750" y="817563"/>
            <a:ext cx="8334375" cy="249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3525" indent="-263525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20725" indent="-263525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  <a:buClr>
                <a:srgbClr val="0000FF"/>
              </a:buClr>
              <a:buSzPct val="90000"/>
              <a:buFont typeface="Wingdings" pitchFamily="2" charset="2"/>
              <a:buChar char="q"/>
            </a:pPr>
            <a:r>
              <a:rPr lang="en-US" sz="2000" dirty="0">
                <a:latin typeface="Helvetica"/>
                <a:ea typeface="Helvetica"/>
                <a:cs typeface="Helvetica"/>
              </a:rPr>
              <a:t>Very fast beam </a:t>
            </a:r>
            <a:r>
              <a:rPr lang="en-US" sz="2000" dirty="0" smtClean="0">
                <a:latin typeface="Helvetica"/>
                <a:ea typeface="Helvetica"/>
                <a:cs typeface="Helvetica"/>
              </a:rPr>
              <a:t>losses (time scale of ~millisecond</a:t>
            </a:r>
            <a:r>
              <a:rPr lang="en-US" sz="2000" dirty="0">
                <a:latin typeface="Helvetica"/>
                <a:ea typeface="Helvetica"/>
                <a:cs typeface="Helvetica"/>
              </a:rPr>
              <a:t>) in </a:t>
            </a:r>
            <a:r>
              <a:rPr lang="en-US" sz="2000" dirty="0" smtClean="0">
                <a:latin typeface="Helvetica"/>
                <a:ea typeface="Helvetica"/>
                <a:cs typeface="Helvetica"/>
              </a:rPr>
              <a:t>the super-conducting </a:t>
            </a:r>
            <a:r>
              <a:rPr lang="en-US" sz="2000" dirty="0">
                <a:latin typeface="Helvetica"/>
                <a:ea typeface="Helvetica"/>
                <a:cs typeface="Helvetica"/>
              </a:rPr>
              <a:t>regions</a:t>
            </a:r>
            <a:r>
              <a:rPr lang="en-US" sz="2000" dirty="0">
                <a:solidFill>
                  <a:srgbClr val="0000FF"/>
                </a:solidFill>
                <a:latin typeface="Helvetica"/>
                <a:ea typeface="Helvetica"/>
                <a:cs typeface="Helvetica"/>
              </a:rPr>
              <a:t> </a:t>
            </a:r>
            <a:r>
              <a:rPr lang="en-US" sz="2000" dirty="0">
                <a:latin typeface="Helvetica"/>
                <a:ea typeface="Helvetica"/>
                <a:cs typeface="Helvetica"/>
              </a:rPr>
              <a:t>of the LHC have been </a:t>
            </a:r>
            <a:r>
              <a:rPr lang="en-US" sz="2000" dirty="0" smtClean="0">
                <a:solidFill>
                  <a:srgbClr val="FF0000"/>
                </a:solidFill>
                <a:latin typeface="Helvetica"/>
                <a:ea typeface="Helvetica"/>
                <a:cs typeface="Helvetica"/>
              </a:rPr>
              <a:t>a surprise for the LHC </a:t>
            </a:r>
            <a:r>
              <a:rPr lang="en-US" sz="2000" dirty="0" smtClean="0">
                <a:latin typeface="Helvetica"/>
                <a:ea typeface="Helvetica"/>
                <a:cs typeface="Helvetica"/>
              </a:rPr>
              <a:t>– </a:t>
            </a:r>
            <a:r>
              <a:rPr lang="en-US" sz="2000" dirty="0">
                <a:latin typeface="Helvetica"/>
                <a:ea typeface="Helvetica"/>
                <a:cs typeface="Helvetica"/>
              </a:rPr>
              <a:t>nicknamed </a:t>
            </a:r>
            <a:r>
              <a:rPr lang="en-US" sz="2000" dirty="0">
                <a:solidFill>
                  <a:srgbClr val="0000FF"/>
                </a:solidFill>
                <a:latin typeface="Helvetica"/>
                <a:ea typeface="Helvetica"/>
                <a:cs typeface="Helvetica"/>
              </a:rPr>
              <a:t>UFOs</a:t>
            </a:r>
            <a:r>
              <a:rPr lang="en-US" sz="2000" dirty="0">
                <a:latin typeface="Helvetica"/>
                <a:ea typeface="Helvetica"/>
                <a:cs typeface="Helvetica"/>
              </a:rPr>
              <a:t> (Unidentified Falling Object</a:t>
            </a:r>
            <a:r>
              <a:rPr lang="en-US" sz="2000" dirty="0" smtClean="0">
                <a:latin typeface="Helvetica"/>
                <a:ea typeface="Helvetica"/>
                <a:cs typeface="Helvetica"/>
              </a:rPr>
              <a:t>). If the loss is to high, the beams are dumped to avoid a magnet quench.</a:t>
            </a:r>
            <a:endParaRPr lang="en-US" sz="2000" dirty="0">
              <a:latin typeface="Helvetica"/>
              <a:ea typeface="Helvetica"/>
              <a:cs typeface="Helvetica"/>
            </a:endParaRPr>
          </a:p>
          <a:p>
            <a:pPr marL="533400" lvl="1" indent="-266700">
              <a:spcBef>
                <a:spcPts val="500"/>
              </a:spcBef>
              <a:spcAft>
                <a:spcPts val="0"/>
              </a:spcAft>
              <a:buClr>
                <a:srgbClr val="0000FF"/>
              </a:buClr>
              <a:buFont typeface="Courier New" pitchFamily="49" charset="0"/>
              <a:buChar char="o"/>
              <a:tabLst>
                <a:tab pos="463550" algn="l"/>
                <a:tab pos="533400" algn="l"/>
              </a:tabLst>
            </a:pPr>
            <a:r>
              <a:rPr lang="en-US" i="1" dirty="0" smtClean="0">
                <a:solidFill>
                  <a:srgbClr val="0000FF"/>
                </a:solidFill>
                <a:latin typeface="+mj-lt"/>
              </a:rPr>
              <a:t>2010</a:t>
            </a:r>
            <a:r>
              <a:rPr lang="en-US" i="1" dirty="0">
                <a:solidFill>
                  <a:srgbClr val="0000FF"/>
                </a:solidFill>
                <a:latin typeface="+mj-lt"/>
              </a:rPr>
              <a:t>: 18 </a:t>
            </a:r>
            <a:r>
              <a:rPr lang="en-US" i="1" dirty="0" smtClean="0">
                <a:solidFill>
                  <a:srgbClr val="0000FF"/>
                </a:solidFill>
                <a:latin typeface="+mj-lt"/>
              </a:rPr>
              <a:t>beam dumps,</a:t>
            </a:r>
          </a:p>
          <a:p>
            <a:pPr marL="533400" lvl="1" indent="-266700">
              <a:spcBef>
                <a:spcPts val="500"/>
              </a:spcBef>
              <a:spcAft>
                <a:spcPts val="0"/>
              </a:spcAft>
              <a:buClr>
                <a:srgbClr val="0000FF"/>
              </a:buClr>
              <a:buFont typeface="Courier New" pitchFamily="49" charset="0"/>
              <a:buChar char="o"/>
              <a:tabLst>
                <a:tab pos="463550" algn="l"/>
                <a:tab pos="533400" algn="l"/>
              </a:tabLst>
            </a:pPr>
            <a:r>
              <a:rPr lang="en-US" i="1" dirty="0" smtClean="0">
                <a:solidFill>
                  <a:srgbClr val="0000FF"/>
                </a:solidFill>
                <a:latin typeface="+mj-lt"/>
              </a:rPr>
              <a:t>2011</a:t>
            </a:r>
            <a:r>
              <a:rPr lang="en-US" i="1" dirty="0">
                <a:solidFill>
                  <a:srgbClr val="0000FF"/>
                </a:solidFill>
                <a:latin typeface="+mj-lt"/>
              </a:rPr>
              <a:t>: 17 </a:t>
            </a:r>
            <a:r>
              <a:rPr lang="en-US" i="1" dirty="0" smtClean="0">
                <a:solidFill>
                  <a:srgbClr val="0000FF"/>
                </a:solidFill>
                <a:latin typeface="+mj-lt"/>
              </a:rPr>
              <a:t>beam dumps,</a:t>
            </a:r>
          </a:p>
          <a:p>
            <a:pPr marL="533400" lvl="1" indent="-266700">
              <a:spcBef>
                <a:spcPts val="500"/>
              </a:spcBef>
              <a:spcAft>
                <a:spcPts val="0"/>
              </a:spcAft>
              <a:buClr>
                <a:srgbClr val="0000FF"/>
              </a:buClr>
              <a:buFont typeface="Courier New" pitchFamily="49" charset="0"/>
              <a:buChar char="o"/>
              <a:tabLst>
                <a:tab pos="463550" algn="l"/>
                <a:tab pos="533400" algn="l"/>
              </a:tabLst>
            </a:pPr>
            <a:r>
              <a:rPr lang="en-US" i="1" dirty="0" smtClean="0">
                <a:solidFill>
                  <a:srgbClr val="0000FF"/>
                </a:solidFill>
                <a:latin typeface="+mj-lt"/>
              </a:rPr>
              <a:t>2012</a:t>
            </a:r>
            <a:r>
              <a:rPr lang="en-US" i="1" dirty="0">
                <a:solidFill>
                  <a:srgbClr val="0000FF"/>
                </a:solidFill>
                <a:latin typeface="+mj-lt"/>
              </a:rPr>
              <a:t>: </a:t>
            </a:r>
            <a:r>
              <a:rPr lang="en-US" i="1" dirty="0" smtClean="0">
                <a:solidFill>
                  <a:srgbClr val="0000FF"/>
                </a:solidFill>
                <a:latin typeface="+mj-lt"/>
              </a:rPr>
              <a:t>13 beam dumps </a:t>
            </a:r>
            <a:r>
              <a:rPr lang="en-US" i="1" dirty="0">
                <a:solidFill>
                  <a:srgbClr val="0000FF"/>
                </a:solidFill>
                <a:latin typeface="+mj-lt"/>
              </a:rPr>
              <a:t>so </a:t>
            </a:r>
            <a:r>
              <a:rPr lang="en-US" i="1" dirty="0" smtClean="0">
                <a:solidFill>
                  <a:srgbClr val="0000FF"/>
                </a:solidFill>
                <a:latin typeface="+mj-lt"/>
              </a:rPr>
              <a:t>far.</a:t>
            </a:r>
            <a:endParaRPr lang="en-US" dirty="0" smtClean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512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168" y="2814520"/>
            <a:ext cx="4437217" cy="300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Picture 3" descr="C:\Misc\Icons\UFO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175" y="0"/>
            <a:ext cx="885825" cy="885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0" name="Picture 3" descr="C:\Misc\Icons\UFO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5825" cy="885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16911" y="4005075"/>
            <a:ext cx="1843439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400" b="1" i="1" kern="0" dirty="0" smtClean="0">
                <a:latin typeface="+mn-lt"/>
              </a:rPr>
              <a:t>Time evolution of beam loss signal</a:t>
            </a:r>
            <a:endParaRPr lang="en-GB" sz="1400" b="1" i="1" kern="0" dirty="0" smtClean="0">
              <a:latin typeface="+mn-lt"/>
            </a:endParaRPr>
          </a:p>
        </p:txBody>
      </p:sp>
      <p:sp>
        <p:nvSpPr>
          <p:cNvPr id="12" name="TextBox 53"/>
          <p:cNvSpPr txBox="1">
            <a:spLocks noChangeArrowheads="1"/>
          </p:cNvSpPr>
          <p:nvPr/>
        </p:nvSpPr>
        <p:spPr bwMode="auto">
          <a:xfrm>
            <a:off x="539475" y="3390595"/>
            <a:ext cx="4167462" cy="250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3525" indent="-263525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20725" indent="-263525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0000FF"/>
              </a:buClr>
              <a:buSzPct val="90000"/>
              <a:buFont typeface="Wingdings" pitchFamily="2" charset="2"/>
              <a:buChar char="q"/>
            </a:pPr>
            <a:r>
              <a:rPr lang="en-US" sz="2000" dirty="0" smtClean="0">
                <a:latin typeface="Helvetica"/>
                <a:ea typeface="Helvetica"/>
                <a:cs typeface="Helvetica"/>
              </a:rPr>
              <a:t>We are now certain that the UFOs are small (10’s </a:t>
            </a:r>
            <a:r>
              <a:rPr lang="en-US" sz="2000" dirty="0" smtClean="0">
                <a:latin typeface="Symbol" pitchFamily="18" charset="2"/>
                <a:ea typeface="Helvetica"/>
                <a:cs typeface="Helvetica"/>
              </a:rPr>
              <a:t>m</a:t>
            </a:r>
            <a:r>
              <a:rPr lang="en-US" sz="2000" dirty="0" smtClean="0">
                <a:latin typeface="Helvetica"/>
                <a:ea typeface="Helvetica"/>
                <a:cs typeface="Helvetica"/>
              </a:rPr>
              <a:t>m) dust particles falling into the beam.</a:t>
            </a:r>
          </a:p>
          <a:p>
            <a:pPr marL="533400" lvl="1" indent="-266700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  <a:buClr>
                <a:srgbClr val="0000FF"/>
              </a:buClr>
              <a:buSzPct val="90000"/>
              <a:buFont typeface="Courier New" pitchFamily="49" charset="0"/>
              <a:buChar char="o"/>
            </a:pPr>
            <a:r>
              <a:rPr lang="en-US" i="1" dirty="0" smtClean="0">
                <a:solidFill>
                  <a:srgbClr val="0000FF"/>
                </a:solidFill>
                <a:latin typeface="Helvetica"/>
                <a:ea typeface="Helvetica"/>
                <a:cs typeface="Helvetica"/>
              </a:rPr>
              <a:t>Triggered by the presence of the fields of the beam. </a:t>
            </a:r>
            <a:r>
              <a:rPr lang="en-US" i="1" dirty="0">
                <a:solidFill>
                  <a:srgbClr val="0000FF"/>
                </a:solidFill>
                <a:latin typeface="Helvetica"/>
                <a:ea typeface="Helvetica"/>
                <a:cs typeface="Helvetica"/>
              </a:rPr>
              <a:t>M</a:t>
            </a:r>
            <a:r>
              <a:rPr lang="en-US" i="1" dirty="0" smtClean="0">
                <a:solidFill>
                  <a:srgbClr val="0000FF"/>
                </a:solidFill>
                <a:latin typeface="Helvetica"/>
                <a:ea typeface="Helvetica"/>
                <a:cs typeface="Helvetica"/>
              </a:rPr>
              <a:t>echanism for removing the dust from the surface is not fully understood.</a:t>
            </a:r>
            <a:endParaRPr lang="en-US" i="1" dirty="0">
              <a:solidFill>
                <a:srgbClr val="0000FF"/>
              </a:solidFill>
              <a:latin typeface="Helvetica"/>
              <a:ea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9438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Arc UFO </a:t>
            </a:r>
            <a:r>
              <a:rPr lang="de-DE" dirty="0"/>
              <a:t>r</a:t>
            </a:r>
            <a:r>
              <a:rPr lang="de-DE" dirty="0" smtClean="0"/>
              <a:t>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15382" y="5025767"/>
            <a:ext cx="7913236" cy="1298575"/>
          </a:xfrm>
        </p:spPr>
        <p:txBody>
          <a:bodyPr anchor="t"/>
          <a:lstStyle/>
          <a:p>
            <a:endParaRPr lang="en-US" sz="1100" dirty="0" smtClean="0"/>
          </a:p>
          <a:p>
            <a:r>
              <a:rPr lang="en-US" sz="2000" dirty="0" smtClean="0"/>
              <a:t>2011: Decrease from </a:t>
            </a:r>
            <a:r>
              <a:rPr lang="en-US" sz="2000" b="1" dirty="0" smtClean="0">
                <a:solidFill>
                  <a:srgbClr val="0000FF"/>
                </a:solidFill>
              </a:rPr>
              <a:t>≈10 UFOs/hour </a:t>
            </a:r>
            <a:r>
              <a:rPr lang="en-US" sz="2000" dirty="0" smtClean="0"/>
              <a:t>to</a:t>
            </a:r>
            <a:r>
              <a:rPr lang="en-US" sz="2000" b="1" dirty="0" smtClean="0"/>
              <a:t> </a:t>
            </a:r>
            <a:r>
              <a:rPr lang="en-US" sz="2000" b="1" dirty="0" smtClean="0">
                <a:solidFill>
                  <a:srgbClr val="0000FF"/>
                </a:solidFill>
              </a:rPr>
              <a:t>≈2 UFOs/hour</a:t>
            </a:r>
            <a:r>
              <a:rPr lang="en-US" sz="20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n-US" sz="2000" dirty="0" smtClean="0"/>
              <a:t>2012: Initially, about </a:t>
            </a:r>
            <a:r>
              <a:rPr lang="en-US" sz="2000" b="1" dirty="0" smtClean="0">
                <a:solidFill>
                  <a:srgbClr val="0000FF"/>
                </a:solidFill>
              </a:rPr>
              <a:t>2.5 times higher </a:t>
            </a:r>
            <a:r>
              <a:rPr lang="en-US" sz="2000" dirty="0" smtClean="0"/>
              <a:t>UFO rate compared to October 2011. </a:t>
            </a:r>
            <a:r>
              <a:rPr lang="en-US" sz="2000" b="1" dirty="0" smtClean="0">
                <a:solidFill>
                  <a:srgbClr val="0000FF"/>
                </a:solidFill>
              </a:rPr>
              <a:t>UFO rate decreased </a:t>
            </a:r>
            <a:r>
              <a:rPr lang="en-US" sz="2000" dirty="0" smtClean="0"/>
              <a:t>since then to 2011 level.</a:t>
            </a:r>
            <a:endParaRPr lang="en-US" sz="2000" dirty="0"/>
          </a:p>
        </p:txBody>
      </p:sp>
      <p:pic>
        <p:nvPicPr>
          <p:cNvPr id="8" name="Picture 2" descr="L:\Data\Analysis\LHC\UFOs\cases and plots\2012.08.14 - UFO ra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" y="1051559"/>
            <a:ext cx="8869680" cy="425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bgerundetes Rechteck 24"/>
          <p:cNvSpPr/>
          <p:nvPr/>
        </p:nvSpPr>
        <p:spPr bwMode="auto">
          <a:xfrm>
            <a:off x="15706988" y="5541149"/>
            <a:ext cx="2671982" cy="783193"/>
          </a:xfrm>
          <a:prstGeom prst="roundRect">
            <a:avLst/>
          </a:prstGeom>
          <a:solidFill>
            <a:schemeClr val="accent4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0" hangingPunct="0"/>
            <a:r>
              <a:rPr lang="en-US" sz="1000" i="1" dirty="0" smtClean="0">
                <a:solidFill>
                  <a:srgbClr val="1F497D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5836 candidate arc UFOs during stable beams since 14.04.2011. Fills with at least 1 hour stable beams are considered. Signal RS04 </a:t>
            </a:r>
            <a:r>
              <a:rPr lang="en-US" sz="1000" i="1" dirty="0">
                <a:solidFill>
                  <a:srgbClr val="1F497D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&gt; 2∙10</a:t>
            </a:r>
            <a:r>
              <a:rPr lang="en-US" sz="1000" i="1" baseline="30000" dirty="0">
                <a:solidFill>
                  <a:srgbClr val="1F497D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-4</a:t>
            </a:r>
            <a:r>
              <a:rPr lang="en-US" sz="1000" i="1" dirty="0">
                <a:solidFill>
                  <a:srgbClr val="1F497D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1000" i="1" dirty="0" err="1">
                <a:solidFill>
                  <a:srgbClr val="1F497D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Gy</a:t>
            </a:r>
            <a:r>
              <a:rPr lang="en-US" sz="1000" i="1" dirty="0">
                <a:solidFill>
                  <a:srgbClr val="1F497D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/s</a:t>
            </a:r>
            <a:r>
              <a:rPr lang="en-US" sz="1000" i="1" dirty="0" smtClean="0">
                <a:solidFill>
                  <a:srgbClr val="1F497D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.</a:t>
            </a:r>
            <a:endParaRPr lang="en-US" sz="1000" i="1" dirty="0">
              <a:solidFill>
                <a:srgbClr val="1F497D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224885" y="699996"/>
            <a:ext cx="1921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i="1" dirty="0" smtClean="0">
                <a:latin typeface="Calibri"/>
              </a:rPr>
              <a:t>Courtesy of T. Baer</a:t>
            </a:r>
            <a:endParaRPr lang="en-GB" i="1" dirty="0"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7450" y="755368"/>
            <a:ext cx="1578830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i="1" dirty="0" smtClean="0">
                <a:solidFill>
                  <a:srgbClr val="D60093"/>
                </a:solidFill>
                <a:latin typeface="Calibri"/>
              </a:rPr>
              <a:t>No. UFOs/hour</a:t>
            </a:r>
            <a:endParaRPr lang="en-GB" i="1" dirty="0">
              <a:solidFill>
                <a:srgbClr val="D60093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7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UFO distribution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424260" y="946644"/>
            <a:ext cx="3725285" cy="4863466"/>
          </a:xfrm>
        </p:spPr>
        <p:txBody>
          <a:bodyPr anchor="ctr"/>
          <a:lstStyle/>
          <a:p>
            <a:pPr marL="266700" indent="-266700">
              <a:spcBef>
                <a:spcPts val="1000"/>
              </a:spcBef>
              <a:spcAft>
                <a:spcPts val="0"/>
              </a:spcAft>
            </a:pP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Spatial distribution around the ring very similar in 2011 and 2012.</a:t>
            </a:r>
          </a:p>
          <a:p>
            <a:pPr marL="266700" indent="-266700">
              <a:spcBef>
                <a:spcPts val="1000"/>
              </a:spcBef>
              <a:spcAft>
                <a:spcPts val="0"/>
              </a:spcAft>
            </a:pPr>
            <a:r>
              <a:rPr lang="en-US" sz="2000" dirty="0" smtClean="0">
                <a:latin typeface="+mj-lt"/>
              </a:rPr>
              <a:t>Many UFOs around injection kickers (MKIs).</a:t>
            </a:r>
          </a:p>
          <a:p>
            <a:pPr marL="533400" lvl="1" indent="-266700"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Font typeface="Courier New" pitchFamily="49" charset="0"/>
              <a:buChar char="o"/>
            </a:pPr>
            <a:r>
              <a:rPr lang="en-US" sz="1800" i="1" dirty="0" smtClean="0">
                <a:solidFill>
                  <a:srgbClr val="0000FF"/>
                </a:solidFill>
                <a:latin typeface="+mj-lt"/>
              </a:rPr>
              <a:t>Al oxide particles produced during the machining of the  inner ceramic tube of those fast kicker magnets.</a:t>
            </a:r>
          </a:p>
          <a:p>
            <a:pPr marL="266700" indent="-266700">
              <a:spcBef>
                <a:spcPts val="1000"/>
              </a:spcBef>
              <a:spcAft>
                <a:spcPts val="0"/>
              </a:spcAft>
              <a:tabLst>
                <a:tab pos="463550" algn="l"/>
              </a:tabLst>
            </a:pPr>
            <a:r>
              <a:rPr lang="en-US" sz="2000" dirty="0" smtClean="0">
                <a:latin typeface="+mj-lt"/>
              </a:rPr>
              <a:t>Some arc cells with significantly increased number of UFOs.</a:t>
            </a:r>
          </a:p>
          <a:p>
            <a:pPr marL="533400" lvl="1" indent="-266700">
              <a:spcBef>
                <a:spcPts val="1000"/>
              </a:spcBef>
              <a:spcAft>
                <a:spcPts val="0"/>
              </a:spcAft>
              <a:buFont typeface="Courier New" pitchFamily="49" charset="0"/>
              <a:buChar char="o"/>
              <a:tabLst>
                <a:tab pos="463550" algn="l"/>
              </a:tabLst>
            </a:pPr>
            <a:r>
              <a:rPr lang="en-US" sz="1800" i="1" dirty="0" smtClean="0">
                <a:solidFill>
                  <a:srgbClr val="0000FF"/>
                </a:solidFill>
                <a:latin typeface="+mj-lt"/>
              </a:rPr>
              <a:t>We do not know what dust is actually falling into the </a:t>
            </a:r>
            <a:r>
              <a:rPr lang="en-US" sz="1800" i="1" dirty="0" smtClean="0">
                <a:solidFill>
                  <a:srgbClr val="0000FF"/>
                </a:solidFill>
                <a:latin typeface="+mj-lt"/>
              </a:rPr>
              <a:t>beam in the arc regions.</a:t>
            </a:r>
            <a:endParaRPr lang="en-US" sz="1800" i="1" dirty="0" smtClean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9" t="8090" r="55284" b="33482"/>
          <a:stretch/>
        </p:blipFill>
        <p:spPr bwMode="auto">
          <a:xfrm>
            <a:off x="4289133" y="1239915"/>
            <a:ext cx="4767419" cy="3879474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Gerade Verbindung mit Pfeil 10"/>
          <p:cNvCxnSpPr/>
          <p:nvPr/>
        </p:nvCxnSpPr>
        <p:spPr bwMode="auto">
          <a:xfrm>
            <a:off x="5084426" y="2005357"/>
            <a:ext cx="96136" cy="16983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feld 6"/>
          <p:cNvSpPr txBox="1"/>
          <p:nvPr/>
        </p:nvSpPr>
        <p:spPr>
          <a:xfrm>
            <a:off x="4770308" y="1720023"/>
            <a:ext cx="926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600" b="1" dirty="0" smtClean="0">
                <a:solidFill>
                  <a:srgbClr val="1F497D"/>
                </a:solidFill>
                <a:latin typeface="Calibri"/>
              </a:rPr>
              <a:t>MKI</a:t>
            </a:r>
          </a:p>
        </p:txBody>
      </p:sp>
      <p:cxnSp>
        <p:nvCxnSpPr>
          <p:cNvPr id="16" name="Gerade Verbindung mit Pfeil 15"/>
          <p:cNvCxnSpPr/>
          <p:nvPr/>
        </p:nvCxnSpPr>
        <p:spPr bwMode="auto">
          <a:xfrm flipH="1">
            <a:off x="8537011" y="2336761"/>
            <a:ext cx="142896" cy="16983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feld 16"/>
          <p:cNvSpPr txBox="1"/>
          <p:nvPr/>
        </p:nvSpPr>
        <p:spPr>
          <a:xfrm>
            <a:off x="8457523" y="2046200"/>
            <a:ext cx="607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600" b="1" dirty="0" smtClean="0">
                <a:solidFill>
                  <a:srgbClr val="1F497D"/>
                </a:solidFill>
                <a:latin typeface="Calibri"/>
              </a:rPr>
              <a:t>MKI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LHC Machine  –  J. Wenninger – GIF 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086057" y="817460"/>
            <a:ext cx="1921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i="1" dirty="0" smtClean="0">
                <a:latin typeface="Calibri"/>
              </a:rPr>
              <a:t>Courtesy of T. Baer</a:t>
            </a:r>
            <a:endParaRPr lang="en-GB" i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623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654690" y="5387655"/>
            <a:ext cx="8085033" cy="813382"/>
          </a:xfrm>
          <a:prstGeom prst="rect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Intensity dependence and 7 TeV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LHC Machine  –  J. Wenninger – GIF 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798021" y="3889860"/>
            <a:ext cx="103693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400" b="1" i="1" kern="0" dirty="0" smtClean="0">
                <a:latin typeface="+mn-lt"/>
              </a:rPr>
              <a:t>Intensity</a:t>
            </a:r>
            <a:endParaRPr lang="en-GB" sz="1400" b="1" i="1" kern="0" dirty="0" smtClean="0">
              <a:latin typeface="+mn-lt"/>
            </a:endParaRPr>
          </a:p>
        </p:txBody>
      </p:sp>
      <p:sp>
        <p:nvSpPr>
          <p:cNvPr id="14" name="TextBox 53"/>
          <p:cNvSpPr txBox="1">
            <a:spLocks noChangeArrowheads="1"/>
          </p:cNvSpPr>
          <p:nvPr/>
        </p:nvSpPr>
        <p:spPr bwMode="auto">
          <a:xfrm>
            <a:off x="556151" y="1124700"/>
            <a:ext cx="4399899" cy="188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3525" indent="-263525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20725" indent="-263525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  <a:buClr>
                <a:srgbClr val="0000FF"/>
              </a:buClr>
              <a:buSzPct val="90000"/>
              <a:buFont typeface="Wingdings" pitchFamily="2" charset="2"/>
              <a:buChar char="q"/>
            </a:pPr>
            <a:r>
              <a:rPr lang="en-US" sz="2000" dirty="0" smtClean="0">
                <a:latin typeface="Helvetica"/>
                <a:ea typeface="Helvetica"/>
                <a:cs typeface="Helvetica"/>
              </a:rPr>
              <a:t>The rate of events increases with beam intensity.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  <a:buClr>
                <a:srgbClr val="0000FF"/>
              </a:buClr>
              <a:buSzPct val="90000"/>
              <a:buFont typeface="Wingdings" pitchFamily="2" charset="2"/>
              <a:buChar char="q"/>
            </a:pPr>
            <a:r>
              <a:rPr lang="en-US" sz="2000" dirty="0" smtClean="0">
                <a:latin typeface="Helvetica"/>
                <a:ea typeface="Helvetica"/>
                <a:cs typeface="Helvetica"/>
              </a:rPr>
              <a:t>A large increase was observed with 25 ns beams – to be confirmed this year.</a:t>
            </a:r>
          </a:p>
        </p:txBody>
      </p:sp>
      <p:sp>
        <p:nvSpPr>
          <p:cNvPr id="15" name="TextBox 53"/>
          <p:cNvSpPr txBox="1">
            <a:spLocks noChangeArrowheads="1"/>
          </p:cNvSpPr>
          <p:nvPr/>
        </p:nvSpPr>
        <p:spPr bwMode="auto">
          <a:xfrm>
            <a:off x="770180" y="4273910"/>
            <a:ext cx="7757535" cy="1888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3525" indent="-263525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20725" indent="-263525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  <a:buClr>
                <a:srgbClr val="0000FF"/>
              </a:buClr>
              <a:buSzPct val="90000"/>
              <a:buFont typeface="Wingdings" pitchFamily="2" charset="2"/>
              <a:buChar char="q"/>
            </a:pPr>
            <a:r>
              <a:rPr lang="en-US" dirty="0" smtClean="0">
                <a:latin typeface="Helvetica"/>
                <a:ea typeface="Helvetica"/>
                <a:cs typeface="Helvetica"/>
              </a:rPr>
              <a:t>The losses induced in the magnets by the UFOs will increase by a factor 3 (density at </a:t>
            </a:r>
            <a:r>
              <a:rPr lang="en-US" dirty="0">
                <a:latin typeface="Helvetica"/>
                <a:ea typeface="Helvetica"/>
                <a:cs typeface="Helvetica"/>
              </a:rPr>
              <a:t>s</a:t>
            </a:r>
            <a:r>
              <a:rPr lang="en-US" dirty="0" smtClean="0">
                <a:latin typeface="Helvetica"/>
                <a:ea typeface="Helvetica"/>
                <a:cs typeface="Helvetica"/>
              </a:rPr>
              <a:t>hower max in the magnets),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  <a:buClr>
                <a:srgbClr val="0000FF"/>
              </a:buClr>
              <a:buSzPct val="90000"/>
              <a:buFont typeface="Wingdings" pitchFamily="2" charset="2"/>
              <a:buChar char="q"/>
            </a:pPr>
            <a:r>
              <a:rPr lang="en-US" dirty="0" smtClean="0">
                <a:latin typeface="Helvetica"/>
                <a:ea typeface="Helvetica"/>
                <a:cs typeface="Helvetica"/>
              </a:rPr>
              <a:t>The tolerable loss will go down by a factor 5 (higher B field),</a:t>
            </a:r>
          </a:p>
          <a:p>
            <a:pPr marL="0" indent="0" defTabSz="622300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  <a:buClr>
                <a:srgbClr val="0000FF"/>
              </a:buClr>
              <a:buSzPct val="90000"/>
            </a:pPr>
            <a:r>
              <a:rPr lang="en-US" sz="2000" dirty="0" smtClean="0">
                <a:latin typeface="Helvetica"/>
                <a:ea typeface="Helvetica"/>
                <a:cs typeface="Helvetica"/>
              </a:rPr>
              <a:t>    </a:t>
            </a:r>
            <a:r>
              <a:rPr lang="en-US" sz="2000" dirty="0" smtClean="0">
                <a:solidFill>
                  <a:srgbClr val="FF0000"/>
                </a:solidFill>
                <a:latin typeface="Helvetica"/>
                <a:ea typeface="Helvetica"/>
                <a:cs typeface="Helvetica"/>
                <a:sym typeface="Wingdings" pitchFamily="2" charset="2"/>
              </a:rPr>
              <a:t> scaling the rate and amplitudes of 2012 one predicts at least  	one beam </a:t>
            </a:r>
            <a:r>
              <a:rPr lang="en-US" sz="2000" dirty="0" smtClean="0">
                <a:solidFill>
                  <a:srgbClr val="FF0000"/>
                </a:solidFill>
                <a:latin typeface="Helvetica"/>
                <a:ea typeface="Helvetica"/>
                <a:cs typeface="Helvetica"/>
                <a:sym typeface="Wingdings" pitchFamily="2" charset="2"/>
              </a:rPr>
              <a:t>dump </a:t>
            </a:r>
            <a:r>
              <a:rPr lang="en-US" sz="2000" dirty="0" smtClean="0">
                <a:solidFill>
                  <a:srgbClr val="FF0000"/>
                </a:solidFill>
                <a:latin typeface="Helvetica"/>
                <a:ea typeface="Helvetica"/>
                <a:cs typeface="Helvetica"/>
                <a:sym typeface="Wingdings" pitchFamily="2" charset="2"/>
              </a:rPr>
              <a:t>per </a:t>
            </a:r>
            <a:r>
              <a:rPr lang="en-US" sz="2000" u="sng" dirty="0" smtClean="0">
                <a:solidFill>
                  <a:srgbClr val="FF0000"/>
                </a:solidFill>
                <a:latin typeface="Helvetica"/>
                <a:ea typeface="Helvetica"/>
                <a:cs typeface="Helvetica"/>
                <a:sym typeface="Wingdings" pitchFamily="2" charset="2"/>
              </a:rPr>
              <a:t>DAY</a:t>
            </a:r>
            <a:r>
              <a:rPr lang="en-US" sz="2000" dirty="0">
                <a:solidFill>
                  <a:srgbClr val="FF0000"/>
                </a:solidFill>
                <a:latin typeface="Helvetica"/>
                <a:ea typeface="Helvetica"/>
                <a:cs typeface="Helvetica"/>
                <a:sym typeface="Wingdings" pitchFamily="2" charset="2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Helvetica"/>
                <a:ea typeface="Helvetica"/>
                <a:cs typeface="Helvetica"/>
                <a:sym typeface="Wingdings" pitchFamily="2" charset="2"/>
              </a:rPr>
              <a:t>!! Could become a serious issue !!</a:t>
            </a:r>
            <a:endParaRPr lang="en-US" sz="2000" dirty="0" smtClean="0">
              <a:solidFill>
                <a:srgbClr val="FF0000"/>
              </a:solidFill>
              <a:latin typeface="Helvetica"/>
              <a:ea typeface="Helvetica"/>
              <a:cs typeface="Helvetica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113252" y="817460"/>
            <a:ext cx="3913728" cy="3237075"/>
            <a:chOff x="4939649" y="971080"/>
            <a:chExt cx="3913728" cy="3237075"/>
          </a:xfrm>
        </p:grpSpPr>
        <p:pic>
          <p:nvPicPr>
            <p:cNvPr id="4098" name="Picture 2" descr="L:\MyReports\LHC\UFOs\2012-05-21_-_25_-_IPAC12\paper\images\intensitycorrelation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9649" y="971080"/>
              <a:ext cx="3913728" cy="307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 bwMode="auto">
            <a:xfrm>
              <a:off x="5378505" y="4208155"/>
              <a:ext cx="2035465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5340100" y="1163105"/>
              <a:ext cx="122896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400" b="1" i="1" kern="0" dirty="0" smtClean="0">
                  <a:latin typeface="+mn-lt"/>
                </a:rPr>
                <a:t>UFO rate /h</a:t>
              </a:r>
              <a:endParaRPr lang="en-GB" sz="1400" b="1" i="1" kern="0" dirty="0" smtClean="0">
                <a:latin typeface="+mn-lt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358738" y="1201510"/>
              <a:ext cx="1207382" cy="307777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400" b="1" kern="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No bunches</a:t>
              </a:r>
              <a:endParaRPr lang="en-GB" sz="1400" b="1" kern="0" dirty="0" smtClean="0">
                <a:solidFill>
                  <a:schemeClr val="bg1">
                    <a:lumMod val="65000"/>
                  </a:schemeClr>
                </a:solidFill>
                <a:latin typeface="+mn-lt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933748" y="3796990"/>
            <a:ext cx="1295547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b="1" u="sng" kern="0" dirty="0" smtClean="0">
                <a:solidFill>
                  <a:srgbClr val="D60093"/>
                </a:solidFill>
                <a:latin typeface="+mn-lt"/>
              </a:rPr>
              <a:t>At 7 </a:t>
            </a:r>
            <a:r>
              <a:rPr lang="en-US" sz="2000" b="1" u="sng" kern="0" dirty="0" err="1" smtClean="0">
                <a:solidFill>
                  <a:srgbClr val="D60093"/>
                </a:solidFill>
                <a:latin typeface="+mn-lt"/>
              </a:rPr>
              <a:t>TeV</a:t>
            </a:r>
            <a:r>
              <a:rPr lang="en-US" sz="2000" b="1" u="sng" kern="0" dirty="0" smtClean="0">
                <a:solidFill>
                  <a:srgbClr val="D60093"/>
                </a:solidFill>
                <a:latin typeface="+mn-lt"/>
              </a:rPr>
              <a:t>:</a:t>
            </a:r>
            <a:endParaRPr lang="en-GB" sz="2000" b="1" u="sng" kern="0" dirty="0" smtClean="0">
              <a:solidFill>
                <a:srgbClr val="D6009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2271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 dirty="0"/>
          </a:p>
        </p:txBody>
      </p:sp>
      <p:sp>
        <p:nvSpPr>
          <p:cNvPr id="1024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579BE2F-DB50-40EC-BFFE-E0B3089C6DEC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6" name="TextBox 5"/>
          <p:cNvSpPr txBox="1"/>
          <p:nvPr/>
        </p:nvSpPr>
        <p:spPr>
          <a:xfrm>
            <a:off x="1000335" y="1086295"/>
            <a:ext cx="7581900" cy="38318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>
                    <a:alpha val="31000"/>
                  </a:srgbClr>
                </a:solidFill>
                <a:latin typeface="+mn-lt"/>
              </a:rPr>
              <a:t>LHC machine</a:t>
            </a:r>
          </a:p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>
                    <a:alpha val="31000"/>
                  </a:srgbClr>
                </a:solidFill>
                <a:latin typeface="+mn-lt"/>
              </a:rPr>
              <a:t>High luminosity ingredients</a:t>
            </a:r>
          </a:p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>
                    <a:alpha val="31000"/>
                  </a:srgbClr>
                </a:solidFill>
                <a:latin typeface="+mn-lt"/>
              </a:rPr>
              <a:t>High intensity issues</a:t>
            </a:r>
          </a:p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+mn-lt"/>
              </a:rPr>
              <a:t>Performance 2010-2012</a:t>
            </a:r>
          </a:p>
          <a:p>
            <a:pPr lvl="0">
              <a:spcBef>
                <a:spcPts val="1800"/>
              </a:spcBef>
              <a:defRPr/>
            </a:pPr>
            <a:r>
              <a:rPr lang="en-US" sz="2800" b="1" dirty="0">
                <a:solidFill>
                  <a:srgbClr val="0000FF">
                    <a:alpha val="38000"/>
                  </a:srgbClr>
                </a:solidFill>
                <a:latin typeface="Arial"/>
              </a:rPr>
              <a:t>Proton-Lead</a:t>
            </a:r>
          </a:p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>
                    <a:alpha val="31000"/>
                  </a:srgbClr>
                </a:solidFill>
                <a:latin typeface="+mn-lt"/>
              </a:rPr>
              <a:t>LHC after long shutdown</a:t>
            </a:r>
            <a:endParaRPr lang="en-US" sz="2800" b="1" dirty="0">
              <a:solidFill>
                <a:srgbClr val="0000FF">
                  <a:alpha val="31000"/>
                </a:srgb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376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LHC </a:t>
            </a:r>
            <a:r>
              <a:rPr lang="en-US" dirty="0" smtClean="0"/>
              <a:t>timeline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-13648" y="4271575"/>
            <a:ext cx="1828800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2008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733" y="4271575"/>
            <a:ext cx="1828800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2009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69476" y="4271575"/>
            <a:ext cx="1828800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2010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0152" y="4271575"/>
            <a:ext cx="1828800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2011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33475" y="2446574"/>
            <a:ext cx="2174982" cy="1825052"/>
            <a:chOff x="762000" y="2440964"/>
            <a:chExt cx="2174982" cy="1825052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838200" y="3429000"/>
              <a:ext cx="0" cy="837016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919350" y="3283387"/>
              <a:ext cx="20176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September, 10 2008</a:t>
              </a:r>
            </a:p>
            <a:p>
              <a:r>
                <a:rPr lang="en-US" sz="1400" dirty="0" smtClean="0"/>
                <a:t>Both beams circulating</a:t>
              </a:r>
              <a:endParaRPr lang="en-US" sz="1400" dirty="0"/>
            </a:p>
          </p:txBody>
        </p:sp>
        <p:pic>
          <p:nvPicPr>
            <p:cNvPr id="10" name="Picture 7" descr="attach_reader?attach_id=1025394&amp;height=150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2440964"/>
              <a:ext cx="2065360" cy="78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200026" y="4581525"/>
            <a:ext cx="2674959" cy="1765756"/>
            <a:chOff x="-171449" y="4572000"/>
            <a:chExt cx="2674959" cy="1765756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990600" y="4572000"/>
              <a:ext cx="0" cy="297976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827110" y="4952761"/>
              <a:ext cx="1676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September, 19 2008</a:t>
              </a:r>
            </a:p>
            <a:p>
              <a:r>
                <a:rPr lang="en-US" sz="1400" dirty="0" smtClean="0">
                  <a:solidFill>
                    <a:srgbClr val="FF0000"/>
                  </a:solidFill>
                </a:rPr>
                <a:t>Incident</a:t>
              </a:r>
              <a:br>
                <a:rPr lang="en-US" sz="1400" dirty="0" smtClean="0">
                  <a:solidFill>
                    <a:srgbClr val="FF0000"/>
                  </a:solidFill>
                </a:rPr>
              </a:br>
              <a:r>
                <a:rPr lang="en-GB" sz="1400" dirty="0" smtClean="0"/>
                <a:t>Accidental </a:t>
              </a:r>
              <a:r>
                <a:rPr lang="en-GB" sz="1400" dirty="0"/>
                <a:t>release of 600 </a:t>
              </a:r>
              <a:r>
                <a:rPr lang="en-GB" sz="1400" dirty="0" smtClean="0"/>
                <a:t>MJ </a:t>
              </a:r>
              <a:r>
                <a:rPr lang="en-GB" sz="1400" dirty="0"/>
                <a:t>stored in </a:t>
              </a:r>
              <a:r>
                <a:rPr lang="en-GB" sz="1400" dirty="0" smtClean="0"/>
                <a:t>one sector of </a:t>
              </a:r>
              <a:r>
                <a:rPr lang="en-GB" sz="1400" dirty="0"/>
                <a:t>LHC dipole </a:t>
              </a:r>
              <a:r>
                <a:rPr lang="en-GB" sz="1400" dirty="0" smtClean="0"/>
                <a:t>magnets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94"/>
            <a:stretch/>
          </p:blipFill>
          <p:spPr bwMode="auto">
            <a:xfrm>
              <a:off x="-171449" y="5010846"/>
              <a:ext cx="974338" cy="1226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3350487" y="2479926"/>
            <a:ext cx="1729840" cy="1791241"/>
            <a:chOff x="4194960" y="2889501"/>
            <a:chExt cx="1729840" cy="1791241"/>
          </a:xfrm>
        </p:grpSpPr>
        <p:cxnSp>
          <p:nvCxnSpPr>
            <p:cNvPr id="16" name="Straight Connector 15"/>
            <p:cNvCxnSpPr>
              <a:stCxn id="17" idx="1"/>
            </p:cNvCxnSpPr>
            <p:nvPr/>
          </p:nvCxnSpPr>
          <p:spPr>
            <a:xfrm>
              <a:off x="4194960" y="4228563"/>
              <a:ext cx="0" cy="452179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4194960" y="3966953"/>
              <a:ext cx="17298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November 29, 2009</a:t>
              </a:r>
            </a:p>
            <a:p>
              <a:r>
                <a:rPr lang="en-US" sz="1400" dirty="0" smtClean="0"/>
                <a:t>Beams back</a:t>
              </a:r>
              <a:endParaRPr lang="en-US" sz="1400" dirty="0"/>
            </a:p>
          </p:txBody>
        </p:sp>
        <p:pic>
          <p:nvPicPr>
            <p:cNvPr id="18" name="Picture 2" descr="http://mediaarchive.cern.ch/MediaArchive/Photo/Public/2009/0911187/0911187_94/0911187_94-A4-at-144-dpi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5691" y="2889501"/>
              <a:ext cx="1650117" cy="1098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838200" y="1036884"/>
            <a:ext cx="3291482" cy="3230368"/>
            <a:chOff x="381000" y="1031274"/>
            <a:chExt cx="3291482" cy="3230368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381000" y="1463675"/>
              <a:ext cx="0" cy="2797967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/>
            <p:cNvGrpSpPr/>
            <p:nvPr/>
          </p:nvGrpSpPr>
          <p:grpSpPr>
            <a:xfrm>
              <a:off x="416624" y="1031274"/>
              <a:ext cx="3255858" cy="1115805"/>
              <a:chOff x="416624" y="1031274"/>
              <a:chExt cx="3255858" cy="111580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416624" y="1301104"/>
                <a:ext cx="172075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August 2008</a:t>
                </a:r>
              </a:p>
              <a:p>
                <a:r>
                  <a:rPr lang="en-US" sz="1400" dirty="0" smtClean="0"/>
                  <a:t>First Injection tests</a:t>
                </a:r>
                <a:endParaRPr lang="en-US" sz="1400" dirty="0"/>
              </a:p>
            </p:txBody>
          </p:sp>
          <p:pic>
            <p:nvPicPr>
              <p:cNvPr id="23" name="Picture 22" descr="Screen shot 2009-11-25 at 9.20.42 PM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027832" y="1031274"/>
                <a:ext cx="1644650" cy="1115805"/>
              </a:xfrm>
              <a:prstGeom prst="rect">
                <a:avLst/>
              </a:prstGeom>
            </p:spPr>
          </p:pic>
        </p:grpSp>
      </p:grpSp>
      <p:grpSp>
        <p:nvGrpSpPr>
          <p:cNvPr id="54" name="Group 53"/>
          <p:cNvGrpSpPr/>
          <p:nvPr/>
        </p:nvGrpSpPr>
        <p:grpSpPr>
          <a:xfrm>
            <a:off x="5200650" y="4549898"/>
            <a:ext cx="1692015" cy="2015424"/>
            <a:chOff x="5200650" y="4549898"/>
            <a:chExt cx="1692015" cy="2015424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5200650" y="4549898"/>
              <a:ext cx="0" cy="673998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271683" y="4728606"/>
              <a:ext cx="14609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November 2010</a:t>
              </a:r>
            </a:p>
            <a:p>
              <a:r>
                <a:rPr lang="en-US" sz="1400" dirty="0" smtClean="0"/>
                <a:t>Ion run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14236" y="5460422"/>
              <a:ext cx="1578429" cy="1104900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2743133" y="4573983"/>
            <a:ext cx="2308201" cy="2144989"/>
            <a:chOff x="2743133" y="4573983"/>
            <a:chExt cx="2308201" cy="2144989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4215407" y="4573983"/>
              <a:ext cx="0" cy="1513211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743133" y="6195752"/>
              <a:ext cx="2308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March 30, 2010</a:t>
              </a:r>
            </a:p>
            <a:p>
              <a:r>
                <a:rPr lang="en-US" sz="1400" dirty="0" smtClean="0"/>
                <a:t>First collisions at 2·3.5 TeV</a:t>
              </a:r>
              <a:endParaRPr lang="en-US" sz="1400" dirty="0"/>
            </a:p>
          </p:txBody>
        </p:sp>
        <p:pic>
          <p:nvPicPr>
            <p:cNvPr id="31" name="Picture 30" descr="Screen shot 2011-09-01 at 10.12.37 AM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4985" y="5101792"/>
              <a:ext cx="1276597" cy="1063337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5422101" y="3048653"/>
            <a:ext cx="1752600" cy="1228563"/>
            <a:chOff x="6976750" y="3043012"/>
            <a:chExt cx="1752600" cy="1228563"/>
          </a:xfrm>
        </p:grpSpPr>
        <p:sp>
          <p:nvSpPr>
            <p:cNvPr id="33" name="Rectangle 32"/>
            <p:cNvSpPr/>
            <p:nvPr/>
          </p:nvSpPr>
          <p:spPr>
            <a:xfrm>
              <a:off x="7162800" y="3549725"/>
              <a:ext cx="990600" cy="3048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1380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7848600" y="3966358"/>
              <a:ext cx="0" cy="305217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6976750" y="3043012"/>
              <a:ext cx="17526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June, 28 2011</a:t>
              </a:r>
            </a:p>
            <a:p>
              <a:r>
                <a:rPr lang="en-US" sz="1400" dirty="0" smtClean="0"/>
                <a:t>1380 bunches</a:t>
              </a:r>
              <a:br>
                <a:rPr lang="en-US" sz="1400" dirty="0" smtClean="0"/>
              </a:br>
              <a:endParaRPr lang="en-US" sz="1400" dirty="0" smtClean="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908539" y="1310972"/>
            <a:ext cx="2043987" cy="2960685"/>
            <a:chOff x="5908539" y="1310972"/>
            <a:chExt cx="2043987" cy="2960685"/>
          </a:xfrm>
        </p:grpSpPr>
        <p:pic>
          <p:nvPicPr>
            <p:cNvPr id="37" name="Picture 8" descr="fig_13.png"/>
            <p:cNvPicPr preferRelativeResize="0"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8539" y="1310972"/>
              <a:ext cx="1469896" cy="99336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grpSp>
          <p:nvGrpSpPr>
            <p:cNvPr id="38" name="Group 37"/>
            <p:cNvGrpSpPr/>
            <p:nvPr/>
          </p:nvGrpSpPr>
          <p:grpSpPr>
            <a:xfrm>
              <a:off x="6047526" y="2384406"/>
              <a:ext cx="1905000" cy="1887251"/>
              <a:chOff x="7614050" y="2378765"/>
              <a:chExt cx="1905000" cy="1887251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>
                <a:off x="8553736" y="3027149"/>
                <a:ext cx="0" cy="1238867"/>
              </a:xfrm>
              <a:prstGeom prst="line">
                <a:avLst/>
              </a:prstGeom>
              <a:ln w="15875">
                <a:solidFill>
                  <a:schemeClr val="tx1">
                    <a:lumMod val="85000"/>
                    <a:lumOff val="15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/>
              <p:cNvSpPr txBox="1"/>
              <p:nvPr/>
            </p:nvSpPr>
            <p:spPr>
              <a:xfrm>
                <a:off x="7614050" y="2378765"/>
                <a:ext cx="1905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December, 2011</a:t>
                </a:r>
              </a:p>
              <a:p>
                <a:r>
                  <a:rPr lang="en-US" sz="1400" dirty="0" smtClean="0"/>
                  <a:t>3.6e33, 5.6 fb</a:t>
                </a:r>
                <a:r>
                  <a:rPr lang="en-US" sz="1400" baseline="30000" dirty="0" smtClean="0"/>
                  <a:t>-1</a:t>
                </a:r>
              </a:p>
            </p:txBody>
          </p:sp>
        </p:grpSp>
      </p:grpSp>
      <p:sp>
        <p:nvSpPr>
          <p:cNvPr id="41" name="TextBox 52"/>
          <p:cNvSpPr txBox="1"/>
          <p:nvPr/>
        </p:nvSpPr>
        <p:spPr>
          <a:xfrm>
            <a:off x="7349838" y="4271575"/>
            <a:ext cx="1828800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2012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7712764" y="2719905"/>
            <a:ext cx="1341200" cy="1551262"/>
            <a:chOff x="7712764" y="2719905"/>
            <a:chExt cx="1341200" cy="1551262"/>
          </a:xfrm>
        </p:grpSpPr>
        <p:grpSp>
          <p:nvGrpSpPr>
            <p:cNvPr id="43" name="Group 42"/>
            <p:cNvGrpSpPr/>
            <p:nvPr/>
          </p:nvGrpSpPr>
          <p:grpSpPr>
            <a:xfrm>
              <a:off x="7866256" y="3032790"/>
              <a:ext cx="1187708" cy="1238377"/>
              <a:chOff x="6477000" y="3033198"/>
              <a:chExt cx="1187708" cy="1238377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>
                <a:off x="6477000" y="3352800"/>
                <a:ext cx="0" cy="918775"/>
              </a:xfrm>
              <a:prstGeom prst="line">
                <a:avLst/>
              </a:prstGeom>
              <a:ln w="15875">
                <a:solidFill>
                  <a:schemeClr val="tx1">
                    <a:lumMod val="85000"/>
                    <a:lumOff val="15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/>
              <p:cNvSpPr txBox="1"/>
              <p:nvPr/>
            </p:nvSpPr>
            <p:spPr>
              <a:xfrm>
                <a:off x="6491739" y="3033198"/>
                <a:ext cx="1172969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March, 2012</a:t>
                </a:r>
              </a:p>
              <a:p>
                <a:r>
                  <a:rPr lang="en-US" sz="1400" dirty="0" smtClean="0"/>
                  <a:t>4 TeV</a:t>
                </a:r>
              </a:p>
              <a:p>
                <a:endParaRPr lang="en-US" sz="1400" dirty="0"/>
              </a:p>
            </p:txBody>
          </p:sp>
        </p:grpSp>
        <p:grpSp>
          <p:nvGrpSpPr>
            <p:cNvPr id="44" name="Gruppieren 7"/>
            <p:cNvGrpSpPr/>
            <p:nvPr/>
          </p:nvGrpSpPr>
          <p:grpSpPr>
            <a:xfrm>
              <a:off x="7712764" y="2719905"/>
              <a:ext cx="1330711" cy="307777"/>
              <a:chOff x="6987212" y="3566601"/>
              <a:chExt cx="1674475" cy="387286"/>
            </a:xfrm>
          </p:grpSpPr>
          <p:pic>
            <p:nvPicPr>
              <p:cNvPr id="45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00" t="22248" r="66330" b="71365"/>
              <a:stretch/>
            </p:blipFill>
            <p:spPr bwMode="auto">
              <a:xfrm>
                <a:off x="6987212" y="3578477"/>
                <a:ext cx="1558911" cy="357456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46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19" t="23081" r="72167" b="73335"/>
              <a:stretch/>
            </p:blipFill>
            <p:spPr bwMode="auto">
              <a:xfrm>
                <a:off x="8122410" y="3652009"/>
                <a:ext cx="423713" cy="2005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7" name="Textfeld 6"/>
              <p:cNvSpPr txBox="1"/>
              <p:nvPr/>
            </p:nvSpPr>
            <p:spPr>
              <a:xfrm>
                <a:off x="7640176" y="3566601"/>
                <a:ext cx="1021511" cy="3872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b="1" dirty="0" smtClean="0">
                    <a:solidFill>
                      <a:schemeClr val="bg1">
                        <a:lumMod val="85000"/>
                      </a:schemeClr>
                    </a:solidFill>
                  </a:rPr>
                  <a:t>4 TeV</a:t>
                </a:r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7672343" y="4573983"/>
            <a:ext cx="1371132" cy="2227289"/>
            <a:chOff x="7672343" y="4573983"/>
            <a:chExt cx="1371132" cy="2227289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8467479" y="4573983"/>
              <a:ext cx="0" cy="305518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7715664" y="4759086"/>
              <a:ext cx="132781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July 4, </a:t>
              </a:r>
            </a:p>
            <a:p>
              <a:r>
                <a:rPr lang="en-US" sz="1400" b="1" dirty="0" smtClean="0"/>
                <a:t>2012</a:t>
              </a:r>
            </a:p>
            <a:p>
              <a:r>
                <a:rPr lang="en-US" sz="1400" dirty="0" smtClean="0"/>
                <a:t>Higgs boson search update</a:t>
              </a:r>
            </a:p>
            <a:p>
              <a:endParaRPr lang="en-US" sz="1400" dirty="0"/>
            </a:p>
          </p:txBody>
        </p:sp>
        <p:pic>
          <p:nvPicPr>
            <p:cNvPr id="60" name="Picture 2" descr="https://cdsweb.cern.ch/record/1459463/files/Fig3-MassFactSoBWeightedMass.gif?subformat=icon-640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2343" y="5760720"/>
              <a:ext cx="1319713" cy="1040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3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parameters: 2010 to 2012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1331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80D4887-081B-4797-847C-5E8403BC7DBB}" type="slidenum">
              <a:rPr lang="en-US" smtClean="0"/>
              <a:pPr/>
              <a:t>47</a:t>
            </a:fld>
            <a:endParaRPr lang="en-US" smtClean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1163306"/>
              </p:ext>
            </p:extLst>
          </p:nvPr>
        </p:nvGraphicFramePr>
        <p:xfrm>
          <a:off x="769905" y="2238445"/>
          <a:ext cx="7258546" cy="3842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7491"/>
                <a:gridCol w="1267365"/>
                <a:gridCol w="1190555"/>
                <a:gridCol w="1228960"/>
                <a:gridCol w="1344175"/>
              </a:tblGrid>
              <a:tr h="366788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Parameter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2010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2011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2012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Nominal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66788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Energy (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TeV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FF0000"/>
                          </a:solidFill>
                        </a:rPr>
                        <a:t>3.5</a:t>
                      </a:r>
                      <a:endParaRPr lang="en-US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rgbClr val="FF0000"/>
                          </a:solidFill>
                        </a:rPr>
                        <a:t>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rgbClr val="FF0000"/>
                          </a:solidFill>
                        </a:rPr>
                        <a:t>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7.0</a:t>
                      </a:r>
                    </a:p>
                  </a:txBody>
                  <a:tcPr/>
                </a:tc>
              </a:tr>
              <a:tr h="366788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N ( 10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p/bunch)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B050"/>
                          </a:solidFill>
                          <a:sym typeface="Symbol"/>
                        </a:rPr>
                        <a:t>1.2</a:t>
                      </a:r>
                      <a:endParaRPr lang="en-US" b="1" baseline="300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B050"/>
                          </a:solidFill>
                          <a:sym typeface="Symbol"/>
                        </a:rPr>
                        <a:t>1.45</a:t>
                      </a:r>
                      <a:endParaRPr lang="en-US" b="1" baseline="300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B050"/>
                          </a:solidFill>
                          <a:sym typeface="Symbol"/>
                        </a:rPr>
                        <a:t>1.58</a:t>
                      </a:r>
                      <a:endParaRPr lang="en-US" b="1" baseline="300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  <a:sym typeface="Symbol"/>
                        </a:rPr>
                        <a:t>1.15</a:t>
                      </a:r>
                      <a:endParaRPr lang="en-US" b="0" baseline="300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0050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k (no. bunches)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FF0000"/>
                          </a:solidFill>
                        </a:rPr>
                        <a:t>368</a:t>
                      </a:r>
                      <a:endParaRPr lang="en-US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baseline="0" dirty="0" smtClean="0">
                          <a:solidFill>
                            <a:srgbClr val="FF0000"/>
                          </a:solidFill>
                        </a:rPr>
                        <a:t> 1380</a:t>
                      </a:r>
                      <a:endParaRPr lang="en-US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baseline="0" dirty="0" smtClean="0">
                          <a:solidFill>
                            <a:srgbClr val="FF0000"/>
                          </a:solidFill>
                        </a:rPr>
                        <a:t> 1374/</a:t>
                      </a:r>
                    </a:p>
                    <a:p>
                      <a:pPr algn="ctr"/>
                      <a:r>
                        <a:rPr lang="en-US" b="0" baseline="0" dirty="0" smtClean="0">
                          <a:solidFill>
                            <a:srgbClr val="FF0000"/>
                          </a:solidFill>
                        </a:rPr>
                        <a:t>1380</a:t>
                      </a:r>
                      <a:endParaRPr lang="en-US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2808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40050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Bunch spacing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FF0000"/>
                          </a:solidFill>
                        </a:rPr>
                        <a:t>150</a:t>
                      </a:r>
                      <a:endParaRPr lang="en-US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FF0000"/>
                          </a:solidFill>
                        </a:rPr>
                        <a:t>75 / 50</a:t>
                      </a:r>
                      <a:endParaRPr lang="en-US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FF0000"/>
                          </a:solidFill>
                        </a:rPr>
                        <a:t>50</a:t>
                      </a:r>
                      <a:endParaRPr lang="en-US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2527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Stored energy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(MJ)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FF0000"/>
                          </a:solidFill>
                        </a:rPr>
                        <a:t>25</a:t>
                      </a:r>
                      <a:endParaRPr lang="en-US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FF0000"/>
                          </a:solidFill>
                        </a:rPr>
                        <a:t>112</a:t>
                      </a:r>
                      <a:endParaRPr lang="en-US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FF0000"/>
                          </a:solidFill>
                        </a:rPr>
                        <a:t>140</a:t>
                      </a:r>
                      <a:endParaRPr lang="en-US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362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2527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Symbol" pitchFamily="18" charset="2"/>
                        </a:rPr>
                        <a:t>e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Symbol" pitchFamily="18" charset="2"/>
                        </a:rPr>
                        <a:t>m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m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</a:rPr>
                        <a:t>rad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2.4-4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1.9-2.4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2.2-2.5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3.75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2527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Symbol" pitchFamily="18" charset="2"/>
                        </a:rPr>
                        <a:t>b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* (m)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FF0000"/>
                          </a:solidFill>
                        </a:rPr>
                        <a:t>1.5</a:t>
                      </a:r>
                      <a:r>
                        <a:rPr lang="en-US" b="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b="0" baseline="0" dirty="0" smtClean="0">
                          <a:solidFill>
                            <a:srgbClr val="FF0000"/>
                          </a:solidFill>
                          <a:sym typeface="Wingdings" pitchFamily="2" charset="2"/>
                        </a:rPr>
                        <a:t></a:t>
                      </a:r>
                      <a:r>
                        <a:rPr lang="en-US" b="0" dirty="0" smtClean="0">
                          <a:solidFill>
                            <a:srgbClr val="FF0000"/>
                          </a:solidFill>
                        </a:rPr>
                        <a:t> 1 </a:t>
                      </a:r>
                      <a:endParaRPr lang="en-US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FF0000"/>
                          </a:solidFill>
                        </a:rPr>
                        <a:t>0.6 </a:t>
                      </a:r>
                      <a:endParaRPr lang="en-US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0.55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2527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 (cm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</a:rPr>
                        <a:t>-2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sym typeface="Symbol"/>
                        </a:rPr>
                        <a:t>210</a:t>
                      </a:r>
                      <a:r>
                        <a:rPr lang="en-US" b="1" baseline="30000" dirty="0" smtClean="0">
                          <a:solidFill>
                            <a:schemeClr val="tx1"/>
                          </a:solidFill>
                          <a:sym typeface="Symbol"/>
                        </a:rPr>
                        <a:t>32</a:t>
                      </a:r>
                      <a:endParaRPr lang="en-US" b="1" baseline="300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sym typeface="Symbol"/>
                        </a:rPr>
                        <a:t>3.510</a:t>
                      </a:r>
                      <a:r>
                        <a:rPr lang="en-US" b="1" baseline="30000" dirty="0" smtClean="0">
                          <a:solidFill>
                            <a:schemeClr val="tx1"/>
                          </a:solidFill>
                          <a:sym typeface="Symbol"/>
                        </a:rPr>
                        <a:t>33</a:t>
                      </a:r>
                      <a:endParaRPr lang="en-US" b="1" baseline="300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sym typeface="Symbol"/>
                        </a:rPr>
                        <a:t>7.610</a:t>
                      </a:r>
                      <a:r>
                        <a:rPr lang="en-US" b="1" baseline="30000" dirty="0" smtClean="0">
                          <a:solidFill>
                            <a:schemeClr val="tx1"/>
                          </a:solidFill>
                          <a:sym typeface="Symbol"/>
                        </a:rPr>
                        <a:t>33</a:t>
                      </a:r>
                      <a:endParaRPr lang="en-US" b="1" baseline="300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  <a:sym typeface="Symbol"/>
                        </a:rPr>
                        <a:t>10</a:t>
                      </a:r>
                      <a:r>
                        <a:rPr lang="en-US" b="0" baseline="30000" dirty="0" smtClean="0">
                          <a:solidFill>
                            <a:schemeClr val="tx1"/>
                          </a:solidFill>
                          <a:sym typeface="Symbol"/>
                        </a:rPr>
                        <a:t>34</a:t>
                      </a:r>
                      <a:endParaRPr lang="en-US" b="0" baseline="300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5080171"/>
              </p:ext>
            </p:extLst>
          </p:nvPr>
        </p:nvGraphicFramePr>
        <p:xfrm>
          <a:off x="5899150" y="1009650"/>
          <a:ext cx="2528888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3" name="Equation" r:id="rId4" imgW="927000" imgH="444240" progId="Equation.3">
                  <p:embed/>
                </p:oleObj>
              </mc:Choice>
              <mc:Fallback>
                <p:oleObj name="Equation" r:id="rId4" imgW="927000" imgH="4442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9150" y="1009650"/>
                        <a:ext cx="2528888" cy="98742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Operational cycle</a:t>
            </a: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6770F565-47FA-4DBE-8BDC-53DC032F2345}" type="slidenum">
              <a:rPr lang="en-US" smtClean="0">
                <a:latin typeface="Arial" pitchFamily="34" charset="0"/>
              </a:rPr>
              <a:pPr/>
              <a:t>48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4820" name="Rectangle 2"/>
          <p:cNvSpPr>
            <a:spLocks/>
          </p:cNvSpPr>
          <p:nvPr/>
        </p:nvSpPr>
        <p:spPr bwMode="auto">
          <a:xfrm>
            <a:off x="1312863" y="1168400"/>
            <a:ext cx="1325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00" b="1" i="1">
                <a:solidFill>
                  <a:srgbClr val="FF0000"/>
                </a:solidFill>
                <a:latin typeface="Helvetica"/>
                <a:ea typeface="Helvetica"/>
                <a:cs typeface="Helvetica"/>
                <a:sym typeface="Helvetica"/>
              </a:rPr>
              <a:t>Beam charge</a:t>
            </a:r>
            <a:br>
              <a:rPr lang="en-US" sz="1200" b="1" i="1">
                <a:solidFill>
                  <a:srgbClr val="FF0000"/>
                </a:solidFill>
                <a:latin typeface="Helvetica"/>
                <a:ea typeface="Helvetica"/>
                <a:cs typeface="Helvetica"/>
                <a:sym typeface="Helvetica"/>
              </a:rPr>
            </a:br>
            <a:r>
              <a:rPr lang="en-US" sz="1200" b="1" i="1">
                <a:solidFill>
                  <a:srgbClr val="FF0000"/>
                </a:solidFill>
                <a:latin typeface="Helvetica"/>
                <a:ea typeface="Helvetica"/>
                <a:cs typeface="Helvetica"/>
                <a:sym typeface="Helvetica"/>
              </a:rPr>
              <a:t>(example for ions)</a:t>
            </a:r>
          </a:p>
        </p:txBody>
      </p:sp>
      <p:pic>
        <p:nvPicPr>
          <p:cNvPr id="3482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847725"/>
            <a:ext cx="5360988" cy="581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Rectangle 5"/>
          <p:cNvSpPr>
            <a:spLocks/>
          </p:cNvSpPr>
          <p:nvPr/>
        </p:nvSpPr>
        <p:spPr bwMode="auto">
          <a:xfrm>
            <a:off x="1495425" y="2438400"/>
            <a:ext cx="13684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00" b="1" i="1">
                <a:solidFill>
                  <a:srgbClr val="FF0000"/>
                </a:solidFill>
                <a:latin typeface="Helvetica"/>
                <a:ea typeface="Helvetica"/>
                <a:cs typeface="Helvetica"/>
                <a:sym typeface="Helvetica"/>
              </a:rPr>
              <a:t>Magnet current [A]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54713" y="779055"/>
            <a:ext cx="2957512" cy="29546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FF"/>
              </a:buClr>
              <a:buSzPct val="80000"/>
              <a:defRPr/>
            </a:pPr>
            <a:r>
              <a:rPr lang="en-US" dirty="0">
                <a:latin typeface="+mj-lt"/>
              </a:rPr>
              <a:t>Cycle:</a:t>
            </a:r>
          </a:p>
          <a:p>
            <a:pPr marL="639763" lvl="1" indent="-182563">
              <a:buClr>
                <a:srgbClr val="0000FF"/>
              </a:buClr>
              <a:buSzPct val="80000"/>
              <a:defRPr/>
            </a:pPr>
            <a:r>
              <a:rPr lang="en-US" sz="1600" b="1" i="1" dirty="0">
                <a:solidFill>
                  <a:srgbClr val="0000FF"/>
                </a:solidFill>
                <a:latin typeface="+mj-lt"/>
              </a:rPr>
              <a:t>Injection</a:t>
            </a:r>
          </a:p>
          <a:p>
            <a:pPr marL="639763" lvl="1" indent="-182563">
              <a:buClr>
                <a:srgbClr val="0000FF"/>
              </a:buClr>
              <a:buSzPct val="80000"/>
              <a:defRPr/>
            </a:pPr>
            <a:r>
              <a:rPr lang="en-US" sz="1600" b="1" i="1" dirty="0">
                <a:solidFill>
                  <a:srgbClr val="0000FF"/>
                </a:solidFill>
                <a:latin typeface="+mj-lt"/>
              </a:rPr>
              <a:t>Ramp</a:t>
            </a:r>
          </a:p>
          <a:p>
            <a:pPr marL="639763" lvl="1" indent="-182563">
              <a:buClr>
                <a:srgbClr val="0000FF"/>
              </a:buClr>
              <a:buSzPct val="80000"/>
              <a:defRPr/>
            </a:pPr>
            <a:r>
              <a:rPr lang="en-US" sz="1600" b="1" i="1" dirty="0">
                <a:solidFill>
                  <a:srgbClr val="0000FF"/>
                </a:solidFill>
                <a:latin typeface="+mj-lt"/>
              </a:rPr>
              <a:t>Squeeze</a:t>
            </a:r>
          </a:p>
          <a:p>
            <a:pPr marL="639763" lvl="1" indent="-182563">
              <a:buClr>
                <a:srgbClr val="0000FF"/>
              </a:buClr>
              <a:buSzPct val="80000"/>
              <a:defRPr/>
            </a:pPr>
            <a:r>
              <a:rPr lang="en-US" sz="1600" b="1" i="1" dirty="0">
                <a:solidFill>
                  <a:srgbClr val="0000FF"/>
                </a:solidFill>
                <a:latin typeface="+mj-lt"/>
              </a:rPr>
              <a:t>Collide beams</a:t>
            </a:r>
          </a:p>
          <a:p>
            <a:pPr marL="639763" lvl="1" indent="-182563">
              <a:buClr>
                <a:srgbClr val="0000FF"/>
              </a:buClr>
              <a:buSzPct val="80000"/>
              <a:defRPr/>
            </a:pPr>
            <a:r>
              <a:rPr lang="en-US" sz="1600" b="1" i="1" dirty="0">
                <a:solidFill>
                  <a:srgbClr val="0000FF"/>
                </a:solidFill>
                <a:latin typeface="+mj-lt"/>
              </a:rPr>
              <a:t>Stable physics beams</a:t>
            </a:r>
          </a:p>
          <a:p>
            <a:pPr marL="639763" lvl="1" indent="-182563">
              <a:buClr>
                <a:srgbClr val="0000FF"/>
              </a:buClr>
              <a:buSzPct val="80000"/>
              <a:defRPr/>
            </a:pPr>
            <a:r>
              <a:rPr lang="en-US" sz="1600" b="1" i="1" dirty="0">
                <a:solidFill>
                  <a:srgbClr val="0000FF"/>
                </a:solidFill>
                <a:latin typeface="+mj-lt"/>
              </a:rPr>
              <a:t>Ramp down/cycle</a:t>
            </a:r>
          </a:p>
          <a:p>
            <a:pPr>
              <a:buClr>
                <a:srgbClr val="0000FF"/>
              </a:buClr>
              <a:buSzPct val="80000"/>
              <a:defRPr/>
            </a:pPr>
            <a:endParaRPr lang="en-US" dirty="0">
              <a:latin typeface="+mj-lt"/>
            </a:endParaRPr>
          </a:p>
          <a:p>
            <a:pPr algn="ctr">
              <a:buClr>
                <a:srgbClr val="0000FF"/>
              </a:buClr>
              <a:buSzPct val="80000"/>
              <a:defRPr/>
            </a:pPr>
            <a:r>
              <a:rPr lang="en-US" dirty="0" smtClean="0">
                <a:latin typeface="+mj-lt"/>
              </a:rPr>
              <a:t>In 2012 </a:t>
            </a:r>
            <a:r>
              <a:rPr lang="en-US" dirty="0">
                <a:latin typeface="+mj-lt"/>
              </a:rPr>
              <a:t>a good turn around is performed in 3 hours – best </a:t>
            </a:r>
            <a:r>
              <a:rPr lang="en-US" dirty="0" smtClean="0">
                <a:latin typeface="+mj-lt"/>
              </a:rPr>
              <a:t>~2h </a:t>
            </a:r>
            <a:r>
              <a:rPr lang="en-US" dirty="0">
                <a:latin typeface="+mj-lt"/>
              </a:rPr>
              <a:t>15.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16175" y="3813050"/>
            <a:ext cx="3189288" cy="2031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During the ‘</a:t>
            </a:r>
            <a:r>
              <a:rPr lang="en-US" b="1" dirty="0">
                <a:latin typeface="+mj-lt"/>
              </a:rPr>
              <a:t>squeeze</a:t>
            </a:r>
            <a:r>
              <a:rPr lang="en-US" dirty="0">
                <a:latin typeface="+mj-lt"/>
              </a:rPr>
              <a:t>’ phase, the </a:t>
            </a:r>
            <a:r>
              <a:rPr lang="en-US" dirty="0" err="1">
                <a:latin typeface="+mj-lt"/>
              </a:rPr>
              <a:t>betatron</a:t>
            </a:r>
            <a:r>
              <a:rPr lang="en-US" dirty="0">
                <a:latin typeface="+mj-lt"/>
              </a:rPr>
              <a:t> function at the collision points </a:t>
            </a:r>
            <a:r>
              <a:rPr lang="en-US" dirty="0"/>
              <a:t>(</a:t>
            </a:r>
            <a:r>
              <a:rPr lang="en-US" dirty="0">
                <a:latin typeface="Symbol" pitchFamily="18" charset="2"/>
              </a:rPr>
              <a:t>b</a:t>
            </a:r>
            <a:r>
              <a:rPr lang="en-US" dirty="0"/>
              <a:t>*) </a:t>
            </a:r>
            <a:r>
              <a:rPr lang="en-US" dirty="0">
                <a:latin typeface="+mj-lt"/>
              </a:rPr>
              <a:t>is reduced to increase the luminosity</a:t>
            </a:r>
            <a:r>
              <a:rPr lang="en-US" dirty="0" smtClean="0">
                <a:latin typeface="+mj-lt"/>
              </a:rPr>
              <a:t>.</a:t>
            </a:r>
          </a:p>
          <a:p>
            <a:pPr marL="177800" lvl="1">
              <a:defRPr/>
            </a:pPr>
            <a:r>
              <a:rPr lang="en-US" dirty="0" smtClean="0">
                <a:solidFill>
                  <a:srgbClr val="0000FF"/>
                </a:solidFill>
                <a:latin typeface="+mj-lt"/>
              </a:rPr>
              <a:t>Cannot be done at injection – the beam is too large !</a:t>
            </a:r>
            <a:endParaRPr lang="en-US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5763" y="6519863"/>
            <a:ext cx="2052637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i="1" dirty="0">
                <a:latin typeface="+mn-lt"/>
              </a:rPr>
              <a:t>Courtesy S. </a:t>
            </a:r>
            <a:r>
              <a:rPr lang="en-US" sz="1600" i="1" dirty="0" err="1">
                <a:latin typeface="+mn-lt"/>
              </a:rPr>
              <a:t>Redaelli</a:t>
            </a:r>
            <a:endParaRPr lang="en-US" sz="16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77794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7" name="Footer Placeholder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Operational </a:t>
            </a:r>
            <a:r>
              <a:rPr lang="en-US" dirty="0" smtClean="0"/>
              <a:t>cycle</a:t>
            </a:r>
            <a:endParaRPr lang="en-GB" dirty="0"/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51" name="Picture 4" descr="http://cs-ccr-www3.cern.ch/vistar_capture/lhc3.png?0.79026605043289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5" y="774289"/>
            <a:ext cx="9143999" cy="68580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01716" y="2123230"/>
            <a:ext cx="861004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 smtClean="0">
                <a:latin typeface="+mn-lt"/>
                <a:hlinkClick r:id="rId3"/>
              </a:rPr>
              <a:t>http</a:t>
            </a:r>
            <a:r>
              <a:rPr lang="en-US" sz="2000" kern="0" dirty="0">
                <a:latin typeface="+mn-lt"/>
                <a:hlinkClick r:id="rId3"/>
              </a:rPr>
              <a:t>://op-webtools.web.cern.ch/op-webtools/vistar/vistars.php?usr=LHC1</a:t>
            </a:r>
            <a:endParaRPr lang="en-GB" sz="2000" kern="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1545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LHC accelerator complex</a:t>
            </a:r>
          </a:p>
        </p:txBody>
      </p:sp>
      <p:sp>
        <p:nvSpPr>
          <p:cNvPr id="1229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760E667E-D9F7-4857-A269-1BBA2FCEE9FD}" type="slidenum">
              <a:rPr lang="en-US" smtClean="0">
                <a:latin typeface="Arial" pitchFamily="34" charset="0"/>
              </a:rPr>
              <a:pPr/>
              <a:t>5</a:t>
            </a:fld>
            <a:endParaRPr lang="en-US" smtClean="0">
              <a:latin typeface="Arial" pitchFamily="34" charset="0"/>
            </a:endParaRPr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052513"/>
            <a:ext cx="8277225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15950" y="1849438"/>
            <a:ext cx="3905250" cy="1968500"/>
            <a:chOff x="0" y="0"/>
            <a:chExt cx="3499" cy="1763"/>
          </a:xfrm>
        </p:grpSpPr>
        <p:sp>
          <p:nvSpPr>
            <p:cNvPr id="12309" name="AutoShape 4"/>
            <p:cNvSpPr>
              <a:spLocks/>
            </p:cNvSpPr>
            <p:nvPr/>
          </p:nvSpPr>
          <p:spPr bwMode="auto">
            <a:xfrm>
              <a:off x="495" y="0"/>
              <a:ext cx="3004" cy="1763"/>
            </a:xfrm>
            <a:custGeom>
              <a:avLst/>
              <a:gdLst>
                <a:gd name="T0" fmla="*/ 0 w 21232"/>
                <a:gd name="T1" fmla="*/ 0 h 20665"/>
                <a:gd name="T2" fmla="*/ 0 w 21232"/>
                <a:gd name="T3" fmla="*/ 0 h 20665"/>
                <a:gd name="T4" fmla="*/ 0 w 21232"/>
                <a:gd name="T5" fmla="*/ 0 h 20665"/>
                <a:gd name="T6" fmla="*/ 0 w 21232"/>
                <a:gd name="T7" fmla="*/ 0 h 20665"/>
                <a:gd name="T8" fmla="*/ 0 w 21232"/>
                <a:gd name="T9" fmla="*/ 0 h 20665"/>
                <a:gd name="T10" fmla="*/ 0 w 21232"/>
                <a:gd name="T11" fmla="*/ 0 h 206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232"/>
                <a:gd name="T19" fmla="*/ 0 h 20665"/>
                <a:gd name="T20" fmla="*/ 21232 w 21232"/>
                <a:gd name="T21" fmla="*/ 20665 h 206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232" h="20665">
                  <a:moveTo>
                    <a:pt x="21232" y="18097"/>
                  </a:moveTo>
                  <a:lnTo>
                    <a:pt x="12956" y="18097"/>
                  </a:lnTo>
                  <a:cubicBezTo>
                    <a:pt x="12956" y="18097"/>
                    <a:pt x="12017" y="18681"/>
                    <a:pt x="8965" y="20141"/>
                  </a:cubicBezTo>
                  <a:cubicBezTo>
                    <a:pt x="5912" y="21600"/>
                    <a:pt x="3330" y="19751"/>
                    <a:pt x="2508" y="17805"/>
                  </a:cubicBezTo>
                  <a:cubicBezTo>
                    <a:pt x="1686" y="15859"/>
                    <a:pt x="454" y="11870"/>
                    <a:pt x="43" y="6714"/>
                  </a:cubicBezTo>
                  <a:cubicBezTo>
                    <a:pt x="-368" y="1557"/>
                    <a:pt x="2215" y="0"/>
                    <a:pt x="2215" y="0"/>
                  </a:cubicBezTo>
                </a:path>
              </a:pathLst>
            </a:custGeom>
            <a:noFill/>
            <a:ln w="114300">
              <a:solidFill>
                <a:srgbClr val="0000FF"/>
              </a:solidFill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12310" name="Rectangle 5"/>
            <p:cNvSpPr>
              <a:spLocks/>
            </p:cNvSpPr>
            <p:nvPr/>
          </p:nvSpPr>
          <p:spPr bwMode="auto">
            <a:xfrm>
              <a:off x="751" y="110"/>
              <a:ext cx="1021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500" b="1">
                  <a:solidFill>
                    <a:srgbClr val="0000FF"/>
                  </a:solidFill>
                  <a:latin typeface="Helvetica"/>
                  <a:ea typeface="Helvetica"/>
                  <a:cs typeface="Helvetica"/>
                  <a:sym typeface="Helvetica"/>
                </a:rPr>
                <a:t>Beam 1</a:t>
              </a:r>
            </a:p>
          </p:txBody>
        </p:sp>
        <p:sp>
          <p:nvSpPr>
            <p:cNvPr id="12311" name="Rectangle 6"/>
            <p:cNvSpPr>
              <a:spLocks/>
            </p:cNvSpPr>
            <p:nvPr/>
          </p:nvSpPr>
          <p:spPr bwMode="auto">
            <a:xfrm>
              <a:off x="0" y="670"/>
              <a:ext cx="415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500" b="1">
                  <a:solidFill>
                    <a:srgbClr val="0000FF"/>
                  </a:solidFill>
                  <a:latin typeface="Helvetica"/>
                  <a:ea typeface="Helvetica"/>
                  <a:cs typeface="Helvetica"/>
                  <a:sym typeface="Helvetica"/>
                </a:rPr>
                <a:t>TI2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6005513" y="2009775"/>
            <a:ext cx="2252662" cy="865188"/>
            <a:chOff x="0" y="32"/>
            <a:chExt cx="2019" cy="775"/>
          </a:xfrm>
        </p:grpSpPr>
        <p:sp>
          <p:nvSpPr>
            <p:cNvPr id="12306" name="AutoShape 8"/>
            <p:cNvSpPr>
              <a:spLocks/>
            </p:cNvSpPr>
            <p:nvPr/>
          </p:nvSpPr>
          <p:spPr bwMode="auto">
            <a:xfrm>
              <a:off x="0" y="304"/>
              <a:ext cx="1594" cy="503"/>
            </a:xfrm>
            <a:custGeom>
              <a:avLst/>
              <a:gdLst>
                <a:gd name="T0" fmla="*/ 0 w 21377"/>
                <a:gd name="T1" fmla="*/ 0 h 20446"/>
                <a:gd name="T2" fmla="*/ 0 w 21377"/>
                <a:gd name="T3" fmla="*/ 0 h 20446"/>
                <a:gd name="T4" fmla="*/ 0 w 21377"/>
                <a:gd name="T5" fmla="*/ 0 h 20446"/>
                <a:gd name="T6" fmla="*/ 0 w 21377"/>
                <a:gd name="T7" fmla="*/ 0 h 204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377"/>
                <a:gd name="T13" fmla="*/ 0 h 20446"/>
                <a:gd name="T14" fmla="*/ 21377 w 21377"/>
                <a:gd name="T15" fmla="*/ 20446 h 204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377" h="20446">
                  <a:moveTo>
                    <a:pt x="0" y="12825"/>
                  </a:moveTo>
                  <a:lnTo>
                    <a:pt x="10577" y="20250"/>
                  </a:lnTo>
                  <a:cubicBezTo>
                    <a:pt x="10577" y="20250"/>
                    <a:pt x="14808" y="21600"/>
                    <a:pt x="17035" y="17213"/>
                  </a:cubicBezTo>
                  <a:cubicBezTo>
                    <a:pt x="19262" y="12825"/>
                    <a:pt x="21600" y="8100"/>
                    <a:pt x="21377" y="0"/>
                  </a:cubicBezTo>
                </a:path>
              </a:pathLst>
            </a:custGeom>
            <a:noFill/>
            <a:ln w="114300">
              <a:solidFill>
                <a:srgbClr val="FF0000"/>
              </a:solidFill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12307" name="Rectangle 9"/>
            <p:cNvSpPr>
              <a:spLocks/>
            </p:cNvSpPr>
            <p:nvPr/>
          </p:nvSpPr>
          <p:spPr bwMode="auto">
            <a:xfrm>
              <a:off x="284" y="32"/>
              <a:ext cx="1021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500" b="1">
                  <a:solidFill>
                    <a:srgbClr val="FF0000"/>
                  </a:solidFill>
                  <a:latin typeface="Helvetica"/>
                  <a:ea typeface="Helvetica"/>
                  <a:cs typeface="Helvetica"/>
                  <a:sym typeface="Helvetica"/>
                </a:rPr>
                <a:t>Beam 2</a:t>
              </a:r>
            </a:p>
          </p:txBody>
        </p:sp>
        <p:sp>
          <p:nvSpPr>
            <p:cNvPr id="12308" name="Rectangle 10"/>
            <p:cNvSpPr>
              <a:spLocks/>
            </p:cNvSpPr>
            <p:nvPr/>
          </p:nvSpPr>
          <p:spPr bwMode="auto">
            <a:xfrm>
              <a:off x="1604" y="432"/>
              <a:ext cx="415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500" b="1">
                  <a:solidFill>
                    <a:srgbClr val="FF0000"/>
                  </a:solidFill>
                  <a:latin typeface="Helvetica"/>
                  <a:ea typeface="Helvetica"/>
                  <a:cs typeface="Helvetica"/>
                  <a:sym typeface="Helvetica"/>
                </a:rPr>
                <a:t>TI8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24408" y="2544763"/>
            <a:ext cx="6209755" cy="3264972"/>
            <a:chOff x="-2148" y="0"/>
            <a:chExt cx="5562" cy="2925"/>
          </a:xfrm>
        </p:grpSpPr>
        <p:sp>
          <p:nvSpPr>
            <p:cNvPr id="12300" name="Line 12"/>
            <p:cNvSpPr>
              <a:spLocks noChangeShapeType="1"/>
            </p:cNvSpPr>
            <p:nvPr/>
          </p:nvSpPr>
          <p:spPr bwMode="auto">
            <a:xfrm rot="10800000" flipH="1">
              <a:off x="126" y="1740"/>
              <a:ext cx="492" cy="19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301" name="Oval 13"/>
            <p:cNvSpPr>
              <a:spLocks/>
            </p:cNvSpPr>
            <p:nvPr/>
          </p:nvSpPr>
          <p:spPr bwMode="auto">
            <a:xfrm>
              <a:off x="358" y="1560"/>
              <a:ext cx="624" cy="184"/>
            </a:xfrm>
            <a:prstGeom prst="ellipse">
              <a:avLst/>
            </a:prstGeom>
            <a:noFill/>
            <a:ln w="1143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302" name="Oval 14"/>
            <p:cNvSpPr>
              <a:spLocks/>
            </p:cNvSpPr>
            <p:nvPr/>
          </p:nvSpPr>
          <p:spPr bwMode="auto">
            <a:xfrm>
              <a:off x="430" y="1720"/>
              <a:ext cx="1608" cy="440"/>
            </a:xfrm>
            <a:prstGeom prst="ellipse">
              <a:avLst/>
            </a:prstGeom>
            <a:noFill/>
            <a:ln w="1143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303" name="AutoShape 15"/>
            <p:cNvSpPr>
              <a:spLocks/>
            </p:cNvSpPr>
            <p:nvPr/>
          </p:nvSpPr>
          <p:spPr bwMode="auto">
            <a:xfrm>
              <a:off x="0" y="423"/>
              <a:ext cx="434" cy="1486"/>
            </a:xfrm>
            <a:custGeom>
              <a:avLst/>
              <a:gdLst>
                <a:gd name="T0" fmla="*/ 0 w 18214"/>
                <a:gd name="T1" fmla="*/ 0 h 21600"/>
                <a:gd name="T2" fmla="*/ 0 w 18214"/>
                <a:gd name="T3" fmla="*/ 0 h 21600"/>
                <a:gd name="T4" fmla="*/ 0 w 18214"/>
                <a:gd name="T5" fmla="*/ 0 h 21600"/>
                <a:gd name="T6" fmla="*/ 0 60000 65536"/>
                <a:gd name="T7" fmla="*/ 0 60000 65536"/>
                <a:gd name="T8" fmla="*/ 0 60000 65536"/>
                <a:gd name="T9" fmla="*/ 0 w 18214"/>
                <a:gd name="T10" fmla="*/ 0 h 21600"/>
                <a:gd name="T11" fmla="*/ 18214 w 1821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214" h="21600">
                  <a:moveTo>
                    <a:pt x="18214" y="21600"/>
                  </a:moveTo>
                  <a:cubicBezTo>
                    <a:pt x="18214" y="21600"/>
                    <a:pt x="7762" y="18342"/>
                    <a:pt x="2188" y="17256"/>
                  </a:cubicBezTo>
                  <a:cubicBezTo>
                    <a:pt x="-3386" y="16170"/>
                    <a:pt x="2537" y="1207"/>
                    <a:pt x="9504" y="0"/>
                  </a:cubicBezTo>
                </a:path>
              </a:pathLst>
            </a:custGeom>
            <a:noFill/>
            <a:ln w="1143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12304" name="Oval 16"/>
            <p:cNvSpPr>
              <a:spLocks/>
            </p:cNvSpPr>
            <p:nvPr/>
          </p:nvSpPr>
          <p:spPr bwMode="auto">
            <a:xfrm>
              <a:off x="214" y="0"/>
              <a:ext cx="3200" cy="928"/>
            </a:xfrm>
            <a:prstGeom prst="ellipse">
              <a:avLst/>
            </a:prstGeom>
            <a:noFill/>
            <a:ln w="1143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305" name="Rectangle 17"/>
            <p:cNvSpPr>
              <a:spLocks/>
            </p:cNvSpPr>
            <p:nvPr/>
          </p:nvSpPr>
          <p:spPr bwMode="auto">
            <a:xfrm>
              <a:off x="-2148" y="2450"/>
              <a:ext cx="1715" cy="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900" b="1" dirty="0">
                  <a:solidFill>
                    <a:srgbClr val="FF0000"/>
                  </a:solidFill>
                  <a:latin typeface="Helvetica"/>
                  <a:ea typeface="Helvetica"/>
                  <a:cs typeface="Helvetica"/>
                  <a:sym typeface="Helvetica"/>
                </a:rPr>
                <a:t>LHC proton path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991350" y="855663"/>
            <a:ext cx="188436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D60093"/>
                </a:solidFill>
                <a:latin typeface="+mj-lt"/>
              </a:rPr>
              <a:t>≥ 7 seconds from source to LHC</a:t>
            </a:r>
          </a:p>
        </p:txBody>
      </p:sp>
      <p:sp>
        <p:nvSpPr>
          <p:cNvPr id="22" name="Date Placeholder 2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622576"/>
              </p:ext>
            </p:extLst>
          </p:nvPr>
        </p:nvGraphicFramePr>
        <p:xfrm>
          <a:off x="5416909" y="3898610"/>
          <a:ext cx="3533261" cy="237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3316"/>
                <a:gridCol w="921720"/>
                <a:gridCol w="1728225"/>
              </a:tblGrid>
              <a:tr h="370840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Max. P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</a:rPr>
                        <a:t> (</a:t>
                      </a:r>
                      <a:r>
                        <a:rPr lang="en-US" sz="1400" baseline="0" dirty="0" err="1" smtClean="0">
                          <a:solidFill>
                            <a:srgbClr val="0000FF"/>
                          </a:solidFill>
                        </a:rPr>
                        <a:t>GeV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</a:rPr>
                        <a:t>/c)</a:t>
                      </a:r>
                      <a:endParaRPr lang="en-GB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Length / Circ.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</a:rPr>
                        <a:t> (m)</a:t>
                      </a:r>
                      <a:endParaRPr lang="en-GB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LINAC2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0.050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30</a:t>
                      </a:r>
                      <a:endParaRPr lang="en-GB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Booster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1.4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157</a:t>
                      </a:r>
                      <a:endParaRPr lang="en-GB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PS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26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628=4 x PSB</a:t>
                      </a:r>
                      <a:endParaRPr lang="en-GB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SPS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450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6’911=11 x</a:t>
                      </a:r>
                      <a:r>
                        <a:rPr lang="en-US" sz="1400" b="1" baseline="0" dirty="0" smtClean="0"/>
                        <a:t> PS</a:t>
                      </a:r>
                      <a:endParaRPr lang="en-GB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LHC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7’000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26’657=27/7 x SPS</a:t>
                      </a:r>
                      <a:endParaRPr lang="en-GB" sz="1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8097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2600704" presetClass="entr" presetSubtype="8362457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2600704" presetClass="entr" presetSubtype="5758839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2600704" presetClass="entr" presetSubtype="8263675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ooter Placeholder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LHC Machine  –  J. Wenninger – GIF 2012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17.09.2012</a:t>
            </a:r>
            <a:endParaRPr lang="en-US" dirty="0"/>
          </a:p>
        </p:txBody>
      </p:sp>
      <p:pic>
        <p:nvPicPr>
          <p:cNvPr id="9" name="Picture 4" descr="http://cs-ccr-www3.cern.ch/vistar_capture/lhc3.png?0.79026605043289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4" y="774289"/>
            <a:ext cx="9143999" cy="6858001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Operational cycle</a:t>
            </a:r>
            <a:endParaRPr lang="en-GB" dirty="0"/>
          </a:p>
        </p:txBody>
      </p:sp>
      <p:grpSp>
        <p:nvGrpSpPr>
          <p:cNvPr id="4" name="Group 30"/>
          <p:cNvGrpSpPr>
            <a:grpSpLocks noChangeAspect="1"/>
          </p:cNvGrpSpPr>
          <p:nvPr/>
        </p:nvGrpSpPr>
        <p:grpSpPr>
          <a:xfrm>
            <a:off x="539475" y="3072720"/>
            <a:ext cx="8255000" cy="2667000"/>
            <a:chOff x="2864084" y="3212057"/>
            <a:chExt cx="5219592" cy="1686330"/>
          </a:xfrm>
        </p:grpSpPr>
        <p:pic>
          <p:nvPicPr>
            <p:cNvPr id="5" name="Picture 4" descr="http://cs-ccr-www3.cern.ch/vistar_capture/lhc3.png?0.7902660504328953"/>
            <p:cNvPicPr>
              <a:picLocks noChangeAspect="1" noChangeArrowheads="1"/>
            </p:cNvPicPr>
            <p:nvPr/>
          </p:nvPicPr>
          <p:blipFill>
            <a:blip r:embed="rId2" cstate="print"/>
            <a:srcRect l="30311" t="45326" r="14448" b="30878"/>
            <a:stretch>
              <a:fillRect/>
            </a:stretch>
          </p:blipFill>
          <p:spPr bwMode="auto">
            <a:xfrm>
              <a:off x="2864084" y="3212057"/>
              <a:ext cx="5219592" cy="1686330"/>
            </a:xfrm>
            <a:prstGeom prst="rect">
              <a:avLst/>
            </a:prstGeom>
            <a:noFill/>
          </p:spPr>
        </p:pic>
        <p:pic>
          <p:nvPicPr>
            <p:cNvPr id="6" name="Picture 5" descr="http://cs-ccr-www3.cern.ch/vistar_capture/lhc3.png?0.7902660504328953"/>
            <p:cNvPicPr>
              <a:picLocks noChangeAspect="1" noChangeArrowheads="1"/>
            </p:cNvPicPr>
            <p:nvPr/>
          </p:nvPicPr>
          <p:blipFill>
            <a:blip r:embed="rId2" cstate="print"/>
            <a:srcRect l="74279" t="46459" r="15323" b="34409"/>
            <a:stretch>
              <a:fillRect/>
            </a:stretch>
          </p:blipFill>
          <p:spPr bwMode="auto">
            <a:xfrm>
              <a:off x="2864084" y="3292358"/>
              <a:ext cx="982492" cy="1355842"/>
            </a:xfrm>
            <a:prstGeom prst="rect">
              <a:avLst/>
            </a:prstGeom>
            <a:noFill/>
          </p:spPr>
        </p:pic>
      </p:grpSp>
      <p:pic>
        <p:nvPicPr>
          <p:cNvPr id="7" name="Picture 4" descr="http://cs-ccr-www3.cern.ch/vistar_capture/lhc3.png?0.7902660504328953"/>
          <p:cNvPicPr>
            <a:picLocks noChangeAspect="1" noChangeArrowheads="1"/>
          </p:cNvPicPr>
          <p:nvPr/>
        </p:nvPicPr>
        <p:blipFill>
          <a:blip r:embed="rId2" cstate="print"/>
          <a:srcRect l="833" t="68422" r="79167" b="27778"/>
          <a:stretch>
            <a:fillRect/>
          </a:stretch>
        </p:blipFill>
        <p:spPr bwMode="auto">
          <a:xfrm>
            <a:off x="502920" y="5631483"/>
            <a:ext cx="1828800" cy="260637"/>
          </a:xfrm>
          <a:prstGeom prst="rect">
            <a:avLst/>
          </a:prstGeom>
          <a:noFill/>
        </p:spPr>
      </p:pic>
      <p:grpSp>
        <p:nvGrpSpPr>
          <p:cNvPr id="11" name="Group 10"/>
          <p:cNvGrpSpPr/>
          <p:nvPr/>
        </p:nvGrpSpPr>
        <p:grpSpPr>
          <a:xfrm>
            <a:off x="6400800" y="1091520"/>
            <a:ext cx="2286000" cy="1714500"/>
            <a:chOff x="381000" y="1295400"/>
            <a:chExt cx="2286000" cy="1714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2" name="Picture 2" descr="http://cs-ccr-www3.cern.ch/vistar_capture/lhc1.png?0.619525649551129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000" y="1295400"/>
              <a:ext cx="2286000" cy="171450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741284" y="2234240"/>
              <a:ext cx="1708827" cy="30777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1400" b="1" dirty="0" smtClean="0">
                  <a:solidFill>
                    <a:srgbClr val="FF0000"/>
                  </a:solidFill>
                  <a:latin typeface="Arial"/>
                </a:rPr>
                <a:t>Beams dumped</a:t>
              </a:r>
              <a:endParaRPr lang="en-US" sz="1400" b="1" dirty="0">
                <a:solidFill>
                  <a:srgbClr val="FF0000"/>
                </a:solidFill>
                <a:latin typeface="Arial"/>
              </a:endParaRPr>
            </a:p>
          </p:txBody>
        </p:sp>
      </p:grpSp>
      <p:pic>
        <p:nvPicPr>
          <p:cNvPr id="14" name="Picture 2" descr="http://www.insigncreativelab.com/img/freccia07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043992">
            <a:off x="7615450" y="2430950"/>
            <a:ext cx="623067" cy="9403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/>
          <p:cNvGrpSpPr/>
          <p:nvPr/>
        </p:nvGrpSpPr>
        <p:grpSpPr>
          <a:xfrm>
            <a:off x="144589" y="4368120"/>
            <a:ext cx="1608011" cy="685800"/>
            <a:chOff x="144589" y="4191000"/>
            <a:chExt cx="1608011" cy="685800"/>
          </a:xfrm>
        </p:grpSpPr>
        <p:sp>
          <p:nvSpPr>
            <p:cNvPr id="16" name="TextBox 15"/>
            <p:cNvSpPr txBox="1"/>
            <p:nvPr/>
          </p:nvSpPr>
          <p:spPr>
            <a:xfrm>
              <a:off x="144589" y="4191000"/>
              <a:ext cx="1117614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0070C0"/>
                  </a:solidFill>
                  <a:latin typeface="+mj-lt"/>
                </a:rPr>
                <a:t>Pre-injection</a:t>
              </a:r>
            </a:p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+mj-lt"/>
                </a:rPr>
                <a:t>f</a:t>
              </a:r>
              <a:r>
                <a:rPr lang="en-US" sz="1200" b="1" dirty="0" smtClean="0">
                  <a:solidFill>
                    <a:srgbClr val="0070C0"/>
                  </a:solidFill>
                  <a:latin typeface="+mj-lt"/>
                </a:rPr>
                <a:t>lat bottom</a:t>
              </a:r>
              <a:endParaRPr lang="en-US" sz="1200" b="1" dirty="0">
                <a:solidFill>
                  <a:srgbClr val="0070C0"/>
                </a:solidFill>
                <a:latin typeface="+mj-lt"/>
              </a:endParaRPr>
            </a:p>
          </p:txBody>
        </p:sp>
        <p:cxnSp>
          <p:nvCxnSpPr>
            <p:cNvPr id="17" name="Straight Arrow Connector 16"/>
            <p:cNvCxnSpPr>
              <a:stCxn id="16" idx="3"/>
            </p:cNvCxnSpPr>
            <p:nvPr/>
          </p:nvCxnSpPr>
          <p:spPr>
            <a:xfrm>
              <a:off x="1262203" y="4421833"/>
              <a:ext cx="490397" cy="454967"/>
            </a:xfrm>
            <a:prstGeom prst="straightConnector1">
              <a:avLst/>
            </a:prstGeom>
            <a:ln w="12700"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8305800" y="3072720"/>
            <a:ext cx="633756" cy="990602"/>
            <a:chOff x="1676404" y="3200400"/>
            <a:chExt cx="633756" cy="990602"/>
          </a:xfrm>
        </p:grpSpPr>
        <p:sp>
          <p:nvSpPr>
            <p:cNvPr id="19" name="TextBox 18"/>
            <p:cNvSpPr txBox="1"/>
            <p:nvPr/>
          </p:nvSpPr>
          <p:spPr>
            <a:xfrm>
              <a:off x="1699095" y="3200400"/>
              <a:ext cx="611065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70C0"/>
                  </a:solidFill>
                  <a:latin typeface="+mj-lt"/>
                </a:rPr>
                <a:t>Ramp</a:t>
              </a:r>
            </a:p>
            <a:p>
              <a:r>
                <a:rPr lang="en-US" sz="1200" b="1" dirty="0" smtClean="0">
                  <a:solidFill>
                    <a:srgbClr val="0070C0"/>
                  </a:solidFill>
                  <a:latin typeface="+mj-lt"/>
                </a:rPr>
                <a:t>down</a:t>
              </a:r>
              <a:endParaRPr lang="en-US" sz="1200" b="1" dirty="0">
                <a:solidFill>
                  <a:srgbClr val="0070C0"/>
                </a:solidFill>
                <a:latin typeface="+mj-lt"/>
              </a:endParaRPr>
            </a:p>
          </p:txBody>
        </p:sp>
        <p:cxnSp>
          <p:nvCxnSpPr>
            <p:cNvPr id="20" name="Straight Arrow Connector 19"/>
            <p:cNvCxnSpPr>
              <a:stCxn id="19" idx="2"/>
            </p:cNvCxnSpPr>
            <p:nvPr/>
          </p:nvCxnSpPr>
          <p:spPr>
            <a:xfrm flipH="1">
              <a:off x="1676404" y="3662065"/>
              <a:ext cx="328224" cy="528937"/>
            </a:xfrm>
            <a:prstGeom prst="straightConnector1">
              <a:avLst/>
            </a:prstGeom>
            <a:ln w="12700"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1397190" y="4977724"/>
            <a:ext cx="888812" cy="842661"/>
            <a:chOff x="1397190" y="4800604"/>
            <a:chExt cx="888812" cy="842661"/>
          </a:xfrm>
        </p:grpSpPr>
        <p:sp>
          <p:nvSpPr>
            <p:cNvPr id="22" name="TextBox 21"/>
            <p:cNvSpPr txBox="1"/>
            <p:nvPr/>
          </p:nvSpPr>
          <p:spPr>
            <a:xfrm>
              <a:off x="1397190" y="5181600"/>
              <a:ext cx="819455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0070C0"/>
                  </a:solidFill>
                  <a:latin typeface="+mj-lt"/>
                </a:rPr>
                <a:t>Injection</a:t>
              </a:r>
            </a:p>
            <a:p>
              <a:pPr algn="ctr"/>
              <a:r>
                <a:rPr lang="en-US" sz="1200" b="1" dirty="0" smtClean="0">
                  <a:solidFill>
                    <a:srgbClr val="0070C0"/>
                  </a:solidFill>
                  <a:latin typeface="+mj-lt"/>
                </a:rPr>
                <a:t>plateau</a:t>
              </a:r>
              <a:endParaRPr lang="en-US" sz="1200" b="1" dirty="0">
                <a:solidFill>
                  <a:srgbClr val="0070C0"/>
                </a:solidFill>
                <a:latin typeface="+mj-lt"/>
              </a:endParaRPr>
            </a:p>
          </p:txBody>
        </p:sp>
        <p:cxnSp>
          <p:nvCxnSpPr>
            <p:cNvPr id="23" name="Straight Arrow Connector 22"/>
            <p:cNvCxnSpPr>
              <a:stCxn id="22" idx="0"/>
            </p:cNvCxnSpPr>
            <p:nvPr/>
          </p:nvCxnSpPr>
          <p:spPr>
            <a:xfrm flipV="1">
              <a:off x="1806918" y="4800604"/>
              <a:ext cx="479084" cy="380996"/>
            </a:xfrm>
            <a:prstGeom prst="straightConnector1">
              <a:avLst/>
            </a:prstGeom>
            <a:ln w="12700"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457200" y="1091520"/>
            <a:ext cx="2286000" cy="2971800"/>
            <a:chOff x="457200" y="838200"/>
            <a:chExt cx="2286000" cy="2971800"/>
          </a:xfrm>
        </p:grpSpPr>
        <p:pic>
          <p:nvPicPr>
            <p:cNvPr id="25" name="Picture 2" descr="http://elogbook.cern.ch/eLogbook/attach_reader?attach_id=1116404"/>
            <p:cNvPicPr>
              <a:picLocks noChangeAspect="1" noChangeArrowheads="1"/>
            </p:cNvPicPr>
            <p:nvPr/>
          </p:nvPicPr>
          <p:blipFill>
            <a:blip r:embed="rId5" cstate="print"/>
            <a:srcRect t="8804" b="3159"/>
            <a:stretch>
              <a:fillRect/>
            </a:stretch>
          </p:blipFill>
          <p:spPr bwMode="auto">
            <a:xfrm>
              <a:off x="457200" y="838200"/>
              <a:ext cx="2286000" cy="1676400"/>
            </a:xfrm>
            <a:prstGeom prst="rect">
              <a:avLst/>
            </a:prstGeom>
            <a:noFill/>
          </p:spPr>
        </p:pic>
        <p:grpSp>
          <p:nvGrpSpPr>
            <p:cNvPr id="26" name="Group 96"/>
            <p:cNvGrpSpPr/>
            <p:nvPr/>
          </p:nvGrpSpPr>
          <p:grpSpPr>
            <a:xfrm>
              <a:off x="609600" y="1066800"/>
              <a:ext cx="2057400" cy="2743200"/>
              <a:chOff x="3352800" y="1066800"/>
              <a:chExt cx="2057400" cy="2743200"/>
            </a:xfrm>
          </p:grpSpPr>
          <p:cxnSp>
            <p:nvCxnSpPr>
              <p:cNvPr id="27" name="Straight Arrow Connector 26"/>
              <p:cNvCxnSpPr/>
              <p:nvPr/>
            </p:nvCxnSpPr>
            <p:spPr>
              <a:xfrm rot="16200000" flipH="1">
                <a:off x="4419600" y="2819400"/>
                <a:ext cx="1219200" cy="762000"/>
              </a:xfrm>
              <a:prstGeom prst="straightConnector1">
                <a:avLst/>
              </a:prstGeom>
              <a:ln w="12700"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3352800" y="1066800"/>
                <a:ext cx="938077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+mj-lt"/>
                  </a:rPr>
                  <a:t>Filling</a:t>
                </a: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3048000" y="4215720"/>
            <a:ext cx="2743200" cy="1737360"/>
            <a:chOff x="3048000" y="4038600"/>
            <a:chExt cx="2743200" cy="1737360"/>
          </a:xfrm>
        </p:grpSpPr>
        <p:cxnSp>
          <p:nvCxnSpPr>
            <p:cNvPr id="30" name="Straight Arrow Connector 29"/>
            <p:cNvCxnSpPr>
              <a:stCxn id="32" idx="1"/>
            </p:cNvCxnSpPr>
            <p:nvPr/>
          </p:nvCxnSpPr>
          <p:spPr>
            <a:xfrm rot="10800000">
              <a:off x="3048000" y="4343400"/>
              <a:ext cx="457200" cy="563880"/>
            </a:xfrm>
            <a:prstGeom prst="straightConnector1">
              <a:avLst/>
            </a:prstGeom>
            <a:ln w="12700"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89"/>
            <p:cNvGrpSpPr/>
            <p:nvPr/>
          </p:nvGrpSpPr>
          <p:grpSpPr>
            <a:xfrm>
              <a:off x="3505200" y="4038600"/>
              <a:ext cx="2286000" cy="1737360"/>
              <a:chOff x="3352800" y="4038600"/>
              <a:chExt cx="2286000" cy="1737360"/>
            </a:xfrm>
          </p:grpSpPr>
          <p:pic>
            <p:nvPicPr>
              <p:cNvPr id="32" name="Picture 6"/>
              <p:cNvPicPr>
                <a:picLocks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352800" y="4038600"/>
                <a:ext cx="2286000" cy="173736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3976267" y="4736068"/>
                <a:ext cx="1282723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+mj-lt"/>
                  </a:rPr>
                  <a:t>Ramp up</a:t>
                </a:r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3200402" y="3301326"/>
            <a:ext cx="1768404" cy="653528"/>
            <a:chOff x="3200402" y="3124206"/>
            <a:chExt cx="1768404" cy="653528"/>
          </a:xfrm>
        </p:grpSpPr>
        <p:sp>
          <p:nvSpPr>
            <p:cNvPr id="35" name="TextBox 34"/>
            <p:cNvSpPr txBox="1"/>
            <p:nvPr/>
          </p:nvSpPr>
          <p:spPr>
            <a:xfrm>
              <a:off x="3678068" y="3316069"/>
              <a:ext cx="1290738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0070C0"/>
                  </a:solidFill>
                  <a:latin typeface="+mj-lt"/>
                </a:rPr>
                <a:t>Flat-top adjust.</a:t>
              </a:r>
            </a:p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+mj-lt"/>
                </a:rPr>
                <a:t>a</a:t>
              </a:r>
              <a:r>
                <a:rPr lang="en-US" sz="1200" b="1" dirty="0" smtClean="0">
                  <a:solidFill>
                    <a:srgbClr val="0070C0"/>
                  </a:solidFill>
                  <a:latin typeface="+mj-lt"/>
                </a:rPr>
                <a:t>nd squeeze</a:t>
              </a:r>
              <a:endParaRPr lang="en-US" sz="1200" b="1" dirty="0">
                <a:solidFill>
                  <a:srgbClr val="0070C0"/>
                </a:solidFill>
                <a:latin typeface="+mj-lt"/>
              </a:endParaRPr>
            </a:p>
          </p:txBody>
        </p:sp>
        <p:cxnSp>
          <p:nvCxnSpPr>
            <p:cNvPr id="36" name="Straight Arrow Connector 35"/>
            <p:cNvCxnSpPr>
              <a:stCxn id="35" idx="1"/>
            </p:cNvCxnSpPr>
            <p:nvPr/>
          </p:nvCxnSpPr>
          <p:spPr>
            <a:xfrm flipH="1" flipV="1">
              <a:off x="3200402" y="3124206"/>
              <a:ext cx="477666" cy="422696"/>
            </a:xfrm>
            <a:prstGeom prst="straightConnector1">
              <a:avLst/>
            </a:prstGeom>
            <a:ln w="12700"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3429000" y="1015320"/>
            <a:ext cx="2284828" cy="2209800"/>
            <a:chOff x="6173372" y="762000"/>
            <a:chExt cx="2284828" cy="2209800"/>
          </a:xfrm>
        </p:grpSpPr>
        <p:cxnSp>
          <p:nvCxnSpPr>
            <p:cNvPr id="38" name="Straight Arrow Connector 37"/>
            <p:cNvCxnSpPr/>
            <p:nvPr/>
          </p:nvCxnSpPr>
          <p:spPr>
            <a:xfrm rot="10800000" flipV="1">
              <a:off x="6325772" y="2499360"/>
              <a:ext cx="990014" cy="472440"/>
            </a:xfrm>
            <a:prstGeom prst="straightConnector1">
              <a:avLst/>
            </a:prstGeom>
            <a:ln w="12700"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82"/>
            <p:cNvGrpSpPr/>
            <p:nvPr/>
          </p:nvGrpSpPr>
          <p:grpSpPr>
            <a:xfrm>
              <a:off x="6173372" y="762000"/>
              <a:ext cx="2284828" cy="1938754"/>
              <a:chOff x="5906086" y="762000"/>
              <a:chExt cx="2284828" cy="1938754"/>
            </a:xfrm>
          </p:grpSpPr>
          <p:pic>
            <p:nvPicPr>
              <p:cNvPr id="40" name="Picture 2" descr="https://ab-dep-op-elogbook.web.cern.ch/ab-dep-op-elogbook/elogbook/attach.php?attachId=1074712&amp;type=png&amp;fname=20100426033319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906086" y="762000"/>
                <a:ext cx="2284828" cy="173736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6096001" y="1992868"/>
                <a:ext cx="1904999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latin typeface="+mj-lt"/>
                  </a:rPr>
                  <a:t>Beams in collision</a:t>
                </a:r>
              </a:p>
            </p:txBody>
          </p:sp>
        </p:grpSp>
      </p:grpSp>
      <p:grpSp>
        <p:nvGrpSpPr>
          <p:cNvPr id="42" name="Group 41"/>
          <p:cNvGrpSpPr/>
          <p:nvPr/>
        </p:nvGrpSpPr>
        <p:grpSpPr>
          <a:xfrm>
            <a:off x="6324600" y="3529920"/>
            <a:ext cx="2432033" cy="2438400"/>
            <a:chOff x="6324600" y="3352800"/>
            <a:chExt cx="2432033" cy="2438400"/>
          </a:xfrm>
        </p:grpSpPr>
        <p:grpSp>
          <p:nvGrpSpPr>
            <p:cNvPr id="43" name="Group 77"/>
            <p:cNvGrpSpPr/>
            <p:nvPr/>
          </p:nvGrpSpPr>
          <p:grpSpPr>
            <a:xfrm>
              <a:off x="6400800" y="4053840"/>
              <a:ext cx="2355833" cy="1737360"/>
              <a:chOff x="6400800" y="3733800"/>
              <a:chExt cx="2355833" cy="173736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45" name="Picture 4" descr="http://cms.web.cern.ch/cms/News/2010/QCD-10-002/ispy-run139779-evt4994190-v1-Copyright-hires.png"/>
              <p:cNvPicPr>
                <a:picLocks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6400800" y="3733800"/>
                <a:ext cx="2286000" cy="1737360"/>
              </a:xfrm>
              <a:prstGeom prst="rect">
                <a:avLst/>
              </a:prstGeom>
              <a:noFill/>
            </p:spPr>
          </p:pic>
          <p:sp>
            <p:nvSpPr>
              <p:cNvPr id="46" name="TextBox 45"/>
              <p:cNvSpPr txBox="1"/>
              <p:nvPr/>
            </p:nvSpPr>
            <p:spPr>
              <a:xfrm>
                <a:off x="6532947" y="5029200"/>
                <a:ext cx="2223686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Lucida Handwriting" pitchFamily="66" charset="0"/>
                  </a:rPr>
                  <a:t>STABLE BEAMS</a:t>
                </a:r>
              </a:p>
            </p:txBody>
          </p:sp>
        </p:grpSp>
        <p:cxnSp>
          <p:nvCxnSpPr>
            <p:cNvPr id="44" name="Straight Arrow Connector 43"/>
            <p:cNvCxnSpPr/>
            <p:nvPr/>
          </p:nvCxnSpPr>
          <p:spPr>
            <a:xfrm rot="16200000" flipV="1">
              <a:off x="6134100" y="3543300"/>
              <a:ext cx="685800" cy="304800"/>
            </a:xfrm>
            <a:prstGeom prst="straightConnector1">
              <a:avLst/>
            </a:prstGeom>
            <a:ln w="12700"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82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85" y="1548106"/>
            <a:ext cx="8061788" cy="4919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luminosity progress in 2010-12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3175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07FE82E0-79D8-40B6-9EF4-3A665B59A2B9}" type="slidenum">
              <a:rPr lang="en-US" smtClean="0">
                <a:latin typeface="Arial" pitchFamily="34" charset="0"/>
              </a:rPr>
              <a:pPr/>
              <a:t>51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114080" y="4880769"/>
            <a:ext cx="499037" cy="813594"/>
          </a:xfrm>
          <a:prstGeom prst="rect">
            <a:avLst/>
          </a:prstGeom>
          <a:solidFill>
            <a:schemeClr val="accent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613345" y="3889860"/>
            <a:ext cx="614480" cy="1113745"/>
          </a:xfrm>
          <a:prstGeom prst="rect">
            <a:avLst/>
          </a:prstGeom>
          <a:solidFill>
            <a:srgbClr val="FF3300">
              <a:alpha val="1803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035869" y="2276850"/>
            <a:ext cx="3723746" cy="1613010"/>
          </a:xfrm>
          <a:prstGeom prst="rect">
            <a:avLst/>
          </a:prstGeom>
          <a:solidFill>
            <a:srgbClr val="00FF00">
              <a:alpha val="3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615950" y="933450"/>
            <a:ext cx="2995613" cy="920750"/>
          </a:xfrm>
          <a:prstGeom prst="rect">
            <a:avLst/>
          </a:prstGeom>
          <a:solidFill>
            <a:schemeClr val="accent1">
              <a:alpha val="40000"/>
            </a:schemeClr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dirty="0">
                <a:latin typeface="+mj-lt"/>
              </a:rPr>
              <a:t>Low bunch intensity operation, first operational exp. with MPS</a:t>
            </a:r>
          </a:p>
          <a:p>
            <a:pPr algn="ctr">
              <a:defRPr/>
            </a:pPr>
            <a:endParaRPr lang="en-US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957638" y="1009650"/>
            <a:ext cx="2419350" cy="730250"/>
          </a:xfrm>
          <a:prstGeom prst="rect">
            <a:avLst/>
          </a:prstGeom>
          <a:solidFill>
            <a:srgbClr val="FF3300">
              <a:alpha val="18000"/>
            </a:srgbClr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dirty="0">
                <a:latin typeface="+mj-lt"/>
              </a:rPr>
              <a:t>Ramping up to 1 MJ, stability run at 1-2 MJ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6875463" y="1009650"/>
            <a:ext cx="1690687" cy="728663"/>
          </a:xfrm>
          <a:prstGeom prst="rect">
            <a:avLst/>
          </a:prstGeom>
          <a:solidFill>
            <a:srgbClr val="00FF00">
              <a:alpha val="32000"/>
            </a:srgbClr>
          </a:solidFill>
          <a:ln w="9525" cap="flat" cmpd="sng" algn="ctr">
            <a:solidFill>
              <a:srgbClr val="009E4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dirty="0">
                <a:latin typeface="+mj-lt"/>
              </a:rPr>
              <a:t>Reach out for the </a:t>
            </a:r>
            <a:r>
              <a:rPr lang="en-US" dirty="0" err="1" smtClean="0">
                <a:latin typeface="+mj-lt"/>
              </a:rPr>
              <a:t>fb’s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28560" y="5118820"/>
            <a:ext cx="696913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+mj-lt"/>
              </a:rPr>
              <a:t>2010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94293" y="3390595"/>
            <a:ext cx="68421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+mj-lt"/>
              </a:rPr>
              <a:t>2011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58255" y="4158695"/>
            <a:ext cx="1958655" cy="646331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1" dirty="0">
                <a:latin typeface="+mj-lt"/>
              </a:rPr>
              <a:t>Peak luminosity evolution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46773" y="3467405"/>
            <a:ext cx="69762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latin typeface="+mj-lt"/>
              </a:rPr>
              <a:t>2012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36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luminosity IRs 2012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1536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F241423-1801-4030-82BA-6DB28763E7CE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8" name="TextBox 7"/>
          <p:cNvSpPr txBox="1"/>
          <p:nvPr/>
        </p:nvSpPr>
        <p:spPr>
          <a:xfrm>
            <a:off x="385855" y="779055"/>
            <a:ext cx="7527925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7338" indent="-287338">
              <a:spcBef>
                <a:spcPts val="1600"/>
              </a:spcBef>
              <a:buClr>
                <a:srgbClr val="0000FF"/>
              </a:buClr>
              <a:buSzPct val="80000"/>
              <a:defRPr/>
            </a:pPr>
            <a:r>
              <a:rPr lang="en-US" sz="2000" dirty="0">
                <a:latin typeface="+mj-lt"/>
              </a:rPr>
              <a:t>Integrated </a:t>
            </a:r>
            <a:r>
              <a:rPr lang="en-US" sz="2000" dirty="0" smtClean="0">
                <a:latin typeface="+mj-lt"/>
              </a:rPr>
              <a:t>luminosity ATLAS/CMS in 2012 ~ </a:t>
            </a:r>
            <a:r>
              <a:rPr lang="en-US" sz="2000" b="1" dirty="0" smtClean="0">
                <a:latin typeface="+mj-lt"/>
              </a:rPr>
              <a:t>14.7 fb</a:t>
            </a:r>
            <a:r>
              <a:rPr lang="en-US" sz="2000" b="1" baseline="30000" dirty="0" smtClean="0">
                <a:latin typeface="+mj-lt"/>
              </a:rPr>
              <a:t>-1</a:t>
            </a:r>
          </a:p>
          <a:p>
            <a:pPr marL="538163" lvl="1" indent="-274638">
              <a:spcBef>
                <a:spcPts val="6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  <a:defRPr/>
            </a:pPr>
            <a:r>
              <a:rPr lang="en-US" i="1" dirty="0" smtClean="0">
                <a:solidFill>
                  <a:srgbClr val="0000FF"/>
                </a:solidFill>
                <a:latin typeface="+mj-lt"/>
              </a:rPr>
              <a:t>Fast ramp up possible based on 2011 experience</a:t>
            </a:r>
          </a:p>
          <a:p>
            <a:pPr marL="538163" lvl="1" indent="-274638">
              <a:spcBef>
                <a:spcPts val="6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  <a:defRPr/>
            </a:pPr>
            <a:r>
              <a:rPr lang="en-US" i="1" dirty="0" smtClean="0">
                <a:solidFill>
                  <a:srgbClr val="0000FF"/>
                </a:solidFill>
                <a:latin typeface="+mj-lt"/>
              </a:rPr>
              <a:t>Best week: 1.35 fb</a:t>
            </a:r>
            <a:r>
              <a:rPr lang="en-US" i="1" baseline="30000" dirty="0" smtClean="0">
                <a:solidFill>
                  <a:srgbClr val="0000FF"/>
                </a:solidFill>
                <a:latin typeface="+mj-lt"/>
              </a:rPr>
              <a:t>-1</a:t>
            </a:r>
            <a:r>
              <a:rPr lang="en-US" i="1" dirty="0" smtClean="0">
                <a:solidFill>
                  <a:srgbClr val="0000FF"/>
                </a:solidFill>
                <a:latin typeface="+mj-lt"/>
              </a:rPr>
              <a:t>, theoretical max close to 2 fb</a:t>
            </a:r>
            <a:r>
              <a:rPr lang="en-US" i="1" baseline="30000" dirty="0" smtClean="0">
                <a:solidFill>
                  <a:srgbClr val="0000FF"/>
                </a:solidFill>
                <a:latin typeface="+mj-lt"/>
              </a:rPr>
              <a:t>-1</a:t>
            </a:r>
            <a:r>
              <a:rPr lang="en-US" b="1" i="1" dirty="0" smtClean="0">
                <a:solidFill>
                  <a:srgbClr val="0000FF"/>
                </a:solidFill>
                <a:latin typeface="+mj-lt"/>
              </a:rPr>
              <a:t> </a:t>
            </a:r>
          </a:p>
          <a:p>
            <a:pPr marL="538163" lvl="1" indent="-274638">
              <a:spcBef>
                <a:spcPts val="6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  <a:defRPr/>
            </a:pPr>
            <a:r>
              <a:rPr lang="en-US" i="1" u="sng" dirty="0">
                <a:solidFill>
                  <a:srgbClr val="D60093"/>
                </a:solidFill>
                <a:latin typeface="Arial"/>
              </a:rPr>
              <a:t>Expect ~22-25 fb</a:t>
            </a:r>
            <a:r>
              <a:rPr lang="en-US" i="1" u="sng" baseline="30000" dirty="0">
                <a:solidFill>
                  <a:srgbClr val="D60093"/>
                </a:solidFill>
                <a:latin typeface="Arial"/>
              </a:rPr>
              <a:t>-1</a:t>
            </a:r>
            <a:r>
              <a:rPr lang="en-US" i="1" u="sng" dirty="0" smtClean="0">
                <a:solidFill>
                  <a:srgbClr val="D60093"/>
                </a:solidFill>
                <a:latin typeface="Arial"/>
              </a:rPr>
              <a:t> </a:t>
            </a:r>
            <a:r>
              <a:rPr lang="en-US" i="1" u="sng" dirty="0">
                <a:solidFill>
                  <a:srgbClr val="D60093"/>
                </a:solidFill>
                <a:latin typeface="Arial"/>
              </a:rPr>
              <a:t>at the end of </a:t>
            </a:r>
            <a:r>
              <a:rPr lang="en-US" i="1" u="sng" dirty="0" smtClean="0">
                <a:solidFill>
                  <a:srgbClr val="D60093"/>
                </a:solidFill>
                <a:latin typeface="Arial"/>
              </a:rPr>
              <a:t>2012</a:t>
            </a:r>
            <a:endParaRPr lang="en-US" i="1" u="sng" dirty="0">
              <a:solidFill>
                <a:srgbClr val="D60093"/>
              </a:solidFill>
              <a:latin typeface="Arial"/>
            </a:endParaRPr>
          </a:p>
          <a:p>
            <a:pPr marL="538163" lvl="1" indent="-274638">
              <a:spcBef>
                <a:spcPts val="6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  <a:defRPr/>
            </a:pPr>
            <a:r>
              <a:rPr lang="en-US" i="1" dirty="0" smtClean="0">
                <a:solidFill>
                  <a:srgbClr val="0000FF"/>
                </a:solidFill>
                <a:latin typeface="+mj-lt"/>
              </a:rPr>
              <a:t>Peak L = 7.6×10</a:t>
            </a:r>
            <a:r>
              <a:rPr lang="en-US" i="1" baseline="30000" dirty="0" smtClean="0">
                <a:solidFill>
                  <a:srgbClr val="0000FF"/>
                </a:solidFill>
                <a:latin typeface="+mj-lt"/>
              </a:rPr>
              <a:t>33</a:t>
            </a:r>
            <a:r>
              <a:rPr lang="en-US" i="1" dirty="0" smtClean="0">
                <a:solidFill>
                  <a:srgbClr val="0000FF"/>
                </a:solidFill>
                <a:latin typeface="+mj-lt"/>
              </a:rPr>
              <a:t> cm</a:t>
            </a:r>
            <a:r>
              <a:rPr lang="en-US" i="1" baseline="30000" dirty="0" smtClean="0">
                <a:solidFill>
                  <a:srgbClr val="0000FF"/>
                </a:solidFill>
                <a:latin typeface="+mj-lt"/>
              </a:rPr>
              <a:t>-2</a:t>
            </a:r>
            <a:r>
              <a:rPr lang="en-US" i="1" dirty="0" smtClean="0">
                <a:solidFill>
                  <a:srgbClr val="0000FF"/>
                </a:solidFill>
                <a:latin typeface="+mj-lt"/>
              </a:rPr>
              <a:t>s</a:t>
            </a:r>
            <a:r>
              <a:rPr lang="en-US" i="1" baseline="30000" dirty="0" smtClean="0">
                <a:solidFill>
                  <a:srgbClr val="0000FF"/>
                </a:solidFill>
                <a:latin typeface="+mj-lt"/>
              </a:rPr>
              <a:t>-1</a:t>
            </a:r>
            <a:r>
              <a:rPr lang="en-US" i="1" dirty="0" smtClean="0">
                <a:solidFill>
                  <a:srgbClr val="0000FF"/>
                </a:solidFill>
                <a:latin typeface="+mj-lt"/>
              </a:rPr>
              <a:t>	</a:t>
            </a:r>
            <a:endParaRPr lang="en-US" i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45" y="2660900"/>
            <a:ext cx="5837560" cy="3958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099" y="1873819"/>
            <a:ext cx="3878905" cy="2630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LHCb</a:t>
            </a:r>
            <a:r>
              <a:rPr lang="en-US" dirty="0" smtClean="0"/>
              <a:t> versus ATLAS/CMS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73" y="2622495"/>
            <a:ext cx="4813642" cy="3264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53"/>
          <p:cNvSpPr txBox="1">
            <a:spLocks noChangeArrowheads="1"/>
          </p:cNvSpPr>
          <p:nvPr/>
        </p:nvSpPr>
        <p:spPr bwMode="auto">
          <a:xfrm>
            <a:off x="501070" y="817460"/>
            <a:ext cx="8176380" cy="154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3525" indent="-263525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20725" indent="-263525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  <a:buClr>
                <a:srgbClr val="0000FF"/>
              </a:buClr>
              <a:buSzPct val="90000"/>
              <a:buFont typeface="Wingdings" pitchFamily="2" charset="2"/>
              <a:buChar char="q"/>
            </a:pPr>
            <a:r>
              <a:rPr lang="en-US" sz="2000" dirty="0" smtClean="0">
                <a:latin typeface="Helvetica"/>
                <a:ea typeface="Helvetica"/>
                <a:cs typeface="Helvetica"/>
              </a:rPr>
              <a:t>The </a:t>
            </a:r>
            <a:r>
              <a:rPr lang="en-US" sz="2000" dirty="0" err="1" smtClean="0">
                <a:latin typeface="Helvetica"/>
                <a:ea typeface="Helvetica"/>
                <a:cs typeface="Helvetica"/>
              </a:rPr>
              <a:t>LHCb</a:t>
            </a:r>
            <a:r>
              <a:rPr lang="en-US" sz="2000" dirty="0" smtClean="0">
                <a:latin typeface="Helvetica"/>
                <a:ea typeface="Helvetica"/>
                <a:cs typeface="Helvetica"/>
              </a:rPr>
              <a:t> luminosity is limited to 4×10</a:t>
            </a:r>
            <a:r>
              <a:rPr lang="en-US" sz="2000" baseline="30000" dirty="0" smtClean="0">
                <a:latin typeface="Helvetica"/>
                <a:ea typeface="Helvetica"/>
                <a:cs typeface="Helvetica"/>
              </a:rPr>
              <a:t>32</a:t>
            </a:r>
            <a:r>
              <a:rPr lang="en-US" sz="2000" dirty="0" smtClean="0">
                <a:latin typeface="Helvetica"/>
                <a:ea typeface="Helvetica"/>
                <a:cs typeface="Helvetica"/>
              </a:rPr>
              <a:t> cm</a:t>
            </a:r>
            <a:r>
              <a:rPr lang="en-US" sz="2000" baseline="30000" dirty="0" smtClean="0">
                <a:latin typeface="Helvetica"/>
                <a:ea typeface="Helvetica"/>
                <a:cs typeface="Helvetica"/>
              </a:rPr>
              <a:t>-2</a:t>
            </a:r>
            <a:r>
              <a:rPr lang="en-US" sz="2000" dirty="0" smtClean="0">
                <a:latin typeface="Helvetica"/>
                <a:ea typeface="Helvetica"/>
                <a:cs typeface="Helvetica"/>
              </a:rPr>
              <a:t>s</a:t>
            </a:r>
            <a:r>
              <a:rPr lang="en-US" sz="2000" baseline="30000" dirty="0" smtClean="0">
                <a:latin typeface="Helvetica"/>
                <a:ea typeface="Helvetica"/>
                <a:cs typeface="Helvetica"/>
              </a:rPr>
              <a:t>-1</a:t>
            </a:r>
            <a:r>
              <a:rPr lang="en-US" sz="2000" dirty="0" smtClean="0">
                <a:latin typeface="Helvetica"/>
                <a:ea typeface="Helvetica"/>
                <a:cs typeface="Helvetica"/>
              </a:rPr>
              <a:t> (detector limitations on rate and pileup).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  <a:buClr>
                <a:srgbClr val="0000FF"/>
              </a:buClr>
              <a:buSzPct val="90000"/>
              <a:buFont typeface="Wingdings" pitchFamily="2" charset="2"/>
              <a:buChar char="q"/>
            </a:pPr>
            <a:r>
              <a:rPr lang="en-US" sz="2000" dirty="0" smtClean="0">
                <a:latin typeface="Helvetica"/>
                <a:ea typeface="Helvetica"/>
                <a:cs typeface="Helvetica"/>
              </a:rPr>
              <a:t>The transverse offset </a:t>
            </a:r>
            <a:r>
              <a:rPr lang="en-US" sz="2000" dirty="0" smtClean="0">
                <a:latin typeface="Symbol" pitchFamily="18" charset="2"/>
                <a:ea typeface="Helvetica"/>
                <a:cs typeface="Helvetica"/>
              </a:rPr>
              <a:t>D</a:t>
            </a:r>
            <a:r>
              <a:rPr lang="en-US" sz="2000" dirty="0">
                <a:latin typeface="Helvetica"/>
                <a:ea typeface="Helvetica"/>
                <a:cs typeface="Helvetica"/>
              </a:rPr>
              <a:t> </a:t>
            </a:r>
            <a:r>
              <a:rPr lang="en-US" sz="2000" dirty="0" smtClean="0">
                <a:latin typeface="Helvetica"/>
                <a:ea typeface="Helvetica"/>
                <a:cs typeface="Helvetica"/>
              </a:rPr>
              <a:t>between beams is adjusted regularly while colliding to maintain a constant luminosity – </a:t>
            </a:r>
            <a:r>
              <a:rPr lang="en-US" sz="2000" i="1" dirty="0" smtClean="0">
                <a:solidFill>
                  <a:srgbClr val="0000FF"/>
                </a:solidFill>
                <a:latin typeface="Helvetica"/>
                <a:ea typeface="Helvetica"/>
                <a:cs typeface="Helvetica"/>
              </a:rPr>
              <a:t>luminosity leveling</a:t>
            </a:r>
            <a:r>
              <a:rPr lang="en-US" sz="2000" dirty="0" smtClean="0">
                <a:latin typeface="Helvetica"/>
                <a:ea typeface="Helvetica"/>
                <a:cs typeface="Helvetica"/>
              </a:rPr>
              <a:t>.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5224885" y="2929735"/>
            <a:ext cx="3686880" cy="1088496"/>
            <a:chOff x="5263290" y="1495594"/>
            <a:chExt cx="3686880" cy="1088496"/>
          </a:xfrm>
        </p:grpSpPr>
        <p:cxnSp>
          <p:nvCxnSpPr>
            <p:cNvPr id="10" name="Straight Arrow Connector 9"/>
            <p:cNvCxnSpPr/>
            <p:nvPr/>
          </p:nvCxnSpPr>
          <p:spPr bwMode="auto">
            <a:xfrm flipV="1">
              <a:off x="5263290" y="1753924"/>
              <a:ext cx="3686880" cy="2104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 flipH="1">
              <a:off x="5263291" y="2276850"/>
              <a:ext cx="3686879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6" name="Oval 5"/>
            <p:cNvSpPr/>
            <p:nvPr/>
          </p:nvSpPr>
          <p:spPr bwMode="auto">
            <a:xfrm>
              <a:off x="5907242" y="1495594"/>
              <a:ext cx="1545133" cy="55874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6684275" y="1977527"/>
              <a:ext cx="1523585" cy="606563"/>
            </a:xfrm>
            <a:prstGeom prst="ellipse">
              <a:avLst/>
            </a:prstGeom>
            <a:gradFill>
              <a:gsLst>
                <a:gs pos="0">
                  <a:srgbClr val="C00000"/>
                </a:gs>
                <a:gs pos="50000">
                  <a:srgbClr val="FF0000"/>
                </a:gs>
                <a:gs pos="100000">
                  <a:srgbClr val="FFC000"/>
                </a:gs>
              </a:gsLst>
              <a:path path="shape">
                <a:fillToRect l="50000" t="50000" r="50000" b="50000"/>
              </a:path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>
              <a:off x="8335690" y="1764445"/>
              <a:ext cx="0" cy="51240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25" name="TextBox 24"/>
            <p:cNvSpPr txBox="1"/>
            <p:nvPr/>
          </p:nvSpPr>
          <p:spPr>
            <a:xfrm>
              <a:off x="8374095" y="1815990"/>
              <a:ext cx="341760" cy="40011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2000" kern="0" dirty="0" smtClean="0">
                  <a:latin typeface="Symbol" pitchFamily="18" charset="2"/>
                </a:rPr>
                <a:t>D</a:t>
              </a:r>
              <a:endParaRPr lang="en-GB" sz="2000" kern="0" dirty="0" smtClean="0">
                <a:latin typeface="Symbol" pitchFamily="18" charset="2"/>
              </a:endParaRPr>
            </a:p>
          </p:txBody>
        </p:sp>
      </p:grp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279" y="4264467"/>
            <a:ext cx="4142164" cy="1776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309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75" y="2929735"/>
            <a:ext cx="4824863" cy="3272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C5E1E4E-B1E0-4341-A2C6-7897B45817F3}" type="slidenum">
              <a:rPr lang="en-US" smtClean="0"/>
              <a:pPr/>
              <a:t>54</a:t>
            </a:fld>
            <a:endParaRPr lang="en-US" dirty="0" smtClean="0"/>
          </a:p>
        </p:txBody>
      </p:sp>
      <p:sp>
        <p:nvSpPr>
          <p:cNvPr id="163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Efficiency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16391" name="TextBox 53"/>
          <p:cNvSpPr txBox="1">
            <a:spLocks noChangeArrowheads="1"/>
          </p:cNvSpPr>
          <p:nvPr/>
        </p:nvSpPr>
        <p:spPr bwMode="auto">
          <a:xfrm>
            <a:off x="3880710" y="1278320"/>
            <a:ext cx="4721742" cy="1176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3525" indent="-263525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  <a:buClr>
                <a:srgbClr val="0000FF"/>
              </a:buClr>
              <a:buSzPct val="90000"/>
              <a:buFont typeface="Wingdings" pitchFamily="2" charset="2"/>
              <a:buChar char="q"/>
            </a:pPr>
            <a:r>
              <a:rPr lang="en-US" sz="2000" dirty="0" smtClean="0">
                <a:latin typeface="Helvetica"/>
                <a:ea typeface="Helvetica"/>
                <a:cs typeface="Helvetica"/>
              </a:rPr>
              <a:t>Spent 37% of scheduled time with stable beams in 2012</a:t>
            </a:r>
            <a:endParaRPr lang="en-US" sz="2000" dirty="0">
              <a:latin typeface="Helvetica"/>
              <a:ea typeface="Helvetica"/>
              <a:cs typeface="Helvetica"/>
            </a:endParaRPr>
          </a:p>
          <a:p>
            <a:pPr marL="360363" lvl="1" indent="-179388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  <a:buClr>
                <a:srgbClr val="0000FF"/>
              </a:buClr>
              <a:buSzPct val="90000"/>
              <a:buFont typeface="Courier New" pitchFamily="49" charset="0"/>
              <a:buChar char="o"/>
            </a:pPr>
            <a:r>
              <a:rPr lang="en-US" i="1" dirty="0" smtClean="0">
                <a:solidFill>
                  <a:srgbClr val="0000FF"/>
                </a:solidFill>
                <a:latin typeface="Helvetica"/>
                <a:ea typeface="Helvetica"/>
                <a:cs typeface="Helvetica"/>
              </a:rPr>
              <a:t>Compared to 33% in 2011</a:t>
            </a:r>
            <a:endParaRPr lang="en-US" i="1" dirty="0">
              <a:solidFill>
                <a:srgbClr val="0000FF"/>
              </a:solidFill>
              <a:latin typeface="Helvetica"/>
              <a:ea typeface="Helvetica"/>
              <a:cs typeface="Helvetica"/>
            </a:endParaRPr>
          </a:p>
        </p:txBody>
      </p:sp>
      <p:sp>
        <p:nvSpPr>
          <p:cNvPr id="16392" name="TextBox 53"/>
          <p:cNvSpPr txBox="1">
            <a:spLocks noChangeArrowheads="1"/>
          </p:cNvSpPr>
          <p:nvPr/>
        </p:nvSpPr>
        <p:spPr bwMode="auto">
          <a:xfrm>
            <a:off x="524333" y="4350719"/>
            <a:ext cx="3648475" cy="205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3525" indent="-263525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  <a:buClr>
                <a:srgbClr val="0000FF"/>
              </a:buClr>
              <a:buSzPct val="90000"/>
              <a:buFont typeface="Wingdings" pitchFamily="2" charset="2"/>
              <a:buChar char="q"/>
            </a:pPr>
            <a:r>
              <a:rPr lang="en-US" sz="2000" dirty="0">
                <a:latin typeface="Helvetica"/>
                <a:ea typeface="Helvetica"/>
                <a:cs typeface="Helvetica"/>
              </a:rPr>
              <a:t>F</a:t>
            </a:r>
            <a:r>
              <a:rPr lang="en-US" sz="2000" dirty="0" smtClean="0">
                <a:latin typeface="Helvetica"/>
                <a:ea typeface="Helvetica"/>
                <a:cs typeface="Helvetica"/>
              </a:rPr>
              <a:t>ill lengths comparable in 2011 and 2012.</a:t>
            </a:r>
          </a:p>
          <a:p>
            <a:pPr marL="538163" lvl="1" indent="-274638"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Courier New" pitchFamily="49" charset="0"/>
              <a:buChar char="o"/>
            </a:pPr>
            <a:r>
              <a:rPr lang="en-US" i="1" dirty="0" smtClean="0">
                <a:solidFill>
                  <a:srgbClr val="0000FF"/>
                </a:solidFill>
                <a:latin typeface="Helvetica"/>
                <a:ea typeface="Helvetica"/>
                <a:cs typeface="Helvetica"/>
              </a:rPr>
              <a:t>Fill length determined mostly by ‘failures’.</a:t>
            </a:r>
          </a:p>
          <a:p>
            <a:pPr marL="538163" lvl="1" indent="-274638"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Courier New" pitchFamily="49" charset="0"/>
              <a:buChar char="o"/>
            </a:pPr>
            <a:r>
              <a:rPr lang="en-US" i="1" dirty="0" smtClean="0">
                <a:solidFill>
                  <a:srgbClr val="0000FF"/>
                </a:solidFill>
                <a:latin typeface="Helvetica"/>
                <a:ea typeface="Helvetica"/>
                <a:cs typeface="Helvetica"/>
              </a:rPr>
              <a:t>Only ~25% of fills are dumped by operation.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62555" y="3544215"/>
            <a:ext cx="231986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CC0066"/>
                </a:solidFill>
                <a:latin typeface="+mj-lt"/>
              </a:rPr>
              <a:t>Average fill </a:t>
            </a:r>
          </a:p>
          <a:p>
            <a:pPr>
              <a:defRPr/>
            </a:pPr>
            <a:r>
              <a:rPr lang="en-US" sz="2000" b="1" dirty="0">
                <a:solidFill>
                  <a:srgbClr val="CC0066"/>
                </a:solidFill>
                <a:latin typeface="+mj-lt"/>
              </a:rPr>
              <a:t>l</a:t>
            </a:r>
            <a:r>
              <a:rPr lang="en-US" sz="2000" b="1" dirty="0" smtClean="0">
                <a:solidFill>
                  <a:srgbClr val="CC0066"/>
                </a:solidFill>
                <a:latin typeface="+mj-lt"/>
              </a:rPr>
              <a:t>ength: 6.0 </a:t>
            </a:r>
            <a:r>
              <a:rPr lang="en-US" sz="2000" b="1" dirty="0">
                <a:solidFill>
                  <a:srgbClr val="CC0066"/>
                </a:solidFill>
                <a:latin typeface="+mj-lt"/>
              </a:rPr>
              <a:t>hours </a:t>
            </a:r>
          </a:p>
        </p:txBody>
      </p: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 flipV="1">
            <a:off x="5647340" y="3736240"/>
            <a:ext cx="0" cy="1997075"/>
          </a:xfrm>
          <a:prstGeom prst="line">
            <a:avLst/>
          </a:prstGeom>
          <a:noFill/>
          <a:ln w="38100" algn="ctr">
            <a:solidFill>
              <a:srgbClr val="FF9900"/>
            </a:solidFill>
            <a:prstDash val="dash"/>
            <a:round/>
            <a:headEnd/>
            <a:tailEnd/>
          </a:ln>
        </p:spPr>
      </p:cxnSp>
      <p:pic>
        <p:nvPicPr>
          <p:cNvPr id="11266" name="Picture 2" descr="C:\Users\jwenning\AppData\Local\Temp\cha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74" y="817460"/>
            <a:ext cx="3110805" cy="348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 dirty="0"/>
          </a:p>
        </p:txBody>
      </p:sp>
      <p:sp>
        <p:nvSpPr>
          <p:cNvPr id="1024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579BE2F-DB50-40EC-BFFE-E0B3089C6DEC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6" name="TextBox 5"/>
          <p:cNvSpPr txBox="1"/>
          <p:nvPr/>
        </p:nvSpPr>
        <p:spPr>
          <a:xfrm>
            <a:off x="1000335" y="1086295"/>
            <a:ext cx="7581900" cy="38318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>
                    <a:alpha val="40000"/>
                  </a:srgbClr>
                </a:solidFill>
                <a:latin typeface="+mn-lt"/>
              </a:rPr>
              <a:t>LHC machine</a:t>
            </a:r>
          </a:p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>
                    <a:alpha val="40000"/>
                  </a:srgbClr>
                </a:solidFill>
                <a:latin typeface="+mn-lt"/>
              </a:rPr>
              <a:t>High luminosity ingredients</a:t>
            </a:r>
          </a:p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>
                    <a:alpha val="40000"/>
                  </a:srgbClr>
                </a:solidFill>
                <a:latin typeface="+mn-lt"/>
              </a:rPr>
              <a:t>High intensity issues</a:t>
            </a:r>
          </a:p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>
                    <a:alpha val="40000"/>
                  </a:srgbClr>
                </a:solidFill>
                <a:latin typeface="+mn-lt"/>
              </a:rPr>
              <a:t>Performance 2010-2012</a:t>
            </a:r>
          </a:p>
          <a:p>
            <a:pPr lvl="0"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Arial"/>
              </a:rPr>
              <a:t>Proton-Lead</a:t>
            </a:r>
            <a:endParaRPr lang="en-US" sz="2800" b="1" dirty="0" smtClean="0">
              <a:solidFill>
                <a:srgbClr val="0000FF"/>
              </a:solidFill>
              <a:latin typeface="+mn-lt"/>
            </a:endParaRPr>
          </a:p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>
                    <a:alpha val="38000"/>
                  </a:srgbClr>
                </a:solidFill>
                <a:latin typeface="+mn-lt"/>
              </a:rPr>
              <a:t>LHC after long shutdown</a:t>
            </a:r>
            <a:endParaRPr lang="en-US" sz="2800" b="1" dirty="0">
              <a:solidFill>
                <a:srgbClr val="0000FF">
                  <a:alpha val="38000"/>
                </a:srgb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844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Proton-Lead operation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01070" y="894270"/>
            <a:ext cx="7949835" cy="309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>
              <a:spcBef>
                <a:spcPts val="3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Filling the LHC with 2 different ion species is a special challenge, as they do not have the same speed and revolution frequencies.</a:t>
            </a:r>
          </a:p>
          <a:p>
            <a:pPr marL="627063" lvl="1" indent="-263525"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At injection and in the ramp the beams never remain synchronized at the IPs – tricky mode.</a:t>
            </a:r>
          </a:p>
          <a:p>
            <a:pPr marL="266700" lvl="0" indent="-266700">
              <a:spcBef>
                <a:spcPts val="6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At 4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</a:rPr>
              <a:t>TeV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 (or higher), the difference in speed is small enough: it is possible to ensure synchronous beam encounters by moving the </a:t>
            </a:r>
            <a:r>
              <a:rPr lang="en-US" sz="2000" i="1" dirty="0" smtClean="0">
                <a:solidFill>
                  <a:srgbClr val="0000FF"/>
                </a:solidFill>
                <a:latin typeface="Arial"/>
              </a:rPr>
              <a:t>protons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 (faster) on an orbit with larger radius, while the </a:t>
            </a:r>
            <a:r>
              <a:rPr lang="en-US" sz="2000" i="1" dirty="0" smtClean="0">
                <a:solidFill>
                  <a:srgbClr val="FF0000"/>
                </a:solidFill>
                <a:latin typeface="Arial"/>
              </a:rPr>
              <a:t>ion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</a:rPr>
              <a:t>Pb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, slower) is moved on a orbit with smaller radius.</a:t>
            </a:r>
          </a:p>
          <a:p>
            <a:pPr marL="627063" lvl="1" indent="-263525"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Possible to provide colliding beams.</a:t>
            </a:r>
            <a:endParaRPr lang="en-US" i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85745" y="3966670"/>
            <a:ext cx="2457920" cy="2457920"/>
          </a:xfrm>
          <a:prstGeom prst="ellipse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5877770" y="4197100"/>
            <a:ext cx="2073870" cy="2017319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6689051" y="3803821"/>
            <a:ext cx="460860" cy="6144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645870" y="6002135"/>
            <a:ext cx="460860" cy="6144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52466" y="4087406"/>
            <a:ext cx="475919" cy="139517"/>
          </a:xfrm>
          <a:custGeom>
            <a:avLst/>
            <a:gdLst>
              <a:gd name="connsiteX0" fmla="*/ 0 w 496785"/>
              <a:gd name="connsiteY0" fmla="*/ 139746 h 190546"/>
              <a:gd name="connsiteX1" fmla="*/ 190500 w 496785"/>
              <a:gd name="connsiteY1" fmla="*/ 46 h 190546"/>
              <a:gd name="connsiteX2" fmla="*/ 469900 w 496785"/>
              <a:gd name="connsiteY2" fmla="*/ 152446 h 190546"/>
              <a:gd name="connsiteX3" fmla="*/ 469900 w 496785"/>
              <a:gd name="connsiteY3" fmla="*/ 190546 h 190546"/>
              <a:gd name="connsiteX0" fmla="*/ 0 w 492423"/>
              <a:gd name="connsiteY0" fmla="*/ 139746 h 190546"/>
              <a:gd name="connsiteX1" fmla="*/ 253280 w 492423"/>
              <a:gd name="connsiteY1" fmla="*/ 46 h 190546"/>
              <a:gd name="connsiteX2" fmla="*/ 469900 w 492423"/>
              <a:gd name="connsiteY2" fmla="*/ 152446 h 190546"/>
              <a:gd name="connsiteX3" fmla="*/ 469900 w 492423"/>
              <a:gd name="connsiteY3" fmla="*/ 190546 h 190546"/>
              <a:gd name="connsiteX0" fmla="*/ 0 w 499399"/>
              <a:gd name="connsiteY0" fmla="*/ 161808 h 190515"/>
              <a:gd name="connsiteX1" fmla="*/ 260256 w 499399"/>
              <a:gd name="connsiteY1" fmla="*/ 15 h 190515"/>
              <a:gd name="connsiteX2" fmla="*/ 476876 w 499399"/>
              <a:gd name="connsiteY2" fmla="*/ 152415 h 190515"/>
              <a:gd name="connsiteX3" fmla="*/ 476876 w 499399"/>
              <a:gd name="connsiteY3" fmla="*/ 190515 h 190515"/>
              <a:gd name="connsiteX0" fmla="*/ 0 w 476876"/>
              <a:gd name="connsiteY0" fmla="*/ 161808 h 161808"/>
              <a:gd name="connsiteX1" fmla="*/ 260256 w 476876"/>
              <a:gd name="connsiteY1" fmla="*/ 15 h 161808"/>
              <a:gd name="connsiteX2" fmla="*/ 476876 w 476876"/>
              <a:gd name="connsiteY2" fmla="*/ 152415 h 161808"/>
              <a:gd name="connsiteX0" fmla="*/ 0 w 491158"/>
              <a:gd name="connsiteY0" fmla="*/ 161808 h 161808"/>
              <a:gd name="connsiteX1" fmla="*/ 260256 w 491158"/>
              <a:gd name="connsiteY1" fmla="*/ 15 h 161808"/>
              <a:gd name="connsiteX2" fmla="*/ 491158 w 491158"/>
              <a:gd name="connsiteY2" fmla="*/ 152415 h 161808"/>
              <a:gd name="connsiteX0" fmla="*/ 0 w 491158"/>
              <a:gd name="connsiteY0" fmla="*/ 161808 h 161808"/>
              <a:gd name="connsiteX1" fmla="*/ 246331 w 491158"/>
              <a:gd name="connsiteY1" fmla="*/ 15 h 161808"/>
              <a:gd name="connsiteX2" fmla="*/ 491158 w 491158"/>
              <a:gd name="connsiteY2" fmla="*/ 152415 h 161808"/>
              <a:gd name="connsiteX0" fmla="*/ 0 w 491158"/>
              <a:gd name="connsiteY0" fmla="*/ 161808 h 161808"/>
              <a:gd name="connsiteX1" fmla="*/ 246331 w 491158"/>
              <a:gd name="connsiteY1" fmla="*/ 15 h 161808"/>
              <a:gd name="connsiteX2" fmla="*/ 491158 w 491158"/>
              <a:gd name="connsiteY2" fmla="*/ 152415 h 161808"/>
              <a:gd name="connsiteX0" fmla="*/ 0 w 491158"/>
              <a:gd name="connsiteY0" fmla="*/ 161807 h 161807"/>
              <a:gd name="connsiteX1" fmla="*/ 246331 w 491158"/>
              <a:gd name="connsiteY1" fmla="*/ 14 h 161807"/>
              <a:gd name="connsiteX2" fmla="*/ 491158 w 491158"/>
              <a:gd name="connsiteY2" fmla="*/ 152414 h 161807"/>
              <a:gd name="connsiteX0" fmla="*/ 0 w 509723"/>
              <a:gd name="connsiteY0" fmla="*/ 161807 h 161807"/>
              <a:gd name="connsiteX1" fmla="*/ 264896 w 509723"/>
              <a:gd name="connsiteY1" fmla="*/ 14 h 161807"/>
              <a:gd name="connsiteX2" fmla="*/ 509723 w 509723"/>
              <a:gd name="connsiteY2" fmla="*/ 152414 h 161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9723" h="161807">
                <a:moveTo>
                  <a:pt x="0" y="161807"/>
                </a:moveTo>
                <a:cubicBezTo>
                  <a:pt x="83940" y="131106"/>
                  <a:pt x="179942" y="1579"/>
                  <a:pt x="264896" y="14"/>
                </a:cubicBezTo>
                <a:cubicBezTo>
                  <a:pt x="349850" y="-1551"/>
                  <a:pt x="441129" y="130716"/>
                  <a:pt x="509723" y="152414"/>
                </a:cubicBezTo>
              </a:path>
            </a:pathLst>
          </a:cu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5" name="Freeform 14"/>
          <p:cNvSpPr/>
          <p:nvPr/>
        </p:nvSpPr>
        <p:spPr bwMode="auto">
          <a:xfrm rot="10800000">
            <a:off x="6683245" y="3986260"/>
            <a:ext cx="462919" cy="101138"/>
          </a:xfrm>
          <a:custGeom>
            <a:avLst/>
            <a:gdLst>
              <a:gd name="connsiteX0" fmla="*/ 0 w 496785"/>
              <a:gd name="connsiteY0" fmla="*/ 139746 h 190546"/>
              <a:gd name="connsiteX1" fmla="*/ 190500 w 496785"/>
              <a:gd name="connsiteY1" fmla="*/ 46 h 190546"/>
              <a:gd name="connsiteX2" fmla="*/ 469900 w 496785"/>
              <a:gd name="connsiteY2" fmla="*/ 152446 h 190546"/>
              <a:gd name="connsiteX3" fmla="*/ 469900 w 496785"/>
              <a:gd name="connsiteY3" fmla="*/ 190546 h 190546"/>
              <a:gd name="connsiteX0" fmla="*/ 0 w 492423"/>
              <a:gd name="connsiteY0" fmla="*/ 139746 h 190546"/>
              <a:gd name="connsiteX1" fmla="*/ 253280 w 492423"/>
              <a:gd name="connsiteY1" fmla="*/ 46 h 190546"/>
              <a:gd name="connsiteX2" fmla="*/ 469900 w 492423"/>
              <a:gd name="connsiteY2" fmla="*/ 152446 h 190546"/>
              <a:gd name="connsiteX3" fmla="*/ 469900 w 492423"/>
              <a:gd name="connsiteY3" fmla="*/ 190546 h 190546"/>
              <a:gd name="connsiteX0" fmla="*/ 0 w 499399"/>
              <a:gd name="connsiteY0" fmla="*/ 161808 h 190515"/>
              <a:gd name="connsiteX1" fmla="*/ 260256 w 499399"/>
              <a:gd name="connsiteY1" fmla="*/ 15 h 190515"/>
              <a:gd name="connsiteX2" fmla="*/ 476876 w 499399"/>
              <a:gd name="connsiteY2" fmla="*/ 152415 h 190515"/>
              <a:gd name="connsiteX3" fmla="*/ 476876 w 499399"/>
              <a:gd name="connsiteY3" fmla="*/ 190515 h 190515"/>
              <a:gd name="connsiteX0" fmla="*/ 0 w 476876"/>
              <a:gd name="connsiteY0" fmla="*/ 161808 h 161808"/>
              <a:gd name="connsiteX1" fmla="*/ 260256 w 476876"/>
              <a:gd name="connsiteY1" fmla="*/ 15 h 161808"/>
              <a:gd name="connsiteX2" fmla="*/ 476876 w 476876"/>
              <a:gd name="connsiteY2" fmla="*/ 152415 h 161808"/>
              <a:gd name="connsiteX0" fmla="*/ 0 w 491158"/>
              <a:gd name="connsiteY0" fmla="*/ 161808 h 161808"/>
              <a:gd name="connsiteX1" fmla="*/ 260256 w 491158"/>
              <a:gd name="connsiteY1" fmla="*/ 15 h 161808"/>
              <a:gd name="connsiteX2" fmla="*/ 491158 w 491158"/>
              <a:gd name="connsiteY2" fmla="*/ 152415 h 161808"/>
              <a:gd name="connsiteX0" fmla="*/ 0 w 491158"/>
              <a:gd name="connsiteY0" fmla="*/ 161808 h 161808"/>
              <a:gd name="connsiteX1" fmla="*/ 246331 w 491158"/>
              <a:gd name="connsiteY1" fmla="*/ 15 h 161808"/>
              <a:gd name="connsiteX2" fmla="*/ 491158 w 491158"/>
              <a:gd name="connsiteY2" fmla="*/ 152415 h 161808"/>
              <a:gd name="connsiteX0" fmla="*/ 0 w 505082"/>
              <a:gd name="connsiteY0" fmla="*/ 112182 h 153049"/>
              <a:gd name="connsiteX1" fmla="*/ 260255 w 505082"/>
              <a:gd name="connsiteY1" fmla="*/ 649 h 153049"/>
              <a:gd name="connsiteX2" fmla="*/ 505082 w 505082"/>
              <a:gd name="connsiteY2" fmla="*/ 153049 h 153049"/>
              <a:gd name="connsiteX0" fmla="*/ 0 w 505082"/>
              <a:gd name="connsiteY0" fmla="*/ 111857 h 152724"/>
              <a:gd name="connsiteX1" fmla="*/ 260255 w 505082"/>
              <a:gd name="connsiteY1" fmla="*/ 324 h 152724"/>
              <a:gd name="connsiteX2" fmla="*/ 505082 w 505082"/>
              <a:gd name="connsiteY2" fmla="*/ 152724 h 152724"/>
              <a:gd name="connsiteX0" fmla="*/ 0 w 495799"/>
              <a:gd name="connsiteY0" fmla="*/ 111540 h 117225"/>
              <a:gd name="connsiteX1" fmla="*/ 260255 w 495799"/>
              <a:gd name="connsiteY1" fmla="*/ 7 h 117225"/>
              <a:gd name="connsiteX2" fmla="*/ 495799 w 495799"/>
              <a:gd name="connsiteY2" fmla="*/ 117225 h 117225"/>
              <a:gd name="connsiteX0" fmla="*/ 0 w 495799"/>
              <a:gd name="connsiteY0" fmla="*/ 111540 h 117297"/>
              <a:gd name="connsiteX1" fmla="*/ 260255 w 495799"/>
              <a:gd name="connsiteY1" fmla="*/ 7 h 117297"/>
              <a:gd name="connsiteX2" fmla="*/ 495799 w 495799"/>
              <a:gd name="connsiteY2" fmla="*/ 117225 h 117297"/>
              <a:gd name="connsiteX0" fmla="*/ 0 w 495799"/>
              <a:gd name="connsiteY0" fmla="*/ 111539 h 117296"/>
              <a:gd name="connsiteX1" fmla="*/ 260255 w 495799"/>
              <a:gd name="connsiteY1" fmla="*/ 6 h 117296"/>
              <a:gd name="connsiteX2" fmla="*/ 495799 w 495799"/>
              <a:gd name="connsiteY2" fmla="*/ 117224 h 11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5799" h="117296">
                <a:moveTo>
                  <a:pt x="0" y="111539"/>
                </a:moveTo>
                <a:cubicBezTo>
                  <a:pt x="93223" y="116020"/>
                  <a:pt x="177622" y="-941"/>
                  <a:pt x="260255" y="6"/>
                </a:cubicBezTo>
                <a:cubicBezTo>
                  <a:pt x="342888" y="953"/>
                  <a:pt x="431847" y="120657"/>
                  <a:pt x="495799" y="117224"/>
                </a:cubicBezTo>
              </a:path>
            </a:pathLst>
          </a:cu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6649375" y="6285020"/>
            <a:ext cx="456869" cy="131471"/>
          </a:xfrm>
          <a:custGeom>
            <a:avLst/>
            <a:gdLst>
              <a:gd name="connsiteX0" fmla="*/ 0 w 496785"/>
              <a:gd name="connsiteY0" fmla="*/ 139746 h 190546"/>
              <a:gd name="connsiteX1" fmla="*/ 190500 w 496785"/>
              <a:gd name="connsiteY1" fmla="*/ 46 h 190546"/>
              <a:gd name="connsiteX2" fmla="*/ 469900 w 496785"/>
              <a:gd name="connsiteY2" fmla="*/ 152446 h 190546"/>
              <a:gd name="connsiteX3" fmla="*/ 469900 w 496785"/>
              <a:gd name="connsiteY3" fmla="*/ 190546 h 190546"/>
              <a:gd name="connsiteX0" fmla="*/ 0 w 492423"/>
              <a:gd name="connsiteY0" fmla="*/ 139746 h 190546"/>
              <a:gd name="connsiteX1" fmla="*/ 253280 w 492423"/>
              <a:gd name="connsiteY1" fmla="*/ 46 h 190546"/>
              <a:gd name="connsiteX2" fmla="*/ 469900 w 492423"/>
              <a:gd name="connsiteY2" fmla="*/ 152446 h 190546"/>
              <a:gd name="connsiteX3" fmla="*/ 469900 w 492423"/>
              <a:gd name="connsiteY3" fmla="*/ 190546 h 190546"/>
              <a:gd name="connsiteX0" fmla="*/ 0 w 499399"/>
              <a:gd name="connsiteY0" fmla="*/ 161808 h 190515"/>
              <a:gd name="connsiteX1" fmla="*/ 260256 w 499399"/>
              <a:gd name="connsiteY1" fmla="*/ 15 h 190515"/>
              <a:gd name="connsiteX2" fmla="*/ 476876 w 499399"/>
              <a:gd name="connsiteY2" fmla="*/ 152415 h 190515"/>
              <a:gd name="connsiteX3" fmla="*/ 476876 w 499399"/>
              <a:gd name="connsiteY3" fmla="*/ 190515 h 190515"/>
              <a:gd name="connsiteX0" fmla="*/ 0 w 476876"/>
              <a:gd name="connsiteY0" fmla="*/ 161808 h 161808"/>
              <a:gd name="connsiteX1" fmla="*/ 260256 w 476876"/>
              <a:gd name="connsiteY1" fmla="*/ 15 h 161808"/>
              <a:gd name="connsiteX2" fmla="*/ 476876 w 476876"/>
              <a:gd name="connsiteY2" fmla="*/ 152415 h 161808"/>
              <a:gd name="connsiteX0" fmla="*/ 0 w 491158"/>
              <a:gd name="connsiteY0" fmla="*/ 161808 h 161808"/>
              <a:gd name="connsiteX1" fmla="*/ 260256 w 491158"/>
              <a:gd name="connsiteY1" fmla="*/ 15 h 161808"/>
              <a:gd name="connsiteX2" fmla="*/ 491158 w 491158"/>
              <a:gd name="connsiteY2" fmla="*/ 152415 h 161808"/>
              <a:gd name="connsiteX0" fmla="*/ 0 w 491158"/>
              <a:gd name="connsiteY0" fmla="*/ 161808 h 161808"/>
              <a:gd name="connsiteX1" fmla="*/ 246331 w 491158"/>
              <a:gd name="connsiteY1" fmla="*/ 15 h 161808"/>
              <a:gd name="connsiteX2" fmla="*/ 491158 w 491158"/>
              <a:gd name="connsiteY2" fmla="*/ 152415 h 161808"/>
              <a:gd name="connsiteX0" fmla="*/ 0 w 491158"/>
              <a:gd name="connsiteY0" fmla="*/ 161808 h 161808"/>
              <a:gd name="connsiteX1" fmla="*/ 246331 w 491158"/>
              <a:gd name="connsiteY1" fmla="*/ 15 h 161808"/>
              <a:gd name="connsiteX2" fmla="*/ 491158 w 491158"/>
              <a:gd name="connsiteY2" fmla="*/ 152415 h 161808"/>
              <a:gd name="connsiteX0" fmla="*/ 0 w 491158"/>
              <a:gd name="connsiteY0" fmla="*/ 161807 h 161807"/>
              <a:gd name="connsiteX1" fmla="*/ 246331 w 491158"/>
              <a:gd name="connsiteY1" fmla="*/ 14 h 161807"/>
              <a:gd name="connsiteX2" fmla="*/ 491158 w 491158"/>
              <a:gd name="connsiteY2" fmla="*/ 152414 h 161807"/>
              <a:gd name="connsiteX0" fmla="*/ 0 w 509723"/>
              <a:gd name="connsiteY0" fmla="*/ 161807 h 161807"/>
              <a:gd name="connsiteX1" fmla="*/ 264896 w 509723"/>
              <a:gd name="connsiteY1" fmla="*/ 14 h 161807"/>
              <a:gd name="connsiteX2" fmla="*/ 509723 w 509723"/>
              <a:gd name="connsiteY2" fmla="*/ 152414 h 161807"/>
              <a:gd name="connsiteX0" fmla="*/ 0 w 534207"/>
              <a:gd name="connsiteY0" fmla="*/ 161807 h 161807"/>
              <a:gd name="connsiteX1" fmla="*/ 264896 w 534207"/>
              <a:gd name="connsiteY1" fmla="*/ 14 h 161807"/>
              <a:gd name="connsiteX2" fmla="*/ 534207 w 534207"/>
              <a:gd name="connsiteY2" fmla="*/ 152414 h 161807"/>
              <a:gd name="connsiteX0" fmla="*/ 0 w 534207"/>
              <a:gd name="connsiteY0" fmla="*/ 161807 h 161807"/>
              <a:gd name="connsiteX1" fmla="*/ 264896 w 534207"/>
              <a:gd name="connsiteY1" fmla="*/ 14 h 161807"/>
              <a:gd name="connsiteX2" fmla="*/ 534207 w 534207"/>
              <a:gd name="connsiteY2" fmla="*/ 152414 h 161807"/>
              <a:gd name="connsiteX0" fmla="*/ 0 w 489320"/>
              <a:gd name="connsiteY0" fmla="*/ 130953 h 152491"/>
              <a:gd name="connsiteX1" fmla="*/ 220009 w 489320"/>
              <a:gd name="connsiteY1" fmla="*/ 91 h 152491"/>
              <a:gd name="connsiteX2" fmla="*/ 489320 w 489320"/>
              <a:gd name="connsiteY2" fmla="*/ 152491 h 152491"/>
              <a:gd name="connsiteX0" fmla="*/ 0 w 489320"/>
              <a:gd name="connsiteY0" fmla="*/ 130938 h 152476"/>
              <a:gd name="connsiteX1" fmla="*/ 220009 w 489320"/>
              <a:gd name="connsiteY1" fmla="*/ 76 h 152476"/>
              <a:gd name="connsiteX2" fmla="*/ 489320 w 489320"/>
              <a:gd name="connsiteY2" fmla="*/ 152476 h 15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320" h="152476">
                <a:moveTo>
                  <a:pt x="0" y="130938"/>
                </a:moveTo>
                <a:cubicBezTo>
                  <a:pt x="104343" y="122330"/>
                  <a:pt x="138456" y="-3514"/>
                  <a:pt x="220009" y="76"/>
                </a:cubicBezTo>
                <a:cubicBezTo>
                  <a:pt x="301562" y="3666"/>
                  <a:pt x="379920" y="130778"/>
                  <a:pt x="489320" y="152476"/>
                </a:cubicBezTo>
              </a:path>
            </a:pathLst>
          </a:cu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7" name="Freeform 16"/>
          <p:cNvSpPr/>
          <p:nvPr/>
        </p:nvSpPr>
        <p:spPr bwMode="auto">
          <a:xfrm rot="10800000">
            <a:off x="6638244" y="6183925"/>
            <a:ext cx="474349" cy="101228"/>
          </a:xfrm>
          <a:custGeom>
            <a:avLst/>
            <a:gdLst>
              <a:gd name="connsiteX0" fmla="*/ 0 w 496785"/>
              <a:gd name="connsiteY0" fmla="*/ 139746 h 190546"/>
              <a:gd name="connsiteX1" fmla="*/ 190500 w 496785"/>
              <a:gd name="connsiteY1" fmla="*/ 46 h 190546"/>
              <a:gd name="connsiteX2" fmla="*/ 469900 w 496785"/>
              <a:gd name="connsiteY2" fmla="*/ 152446 h 190546"/>
              <a:gd name="connsiteX3" fmla="*/ 469900 w 496785"/>
              <a:gd name="connsiteY3" fmla="*/ 190546 h 190546"/>
              <a:gd name="connsiteX0" fmla="*/ 0 w 492423"/>
              <a:gd name="connsiteY0" fmla="*/ 139746 h 190546"/>
              <a:gd name="connsiteX1" fmla="*/ 253280 w 492423"/>
              <a:gd name="connsiteY1" fmla="*/ 46 h 190546"/>
              <a:gd name="connsiteX2" fmla="*/ 469900 w 492423"/>
              <a:gd name="connsiteY2" fmla="*/ 152446 h 190546"/>
              <a:gd name="connsiteX3" fmla="*/ 469900 w 492423"/>
              <a:gd name="connsiteY3" fmla="*/ 190546 h 190546"/>
              <a:gd name="connsiteX0" fmla="*/ 0 w 499399"/>
              <a:gd name="connsiteY0" fmla="*/ 161808 h 190515"/>
              <a:gd name="connsiteX1" fmla="*/ 260256 w 499399"/>
              <a:gd name="connsiteY1" fmla="*/ 15 h 190515"/>
              <a:gd name="connsiteX2" fmla="*/ 476876 w 499399"/>
              <a:gd name="connsiteY2" fmla="*/ 152415 h 190515"/>
              <a:gd name="connsiteX3" fmla="*/ 476876 w 499399"/>
              <a:gd name="connsiteY3" fmla="*/ 190515 h 190515"/>
              <a:gd name="connsiteX0" fmla="*/ 0 w 476876"/>
              <a:gd name="connsiteY0" fmla="*/ 161808 h 161808"/>
              <a:gd name="connsiteX1" fmla="*/ 260256 w 476876"/>
              <a:gd name="connsiteY1" fmla="*/ 15 h 161808"/>
              <a:gd name="connsiteX2" fmla="*/ 476876 w 476876"/>
              <a:gd name="connsiteY2" fmla="*/ 152415 h 161808"/>
              <a:gd name="connsiteX0" fmla="*/ 0 w 491158"/>
              <a:gd name="connsiteY0" fmla="*/ 161808 h 161808"/>
              <a:gd name="connsiteX1" fmla="*/ 260256 w 491158"/>
              <a:gd name="connsiteY1" fmla="*/ 15 h 161808"/>
              <a:gd name="connsiteX2" fmla="*/ 491158 w 491158"/>
              <a:gd name="connsiteY2" fmla="*/ 152415 h 161808"/>
              <a:gd name="connsiteX0" fmla="*/ 0 w 491158"/>
              <a:gd name="connsiteY0" fmla="*/ 161808 h 161808"/>
              <a:gd name="connsiteX1" fmla="*/ 246331 w 491158"/>
              <a:gd name="connsiteY1" fmla="*/ 15 h 161808"/>
              <a:gd name="connsiteX2" fmla="*/ 491158 w 491158"/>
              <a:gd name="connsiteY2" fmla="*/ 152415 h 161808"/>
              <a:gd name="connsiteX0" fmla="*/ 0 w 505082"/>
              <a:gd name="connsiteY0" fmla="*/ 112182 h 153049"/>
              <a:gd name="connsiteX1" fmla="*/ 260255 w 505082"/>
              <a:gd name="connsiteY1" fmla="*/ 649 h 153049"/>
              <a:gd name="connsiteX2" fmla="*/ 505082 w 505082"/>
              <a:gd name="connsiteY2" fmla="*/ 153049 h 153049"/>
              <a:gd name="connsiteX0" fmla="*/ 0 w 505082"/>
              <a:gd name="connsiteY0" fmla="*/ 111857 h 152724"/>
              <a:gd name="connsiteX1" fmla="*/ 260255 w 505082"/>
              <a:gd name="connsiteY1" fmla="*/ 324 h 152724"/>
              <a:gd name="connsiteX2" fmla="*/ 505082 w 505082"/>
              <a:gd name="connsiteY2" fmla="*/ 152724 h 152724"/>
              <a:gd name="connsiteX0" fmla="*/ 0 w 495799"/>
              <a:gd name="connsiteY0" fmla="*/ 111540 h 117225"/>
              <a:gd name="connsiteX1" fmla="*/ 260255 w 495799"/>
              <a:gd name="connsiteY1" fmla="*/ 7 h 117225"/>
              <a:gd name="connsiteX2" fmla="*/ 495799 w 495799"/>
              <a:gd name="connsiteY2" fmla="*/ 117225 h 117225"/>
              <a:gd name="connsiteX0" fmla="*/ 0 w 495799"/>
              <a:gd name="connsiteY0" fmla="*/ 111540 h 117297"/>
              <a:gd name="connsiteX1" fmla="*/ 260255 w 495799"/>
              <a:gd name="connsiteY1" fmla="*/ 7 h 117297"/>
              <a:gd name="connsiteX2" fmla="*/ 495799 w 495799"/>
              <a:gd name="connsiteY2" fmla="*/ 117225 h 117297"/>
              <a:gd name="connsiteX0" fmla="*/ 0 w 495799"/>
              <a:gd name="connsiteY0" fmla="*/ 111539 h 117296"/>
              <a:gd name="connsiteX1" fmla="*/ 260255 w 495799"/>
              <a:gd name="connsiteY1" fmla="*/ 6 h 117296"/>
              <a:gd name="connsiteX2" fmla="*/ 495799 w 495799"/>
              <a:gd name="connsiteY2" fmla="*/ 117224 h 117296"/>
              <a:gd name="connsiteX0" fmla="*/ 0 w 508041"/>
              <a:gd name="connsiteY0" fmla="*/ 93966 h 117400"/>
              <a:gd name="connsiteX1" fmla="*/ 272497 w 508041"/>
              <a:gd name="connsiteY1" fmla="*/ 108 h 117400"/>
              <a:gd name="connsiteX2" fmla="*/ 508041 w 508041"/>
              <a:gd name="connsiteY2" fmla="*/ 117326 h 117400"/>
              <a:gd name="connsiteX0" fmla="*/ 0 w 508041"/>
              <a:gd name="connsiteY0" fmla="*/ 93966 h 117400"/>
              <a:gd name="connsiteX1" fmla="*/ 272497 w 508041"/>
              <a:gd name="connsiteY1" fmla="*/ 108 h 117400"/>
              <a:gd name="connsiteX2" fmla="*/ 508041 w 508041"/>
              <a:gd name="connsiteY2" fmla="*/ 117326 h 11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8041" h="117400">
                <a:moveTo>
                  <a:pt x="0" y="93966"/>
                </a:moveTo>
                <a:cubicBezTo>
                  <a:pt x="138110" y="98447"/>
                  <a:pt x="187824" y="-3785"/>
                  <a:pt x="272497" y="108"/>
                </a:cubicBezTo>
                <a:cubicBezTo>
                  <a:pt x="357170" y="4001"/>
                  <a:pt x="444089" y="120759"/>
                  <a:pt x="508041" y="117326"/>
                </a:cubicBezTo>
              </a:path>
            </a:pathLst>
          </a:custGeom>
          <a:noFill/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98610" y="4235505"/>
            <a:ext cx="1903085" cy="75302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i="1" kern="0" dirty="0" smtClean="0">
                <a:latin typeface="+mn-lt"/>
              </a:rPr>
              <a:t>Orbits at 4 </a:t>
            </a:r>
            <a:r>
              <a:rPr lang="en-US" i="1" kern="0" dirty="0" err="1" smtClean="0">
                <a:latin typeface="+mn-lt"/>
              </a:rPr>
              <a:t>TeV</a:t>
            </a:r>
            <a:endParaRPr lang="en-US" i="1" kern="0" dirty="0" smtClean="0">
              <a:latin typeface="+mn-lt"/>
            </a:endParaRPr>
          </a:p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i="1" kern="0" dirty="0" smtClean="0">
                <a:latin typeface="+mn-lt"/>
              </a:rPr>
              <a:t>Schematically….</a:t>
            </a:r>
            <a:endParaRPr lang="en-GB" i="1" kern="0" dirty="0" smtClean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36425" y="3945875"/>
            <a:ext cx="327334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>
                <a:solidFill>
                  <a:srgbClr val="0000FF"/>
                </a:solidFill>
                <a:latin typeface="+mn-lt"/>
              </a:rPr>
              <a:t>p</a:t>
            </a:r>
            <a:endParaRPr lang="en-GB" sz="2000" kern="0" dirty="0" smtClean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60350" y="4681030"/>
            <a:ext cx="498855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 err="1" smtClean="0">
                <a:solidFill>
                  <a:srgbClr val="FF0000"/>
                </a:solidFill>
                <a:latin typeface="+mn-lt"/>
              </a:rPr>
              <a:t>Pb</a:t>
            </a:r>
            <a:endParaRPr lang="en-GB" sz="2000" kern="0" dirty="0" smtClean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5685745" y="5349250"/>
            <a:ext cx="19202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22" name="Straight Arrow Connector 21"/>
          <p:cNvCxnSpPr>
            <a:stCxn id="24" idx="3"/>
          </p:cNvCxnSpPr>
          <p:nvPr/>
        </p:nvCxnSpPr>
        <p:spPr bwMode="auto">
          <a:xfrm flipV="1">
            <a:off x="4941951" y="5434057"/>
            <a:ext cx="743794" cy="26110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4034330" y="5541275"/>
            <a:ext cx="907621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400" b="1" i="1" kern="0" dirty="0" smtClean="0">
                <a:latin typeface="+mn-lt"/>
              </a:rPr>
              <a:t>~0.5 mm</a:t>
            </a:r>
            <a:endParaRPr lang="en-GB" sz="1400" b="1" i="1" kern="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586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Proton-Lead test and run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85" y="3993684"/>
            <a:ext cx="7874830" cy="235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616285" y="817460"/>
            <a:ext cx="8295480" cy="30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A test with 13 colliding p and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</a:rPr>
              <a:t>Pb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 bunches was done last week with few hours of first 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p-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Pb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collisions.</a:t>
            </a:r>
          </a:p>
          <a:p>
            <a:pPr marL="266700" indent="-266700"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A 4 week long run will be made in Jan/Feb 2013. </a:t>
            </a:r>
          </a:p>
          <a:p>
            <a:pPr marL="627063" lvl="1" indent="-263525"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200 ns </a:t>
            </a:r>
            <a:r>
              <a:rPr lang="en-US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pacing proton and </a:t>
            </a:r>
            <a:r>
              <a:rPr lang="en-US" i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Pb</a:t>
            </a: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beams, ~350 bunches / beam,</a:t>
            </a:r>
          </a:p>
          <a:p>
            <a:pPr marL="627063" lvl="1" indent="-263525"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unch intensities ~1-2x10</a:t>
            </a:r>
            <a:r>
              <a:rPr lang="en-US" i="1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for p, 5-10x10</a:t>
            </a:r>
            <a:r>
              <a:rPr lang="en-US" i="1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charges for </a:t>
            </a:r>
            <a:r>
              <a:rPr lang="en-US" i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Pb</a:t>
            </a: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marL="627063" lvl="1" indent="-263525"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 in B1 + </a:t>
            </a:r>
            <a:r>
              <a:rPr lang="en-US" i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Pb</a:t>
            </a: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in B2, as well as </a:t>
            </a:r>
            <a:r>
              <a:rPr lang="en-US" i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Pb</a:t>
            </a: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in B1 and p in B2,</a:t>
            </a:r>
          </a:p>
          <a:p>
            <a:pPr marL="627063" lvl="1" indent="-263525"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Target </a:t>
            </a:r>
            <a:r>
              <a:rPr lang="en-US" b="1" i="1" dirty="0" smtClean="0">
                <a:solidFill>
                  <a:srgbClr val="0000FF"/>
                </a:solidFill>
                <a:latin typeface="Symbol" pitchFamily="18" charset="2"/>
                <a:cs typeface="Arial" pitchFamily="34" charset="0"/>
              </a:rPr>
              <a:t>b</a:t>
            </a:r>
            <a:r>
              <a:rPr lang="en-US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0.8 m for ALICE, ATLAS and CMS.</a:t>
            </a:r>
          </a:p>
          <a:p>
            <a:pPr marL="627063" lvl="1" indent="-263525"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Luminosity </a:t>
            </a:r>
            <a:r>
              <a:rPr lang="en-US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~ 6x10</a:t>
            </a:r>
            <a:r>
              <a:rPr lang="en-US" b="1" i="1" baseline="30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28</a:t>
            </a:r>
            <a:r>
              <a:rPr lang="en-US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cm</a:t>
            </a:r>
            <a:r>
              <a:rPr lang="en-US" b="1" i="1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-2</a:t>
            </a:r>
            <a:r>
              <a:rPr lang="en-US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b="1" i="1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b="1" i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85" y="3851455"/>
            <a:ext cx="3418045" cy="2830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46295" y="3817625"/>
            <a:ext cx="2236510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i="1" kern="0" dirty="0" smtClean="0">
                <a:solidFill>
                  <a:schemeClr val="bg1"/>
                </a:solidFill>
                <a:latin typeface="+mn-lt"/>
              </a:rPr>
              <a:t>ALICE p-</a:t>
            </a:r>
            <a:r>
              <a:rPr lang="en-US" sz="2000" i="1" kern="0" dirty="0" err="1" smtClean="0">
                <a:solidFill>
                  <a:schemeClr val="bg1"/>
                </a:solidFill>
                <a:latin typeface="+mn-lt"/>
              </a:rPr>
              <a:t>Pb</a:t>
            </a:r>
            <a:r>
              <a:rPr lang="en-US" sz="2000" i="1" kern="0" dirty="0" smtClean="0">
                <a:solidFill>
                  <a:schemeClr val="bg1"/>
                </a:solidFill>
                <a:latin typeface="+mn-lt"/>
              </a:rPr>
              <a:t> event</a:t>
            </a:r>
            <a:endParaRPr lang="en-GB" sz="2000" i="1" kern="0" dirty="0" smtClean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261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 dirty="0"/>
          </a:p>
        </p:txBody>
      </p:sp>
      <p:sp>
        <p:nvSpPr>
          <p:cNvPr id="1024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579BE2F-DB50-40EC-BFFE-E0B3089C6DEC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6" name="TextBox 5"/>
          <p:cNvSpPr txBox="1"/>
          <p:nvPr/>
        </p:nvSpPr>
        <p:spPr>
          <a:xfrm>
            <a:off x="1000335" y="1086295"/>
            <a:ext cx="7581900" cy="38318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>
                    <a:alpha val="38000"/>
                  </a:srgbClr>
                </a:solidFill>
                <a:latin typeface="+mn-lt"/>
              </a:rPr>
              <a:t>LHC machine</a:t>
            </a:r>
          </a:p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>
                    <a:alpha val="38000"/>
                  </a:srgbClr>
                </a:solidFill>
                <a:latin typeface="+mn-lt"/>
              </a:rPr>
              <a:t>High luminosity ingredients</a:t>
            </a:r>
          </a:p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>
                    <a:alpha val="38000"/>
                  </a:srgbClr>
                </a:solidFill>
                <a:latin typeface="+mn-lt"/>
              </a:rPr>
              <a:t>High intensity issues</a:t>
            </a:r>
          </a:p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>
                    <a:alpha val="38000"/>
                  </a:srgbClr>
                </a:solidFill>
                <a:latin typeface="+mn-lt"/>
              </a:rPr>
              <a:t>Performance 2010-2012</a:t>
            </a:r>
          </a:p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>
                    <a:alpha val="38000"/>
                  </a:srgbClr>
                </a:solidFill>
                <a:latin typeface="+mn-lt"/>
              </a:rPr>
              <a:t>Proton-Lead</a:t>
            </a:r>
          </a:p>
          <a:p>
            <a:pPr>
              <a:spcBef>
                <a:spcPts val="1800"/>
              </a:spcBef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+mn-lt"/>
              </a:rPr>
              <a:t>LHC after long shutdown</a:t>
            </a:r>
            <a:endParaRPr lang="en-US" sz="2800" b="1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376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LHC Machine  –  J. Wenninger – GIF 2012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485832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62600" y="6128266"/>
            <a:ext cx="2844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NB: not yet approved</a:t>
            </a:r>
            <a:endParaRPr lang="en-US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 year plan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17.09.2012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59</a:t>
            </a:fld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4419600" y="2057400"/>
            <a:ext cx="1143000" cy="381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LS1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419600" y="3505200"/>
            <a:ext cx="1143000" cy="381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LS2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419600" y="4876800"/>
            <a:ext cx="1143000" cy="381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LS3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581400" y="2743200"/>
            <a:ext cx="2743200" cy="381000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PHYSICS AT 6.5/7 TeV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581400" y="4191000"/>
            <a:ext cx="2743200" cy="381000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“ULTIMATE” PHYSICS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581400" y="5387655"/>
            <a:ext cx="2743200" cy="381000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HL-LHC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6645870" y="3202230"/>
            <a:ext cx="1881845" cy="841250"/>
          </a:xfrm>
          <a:prstGeom prst="roundRect">
            <a:avLst/>
          </a:prstGeom>
          <a:solidFill>
            <a:srgbClr val="FF33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 smtClean="0">
                <a:solidFill>
                  <a:schemeClr val="bg1"/>
                </a:solidFill>
                <a:latin typeface="+mj-lt"/>
                <a:sym typeface="Symbol"/>
              </a:rPr>
              <a:t> </a:t>
            </a:r>
            <a:r>
              <a:rPr lang="en-US" sz="2000" kern="0" dirty="0" smtClean="0">
                <a:solidFill>
                  <a:schemeClr val="bg1"/>
                </a:solidFill>
                <a:latin typeface="+mj-lt"/>
              </a:rPr>
              <a:t>300 </a:t>
            </a:r>
            <a:r>
              <a:rPr lang="en-US" sz="2000" kern="0" dirty="0">
                <a:solidFill>
                  <a:schemeClr val="bg1"/>
                </a:solidFill>
                <a:latin typeface="+mj-lt"/>
              </a:rPr>
              <a:t>fb</a:t>
            </a:r>
            <a:r>
              <a:rPr lang="en-US" sz="2000" kern="0" baseline="30000" dirty="0">
                <a:solidFill>
                  <a:schemeClr val="bg1"/>
                </a:solidFill>
                <a:latin typeface="+mj-lt"/>
              </a:rPr>
              <a:t>-1</a:t>
            </a:r>
            <a:r>
              <a:rPr lang="en-US" sz="2000" kern="0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>
                <a:solidFill>
                  <a:schemeClr val="bg1"/>
                </a:solidFill>
                <a:latin typeface="+mj-lt"/>
              </a:rPr>
              <a:t>a</a:t>
            </a:r>
            <a:r>
              <a:rPr lang="en-US" sz="2000" kern="0" dirty="0" smtClean="0">
                <a:solidFill>
                  <a:schemeClr val="bg1"/>
                </a:solidFill>
                <a:latin typeface="+mj-lt"/>
              </a:rPr>
              <a:t>t 6.5-7 </a:t>
            </a:r>
            <a:r>
              <a:rPr lang="en-US" sz="2000" kern="0" dirty="0" err="1">
                <a:solidFill>
                  <a:schemeClr val="bg1"/>
                </a:solidFill>
                <a:latin typeface="+mj-lt"/>
              </a:rPr>
              <a:t>TeV</a:t>
            </a:r>
            <a:endParaRPr lang="en-US" sz="2000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Up-Down Arrow 15"/>
          <p:cNvSpPr/>
          <p:nvPr/>
        </p:nvSpPr>
        <p:spPr bwMode="auto">
          <a:xfrm>
            <a:off x="8566120" y="2584090"/>
            <a:ext cx="384050" cy="2189085"/>
          </a:xfrm>
          <a:prstGeom prst="upDownArrow">
            <a:avLst/>
          </a:prstGeom>
          <a:solidFill>
            <a:srgbClr val="FF33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61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Tunnel-open-interc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239" y="2336987"/>
            <a:ext cx="3832762" cy="255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LHC dipole magnet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1331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207BCD2C-3720-4851-9C36-69B5E836A598}" type="slidenum">
              <a:rPr lang="en-US" smtClean="0">
                <a:latin typeface="Arial" pitchFamily="34" charset="0"/>
              </a:rPr>
              <a:pPr/>
              <a:t>6</a:t>
            </a:fld>
            <a:endParaRPr lang="en-US" smtClean="0">
              <a:latin typeface="Arial" pitchFamily="34" charset="0"/>
            </a:endParaRPr>
          </a:p>
        </p:txBody>
      </p:sp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70" y="2478698"/>
            <a:ext cx="5621639" cy="4214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95300" y="838200"/>
            <a:ext cx="4191000" cy="170815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225425" indent="-225425">
              <a:spcBef>
                <a:spcPts val="9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  <a:tabLst>
                <a:tab pos="225425" algn="l"/>
              </a:tabLst>
              <a:defRPr/>
            </a:pPr>
            <a:r>
              <a:rPr lang="fr-CH" dirty="0">
                <a:latin typeface="+mn-lt"/>
              </a:rPr>
              <a:t>1232 </a:t>
            </a:r>
            <a:r>
              <a:rPr lang="fr-CH" dirty="0" err="1">
                <a:latin typeface="+mn-lt"/>
              </a:rPr>
              <a:t>dipole</a:t>
            </a:r>
            <a:r>
              <a:rPr lang="fr-CH" dirty="0">
                <a:latin typeface="+mn-lt"/>
              </a:rPr>
              <a:t> </a:t>
            </a:r>
            <a:r>
              <a:rPr lang="fr-CH" dirty="0" err="1">
                <a:latin typeface="+mn-lt"/>
              </a:rPr>
              <a:t>magnets</a:t>
            </a:r>
            <a:r>
              <a:rPr lang="fr-CH" dirty="0">
                <a:latin typeface="+mn-lt"/>
              </a:rPr>
              <a:t>.</a:t>
            </a:r>
          </a:p>
          <a:p>
            <a:pPr marL="225425" indent="-225425">
              <a:spcBef>
                <a:spcPts val="9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  <a:tabLst>
                <a:tab pos="225425" algn="l"/>
              </a:tabLst>
              <a:defRPr/>
            </a:pPr>
            <a:r>
              <a:rPr lang="fr-CH" dirty="0">
                <a:solidFill>
                  <a:srgbClr val="000000"/>
                </a:solidFill>
                <a:latin typeface="Arial"/>
              </a:rPr>
              <a:t>B </a:t>
            </a:r>
            <a:r>
              <a:rPr lang="fr-CH" dirty="0" err="1">
                <a:solidFill>
                  <a:srgbClr val="000000"/>
                </a:solidFill>
                <a:latin typeface="Arial"/>
              </a:rPr>
              <a:t>field</a:t>
            </a:r>
            <a:r>
              <a:rPr lang="fr-CH" dirty="0">
                <a:solidFill>
                  <a:srgbClr val="000000"/>
                </a:solidFill>
                <a:latin typeface="Arial"/>
              </a:rPr>
              <a:t> 8.3 T (11.8 kA) @ 1.9 K (super-</a:t>
            </a:r>
            <a:r>
              <a:rPr lang="fr-CH" dirty="0" err="1">
                <a:solidFill>
                  <a:srgbClr val="000000"/>
                </a:solidFill>
                <a:latin typeface="Arial"/>
              </a:rPr>
              <a:t>fluid</a:t>
            </a:r>
            <a:r>
              <a:rPr lang="fr-CH" dirty="0">
                <a:solidFill>
                  <a:srgbClr val="000000"/>
                </a:solidFill>
                <a:latin typeface="Arial"/>
              </a:rPr>
              <a:t> </a:t>
            </a:r>
            <a:r>
              <a:rPr lang="fr-CH" dirty="0" err="1">
                <a:solidFill>
                  <a:srgbClr val="000000"/>
                </a:solidFill>
                <a:latin typeface="Arial"/>
              </a:rPr>
              <a:t>Helium</a:t>
            </a:r>
            <a:r>
              <a:rPr lang="fr-CH" dirty="0">
                <a:solidFill>
                  <a:srgbClr val="000000"/>
                </a:solidFill>
                <a:latin typeface="Arial"/>
              </a:rPr>
              <a:t>)</a:t>
            </a:r>
            <a:endParaRPr lang="en-US" dirty="0">
              <a:solidFill>
                <a:srgbClr val="000000"/>
              </a:solidFill>
              <a:latin typeface="Arial"/>
            </a:endParaRPr>
          </a:p>
          <a:p>
            <a:pPr marL="225425" indent="-225425">
              <a:spcBef>
                <a:spcPts val="9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  <a:tabLst>
                <a:tab pos="225425" algn="l"/>
              </a:tabLst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2 magnets-in-one design : two beam tubes with an opening of 56 mm.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953000" y="990600"/>
            <a:ext cx="3848100" cy="14462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225425" indent="-225425">
              <a:spcBef>
                <a:spcPts val="12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  <a:tabLst>
                <a:tab pos="225425" algn="l"/>
              </a:tabLst>
              <a:defRPr/>
            </a:pPr>
            <a:r>
              <a:rPr lang="fr-CH" dirty="0">
                <a:latin typeface="+mn-lt"/>
              </a:rPr>
              <a:t>Operating challenges:</a:t>
            </a:r>
          </a:p>
          <a:p>
            <a:pPr lvl="1" indent="-174625">
              <a:spcBef>
                <a:spcPts val="6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  <a:tabLst>
                <a:tab pos="225425" algn="l"/>
              </a:tabLst>
              <a:defRPr/>
            </a:pPr>
            <a:r>
              <a:rPr lang="fr-CH" sz="1600" i="1" dirty="0" err="1">
                <a:solidFill>
                  <a:srgbClr val="0000FF"/>
                </a:solidFill>
                <a:latin typeface="+mn-lt"/>
              </a:rPr>
              <a:t>Dynamic</a:t>
            </a:r>
            <a:r>
              <a:rPr lang="fr-CH" sz="1600" i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fr-CH" sz="1600" i="1" dirty="0" err="1">
                <a:solidFill>
                  <a:srgbClr val="0000FF"/>
                </a:solidFill>
                <a:latin typeface="+mn-lt"/>
              </a:rPr>
              <a:t>field</a:t>
            </a:r>
            <a:r>
              <a:rPr lang="fr-CH" sz="1600" i="1" dirty="0">
                <a:solidFill>
                  <a:srgbClr val="0000FF"/>
                </a:solidFill>
                <a:latin typeface="+mn-lt"/>
              </a:rPr>
              <a:t> changes </a:t>
            </a:r>
            <a:r>
              <a:rPr lang="fr-CH" sz="1600" i="1" dirty="0" err="1">
                <a:solidFill>
                  <a:srgbClr val="0000FF"/>
                </a:solidFill>
                <a:latin typeface="+mn-lt"/>
              </a:rPr>
              <a:t>at</a:t>
            </a:r>
            <a:r>
              <a:rPr lang="fr-CH" sz="1600" i="1" dirty="0">
                <a:solidFill>
                  <a:srgbClr val="0000FF"/>
                </a:solidFill>
                <a:latin typeface="+mn-lt"/>
              </a:rPr>
              <a:t> injection.</a:t>
            </a:r>
          </a:p>
          <a:p>
            <a:pPr lvl="1" indent="-174625">
              <a:spcBef>
                <a:spcPts val="6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  <a:tabLst>
                <a:tab pos="225425" algn="l"/>
              </a:tabLst>
              <a:defRPr/>
            </a:pPr>
            <a:r>
              <a:rPr lang="fr-CH" sz="1600" i="1" dirty="0" err="1">
                <a:solidFill>
                  <a:srgbClr val="0000FF"/>
                </a:solidFill>
                <a:latin typeface="+mn-lt"/>
              </a:rPr>
              <a:t>Very</a:t>
            </a:r>
            <a:r>
              <a:rPr lang="fr-CH" sz="1600" i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fr-CH" sz="1600" i="1" dirty="0" err="1">
                <a:solidFill>
                  <a:srgbClr val="0000FF"/>
                </a:solidFill>
                <a:latin typeface="+mn-lt"/>
              </a:rPr>
              <a:t>low</a:t>
            </a:r>
            <a:r>
              <a:rPr lang="fr-CH" sz="1600" i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fr-CH" sz="1600" i="1" dirty="0" err="1">
                <a:solidFill>
                  <a:srgbClr val="0000FF"/>
                </a:solidFill>
                <a:latin typeface="+mn-lt"/>
              </a:rPr>
              <a:t>quench</a:t>
            </a:r>
            <a:r>
              <a:rPr lang="fr-CH" sz="1600" i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fr-CH" sz="1600" i="1" dirty="0" err="1">
                <a:solidFill>
                  <a:srgbClr val="0000FF"/>
                </a:solidFill>
                <a:latin typeface="+mn-lt"/>
              </a:rPr>
              <a:t>levels</a:t>
            </a:r>
            <a:r>
              <a:rPr lang="fr-CH" sz="1600" i="1" dirty="0">
                <a:solidFill>
                  <a:srgbClr val="0000FF"/>
                </a:solidFill>
                <a:latin typeface="+mn-lt"/>
              </a:rPr>
              <a:t> (~ </a:t>
            </a:r>
            <a:r>
              <a:rPr lang="fr-CH" sz="1600" i="1" dirty="0" err="1">
                <a:solidFill>
                  <a:srgbClr val="0000FF"/>
                </a:solidFill>
                <a:latin typeface="+mn-lt"/>
              </a:rPr>
              <a:t>mJ</a:t>
            </a:r>
            <a:r>
              <a:rPr lang="fr-CH" sz="1600" i="1" dirty="0">
                <a:solidFill>
                  <a:srgbClr val="0000FF"/>
                </a:solidFill>
                <a:latin typeface="+mn-lt"/>
              </a:rPr>
              <a:t>/cm</a:t>
            </a:r>
            <a:r>
              <a:rPr lang="fr-CH" sz="1600" i="1" baseline="30000" dirty="0">
                <a:solidFill>
                  <a:srgbClr val="0000FF"/>
                </a:solidFill>
                <a:latin typeface="+mn-lt"/>
              </a:rPr>
              <a:t>3</a:t>
            </a:r>
            <a:r>
              <a:rPr lang="fr-CH" sz="1600" i="1" dirty="0">
                <a:solidFill>
                  <a:srgbClr val="0000FF"/>
                </a:solidFill>
                <a:latin typeface="+mn-lt"/>
              </a:rPr>
              <a:t>)</a:t>
            </a:r>
          </a:p>
          <a:p>
            <a:pPr marL="225425" indent="-225425">
              <a:spcBef>
                <a:spcPts val="12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  <a:tabLst>
                <a:tab pos="225425" algn="l"/>
              </a:tabLst>
              <a:defRPr/>
            </a:pPr>
            <a:endParaRPr lang="fr-CH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564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LS1 and LS2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60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7880" y="855865"/>
            <a:ext cx="8490192" cy="3334246"/>
          </a:xfrm>
          <a:prstGeom prst="rect">
            <a:avLst/>
          </a:prstGeom>
          <a:solidFill>
            <a:srgbClr val="D2E5FA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180975" lvl="1" indent="-180975">
              <a:spcBef>
                <a:spcPts val="400"/>
              </a:spcBef>
            </a:pPr>
            <a:r>
              <a:rPr lang="en-US" sz="2000" dirty="0" smtClean="0">
                <a:solidFill>
                  <a:srgbClr val="0000FF"/>
                </a:solidFill>
                <a:latin typeface="+mn-lt"/>
              </a:rPr>
              <a:t>2013 – 2014: Long Shutdown 1 (LS1) consolidate for 6.5 / 7TeV</a:t>
            </a:r>
          </a:p>
          <a:p>
            <a:pPr marL="361950" lvl="1" indent="-180975"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800" dirty="0" smtClean="0">
                <a:latin typeface="+mn-lt"/>
              </a:rPr>
              <a:t>Measure all </a:t>
            </a:r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splices</a:t>
            </a:r>
            <a:r>
              <a:rPr lang="en-US" sz="1800" dirty="0" smtClean="0">
                <a:latin typeface="+mn-lt"/>
              </a:rPr>
              <a:t> and repair defective splices,</a:t>
            </a:r>
          </a:p>
          <a:p>
            <a:pPr marL="361950" lvl="1" indent="-180975"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Consolidate interconnects </a:t>
            </a:r>
            <a:r>
              <a:rPr lang="en-US" sz="1800" dirty="0" smtClean="0">
                <a:latin typeface="+mn-lt"/>
              </a:rPr>
              <a:t>with new design (clamp, shunt),</a:t>
            </a:r>
          </a:p>
          <a:p>
            <a:pPr marL="361950" lvl="1" indent="-180975"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800" dirty="0" smtClean="0">
                <a:latin typeface="+mn-lt"/>
              </a:rPr>
              <a:t>Finish installation of </a:t>
            </a:r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pressure release valves </a:t>
            </a:r>
            <a:r>
              <a:rPr lang="en-US" sz="1800" dirty="0" smtClean="0">
                <a:latin typeface="+mn-lt"/>
              </a:rPr>
              <a:t>(DN200),</a:t>
            </a:r>
          </a:p>
          <a:p>
            <a:pPr marL="361950" lvl="1" indent="-180975"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Magnet consolidation,</a:t>
            </a:r>
          </a:p>
          <a:p>
            <a:pPr marL="361950" lvl="1" indent="-180975"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800" dirty="0" smtClean="0">
                <a:latin typeface="+mn-lt"/>
              </a:rPr>
              <a:t>Measures to further </a:t>
            </a:r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reduce </a:t>
            </a:r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radiation to electronics</a:t>
            </a:r>
            <a:r>
              <a:rPr lang="en-US" sz="1800" dirty="0" smtClean="0">
                <a:latin typeface="+mn-lt"/>
              </a:rPr>
              <a:t>: </a:t>
            </a:r>
            <a:r>
              <a:rPr lang="en-US" sz="1800" dirty="0" smtClean="0">
                <a:latin typeface="+mn-lt"/>
              </a:rPr>
              <a:t>relocation, redesign, …</a:t>
            </a:r>
          </a:p>
          <a:p>
            <a:pPr marL="361950" lvl="1" indent="-180975"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800" dirty="0" smtClean="0">
                <a:latin typeface="+mn-lt"/>
              </a:rPr>
              <a:t>Install </a:t>
            </a:r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collimators with integrated button BPMs </a:t>
            </a:r>
            <a:r>
              <a:rPr lang="en-US" sz="1800" dirty="0" smtClean="0">
                <a:latin typeface="+mn-lt"/>
              </a:rPr>
              <a:t>(tertiary collimators and a few secondary collimators),</a:t>
            </a:r>
          </a:p>
          <a:p>
            <a:pPr marL="361950" lvl="1" indent="-180975"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800" dirty="0" smtClean="0">
                <a:latin typeface="+mn-lt"/>
              </a:rPr>
              <a:t>Experiments consolidation/upgrades.</a:t>
            </a:r>
          </a:p>
          <a:p>
            <a:pPr marL="180975" lvl="1">
              <a:spcBef>
                <a:spcPts val="400"/>
              </a:spcBef>
            </a:pPr>
            <a:r>
              <a:rPr lang="en-US" dirty="0" smtClean="0">
                <a:latin typeface="+mn-lt"/>
              </a:rPr>
              <a:t>	</a:t>
            </a:r>
            <a:r>
              <a:rPr lang="en-US" sz="2000" b="1" dirty="0" smtClean="0">
                <a:solidFill>
                  <a:srgbClr val="D60093"/>
                </a:solidFill>
                <a:latin typeface="+mn-lt"/>
              </a:rPr>
              <a:t>Luminosity </a:t>
            </a:r>
            <a:r>
              <a:rPr lang="en-US" sz="2000" b="1" dirty="0" smtClean="0">
                <a:solidFill>
                  <a:srgbClr val="D60093"/>
                </a:solidFill>
                <a:latin typeface="+mn-lt"/>
                <a:sym typeface="Symbol"/>
              </a:rPr>
              <a:t></a:t>
            </a:r>
            <a:r>
              <a:rPr lang="en-US" sz="2000" b="1" dirty="0" smtClean="0">
                <a:solidFill>
                  <a:srgbClr val="D60093"/>
                </a:solidFill>
                <a:latin typeface="+mn-lt"/>
              </a:rPr>
              <a:t> 10</a:t>
            </a:r>
            <a:r>
              <a:rPr lang="en-US" sz="2000" b="1" baseline="30000" dirty="0" smtClean="0">
                <a:solidFill>
                  <a:srgbClr val="D60093"/>
                </a:solidFill>
                <a:latin typeface="+mn-lt"/>
              </a:rPr>
              <a:t>34</a:t>
            </a:r>
            <a:r>
              <a:rPr lang="en-US" sz="2000" b="1" dirty="0" smtClean="0">
                <a:solidFill>
                  <a:srgbClr val="D60093"/>
                </a:solidFill>
                <a:latin typeface="+mn-lt"/>
              </a:rPr>
              <a:t> cm</a:t>
            </a:r>
            <a:r>
              <a:rPr lang="en-US" sz="2000" b="1" baseline="30000" dirty="0" smtClean="0">
                <a:solidFill>
                  <a:srgbClr val="D60093"/>
                </a:solidFill>
                <a:latin typeface="+mn-lt"/>
              </a:rPr>
              <a:t>-2</a:t>
            </a:r>
            <a:r>
              <a:rPr lang="en-US" sz="2000" b="1" dirty="0" smtClean="0">
                <a:solidFill>
                  <a:srgbClr val="D60093"/>
                </a:solidFill>
                <a:latin typeface="+mn-lt"/>
              </a:rPr>
              <a:t>s</a:t>
            </a:r>
            <a:r>
              <a:rPr lang="en-US" sz="2000" b="1" baseline="30000" dirty="0" smtClean="0">
                <a:solidFill>
                  <a:srgbClr val="D60093"/>
                </a:solidFill>
                <a:latin typeface="+mn-lt"/>
              </a:rPr>
              <a:t>-1</a:t>
            </a:r>
            <a:r>
              <a:rPr lang="en-US" sz="2000" b="1" dirty="0" smtClean="0">
                <a:solidFill>
                  <a:srgbClr val="D60093"/>
                </a:solidFill>
                <a:latin typeface="+mn-lt"/>
              </a:rPr>
              <a:t> at 6.5-7 </a:t>
            </a:r>
            <a:r>
              <a:rPr lang="en-US" sz="2000" b="1" dirty="0" err="1" smtClean="0">
                <a:solidFill>
                  <a:srgbClr val="D60093"/>
                </a:solidFill>
                <a:latin typeface="+mn-lt"/>
              </a:rPr>
              <a:t>TeV</a:t>
            </a:r>
            <a:endParaRPr lang="en-US" sz="2000" b="1" dirty="0" smtClean="0">
              <a:solidFill>
                <a:srgbClr val="D60093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7880" y="4427530"/>
            <a:ext cx="8489920" cy="1477328"/>
          </a:xfrm>
          <a:prstGeom prst="rect">
            <a:avLst/>
          </a:prstGeom>
          <a:solidFill>
            <a:srgbClr val="D2E5FA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180975" lvl="1" indent="-180975">
              <a:spcBef>
                <a:spcPts val="400"/>
              </a:spcBef>
            </a:pPr>
            <a:r>
              <a:rPr lang="en-US" sz="2000" dirty="0" smtClean="0">
                <a:solidFill>
                  <a:srgbClr val="0000FF"/>
                </a:solidFill>
                <a:latin typeface="+mj-lt"/>
              </a:rPr>
              <a:t>2018: LS2 to prepare for ‘ultimate LHC’:</a:t>
            </a:r>
          </a:p>
          <a:p>
            <a:pPr marL="361950" lvl="1" indent="-180975">
              <a:spcBef>
                <a:spcPts val="400"/>
              </a:spcBef>
              <a:buFont typeface="Wingdings" pitchFamily="2" charset="2"/>
              <a:buChar char="§"/>
            </a:pPr>
            <a:r>
              <a:rPr lang="en-US" sz="2000" dirty="0" smtClean="0">
                <a:latin typeface="+mj-lt"/>
              </a:rPr>
              <a:t>Phase II collimation upgrade,</a:t>
            </a:r>
          </a:p>
          <a:p>
            <a:pPr marL="361950" lvl="1" indent="-180975">
              <a:spcBef>
                <a:spcPts val="400"/>
              </a:spcBef>
              <a:buFont typeface="Wingdings" pitchFamily="2" charset="2"/>
              <a:buChar char="§"/>
            </a:pPr>
            <a:r>
              <a:rPr lang="en-US" sz="2000" dirty="0" smtClean="0">
                <a:latin typeface="+mj-lt"/>
              </a:rPr>
              <a:t>Major injectors upgrade (LINAC4, 2GeV PS Booster, SPS coating, …).</a:t>
            </a:r>
          </a:p>
          <a:p>
            <a:pPr marL="180975" lvl="1">
              <a:spcBef>
                <a:spcPts val="400"/>
              </a:spcBef>
            </a:pPr>
            <a:r>
              <a:rPr lang="en-US" sz="2000" dirty="0">
                <a:latin typeface="+mj-lt"/>
              </a:rPr>
              <a:t>	</a:t>
            </a:r>
            <a:r>
              <a:rPr lang="en-US" sz="2000" b="1" dirty="0">
                <a:solidFill>
                  <a:srgbClr val="D60093"/>
                </a:solidFill>
                <a:latin typeface="+mn-lt"/>
              </a:rPr>
              <a:t>Luminosity </a:t>
            </a:r>
            <a:r>
              <a:rPr lang="en-US" sz="2000" b="1" dirty="0">
                <a:solidFill>
                  <a:srgbClr val="D60093"/>
                </a:solidFill>
                <a:latin typeface="+mn-lt"/>
                <a:sym typeface="Symbol"/>
              </a:rPr>
              <a:t></a:t>
            </a:r>
            <a:r>
              <a:rPr lang="en-US" sz="2000" b="1" dirty="0">
                <a:solidFill>
                  <a:srgbClr val="D60093"/>
                </a:solidFill>
                <a:latin typeface="+mn-lt"/>
              </a:rPr>
              <a:t> </a:t>
            </a:r>
            <a:r>
              <a:rPr lang="en-US" sz="2000" b="1" dirty="0" smtClean="0">
                <a:solidFill>
                  <a:srgbClr val="D60093"/>
                </a:solidFill>
                <a:latin typeface="+mn-lt"/>
              </a:rPr>
              <a:t>2×10</a:t>
            </a:r>
            <a:r>
              <a:rPr lang="en-US" sz="2000" b="1" baseline="30000" dirty="0" smtClean="0">
                <a:solidFill>
                  <a:srgbClr val="D60093"/>
                </a:solidFill>
                <a:latin typeface="+mn-lt"/>
              </a:rPr>
              <a:t>34</a:t>
            </a:r>
            <a:r>
              <a:rPr lang="en-US" sz="2000" b="1" dirty="0" smtClean="0">
                <a:solidFill>
                  <a:srgbClr val="D60093"/>
                </a:solidFill>
                <a:latin typeface="+mn-lt"/>
              </a:rPr>
              <a:t> </a:t>
            </a:r>
            <a:r>
              <a:rPr lang="en-US" sz="2000" b="1" dirty="0">
                <a:solidFill>
                  <a:srgbClr val="D60093"/>
                </a:solidFill>
                <a:latin typeface="+mn-lt"/>
              </a:rPr>
              <a:t>cm</a:t>
            </a:r>
            <a:r>
              <a:rPr lang="en-US" sz="2000" b="1" baseline="30000" dirty="0">
                <a:solidFill>
                  <a:srgbClr val="D60093"/>
                </a:solidFill>
                <a:latin typeface="+mn-lt"/>
              </a:rPr>
              <a:t>-2</a:t>
            </a:r>
            <a:r>
              <a:rPr lang="en-US" sz="2000" b="1" dirty="0">
                <a:solidFill>
                  <a:srgbClr val="D60093"/>
                </a:solidFill>
                <a:latin typeface="+mn-lt"/>
              </a:rPr>
              <a:t>s</a:t>
            </a:r>
            <a:r>
              <a:rPr lang="en-US" sz="2000" b="1" baseline="30000" dirty="0">
                <a:solidFill>
                  <a:srgbClr val="D60093"/>
                </a:solidFill>
                <a:latin typeface="+mn-lt"/>
              </a:rPr>
              <a:t>-1</a:t>
            </a:r>
            <a:r>
              <a:rPr lang="en-US" sz="2000" b="1" dirty="0">
                <a:solidFill>
                  <a:srgbClr val="D60093"/>
                </a:solidFill>
                <a:latin typeface="+mn-lt"/>
              </a:rPr>
              <a:t> at 6.5-7 </a:t>
            </a:r>
            <a:r>
              <a:rPr lang="en-US" sz="2000" b="1" dirty="0" err="1">
                <a:solidFill>
                  <a:srgbClr val="D60093"/>
                </a:solidFill>
                <a:latin typeface="+mn-lt"/>
              </a:rPr>
              <a:t>TeV</a:t>
            </a:r>
            <a:r>
              <a:rPr lang="en-US" sz="2000" b="1" dirty="0" smtClean="0">
                <a:solidFill>
                  <a:srgbClr val="D60093"/>
                </a:solidFill>
                <a:latin typeface="+mn-lt"/>
              </a:rPr>
              <a:t>.</a:t>
            </a:r>
            <a:endParaRPr lang="en-US" sz="2000" b="1" dirty="0">
              <a:solidFill>
                <a:srgbClr val="D60093"/>
              </a:solidFill>
              <a:latin typeface="+mn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LHC Machine  –  J. Wenninger – GIF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52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1028700" y="0"/>
            <a:ext cx="7086600" cy="715963"/>
          </a:xfrm>
        </p:spPr>
        <p:txBody>
          <a:bodyPr/>
          <a:lstStyle/>
          <a:p>
            <a:r>
              <a:rPr lang="en-US" dirty="0" smtClean="0"/>
              <a:t>Bus-bar joint (splice)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7066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7387D780-8E0F-4888-A57B-E8D117B77B32}" type="slidenum">
              <a:rPr lang="en-US" smtClean="0">
                <a:latin typeface="Arial" pitchFamily="34" charset="0"/>
              </a:rPr>
              <a:pPr/>
              <a:t>61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6284" y="894270"/>
            <a:ext cx="7757811" cy="2034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9725" lvl="1" indent="-227013" eaLnBrk="1" hangingPunct="1">
              <a:lnSpc>
                <a:spcPct val="90000"/>
              </a:lnSpc>
              <a:spcBef>
                <a:spcPts val="12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+mn-lt"/>
              </a:rPr>
              <a:t>~24’000 </a:t>
            </a:r>
            <a:r>
              <a:rPr lang="en-US" sz="2000" kern="0" dirty="0">
                <a:solidFill>
                  <a:srgbClr val="000000"/>
                </a:solidFill>
                <a:latin typeface="+mn-lt"/>
              </a:rPr>
              <a:t>bus-bar </a:t>
            </a:r>
            <a:r>
              <a:rPr lang="en-US" sz="2000" kern="0" dirty="0" smtClean="0">
                <a:solidFill>
                  <a:srgbClr val="000000"/>
                </a:solidFill>
                <a:latin typeface="+mn-lt"/>
              </a:rPr>
              <a:t>(=current conductors) joints </a:t>
            </a:r>
            <a:r>
              <a:rPr lang="en-US" sz="2000" kern="0" dirty="0">
                <a:solidFill>
                  <a:srgbClr val="000000"/>
                </a:solidFill>
                <a:latin typeface="+mn-lt"/>
              </a:rPr>
              <a:t>in the </a:t>
            </a:r>
            <a:r>
              <a:rPr lang="en-US" sz="2000" kern="0" dirty="0" smtClean="0">
                <a:solidFill>
                  <a:srgbClr val="000000"/>
                </a:solidFill>
                <a:latin typeface="+mn-lt"/>
              </a:rPr>
              <a:t>main </a:t>
            </a:r>
            <a:r>
              <a:rPr lang="en-US" sz="2000" kern="0" dirty="0">
                <a:solidFill>
                  <a:srgbClr val="000000"/>
                </a:solidFill>
                <a:latin typeface="+mn-lt"/>
              </a:rPr>
              <a:t>circuits</a:t>
            </a:r>
            <a:r>
              <a:rPr lang="en-US" sz="2000" kern="0" dirty="0" smtClean="0">
                <a:solidFill>
                  <a:srgbClr val="000000"/>
                </a:solidFill>
                <a:latin typeface="+mn-lt"/>
              </a:rPr>
              <a:t>.</a:t>
            </a:r>
          </a:p>
          <a:p>
            <a:pPr marL="723900" lvl="2" indent="-155575" eaLnBrk="1" hangingPunct="1">
              <a:spcBef>
                <a:spcPts val="6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  <a:defRPr/>
            </a:pPr>
            <a:r>
              <a:rPr lang="en-US" i="1" kern="0" dirty="0" smtClean="0">
                <a:solidFill>
                  <a:srgbClr val="0000FF"/>
                </a:solidFill>
                <a:latin typeface="+mn-lt"/>
              </a:rPr>
              <a:t>After the incident 2008, a new protection system had be to design and installed for the joints.</a:t>
            </a:r>
            <a:endParaRPr lang="en-US" i="1" kern="0" dirty="0">
              <a:solidFill>
                <a:srgbClr val="0000FF"/>
              </a:solidFill>
              <a:latin typeface="+mn-lt"/>
            </a:endParaRPr>
          </a:p>
          <a:p>
            <a:pPr marL="339725" lvl="1" indent="-227013" eaLnBrk="1" hangingPunct="1">
              <a:lnSpc>
                <a:spcPct val="90000"/>
              </a:lnSpc>
              <a:spcBef>
                <a:spcPts val="12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+mn-lt"/>
              </a:rPr>
              <a:t>~10’000 </a:t>
            </a:r>
            <a:r>
              <a:rPr lang="en-US" sz="2000" kern="0" dirty="0">
                <a:solidFill>
                  <a:srgbClr val="000000"/>
                </a:solidFill>
                <a:latin typeface="+mn-lt"/>
              </a:rPr>
              <a:t>joints are at the interconnection between magnets. </a:t>
            </a:r>
          </a:p>
          <a:p>
            <a:pPr marL="339725" lvl="1" indent="-227013" eaLnBrk="1" hangingPunct="1">
              <a:lnSpc>
                <a:spcPct val="90000"/>
              </a:lnSpc>
              <a:spcBef>
                <a:spcPts val="600"/>
              </a:spcBef>
              <a:buClr>
                <a:srgbClr val="0000FF"/>
              </a:buClr>
              <a:buSzPct val="80000"/>
              <a:defRPr/>
            </a:pPr>
            <a:r>
              <a:rPr lang="en-US" kern="0" dirty="0">
                <a:solidFill>
                  <a:srgbClr val="000000"/>
                </a:solidFill>
                <a:latin typeface="+mn-lt"/>
              </a:rPr>
              <a:t>	</a:t>
            </a:r>
            <a:endParaRPr lang="en-US" kern="0" dirty="0">
              <a:solidFill>
                <a:srgbClr val="0000FF"/>
              </a:solidFill>
              <a:latin typeface="+mn-lt"/>
            </a:endParaRPr>
          </a:p>
          <a:p>
            <a:pPr marL="339725" indent="-227013">
              <a:defRPr/>
            </a:pPr>
            <a:endParaRPr lang="en-US" dirty="0">
              <a:latin typeface="+mn-lt"/>
            </a:endParaRPr>
          </a:p>
        </p:txBody>
      </p:sp>
      <p:pic>
        <p:nvPicPr>
          <p:cNvPr id="7066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31" y="2396689"/>
            <a:ext cx="6095064" cy="398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828715" y="4391437"/>
            <a:ext cx="3086100" cy="107791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0000FF"/>
                </a:solidFill>
              </a:rPr>
              <a:t>Nominal joint resistance:</a:t>
            </a:r>
          </a:p>
          <a:p>
            <a:pPr marL="174625" indent="-174625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GB" dirty="0">
                <a:solidFill>
                  <a:srgbClr val="0000FF"/>
                </a:solidFill>
              </a:rPr>
              <a:t>1.9 K 		 </a:t>
            </a:r>
            <a:r>
              <a:rPr lang="en-GB" b="1" dirty="0">
                <a:solidFill>
                  <a:srgbClr val="0000FF"/>
                </a:solidFill>
              </a:rPr>
              <a:t>0.3 n</a:t>
            </a:r>
            <a:r>
              <a:rPr lang="el-GR" b="1" dirty="0">
                <a:solidFill>
                  <a:srgbClr val="0000FF"/>
                </a:solidFill>
              </a:rPr>
              <a:t>Ω</a:t>
            </a:r>
            <a:endParaRPr lang="en-US" b="1" dirty="0">
              <a:solidFill>
                <a:srgbClr val="0000FF"/>
              </a:solidFill>
            </a:endParaRPr>
          </a:p>
          <a:p>
            <a:pPr marL="174625" indent="-174625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FF"/>
                </a:solidFill>
              </a:rPr>
              <a:t>300K 		~</a:t>
            </a:r>
            <a:r>
              <a:rPr lang="en-US" b="1" dirty="0">
                <a:solidFill>
                  <a:srgbClr val="0000FF"/>
                </a:solidFill>
              </a:rPr>
              <a:t>10 </a:t>
            </a:r>
            <a:r>
              <a:rPr lang="el-GR" b="1" dirty="0">
                <a:solidFill>
                  <a:srgbClr val="0000FF"/>
                </a:solidFill>
              </a:rPr>
              <a:t>μΩ</a:t>
            </a:r>
            <a:endParaRPr lang="en-GB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8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Joint quality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7168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C691A539-7B47-45B7-AC99-70CA72BAA04E}" type="slidenum">
              <a:rPr lang="en-US" smtClean="0">
                <a:latin typeface="Arial" pitchFamily="34" charset="0"/>
              </a:rPr>
              <a:pPr/>
              <a:t>62</a:t>
            </a:fld>
            <a:endParaRPr lang="en-US" smtClean="0">
              <a:latin typeface="Arial" pitchFamily="34" charset="0"/>
            </a:endParaRPr>
          </a:p>
        </p:txBody>
      </p:sp>
      <p:grpSp>
        <p:nvGrpSpPr>
          <p:cNvPr id="71686" name="Group 148"/>
          <p:cNvGrpSpPr>
            <a:grpSpLocks/>
          </p:cNvGrpSpPr>
          <p:nvPr/>
        </p:nvGrpSpPr>
        <p:grpSpPr bwMode="auto">
          <a:xfrm>
            <a:off x="945510" y="2814520"/>
            <a:ext cx="7543800" cy="1219200"/>
            <a:chOff x="685800" y="4114800"/>
            <a:chExt cx="7543800" cy="1219200"/>
          </a:xfrm>
        </p:grpSpPr>
        <p:sp>
          <p:nvSpPr>
            <p:cNvPr id="169" name="Rectangle 168"/>
            <p:cNvSpPr>
              <a:spLocks noChangeArrowheads="1"/>
            </p:cNvSpPr>
            <p:nvPr/>
          </p:nvSpPr>
          <p:spPr bwMode="auto">
            <a:xfrm>
              <a:off x="3200400" y="4872038"/>
              <a:ext cx="4876800" cy="88900"/>
            </a:xfrm>
            <a:prstGeom prst="rect">
              <a:avLst/>
            </a:prstGeom>
            <a:solidFill>
              <a:srgbClr val="000000">
                <a:lumMod val="75000"/>
                <a:lumOff val="25000"/>
              </a:srgb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170" name="Rectangle 141"/>
            <p:cNvSpPr>
              <a:spLocks noChangeArrowheads="1"/>
            </p:cNvSpPr>
            <p:nvPr/>
          </p:nvSpPr>
          <p:spPr bwMode="auto">
            <a:xfrm>
              <a:off x="3200400" y="4489450"/>
              <a:ext cx="2971800" cy="304800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1" name="Rectangle 142"/>
            <p:cNvSpPr>
              <a:spLocks noChangeArrowheads="1"/>
            </p:cNvSpPr>
            <p:nvPr/>
          </p:nvSpPr>
          <p:spPr bwMode="auto">
            <a:xfrm>
              <a:off x="2895600" y="4946650"/>
              <a:ext cx="3581400" cy="365125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2" name="Rectangle 143"/>
            <p:cNvSpPr>
              <a:spLocks noChangeArrowheads="1"/>
            </p:cNvSpPr>
            <p:nvPr/>
          </p:nvSpPr>
          <p:spPr bwMode="auto">
            <a:xfrm>
              <a:off x="6483350" y="4946650"/>
              <a:ext cx="1600200" cy="365125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3" name="Rectangle 144"/>
            <p:cNvSpPr>
              <a:spLocks noChangeArrowheads="1"/>
            </p:cNvSpPr>
            <p:nvPr/>
          </p:nvSpPr>
          <p:spPr bwMode="auto">
            <a:xfrm>
              <a:off x="6178550" y="4489450"/>
              <a:ext cx="1905000" cy="381000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4" name="Text Box 14"/>
            <p:cNvSpPr txBox="1">
              <a:spLocks noChangeArrowheads="1"/>
            </p:cNvSpPr>
            <p:nvPr/>
          </p:nvSpPr>
          <p:spPr bwMode="auto">
            <a:xfrm>
              <a:off x="1447800" y="4932363"/>
              <a:ext cx="590550" cy="3667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>
                  <a:solidFill>
                    <a:sysClr val="windowText" lastClr="000000"/>
                  </a:solidFill>
                </a:rPr>
                <a:t>bus</a:t>
              </a:r>
            </a:p>
          </p:txBody>
        </p:sp>
        <p:sp>
          <p:nvSpPr>
            <p:cNvPr id="175" name="Text Box 15"/>
            <p:cNvSpPr txBox="1">
              <a:spLocks noChangeArrowheads="1"/>
            </p:cNvSpPr>
            <p:nvPr/>
          </p:nvSpPr>
          <p:spPr bwMode="auto">
            <a:xfrm>
              <a:off x="4148138" y="4932363"/>
              <a:ext cx="1057275" cy="36988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>
                  <a:solidFill>
                    <a:sysClr val="windowText" lastClr="000000"/>
                  </a:solidFill>
                  <a:latin typeface="+mn-lt"/>
                </a:rPr>
                <a:t>U-profile</a:t>
              </a:r>
            </a:p>
          </p:txBody>
        </p:sp>
        <p:sp>
          <p:nvSpPr>
            <p:cNvPr id="176" name="Text Box 17"/>
            <p:cNvSpPr txBox="1">
              <a:spLocks noChangeArrowheads="1"/>
            </p:cNvSpPr>
            <p:nvPr/>
          </p:nvSpPr>
          <p:spPr bwMode="auto">
            <a:xfrm>
              <a:off x="7046913" y="4960938"/>
              <a:ext cx="555625" cy="36988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+mn-lt"/>
                </a:rPr>
                <a:t>bus</a:t>
              </a:r>
            </a:p>
          </p:txBody>
        </p:sp>
        <p:sp>
          <p:nvSpPr>
            <p:cNvPr id="177" name="Rectangle 4"/>
            <p:cNvSpPr>
              <a:spLocks noChangeArrowheads="1"/>
            </p:cNvSpPr>
            <p:nvPr/>
          </p:nvSpPr>
          <p:spPr bwMode="auto">
            <a:xfrm>
              <a:off x="838200" y="4786313"/>
              <a:ext cx="5257800" cy="84137"/>
            </a:xfrm>
            <a:prstGeom prst="rect">
              <a:avLst/>
            </a:prstGeom>
            <a:solidFill>
              <a:srgbClr val="000000">
                <a:lumMod val="75000"/>
                <a:lumOff val="25000"/>
              </a:srgb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178" name="Rectangle 149"/>
            <p:cNvSpPr>
              <a:spLocks noChangeArrowheads="1"/>
            </p:cNvSpPr>
            <p:nvPr/>
          </p:nvSpPr>
          <p:spPr bwMode="auto">
            <a:xfrm>
              <a:off x="6172200" y="4779963"/>
              <a:ext cx="1920875" cy="90487"/>
            </a:xfrm>
            <a:prstGeom prst="rect">
              <a:avLst/>
            </a:prstGeom>
            <a:solidFill>
              <a:srgbClr val="00B0F0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9" name="Rectangle 20"/>
            <p:cNvSpPr>
              <a:spLocks noChangeArrowheads="1"/>
            </p:cNvSpPr>
            <p:nvPr/>
          </p:nvSpPr>
          <p:spPr bwMode="auto">
            <a:xfrm>
              <a:off x="6172200" y="4932363"/>
              <a:ext cx="1920875" cy="90487"/>
            </a:xfrm>
            <a:prstGeom prst="rect">
              <a:avLst/>
            </a:prstGeom>
            <a:solidFill>
              <a:srgbClr val="00B0F0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0" name="Rectangle 29"/>
            <p:cNvSpPr>
              <a:spLocks noChangeArrowheads="1"/>
            </p:cNvSpPr>
            <p:nvPr/>
          </p:nvSpPr>
          <p:spPr bwMode="auto">
            <a:xfrm>
              <a:off x="6172200" y="4489450"/>
              <a:ext cx="76200" cy="365125"/>
            </a:xfrm>
            <a:prstGeom prst="rect">
              <a:avLst/>
            </a:prstGeom>
            <a:solidFill>
              <a:srgbClr val="00B0F0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1" name="Rectangle 30"/>
            <p:cNvSpPr>
              <a:spLocks noChangeArrowheads="1"/>
            </p:cNvSpPr>
            <p:nvPr/>
          </p:nvSpPr>
          <p:spPr bwMode="auto">
            <a:xfrm>
              <a:off x="6477000" y="4946650"/>
              <a:ext cx="76200" cy="365125"/>
            </a:xfrm>
            <a:prstGeom prst="rect">
              <a:avLst/>
            </a:prstGeom>
            <a:solidFill>
              <a:srgbClr val="00B0F0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2" name="Text Box 17"/>
            <p:cNvSpPr txBox="1">
              <a:spLocks noChangeArrowheads="1"/>
            </p:cNvSpPr>
            <p:nvPr/>
          </p:nvSpPr>
          <p:spPr bwMode="auto">
            <a:xfrm>
              <a:off x="4286250" y="4427538"/>
              <a:ext cx="865188" cy="36988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+mn-lt"/>
                </a:rPr>
                <a:t>wedge</a:t>
              </a:r>
            </a:p>
          </p:txBody>
        </p:sp>
        <p:cxnSp>
          <p:nvCxnSpPr>
            <p:cNvPr id="71706" name="Straight Connector 182"/>
            <p:cNvCxnSpPr>
              <a:cxnSpLocks noChangeShapeType="1"/>
            </p:cNvCxnSpPr>
            <p:nvPr/>
          </p:nvCxnSpPr>
          <p:spPr bwMode="auto">
            <a:xfrm>
              <a:off x="3194050" y="4779962"/>
              <a:ext cx="3048000" cy="0"/>
            </a:xfrm>
            <a:prstGeom prst="line">
              <a:avLst/>
            </a:prstGeom>
            <a:noFill/>
            <a:ln w="12700" algn="ctr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707" name="Straight Connector 183"/>
            <p:cNvCxnSpPr>
              <a:cxnSpLocks noChangeShapeType="1"/>
            </p:cNvCxnSpPr>
            <p:nvPr/>
          </p:nvCxnSpPr>
          <p:spPr bwMode="auto">
            <a:xfrm>
              <a:off x="3200400" y="4870450"/>
              <a:ext cx="2895600" cy="0"/>
            </a:xfrm>
            <a:prstGeom prst="line">
              <a:avLst/>
            </a:prstGeom>
            <a:noFill/>
            <a:ln w="12700" algn="ctr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708" name="Straight Connector 184"/>
            <p:cNvCxnSpPr>
              <a:cxnSpLocks noChangeShapeType="1"/>
            </p:cNvCxnSpPr>
            <p:nvPr/>
          </p:nvCxnSpPr>
          <p:spPr bwMode="auto">
            <a:xfrm>
              <a:off x="3195638" y="4946650"/>
              <a:ext cx="3048000" cy="0"/>
            </a:xfrm>
            <a:prstGeom prst="line">
              <a:avLst/>
            </a:prstGeom>
            <a:noFill/>
            <a:ln w="12700" algn="ctr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6" name="TextBox 157"/>
            <p:cNvSpPr txBox="1">
              <a:spLocks noChangeArrowheads="1"/>
            </p:cNvSpPr>
            <p:nvPr/>
          </p:nvSpPr>
          <p:spPr bwMode="auto">
            <a:xfrm>
              <a:off x="914400" y="4114800"/>
              <a:ext cx="838200" cy="338138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kern="0" dirty="0">
                  <a:solidFill>
                    <a:sysClr val="windowText" lastClr="000000"/>
                  </a:solidFill>
                  <a:latin typeface="+mn-lt"/>
                </a:rPr>
                <a:t>Solder</a:t>
              </a:r>
            </a:p>
          </p:txBody>
        </p:sp>
        <p:sp>
          <p:nvSpPr>
            <p:cNvPr id="187" name="Rectangle 158"/>
            <p:cNvSpPr>
              <a:spLocks noChangeArrowheads="1"/>
            </p:cNvSpPr>
            <p:nvPr/>
          </p:nvSpPr>
          <p:spPr bwMode="auto">
            <a:xfrm>
              <a:off x="838200" y="4953000"/>
              <a:ext cx="1981200" cy="381000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838200" y="4695825"/>
              <a:ext cx="1447800" cy="76200"/>
            </a:xfrm>
            <a:prstGeom prst="rect">
              <a:avLst/>
            </a:prstGeom>
            <a:solidFill>
              <a:srgbClr val="00B0F0"/>
            </a:solidFill>
            <a:ln w="1905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srgbClr val="FFFFFF"/>
                </a:solidFill>
                <a:latin typeface="Arial Unicode MS"/>
              </a:endParaRPr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838200" y="4876800"/>
              <a:ext cx="1447800" cy="76200"/>
            </a:xfrm>
            <a:prstGeom prst="rect">
              <a:avLst/>
            </a:prstGeom>
            <a:solidFill>
              <a:srgbClr val="00B0F0"/>
            </a:solidFill>
            <a:ln w="1905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srgbClr val="FFFFFF"/>
                </a:solidFill>
                <a:latin typeface="Arial Unicode MS"/>
              </a:endParaRPr>
            </a:p>
          </p:txBody>
        </p:sp>
        <p:sp>
          <p:nvSpPr>
            <p:cNvPr id="190" name="Rectangle 161"/>
            <p:cNvSpPr>
              <a:spLocks noChangeArrowheads="1"/>
            </p:cNvSpPr>
            <p:nvPr/>
          </p:nvSpPr>
          <p:spPr bwMode="auto">
            <a:xfrm>
              <a:off x="830263" y="4503738"/>
              <a:ext cx="2286000" cy="182562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71714" name="Straight Arrow Connector 190"/>
            <p:cNvCxnSpPr>
              <a:cxnSpLocks noChangeShapeType="1"/>
              <a:stCxn id="186" idx="2"/>
            </p:cNvCxnSpPr>
            <p:nvPr/>
          </p:nvCxnSpPr>
          <p:spPr bwMode="auto">
            <a:xfrm rot="16200000" flipH="1">
              <a:off x="1423987" y="4362450"/>
              <a:ext cx="314325" cy="495300"/>
            </a:xfrm>
            <a:prstGeom prst="straightConnector1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2" name="TextBox 163"/>
            <p:cNvSpPr txBox="1">
              <a:spLocks noChangeArrowheads="1"/>
            </p:cNvSpPr>
            <p:nvPr/>
          </p:nvSpPr>
          <p:spPr bwMode="auto">
            <a:xfrm>
              <a:off x="3352800" y="4114800"/>
              <a:ext cx="1143000" cy="338138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kern="0" dirty="0">
                  <a:solidFill>
                    <a:sysClr val="windowText" lastClr="000000"/>
                  </a:solidFill>
                  <a:latin typeface="+mn-lt"/>
                </a:rPr>
                <a:t>No solder</a:t>
              </a:r>
            </a:p>
          </p:txBody>
        </p:sp>
        <p:cxnSp>
          <p:nvCxnSpPr>
            <p:cNvPr id="71716" name="Straight Arrow Connector 192"/>
            <p:cNvCxnSpPr>
              <a:cxnSpLocks noChangeShapeType="1"/>
              <a:stCxn id="192" idx="1"/>
            </p:cNvCxnSpPr>
            <p:nvPr/>
          </p:nvCxnSpPr>
          <p:spPr bwMode="auto">
            <a:xfrm rot="10800000" flipV="1">
              <a:off x="2743200" y="4284662"/>
              <a:ext cx="609600" cy="439738"/>
            </a:xfrm>
            <a:prstGeom prst="straightConnector1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5" name="Group 120"/>
            <p:cNvGrpSpPr/>
            <p:nvPr/>
          </p:nvGrpSpPr>
          <p:grpSpPr>
            <a:xfrm flipV="1">
              <a:off x="7924800" y="4478548"/>
              <a:ext cx="304800" cy="838200"/>
              <a:chOff x="8153400" y="3962400"/>
              <a:chExt cx="304800" cy="838200"/>
            </a:xfrm>
            <a:solidFill>
              <a:srgbClr val="FFFFFF"/>
            </a:solidFill>
          </p:grpSpPr>
          <p:grpSp>
            <p:nvGrpSpPr>
              <p:cNvPr id="6" name="Group 89"/>
              <p:cNvGrpSpPr/>
              <p:nvPr/>
            </p:nvGrpSpPr>
            <p:grpSpPr>
              <a:xfrm>
                <a:off x="8153400" y="3962400"/>
                <a:ext cx="152400" cy="838200"/>
                <a:chOff x="8458200" y="3962400"/>
                <a:chExt cx="152400" cy="838200"/>
              </a:xfrm>
              <a:grpFill/>
            </p:grpSpPr>
            <p:sp>
              <p:nvSpPr>
                <p:cNvPr id="211" name="Right Triangle 210"/>
                <p:cNvSpPr/>
                <p:nvPr/>
              </p:nvSpPr>
              <p:spPr>
                <a:xfrm flipH="1">
                  <a:off x="8458200" y="3962400"/>
                  <a:ext cx="152400" cy="76200"/>
                </a:xfrm>
                <a:prstGeom prst="rtTriangle">
                  <a:avLst/>
                </a:prstGeom>
                <a:grpFill/>
                <a:ln w="63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kern="0">
                    <a:solidFill>
                      <a:srgbClr val="FFFFFF"/>
                    </a:solidFill>
                    <a:latin typeface="Arial Unicode MS"/>
                  </a:endParaRPr>
                </a:p>
              </p:txBody>
            </p:sp>
            <p:sp>
              <p:nvSpPr>
                <p:cNvPr id="212" name="Right Triangle 211"/>
                <p:cNvSpPr/>
                <p:nvPr/>
              </p:nvSpPr>
              <p:spPr>
                <a:xfrm flipH="1">
                  <a:off x="8458200" y="4038600"/>
                  <a:ext cx="152400" cy="76200"/>
                </a:xfrm>
                <a:prstGeom prst="rtTriangle">
                  <a:avLst/>
                </a:prstGeom>
                <a:grpFill/>
                <a:ln w="63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kern="0">
                    <a:solidFill>
                      <a:srgbClr val="FFFFFF"/>
                    </a:solidFill>
                    <a:latin typeface="Arial Unicode MS"/>
                  </a:endParaRPr>
                </a:p>
              </p:txBody>
            </p:sp>
            <p:sp>
              <p:nvSpPr>
                <p:cNvPr id="213" name="Right Triangle 212"/>
                <p:cNvSpPr/>
                <p:nvPr/>
              </p:nvSpPr>
              <p:spPr>
                <a:xfrm flipH="1">
                  <a:off x="8458200" y="4114800"/>
                  <a:ext cx="152400" cy="76200"/>
                </a:xfrm>
                <a:prstGeom prst="rtTriangle">
                  <a:avLst/>
                </a:prstGeom>
                <a:grpFill/>
                <a:ln w="63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kern="0">
                    <a:solidFill>
                      <a:srgbClr val="FFFFFF"/>
                    </a:solidFill>
                    <a:latin typeface="Arial Unicode MS"/>
                  </a:endParaRPr>
                </a:p>
              </p:txBody>
            </p:sp>
            <p:sp>
              <p:nvSpPr>
                <p:cNvPr id="214" name="Right Triangle 213"/>
                <p:cNvSpPr/>
                <p:nvPr/>
              </p:nvSpPr>
              <p:spPr>
                <a:xfrm flipH="1">
                  <a:off x="8458200" y="4191000"/>
                  <a:ext cx="152400" cy="76200"/>
                </a:xfrm>
                <a:prstGeom prst="rtTriangle">
                  <a:avLst/>
                </a:prstGeom>
                <a:grpFill/>
                <a:ln w="63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kern="0">
                    <a:solidFill>
                      <a:srgbClr val="FFFFFF"/>
                    </a:solidFill>
                    <a:latin typeface="Arial Unicode MS"/>
                  </a:endParaRPr>
                </a:p>
              </p:txBody>
            </p:sp>
            <p:sp>
              <p:nvSpPr>
                <p:cNvPr id="215" name="Right Triangle 214"/>
                <p:cNvSpPr/>
                <p:nvPr/>
              </p:nvSpPr>
              <p:spPr>
                <a:xfrm flipH="1">
                  <a:off x="8458200" y="4267200"/>
                  <a:ext cx="152400" cy="76200"/>
                </a:xfrm>
                <a:prstGeom prst="rtTriangle">
                  <a:avLst/>
                </a:prstGeom>
                <a:grpFill/>
                <a:ln w="63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kern="0">
                    <a:solidFill>
                      <a:srgbClr val="FFFFFF"/>
                    </a:solidFill>
                    <a:latin typeface="Arial Unicode MS"/>
                  </a:endParaRPr>
                </a:p>
              </p:txBody>
            </p:sp>
            <p:sp>
              <p:nvSpPr>
                <p:cNvPr id="216" name="Right Triangle 215"/>
                <p:cNvSpPr/>
                <p:nvPr/>
              </p:nvSpPr>
              <p:spPr>
                <a:xfrm flipH="1">
                  <a:off x="8458200" y="4343400"/>
                  <a:ext cx="152400" cy="76200"/>
                </a:xfrm>
                <a:prstGeom prst="rtTriangle">
                  <a:avLst/>
                </a:prstGeom>
                <a:grpFill/>
                <a:ln w="63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kern="0">
                    <a:solidFill>
                      <a:srgbClr val="FFFFFF"/>
                    </a:solidFill>
                    <a:latin typeface="Arial Unicode MS"/>
                  </a:endParaRPr>
                </a:p>
              </p:txBody>
            </p:sp>
            <p:sp>
              <p:nvSpPr>
                <p:cNvPr id="217" name="Right Triangle 216"/>
                <p:cNvSpPr/>
                <p:nvPr/>
              </p:nvSpPr>
              <p:spPr>
                <a:xfrm flipH="1">
                  <a:off x="8458200" y="4419600"/>
                  <a:ext cx="152400" cy="76200"/>
                </a:xfrm>
                <a:prstGeom prst="rtTriangle">
                  <a:avLst/>
                </a:prstGeom>
                <a:grpFill/>
                <a:ln w="63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kern="0">
                    <a:solidFill>
                      <a:srgbClr val="FFFFFF"/>
                    </a:solidFill>
                    <a:latin typeface="Arial Unicode MS"/>
                  </a:endParaRPr>
                </a:p>
              </p:txBody>
            </p:sp>
            <p:sp>
              <p:nvSpPr>
                <p:cNvPr id="218" name="Right Triangle 217"/>
                <p:cNvSpPr/>
                <p:nvPr/>
              </p:nvSpPr>
              <p:spPr>
                <a:xfrm flipH="1">
                  <a:off x="8458200" y="4495800"/>
                  <a:ext cx="152400" cy="76200"/>
                </a:xfrm>
                <a:prstGeom prst="rtTriangle">
                  <a:avLst/>
                </a:prstGeom>
                <a:grpFill/>
                <a:ln w="63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kern="0">
                    <a:solidFill>
                      <a:srgbClr val="FFFFFF"/>
                    </a:solidFill>
                    <a:latin typeface="Arial Unicode MS"/>
                  </a:endParaRPr>
                </a:p>
              </p:txBody>
            </p:sp>
            <p:sp>
              <p:nvSpPr>
                <p:cNvPr id="219" name="Right Triangle 218"/>
                <p:cNvSpPr/>
                <p:nvPr/>
              </p:nvSpPr>
              <p:spPr>
                <a:xfrm flipH="1">
                  <a:off x="8458200" y="4572000"/>
                  <a:ext cx="152400" cy="76200"/>
                </a:xfrm>
                <a:prstGeom prst="rtTriangle">
                  <a:avLst/>
                </a:prstGeom>
                <a:grpFill/>
                <a:ln w="63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kern="0">
                    <a:solidFill>
                      <a:srgbClr val="FFFFFF"/>
                    </a:solidFill>
                    <a:latin typeface="Arial Unicode MS"/>
                  </a:endParaRPr>
                </a:p>
              </p:txBody>
            </p:sp>
            <p:sp>
              <p:nvSpPr>
                <p:cNvPr id="220" name="Right Triangle 219"/>
                <p:cNvSpPr/>
                <p:nvPr/>
              </p:nvSpPr>
              <p:spPr>
                <a:xfrm flipH="1">
                  <a:off x="8458200" y="4648200"/>
                  <a:ext cx="152400" cy="76200"/>
                </a:xfrm>
                <a:prstGeom prst="rtTriangle">
                  <a:avLst/>
                </a:prstGeom>
                <a:grpFill/>
                <a:ln w="63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kern="0">
                    <a:solidFill>
                      <a:srgbClr val="FFFFFF"/>
                    </a:solidFill>
                    <a:latin typeface="Arial Unicode MS"/>
                  </a:endParaRPr>
                </a:p>
              </p:txBody>
            </p:sp>
            <p:sp>
              <p:nvSpPr>
                <p:cNvPr id="221" name="Right Triangle 220"/>
                <p:cNvSpPr/>
                <p:nvPr/>
              </p:nvSpPr>
              <p:spPr>
                <a:xfrm flipH="1">
                  <a:off x="8458200" y="4724400"/>
                  <a:ext cx="152400" cy="76200"/>
                </a:xfrm>
                <a:prstGeom prst="rtTriangle">
                  <a:avLst/>
                </a:prstGeom>
                <a:grpFill/>
                <a:ln w="63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kern="0">
                    <a:solidFill>
                      <a:srgbClr val="FFFFFF"/>
                    </a:solidFill>
                    <a:latin typeface="Arial Unicode MS"/>
                  </a:endParaRPr>
                </a:p>
              </p:txBody>
            </p:sp>
          </p:grpSp>
          <p:sp>
            <p:nvSpPr>
              <p:cNvPr id="210" name="Rectangle 209"/>
              <p:cNvSpPr/>
              <p:nvPr/>
            </p:nvSpPr>
            <p:spPr>
              <a:xfrm>
                <a:off x="8305800" y="3962400"/>
                <a:ext cx="152400" cy="838200"/>
              </a:xfrm>
              <a:prstGeom prst="rect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kern="0">
                  <a:solidFill>
                    <a:srgbClr val="FFFFFF"/>
                  </a:solidFill>
                  <a:latin typeface="Arial Unicode MS"/>
                </a:endParaRPr>
              </a:p>
            </p:txBody>
          </p:sp>
        </p:grpSp>
        <p:grpSp>
          <p:nvGrpSpPr>
            <p:cNvPr id="7" name="Group 134"/>
            <p:cNvGrpSpPr/>
            <p:nvPr/>
          </p:nvGrpSpPr>
          <p:grpSpPr>
            <a:xfrm flipH="1" flipV="1">
              <a:off x="685800" y="4495800"/>
              <a:ext cx="304800" cy="838200"/>
              <a:chOff x="8153400" y="3962400"/>
              <a:chExt cx="304800" cy="838200"/>
            </a:xfrm>
            <a:solidFill>
              <a:srgbClr val="FFFFFF"/>
            </a:solidFill>
          </p:grpSpPr>
          <p:grpSp>
            <p:nvGrpSpPr>
              <p:cNvPr id="8" name="Group 89"/>
              <p:cNvGrpSpPr/>
              <p:nvPr/>
            </p:nvGrpSpPr>
            <p:grpSpPr>
              <a:xfrm>
                <a:off x="8153400" y="3962400"/>
                <a:ext cx="152400" cy="838200"/>
                <a:chOff x="8458200" y="3962400"/>
                <a:chExt cx="152400" cy="838200"/>
              </a:xfrm>
              <a:grpFill/>
            </p:grpSpPr>
            <p:sp>
              <p:nvSpPr>
                <p:cNvPr id="198" name="Right Triangle 197"/>
                <p:cNvSpPr/>
                <p:nvPr/>
              </p:nvSpPr>
              <p:spPr>
                <a:xfrm flipH="1">
                  <a:off x="8458200" y="3962400"/>
                  <a:ext cx="152400" cy="76200"/>
                </a:xfrm>
                <a:prstGeom prst="rtTriangle">
                  <a:avLst/>
                </a:prstGeom>
                <a:grpFill/>
                <a:ln w="63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kern="0">
                    <a:solidFill>
                      <a:srgbClr val="FFFFFF"/>
                    </a:solidFill>
                    <a:latin typeface="Arial Unicode MS"/>
                  </a:endParaRPr>
                </a:p>
              </p:txBody>
            </p:sp>
            <p:sp>
              <p:nvSpPr>
                <p:cNvPr id="199" name="Right Triangle 198"/>
                <p:cNvSpPr/>
                <p:nvPr/>
              </p:nvSpPr>
              <p:spPr>
                <a:xfrm flipH="1">
                  <a:off x="8458200" y="4038600"/>
                  <a:ext cx="152400" cy="76200"/>
                </a:xfrm>
                <a:prstGeom prst="rtTriangle">
                  <a:avLst/>
                </a:prstGeom>
                <a:grpFill/>
                <a:ln w="63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kern="0">
                    <a:solidFill>
                      <a:srgbClr val="FFFFFF"/>
                    </a:solidFill>
                    <a:latin typeface="Arial Unicode MS"/>
                  </a:endParaRPr>
                </a:p>
              </p:txBody>
            </p:sp>
            <p:sp>
              <p:nvSpPr>
                <p:cNvPr id="200" name="Right Triangle 199"/>
                <p:cNvSpPr/>
                <p:nvPr/>
              </p:nvSpPr>
              <p:spPr>
                <a:xfrm flipH="1">
                  <a:off x="8458200" y="4114800"/>
                  <a:ext cx="152400" cy="76200"/>
                </a:xfrm>
                <a:prstGeom prst="rtTriangle">
                  <a:avLst/>
                </a:prstGeom>
                <a:grpFill/>
                <a:ln w="63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kern="0">
                    <a:solidFill>
                      <a:srgbClr val="FFFFFF"/>
                    </a:solidFill>
                    <a:latin typeface="Arial Unicode MS"/>
                  </a:endParaRPr>
                </a:p>
              </p:txBody>
            </p:sp>
            <p:sp>
              <p:nvSpPr>
                <p:cNvPr id="201" name="Right Triangle 200"/>
                <p:cNvSpPr/>
                <p:nvPr/>
              </p:nvSpPr>
              <p:spPr>
                <a:xfrm flipH="1">
                  <a:off x="8458200" y="4191000"/>
                  <a:ext cx="152400" cy="76200"/>
                </a:xfrm>
                <a:prstGeom prst="rtTriangle">
                  <a:avLst/>
                </a:prstGeom>
                <a:grpFill/>
                <a:ln w="63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kern="0">
                    <a:solidFill>
                      <a:srgbClr val="FFFFFF"/>
                    </a:solidFill>
                    <a:latin typeface="Arial Unicode MS"/>
                  </a:endParaRPr>
                </a:p>
              </p:txBody>
            </p:sp>
            <p:sp>
              <p:nvSpPr>
                <p:cNvPr id="202" name="Right Triangle 201"/>
                <p:cNvSpPr/>
                <p:nvPr/>
              </p:nvSpPr>
              <p:spPr>
                <a:xfrm flipH="1">
                  <a:off x="8458200" y="4267200"/>
                  <a:ext cx="152400" cy="76200"/>
                </a:xfrm>
                <a:prstGeom prst="rtTriangle">
                  <a:avLst/>
                </a:prstGeom>
                <a:grpFill/>
                <a:ln w="63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kern="0">
                    <a:solidFill>
                      <a:srgbClr val="FFFFFF"/>
                    </a:solidFill>
                    <a:latin typeface="Arial Unicode MS"/>
                  </a:endParaRPr>
                </a:p>
              </p:txBody>
            </p:sp>
            <p:sp>
              <p:nvSpPr>
                <p:cNvPr id="203" name="Right Triangle 202"/>
                <p:cNvSpPr/>
                <p:nvPr/>
              </p:nvSpPr>
              <p:spPr>
                <a:xfrm flipH="1">
                  <a:off x="8458200" y="4343400"/>
                  <a:ext cx="152400" cy="76200"/>
                </a:xfrm>
                <a:prstGeom prst="rtTriangle">
                  <a:avLst/>
                </a:prstGeom>
                <a:grpFill/>
                <a:ln w="63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kern="0">
                    <a:solidFill>
                      <a:srgbClr val="FFFFFF"/>
                    </a:solidFill>
                    <a:latin typeface="Arial Unicode MS"/>
                  </a:endParaRPr>
                </a:p>
              </p:txBody>
            </p:sp>
            <p:sp>
              <p:nvSpPr>
                <p:cNvPr id="204" name="Right Triangle 203"/>
                <p:cNvSpPr/>
                <p:nvPr/>
              </p:nvSpPr>
              <p:spPr>
                <a:xfrm flipH="1">
                  <a:off x="8458200" y="4419600"/>
                  <a:ext cx="152400" cy="76200"/>
                </a:xfrm>
                <a:prstGeom prst="rtTriangle">
                  <a:avLst/>
                </a:prstGeom>
                <a:grpFill/>
                <a:ln w="63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kern="0">
                    <a:solidFill>
                      <a:srgbClr val="FFFFFF"/>
                    </a:solidFill>
                    <a:latin typeface="Arial Unicode MS"/>
                  </a:endParaRPr>
                </a:p>
              </p:txBody>
            </p:sp>
            <p:sp>
              <p:nvSpPr>
                <p:cNvPr id="205" name="Right Triangle 204"/>
                <p:cNvSpPr/>
                <p:nvPr/>
              </p:nvSpPr>
              <p:spPr>
                <a:xfrm flipH="1">
                  <a:off x="8458200" y="4495800"/>
                  <a:ext cx="152400" cy="76200"/>
                </a:xfrm>
                <a:prstGeom prst="rtTriangle">
                  <a:avLst/>
                </a:prstGeom>
                <a:grpFill/>
                <a:ln w="63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kern="0">
                    <a:solidFill>
                      <a:srgbClr val="FFFFFF"/>
                    </a:solidFill>
                    <a:latin typeface="Arial Unicode MS"/>
                  </a:endParaRPr>
                </a:p>
              </p:txBody>
            </p:sp>
            <p:sp>
              <p:nvSpPr>
                <p:cNvPr id="206" name="Right Triangle 205"/>
                <p:cNvSpPr/>
                <p:nvPr/>
              </p:nvSpPr>
              <p:spPr>
                <a:xfrm flipH="1">
                  <a:off x="8458200" y="4572000"/>
                  <a:ext cx="152400" cy="76200"/>
                </a:xfrm>
                <a:prstGeom prst="rtTriangle">
                  <a:avLst/>
                </a:prstGeom>
                <a:grpFill/>
                <a:ln w="63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kern="0">
                    <a:solidFill>
                      <a:srgbClr val="FFFFFF"/>
                    </a:solidFill>
                    <a:latin typeface="Arial Unicode MS"/>
                  </a:endParaRPr>
                </a:p>
              </p:txBody>
            </p:sp>
            <p:sp>
              <p:nvSpPr>
                <p:cNvPr id="207" name="Right Triangle 206"/>
                <p:cNvSpPr/>
                <p:nvPr/>
              </p:nvSpPr>
              <p:spPr>
                <a:xfrm flipH="1">
                  <a:off x="8458200" y="4648200"/>
                  <a:ext cx="152400" cy="76200"/>
                </a:xfrm>
                <a:prstGeom prst="rtTriangle">
                  <a:avLst/>
                </a:prstGeom>
                <a:grpFill/>
                <a:ln w="63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kern="0">
                    <a:solidFill>
                      <a:srgbClr val="FFFFFF"/>
                    </a:solidFill>
                    <a:latin typeface="Arial Unicode MS"/>
                  </a:endParaRPr>
                </a:p>
              </p:txBody>
            </p:sp>
            <p:sp>
              <p:nvSpPr>
                <p:cNvPr id="208" name="Right Triangle 207"/>
                <p:cNvSpPr/>
                <p:nvPr/>
              </p:nvSpPr>
              <p:spPr>
                <a:xfrm flipH="1">
                  <a:off x="8458200" y="4724400"/>
                  <a:ext cx="152400" cy="76200"/>
                </a:xfrm>
                <a:prstGeom prst="rtTriangle">
                  <a:avLst/>
                </a:prstGeom>
                <a:grpFill/>
                <a:ln w="63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kern="0">
                    <a:solidFill>
                      <a:srgbClr val="FFFFFF"/>
                    </a:solidFill>
                    <a:latin typeface="Arial Unicode MS"/>
                  </a:endParaRPr>
                </a:p>
              </p:txBody>
            </p:sp>
          </p:grpSp>
          <p:sp>
            <p:nvSpPr>
              <p:cNvPr id="197" name="Rectangle 196"/>
              <p:cNvSpPr/>
              <p:nvPr/>
            </p:nvSpPr>
            <p:spPr>
              <a:xfrm>
                <a:off x="8305800" y="3962400"/>
                <a:ext cx="152400" cy="838200"/>
              </a:xfrm>
              <a:prstGeom prst="rect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kern="0">
                  <a:solidFill>
                    <a:srgbClr val="FFFFFF"/>
                  </a:solidFill>
                  <a:latin typeface="Arial Unicode MS"/>
                </a:endParaRPr>
              </a:p>
            </p:txBody>
          </p:sp>
        </p:grpSp>
      </p:grpSp>
      <p:sp>
        <p:nvSpPr>
          <p:cNvPr id="224" name="Content Placeholder 2"/>
          <p:cNvSpPr txBox="1">
            <a:spLocks/>
          </p:cNvSpPr>
          <p:nvPr/>
        </p:nvSpPr>
        <p:spPr>
          <a:xfrm>
            <a:off x="462664" y="906470"/>
            <a:ext cx="8410695" cy="198486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GB" sz="2000" kern="0" dirty="0">
                <a:latin typeface="+mn-lt"/>
              </a:rPr>
              <a:t>The copper stabilizes the bus bar in the event of a cable quench (=bypass for the current while the energy is extracted from the circuit).</a:t>
            </a:r>
          </a:p>
          <a:p>
            <a:pPr marL="1257300" lvl="2" indent="-342900">
              <a:spcBef>
                <a:spcPct val="20000"/>
              </a:spcBef>
              <a:buClr>
                <a:srgbClr val="0000FF"/>
              </a:buClr>
              <a:buSzPct val="80000"/>
              <a:defRPr/>
            </a:pPr>
            <a:r>
              <a:rPr lang="en-GB" i="1" kern="0" dirty="0">
                <a:solidFill>
                  <a:srgbClr val="0000FF"/>
                </a:solidFill>
                <a:latin typeface="+mn-lt"/>
              </a:rPr>
              <a:t>Protection system in place in 2008 not sufficiently sensitive.</a:t>
            </a:r>
          </a:p>
          <a:p>
            <a:pPr marL="342900" indent="-342900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GB" sz="2000" kern="0" dirty="0">
                <a:latin typeface="+mn-lt"/>
              </a:rPr>
              <a:t>A copper bus bar with reduced continuity coupled to a </a:t>
            </a:r>
            <a:r>
              <a:rPr lang="en-GB" sz="2000" kern="0" dirty="0">
                <a:solidFill>
                  <a:srgbClr val="000000"/>
                </a:solidFill>
                <a:latin typeface="Arial"/>
              </a:rPr>
              <a:t>badly soldered </a:t>
            </a:r>
            <a:r>
              <a:rPr lang="en-GB" sz="2000" kern="0" dirty="0" smtClean="0">
                <a:latin typeface="+mn-lt"/>
              </a:rPr>
              <a:t>superconducting </a:t>
            </a:r>
            <a:r>
              <a:rPr lang="en-GB" sz="2000" kern="0" dirty="0">
                <a:latin typeface="+mn-lt"/>
              </a:rPr>
              <a:t>cable </a:t>
            </a:r>
            <a:r>
              <a:rPr lang="en-GB" sz="2000" kern="0" dirty="0" smtClean="0">
                <a:latin typeface="+mn-lt"/>
              </a:rPr>
              <a:t>can </a:t>
            </a:r>
            <a:r>
              <a:rPr lang="en-GB" sz="2000" kern="0" dirty="0">
                <a:latin typeface="+mn-lt"/>
              </a:rPr>
              <a:t>lead to a serious incident.</a:t>
            </a:r>
          </a:p>
        </p:txBody>
      </p:sp>
      <p:pic>
        <p:nvPicPr>
          <p:cNvPr id="71688" name="Picture 6" descr="Xray-B25R3-M3.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4619555"/>
            <a:ext cx="38671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" name="Content Placeholder 2"/>
          <p:cNvSpPr txBox="1">
            <a:spLocks/>
          </p:cNvSpPr>
          <p:nvPr/>
        </p:nvSpPr>
        <p:spPr>
          <a:xfrm>
            <a:off x="4379975" y="4619555"/>
            <a:ext cx="4686300" cy="12192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GB" sz="2000" kern="0" dirty="0">
                <a:latin typeface="+mn-lt"/>
              </a:rPr>
              <a:t>During repair work in the damaged sector, inspection of the joints revealed systematic voids caused by the welding procedure.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723900" y="4343400"/>
            <a:ext cx="1441450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latin typeface="+mj-lt"/>
              </a:rPr>
              <a:t>X-ray of joint</a:t>
            </a:r>
          </a:p>
        </p:txBody>
      </p:sp>
      <p:cxnSp>
        <p:nvCxnSpPr>
          <p:cNvPr id="71691" name="Straight Arrow Connector 192"/>
          <p:cNvCxnSpPr>
            <a:cxnSpLocks noChangeShapeType="1"/>
          </p:cNvCxnSpPr>
          <p:nvPr/>
        </p:nvCxnSpPr>
        <p:spPr bwMode="auto">
          <a:xfrm rot="5400000" flipH="1" flipV="1">
            <a:off x="2243932" y="4263231"/>
            <a:ext cx="800100" cy="122237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23110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Joint consolidation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7168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C691A539-7B47-45B7-AC99-70CA72BAA04E}" type="slidenum">
              <a:rPr lang="en-US" smtClean="0">
                <a:latin typeface="Arial" pitchFamily="34" charset="0"/>
              </a:rPr>
              <a:pPr/>
              <a:t>63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24" name="Content Placeholder 2"/>
          <p:cNvSpPr txBox="1">
            <a:spLocks/>
          </p:cNvSpPr>
          <p:nvPr/>
        </p:nvSpPr>
        <p:spPr>
          <a:xfrm>
            <a:off x="644370" y="1086295"/>
            <a:ext cx="8305800" cy="15240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US" sz="2000" kern="0" dirty="0" smtClean="0">
                <a:latin typeface="+mn-lt"/>
              </a:rPr>
              <a:t>The main objective of LS1 is to repair defective joints and to consolidate all the joints.</a:t>
            </a:r>
          </a:p>
          <a:p>
            <a:pPr lvl="1">
              <a:spcBef>
                <a:spcPct val="20000"/>
              </a:spcBef>
              <a:buClr>
                <a:srgbClr val="0000FF"/>
              </a:buClr>
              <a:buSzPct val="80000"/>
              <a:defRPr/>
            </a:pPr>
            <a:r>
              <a:rPr lang="en-US" sz="2000" i="1" kern="0" dirty="0" smtClean="0">
                <a:solidFill>
                  <a:srgbClr val="0000FF"/>
                </a:solidFill>
                <a:latin typeface="+mn-lt"/>
              </a:rPr>
              <a:t>	An example of the consolidated joint.</a:t>
            </a:r>
            <a:endParaRPr lang="en-GB" sz="2000" i="1" kern="0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6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3" t="15030" r="29697" b="52485"/>
          <a:stretch/>
        </p:blipFill>
        <p:spPr bwMode="auto">
          <a:xfrm>
            <a:off x="347450" y="2545685"/>
            <a:ext cx="9269824" cy="2328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TextBox 65"/>
          <p:cNvSpPr txBox="1"/>
          <p:nvPr/>
        </p:nvSpPr>
        <p:spPr>
          <a:xfrm>
            <a:off x="4731798" y="2315255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+mj-lt"/>
              </a:rPr>
              <a:t>4 top shunts</a:t>
            </a:r>
            <a:endParaRPr lang="fr-FR" dirty="0">
              <a:latin typeface="+mj-lt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454355" y="5018323"/>
            <a:ext cx="326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+mj-lt"/>
              </a:rPr>
              <a:t>4 </a:t>
            </a:r>
            <a:r>
              <a:rPr lang="fr-FR" dirty="0" err="1" smtClean="0">
                <a:latin typeface="+mj-lt"/>
              </a:rPr>
              <a:t>bottom</a:t>
            </a:r>
            <a:r>
              <a:rPr lang="fr-FR" dirty="0" smtClean="0">
                <a:latin typeface="+mj-lt"/>
              </a:rPr>
              <a:t> shunts (2 not visible)</a:t>
            </a:r>
            <a:endParaRPr lang="fr-FR" dirty="0">
              <a:latin typeface="+mj-lt"/>
            </a:endParaRPr>
          </a:p>
        </p:txBody>
      </p:sp>
      <p:cxnSp>
        <p:nvCxnSpPr>
          <p:cNvPr id="69" name="Straight Arrow Connector 68"/>
          <p:cNvCxnSpPr>
            <a:stCxn id="66" idx="2"/>
          </p:cNvCxnSpPr>
          <p:nvPr/>
        </p:nvCxnSpPr>
        <p:spPr>
          <a:xfrm>
            <a:off x="5452508" y="2684587"/>
            <a:ext cx="1200462" cy="659672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66" idx="2"/>
          </p:cNvCxnSpPr>
          <p:nvPr/>
        </p:nvCxnSpPr>
        <p:spPr>
          <a:xfrm flipH="1">
            <a:off x="3518692" y="2684587"/>
            <a:ext cx="1933816" cy="659672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66" idx="2"/>
          </p:cNvCxnSpPr>
          <p:nvPr/>
        </p:nvCxnSpPr>
        <p:spPr>
          <a:xfrm flipH="1">
            <a:off x="3454726" y="2684587"/>
            <a:ext cx="1997782" cy="1013825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66" idx="2"/>
          </p:cNvCxnSpPr>
          <p:nvPr/>
        </p:nvCxnSpPr>
        <p:spPr>
          <a:xfrm>
            <a:off x="5452508" y="2684587"/>
            <a:ext cx="1264427" cy="1013825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68" idx="0"/>
          </p:cNvCxnSpPr>
          <p:nvPr/>
        </p:nvCxnSpPr>
        <p:spPr>
          <a:xfrm flipV="1">
            <a:off x="6085571" y="4310017"/>
            <a:ext cx="742932" cy="708306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68" idx="0"/>
          </p:cNvCxnSpPr>
          <p:nvPr/>
        </p:nvCxnSpPr>
        <p:spPr>
          <a:xfrm flipH="1" flipV="1">
            <a:off x="3750743" y="4310017"/>
            <a:ext cx="2334828" cy="708306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ight Arrow 74"/>
          <p:cNvSpPr/>
          <p:nvPr/>
        </p:nvSpPr>
        <p:spPr>
          <a:xfrm flipH="1">
            <a:off x="4209419" y="3256713"/>
            <a:ext cx="1842800" cy="278263"/>
          </a:xfrm>
          <a:prstGeom prst="rightArrow">
            <a:avLst>
              <a:gd name="adj1" fmla="val 32723"/>
              <a:gd name="adj2" fmla="val 8455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ight Arrow 75"/>
          <p:cNvSpPr/>
          <p:nvPr/>
        </p:nvSpPr>
        <p:spPr>
          <a:xfrm>
            <a:off x="4240223" y="3965019"/>
            <a:ext cx="1982912" cy="354153"/>
          </a:xfrm>
          <a:prstGeom prst="rightArrow">
            <a:avLst>
              <a:gd name="adj1" fmla="val 32723"/>
              <a:gd name="adj2" fmla="val 8455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923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353745" y="5951750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i="1" dirty="0" smtClean="0">
                <a:latin typeface="Calibri"/>
              </a:rPr>
              <a:t>Courtesy of Katy Foraz</a:t>
            </a:r>
            <a:endParaRPr lang="en-GB" i="1" dirty="0"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white"/>
                </a:solidFill>
              </a:rPr>
              <a:t>New LHC LS1 </a:t>
            </a:r>
            <a:r>
              <a:rPr lang="en-US" dirty="0" smtClean="0">
                <a:solidFill>
                  <a:prstClr val="white"/>
                </a:solidFill>
              </a:rPr>
              <a:t>schedule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50" y="932675"/>
            <a:ext cx="8199974" cy="5045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42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Operational challenges at 7 </a:t>
            </a:r>
            <a:r>
              <a:rPr lang="en-US" dirty="0" err="1" smtClean="0"/>
              <a:t>TeV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54689" y="1080929"/>
            <a:ext cx="8141861" cy="412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000FF"/>
              </a:buClr>
              <a:buSzPct val="80000"/>
            </a:pPr>
            <a:r>
              <a:rPr lang="en-US" sz="2400" dirty="0" smtClean="0">
                <a:latin typeface="+mj-lt"/>
              </a:rPr>
              <a:t>Performance and startup at 7 </a:t>
            </a:r>
            <a:r>
              <a:rPr lang="en-US" sz="2400" dirty="0" err="1" smtClean="0">
                <a:latin typeface="+mj-lt"/>
              </a:rPr>
              <a:t>TeV</a:t>
            </a:r>
            <a:r>
              <a:rPr lang="en-US" sz="2400" dirty="0" smtClean="0">
                <a:latin typeface="+mj-lt"/>
              </a:rPr>
              <a:t> may be impacted by:</a:t>
            </a:r>
          </a:p>
          <a:p>
            <a:pPr marL="622300" indent="-266700">
              <a:spcBef>
                <a:spcPts val="12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400" dirty="0" smtClean="0">
                <a:latin typeface="+mj-lt"/>
              </a:rPr>
              <a:t>Electron cloud effects with 25 ns beams,</a:t>
            </a:r>
          </a:p>
          <a:p>
            <a:pPr marL="622300" indent="-266700">
              <a:spcBef>
                <a:spcPts val="12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400" dirty="0">
                <a:latin typeface="+mj-lt"/>
              </a:rPr>
              <a:t>UFOs at higher energy and with 25 ns beams</a:t>
            </a:r>
            <a:r>
              <a:rPr lang="en-US" sz="2400" dirty="0" smtClean="0">
                <a:latin typeface="+mj-lt"/>
              </a:rPr>
              <a:t>,</a:t>
            </a:r>
          </a:p>
          <a:p>
            <a:pPr marL="622300" indent="-266700">
              <a:spcBef>
                <a:spcPts val="12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400" dirty="0" err="1" smtClean="0">
                <a:latin typeface="+mj-lt"/>
              </a:rPr>
              <a:t>Emittance</a:t>
            </a:r>
            <a:r>
              <a:rPr lang="en-US" sz="2400" dirty="0" smtClean="0">
                <a:latin typeface="+mj-lt"/>
              </a:rPr>
              <a:t> growth and instabilities in the cycle,</a:t>
            </a:r>
          </a:p>
          <a:p>
            <a:pPr marL="622300" indent="-266700">
              <a:spcBef>
                <a:spcPts val="12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400" smtClean="0">
                <a:latin typeface="+mj-lt"/>
              </a:rPr>
              <a:t>Magnets operated much </a:t>
            </a:r>
            <a:r>
              <a:rPr lang="en-US" sz="2400" dirty="0" smtClean="0">
                <a:latin typeface="+mj-lt"/>
              </a:rPr>
              <a:t>closer to quench limit,</a:t>
            </a:r>
          </a:p>
          <a:p>
            <a:pPr marL="622300" indent="-266700">
              <a:spcBef>
                <a:spcPts val="12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400" dirty="0" smtClean="0">
                <a:latin typeface="+mj-lt"/>
              </a:rPr>
              <a:t>Total intensity limitations in the LHC,</a:t>
            </a:r>
          </a:p>
          <a:p>
            <a:pPr marL="622300" lvl="0" indent="-266700">
              <a:spcBef>
                <a:spcPts val="12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Radiation to 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electronics,</a:t>
            </a:r>
          </a:p>
          <a:p>
            <a:pPr marL="622300" lvl="0" indent="-266700">
              <a:spcBef>
                <a:spcPts val="12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And the things that we will discover…</a:t>
            </a:r>
            <a:endParaRPr lang="en-US" sz="2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3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after LS1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62665" y="817460"/>
            <a:ext cx="8305800" cy="399412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US" sz="2000" kern="0" dirty="0" smtClean="0">
                <a:latin typeface="+mn-lt"/>
              </a:rPr>
              <a:t>In 2008 attempts to commission the first LHC sector to 7 </a:t>
            </a:r>
            <a:r>
              <a:rPr lang="en-US" sz="2000" kern="0" dirty="0" err="1" smtClean="0">
                <a:latin typeface="+mn-lt"/>
              </a:rPr>
              <a:t>TeV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smtClean="0">
                <a:latin typeface="+mn-lt"/>
              </a:rPr>
              <a:t>revealed a problem on the magnets from one manufacturer.</a:t>
            </a:r>
          </a:p>
          <a:p>
            <a:pPr marL="533400" lvl="1" indent="-266700">
              <a:spcBef>
                <a:spcPct val="200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  <a:defRPr/>
            </a:pPr>
            <a:r>
              <a:rPr lang="en-US" i="1" kern="0" dirty="0">
                <a:solidFill>
                  <a:srgbClr val="0000FF"/>
                </a:solidFill>
                <a:latin typeface="+mn-lt"/>
              </a:rPr>
              <a:t>T</a:t>
            </a:r>
            <a:r>
              <a:rPr lang="en-US" i="1" kern="0" dirty="0" smtClean="0">
                <a:solidFill>
                  <a:srgbClr val="0000FF"/>
                </a:solidFill>
                <a:latin typeface="+mn-lt"/>
              </a:rPr>
              <a:t>he magnets that had been trained on test stands started to quench again.</a:t>
            </a:r>
          </a:p>
          <a:p>
            <a:pPr marL="533400" lvl="1" indent="-266700">
              <a:spcBef>
                <a:spcPct val="200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  <a:defRPr/>
            </a:pPr>
            <a:r>
              <a:rPr lang="en-US" i="1" kern="0" dirty="0" smtClean="0">
                <a:solidFill>
                  <a:srgbClr val="0000FF"/>
                </a:solidFill>
                <a:latin typeface="+mn-lt"/>
              </a:rPr>
              <a:t>The number of quenches increased rapidly beyond 6.5 </a:t>
            </a:r>
            <a:r>
              <a:rPr lang="en-US" i="1" kern="0" dirty="0" err="1" smtClean="0">
                <a:solidFill>
                  <a:srgbClr val="0000FF"/>
                </a:solidFill>
                <a:latin typeface="+mn-lt"/>
              </a:rPr>
              <a:t>TeV</a:t>
            </a:r>
            <a:r>
              <a:rPr lang="en-US" i="1" kern="0" dirty="0" smtClean="0">
                <a:solidFill>
                  <a:srgbClr val="0000FF"/>
                </a:solidFill>
                <a:latin typeface="+mn-lt"/>
              </a:rPr>
              <a:t>.</a:t>
            </a:r>
          </a:p>
          <a:p>
            <a:pPr marL="342900" indent="-342900">
              <a:spcBef>
                <a:spcPts val="6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Extrapolations showed that the number of training quenches required to reach 7 </a:t>
            </a:r>
            <a:r>
              <a:rPr lang="en-US" sz="2000" kern="0" dirty="0" err="1" smtClean="0">
                <a:solidFill>
                  <a:srgbClr val="000000"/>
                </a:solidFill>
                <a:latin typeface="Arial"/>
              </a:rPr>
              <a:t>TeV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 is too large.</a:t>
            </a:r>
          </a:p>
          <a:p>
            <a:pPr marL="800100" lvl="1" indent="-342900">
              <a:spcBef>
                <a:spcPct val="200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  <a:defRPr/>
            </a:pPr>
            <a:r>
              <a:rPr lang="en-US" i="1" kern="0" dirty="0" smtClean="0">
                <a:solidFill>
                  <a:srgbClr val="0000FF"/>
                </a:solidFill>
                <a:latin typeface="Arial"/>
              </a:rPr>
              <a:t>Time and risk to the magnets.</a:t>
            </a:r>
            <a:endParaRPr lang="en-US" sz="2000" kern="0" dirty="0" smtClean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735" y="3275380"/>
            <a:ext cx="4908287" cy="282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57505" y="3467405"/>
            <a:ext cx="3661188" cy="2265895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ts val="6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For those reasons we will most likely restart at </a:t>
            </a:r>
            <a:r>
              <a:rPr lang="en-US" sz="2000" b="1" u="sng" kern="0" dirty="0" smtClean="0">
                <a:solidFill>
                  <a:srgbClr val="FF3300"/>
                </a:solidFill>
                <a:latin typeface="Arial"/>
              </a:rPr>
              <a:t>6.5 </a:t>
            </a:r>
            <a:r>
              <a:rPr lang="en-US" sz="2000" b="1" u="sng" kern="0" dirty="0" err="1" smtClean="0">
                <a:solidFill>
                  <a:srgbClr val="FF3300"/>
                </a:solidFill>
                <a:latin typeface="Arial"/>
              </a:rPr>
              <a:t>TeV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, or slightly above depending on time and experience during the re-commissioning.</a:t>
            </a:r>
            <a:endParaRPr lang="en-GB" kern="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69795" y="3128851"/>
            <a:ext cx="2329484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i="1" kern="0" dirty="0" smtClean="0">
                <a:latin typeface="+mn-lt"/>
              </a:rPr>
              <a:t>Courtesy of E. </a:t>
            </a:r>
            <a:r>
              <a:rPr lang="en-US" sz="1600" i="1" kern="0" dirty="0" err="1" smtClean="0">
                <a:latin typeface="+mn-lt"/>
              </a:rPr>
              <a:t>Todesco</a:t>
            </a:r>
            <a:endParaRPr lang="en-GB" sz="1600" i="1" kern="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0814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310" y="4095"/>
            <a:ext cx="7429500" cy="800100"/>
          </a:xfrm>
        </p:spPr>
        <p:txBody>
          <a:bodyPr/>
          <a:lstStyle/>
          <a:p>
            <a:r>
              <a:rPr lang="en-US" dirty="0"/>
              <a:t>Injector </a:t>
            </a:r>
            <a:r>
              <a:rPr lang="en-US" dirty="0" smtClean="0"/>
              <a:t>beams </a:t>
            </a:r>
            <a:r>
              <a:rPr lang="en-US" dirty="0"/>
              <a:t>after LS1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615439"/>
              </p:ext>
            </p:extLst>
          </p:nvPr>
        </p:nvGraphicFramePr>
        <p:xfrm>
          <a:off x="616285" y="2190514"/>
          <a:ext cx="8137527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2924"/>
                <a:gridCol w="1694261"/>
                <a:gridCol w="1344175"/>
                <a:gridCol w="1344175"/>
                <a:gridCol w="1190555"/>
                <a:gridCol w="1301437"/>
              </a:tblGrid>
              <a:tr h="216024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Constant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Constantia" pitchFamily="18" charset="0"/>
                        </a:rPr>
                        <a:t>50 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Constantia" pitchFamily="18" charset="0"/>
                        </a:rPr>
                        <a:t>50 ns</a:t>
                      </a:r>
                      <a:endParaRPr lang="en-US" sz="2000" baseline="-25000" dirty="0" smtClean="0">
                        <a:solidFill>
                          <a:srgbClr val="002060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Constantia" pitchFamily="18" charset="0"/>
                        </a:rPr>
                        <a:t>25 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Constantia" pitchFamily="18" charset="0"/>
                        </a:rPr>
                        <a:t>25 ns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Constantia" pitchFamily="18" charset="0"/>
                        </a:rPr>
                        <a:t>PS ejection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Constantia" pitchFamily="18" charset="0"/>
                        </a:rPr>
                        <a:t>Bunches</a:t>
                      </a:r>
                      <a:r>
                        <a:rPr lang="en-US" sz="1600" baseline="0" dirty="0" smtClean="0">
                          <a:latin typeface="Constantia" pitchFamily="18" charset="0"/>
                        </a:rPr>
                        <a:t> / train</a:t>
                      </a:r>
                      <a:endParaRPr lang="en-US" sz="1600" dirty="0" smtClean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 smtClean="0">
                          <a:latin typeface="Constantia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 smtClean="0">
                          <a:latin typeface="Constantia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 smtClean="0">
                          <a:latin typeface="Constantia" pitchFamily="18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dirty="0" smtClean="0">
                          <a:solidFill>
                            <a:srgbClr val="0000FF"/>
                          </a:solidFill>
                          <a:latin typeface="Constantia" pitchFamily="18" charset="0"/>
                        </a:rPr>
                        <a:t>72</a:t>
                      </a:r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Constantia" pitchFamily="18" charset="0"/>
                        </a:rPr>
                        <a:t>SPS ejection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Constantia" pitchFamily="18" charset="0"/>
                        </a:rPr>
                        <a:t>Bunch intensity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 smtClean="0">
                          <a:latin typeface="Constantia" pitchFamily="18" charset="0"/>
                          <a:sym typeface="Symbol"/>
                        </a:rPr>
                        <a:t>1.710</a:t>
                      </a:r>
                      <a:r>
                        <a:rPr lang="en-US" sz="1800" b="0" i="0" baseline="30000" dirty="0" smtClean="0">
                          <a:latin typeface="Constantia" pitchFamily="18" charset="0"/>
                          <a:sym typeface="Symbol"/>
                        </a:rPr>
                        <a:t>11</a:t>
                      </a:r>
                      <a:endParaRPr lang="en-US" sz="1800" b="0" i="0" dirty="0" smtClean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 smtClean="0">
                          <a:latin typeface="Constantia" pitchFamily="18" charset="0"/>
                          <a:sym typeface="Symbol"/>
                        </a:rPr>
                        <a:t>1.710</a:t>
                      </a:r>
                      <a:r>
                        <a:rPr lang="en-US" sz="1800" b="0" i="0" baseline="30000" dirty="0" smtClean="0">
                          <a:latin typeface="Constantia" pitchFamily="18" charset="0"/>
                          <a:sym typeface="Symbol"/>
                        </a:rPr>
                        <a:t>11</a:t>
                      </a:r>
                      <a:endParaRPr lang="en-US" sz="1800" b="0" i="0" dirty="0" smtClean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 smtClean="0">
                          <a:latin typeface="Constantia" pitchFamily="18" charset="0"/>
                          <a:sym typeface="Symbol"/>
                        </a:rPr>
                        <a:t>1.1510</a:t>
                      </a:r>
                      <a:r>
                        <a:rPr lang="en-US" sz="1800" b="0" i="0" baseline="30000" dirty="0" smtClean="0">
                          <a:latin typeface="Constantia" pitchFamily="18" charset="0"/>
                          <a:sym typeface="Symbol"/>
                        </a:rPr>
                        <a:t>11</a:t>
                      </a:r>
                      <a:endParaRPr lang="en-US" sz="1800" b="0" i="0" dirty="0" smtClean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dirty="0" smtClean="0">
                          <a:solidFill>
                            <a:srgbClr val="0000FF"/>
                          </a:solidFill>
                          <a:latin typeface="Constantia" pitchFamily="18" charset="0"/>
                          <a:sym typeface="Symbol"/>
                        </a:rPr>
                        <a:t>1.210</a:t>
                      </a:r>
                      <a:r>
                        <a:rPr lang="en-US" sz="1800" b="1" i="0" baseline="30000" dirty="0" smtClean="0">
                          <a:solidFill>
                            <a:srgbClr val="0000FF"/>
                          </a:solidFill>
                          <a:latin typeface="Constantia" pitchFamily="18" charset="0"/>
                          <a:sym typeface="Symbol"/>
                        </a:rPr>
                        <a:t>11</a:t>
                      </a:r>
                      <a:endParaRPr lang="en-US" sz="1800" b="1" i="0" dirty="0" smtClean="0">
                        <a:solidFill>
                          <a:srgbClr val="0000FF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r"/>
                      <a:endParaRPr lang="en-US" sz="1600" dirty="0" smtClean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>
                          <a:latin typeface="Constantia" pitchFamily="18" charset="0"/>
                        </a:rPr>
                        <a:t>Emittance</a:t>
                      </a:r>
                      <a:r>
                        <a:rPr lang="en-US" sz="1600" dirty="0" smtClean="0">
                          <a:latin typeface="Constantia" pitchFamily="18" charset="0"/>
                        </a:rPr>
                        <a:t> [</a:t>
                      </a:r>
                      <a:r>
                        <a:rPr lang="en-US" sz="1600" b="0" i="0" baseline="0" dirty="0" smtClean="0">
                          <a:latin typeface="Symbol" pitchFamily="18" charset="2"/>
                        </a:rPr>
                        <a:t>m</a:t>
                      </a:r>
                      <a:r>
                        <a:rPr lang="en-US" sz="1600" b="0" i="0" baseline="0" dirty="0" smtClean="0">
                          <a:latin typeface="Constantia" pitchFamily="18" charset="0"/>
                        </a:rPr>
                        <a:t>m</a:t>
                      </a:r>
                      <a:r>
                        <a:rPr lang="en-US" sz="1600" dirty="0" smtClean="0">
                          <a:latin typeface="Constantia" pitchFamily="18" charset="0"/>
                        </a:rPr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 smtClean="0">
                          <a:latin typeface="Constantia" pitchFamily="18" charset="0"/>
                        </a:rPr>
                        <a:t>1.5</a:t>
                      </a:r>
                      <a:endParaRPr lang="en-US" sz="1800" b="0" i="0" dirty="0" smtClean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 smtClean="0">
                          <a:latin typeface="Constantia" pitchFamily="18" charset="0"/>
                        </a:rPr>
                        <a:t>1.2</a:t>
                      </a:r>
                      <a:endParaRPr lang="en-US" sz="1800" b="0" i="0" dirty="0" smtClean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sng" baseline="0" dirty="0" smtClean="0">
                          <a:latin typeface="Constantia" pitchFamily="18" charset="0"/>
                        </a:rPr>
                        <a:t>1.4</a:t>
                      </a:r>
                      <a:endParaRPr lang="en-US" sz="1800" b="1" i="0" u="sng" dirty="0" smtClean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baseline="0" dirty="0" smtClean="0">
                          <a:solidFill>
                            <a:srgbClr val="0000FF"/>
                          </a:solidFill>
                          <a:latin typeface="Constantia" pitchFamily="18" charset="0"/>
                        </a:rPr>
                        <a:t>2.8</a:t>
                      </a:r>
                      <a:endParaRPr lang="en-US" sz="1800" b="1" i="0" dirty="0" smtClean="0">
                        <a:solidFill>
                          <a:srgbClr val="0000FF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Constantia" pitchFamily="18" charset="0"/>
                        </a:rPr>
                        <a:t>No bunches in</a:t>
                      </a:r>
                      <a:r>
                        <a:rPr lang="en-US" sz="1600" baseline="0" dirty="0" smtClean="0">
                          <a:latin typeface="Constantia" pitchFamily="18" charset="0"/>
                        </a:rPr>
                        <a:t> LHC</a:t>
                      </a:r>
                      <a:endParaRPr lang="en-US" sz="1600" dirty="0" smtClean="0">
                        <a:latin typeface="Constant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dirty="0" smtClean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 smtClean="0">
                          <a:latin typeface="Constantia" pitchFamily="18" charset="0"/>
                        </a:rPr>
                        <a:t>~1340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 smtClean="0">
                          <a:latin typeface="Constantia" pitchFamily="18" charset="0"/>
                        </a:rPr>
                        <a:t>~1300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 smtClean="0">
                          <a:latin typeface="Constantia" pitchFamily="18" charset="0"/>
                        </a:rPr>
                        <a:t>~2600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dirty="0" smtClean="0">
                          <a:solidFill>
                            <a:srgbClr val="0000FF"/>
                          </a:solidFill>
                          <a:latin typeface="Constantia" pitchFamily="18" charset="0"/>
                        </a:rPr>
                        <a:t>2808</a:t>
                      </a: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Constantia" pitchFamily="18" charset="0"/>
                        </a:rPr>
                        <a:t>Relative luminosity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dirty="0" smtClean="0">
                          <a:solidFill>
                            <a:srgbClr val="D60093"/>
                          </a:solidFill>
                          <a:latin typeface="Constantia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dirty="0" smtClean="0">
                          <a:solidFill>
                            <a:srgbClr val="D60093"/>
                          </a:solidFill>
                          <a:latin typeface="Constantia" pitchFamily="18" charset="0"/>
                        </a:rPr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dirty="0" smtClean="0">
                          <a:solidFill>
                            <a:srgbClr val="D60093"/>
                          </a:solidFill>
                          <a:latin typeface="Constantia" pitchFamily="18" charset="0"/>
                        </a:rPr>
                        <a:t>1.85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dirty="0" smtClean="0">
                          <a:solidFill>
                            <a:srgbClr val="0000FF"/>
                          </a:solidFill>
                          <a:latin typeface="Constantia" pitchFamily="18" charset="0"/>
                        </a:rPr>
                        <a:t>1</a:t>
                      </a: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Constantia" pitchFamily="18" charset="0"/>
                        </a:rPr>
                        <a:t>Relative</a:t>
                      </a:r>
                      <a:r>
                        <a:rPr lang="en-US" sz="1600" baseline="0" dirty="0" smtClean="0">
                          <a:latin typeface="Constantia" pitchFamily="18" charset="0"/>
                        </a:rPr>
                        <a:t> pile-up</a:t>
                      </a:r>
                      <a:endParaRPr lang="en-US" sz="1600" dirty="0" smtClean="0">
                        <a:latin typeface="Constant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dirty="0" smtClean="0">
                          <a:solidFill>
                            <a:srgbClr val="D60093"/>
                          </a:solidFill>
                          <a:latin typeface="Constantia" pitchFamily="18" charset="0"/>
                        </a:rPr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dirty="0" smtClean="0">
                          <a:solidFill>
                            <a:srgbClr val="D60093"/>
                          </a:solidFill>
                          <a:latin typeface="Constantia" pitchFamily="18" charset="0"/>
                        </a:rPr>
                        <a:t>5.2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dirty="0" smtClean="0">
                          <a:solidFill>
                            <a:srgbClr val="D60093"/>
                          </a:solidFill>
                          <a:latin typeface="Constantia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dirty="0" smtClean="0">
                          <a:solidFill>
                            <a:srgbClr val="0000FF"/>
                          </a:solidFill>
                          <a:latin typeface="Constantia" pitchFamily="18" charset="0"/>
                        </a:rPr>
                        <a:t>1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6261820" y="2190514"/>
            <a:ext cx="1216974" cy="261154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89091" y="5186104"/>
            <a:ext cx="7992244" cy="931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00FF"/>
              </a:buClr>
              <a:buSzPct val="90000"/>
              <a:buFont typeface="Wingdings" pitchFamily="2" charset="2"/>
              <a:buChar char="q"/>
            </a:pPr>
            <a:r>
              <a:rPr lang="en-US" sz="2000" dirty="0" smtClean="0">
                <a:latin typeface="+mj-lt"/>
              </a:rPr>
              <a:t>The quoted </a:t>
            </a:r>
            <a:r>
              <a:rPr lang="en-US" sz="2000" dirty="0" err="1" smtClean="0">
                <a:latin typeface="+mj-lt"/>
              </a:rPr>
              <a:t>emittance</a:t>
            </a:r>
            <a:r>
              <a:rPr lang="en-US" sz="2000" dirty="0" smtClean="0">
                <a:latin typeface="+mj-lt"/>
              </a:rPr>
              <a:t> values (and luminosities) do not include any blowup in the LHC (presently ~ +0.6 </a:t>
            </a:r>
            <a:r>
              <a:rPr lang="en-US" sz="2000" dirty="0" smtClean="0">
                <a:latin typeface="Symbol" pitchFamily="18" charset="2"/>
              </a:rPr>
              <a:t>m</a:t>
            </a:r>
            <a:r>
              <a:rPr lang="en-US" sz="2000" dirty="0" smtClean="0">
                <a:latin typeface="+mj-lt"/>
              </a:rPr>
              <a:t>m).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32623" y="894270"/>
            <a:ext cx="7992244" cy="115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00FF"/>
              </a:buClr>
              <a:buSzPct val="90000"/>
              <a:buFont typeface="Wingdings" pitchFamily="2" charset="2"/>
              <a:buChar char="q"/>
            </a:pPr>
            <a:r>
              <a:rPr lang="en-US" sz="2000" dirty="0" smtClean="0">
                <a:latin typeface="+mj-lt"/>
              </a:rPr>
              <a:t>New ideas and concepts will be implemented in the PS to produce beams with higher intensity and smaller </a:t>
            </a:r>
            <a:r>
              <a:rPr lang="en-US" sz="2000" dirty="0" err="1" smtClean="0">
                <a:latin typeface="+mj-lt"/>
              </a:rPr>
              <a:t>emittance</a:t>
            </a:r>
            <a:r>
              <a:rPr lang="en-US" sz="2000" dirty="0" smtClean="0">
                <a:latin typeface="+mj-lt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rgbClr val="0000FF"/>
              </a:buClr>
              <a:buSzPct val="90000"/>
              <a:buFont typeface="Wingdings" pitchFamily="2" charset="2"/>
              <a:buChar char="q"/>
            </a:pPr>
            <a:r>
              <a:rPr lang="en-US" sz="2000" dirty="0" smtClean="0">
                <a:latin typeface="+mj-lt"/>
              </a:rPr>
              <a:t>Possible beams after LS1 (</a:t>
            </a:r>
            <a:r>
              <a:rPr lang="en-US" sz="2000" u="sng" dirty="0" smtClean="0">
                <a:latin typeface="+mj-lt"/>
              </a:rPr>
              <a:t>not yet demonstrated</a:t>
            </a:r>
            <a:r>
              <a:rPr lang="en-US" sz="2000" dirty="0" smtClean="0">
                <a:latin typeface="+mj-lt"/>
              </a:rPr>
              <a:t>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05553" y="4763649"/>
            <a:ext cx="2414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i="1" dirty="0" smtClean="0">
                <a:latin typeface="Calibri"/>
              </a:rPr>
              <a:t>Courtesy of H. </a:t>
            </a:r>
            <a:r>
              <a:rPr lang="en-GB" i="1" dirty="0" err="1" smtClean="0">
                <a:latin typeface="Calibri"/>
              </a:rPr>
              <a:t>Damerau</a:t>
            </a:r>
            <a:endParaRPr lang="en-GB" i="1" dirty="0"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7592508" y="1762768"/>
            <a:ext cx="1127232" cy="427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Nominal</a:t>
            </a:r>
            <a:endParaRPr lang="en-GB" sz="20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02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165" y="3416008"/>
            <a:ext cx="5069460" cy="3392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* reach at 6.5-7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01070" y="894270"/>
            <a:ext cx="8141861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9875" indent="-269875">
              <a:spcBef>
                <a:spcPts val="6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dirty="0" smtClean="0">
                <a:latin typeface="+mj-lt"/>
              </a:rPr>
              <a:t>The </a:t>
            </a:r>
            <a:r>
              <a:rPr lang="en-US" sz="2000" dirty="0" smtClean="0">
                <a:latin typeface="Symbol" pitchFamily="18" charset="2"/>
              </a:rPr>
              <a:t>b</a:t>
            </a:r>
            <a:r>
              <a:rPr lang="en-US" sz="2000" dirty="0" smtClean="0">
                <a:latin typeface="+mj-lt"/>
              </a:rPr>
              <a:t>* reach depends on:</a:t>
            </a:r>
          </a:p>
          <a:p>
            <a:pPr marL="444500" lvl="1" indent="-177800">
              <a:spcBef>
                <a:spcPts val="6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 i="1" dirty="0" smtClean="0">
                <a:solidFill>
                  <a:srgbClr val="0000FF"/>
                </a:solidFill>
                <a:latin typeface="+mj-lt"/>
              </a:rPr>
              <a:t>The collimator settings and margins between collimators and with respect to apertures  (we have a few scenarios…),</a:t>
            </a:r>
          </a:p>
          <a:p>
            <a:pPr marL="444500" lvl="1" indent="-177800">
              <a:spcBef>
                <a:spcPts val="600"/>
              </a:spcBef>
              <a:buClr>
                <a:srgbClr val="0000FF"/>
              </a:buClr>
              <a:buSzPct val="80000"/>
              <a:buFont typeface="Courier New" pitchFamily="49" charset="0"/>
              <a:buChar char="o"/>
            </a:pPr>
            <a:r>
              <a:rPr lang="en-US" i="1" dirty="0" smtClean="0">
                <a:solidFill>
                  <a:srgbClr val="0000FF"/>
                </a:solidFill>
                <a:latin typeface="+mj-lt"/>
              </a:rPr>
              <a:t>The beam type &amp; </a:t>
            </a:r>
            <a:r>
              <a:rPr lang="en-US" i="1" dirty="0" err="1" smtClean="0">
                <a:solidFill>
                  <a:srgbClr val="0000FF"/>
                </a:solidFill>
                <a:latin typeface="+mj-lt"/>
              </a:rPr>
              <a:t>emittance</a:t>
            </a:r>
            <a:r>
              <a:rPr lang="en-US" i="1" dirty="0" smtClean="0">
                <a:solidFill>
                  <a:srgbClr val="0000FF"/>
                </a:solidFill>
                <a:latin typeface="+mj-lt"/>
              </a:rPr>
              <a:t> (25 ns / 50 ns) </a:t>
            </a:r>
            <a:r>
              <a:rPr lang="en-US" i="1" dirty="0" smtClean="0">
                <a:solidFill>
                  <a:srgbClr val="0000FF"/>
                </a:solidFill>
                <a:latin typeface="+mj-lt"/>
                <a:sym typeface="Wingdings" pitchFamily="2" charset="2"/>
              </a:rPr>
              <a:t> crossing angle</a:t>
            </a:r>
            <a:r>
              <a:rPr lang="en-US" i="1" dirty="0">
                <a:solidFill>
                  <a:srgbClr val="0000FF"/>
                </a:solidFill>
                <a:latin typeface="+mj-lt"/>
                <a:sym typeface="Wingdings" pitchFamily="2" charset="2"/>
              </a:rPr>
              <a:t>.</a:t>
            </a:r>
            <a:r>
              <a:rPr lang="en-US" i="1" dirty="0" smtClean="0">
                <a:solidFill>
                  <a:srgbClr val="0000FF"/>
                </a:solidFill>
                <a:latin typeface="+mj-lt"/>
                <a:sym typeface="Wingdings" pitchFamily="2" charset="2"/>
              </a:rPr>
              <a:t> 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501069" y="2392065"/>
            <a:ext cx="8141861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9875" indent="-269875">
              <a:spcBef>
                <a:spcPts val="6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dirty="0" smtClean="0">
                <a:latin typeface="+mj-lt"/>
              </a:rPr>
              <a:t>Possible range of smallest </a:t>
            </a:r>
            <a:r>
              <a:rPr lang="en-US" sz="2000" dirty="0">
                <a:latin typeface="Symbol" pitchFamily="18" charset="2"/>
              </a:rPr>
              <a:t>b</a:t>
            </a:r>
            <a:r>
              <a:rPr lang="en-US" sz="2000" dirty="0"/>
              <a:t>* </a:t>
            </a:r>
            <a:r>
              <a:rPr lang="en-US" sz="2000" dirty="0" smtClean="0">
                <a:latin typeface="+mj-lt"/>
              </a:rPr>
              <a:t>at 6.5-7 </a:t>
            </a:r>
            <a:r>
              <a:rPr lang="en-US" sz="2000" dirty="0" err="1" smtClean="0">
                <a:latin typeface="+mj-lt"/>
              </a:rPr>
              <a:t>TeV</a:t>
            </a:r>
            <a:r>
              <a:rPr lang="en-US" sz="2000" dirty="0" smtClean="0">
                <a:latin typeface="+mj-lt"/>
              </a:rPr>
              <a:t>:</a:t>
            </a:r>
          </a:p>
          <a:p>
            <a:pPr marL="800100" lvl="1" indent="-342900">
              <a:spcBef>
                <a:spcPts val="600"/>
              </a:spcBef>
              <a:buClr>
                <a:srgbClr val="0000FF"/>
              </a:buClr>
              <a:buSzPct val="80000"/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0.4 m  </a:t>
            </a:r>
            <a:r>
              <a:rPr lang="en-US" sz="2000" dirty="0" smtClean="0">
                <a:latin typeface="+mj-lt"/>
              </a:rPr>
              <a:t>≤ </a:t>
            </a:r>
            <a:r>
              <a:rPr lang="en-US" sz="2000" dirty="0" smtClean="0">
                <a:latin typeface="Symbol" pitchFamily="18" charset="2"/>
              </a:rPr>
              <a:t>b</a:t>
            </a:r>
            <a:r>
              <a:rPr lang="en-US" sz="2000" dirty="0" smtClean="0">
                <a:latin typeface="+mj-lt"/>
              </a:rPr>
              <a:t>* ≤ 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0.5 m </a:t>
            </a:r>
            <a:r>
              <a:rPr lang="en-US" sz="2000" dirty="0" smtClean="0">
                <a:latin typeface="+mj-lt"/>
              </a:rPr>
              <a:t>for 25 ns beams,</a:t>
            </a:r>
          </a:p>
          <a:p>
            <a:pPr marL="800100" lvl="1" indent="-342900">
              <a:spcBef>
                <a:spcPts val="600"/>
              </a:spcBef>
              <a:buClr>
                <a:srgbClr val="0000FF"/>
              </a:buClr>
              <a:buSzPct val="80000"/>
              <a:buFont typeface="Wingdings" pitchFamily="2" charset="2"/>
              <a:buChar char="Ø"/>
            </a:pPr>
            <a:r>
              <a:rPr lang="da-DK" sz="2000" dirty="0" smtClean="0">
                <a:solidFill>
                  <a:srgbClr val="FF0000"/>
                </a:solidFill>
                <a:latin typeface="+mj-lt"/>
              </a:rPr>
              <a:t>0.3 m  </a:t>
            </a:r>
            <a:r>
              <a:rPr lang="da-DK" sz="2000" dirty="0" smtClean="0">
                <a:latin typeface="+mj-lt"/>
              </a:rPr>
              <a:t>≤ </a:t>
            </a:r>
            <a:r>
              <a:rPr lang="da-DK" sz="2000" dirty="0" smtClean="0">
                <a:latin typeface="Symbol" pitchFamily="18" charset="2"/>
              </a:rPr>
              <a:t>b</a:t>
            </a:r>
            <a:r>
              <a:rPr lang="da-DK" sz="2000" dirty="0" smtClean="0">
                <a:latin typeface="+mj-lt"/>
              </a:rPr>
              <a:t>* ≤ </a:t>
            </a:r>
            <a:r>
              <a:rPr lang="da-DK" sz="2000" dirty="0" smtClean="0">
                <a:solidFill>
                  <a:srgbClr val="FF0000"/>
                </a:solidFill>
                <a:latin typeface="+mj-lt"/>
              </a:rPr>
              <a:t>0.4 m 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for 50 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ns 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beams.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5493720" y="5195630"/>
            <a:ext cx="345645" cy="345645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1038740" y="4412677"/>
            <a:ext cx="2673804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</a:pPr>
            <a:r>
              <a:rPr lang="en-US" b="1" i="1" dirty="0" smtClean="0">
                <a:solidFill>
                  <a:srgbClr val="D60093"/>
                </a:solidFill>
                <a:latin typeface="Arial" pitchFamily="34" charset="0"/>
                <a:cs typeface="Arial" pitchFamily="34" charset="0"/>
              </a:rPr>
              <a:t>Loss of  ~40-50% due to geometrical effect (crossing angle) !</a:t>
            </a:r>
            <a:endParaRPr lang="en-GB" b="1" i="1" dirty="0" smtClean="0">
              <a:solidFill>
                <a:srgbClr val="D6009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18721" y="3928265"/>
            <a:ext cx="1364476" cy="584775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Symbol" pitchFamily="18" charset="2"/>
              </a:rPr>
              <a:t>e</a:t>
            </a:r>
            <a:r>
              <a:rPr lang="en-US" sz="1600" dirty="0" smtClean="0">
                <a:solidFill>
                  <a:srgbClr val="0000FF"/>
                </a:solidFill>
                <a:latin typeface="+mj-lt"/>
              </a:rPr>
              <a:t> = 2 </a:t>
            </a:r>
            <a:r>
              <a:rPr lang="en-US" sz="1600" dirty="0" smtClean="0">
                <a:solidFill>
                  <a:srgbClr val="0000FF"/>
                </a:solidFill>
                <a:latin typeface="Symbol" pitchFamily="18" charset="2"/>
              </a:rPr>
              <a:t>m</a:t>
            </a:r>
            <a:r>
              <a:rPr lang="en-US" sz="1600" dirty="0" smtClean="0">
                <a:solidFill>
                  <a:srgbClr val="0000FF"/>
                </a:solidFill>
                <a:latin typeface="+mj-lt"/>
              </a:rPr>
              <a:t>m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en-US" sz="1600" dirty="0" smtClean="0">
                <a:solidFill>
                  <a:srgbClr val="0000FF"/>
                </a:solidFill>
                <a:latin typeface="+mj-lt"/>
              </a:rPr>
              <a:t> = 170 </a:t>
            </a:r>
            <a:r>
              <a:rPr lang="en-US" sz="1600" dirty="0" err="1" smtClean="0">
                <a:solidFill>
                  <a:srgbClr val="0000FF"/>
                </a:solidFill>
                <a:latin typeface="Symbol" pitchFamily="18" charset="2"/>
              </a:rPr>
              <a:t>m</a:t>
            </a:r>
            <a:r>
              <a:rPr lang="en-US" sz="1600" dirty="0" err="1" smtClean="0">
                <a:solidFill>
                  <a:srgbClr val="0000FF"/>
                </a:solidFill>
                <a:latin typeface="+mj-lt"/>
              </a:rPr>
              <a:t>rad</a:t>
            </a:r>
            <a:endParaRPr lang="en-GB" sz="1600" dirty="0">
              <a:solidFill>
                <a:srgbClr val="0000FF"/>
              </a:solidFill>
              <a:latin typeface="+mj-lt"/>
            </a:endParaRPr>
          </a:p>
        </p:txBody>
      </p:sp>
      <p:grpSp>
        <p:nvGrpSpPr>
          <p:cNvPr id="13" name="Group 26"/>
          <p:cNvGrpSpPr>
            <a:grpSpLocks/>
          </p:cNvGrpSpPr>
          <p:nvPr/>
        </p:nvGrpSpPr>
        <p:grpSpPr bwMode="auto">
          <a:xfrm>
            <a:off x="6849951" y="4978975"/>
            <a:ext cx="1382580" cy="922404"/>
            <a:chOff x="6438900" y="1600200"/>
            <a:chExt cx="2476500" cy="1485900"/>
          </a:xfrm>
        </p:grpSpPr>
        <p:cxnSp>
          <p:nvCxnSpPr>
            <p:cNvPr id="20" name="Straight Connector 7"/>
            <p:cNvCxnSpPr>
              <a:cxnSpLocks noChangeShapeType="1"/>
            </p:cNvCxnSpPr>
            <p:nvPr/>
          </p:nvCxnSpPr>
          <p:spPr bwMode="auto">
            <a:xfrm>
              <a:off x="6438900" y="1600200"/>
              <a:ext cx="2476500" cy="14478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Straight Connector 8"/>
            <p:cNvCxnSpPr>
              <a:cxnSpLocks noChangeShapeType="1"/>
            </p:cNvCxnSpPr>
            <p:nvPr/>
          </p:nvCxnSpPr>
          <p:spPr bwMode="auto">
            <a:xfrm flipV="1">
              <a:off x="6438900" y="1600200"/>
              <a:ext cx="2476500" cy="14859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Oval 21"/>
            <p:cNvSpPr/>
            <p:nvPr/>
          </p:nvSpPr>
          <p:spPr bwMode="auto">
            <a:xfrm rot="1736326">
              <a:off x="6554689" y="1732560"/>
              <a:ext cx="419100" cy="114300"/>
            </a:xfrm>
            <a:prstGeom prst="ellipse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Oval 22"/>
            <p:cNvSpPr/>
            <p:nvPr/>
          </p:nvSpPr>
          <p:spPr bwMode="auto">
            <a:xfrm rot="1736326">
              <a:off x="7500987" y="2288996"/>
              <a:ext cx="419100" cy="114300"/>
            </a:xfrm>
            <a:prstGeom prst="ellipse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Oval 23"/>
            <p:cNvSpPr/>
            <p:nvPr/>
          </p:nvSpPr>
          <p:spPr bwMode="auto">
            <a:xfrm rot="1736326">
              <a:off x="8383488" y="2799361"/>
              <a:ext cx="419100" cy="114300"/>
            </a:xfrm>
            <a:prstGeom prst="ellipse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Oval 24"/>
            <p:cNvSpPr/>
            <p:nvPr/>
          </p:nvSpPr>
          <p:spPr bwMode="auto">
            <a:xfrm rot="19816511">
              <a:off x="8388158" y="1736026"/>
              <a:ext cx="419100" cy="114300"/>
            </a:xfrm>
            <a:prstGeom prst="ellipse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Oval 25"/>
            <p:cNvSpPr/>
            <p:nvPr/>
          </p:nvSpPr>
          <p:spPr bwMode="auto">
            <a:xfrm rot="19816511">
              <a:off x="7506462" y="2268083"/>
              <a:ext cx="419100" cy="114300"/>
            </a:xfrm>
            <a:prstGeom prst="ellipse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Oval 26"/>
            <p:cNvSpPr/>
            <p:nvPr/>
          </p:nvSpPr>
          <p:spPr bwMode="auto">
            <a:xfrm rot="19816511">
              <a:off x="6581509" y="2823206"/>
              <a:ext cx="419100" cy="114300"/>
            </a:xfrm>
            <a:prstGeom prst="ellipse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Arc 27"/>
            <p:cNvSpPr/>
            <p:nvPr/>
          </p:nvSpPr>
          <p:spPr bwMode="auto">
            <a:xfrm rot="2655022">
              <a:off x="7508875" y="1944688"/>
              <a:ext cx="765175" cy="796925"/>
            </a:xfrm>
            <a:prstGeom prst="arc">
              <a:avLst/>
            </a:prstGeom>
            <a:noFill/>
            <a:ln w="19050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TextBox 25"/>
            <p:cNvSpPr txBox="1">
              <a:spLocks noChangeArrowheads="1"/>
            </p:cNvSpPr>
            <p:nvPr/>
          </p:nvSpPr>
          <p:spPr bwMode="auto">
            <a:xfrm>
              <a:off x="8343900" y="2095500"/>
              <a:ext cx="44595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en-US" b="1" dirty="0" smtClean="0">
                  <a:solidFill>
                    <a:srgbClr val="0000FF"/>
                  </a:solidFill>
                  <a:latin typeface="Symbol" pitchFamily="18" charset="2"/>
                </a:rPr>
                <a:t>2a</a:t>
              </a:r>
              <a:endParaRPr lang="en-US" b="1" dirty="0">
                <a:solidFill>
                  <a:srgbClr val="0000FF"/>
                </a:solidFill>
                <a:latin typeface="Symbol" pitchFamily="18" charset="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Luminosity at 6.5 </a:t>
            </a:r>
            <a:r>
              <a:rPr lang="en-US" dirty="0" err="1" smtClean="0"/>
              <a:t>TeV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191434"/>
              </p:ext>
            </p:extLst>
          </p:nvPr>
        </p:nvGraphicFramePr>
        <p:xfrm>
          <a:off x="462665" y="1493833"/>
          <a:ext cx="8641124" cy="2818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1414"/>
                <a:gridCol w="806505"/>
                <a:gridCol w="998530"/>
                <a:gridCol w="921720"/>
                <a:gridCol w="914648"/>
                <a:gridCol w="1493183"/>
                <a:gridCol w="927562"/>
                <a:gridCol w="927562"/>
              </a:tblGrid>
              <a:tr h="58675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k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en-US" sz="1800" b="0" baseline="-25000" dirty="0" err="1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GB" sz="1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[10</a:t>
                      </a:r>
                      <a:r>
                        <a:rPr lang="en-US" sz="1800" b="0" baseline="30000" dirty="0" smtClean="0">
                          <a:solidFill>
                            <a:schemeClr val="tx1"/>
                          </a:solidFill>
                        </a:rPr>
                        <a:t>11 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Symbol" pitchFamily="18" charset="2"/>
                        </a:rPr>
                        <a:t>e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[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Symbol" pitchFamily="18" charset="2"/>
                        </a:rPr>
                        <a:t>m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m]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Symbol" pitchFamily="18" charset="2"/>
                        </a:rPr>
                        <a:t>b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* </a:t>
                      </a:r>
                    </a:p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[m]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L</a:t>
                      </a:r>
                    </a:p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[10</a:t>
                      </a:r>
                      <a:r>
                        <a:rPr lang="en-US" sz="1800" b="0" baseline="30000" dirty="0" smtClean="0">
                          <a:solidFill>
                            <a:schemeClr val="tx1"/>
                          </a:solidFill>
                        </a:rPr>
                        <a:t>34 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cm</a:t>
                      </a:r>
                      <a:r>
                        <a:rPr lang="en-US" sz="1800" b="0" baseline="30000" dirty="0" smtClean="0">
                          <a:solidFill>
                            <a:schemeClr val="tx1"/>
                          </a:solidFill>
                        </a:rPr>
                        <a:t>-2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1800" b="0" baseline="30000" dirty="0" smtClean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Pile-up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Int.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L</a:t>
                      </a:r>
                    </a:p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[fb</a:t>
                      </a:r>
                      <a:r>
                        <a:rPr lang="en-US" sz="1800" b="0" baseline="30000" dirty="0" smtClean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26134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 </a:t>
                      </a:r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ns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1380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1.70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1.5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2.05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104</a:t>
                      </a:r>
                      <a:r>
                        <a:rPr lang="en-GB" sz="1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*</a:t>
                      </a:r>
                      <a:endParaRPr lang="en-GB" sz="18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~30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726134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 ns low </a:t>
                      </a:r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emit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2600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1.15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1.4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1.73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47</a:t>
                      </a:r>
                      <a:r>
                        <a:rPr lang="en-GB" sz="1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*</a:t>
                      </a:r>
                      <a:endParaRPr lang="en-GB" sz="18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~50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726134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 ns </a:t>
                      </a:r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standard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2800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1.20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2.8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1.02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~30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 bwMode="auto">
          <a:xfrm>
            <a:off x="775645" y="817460"/>
            <a:ext cx="4977645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buClr>
                <a:srgbClr val="0000FF"/>
              </a:buClr>
              <a:buSzPct val="80000"/>
            </a:pPr>
            <a:r>
              <a:rPr lang="en-US" sz="2400" dirty="0" smtClean="0">
                <a:solidFill>
                  <a:srgbClr val="D60093"/>
                </a:solidFill>
                <a:latin typeface="Arial" pitchFamily="34" charset="0"/>
                <a:cs typeface="Arial" pitchFamily="34" charset="0"/>
              </a:rPr>
              <a:t>3 out of many possible scenarios…</a:t>
            </a:r>
            <a:endParaRPr lang="en-GB" sz="2400" dirty="0" smtClean="0">
              <a:solidFill>
                <a:srgbClr val="D6009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865408" y="4486870"/>
            <a:ext cx="7931142" cy="1553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00FF"/>
              </a:buClr>
              <a:buSzPct val="90000"/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The 50 ns beam pile-up is too high</a:t>
            </a:r>
            <a:r>
              <a:rPr lang="en-US" sz="2000" dirty="0" smtClean="0">
                <a:latin typeface="+mj-lt"/>
              </a:rPr>
              <a:t>. The luminosity must be leveled down to limit pile-up. Assuming </a:t>
            </a:r>
            <a:r>
              <a:rPr lang="en-US" sz="2000" u="sng" dirty="0" smtClean="0">
                <a:solidFill>
                  <a:srgbClr val="FF0000"/>
                </a:solidFill>
                <a:latin typeface="+mj-lt"/>
              </a:rPr>
              <a:t>max. pile-up of 40</a:t>
            </a:r>
            <a:r>
              <a:rPr lang="en-US" sz="2000" dirty="0" smtClean="0">
                <a:latin typeface="+mj-lt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rgbClr val="0000FF"/>
              </a:buClr>
              <a:buSzPct val="90000"/>
              <a:buFont typeface="Wingdings" pitchFamily="2" charset="2"/>
              <a:buChar char="q"/>
            </a:pPr>
            <a:r>
              <a:rPr lang="en-US" sz="2000" dirty="0" smtClean="0">
                <a:latin typeface="+mj-lt"/>
              </a:rPr>
              <a:t>The integrated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Luminosity is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based on 120 days of production, 35% efficiency</a:t>
            </a:r>
            <a:r>
              <a:rPr lang="en-US" sz="2000" dirty="0" smtClean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734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2584450"/>
            <a:ext cx="5422900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Helvetica"/>
                <a:ea typeface="Helvetica"/>
                <a:cs typeface="Helvetica"/>
              </a:rPr>
              <a:t>Vacuum chamber</a:t>
            </a:r>
          </a:p>
        </p:txBody>
      </p:sp>
      <p:sp>
        <p:nvSpPr>
          <p:cNvPr id="26" name="Date Placeholder 2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 dirty="0"/>
          </a:p>
        </p:txBody>
      </p:sp>
      <p:sp>
        <p:nvSpPr>
          <p:cNvPr id="62489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latin typeface="Helvetica"/>
                <a:ea typeface="Helvetica"/>
                <a:cs typeface="Helvetica"/>
              </a:rPr>
              <a:t>LHC Machine  –  J. Wenninger – GIF 2012</a:t>
            </a:r>
            <a:endParaRPr lang="en-US" dirty="0">
              <a:latin typeface="Helvetica"/>
              <a:ea typeface="Helvetica"/>
              <a:cs typeface="Helvetica"/>
            </a:endParaRPr>
          </a:p>
        </p:txBody>
      </p:sp>
      <p:sp>
        <p:nvSpPr>
          <p:cNvPr id="1434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99700125-B76B-4CFF-ADF7-A6D59ABB0790}" type="slidenum">
              <a:rPr lang="en-US" smtClean="0">
                <a:latin typeface="Helvetica"/>
                <a:ea typeface="Helvetica"/>
                <a:cs typeface="Helvetica"/>
              </a:rPr>
              <a:pPr/>
              <a:t>7</a:t>
            </a:fld>
            <a:endParaRPr lang="en-US" smtClean="0">
              <a:latin typeface="Helvetica"/>
              <a:ea typeface="Helvetica"/>
              <a:cs typeface="Helvetica"/>
            </a:endParaRPr>
          </a:p>
        </p:txBody>
      </p:sp>
      <p:sp>
        <p:nvSpPr>
          <p:cNvPr id="14343" name="Text Box 24"/>
          <p:cNvSpPr txBox="1">
            <a:spLocks noChangeArrowheads="1"/>
          </p:cNvSpPr>
          <p:nvPr/>
        </p:nvSpPr>
        <p:spPr bwMode="auto">
          <a:xfrm>
            <a:off x="654050" y="971550"/>
            <a:ext cx="791210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5425" indent="-225425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lnSpc>
                <a:spcPct val="115000"/>
              </a:lnSpc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>
                <a:latin typeface="Helvetica"/>
                <a:ea typeface="Helvetica"/>
                <a:cs typeface="Helvetica"/>
              </a:rPr>
              <a:t>The beams circulate in two ultra-high vacuum chambers, P ~10</a:t>
            </a:r>
            <a:r>
              <a:rPr lang="en-US" baseline="30000">
                <a:latin typeface="Helvetica"/>
                <a:ea typeface="Helvetica"/>
                <a:cs typeface="Helvetica"/>
              </a:rPr>
              <a:t>-10</a:t>
            </a:r>
            <a:r>
              <a:rPr lang="en-US">
                <a:latin typeface="Helvetica"/>
                <a:ea typeface="Helvetica"/>
                <a:cs typeface="Helvetica"/>
              </a:rPr>
              <a:t> mbar.</a:t>
            </a:r>
          </a:p>
          <a:p>
            <a:pPr eaLnBrk="1" hangingPunct="1">
              <a:lnSpc>
                <a:spcPct val="115000"/>
              </a:lnSpc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>
                <a:latin typeface="Helvetica"/>
                <a:ea typeface="Helvetica"/>
                <a:cs typeface="Helvetica"/>
              </a:rPr>
              <a:t>A Copper beam screen protects the bore of the magnet from heat deposition due to image currents, synchrotron light etc from the beam.</a:t>
            </a:r>
          </a:p>
          <a:p>
            <a:pPr eaLnBrk="1" hangingPunct="1">
              <a:lnSpc>
                <a:spcPct val="115000"/>
              </a:lnSpc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>
                <a:latin typeface="Helvetica"/>
                <a:ea typeface="Helvetica"/>
                <a:cs typeface="Helvetica"/>
              </a:rPr>
              <a:t>The beam screen is cooled to T = 4-20 K.</a:t>
            </a:r>
          </a:p>
        </p:txBody>
      </p:sp>
      <p:sp>
        <p:nvSpPr>
          <p:cNvPr id="14344" name="Text Box 25"/>
          <p:cNvSpPr txBox="1">
            <a:spLocks noChangeArrowheads="1"/>
          </p:cNvSpPr>
          <p:nvPr/>
        </p:nvSpPr>
        <p:spPr bwMode="auto">
          <a:xfrm>
            <a:off x="3689350" y="5618163"/>
            <a:ext cx="2487613" cy="33813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3300"/>
                </a:solidFill>
                <a:latin typeface="Helvetica"/>
                <a:ea typeface="Helvetica"/>
                <a:cs typeface="Helvetica"/>
              </a:rPr>
              <a:t>Cooling channel (Helium)</a:t>
            </a:r>
          </a:p>
        </p:txBody>
      </p:sp>
      <p:sp>
        <p:nvSpPr>
          <p:cNvPr id="14345" name="Line 26"/>
          <p:cNvSpPr>
            <a:spLocks noChangeShapeType="1"/>
          </p:cNvSpPr>
          <p:nvPr/>
        </p:nvSpPr>
        <p:spPr bwMode="auto">
          <a:xfrm flipH="1" flipV="1">
            <a:off x="1652588" y="4735513"/>
            <a:ext cx="2036762" cy="107473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346" name="Text Box 25"/>
          <p:cNvSpPr txBox="1">
            <a:spLocks noChangeArrowheads="1"/>
          </p:cNvSpPr>
          <p:nvPr/>
        </p:nvSpPr>
        <p:spPr bwMode="auto">
          <a:xfrm>
            <a:off x="6569075" y="2698750"/>
            <a:ext cx="1389063" cy="33813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3300"/>
                </a:solidFill>
                <a:latin typeface="Helvetica"/>
                <a:ea typeface="Helvetica"/>
                <a:cs typeface="Helvetica"/>
              </a:rPr>
              <a:t>Beam screen</a:t>
            </a:r>
          </a:p>
        </p:txBody>
      </p:sp>
      <p:sp>
        <p:nvSpPr>
          <p:cNvPr id="14347" name="Line 26"/>
          <p:cNvSpPr>
            <a:spLocks noChangeShapeType="1"/>
          </p:cNvSpPr>
          <p:nvPr/>
        </p:nvSpPr>
        <p:spPr bwMode="auto">
          <a:xfrm flipH="1">
            <a:off x="4149725" y="2852738"/>
            <a:ext cx="2419350" cy="96043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348" name="Text Box 25"/>
          <p:cNvSpPr txBox="1">
            <a:spLocks noChangeArrowheads="1"/>
          </p:cNvSpPr>
          <p:nvPr/>
        </p:nvSpPr>
        <p:spPr bwMode="auto">
          <a:xfrm>
            <a:off x="7375525" y="3352800"/>
            <a:ext cx="1336675" cy="33813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3300"/>
                </a:solidFill>
                <a:latin typeface="Helvetica"/>
                <a:ea typeface="Helvetica"/>
                <a:cs typeface="Helvetica"/>
              </a:rPr>
              <a:t>Magnet bore</a:t>
            </a:r>
          </a:p>
        </p:txBody>
      </p:sp>
      <p:pic>
        <p:nvPicPr>
          <p:cNvPr id="14349" name="Picture 21" descr="B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962400"/>
            <a:ext cx="237807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0" name="Line 26"/>
          <p:cNvSpPr>
            <a:spLocks noChangeShapeType="1"/>
          </p:cNvSpPr>
          <p:nvPr/>
        </p:nvSpPr>
        <p:spPr bwMode="auto">
          <a:xfrm flipH="1">
            <a:off x="7200900" y="3006725"/>
            <a:ext cx="58738" cy="141287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351" name="Line 26"/>
          <p:cNvSpPr>
            <a:spLocks noChangeShapeType="1"/>
          </p:cNvSpPr>
          <p:nvPr/>
        </p:nvSpPr>
        <p:spPr bwMode="auto">
          <a:xfrm flipH="1">
            <a:off x="7989888" y="3697288"/>
            <a:ext cx="38100" cy="61436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352" name="Line 26"/>
          <p:cNvSpPr>
            <a:spLocks noChangeShapeType="1"/>
          </p:cNvSpPr>
          <p:nvPr/>
        </p:nvSpPr>
        <p:spPr bwMode="auto">
          <a:xfrm>
            <a:off x="6184900" y="5810250"/>
            <a:ext cx="1314450" cy="8731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01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comparison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 bwMode="auto">
          <a:xfrm>
            <a:off x="5790891" y="855865"/>
            <a:ext cx="30440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Clr>
                <a:srgbClr val="0000FF"/>
              </a:buClr>
              <a:buSzPct val="80000"/>
            </a:pPr>
            <a:endParaRPr lang="en-GB" sz="24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676320" y="4399424"/>
            <a:ext cx="3511630" cy="1323439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buClr>
                <a:srgbClr val="0000FF"/>
              </a:buClr>
              <a:buSzPct val="80000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Low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emittance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25 ns provides higher performance due to higher luminosity for same or lower pile-up.</a:t>
            </a:r>
            <a:endParaRPr lang="en-GB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5674721" y="1221642"/>
            <a:ext cx="3198639" cy="1669688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Clr>
                <a:srgbClr val="0000FF"/>
              </a:buClr>
              <a:buSzPct val="80000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Standard 25 ns 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and </a:t>
            </a:r>
            <a:endParaRPr lang="en-US" sz="2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buClr>
                <a:srgbClr val="0000FF"/>
              </a:buClr>
              <a:buSzPct val="80000"/>
            </a:pPr>
            <a: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50 ns with </a:t>
            </a:r>
            <a:r>
              <a:rPr lang="en-US" sz="20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levelling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en-GB" sz="2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300"/>
              </a:spcBef>
              <a:buClr>
                <a:srgbClr val="0000FF"/>
              </a:buClr>
              <a:buSzPct val="80000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 …are equivalent in integrated luminosity for fill lengths up to 5-6 hours.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26" y="789519"/>
            <a:ext cx="4994980" cy="321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554" y="3275380"/>
            <a:ext cx="4853476" cy="311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08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Scenario for startup after LS1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2665" y="911116"/>
            <a:ext cx="791143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lvl="2" indent="-355600">
              <a:spcBef>
                <a:spcPts val="600"/>
              </a:spcBef>
              <a:buClr>
                <a:srgbClr val="0000FF"/>
              </a:buClr>
              <a:buSzPct val="90000"/>
              <a:buFont typeface="Wingdings" pitchFamily="2" charset="2"/>
              <a:buChar char="q"/>
            </a:pPr>
            <a:r>
              <a:rPr lang="en-US" sz="2000" dirty="0" smtClean="0">
                <a:latin typeface="+mj-lt"/>
              </a:rPr>
              <a:t>It is quite likely that the machine will start up with 50 ns in order to deliver rapidly some integrated luminosity.</a:t>
            </a:r>
            <a:endParaRPr lang="en-GB" sz="2000" dirty="0" smtClean="0">
              <a:latin typeface="+mj-lt"/>
            </a:endParaRPr>
          </a:p>
          <a:p>
            <a:pPr marL="812800" lvl="2" indent="-279400">
              <a:spcBef>
                <a:spcPts val="600"/>
              </a:spcBef>
              <a:buClr>
                <a:srgbClr val="0000FF"/>
              </a:buClr>
              <a:buSzPct val="90000"/>
              <a:buFont typeface="Courier New" pitchFamily="49" charset="0"/>
              <a:buChar char="o"/>
            </a:pPr>
            <a:r>
              <a:rPr lang="en-GB" i="1" dirty="0" smtClean="0">
                <a:solidFill>
                  <a:srgbClr val="0000FF"/>
                </a:solidFill>
                <a:latin typeface="+mj-lt"/>
              </a:rPr>
              <a:t>Easy to reach high luminosity (even if limited by pile-up),</a:t>
            </a:r>
            <a:endParaRPr lang="en-US" i="1" dirty="0" smtClean="0">
              <a:solidFill>
                <a:srgbClr val="0000FF"/>
              </a:solidFill>
              <a:latin typeface="+mj-lt"/>
            </a:endParaRPr>
          </a:p>
          <a:p>
            <a:pPr marL="812800" lvl="2" indent="-279400">
              <a:spcBef>
                <a:spcPts val="600"/>
              </a:spcBef>
              <a:buClr>
                <a:srgbClr val="0000FF"/>
              </a:buClr>
              <a:buSzPct val="90000"/>
              <a:buFont typeface="Courier New" pitchFamily="49" charset="0"/>
              <a:buChar char="o"/>
            </a:pPr>
            <a:r>
              <a:rPr lang="en-US" i="1" dirty="0" smtClean="0">
                <a:solidFill>
                  <a:srgbClr val="0000FF"/>
                </a:solidFill>
                <a:latin typeface="+mj-lt"/>
              </a:rPr>
              <a:t>Lower stored energy,</a:t>
            </a:r>
          </a:p>
          <a:p>
            <a:pPr marL="812800" lvl="2" indent="-279400">
              <a:spcBef>
                <a:spcPts val="600"/>
              </a:spcBef>
              <a:buClr>
                <a:srgbClr val="0000FF"/>
              </a:buClr>
              <a:buSzPct val="90000"/>
              <a:buFont typeface="Courier New" pitchFamily="49" charset="0"/>
              <a:buChar char="o"/>
            </a:pPr>
            <a:r>
              <a:rPr lang="en-US" i="1" dirty="0" smtClean="0">
                <a:solidFill>
                  <a:srgbClr val="0000FF"/>
                </a:solidFill>
                <a:latin typeface="+mj-lt"/>
              </a:rPr>
              <a:t>Less / no e-clouds, fewer UFOs,</a:t>
            </a:r>
          </a:p>
          <a:p>
            <a:pPr marL="812800" lvl="2" indent="-279400">
              <a:spcBef>
                <a:spcPts val="600"/>
              </a:spcBef>
              <a:buClr>
                <a:srgbClr val="0000FF"/>
              </a:buClr>
              <a:buSzPct val="90000"/>
              <a:buFont typeface="Courier New" pitchFamily="49" charset="0"/>
              <a:buChar char="o"/>
            </a:pPr>
            <a:r>
              <a:rPr lang="en-US" i="1" dirty="0" smtClean="0">
                <a:solidFill>
                  <a:srgbClr val="0000FF"/>
                </a:solidFill>
                <a:latin typeface="+mj-lt"/>
              </a:rPr>
              <a:t>Long and good operational experience at 3.5/4 </a:t>
            </a:r>
            <a:r>
              <a:rPr lang="en-US" i="1" dirty="0" err="1" smtClean="0">
                <a:solidFill>
                  <a:srgbClr val="0000FF"/>
                </a:solidFill>
                <a:latin typeface="+mj-lt"/>
              </a:rPr>
              <a:t>TeV</a:t>
            </a:r>
            <a:r>
              <a:rPr lang="en-US" i="1" dirty="0">
                <a:solidFill>
                  <a:srgbClr val="0000FF"/>
                </a:solidFill>
                <a:latin typeface="+mj-lt"/>
              </a:rPr>
              <a:t>.</a:t>
            </a:r>
            <a:endParaRPr lang="en-US" i="1" dirty="0" smtClean="0">
              <a:solidFill>
                <a:srgbClr val="0000FF"/>
              </a:solidFill>
              <a:latin typeface="+mj-lt"/>
            </a:endParaRPr>
          </a:p>
          <a:p>
            <a:pPr marL="533400" lvl="2" indent="-355600">
              <a:spcBef>
                <a:spcPts val="600"/>
              </a:spcBef>
              <a:buClr>
                <a:srgbClr val="0000FF"/>
              </a:buClr>
              <a:buSzPct val="90000"/>
              <a:buFont typeface="Wingdings" pitchFamily="2" charset="2"/>
              <a:buChar char="q"/>
            </a:pPr>
            <a:r>
              <a:rPr lang="en-GB" sz="2000" dirty="0" smtClean="0">
                <a:latin typeface="+mj-lt"/>
              </a:rPr>
              <a:t>Then, unless there is a major problem, we will probably devote some time (~2 weeks) to prepare the machine for 25 ns beams.</a:t>
            </a:r>
          </a:p>
          <a:p>
            <a:pPr marL="812800" lvl="3" indent="-279400">
              <a:spcBef>
                <a:spcPts val="600"/>
              </a:spcBef>
              <a:buClr>
                <a:srgbClr val="0000FF"/>
              </a:buClr>
              <a:buSzPct val="90000"/>
              <a:buFont typeface="Courier New" pitchFamily="49" charset="0"/>
              <a:buChar char="o"/>
            </a:pPr>
            <a:r>
              <a:rPr lang="en-GB" i="1" dirty="0" smtClean="0">
                <a:solidFill>
                  <a:srgbClr val="0000FF"/>
                </a:solidFill>
                <a:latin typeface="+mj-lt"/>
              </a:rPr>
              <a:t>E-cloud reduction by scrubbing,</a:t>
            </a:r>
          </a:p>
          <a:p>
            <a:pPr marL="533400" lvl="2" indent="-355600">
              <a:spcBef>
                <a:spcPts val="600"/>
              </a:spcBef>
              <a:buClr>
                <a:srgbClr val="0000FF"/>
              </a:buClr>
              <a:buSzPct val="90000"/>
              <a:buFont typeface="Wingdings" pitchFamily="2" charset="2"/>
              <a:buChar char="q"/>
            </a:pPr>
            <a:r>
              <a:rPr lang="en-GB" sz="2000" dirty="0" smtClean="0">
                <a:solidFill>
                  <a:srgbClr val="000000"/>
                </a:solidFill>
                <a:latin typeface="Arial"/>
              </a:rPr>
              <a:t>… before switching to 25 ns beams</a:t>
            </a:r>
            <a:r>
              <a:rPr lang="en-GB" sz="2000" dirty="0" smtClean="0">
                <a:solidFill>
                  <a:srgbClr val="000000"/>
                </a:solidFill>
                <a:latin typeface="Arial"/>
              </a:rPr>
              <a:t>.</a:t>
            </a:r>
            <a:endParaRPr lang="en-US" i="1" dirty="0">
              <a:solidFill>
                <a:srgbClr val="0000FF"/>
              </a:solidFill>
              <a:latin typeface="+mj-lt"/>
            </a:endParaRPr>
          </a:p>
          <a:p>
            <a:pPr marL="812800" lvl="3" indent="-279400">
              <a:spcBef>
                <a:spcPts val="600"/>
              </a:spcBef>
              <a:buClr>
                <a:srgbClr val="0000FF"/>
              </a:buClr>
              <a:buSzPct val="90000"/>
              <a:buFont typeface="Courier New" pitchFamily="49" charset="0"/>
              <a:buChar char="o"/>
            </a:pPr>
            <a:r>
              <a:rPr lang="en-GB" i="1" dirty="0" smtClean="0">
                <a:solidFill>
                  <a:srgbClr val="0000FF"/>
                </a:solidFill>
                <a:latin typeface="Arial"/>
              </a:rPr>
              <a:t>Ramping up of the number of bunches and of bunch intensity.</a:t>
            </a:r>
            <a:endParaRPr lang="en-GB" i="1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 rot="20913370">
            <a:off x="2414605" y="5192203"/>
            <a:ext cx="3262432" cy="646331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3600" kern="0" dirty="0" smtClean="0">
                <a:latin typeface="+mn-lt"/>
              </a:rPr>
              <a:t>Wait and see !!</a:t>
            </a:r>
            <a:endParaRPr lang="en-GB" sz="3600" kern="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230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01070" y="855865"/>
            <a:ext cx="8372290" cy="4401205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marL="187325" lvl="2">
              <a:spcBef>
                <a:spcPts val="1200"/>
              </a:spcBef>
              <a:buClr>
                <a:srgbClr val="0000FF"/>
              </a:buClr>
              <a:buSzPct val="90000"/>
            </a:pPr>
            <a:r>
              <a:rPr lang="en-GB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LHC is doing incredibly well, even if we are operating close to the edge of what can be done.</a:t>
            </a:r>
          </a:p>
          <a:p>
            <a:pPr marL="187325" lvl="2">
              <a:spcBef>
                <a:spcPts val="1200"/>
              </a:spcBef>
              <a:buClr>
                <a:srgbClr val="0000FF"/>
              </a:buClr>
              <a:buSzPct val="90000"/>
            </a:pPr>
            <a:r>
              <a:rPr lang="en-GB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 few years ago, we were making plans based on luminosities of 2x10</a:t>
            </a:r>
            <a:r>
              <a:rPr lang="en-GB" sz="240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32</a:t>
            </a:r>
            <a:r>
              <a:rPr lang="en-GB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cm</a:t>
            </a:r>
            <a:r>
              <a:rPr lang="en-GB" sz="240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-2</a:t>
            </a:r>
            <a:r>
              <a:rPr lang="en-GB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</a:t>
            </a:r>
            <a:r>
              <a:rPr lang="en-GB" sz="240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-1</a:t>
            </a:r>
            <a:r>
              <a:rPr lang="en-GB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in 2011 – which we managed to beat by more than a factor 10 !</a:t>
            </a:r>
          </a:p>
          <a:p>
            <a:pPr marL="187325" lvl="2">
              <a:spcBef>
                <a:spcPts val="1200"/>
              </a:spcBef>
              <a:buClr>
                <a:srgbClr val="0000FF"/>
              </a:buClr>
              <a:buSzPct val="90000"/>
            </a:pP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We have achieved a lot more than what we hoped for in our wildest dreams – hopefully a good omen for &gt; 6.5 </a:t>
            </a:r>
            <a:r>
              <a:rPr lang="en-US" sz="24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TeV</a:t>
            </a: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!</a:t>
            </a:r>
            <a:endParaRPr lang="en-GB" sz="24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187325" lvl="2">
              <a:spcBef>
                <a:spcPts val="1200"/>
              </a:spcBef>
              <a:buClr>
                <a:srgbClr val="0000FF"/>
              </a:buClr>
              <a:buSzPct val="90000"/>
            </a:pP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But operation at 7 </a:t>
            </a:r>
            <a:r>
              <a:rPr lang="en-US" sz="24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TeV</a:t>
            </a: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will be a new challenge for the LHC machine groups – cross fingers !</a:t>
            </a:r>
            <a:endParaRPr lang="en-GB" sz="24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473075" lvl="2" indent="-285750">
              <a:spcBef>
                <a:spcPts val="1200"/>
              </a:spcBef>
              <a:buClr>
                <a:srgbClr val="0000FF"/>
              </a:buClr>
              <a:buSzPct val="90000"/>
              <a:buFont typeface="Wingdings" pitchFamily="2" charset="2"/>
              <a:buChar char="q"/>
            </a:pPr>
            <a:endParaRPr lang="en-GB" sz="2400" dirty="0" smtClean="0">
              <a:latin typeface="+mj-lt"/>
            </a:endParaRPr>
          </a:p>
        </p:txBody>
      </p:sp>
      <p:pic>
        <p:nvPicPr>
          <p:cNvPr id="10244" name="Picture 4" descr="http://animationsa2z.com/attachments/Image/goodluck/goodluck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215" y="4433130"/>
            <a:ext cx="2136226" cy="225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81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energy: the way down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1638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8389A005-C0BF-49E4-8B2C-2916174AC4A0}" type="slidenum">
              <a:rPr lang="en-US" smtClean="0">
                <a:latin typeface="Arial" pitchFamily="34" charset="0"/>
              </a:rPr>
              <a:pPr/>
              <a:t>8</a:t>
            </a:fld>
            <a:endParaRPr lang="en-US" smtClean="0">
              <a:latin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447800" y="6172200"/>
            <a:ext cx="10668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/>
          <p:cNvSpPr/>
          <p:nvPr/>
        </p:nvSpPr>
        <p:spPr>
          <a:xfrm>
            <a:off x="2438400" y="5791200"/>
            <a:ext cx="609600" cy="381000"/>
          </a:xfrm>
          <a:custGeom>
            <a:avLst/>
            <a:gdLst>
              <a:gd name="connsiteX0" fmla="*/ 0 w 1019175"/>
              <a:gd name="connsiteY0" fmla="*/ 485775 h 487362"/>
              <a:gd name="connsiteX1" fmla="*/ 247650 w 1019175"/>
              <a:gd name="connsiteY1" fmla="*/ 466725 h 487362"/>
              <a:gd name="connsiteX2" fmla="*/ 600075 w 1019175"/>
              <a:gd name="connsiteY2" fmla="*/ 361950 h 487362"/>
              <a:gd name="connsiteX3" fmla="*/ 838200 w 1019175"/>
              <a:gd name="connsiteY3" fmla="*/ 190500 h 487362"/>
              <a:gd name="connsiteX4" fmla="*/ 1019175 w 1019175"/>
              <a:gd name="connsiteY4" fmla="*/ 0 h 4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9175" h="487362">
                <a:moveTo>
                  <a:pt x="0" y="485775"/>
                </a:moveTo>
                <a:cubicBezTo>
                  <a:pt x="73819" y="486568"/>
                  <a:pt x="147638" y="487362"/>
                  <a:pt x="247650" y="466725"/>
                </a:cubicBezTo>
                <a:cubicBezTo>
                  <a:pt x="347662" y="446088"/>
                  <a:pt x="501650" y="407987"/>
                  <a:pt x="600075" y="361950"/>
                </a:cubicBezTo>
                <a:cubicBezTo>
                  <a:pt x="698500" y="315913"/>
                  <a:pt x="768350" y="250825"/>
                  <a:pt x="838200" y="190500"/>
                </a:cubicBezTo>
                <a:cubicBezTo>
                  <a:pt x="908050" y="130175"/>
                  <a:pt x="963612" y="65087"/>
                  <a:pt x="1019175" y="0"/>
                </a:cubicBezTo>
              </a:path>
            </a:pathLst>
          </a:cu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cxnSp>
        <p:nvCxnSpPr>
          <p:cNvPr id="8" name="Straight Connector 7"/>
          <p:cNvCxnSpPr>
            <a:stCxn id="15" idx="4"/>
          </p:cNvCxnSpPr>
          <p:nvPr/>
        </p:nvCxnSpPr>
        <p:spPr>
          <a:xfrm rot="10800000" flipH="1">
            <a:off x="3048000" y="1911350"/>
            <a:ext cx="1981200" cy="387985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 flipH="1" flipV="1">
            <a:off x="5029200" y="1600200"/>
            <a:ext cx="381000" cy="304800"/>
          </a:xfrm>
          <a:custGeom>
            <a:avLst/>
            <a:gdLst>
              <a:gd name="connsiteX0" fmla="*/ 0 w 1019175"/>
              <a:gd name="connsiteY0" fmla="*/ 485775 h 487362"/>
              <a:gd name="connsiteX1" fmla="*/ 247650 w 1019175"/>
              <a:gd name="connsiteY1" fmla="*/ 466725 h 487362"/>
              <a:gd name="connsiteX2" fmla="*/ 600075 w 1019175"/>
              <a:gd name="connsiteY2" fmla="*/ 361950 h 487362"/>
              <a:gd name="connsiteX3" fmla="*/ 838200 w 1019175"/>
              <a:gd name="connsiteY3" fmla="*/ 190500 h 487362"/>
              <a:gd name="connsiteX4" fmla="*/ 1019175 w 1019175"/>
              <a:gd name="connsiteY4" fmla="*/ 0 h 4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9175" h="487362">
                <a:moveTo>
                  <a:pt x="0" y="485775"/>
                </a:moveTo>
                <a:cubicBezTo>
                  <a:pt x="73819" y="486568"/>
                  <a:pt x="147638" y="487362"/>
                  <a:pt x="247650" y="466725"/>
                </a:cubicBezTo>
                <a:cubicBezTo>
                  <a:pt x="347662" y="446088"/>
                  <a:pt x="501650" y="407987"/>
                  <a:pt x="600075" y="361950"/>
                </a:cubicBezTo>
                <a:cubicBezTo>
                  <a:pt x="698500" y="315913"/>
                  <a:pt x="768350" y="250825"/>
                  <a:pt x="838200" y="190500"/>
                </a:cubicBezTo>
                <a:cubicBezTo>
                  <a:pt x="908050" y="130175"/>
                  <a:pt x="963612" y="65087"/>
                  <a:pt x="1019175" y="0"/>
                </a:cubicBezTo>
              </a:path>
            </a:pathLst>
          </a:cu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cxnSp>
        <p:nvCxnSpPr>
          <p:cNvPr id="10" name="Straight Connector 9"/>
          <p:cNvCxnSpPr/>
          <p:nvPr/>
        </p:nvCxnSpPr>
        <p:spPr>
          <a:xfrm>
            <a:off x="5410200" y="1600200"/>
            <a:ext cx="9906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 flipH="1" flipV="1">
            <a:off x="3870325" y="3886200"/>
            <a:ext cx="381000" cy="304800"/>
          </a:xfrm>
          <a:custGeom>
            <a:avLst/>
            <a:gdLst>
              <a:gd name="connsiteX0" fmla="*/ 0 w 1019175"/>
              <a:gd name="connsiteY0" fmla="*/ 485775 h 487362"/>
              <a:gd name="connsiteX1" fmla="*/ 247650 w 1019175"/>
              <a:gd name="connsiteY1" fmla="*/ 466725 h 487362"/>
              <a:gd name="connsiteX2" fmla="*/ 600075 w 1019175"/>
              <a:gd name="connsiteY2" fmla="*/ 361950 h 487362"/>
              <a:gd name="connsiteX3" fmla="*/ 838200 w 1019175"/>
              <a:gd name="connsiteY3" fmla="*/ 190500 h 487362"/>
              <a:gd name="connsiteX4" fmla="*/ 1019175 w 1019175"/>
              <a:gd name="connsiteY4" fmla="*/ 0 h 4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9175" h="487362">
                <a:moveTo>
                  <a:pt x="0" y="485775"/>
                </a:moveTo>
                <a:cubicBezTo>
                  <a:pt x="73819" y="486568"/>
                  <a:pt x="147638" y="487362"/>
                  <a:pt x="247650" y="466725"/>
                </a:cubicBezTo>
                <a:cubicBezTo>
                  <a:pt x="347662" y="446088"/>
                  <a:pt x="501650" y="407987"/>
                  <a:pt x="600075" y="361950"/>
                </a:cubicBezTo>
                <a:cubicBezTo>
                  <a:pt x="698500" y="315913"/>
                  <a:pt x="768350" y="250825"/>
                  <a:pt x="838200" y="190500"/>
                </a:cubicBezTo>
                <a:cubicBezTo>
                  <a:pt x="908050" y="130175"/>
                  <a:pt x="963612" y="65087"/>
                  <a:pt x="1019175" y="0"/>
                </a:cubicBezTo>
              </a:path>
            </a:pathLst>
          </a:cu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cxnSp>
        <p:nvCxnSpPr>
          <p:cNvPr id="12" name="Straight Connector 11"/>
          <p:cNvCxnSpPr/>
          <p:nvPr/>
        </p:nvCxnSpPr>
        <p:spPr>
          <a:xfrm>
            <a:off x="4246563" y="3886200"/>
            <a:ext cx="215423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 flipH="1" flipV="1">
            <a:off x="4410075" y="2819400"/>
            <a:ext cx="381000" cy="304800"/>
          </a:xfrm>
          <a:custGeom>
            <a:avLst/>
            <a:gdLst>
              <a:gd name="connsiteX0" fmla="*/ 0 w 1019175"/>
              <a:gd name="connsiteY0" fmla="*/ 485775 h 487362"/>
              <a:gd name="connsiteX1" fmla="*/ 247650 w 1019175"/>
              <a:gd name="connsiteY1" fmla="*/ 466725 h 487362"/>
              <a:gd name="connsiteX2" fmla="*/ 600075 w 1019175"/>
              <a:gd name="connsiteY2" fmla="*/ 361950 h 487362"/>
              <a:gd name="connsiteX3" fmla="*/ 838200 w 1019175"/>
              <a:gd name="connsiteY3" fmla="*/ 190500 h 487362"/>
              <a:gd name="connsiteX4" fmla="*/ 1019175 w 1019175"/>
              <a:gd name="connsiteY4" fmla="*/ 0 h 4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9175" h="487362">
                <a:moveTo>
                  <a:pt x="0" y="485775"/>
                </a:moveTo>
                <a:cubicBezTo>
                  <a:pt x="73819" y="486568"/>
                  <a:pt x="147638" y="487362"/>
                  <a:pt x="247650" y="466725"/>
                </a:cubicBezTo>
                <a:cubicBezTo>
                  <a:pt x="347662" y="446088"/>
                  <a:pt x="501650" y="407987"/>
                  <a:pt x="600075" y="361950"/>
                </a:cubicBezTo>
                <a:cubicBezTo>
                  <a:pt x="698500" y="315913"/>
                  <a:pt x="768350" y="250825"/>
                  <a:pt x="838200" y="190500"/>
                </a:cubicBezTo>
                <a:cubicBezTo>
                  <a:pt x="908050" y="130175"/>
                  <a:pt x="963612" y="65087"/>
                  <a:pt x="1019175" y="0"/>
                </a:cubicBezTo>
              </a:path>
            </a:pathLst>
          </a:cu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cxnSp>
        <p:nvCxnSpPr>
          <p:cNvPr id="14" name="Straight Connector 13"/>
          <p:cNvCxnSpPr>
            <a:stCxn id="13" idx="0"/>
          </p:cNvCxnSpPr>
          <p:nvPr/>
        </p:nvCxnSpPr>
        <p:spPr>
          <a:xfrm rot="10800000" flipH="1">
            <a:off x="4791075" y="2819400"/>
            <a:ext cx="1616075" cy="15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 flipH="1" flipV="1">
            <a:off x="3048000" y="5486400"/>
            <a:ext cx="381000" cy="304800"/>
          </a:xfrm>
          <a:custGeom>
            <a:avLst/>
            <a:gdLst>
              <a:gd name="connsiteX0" fmla="*/ 0 w 1019175"/>
              <a:gd name="connsiteY0" fmla="*/ 485775 h 487362"/>
              <a:gd name="connsiteX1" fmla="*/ 247650 w 1019175"/>
              <a:gd name="connsiteY1" fmla="*/ 466725 h 487362"/>
              <a:gd name="connsiteX2" fmla="*/ 600075 w 1019175"/>
              <a:gd name="connsiteY2" fmla="*/ 361950 h 487362"/>
              <a:gd name="connsiteX3" fmla="*/ 838200 w 1019175"/>
              <a:gd name="connsiteY3" fmla="*/ 190500 h 487362"/>
              <a:gd name="connsiteX4" fmla="*/ 1019175 w 1019175"/>
              <a:gd name="connsiteY4" fmla="*/ 0 h 4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9175" h="487362">
                <a:moveTo>
                  <a:pt x="0" y="485775"/>
                </a:moveTo>
                <a:cubicBezTo>
                  <a:pt x="73819" y="486568"/>
                  <a:pt x="147638" y="487362"/>
                  <a:pt x="247650" y="466725"/>
                </a:cubicBezTo>
                <a:cubicBezTo>
                  <a:pt x="347662" y="446088"/>
                  <a:pt x="501650" y="407987"/>
                  <a:pt x="600075" y="361950"/>
                </a:cubicBezTo>
                <a:cubicBezTo>
                  <a:pt x="698500" y="315913"/>
                  <a:pt x="768350" y="250825"/>
                  <a:pt x="838200" y="190500"/>
                </a:cubicBezTo>
                <a:cubicBezTo>
                  <a:pt x="908050" y="130175"/>
                  <a:pt x="963612" y="65087"/>
                  <a:pt x="1019175" y="0"/>
                </a:cubicBezTo>
              </a:path>
            </a:pathLst>
          </a:cu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cxnSp>
        <p:nvCxnSpPr>
          <p:cNvPr id="16" name="Straight Connector 15"/>
          <p:cNvCxnSpPr/>
          <p:nvPr/>
        </p:nvCxnSpPr>
        <p:spPr>
          <a:xfrm>
            <a:off x="3429000" y="5486400"/>
            <a:ext cx="29718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07188" y="1382713"/>
            <a:ext cx="128746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2002-2007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24513" y="1219200"/>
            <a:ext cx="78263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latin typeface="+mj-lt"/>
              </a:rPr>
              <a:t>7 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TeV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62700" y="2438400"/>
            <a:ext cx="16843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Summer 2008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62600" y="2438400"/>
            <a:ext cx="7826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latin typeface="+mj-lt"/>
              </a:rPr>
              <a:t>5 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TeV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38900" y="3695700"/>
            <a:ext cx="14287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Spring 2009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86400" y="3516313"/>
            <a:ext cx="97472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latin typeface="+mj-lt"/>
              </a:rPr>
              <a:t>3.5 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TeV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91300" y="5257800"/>
            <a:ext cx="12192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Nov. 2009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04925" y="6107113"/>
            <a:ext cx="10953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+mj-lt"/>
              </a:rPr>
              <a:t>450 </a:t>
            </a:r>
            <a:r>
              <a:rPr lang="en-US" b="1" dirty="0" err="1">
                <a:solidFill>
                  <a:srgbClr val="0000FF"/>
                </a:solidFill>
                <a:latin typeface="+mj-lt"/>
              </a:rPr>
              <a:t>GeV</a:t>
            </a:r>
            <a:endParaRPr lang="en-US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97813" y="2438400"/>
            <a:ext cx="123666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Detraining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983750" y="5268913"/>
            <a:ext cx="8128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latin typeface="+mj-lt"/>
              </a:rPr>
              <a:t>nQPS</a:t>
            </a:r>
            <a:endParaRPr lang="en-US" dirty="0"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05438" y="5497513"/>
            <a:ext cx="67151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latin typeface="+mj-lt"/>
              </a:rPr>
              <a:t>2 kA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486400" y="3897313"/>
            <a:ext cx="671513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latin typeface="+mj-lt"/>
              </a:rPr>
              <a:t>6 kA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562600" y="2819400"/>
            <a:ext cx="6715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latin typeface="+mj-lt"/>
              </a:rPr>
              <a:t>9 kA</a:t>
            </a:r>
          </a:p>
        </p:txBody>
      </p:sp>
      <p:cxnSp>
        <p:nvCxnSpPr>
          <p:cNvPr id="31" name="Straight Connector 30"/>
          <p:cNvCxnSpPr/>
          <p:nvPr/>
        </p:nvCxnSpPr>
        <p:spPr>
          <a:xfrm rot="5400000">
            <a:off x="5078413" y="3505200"/>
            <a:ext cx="5638800" cy="0"/>
          </a:xfrm>
          <a:prstGeom prst="line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059613" y="773113"/>
            <a:ext cx="812800" cy="36988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+mj-lt"/>
              </a:rPr>
              <a:t>When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72425" y="773113"/>
            <a:ext cx="671513" cy="36988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+mj-lt"/>
              </a:rPr>
              <a:t>Why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78475" y="1600200"/>
            <a:ext cx="8001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latin typeface="+mj-lt"/>
              </a:rPr>
              <a:t>12 kA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667500" y="3429000"/>
            <a:ext cx="123666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Late 2008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01000" y="3543300"/>
            <a:ext cx="7874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Joints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405438" y="5116513"/>
            <a:ext cx="110331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latin typeface="+mj-lt"/>
              </a:rPr>
              <a:t>1.18 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TeV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970073" y="1382713"/>
            <a:ext cx="90328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Design</a:t>
            </a:r>
          </a:p>
        </p:txBody>
      </p:sp>
      <p:sp>
        <p:nvSpPr>
          <p:cNvPr id="39" name="Content Placeholder 57"/>
          <p:cNvSpPr txBox="1">
            <a:spLocks/>
          </p:cNvSpPr>
          <p:nvPr/>
        </p:nvSpPr>
        <p:spPr>
          <a:xfrm>
            <a:off x="342900" y="1143000"/>
            <a:ext cx="3886200" cy="5486400"/>
          </a:xfrm>
          <a:prstGeom prst="rect">
            <a:avLst/>
          </a:prstGeom>
        </p:spPr>
        <p:txBody>
          <a:bodyPr/>
          <a:lstStyle/>
          <a:p>
            <a:pPr marL="342900" indent="-230188" eaLnBrk="1" fontAlgn="auto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US" sz="1600" dirty="0">
                <a:latin typeface="+mn-lt"/>
              </a:rPr>
              <a:t>All main magnets commissioned for 7TeV operation before installation</a:t>
            </a:r>
          </a:p>
          <a:p>
            <a:pPr marL="342900" indent="-230188" eaLnBrk="1" fontAlgn="auto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600" dirty="0">
              <a:latin typeface="+mn-lt"/>
            </a:endParaRPr>
          </a:p>
          <a:p>
            <a:pPr marL="342900" indent="-230188" eaLnBrk="1" fontAlgn="auto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US" sz="1600" dirty="0">
                <a:latin typeface="+mn-lt"/>
              </a:rPr>
              <a:t>Detraining found when hardware commissioning sectors in 2008</a:t>
            </a:r>
          </a:p>
          <a:p>
            <a:pPr marL="688975" lvl="1" indent="-227013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600" dirty="0">
                <a:latin typeface="+mn-lt"/>
              </a:rPr>
              <a:t>5 </a:t>
            </a:r>
            <a:r>
              <a:rPr lang="en-US" sz="1600" dirty="0" err="1">
                <a:latin typeface="+mn-lt"/>
              </a:rPr>
              <a:t>TeV</a:t>
            </a:r>
            <a:r>
              <a:rPr lang="en-US" sz="1600" dirty="0">
                <a:latin typeface="+mn-lt"/>
              </a:rPr>
              <a:t> poses no problem</a:t>
            </a:r>
          </a:p>
          <a:p>
            <a:pPr marL="688975" lvl="1" indent="-227013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600" dirty="0">
                <a:latin typeface="+mn-lt"/>
              </a:rPr>
              <a:t>Difficult to exceed 6 </a:t>
            </a:r>
            <a:r>
              <a:rPr lang="en-US" sz="1600" dirty="0" err="1">
                <a:latin typeface="+mn-lt"/>
              </a:rPr>
              <a:t>TeV</a:t>
            </a:r>
            <a:endParaRPr lang="en-US" sz="1600" dirty="0">
              <a:latin typeface="+mn-lt"/>
            </a:endParaRPr>
          </a:p>
          <a:p>
            <a:pPr marL="342900" indent="-230188" eaLnBrk="1" fontAlgn="auto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600" dirty="0">
              <a:latin typeface="+mn-lt"/>
            </a:endParaRPr>
          </a:p>
          <a:p>
            <a:pPr marL="342900" indent="-230188" eaLnBrk="1" fontAlgn="auto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US" sz="1600" dirty="0">
                <a:latin typeface="+mn-lt"/>
              </a:rPr>
              <a:t>Machine wide investigations following S34 incident showed problem with joints</a:t>
            </a:r>
          </a:p>
          <a:p>
            <a:pPr marL="342900" indent="-230188" eaLnBrk="1" fontAlgn="auto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sz="1600" dirty="0" smtClean="0">
              <a:latin typeface="+mn-lt"/>
            </a:endParaRPr>
          </a:p>
          <a:p>
            <a:pPr marL="342900" indent="-230188" eaLnBrk="1" fontAlgn="auto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sz="1600" dirty="0">
              <a:latin typeface="+mn-lt"/>
            </a:endParaRPr>
          </a:p>
          <a:p>
            <a:pPr marL="342900" indent="-230188" eaLnBrk="1" fontAlgn="auto" hangingPunct="1">
              <a:spcBef>
                <a:spcPts val="300"/>
              </a:spcBef>
              <a:spcAft>
                <a:spcPts val="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US" sz="1600" dirty="0" smtClean="0">
                <a:latin typeface="+mn-lt"/>
              </a:rPr>
              <a:t>Waiting for new </a:t>
            </a:r>
            <a:endParaRPr lang="en-US" sz="1600" dirty="0">
              <a:latin typeface="+mn-lt"/>
            </a:endParaRPr>
          </a:p>
          <a:p>
            <a:pPr marL="342900" indent="-230188" eaLnBrk="1" fontAlgn="auto" hangingPunct="1">
              <a:spcBef>
                <a:spcPts val="300"/>
              </a:spcBef>
              <a:spcAft>
                <a:spcPts val="0"/>
              </a:spcAft>
              <a:buClr>
                <a:srgbClr val="0000FF"/>
              </a:buClr>
              <a:buSzPct val="80000"/>
              <a:defRPr/>
            </a:pPr>
            <a:r>
              <a:rPr lang="en-US" sz="1600" dirty="0">
                <a:latin typeface="+mn-lt"/>
              </a:rPr>
              <a:t>	Quench Protection System</a:t>
            </a:r>
          </a:p>
          <a:p>
            <a:pPr marL="342900" indent="-230188" eaLnBrk="1" fontAlgn="auto" hangingPunct="1">
              <a:spcBef>
                <a:spcPts val="300"/>
              </a:spcBef>
              <a:spcAft>
                <a:spcPts val="0"/>
              </a:spcAft>
              <a:buClr>
                <a:srgbClr val="0000FF"/>
              </a:buClr>
              <a:buSzPct val="80000"/>
              <a:defRPr/>
            </a:pPr>
            <a:r>
              <a:rPr lang="en-US" sz="1600" dirty="0">
                <a:latin typeface="+mn-lt"/>
              </a:rPr>
              <a:t>	(</a:t>
            </a:r>
            <a:r>
              <a:rPr lang="en-US" sz="1600" dirty="0" err="1">
                <a:latin typeface="+mn-lt"/>
              </a:rPr>
              <a:t>nQPS</a:t>
            </a:r>
            <a:r>
              <a:rPr lang="en-US" sz="1600" dirty="0"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1793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LHC target energy: the way up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17.09.2012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LHC Machine  –  J. Wenninger – GIF 2012</a:t>
            </a:r>
            <a:endParaRPr lang="en-US"/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CC936519-54AE-4052-B3CC-AC4F4AF2DD39}" type="slidenum">
              <a:rPr lang="en-US" smtClean="0">
                <a:latin typeface="Arial" pitchFamily="34" charset="0"/>
              </a:rPr>
              <a:pPr/>
              <a:t>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" name="Content Placeholder 57"/>
          <p:cNvSpPr txBox="1">
            <a:spLocks/>
          </p:cNvSpPr>
          <p:nvPr/>
        </p:nvSpPr>
        <p:spPr>
          <a:xfrm>
            <a:off x="419100" y="990600"/>
            <a:ext cx="4114800" cy="54864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39725" indent="-227013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US" kern="0" dirty="0">
                <a:latin typeface="+mn-lt"/>
              </a:rPr>
              <a:t>Train magnets</a:t>
            </a:r>
          </a:p>
          <a:p>
            <a:pPr marL="574675" lvl="1" indent="-287338">
              <a:spcBef>
                <a:spcPct val="20000"/>
              </a:spcBef>
              <a:buFontTx/>
              <a:buChar char="–"/>
              <a:defRPr/>
            </a:pPr>
            <a:r>
              <a:rPr lang="en-US" sz="1600" kern="0" dirty="0">
                <a:latin typeface="+mn-lt"/>
              </a:rPr>
              <a:t>6.5 </a:t>
            </a:r>
            <a:r>
              <a:rPr lang="en-US" sz="1600" kern="0" dirty="0" err="1">
                <a:latin typeface="+mn-lt"/>
              </a:rPr>
              <a:t>TeV</a:t>
            </a:r>
            <a:r>
              <a:rPr lang="en-US" sz="1600" kern="0" dirty="0">
                <a:latin typeface="+mn-lt"/>
              </a:rPr>
              <a:t> is in reach</a:t>
            </a:r>
          </a:p>
          <a:p>
            <a:pPr marL="574675" lvl="1" indent="-287338">
              <a:spcBef>
                <a:spcPct val="20000"/>
              </a:spcBef>
              <a:buFontTx/>
              <a:buChar char="–"/>
              <a:defRPr/>
            </a:pPr>
            <a:r>
              <a:rPr lang="en-US" sz="1600" kern="0" dirty="0">
                <a:latin typeface="+mn-lt"/>
              </a:rPr>
              <a:t>7 </a:t>
            </a:r>
            <a:r>
              <a:rPr lang="en-US" sz="1600" kern="0" dirty="0" err="1">
                <a:latin typeface="+mn-lt"/>
              </a:rPr>
              <a:t>TeV</a:t>
            </a:r>
            <a:r>
              <a:rPr lang="en-US" sz="1600" kern="0" dirty="0">
                <a:latin typeface="+mn-lt"/>
              </a:rPr>
              <a:t> will take time</a:t>
            </a:r>
            <a:endParaRPr lang="en-US" kern="0" dirty="0">
              <a:latin typeface="+mn-lt"/>
            </a:endParaRPr>
          </a:p>
          <a:p>
            <a:pPr marL="339725" indent="-227013">
              <a:spcBef>
                <a:spcPts val="12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US" kern="0" dirty="0">
                <a:latin typeface="+mn-lt"/>
              </a:rPr>
              <a:t>Repair joints</a:t>
            </a:r>
            <a:endParaRPr lang="en-US" sz="1400" kern="0" dirty="0">
              <a:latin typeface="+mn-lt"/>
            </a:endParaRPr>
          </a:p>
          <a:p>
            <a:pPr marL="339725" indent="-227013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US" kern="0" dirty="0">
                <a:latin typeface="+mn-lt"/>
              </a:rPr>
              <a:t>Complete pressure relief system</a:t>
            </a:r>
          </a:p>
          <a:p>
            <a:pPr marL="112712" lvl="0">
              <a:spcBef>
                <a:spcPct val="20000"/>
              </a:spcBef>
              <a:buClr>
                <a:srgbClr val="0000FF"/>
              </a:buClr>
              <a:buSzPct val="80000"/>
              <a:defRPr/>
            </a:pPr>
            <a:endParaRPr lang="en-US" kern="0" dirty="0" smtClean="0">
              <a:solidFill>
                <a:srgbClr val="000000"/>
              </a:solidFill>
              <a:latin typeface="Arial"/>
            </a:endParaRPr>
          </a:p>
          <a:p>
            <a:pPr marL="339725" lvl="0" indent="-227013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US" kern="0" dirty="0" smtClean="0">
                <a:solidFill>
                  <a:srgbClr val="000000"/>
                </a:solidFill>
                <a:latin typeface="Arial"/>
              </a:rPr>
              <a:t>Taking a slightly higher risk</a:t>
            </a:r>
          </a:p>
          <a:p>
            <a:pPr marL="574675" lvl="1" indent="-287338">
              <a:spcBef>
                <a:spcPct val="20000"/>
              </a:spcBef>
              <a:buFontTx/>
              <a:buChar char="–"/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Arial"/>
              </a:rPr>
              <a:t>Excellent experience in 2010/11</a:t>
            </a:r>
            <a:endParaRPr lang="en-US" kern="0" dirty="0" smtClean="0">
              <a:latin typeface="+mn-lt"/>
            </a:endParaRPr>
          </a:p>
          <a:p>
            <a:pPr marL="339725" indent="-227013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r>
              <a:rPr lang="en-US" kern="0" dirty="0" smtClean="0">
                <a:latin typeface="+mn-lt"/>
              </a:rPr>
              <a:t>Commission </a:t>
            </a:r>
            <a:r>
              <a:rPr lang="en-US" kern="0" dirty="0" err="1">
                <a:latin typeface="+mn-lt"/>
              </a:rPr>
              <a:t>nQPS</a:t>
            </a:r>
            <a:r>
              <a:rPr lang="en-US" kern="0" dirty="0">
                <a:latin typeface="+mn-lt"/>
              </a:rPr>
              <a:t> system</a:t>
            </a:r>
          </a:p>
          <a:p>
            <a:pPr marL="342900" indent="-342900">
              <a:spcBef>
                <a:spcPct val="20000"/>
              </a:spcBef>
              <a:buClr>
                <a:srgbClr val="0000FF"/>
              </a:buClr>
              <a:buSzPct val="80000"/>
              <a:defRPr/>
            </a:pPr>
            <a:endParaRPr lang="en-US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q"/>
              <a:defRPr/>
            </a:pPr>
            <a:endParaRPr lang="en-US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None/>
              <a:defRPr/>
            </a:pPr>
            <a:endParaRPr lang="en-US" kern="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00888" y="1371600"/>
            <a:ext cx="89058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2014/5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86600" y="3851455"/>
            <a:ext cx="71278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18450" y="1371600"/>
            <a:ext cx="10096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Training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90045" y="1854395"/>
            <a:ext cx="920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Good joints</a:t>
            </a:r>
            <a:endParaRPr lang="en-US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39100" y="3695700"/>
            <a:ext cx="8001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latin typeface="+mn-lt"/>
              </a:rPr>
              <a:t>nQPS</a:t>
            </a:r>
            <a:endParaRPr lang="en-US" dirty="0">
              <a:latin typeface="+mn-lt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4991100" y="3390900"/>
            <a:ext cx="5867400" cy="0"/>
          </a:xfrm>
          <a:prstGeom prst="line">
            <a:avLst/>
          </a:prstGeom>
          <a:ln>
            <a:solidFill>
              <a:schemeClr val="tx1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080250" y="773113"/>
            <a:ext cx="804863" cy="36988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When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91475" y="773113"/>
            <a:ext cx="723900" cy="36988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What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038" y="6172200"/>
            <a:ext cx="10668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15"/>
          <p:cNvSpPr/>
          <p:nvPr/>
        </p:nvSpPr>
        <p:spPr>
          <a:xfrm>
            <a:off x="2433638" y="5791200"/>
            <a:ext cx="609600" cy="381000"/>
          </a:xfrm>
          <a:custGeom>
            <a:avLst/>
            <a:gdLst>
              <a:gd name="connsiteX0" fmla="*/ 0 w 1019175"/>
              <a:gd name="connsiteY0" fmla="*/ 485775 h 487362"/>
              <a:gd name="connsiteX1" fmla="*/ 247650 w 1019175"/>
              <a:gd name="connsiteY1" fmla="*/ 466725 h 487362"/>
              <a:gd name="connsiteX2" fmla="*/ 600075 w 1019175"/>
              <a:gd name="connsiteY2" fmla="*/ 361950 h 487362"/>
              <a:gd name="connsiteX3" fmla="*/ 838200 w 1019175"/>
              <a:gd name="connsiteY3" fmla="*/ 190500 h 487362"/>
              <a:gd name="connsiteX4" fmla="*/ 1019175 w 1019175"/>
              <a:gd name="connsiteY4" fmla="*/ 0 h 4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9175" h="487362">
                <a:moveTo>
                  <a:pt x="0" y="485775"/>
                </a:moveTo>
                <a:cubicBezTo>
                  <a:pt x="73819" y="486568"/>
                  <a:pt x="147638" y="487362"/>
                  <a:pt x="247650" y="466725"/>
                </a:cubicBezTo>
                <a:cubicBezTo>
                  <a:pt x="347662" y="446088"/>
                  <a:pt x="501650" y="407987"/>
                  <a:pt x="600075" y="361950"/>
                </a:cubicBezTo>
                <a:cubicBezTo>
                  <a:pt x="698500" y="315913"/>
                  <a:pt x="768350" y="250825"/>
                  <a:pt x="838200" y="190500"/>
                </a:cubicBezTo>
                <a:cubicBezTo>
                  <a:pt x="908050" y="130175"/>
                  <a:pt x="963612" y="65087"/>
                  <a:pt x="1019175" y="0"/>
                </a:cubicBezTo>
              </a:path>
            </a:pathLst>
          </a:cu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cxnSp>
        <p:nvCxnSpPr>
          <p:cNvPr id="17" name="Straight Connector 16"/>
          <p:cNvCxnSpPr>
            <a:stCxn id="22" idx="4"/>
          </p:cNvCxnSpPr>
          <p:nvPr/>
        </p:nvCxnSpPr>
        <p:spPr>
          <a:xfrm rot="10800000" flipH="1">
            <a:off x="3043238" y="1911350"/>
            <a:ext cx="1981200" cy="387985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 flipH="1" flipV="1">
            <a:off x="5024438" y="1600200"/>
            <a:ext cx="381000" cy="304800"/>
          </a:xfrm>
          <a:custGeom>
            <a:avLst/>
            <a:gdLst>
              <a:gd name="connsiteX0" fmla="*/ 0 w 1019175"/>
              <a:gd name="connsiteY0" fmla="*/ 485775 h 487362"/>
              <a:gd name="connsiteX1" fmla="*/ 247650 w 1019175"/>
              <a:gd name="connsiteY1" fmla="*/ 466725 h 487362"/>
              <a:gd name="connsiteX2" fmla="*/ 600075 w 1019175"/>
              <a:gd name="connsiteY2" fmla="*/ 361950 h 487362"/>
              <a:gd name="connsiteX3" fmla="*/ 838200 w 1019175"/>
              <a:gd name="connsiteY3" fmla="*/ 190500 h 487362"/>
              <a:gd name="connsiteX4" fmla="*/ 1019175 w 1019175"/>
              <a:gd name="connsiteY4" fmla="*/ 0 h 4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9175" h="487362">
                <a:moveTo>
                  <a:pt x="0" y="485775"/>
                </a:moveTo>
                <a:cubicBezTo>
                  <a:pt x="73819" y="486568"/>
                  <a:pt x="147638" y="487362"/>
                  <a:pt x="247650" y="466725"/>
                </a:cubicBezTo>
                <a:cubicBezTo>
                  <a:pt x="347662" y="446088"/>
                  <a:pt x="501650" y="407987"/>
                  <a:pt x="600075" y="361950"/>
                </a:cubicBezTo>
                <a:cubicBezTo>
                  <a:pt x="698500" y="315913"/>
                  <a:pt x="768350" y="250825"/>
                  <a:pt x="838200" y="190500"/>
                </a:cubicBezTo>
                <a:cubicBezTo>
                  <a:pt x="908050" y="130175"/>
                  <a:pt x="963612" y="65087"/>
                  <a:pt x="1019175" y="0"/>
                </a:cubicBezTo>
              </a:path>
            </a:pathLst>
          </a:cu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cxnSp>
        <p:nvCxnSpPr>
          <p:cNvPr id="19" name="Straight Connector 18"/>
          <p:cNvCxnSpPr/>
          <p:nvPr/>
        </p:nvCxnSpPr>
        <p:spPr>
          <a:xfrm>
            <a:off x="5410200" y="1600200"/>
            <a:ext cx="995363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 flipH="1" flipV="1">
            <a:off x="3867150" y="3886200"/>
            <a:ext cx="381000" cy="304800"/>
          </a:xfrm>
          <a:custGeom>
            <a:avLst/>
            <a:gdLst>
              <a:gd name="connsiteX0" fmla="*/ 0 w 1019175"/>
              <a:gd name="connsiteY0" fmla="*/ 485775 h 487362"/>
              <a:gd name="connsiteX1" fmla="*/ 247650 w 1019175"/>
              <a:gd name="connsiteY1" fmla="*/ 466725 h 487362"/>
              <a:gd name="connsiteX2" fmla="*/ 600075 w 1019175"/>
              <a:gd name="connsiteY2" fmla="*/ 361950 h 487362"/>
              <a:gd name="connsiteX3" fmla="*/ 838200 w 1019175"/>
              <a:gd name="connsiteY3" fmla="*/ 190500 h 487362"/>
              <a:gd name="connsiteX4" fmla="*/ 1019175 w 1019175"/>
              <a:gd name="connsiteY4" fmla="*/ 0 h 4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9175" h="487362">
                <a:moveTo>
                  <a:pt x="0" y="485775"/>
                </a:moveTo>
                <a:cubicBezTo>
                  <a:pt x="73819" y="486568"/>
                  <a:pt x="147638" y="487362"/>
                  <a:pt x="247650" y="466725"/>
                </a:cubicBezTo>
                <a:cubicBezTo>
                  <a:pt x="347662" y="446088"/>
                  <a:pt x="501650" y="407987"/>
                  <a:pt x="600075" y="361950"/>
                </a:cubicBezTo>
                <a:cubicBezTo>
                  <a:pt x="698500" y="315913"/>
                  <a:pt x="768350" y="250825"/>
                  <a:pt x="838200" y="190500"/>
                </a:cubicBezTo>
                <a:cubicBezTo>
                  <a:pt x="908050" y="130175"/>
                  <a:pt x="963612" y="65087"/>
                  <a:pt x="1019175" y="0"/>
                </a:cubicBezTo>
              </a:path>
            </a:pathLst>
          </a:cu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cxnSp>
        <p:nvCxnSpPr>
          <p:cNvPr id="21" name="Straight Connector 20"/>
          <p:cNvCxnSpPr/>
          <p:nvPr/>
        </p:nvCxnSpPr>
        <p:spPr>
          <a:xfrm>
            <a:off x="4241800" y="3886200"/>
            <a:ext cx="2159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/>
          <p:cNvSpPr/>
          <p:nvPr/>
        </p:nvSpPr>
        <p:spPr>
          <a:xfrm flipH="1" flipV="1">
            <a:off x="3043238" y="5486400"/>
            <a:ext cx="381000" cy="304800"/>
          </a:xfrm>
          <a:custGeom>
            <a:avLst/>
            <a:gdLst>
              <a:gd name="connsiteX0" fmla="*/ 0 w 1019175"/>
              <a:gd name="connsiteY0" fmla="*/ 485775 h 487362"/>
              <a:gd name="connsiteX1" fmla="*/ 247650 w 1019175"/>
              <a:gd name="connsiteY1" fmla="*/ 466725 h 487362"/>
              <a:gd name="connsiteX2" fmla="*/ 600075 w 1019175"/>
              <a:gd name="connsiteY2" fmla="*/ 361950 h 487362"/>
              <a:gd name="connsiteX3" fmla="*/ 838200 w 1019175"/>
              <a:gd name="connsiteY3" fmla="*/ 190500 h 487362"/>
              <a:gd name="connsiteX4" fmla="*/ 1019175 w 1019175"/>
              <a:gd name="connsiteY4" fmla="*/ 0 h 4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9175" h="487362">
                <a:moveTo>
                  <a:pt x="0" y="485775"/>
                </a:moveTo>
                <a:cubicBezTo>
                  <a:pt x="73819" y="486568"/>
                  <a:pt x="147638" y="487362"/>
                  <a:pt x="247650" y="466725"/>
                </a:cubicBezTo>
                <a:cubicBezTo>
                  <a:pt x="347662" y="446088"/>
                  <a:pt x="501650" y="407987"/>
                  <a:pt x="600075" y="361950"/>
                </a:cubicBezTo>
                <a:cubicBezTo>
                  <a:pt x="698500" y="315913"/>
                  <a:pt x="768350" y="250825"/>
                  <a:pt x="838200" y="190500"/>
                </a:cubicBezTo>
                <a:cubicBezTo>
                  <a:pt x="908050" y="130175"/>
                  <a:pt x="963612" y="65087"/>
                  <a:pt x="1019175" y="0"/>
                </a:cubicBezTo>
              </a:path>
            </a:pathLst>
          </a:cu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cxnSp>
        <p:nvCxnSpPr>
          <p:cNvPr id="23" name="Straight Connector 22"/>
          <p:cNvCxnSpPr/>
          <p:nvPr/>
        </p:nvCxnSpPr>
        <p:spPr>
          <a:xfrm>
            <a:off x="3424238" y="5486400"/>
            <a:ext cx="297656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624513" y="1219200"/>
            <a:ext cx="78263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latin typeface="+mj-lt"/>
              </a:rPr>
              <a:t>7 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TeV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86400" y="3505200"/>
            <a:ext cx="9747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latin typeface="+mj-lt"/>
              </a:rPr>
              <a:t>3.5 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TeV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10200" y="5116513"/>
            <a:ext cx="10953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latin typeface="+mj-lt"/>
              </a:rPr>
              <a:t>1.18 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TeV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04925" y="6107113"/>
            <a:ext cx="10953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+mj-lt"/>
              </a:rPr>
              <a:t>450 </a:t>
            </a:r>
            <a:r>
              <a:rPr lang="en-US" b="1" dirty="0" err="1">
                <a:solidFill>
                  <a:srgbClr val="0000FF"/>
                </a:solidFill>
                <a:latin typeface="+mj-lt"/>
              </a:rPr>
              <a:t>GeV</a:t>
            </a:r>
            <a:endParaRPr lang="en-US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86600" y="3519973"/>
            <a:ext cx="67468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2011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086600" y="1981200"/>
            <a:ext cx="71278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2013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86600" y="5268913"/>
            <a:ext cx="696913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2009</a:t>
            </a:r>
          </a:p>
        </p:txBody>
      </p:sp>
      <p:sp>
        <p:nvSpPr>
          <p:cNvPr id="33" name="Freeform 32"/>
          <p:cNvSpPr/>
          <p:nvPr/>
        </p:nvSpPr>
        <p:spPr>
          <a:xfrm flipH="1" flipV="1">
            <a:off x="4714875" y="2220913"/>
            <a:ext cx="381000" cy="304800"/>
          </a:xfrm>
          <a:custGeom>
            <a:avLst/>
            <a:gdLst>
              <a:gd name="connsiteX0" fmla="*/ 0 w 1019175"/>
              <a:gd name="connsiteY0" fmla="*/ 485775 h 487362"/>
              <a:gd name="connsiteX1" fmla="*/ 247650 w 1019175"/>
              <a:gd name="connsiteY1" fmla="*/ 466725 h 487362"/>
              <a:gd name="connsiteX2" fmla="*/ 600075 w 1019175"/>
              <a:gd name="connsiteY2" fmla="*/ 361950 h 487362"/>
              <a:gd name="connsiteX3" fmla="*/ 838200 w 1019175"/>
              <a:gd name="connsiteY3" fmla="*/ 190500 h 487362"/>
              <a:gd name="connsiteX4" fmla="*/ 1019175 w 1019175"/>
              <a:gd name="connsiteY4" fmla="*/ 0 h 4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9175" h="487362">
                <a:moveTo>
                  <a:pt x="0" y="485775"/>
                </a:moveTo>
                <a:cubicBezTo>
                  <a:pt x="73819" y="486568"/>
                  <a:pt x="147638" y="487362"/>
                  <a:pt x="247650" y="466725"/>
                </a:cubicBezTo>
                <a:cubicBezTo>
                  <a:pt x="347662" y="446088"/>
                  <a:pt x="501650" y="407987"/>
                  <a:pt x="600075" y="361950"/>
                </a:cubicBezTo>
                <a:cubicBezTo>
                  <a:pt x="698500" y="315913"/>
                  <a:pt x="768350" y="250825"/>
                  <a:pt x="838200" y="190500"/>
                </a:cubicBezTo>
                <a:cubicBezTo>
                  <a:pt x="908050" y="130175"/>
                  <a:pt x="963612" y="65087"/>
                  <a:pt x="1019175" y="0"/>
                </a:cubicBezTo>
              </a:path>
            </a:pathLst>
          </a:cu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cxnSp>
        <p:nvCxnSpPr>
          <p:cNvPr id="34" name="Straight Connector 33"/>
          <p:cNvCxnSpPr>
            <a:stCxn id="33" idx="0"/>
          </p:cNvCxnSpPr>
          <p:nvPr/>
        </p:nvCxnSpPr>
        <p:spPr>
          <a:xfrm rot="10800000" flipH="1">
            <a:off x="5095875" y="2220913"/>
            <a:ext cx="1304925" cy="158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638800" y="1828800"/>
            <a:ext cx="7826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latin typeface="+mj-lt"/>
              </a:rPr>
              <a:t>6 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TeV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442" name="Rectangle 35"/>
          <p:cNvSpPr>
            <a:spLocks noChangeArrowheads="1"/>
          </p:cNvSpPr>
          <p:nvPr/>
        </p:nvSpPr>
        <p:spPr bwMode="auto">
          <a:xfrm>
            <a:off x="461963" y="2928993"/>
            <a:ext cx="8564562" cy="1306512"/>
          </a:xfrm>
          <a:prstGeom prst="rect">
            <a:avLst/>
          </a:prstGeom>
          <a:noFill/>
          <a:ln w="5715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Freeform 35"/>
          <p:cNvSpPr/>
          <p:nvPr/>
        </p:nvSpPr>
        <p:spPr>
          <a:xfrm flipH="1" flipV="1">
            <a:off x="4112220" y="3390595"/>
            <a:ext cx="381000" cy="304800"/>
          </a:xfrm>
          <a:custGeom>
            <a:avLst/>
            <a:gdLst>
              <a:gd name="connsiteX0" fmla="*/ 0 w 1019175"/>
              <a:gd name="connsiteY0" fmla="*/ 485775 h 487362"/>
              <a:gd name="connsiteX1" fmla="*/ 247650 w 1019175"/>
              <a:gd name="connsiteY1" fmla="*/ 466725 h 487362"/>
              <a:gd name="connsiteX2" fmla="*/ 600075 w 1019175"/>
              <a:gd name="connsiteY2" fmla="*/ 361950 h 487362"/>
              <a:gd name="connsiteX3" fmla="*/ 838200 w 1019175"/>
              <a:gd name="connsiteY3" fmla="*/ 190500 h 487362"/>
              <a:gd name="connsiteX4" fmla="*/ 1019175 w 1019175"/>
              <a:gd name="connsiteY4" fmla="*/ 0 h 4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9175" h="487362">
                <a:moveTo>
                  <a:pt x="0" y="485775"/>
                </a:moveTo>
                <a:cubicBezTo>
                  <a:pt x="73819" y="486568"/>
                  <a:pt x="147638" y="487362"/>
                  <a:pt x="247650" y="466725"/>
                </a:cubicBezTo>
                <a:cubicBezTo>
                  <a:pt x="347662" y="446088"/>
                  <a:pt x="501650" y="407987"/>
                  <a:pt x="600075" y="361950"/>
                </a:cubicBezTo>
                <a:cubicBezTo>
                  <a:pt x="698500" y="315913"/>
                  <a:pt x="768350" y="250825"/>
                  <a:pt x="838200" y="190500"/>
                </a:cubicBezTo>
                <a:cubicBezTo>
                  <a:pt x="908050" y="130175"/>
                  <a:pt x="963612" y="65087"/>
                  <a:pt x="1019175" y="0"/>
                </a:cubicBezTo>
              </a:path>
            </a:pathLst>
          </a:cu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cxnSp>
        <p:nvCxnSpPr>
          <p:cNvPr id="37" name="Straight Connector 36"/>
          <p:cNvCxnSpPr/>
          <p:nvPr/>
        </p:nvCxnSpPr>
        <p:spPr>
          <a:xfrm>
            <a:off x="4486870" y="3390595"/>
            <a:ext cx="1913930" cy="30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645030" y="3044950"/>
            <a:ext cx="84722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FF0000"/>
                </a:solidFill>
                <a:latin typeface="+mj-lt"/>
              </a:rPr>
              <a:t>4 </a:t>
            </a:r>
            <a:r>
              <a:rPr lang="en-US" b="1" dirty="0" err="1" smtClean="0">
                <a:solidFill>
                  <a:srgbClr val="FF0000"/>
                </a:solidFill>
                <a:latin typeface="+mj-lt"/>
              </a:rPr>
              <a:t>TeV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 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68325" y="3044950"/>
            <a:ext cx="69762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2012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877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  <a:txDef>
      <a:spPr/>
      <a:bodyPr/>
      <a:lstStyle>
        <a:defPPr marL="227013" indent="-227013">
          <a:spcBef>
            <a:spcPct val="20000"/>
          </a:spcBef>
          <a:spcAft>
            <a:spcPts val="400"/>
          </a:spcAft>
          <a:buClr>
            <a:srgbClr val="0000FF"/>
          </a:buClr>
          <a:buSzPct val="80000"/>
          <a:buFont typeface="Wingdings" pitchFamily="2" charset="2"/>
          <a:buChar char="q"/>
          <a:defRPr sz="2000" kern="0" dirty="0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17925</TotalTime>
  <Words>5810</Words>
  <Application>Microsoft Office PowerPoint</Application>
  <PresentationFormat>On-screen Show (4:3)</PresentationFormat>
  <Paragraphs>1152</Paragraphs>
  <Slides>72</Slides>
  <Notes>36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72</vt:i4>
      </vt:variant>
    </vt:vector>
  </HeadingPairs>
  <TitlesOfParts>
    <vt:vector size="75" baseType="lpstr">
      <vt:lpstr>Theme1</vt:lpstr>
      <vt:lpstr>Equation</vt:lpstr>
      <vt:lpstr>Microsoft Equation 3.0</vt:lpstr>
      <vt:lpstr>The LHC Machine</vt:lpstr>
      <vt:lpstr>Outline</vt:lpstr>
      <vt:lpstr>The Large Hadron Collider LHC</vt:lpstr>
      <vt:lpstr>LHC layout and parameters</vt:lpstr>
      <vt:lpstr>LHC accelerator complex</vt:lpstr>
      <vt:lpstr>LHC dipole magnet</vt:lpstr>
      <vt:lpstr>Vacuum chamber</vt:lpstr>
      <vt:lpstr>LHC energy: the way down</vt:lpstr>
      <vt:lpstr>LHC target energy: the way up</vt:lpstr>
      <vt:lpstr>Magnet Interconnection</vt:lpstr>
      <vt:lpstr>Collateral damage</vt:lpstr>
      <vt:lpstr>LHC repair and consolidation</vt:lpstr>
      <vt:lpstr>Luminosity figure-of-merit</vt:lpstr>
      <vt:lpstr>Stored energy</vt:lpstr>
      <vt:lpstr>To set the scale…</vt:lpstr>
      <vt:lpstr>Collimation</vt:lpstr>
      <vt:lpstr>Collimation system</vt:lpstr>
      <vt:lpstr>Beam dumping system</vt:lpstr>
      <vt:lpstr>Outline</vt:lpstr>
      <vt:lpstr>From the basis…</vt:lpstr>
      <vt:lpstr>Interaction regions geometry</vt:lpstr>
      <vt:lpstr>Separation and crossing</vt:lpstr>
      <vt:lpstr>b* and beam size at IP</vt:lpstr>
      <vt:lpstr>Limits on b*</vt:lpstr>
      <vt:lpstr>b* evolution</vt:lpstr>
      <vt:lpstr>Geometric luminosity factor</vt:lpstr>
      <vt:lpstr>Bunch filling schemes</vt:lpstr>
      <vt:lpstr>1092 bunches with 50 ns spacing</vt:lpstr>
      <vt:lpstr>Bunch spacing</vt:lpstr>
      <vt:lpstr>Bunch parameters 2012</vt:lpstr>
      <vt:lpstr>Outline</vt:lpstr>
      <vt:lpstr>High intensity beam issues</vt:lpstr>
      <vt:lpstr>Tighter collimators</vt:lpstr>
      <vt:lpstr>Heating damage</vt:lpstr>
      <vt:lpstr>Beam instabilities for pedestrians</vt:lpstr>
      <vt:lpstr>Beam instabilities</vt:lpstr>
      <vt:lpstr>And what about 25 ns beams?</vt:lpstr>
      <vt:lpstr>Electron clouds</vt:lpstr>
      <vt:lpstr>PowerPoint Presentation</vt:lpstr>
      <vt:lpstr>Beam scrubbing</vt:lpstr>
      <vt:lpstr>Surprise, surprise !</vt:lpstr>
      <vt:lpstr>Arc UFO rate</vt:lpstr>
      <vt:lpstr>Spatial UFO distribution</vt:lpstr>
      <vt:lpstr>Intensity dependence and 7 TeV</vt:lpstr>
      <vt:lpstr>Outline</vt:lpstr>
      <vt:lpstr>The LHC timeline</vt:lpstr>
      <vt:lpstr>Evolution of parameters: 2010 to 2012</vt:lpstr>
      <vt:lpstr>Operational cycle</vt:lpstr>
      <vt:lpstr>Operational cycle</vt:lpstr>
      <vt:lpstr>Operational cycle</vt:lpstr>
      <vt:lpstr>LHC luminosity progress in 2010-12</vt:lpstr>
      <vt:lpstr>High luminosity IRs 2012</vt:lpstr>
      <vt:lpstr>LHCb versus ATLAS/CMS</vt:lpstr>
      <vt:lpstr>Efficiency</vt:lpstr>
      <vt:lpstr>Outline</vt:lpstr>
      <vt:lpstr>Proton-Lead operation</vt:lpstr>
      <vt:lpstr>Proton-Lead test and run</vt:lpstr>
      <vt:lpstr>Outline</vt:lpstr>
      <vt:lpstr>10 year plan</vt:lpstr>
      <vt:lpstr>LS1 and LS2</vt:lpstr>
      <vt:lpstr>Bus-bar joint (splice)</vt:lpstr>
      <vt:lpstr>Joint quality</vt:lpstr>
      <vt:lpstr>Joint consolidation</vt:lpstr>
      <vt:lpstr>New LHC LS1 schedule</vt:lpstr>
      <vt:lpstr>Operational challenges at 7 TeV</vt:lpstr>
      <vt:lpstr>Energy after LS1</vt:lpstr>
      <vt:lpstr>Injector beams after LS1</vt:lpstr>
      <vt:lpstr> b* reach at 6.5-7 TeV</vt:lpstr>
      <vt:lpstr>Luminosity at 6.5 TeV</vt:lpstr>
      <vt:lpstr>Performance comparison</vt:lpstr>
      <vt:lpstr>Scenario for startup after LS1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Jorg Wenninger</dc:creator>
  <cp:lastModifiedBy>Jorg Wenninger</cp:lastModifiedBy>
  <cp:revision>3877</cp:revision>
  <cp:lastPrinted>1601-01-01T00:00:00Z</cp:lastPrinted>
  <dcterms:created xsi:type="dcterms:W3CDTF">1601-01-01T00:00:00Z</dcterms:created>
  <dcterms:modified xsi:type="dcterms:W3CDTF">2012-09-16T20:53:04Z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