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</p:sldIdLst>
  <p:sldSz cx="9144000" cy="6858000" type="screen4x3"/>
  <p:notesSz cx="9080500" cy="69405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3333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3333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3333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3333FF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FF66"/>
    <a:srgbClr val="FFFF00"/>
    <a:srgbClr val="0082FB"/>
    <a:srgbClr val="00FFFE"/>
    <a:srgbClr val="A50021"/>
    <a:srgbClr val="FF00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92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solidFill>
                  <a:srgbClr val="FA00FA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7950" y="0"/>
            <a:ext cx="3892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rgbClr val="FA00FA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81775"/>
            <a:ext cx="3892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solidFill>
                  <a:srgbClr val="FA00FA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7950" y="6581775"/>
            <a:ext cx="3892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rgbClr val="FA00FA"/>
                </a:solidFill>
                <a:latin typeface="Times New Roman" pitchFamily="18" charset="0"/>
              </a:defRPr>
            </a:lvl1pPr>
          </a:lstStyle>
          <a:p>
            <a:fld id="{71B32F46-A593-4B3E-B7E0-1EF9807BBA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0"/>
            <a:ext cx="2076450" cy="6162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81713" cy="6162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28700"/>
            <a:ext cx="4078288" cy="513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488" y="1028700"/>
            <a:ext cx="4079875" cy="513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28700"/>
            <a:ext cx="8310563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572000" y="6595748"/>
            <a:ext cx="2800447" cy="26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LC</a:t>
            </a:r>
            <a:r>
              <a:rPr lang="en-US" sz="1100" baseline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baseline="0" dirty="0" err="1" smtClean="0">
                <a:solidFill>
                  <a:schemeClr val="tx1"/>
                </a:solidFill>
                <a:latin typeface="+mn-lt"/>
              </a:rPr>
              <a:t>townhall</a:t>
            </a:r>
            <a:r>
              <a:rPr lang="en-US" sz="1100" baseline="0" dirty="0" smtClean="0">
                <a:solidFill>
                  <a:schemeClr val="tx1"/>
                </a:solidFill>
                <a:latin typeface="+mn-lt"/>
              </a:rPr>
              <a:t> meeting, 16 May 2012, Paris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84163" y="6356350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583362"/>
            <a:ext cx="830677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100" dirty="0" err="1">
                <a:solidFill>
                  <a:schemeClr val="tx1"/>
                </a:solidFill>
              </a:rPr>
              <a:t>H.Weerts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1524000" y="6596390"/>
            <a:ext cx="2148345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Topic:  top</a:t>
            </a:r>
            <a:r>
              <a:rPr lang="en-US" sz="1100" baseline="0" dirty="0" smtClean="0">
                <a:solidFill>
                  <a:schemeClr val="tx1"/>
                </a:solidFill>
              </a:rPr>
              <a:t> final states &amp; WW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8686800" y="6596390"/>
            <a:ext cx="457200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fld id="{14246A84-63EA-4866-88F6-541B8801A7F6}" type="slidenum">
              <a:rPr lang="en-US" sz="1100" smtClean="0">
                <a:solidFill>
                  <a:schemeClr val="tx1"/>
                </a:solidFill>
              </a:rPr>
              <a:pPr/>
              <a:t>‹#›</a:t>
            </a:fld>
            <a:endParaRPr lang="en-US" sz="11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ZapfDingbats" pitchFamily="82" charset="2"/>
        <a:buChar char="u"/>
        <a:defRPr sz="2000">
          <a:solidFill>
            <a:srgbClr val="9900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ZapfDingbats" pitchFamily="82" charset="2"/>
        <a:buChar char="s"/>
        <a:defRPr>
          <a:solidFill>
            <a:srgbClr val="008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143000"/>
          </a:xfrm>
        </p:spPr>
        <p:txBody>
          <a:bodyPr/>
          <a:lstStyle/>
          <a:p>
            <a:r>
              <a:rPr lang="en-US" dirty="0" smtClean="0"/>
              <a:t>Top and WW final states</a:t>
            </a: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2362200"/>
          </a:xfrm>
        </p:spPr>
        <p:txBody>
          <a:bodyPr/>
          <a:lstStyle/>
          <a:p>
            <a:r>
              <a:rPr lang="en-US" sz="1800" i="1" dirty="0" smtClean="0">
                <a:solidFill>
                  <a:srgbClr val="002060"/>
                </a:solidFill>
              </a:rPr>
              <a:t>Harry </a:t>
            </a:r>
            <a:r>
              <a:rPr lang="en-US" sz="1800" i="1" dirty="0" err="1" smtClean="0">
                <a:solidFill>
                  <a:srgbClr val="002060"/>
                </a:solidFill>
              </a:rPr>
              <a:t>Weerts</a:t>
            </a:r>
            <a:endParaRPr lang="en-US" sz="1800" i="1" dirty="0" smtClean="0">
              <a:solidFill>
                <a:srgbClr val="002060"/>
              </a:solidFill>
            </a:endParaRPr>
          </a:p>
          <a:p>
            <a:r>
              <a:rPr lang="en-US" sz="1800" i="1" dirty="0" smtClean="0">
                <a:solidFill>
                  <a:srgbClr val="002060"/>
                </a:solidFill>
              </a:rPr>
              <a:t>For LC working group</a:t>
            </a:r>
          </a:p>
          <a:p>
            <a:r>
              <a:rPr lang="en-US" sz="1800" i="1" dirty="0" smtClean="0">
                <a:solidFill>
                  <a:srgbClr val="002060"/>
                </a:solidFill>
              </a:rPr>
              <a:t>Introduction to this topic</a:t>
            </a:r>
          </a:p>
          <a:p>
            <a:endParaRPr lang="en-US" sz="1800" i="1" dirty="0">
              <a:solidFill>
                <a:srgbClr val="002060"/>
              </a:solidFill>
            </a:endParaRPr>
          </a:p>
          <a:p>
            <a:r>
              <a:rPr lang="en-US" sz="1800" i="1" dirty="0" err="1" smtClean="0">
                <a:solidFill>
                  <a:srgbClr val="002060"/>
                </a:solidFill>
              </a:rPr>
              <a:t>Townhall</a:t>
            </a:r>
            <a:r>
              <a:rPr lang="en-US" sz="1800" i="1" dirty="0" smtClean="0">
                <a:solidFill>
                  <a:srgbClr val="002060"/>
                </a:solidFill>
              </a:rPr>
              <a:t> Meeting, Paris, France</a:t>
            </a:r>
          </a:p>
          <a:p>
            <a:r>
              <a:rPr lang="en-US" sz="1800" i="1" dirty="0" smtClean="0">
                <a:solidFill>
                  <a:srgbClr val="002060"/>
                </a:solidFill>
              </a:rPr>
              <a:t>16 May 2012</a:t>
            </a:r>
            <a:endParaRPr lang="en-US" sz="1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876800" cy="457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Top Yukawa coupling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72961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457200"/>
            <a:ext cx="3485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</a:t>
            </a:r>
            <a:r>
              <a:rPr lang="en-US" dirty="0" err="1" smtClean="0"/>
              <a:t>Katsumasa</a:t>
            </a:r>
            <a:r>
              <a:rPr lang="en-US" dirty="0" smtClean="0"/>
              <a:t> </a:t>
            </a:r>
            <a:r>
              <a:rPr lang="en-US" dirty="0" err="1" smtClean="0"/>
              <a:t>Ikematsu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445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Not in LOIs &amp; CDR </a:t>
            </a:r>
            <a:r>
              <a:rPr lang="en-US" sz="1400" dirty="0" smtClean="0">
                <a:solidFill>
                  <a:srgbClr val="C00000"/>
                </a:solidFill>
              </a:rPr>
              <a:t>in progress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6019800"/>
            <a:ext cx="1704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How to handle ?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0"/>
            <a:ext cx="5562600" cy="457200"/>
          </a:xfrm>
        </p:spPr>
        <p:txBody>
          <a:bodyPr/>
          <a:lstStyle/>
          <a:p>
            <a:pPr algn="r"/>
            <a:r>
              <a:rPr lang="en-US" dirty="0" smtClean="0"/>
              <a:t>WW final states– </a:t>
            </a:r>
            <a:r>
              <a:rPr lang="en-US" sz="1600" dirty="0" smtClean="0"/>
              <a:t>WW scattering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113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“Not” in LOIs &amp; CDR </a:t>
            </a:r>
            <a:r>
              <a:rPr lang="en-US" sz="1400" dirty="0" smtClean="0">
                <a:solidFill>
                  <a:srgbClr val="C00000"/>
                </a:solidFill>
              </a:rPr>
              <a:t>not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1400" dirty="0" smtClean="0">
                <a:solidFill>
                  <a:srgbClr val="C00000"/>
                </a:solidFill>
              </a:rPr>
              <a:t>in progress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3480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mention is in ILD LOI: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609600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30000" dirty="0" smtClean="0"/>
              <a:t>+</a:t>
            </a:r>
            <a:r>
              <a:rPr lang="en-US" dirty="0" smtClean="0"/>
              <a:t>W</a:t>
            </a:r>
            <a:r>
              <a:rPr lang="en-US" baseline="30000" dirty="0" smtClean="0"/>
              <a:t>- </a:t>
            </a:r>
            <a:r>
              <a:rPr lang="en-US" dirty="0" smtClean="0"/>
              <a:t>-&gt; W</a:t>
            </a:r>
            <a:r>
              <a:rPr lang="en-US" baseline="30000" dirty="0" smtClean="0"/>
              <a:t>+</a:t>
            </a:r>
            <a:r>
              <a:rPr lang="en-US" dirty="0" smtClean="0"/>
              <a:t>W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990600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30000" dirty="0" smtClean="0"/>
              <a:t>+</a:t>
            </a:r>
            <a:r>
              <a:rPr lang="en-US" dirty="0" smtClean="0"/>
              <a:t>W</a:t>
            </a:r>
            <a:r>
              <a:rPr lang="en-US" baseline="30000" dirty="0" smtClean="0"/>
              <a:t>- </a:t>
            </a:r>
            <a:r>
              <a:rPr lang="en-US" dirty="0" smtClean="0"/>
              <a:t>-&gt; Z </a:t>
            </a:r>
            <a:r>
              <a:rPr lang="en-US" dirty="0" err="1" smtClean="0"/>
              <a:t>Z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762000"/>
            <a:ext cx="209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1 </a:t>
            </a:r>
            <a:r>
              <a:rPr lang="en-US" dirty="0" err="1" smtClean="0"/>
              <a:t>TeV</a:t>
            </a:r>
            <a:r>
              <a:rPr lang="en-US" dirty="0" smtClean="0"/>
              <a:t>, 1 ab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447800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states: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1447800"/>
            <a:ext cx="2116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30000" dirty="0" err="1" smtClean="0"/>
              <a:t>+</a:t>
            </a:r>
            <a:r>
              <a:rPr lang="en-US" dirty="0" err="1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 -&gt; </a:t>
            </a:r>
            <a:r>
              <a:rPr lang="en-US" b="1" dirty="0" err="1" smtClean="0">
                <a:latin typeface="Symbol" pitchFamily="18" charset="2"/>
              </a:rPr>
              <a:t>n</a:t>
            </a:r>
            <a:r>
              <a:rPr lang="en-US" baseline="-25000" dirty="0" err="1" smtClean="0"/>
              <a:t>e</a:t>
            </a:r>
            <a:r>
              <a:rPr lang="en-US" b="1" dirty="0" err="1" smtClean="0">
                <a:latin typeface="Symbol" pitchFamily="18" charset="2"/>
              </a:rPr>
              <a:t>n</a:t>
            </a:r>
            <a:r>
              <a:rPr lang="en-US" baseline="-25000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qq</a:t>
            </a:r>
            <a:r>
              <a:rPr lang="en-US" dirty="0" smtClean="0"/>
              <a:t> </a:t>
            </a:r>
            <a:r>
              <a:rPr lang="en-US" dirty="0" err="1" smtClean="0"/>
              <a:t>qq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600" y="14478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to check capability of separating W and Z all </a:t>
            </a:r>
            <a:r>
              <a:rPr lang="en-US" dirty="0" err="1" smtClean="0"/>
              <a:t>hadronic</a:t>
            </a:r>
            <a:r>
              <a:rPr lang="en-US" dirty="0" smtClean="0"/>
              <a:t> final states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5908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C00000"/>
                </a:solidFill>
              </a:rPr>
              <a:t>More interesting: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25908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Look for deviations from SM predictions  in case SM Higgs is found or not found at ~125GEV.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0" y="5410200"/>
            <a:ext cx="2815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Not studying this or 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Should we/can we 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5052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ILD LOI sensitivity study: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35052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Assume SM i.e. </a:t>
            </a:r>
            <a:r>
              <a:rPr lang="en-US" dirty="0" err="1" smtClean="0">
                <a:solidFill>
                  <a:schemeClr val="tx1"/>
                </a:solidFill>
              </a:rPr>
              <a:t>quartic</a:t>
            </a:r>
            <a:r>
              <a:rPr lang="en-US" dirty="0" smtClean="0">
                <a:solidFill>
                  <a:schemeClr val="tx1"/>
                </a:solidFill>
              </a:rPr>
              <a:t> couplings a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=a</a:t>
            </a:r>
            <a:r>
              <a:rPr lang="en-US" baseline="-25000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=0 and test sensitivity with above sample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1000" y="2743200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???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Right Arrow 18"/>
          <p:cNvSpPr/>
          <p:nvPr/>
        </p:nvSpPr>
        <p:spPr bwMode="auto">
          <a:xfrm flipV="1">
            <a:off x="4953000" y="3886200"/>
            <a:ext cx="4572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3333FF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6576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-1.38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  a</a:t>
            </a:r>
            <a:r>
              <a:rPr lang="en-US" baseline="-25000" dirty="0" smtClean="0">
                <a:solidFill>
                  <a:schemeClr val="tx1"/>
                </a:solidFill>
              </a:rPr>
              <a:t>4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  +1.10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-0.92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  a</a:t>
            </a:r>
            <a:r>
              <a:rPr lang="en-US" baseline="-25000" dirty="0" smtClean="0">
                <a:solidFill>
                  <a:schemeClr val="tx1"/>
                </a:solidFill>
              </a:rPr>
              <a:t>5 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 +0.77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19600" y="4953000"/>
            <a:ext cx="3584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 accuracy do we need 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4876800" cy="457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1066800"/>
            <a:ext cx="289855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missing ?</a:t>
            </a:r>
          </a:p>
          <a:p>
            <a:endParaRPr lang="en-US" dirty="0" smtClean="0"/>
          </a:p>
          <a:p>
            <a:r>
              <a:rPr lang="en-US" dirty="0" smtClean="0"/>
              <a:t>What to do different?</a:t>
            </a:r>
          </a:p>
          <a:p>
            <a:endParaRPr lang="en-US" dirty="0" smtClean="0"/>
          </a:p>
          <a:p>
            <a:r>
              <a:rPr lang="en-US" dirty="0" smtClean="0"/>
              <a:t>What to use as input ?</a:t>
            </a:r>
          </a:p>
          <a:p>
            <a:endParaRPr lang="en-US" dirty="0" smtClean="0"/>
          </a:p>
          <a:p>
            <a:r>
              <a:rPr lang="en-US" dirty="0" smtClean="0"/>
              <a:t>Feedback ……….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267200"/>
            <a:ext cx="5976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well do we need to measure the “top” mass?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953000"/>
            <a:ext cx="6966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What do we learn from improving over hadron colliders 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334000"/>
            <a:ext cx="5205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What is accuracy we need </a:t>
            </a:r>
            <a:r>
              <a:rPr lang="en-US" sz="1600" dirty="0" smtClean="0">
                <a:solidFill>
                  <a:srgbClr val="002060"/>
                </a:solidFill>
              </a:rPr>
              <a:t>to make progress 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37338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</a:t>
            </a:r>
            <a:r>
              <a:rPr lang="en-US" sz="1400" kern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 not brought up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4572000"/>
            <a:ext cx="3166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Missing in discussion yesterday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876800" cy="457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Introduction &amp; 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33400"/>
            <a:ext cx="3337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Purpose of this short talk: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914400"/>
            <a:ext cx="3352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---Stimulate discussion ---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371600"/>
            <a:ext cx="6058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Short overview of what is in “official documents”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752600"/>
            <a:ext cx="2504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ILC: LOIs      CLIC: CDR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971800"/>
            <a:ext cx="6484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Short, but focused “Top at LCs” workshop yesterday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057400"/>
            <a:ext cx="5304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is more information  -- how to use 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362200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How do we find it?</a:t>
            </a:r>
          </a:p>
          <a:p>
            <a:r>
              <a:rPr lang="en-US" sz="1600" dirty="0" smtClean="0"/>
              <a:t>How to agree to use?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4495800"/>
            <a:ext cx="48045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 us your feedback on direction……..</a:t>
            </a:r>
          </a:p>
          <a:p>
            <a:endParaRPr lang="en-US" dirty="0" smtClean="0"/>
          </a:p>
          <a:p>
            <a:r>
              <a:rPr lang="en-US" dirty="0" smtClean="0"/>
              <a:t>This is not complete !!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335280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sz="1600" dirty="0" smtClean="0"/>
              <a:t>Will show some of this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1600" dirty="0" smtClean="0"/>
              <a:t>What to do with it?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1600" dirty="0" smtClean="0"/>
              <a:t>Consensus yesterday: “top” could be represented better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876800" cy="457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Top mass 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937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Hadron collider status: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09600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Tevatron: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066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173.2 ± 0.6 ± 0.8  </a:t>
            </a:r>
            <a:r>
              <a:rPr lang="en-US" dirty="0" err="1" smtClean="0">
                <a:solidFill>
                  <a:srgbClr val="002060"/>
                </a:solidFill>
              </a:rPr>
              <a:t>GeV</a:t>
            </a:r>
            <a:r>
              <a:rPr lang="en-US" dirty="0" smtClean="0">
                <a:solidFill>
                  <a:srgbClr val="002060"/>
                </a:solidFill>
              </a:rPr>
              <a:t>/c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endParaRPr lang="en-US" baseline="30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657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LHC just beginning…  may be out of date already</a:t>
            </a:r>
            <a:endParaRPr lang="en-US" dirty="0"/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5555"/>
            <a:ext cx="4509421" cy="646244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3" name="TextBox 12"/>
          <p:cNvSpPr txBox="1"/>
          <p:nvPr/>
        </p:nvSpPr>
        <p:spPr>
          <a:xfrm>
            <a:off x="4648200" y="1676400"/>
            <a:ext cx="2161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ATLAS</a:t>
            </a:r>
            <a:r>
              <a:rPr lang="en-US" sz="1200" dirty="0" smtClean="0"/>
              <a:t>( recent </a:t>
            </a:r>
            <a:r>
              <a:rPr lang="en-US" sz="1200" dirty="0" err="1" smtClean="0"/>
              <a:t>arXiv</a:t>
            </a:r>
            <a:r>
              <a:rPr lang="en-US" sz="1200" dirty="0" smtClean="0"/>
              <a:t>):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2514600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CMS </a:t>
            </a:r>
            <a:r>
              <a:rPr lang="en-US" sz="1200" dirty="0" smtClean="0"/>
              <a:t>( last year):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20574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174.5 ± 0.6 ± 2.3 </a:t>
            </a:r>
            <a:r>
              <a:rPr lang="en-US" dirty="0" err="1" smtClean="0">
                <a:solidFill>
                  <a:srgbClr val="002060"/>
                </a:solidFill>
              </a:rPr>
              <a:t>GeV</a:t>
            </a:r>
            <a:r>
              <a:rPr lang="en-US" dirty="0" smtClean="0">
                <a:solidFill>
                  <a:srgbClr val="002060"/>
                </a:solidFill>
              </a:rPr>
              <a:t>/c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28956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173.4 ± 1.9 ± 2.7 </a:t>
            </a:r>
            <a:r>
              <a:rPr lang="en-US" dirty="0" err="1" smtClean="0">
                <a:solidFill>
                  <a:srgbClr val="002060"/>
                </a:solidFill>
              </a:rPr>
              <a:t>GeV</a:t>
            </a:r>
            <a:r>
              <a:rPr lang="en-US" dirty="0" smtClean="0">
                <a:solidFill>
                  <a:srgbClr val="002060"/>
                </a:solidFill>
              </a:rPr>
              <a:t>/c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46482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error will go down.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Guess: at least down to 200MeV    </a:t>
            </a:r>
            <a:r>
              <a:rPr lang="en-US" sz="1200" dirty="0" smtClean="0">
                <a:solidFill>
                  <a:srgbClr val="002060"/>
                </a:solidFill>
              </a:rPr>
              <a:t>by time there is a LC 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6096000"/>
            <a:ext cx="268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This does not go in our report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This is a </a:t>
            </a:r>
            <a:r>
              <a:rPr lang="en-US" sz="1400" dirty="0" err="1" smtClean="0">
                <a:solidFill>
                  <a:srgbClr val="C00000"/>
                </a:solidFill>
              </a:rPr>
              <a:t>Pythia</a:t>
            </a:r>
            <a:r>
              <a:rPr lang="en-US" sz="1400" dirty="0" smtClean="0">
                <a:solidFill>
                  <a:srgbClr val="C00000"/>
                </a:solidFill>
              </a:rPr>
              <a:t> mass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876800" cy="457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LC top mass 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329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Summary from LOI &amp; CDR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9600"/>
            <a:ext cx="8613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all </a:t>
            </a:r>
            <a:r>
              <a:rPr lang="en-US" dirty="0" err="1" smtClean="0"/>
              <a:t>hadronic</a:t>
            </a:r>
            <a:r>
              <a:rPr lang="en-US" dirty="0" smtClean="0"/>
              <a:t> final state ( </a:t>
            </a:r>
            <a:r>
              <a:rPr lang="en-US" i="1" dirty="0" err="1" smtClean="0"/>
              <a:t>bqq</a:t>
            </a:r>
            <a:r>
              <a:rPr lang="en-US" i="1" dirty="0" smtClean="0"/>
              <a:t> </a:t>
            </a:r>
            <a:r>
              <a:rPr lang="en-US" i="1" dirty="0" err="1" smtClean="0"/>
              <a:t>bqq</a:t>
            </a:r>
            <a:r>
              <a:rPr lang="en-US" dirty="0" smtClean="0"/>
              <a:t>) and semi </a:t>
            </a:r>
            <a:r>
              <a:rPr lang="en-US" dirty="0" err="1" smtClean="0"/>
              <a:t>leptonic</a:t>
            </a:r>
            <a:r>
              <a:rPr lang="en-US" dirty="0" smtClean="0"/>
              <a:t> (</a:t>
            </a:r>
            <a:r>
              <a:rPr lang="en-US" i="1" dirty="0" err="1" smtClean="0"/>
              <a:t>bl</a:t>
            </a:r>
            <a:r>
              <a:rPr lang="en-US" i="1" dirty="0" err="1" smtClean="0">
                <a:latin typeface="Symbol" pitchFamily="18" charset="2"/>
              </a:rPr>
              <a:t>n</a:t>
            </a:r>
            <a:r>
              <a:rPr lang="en-US" i="1" dirty="0" smtClean="0"/>
              <a:t> </a:t>
            </a:r>
            <a:r>
              <a:rPr lang="en-US" i="1" dirty="0" err="1" smtClean="0"/>
              <a:t>bqq</a:t>
            </a:r>
            <a:r>
              <a:rPr lang="en-US" dirty="0" smtClean="0"/>
              <a:t>) </a:t>
            </a:r>
            <a:r>
              <a:rPr lang="en-US" i="1" dirty="0" smtClean="0"/>
              <a:t>l=</a:t>
            </a:r>
            <a:r>
              <a:rPr lang="en-US" i="1" dirty="0" err="1" smtClean="0"/>
              <a:t>e,</a:t>
            </a:r>
            <a:r>
              <a:rPr lang="en-US" i="1" dirty="0" err="1" smtClean="0">
                <a:latin typeface="Symbol" pitchFamily="18" charset="2"/>
              </a:rPr>
              <a:t>m</a:t>
            </a:r>
            <a:endParaRPr lang="en-US" i="1" dirty="0">
              <a:latin typeface="Symbol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455" y="990600"/>
            <a:ext cx="8278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use 500GeV;  fit invariant mass all with roughly same techniques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1752600"/>
          <a:ext cx="6477000" cy="25256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87260"/>
                <a:gridCol w="1242165"/>
                <a:gridCol w="975987"/>
                <a:gridCol w="1064712"/>
                <a:gridCol w="1136335"/>
                <a:gridCol w="1170541"/>
              </a:tblGrid>
              <a:tr h="648119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Mass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</a:t>
                      </a:r>
                      <a:r>
                        <a:rPr lang="en-US" dirty="0" smtClean="0"/>
                        <a:t> [fb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bqq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bqq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bl</a:t>
                      </a:r>
                      <a:r>
                        <a:rPr lang="en-US" i="1" dirty="0" err="1" smtClean="0">
                          <a:latin typeface="Symbol" pitchFamily="18" charset="2"/>
                        </a:rPr>
                        <a:t>n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bqq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5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5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template</a:t>
                      </a:r>
                      <a:endParaRPr lang="en-US" dirty="0"/>
                    </a:p>
                  </a:txBody>
                  <a:tcPr/>
                </a:tc>
              </a:tr>
              <a:tr h="375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5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5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43200" y="4648200"/>
          <a:ext cx="5334000" cy="177461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12395"/>
                <a:gridCol w="982579"/>
                <a:gridCol w="912395"/>
                <a:gridCol w="1231231"/>
                <a:gridCol w="359611"/>
                <a:gridCol w="935789"/>
              </a:tblGrid>
              <a:tr h="648119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Width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Concept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Lum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[fb</a:t>
                      </a:r>
                      <a:r>
                        <a:rPr lang="en-US" baseline="3000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>
                          <a:solidFill>
                            <a:srgbClr val="C00000"/>
                          </a:solidFill>
                        </a:rPr>
                        <a:t>bqq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rgbClr val="C00000"/>
                          </a:solidFill>
                        </a:rPr>
                        <a:t>bqq</a:t>
                      </a:r>
                      <a:endParaRPr lang="en-US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i="1" dirty="0" err="1" smtClean="0">
                          <a:solidFill>
                            <a:srgbClr val="C00000"/>
                          </a:solidFill>
                        </a:rPr>
                        <a:t>bl</a:t>
                      </a:r>
                      <a:r>
                        <a:rPr lang="en-US" i="1" dirty="0" err="1" smtClean="0">
                          <a:solidFill>
                            <a:srgbClr val="C00000"/>
                          </a:solidFill>
                          <a:latin typeface="Symbol" pitchFamily="18" charset="2"/>
                        </a:rPr>
                        <a:t>n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rgbClr val="C00000"/>
                          </a:solidFill>
                        </a:rPr>
                        <a:t>bqq</a:t>
                      </a:r>
                      <a:endParaRPr lang="en-US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5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ILC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ILD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5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ILC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ILD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500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5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CLIC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ILD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~225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~265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51816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C00000"/>
                </a:solidFill>
              </a:rPr>
              <a:t>Width errors in [</a:t>
            </a:r>
            <a:r>
              <a:rPr lang="en-US" dirty="0" err="1" smtClean="0">
                <a:solidFill>
                  <a:srgbClr val="C00000"/>
                </a:solidFill>
              </a:rPr>
              <a:t>MeV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6019800"/>
            <a:ext cx="453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6670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Mass errors in [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876800" cy="457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Top mass from threshold scan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445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Not in LOIs &amp; CDR </a:t>
            </a:r>
            <a:r>
              <a:rPr lang="en-US" sz="1400" dirty="0" smtClean="0">
                <a:solidFill>
                  <a:srgbClr val="C00000"/>
                </a:solidFill>
              </a:rPr>
              <a:t>in progress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228600"/>
            <a:ext cx="1704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How to handle ?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5149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Frank Simon at workshop yesterday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60102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876800" cy="457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Top mass from threshold scan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445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Not in LOIs &amp; CDR </a:t>
            </a:r>
            <a:r>
              <a:rPr lang="en-US" sz="1400" dirty="0" smtClean="0">
                <a:solidFill>
                  <a:srgbClr val="C00000"/>
                </a:solidFill>
              </a:rPr>
              <a:t>in progress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28600"/>
            <a:ext cx="1704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How to handle ?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5149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Frank Simon at workshop yesterday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511349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8100" y="3001762"/>
            <a:ext cx="5295900" cy="38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76800"/>
            <a:ext cx="3505200" cy="60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191000" y="106680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ILC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53400" y="3276600"/>
            <a:ext cx="77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876800" cy="457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Top mass from threshold scan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445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Not in LOIs &amp; CDR </a:t>
            </a:r>
            <a:r>
              <a:rPr lang="en-US" sz="1400" dirty="0" smtClean="0">
                <a:solidFill>
                  <a:srgbClr val="C00000"/>
                </a:solidFill>
              </a:rPr>
              <a:t>in progress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5149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Frank Simon at workshop yesterday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2133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Illustration of what is possible.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 hard numbers yet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5638800" cy="426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239000" y="6019800"/>
            <a:ext cx="1704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How to handle ?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054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Previous thorough study: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51054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TESLA; 10 points @ 30fb</a:t>
            </a:r>
            <a:r>
              <a:rPr lang="en-US" baseline="30000" dirty="0" smtClean="0">
                <a:solidFill>
                  <a:schemeClr val="tx1"/>
                </a:solidFill>
              </a:rPr>
              <a:t>-1</a:t>
            </a:r>
            <a:r>
              <a:rPr lang="en-US" dirty="0" smtClean="0">
                <a:solidFill>
                  <a:schemeClr val="tx1"/>
                </a:solidFill>
              </a:rPr>
              <a:t>/point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16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 for top mass error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32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 on width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876800" cy="457200"/>
          </a:xfrm>
        </p:spPr>
        <p:txBody>
          <a:bodyPr/>
          <a:lstStyle/>
          <a:p>
            <a:pPr algn="r"/>
            <a:r>
              <a:rPr lang="en-US" i="1" dirty="0" err="1" smtClean="0">
                <a:solidFill>
                  <a:schemeClr val="tx1"/>
                </a:solidFill>
              </a:rPr>
              <a:t>ttbar</a:t>
            </a:r>
            <a:r>
              <a:rPr lang="en-US" dirty="0" smtClean="0">
                <a:solidFill>
                  <a:schemeClr val="tx1"/>
                </a:solidFill>
              </a:rPr>
              <a:t> Asymmetries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41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Summary from </a:t>
            </a:r>
            <a:r>
              <a:rPr lang="en-US" dirty="0" smtClean="0"/>
              <a:t>LOI &amp; CDR 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1600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renewed by top-</a:t>
            </a:r>
            <a:r>
              <a:rPr lang="en-US" sz="1600" dirty="0" err="1" smtClean="0"/>
              <a:t>antitop</a:t>
            </a:r>
            <a:r>
              <a:rPr lang="en-US" sz="1600" dirty="0" smtClean="0"/>
              <a:t> forward-backward charge asymmetry measurement at Tevatron</a:t>
            </a:r>
            <a:endParaRPr lang="en-US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533400"/>
            <a:ext cx="7610475" cy="203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086600" y="2514600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~2.2-2.4 </a:t>
            </a:r>
            <a:r>
              <a:rPr lang="en-US" b="1" dirty="0" smtClean="0">
                <a:latin typeface="Symbol" pitchFamily="18" charset="2"/>
              </a:rPr>
              <a:t>s</a:t>
            </a:r>
            <a:endParaRPr lang="en-US" b="1" dirty="0">
              <a:latin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895600"/>
            <a:ext cx="8613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model to test sensitivity;  on going work ( Marcel </a:t>
            </a:r>
            <a:r>
              <a:rPr lang="en-US" dirty="0" err="1" smtClean="0"/>
              <a:t>Vos</a:t>
            </a:r>
            <a:r>
              <a:rPr lang="en-US" dirty="0" smtClean="0"/>
              <a:t> yesterday)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5814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LOI found numbers from </a:t>
            </a:r>
            <a:r>
              <a:rPr lang="en-US" dirty="0" err="1" smtClean="0"/>
              <a:t>SiD</a:t>
            </a:r>
            <a:r>
              <a:rPr lang="en-US" dirty="0" smtClean="0"/>
              <a:t> for A</a:t>
            </a:r>
            <a:r>
              <a:rPr lang="en-US" baseline="-25000" dirty="0" smtClean="0"/>
              <a:t>FB</a:t>
            </a:r>
            <a:r>
              <a:rPr lang="en-US" dirty="0" smtClean="0"/>
              <a:t> for </a:t>
            </a:r>
            <a:r>
              <a:rPr lang="en-US" i="1" dirty="0" smtClean="0"/>
              <a:t>b</a:t>
            </a:r>
            <a:r>
              <a:rPr lang="en-US" dirty="0" smtClean="0"/>
              <a:t> from top decays and A</a:t>
            </a:r>
            <a:r>
              <a:rPr lang="en-US" baseline="-25000" dirty="0" smtClean="0"/>
              <a:t>FB</a:t>
            </a:r>
            <a:r>
              <a:rPr lang="en-US" dirty="0" smtClean="0"/>
              <a:t> for </a:t>
            </a:r>
            <a:r>
              <a:rPr lang="en-US" i="1" dirty="0" smtClean="0"/>
              <a:t>top</a:t>
            </a:r>
            <a:r>
              <a:rPr lang="en-US" dirty="0" smtClean="0"/>
              <a:t>, based on </a:t>
            </a:r>
            <a:r>
              <a:rPr lang="en-US" i="1" dirty="0" smtClean="0"/>
              <a:t>momentum weighted vertex charge </a:t>
            </a:r>
            <a:r>
              <a:rPr lang="en-US" dirty="0" smtClean="0"/>
              <a:t>and </a:t>
            </a:r>
            <a:r>
              <a:rPr lang="en-US" i="1" dirty="0" smtClean="0"/>
              <a:t>momentum weighted jet charge methods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4648200"/>
            <a:ext cx="4894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b: 0.272 </a:t>
            </a:r>
            <a:r>
              <a:rPr lang="en-US" dirty="0" smtClean="0">
                <a:solidFill>
                  <a:schemeClr val="tx1"/>
                </a:solidFill>
              </a:rPr>
              <a:t>± 0.015       </a:t>
            </a:r>
            <a:r>
              <a:rPr lang="en-US" dirty="0" smtClean="0"/>
              <a:t>top: 0.342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± 0.015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5181600"/>
            <a:ext cx="2616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in progress ( See yesterday) 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5486400"/>
            <a:ext cx="1704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How to handle ?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4648200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Useful ?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876800" cy="457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Top Yukawa coupling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66800"/>
            <a:ext cx="26479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3445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Not in LOIs &amp; CDR </a:t>
            </a:r>
            <a:r>
              <a:rPr lang="en-US" sz="1400" dirty="0" smtClean="0">
                <a:solidFill>
                  <a:srgbClr val="C00000"/>
                </a:solidFill>
              </a:rPr>
              <a:t>in progress</a:t>
            </a:r>
            <a:endParaRPr lang="en-US" sz="1400" dirty="0">
              <a:solidFill>
                <a:srgbClr val="C0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533400"/>
            <a:ext cx="4343401" cy="311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53000" y="4572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yesterday at “Top” workshop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 bwMode="auto">
          <a:xfrm rot="10800000">
            <a:off x="4267200" y="762000"/>
            <a:ext cx="762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3333FF"/>
              </a:solidFill>
              <a:effectLst/>
              <a:latin typeface="Comic Sans MS" pitchFamily="66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14750"/>
            <a:ext cx="41719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2512" y="3505200"/>
            <a:ext cx="449148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315200" y="914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 error on   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3622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At 500GeV, already done at ~700GeV </a:t>
            </a:r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1676400"/>
            <a:ext cx="1543050" cy="67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95855" y="1350818"/>
            <a:ext cx="304800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w_SiD_template_landscape_v03">
  <a:themeElements>
    <a:clrScheme name="Hw_SiD_template_landscape_v0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w_SiD_template_landscape_v0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Hw_SiD_template_landscape_v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w_SiD_template_landscape_v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w_SiD_template_landscape_v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w_SiD_template_landscape_v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w_SiD_template_landscape_v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w_SiD_template_landscape_v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w_SiD_template_landscape_v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Hw_SiD_template_landscape_v03</Template>
  <TotalTime>201</TotalTime>
  <Words>730</Words>
  <Application>Microsoft Office PowerPoint</Application>
  <PresentationFormat>On-screen Show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Hw_SiD_template_landscape_v03</vt:lpstr>
      <vt:lpstr>Top and WW final states</vt:lpstr>
      <vt:lpstr>Introduction &amp; Background</vt:lpstr>
      <vt:lpstr>Top mass I</vt:lpstr>
      <vt:lpstr>LC top mass I</vt:lpstr>
      <vt:lpstr>Top mass from threshold scan</vt:lpstr>
      <vt:lpstr>Top mass from threshold scan</vt:lpstr>
      <vt:lpstr>Top mass from threshold scan</vt:lpstr>
      <vt:lpstr>ttbar Asymmetries</vt:lpstr>
      <vt:lpstr>Top Yukawa coupling</vt:lpstr>
      <vt:lpstr>Top Yukawa coupling</vt:lpstr>
      <vt:lpstr>WW final states– WW scattering</vt:lpstr>
      <vt:lpstr>Discussion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Harry Weerts</dc:creator>
  <cp:lastModifiedBy>Harry Weerts</cp:lastModifiedBy>
  <cp:revision>16</cp:revision>
  <cp:lastPrinted>1999-05-28T14:19:41Z</cp:lastPrinted>
  <dcterms:created xsi:type="dcterms:W3CDTF">2012-05-15T22:03:10Z</dcterms:created>
  <dcterms:modified xsi:type="dcterms:W3CDTF">2012-05-16T08:48:09Z</dcterms:modified>
</cp:coreProperties>
</file>