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91" r:id="rId3"/>
    <p:sldId id="258" r:id="rId4"/>
    <p:sldId id="290" r:id="rId5"/>
    <p:sldId id="292" r:id="rId6"/>
    <p:sldId id="260" r:id="rId7"/>
    <p:sldId id="261" r:id="rId8"/>
    <p:sldId id="294" r:id="rId9"/>
    <p:sldId id="295" r:id="rId10"/>
    <p:sldId id="296" r:id="rId11"/>
    <p:sldId id="297" r:id="rId12"/>
    <p:sldId id="293" r:id="rId13"/>
    <p:sldId id="26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0" r:id="rId23"/>
    <p:sldId id="298" r:id="rId24"/>
    <p:sldId id="281" r:id="rId25"/>
    <p:sldId id="282" r:id="rId26"/>
    <p:sldId id="283" r:id="rId27"/>
    <p:sldId id="300" r:id="rId28"/>
    <p:sldId id="285" r:id="rId29"/>
    <p:sldId id="299" r:id="rId30"/>
    <p:sldId id="284" r:id="rId31"/>
    <p:sldId id="288" r:id="rId3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4539D8"/>
    <a:srgbClr val="14EC83"/>
    <a:srgbClr val="84001F"/>
    <a:srgbClr val="2768A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653" autoAdjust="0"/>
  </p:normalViewPr>
  <p:slideViewPr>
    <p:cSldViewPr snapToGrid="0" snapToObjects="1">
      <p:cViewPr>
        <p:scale>
          <a:sx n="109" d="100"/>
          <a:sy n="109" d="100"/>
        </p:scale>
        <p:origin x="-102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2EDE9-B09D-4369-8E95-0E9BDF3D8FB2}" type="doc">
      <dgm:prSet loTypeId="urn:microsoft.com/office/officeart/2005/8/layout/hProcess1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ABFD858A-C8B2-4ABF-8E64-314626ACE5D6}">
      <dgm:prSet phldrT="[Text]" custT="1"/>
      <dgm:spPr/>
      <dgm:t>
        <a:bodyPr/>
        <a:lstStyle/>
        <a:p>
          <a:r>
            <a:rPr lang="en-US" sz="1800" dirty="0" smtClean="0"/>
            <a:t>Set-up</a:t>
          </a:r>
          <a:br>
            <a:rPr lang="en-US" sz="1800" dirty="0" smtClean="0"/>
          </a:br>
          <a:r>
            <a:rPr lang="en-US" sz="1800" dirty="0" smtClean="0"/>
            <a:t>(2011)</a:t>
          </a:r>
          <a:endParaRPr lang="en-GB" sz="1800" dirty="0"/>
        </a:p>
      </dgm:t>
    </dgm:pt>
    <dgm:pt modelId="{54B78FBB-016B-47FA-A04C-4E4097D364BD}" type="parTrans" cxnId="{1C680AFB-C4A9-4126-94D7-781EC40433C8}">
      <dgm:prSet/>
      <dgm:spPr/>
      <dgm:t>
        <a:bodyPr/>
        <a:lstStyle/>
        <a:p>
          <a:endParaRPr lang="en-GB"/>
        </a:p>
      </dgm:t>
    </dgm:pt>
    <dgm:pt modelId="{6D3752C3-0102-44A3-8E27-2AB9E1E8B396}" type="sibTrans" cxnId="{1C680AFB-C4A9-4126-94D7-781EC40433C8}">
      <dgm:prSet/>
      <dgm:spPr/>
      <dgm:t>
        <a:bodyPr/>
        <a:lstStyle/>
        <a:p>
          <a:endParaRPr lang="en-GB"/>
        </a:p>
      </dgm:t>
    </dgm:pt>
    <dgm:pt modelId="{9B460BAC-4565-458D-A1D7-476838E96E27}">
      <dgm:prSet phldrT="[Text]" custT="1"/>
      <dgm:spPr/>
      <dgm:t>
        <a:bodyPr/>
        <a:lstStyle/>
        <a:p>
          <a:r>
            <a:rPr lang="en-US" sz="1800" dirty="0" smtClean="0"/>
            <a:t>Pilot phase</a:t>
          </a:r>
          <a:br>
            <a:rPr lang="en-US" sz="1800" dirty="0" smtClean="0"/>
          </a:br>
          <a:r>
            <a:rPr lang="en-US" sz="1800" dirty="0" smtClean="0"/>
            <a:t>(2012-2014)</a:t>
          </a:r>
          <a:endParaRPr lang="en-GB" sz="1800" dirty="0"/>
        </a:p>
      </dgm:t>
    </dgm:pt>
    <dgm:pt modelId="{40A65014-3498-4C3E-A9C6-0EEC2F1B8441}" type="parTrans" cxnId="{6C420412-09A0-4CC4-904C-625885E3D6AD}">
      <dgm:prSet/>
      <dgm:spPr/>
      <dgm:t>
        <a:bodyPr/>
        <a:lstStyle/>
        <a:p>
          <a:endParaRPr lang="en-GB"/>
        </a:p>
      </dgm:t>
    </dgm:pt>
    <dgm:pt modelId="{9D473552-3917-4F32-A620-5415533BA7BE}" type="sibTrans" cxnId="{6C420412-09A0-4CC4-904C-625885E3D6AD}">
      <dgm:prSet/>
      <dgm:spPr/>
      <dgm:t>
        <a:bodyPr/>
        <a:lstStyle/>
        <a:p>
          <a:endParaRPr lang="en-GB"/>
        </a:p>
      </dgm:t>
    </dgm:pt>
    <dgm:pt modelId="{E1C0B4B2-F194-4992-AFBF-92112F5FEBA1}">
      <dgm:prSet phldrT="[Text]" custT="1"/>
      <dgm:spPr/>
      <dgm:t>
        <a:bodyPr/>
        <a:lstStyle/>
        <a:p>
          <a:r>
            <a:rPr lang="en-US" sz="1800" dirty="0" smtClean="0"/>
            <a:t>Full-scale cloud service market</a:t>
          </a:r>
          <a:br>
            <a:rPr lang="en-US" sz="1800" dirty="0" smtClean="0"/>
          </a:br>
          <a:r>
            <a:rPr lang="en-US" sz="1800" dirty="0" smtClean="0"/>
            <a:t>(2014 … )</a:t>
          </a:r>
          <a:endParaRPr lang="en-GB" sz="1800" dirty="0"/>
        </a:p>
      </dgm:t>
    </dgm:pt>
    <dgm:pt modelId="{AD333525-C88E-4AF5-91D3-13181EF83948}" type="parTrans" cxnId="{5CCE416F-148B-4FF7-A016-18DCF75A88A2}">
      <dgm:prSet/>
      <dgm:spPr/>
      <dgm:t>
        <a:bodyPr/>
        <a:lstStyle/>
        <a:p>
          <a:endParaRPr lang="en-GB"/>
        </a:p>
      </dgm:t>
    </dgm:pt>
    <dgm:pt modelId="{46CF252C-6005-4D76-9A72-CE23D6EEA780}" type="sibTrans" cxnId="{5CCE416F-148B-4FF7-A016-18DCF75A88A2}">
      <dgm:prSet/>
      <dgm:spPr/>
      <dgm:t>
        <a:bodyPr/>
        <a:lstStyle/>
        <a:p>
          <a:endParaRPr lang="en-GB"/>
        </a:p>
      </dgm:t>
    </dgm:pt>
    <dgm:pt modelId="{0F185666-9D55-4CA3-9D47-49F574F4B664}">
      <dgm:prSet phldrT="[Text]" custT="1"/>
      <dgm:spPr/>
      <dgm:t>
        <a:bodyPr/>
        <a:lstStyle/>
        <a:p>
          <a:r>
            <a:rPr lang="en-US" sz="1800" dirty="0" smtClean="0"/>
            <a:t>Select flagships use cases,</a:t>
          </a:r>
          <a:br>
            <a:rPr lang="en-US" sz="1800" dirty="0" smtClean="0"/>
          </a:br>
          <a:r>
            <a:rPr lang="en-US" sz="1800" dirty="0" smtClean="0"/>
            <a:t>identify service providers,</a:t>
          </a:r>
          <a:br>
            <a:rPr lang="en-US" sz="1800" dirty="0" smtClean="0"/>
          </a:br>
          <a:r>
            <a:rPr lang="en-US" sz="1800" dirty="0" smtClean="0"/>
            <a:t>define governance model</a:t>
          </a:r>
          <a:endParaRPr lang="en-GB" sz="1800" dirty="0"/>
        </a:p>
      </dgm:t>
    </dgm:pt>
    <dgm:pt modelId="{74FE488D-1FAD-4A8F-BB4F-D68383C0BDE7}" type="parTrans" cxnId="{8E314794-7F88-4503-B296-F6662A6C95A7}">
      <dgm:prSet/>
      <dgm:spPr/>
      <dgm:t>
        <a:bodyPr/>
        <a:lstStyle/>
        <a:p>
          <a:endParaRPr lang="en-GB"/>
        </a:p>
      </dgm:t>
    </dgm:pt>
    <dgm:pt modelId="{4480B668-EA2B-4E1D-9608-9852F90AF875}" type="sibTrans" cxnId="{8E314794-7F88-4503-B296-F6662A6C95A7}">
      <dgm:prSet/>
      <dgm:spPr/>
      <dgm:t>
        <a:bodyPr/>
        <a:lstStyle/>
        <a:p>
          <a:endParaRPr lang="en-GB"/>
        </a:p>
      </dgm:t>
    </dgm:pt>
    <dgm:pt modelId="{490C9FD2-6BFB-426F-B280-65C4456C068D}" type="pres">
      <dgm:prSet presAssocID="{3382EDE9-B09D-4369-8E95-0E9BDF3D8F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59F7299-85F7-47B3-A288-10008802239D}" type="pres">
      <dgm:prSet presAssocID="{3382EDE9-B09D-4369-8E95-0E9BDF3D8FB2}" presName="arrow" presStyleLbl="bgShp" presStyleIdx="0" presStyleCn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32C050E4-9112-4F94-902F-EBD81ABCDCED}" type="pres">
      <dgm:prSet presAssocID="{3382EDE9-B09D-4369-8E95-0E9BDF3D8FB2}" presName="points" presStyleCnt="0"/>
      <dgm:spPr/>
    </dgm:pt>
    <dgm:pt modelId="{4FDF11C0-C79E-479C-B8F5-7BDFB681BFB7}" type="pres">
      <dgm:prSet presAssocID="{ABFD858A-C8B2-4ABF-8E64-314626ACE5D6}" presName="compositeA" presStyleCnt="0"/>
      <dgm:spPr/>
    </dgm:pt>
    <dgm:pt modelId="{A213D155-97C4-4C24-BE10-C457749423DB}" type="pres">
      <dgm:prSet presAssocID="{ABFD858A-C8B2-4ABF-8E64-314626ACE5D6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672B0A-4017-44A7-8BBF-94B1833AEE32}" type="pres">
      <dgm:prSet presAssocID="{ABFD858A-C8B2-4ABF-8E64-314626ACE5D6}" presName="circleA" presStyleLbl="node1" presStyleIdx="0" presStyleCnt="4" custLinFactX="6815" custLinFactNeighborX="100000"/>
      <dgm:spPr/>
    </dgm:pt>
    <dgm:pt modelId="{D4BC6EDA-A098-4EAA-827F-2D7F1F8E6D2F}" type="pres">
      <dgm:prSet presAssocID="{ABFD858A-C8B2-4ABF-8E64-314626ACE5D6}" presName="spaceA" presStyleCnt="0"/>
      <dgm:spPr/>
    </dgm:pt>
    <dgm:pt modelId="{DB997E9F-D9A7-4379-9910-4D1AFC1EE7DE}" type="pres">
      <dgm:prSet presAssocID="{6D3752C3-0102-44A3-8E27-2AB9E1E8B396}" presName="space" presStyleCnt="0"/>
      <dgm:spPr/>
    </dgm:pt>
    <dgm:pt modelId="{0EE00CBE-B7DE-4C64-AA26-6CE26D20187C}" type="pres">
      <dgm:prSet presAssocID="{9B460BAC-4565-458D-A1D7-476838E96E27}" presName="compositeB" presStyleCnt="0"/>
      <dgm:spPr/>
    </dgm:pt>
    <dgm:pt modelId="{F66C9A53-33CF-4639-9CA6-1D1F3844E150}" type="pres">
      <dgm:prSet presAssocID="{9B460BAC-4565-458D-A1D7-476838E96E27}" presName="textB" presStyleLbl="revTx" presStyleIdx="1" presStyleCnt="4" custScaleY="32655" custLinFactY="-38970" custLinFactNeighborX="82509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664BE2-1FFA-4498-99F7-CF696B7A6458}" type="pres">
      <dgm:prSet presAssocID="{9B460BAC-4565-458D-A1D7-476838E96E27}" presName="circleB" presStyleLbl="node1" presStyleIdx="1" presStyleCnt="4" custLinFactX="100000" custLinFactNeighborX="166326" custLinFactNeighborY="-62768"/>
      <dgm:spPr/>
    </dgm:pt>
    <dgm:pt modelId="{FDC44773-B5B1-4278-8520-3EDC266F0643}" type="pres">
      <dgm:prSet presAssocID="{9B460BAC-4565-458D-A1D7-476838E96E27}" presName="spaceB" presStyleCnt="0"/>
      <dgm:spPr/>
    </dgm:pt>
    <dgm:pt modelId="{D234066C-B707-4752-AF5F-0B640694551C}" type="pres">
      <dgm:prSet presAssocID="{9D473552-3917-4F32-A620-5415533BA7BE}" presName="space" presStyleCnt="0"/>
      <dgm:spPr/>
    </dgm:pt>
    <dgm:pt modelId="{ECF57FFB-EBAC-453E-9E12-C17D9464E2C6}" type="pres">
      <dgm:prSet presAssocID="{E1C0B4B2-F194-4992-AFBF-92112F5FEBA1}" presName="compositeA" presStyleCnt="0"/>
      <dgm:spPr/>
    </dgm:pt>
    <dgm:pt modelId="{5B7FF99F-D394-4AB2-A714-DDDC6389E89E}" type="pres">
      <dgm:prSet presAssocID="{E1C0B4B2-F194-4992-AFBF-92112F5FEBA1}" presName="textA" presStyleLbl="revTx" presStyleIdx="2" presStyleCnt="4" custLinFactX="53810" custLinFactNeighborX="100000" custLinFactNeighborY="38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8F245A-B3ED-4B31-A091-6F0E03A7D827}" type="pres">
      <dgm:prSet presAssocID="{E1C0B4B2-F194-4992-AFBF-92112F5FEBA1}" presName="circleA" presStyleLbl="node1" presStyleIdx="2" presStyleCnt="4" custFlipVert="1" custFlipHor="1" custScaleX="10102" custScaleY="10102" custLinFactX="-100000" custLinFactY="107629" custLinFactNeighborX="-167936" custLinFactNeighborY="200000"/>
      <dgm:spPr/>
    </dgm:pt>
    <dgm:pt modelId="{DB78ADB5-FE0C-4DA6-A0FA-7EB2C4F2F48F}" type="pres">
      <dgm:prSet presAssocID="{E1C0B4B2-F194-4992-AFBF-92112F5FEBA1}" presName="spaceA" presStyleCnt="0"/>
      <dgm:spPr/>
    </dgm:pt>
    <dgm:pt modelId="{938F2DCF-A5F3-4038-BC0F-45F1C8EA9D46}" type="pres">
      <dgm:prSet presAssocID="{46CF252C-6005-4D76-9A72-CE23D6EEA780}" presName="space" presStyleCnt="0"/>
      <dgm:spPr/>
    </dgm:pt>
    <dgm:pt modelId="{CDC75767-C5A5-4373-A604-5465DCDA92AA}" type="pres">
      <dgm:prSet presAssocID="{0F185666-9D55-4CA3-9D47-49F574F4B664}" presName="compositeB" presStyleCnt="0"/>
      <dgm:spPr/>
    </dgm:pt>
    <dgm:pt modelId="{360EAD47-75B5-4D86-AF5B-DA2DCCE14193}" type="pres">
      <dgm:prSet presAssocID="{0F185666-9D55-4CA3-9D47-49F574F4B664}" presName="textB" presStyleLbl="revTx" presStyleIdx="3" presStyleCnt="4" custScaleX="164909" custScaleY="93096" custLinFactX="-115208" custLinFactNeighborX="-200000" custLinFactNeighborY="15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B681B1-BAEF-468F-A05E-6E86129B0973}" type="pres">
      <dgm:prSet presAssocID="{0F185666-9D55-4CA3-9D47-49F574F4B664}" presName="circleB" presStyleLbl="node1" presStyleIdx="3" presStyleCnt="4" custLinFactNeighborX="806" custLinFactNeighborY="4577"/>
      <dgm:spPr/>
    </dgm:pt>
    <dgm:pt modelId="{A0A4C54B-4F0F-4992-A0FD-CEEBA68BE08A}" type="pres">
      <dgm:prSet presAssocID="{0F185666-9D55-4CA3-9D47-49F574F4B664}" presName="spaceB" presStyleCnt="0"/>
      <dgm:spPr/>
    </dgm:pt>
  </dgm:ptLst>
  <dgm:cxnLst>
    <dgm:cxn modelId="{68B34D7E-BF8A-4DDC-899C-B9700A0D704B}" type="presOf" srcId="{9B460BAC-4565-458D-A1D7-476838E96E27}" destId="{F66C9A53-33CF-4639-9CA6-1D1F3844E150}" srcOrd="0" destOrd="0" presId="urn:microsoft.com/office/officeart/2005/8/layout/hProcess11"/>
    <dgm:cxn modelId="{E5AC9804-1A0A-4FC9-B484-FC04688614F3}" type="presOf" srcId="{0F185666-9D55-4CA3-9D47-49F574F4B664}" destId="{360EAD47-75B5-4D86-AF5B-DA2DCCE14193}" srcOrd="0" destOrd="0" presId="urn:microsoft.com/office/officeart/2005/8/layout/hProcess11"/>
    <dgm:cxn modelId="{3B1F7EEA-B47F-4487-9BC6-810A2E0D30D7}" type="presOf" srcId="{3382EDE9-B09D-4369-8E95-0E9BDF3D8FB2}" destId="{490C9FD2-6BFB-426F-B280-65C4456C068D}" srcOrd="0" destOrd="0" presId="urn:microsoft.com/office/officeart/2005/8/layout/hProcess11"/>
    <dgm:cxn modelId="{1C680AFB-C4A9-4126-94D7-781EC40433C8}" srcId="{3382EDE9-B09D-4369-8E95-0E9BDF3D8FB2}" destId="{ABFD858A-C8B2-4ABF-8E64-314626ACE5D6}" srcOrd="0" destOrd="0" parTransId="{54B78FBB-016B-47FA-A04C-4E4097D364BD}" sibTransId="{6D3752C3-0102-44A3-8E27-2AB9E1E8B396}"/>
    <dgm:cxn modelId="{137E4C7B-55CE-43E4-AFA9-9BC24DD46C27}" type="presOf" srcId="{E1C0B4B2-F194-4992-AFBF-92112F5FEBA1}" destId="{5B7FF99F-D394-4AB2-A714-DDDC6389E89E}" srcOrd="0" destOrd="0" presId="urn:microsoft.com/office/officeart/2005/8/layout/hProcess11"/>
    <dgm:cxn modelId="{6C420412-09A0-4CC4-904C-625885E3D6AD}" srcId="{3382EDE9-B09D-4369-8E95-0E9BDF3D8FB2}" destId="{9B460BAC-4565-458D-A1D7-476838E96E27}" srcOrd="1" destOrd="0" parTransId="{40A65014-3498-4C3E-A9C6-0EEC2F1B8441}" sibTransId="{9D473552-3917-4F32-A620-5415533BA7BE}"/>
    <dgm:cxn modelId="{6B00FC3B-096B-4F6B-B7C0-579E14688380}" type="presOf" srcId="{ABFD858A-C8B2-4ABF-8E64-314626ACE5D6}" destId="{A213D155-97C4-4C24-BE10-C457749423DB}" srcOrd="0" destOrd="0" presId="urn:microsoft.com/office/officeart/2005/8/layout/hProcess11"/>
    <dgm:cxn modelId="{8E314794-7F88-4503-B296-F6662A6C95A7}" srcId="{3382EDE9-B09D-4369-8E95-0E9BDF3D8FB2}" destId="{0F185666-9D55-4CA3-9D47-49F574F4B664}" srcOrd="3" destOrd="0" parTransId="{74FE488D-1FAD-4A8F-BB4F-D68383C0BDE7}" sibTransId="{4480B668-EA2B-4E1D-9608-9852F90AF875}"/>
    <dgm:cxn modelId="{5CCE416F-148B-4FF7-A016-18DCF75A88A2}" srcId="{3382EDE9-B09D-4369-8E95-0E9BDF3D8FB2}" destId="{E1C0B4B2-F194-4992-AFBF-92112F5FEBA1}" srcOrd="2" destOrd="0" parTransId="{AD333525-C88E-4AF5-91D3-13181EF83948}" sibTransId="{46CF252C-6005-4D76-9A72-CE23D6EEA780}"/>
    <dgm:cxn modelId="{ECDE30BB-0EA5-4EF7-A1CC-AB1B202E6902}" type="presParOf" srcId="{490C9FD2-6BFB-426F-B280-65C4456C068D}" destId="{F59F7299-85F7-47B3-A288-10008802239D}" srcOrd="0" destOrd="0" presId="urn:microsoft.com/office/officeart/2005/8/layout/hProcess11"/>
    <dgm:cxn modelId="{B0663F79-97EC-45BB-A9A1-80866AB825AB}" type="presParOf" srcId="{490C9FD2-6BFB-426F-B280-65C4456C068D}" destId="{32C050E4-9112-4F94-902F-EBD81ABCDCED}" srcOrd="1" destOrd="0" presId="urn:microsoft.com/office/officeart/2005/8/layout/hProcess11"/>
    <dgm:cxn modelId="{E81C726A-B5B0-4C25-A850-A4D802F49535}" type="presParOf" srcId="{32C050E4-9112-4F94-902F-EBD81ABCDCED}" destId="{4FDF11C0-C79E-479C-B8F5-7BDFB681BFB7}" srcOrd="0" destOrd="0" presId="urn:microsoft.com/office/officeart/2005/8/layout/hProcess11"/>
    <dgm:cxn modelId="{57B8CAF6-8D1F-442F-82A9-BD7F5027272E}" type="presParOf" srcId="{4FDF11C0-C79E-479C-B8F5-7BDFB681BFB7}" destId="{A213D155-97C4-4C24-BE10-C457749423DB}" srcOrd="0" destOrd="0" presId="urn:microsoft.com/office/officeart/2005/8/layout/hProcess11"/>
    <dgm:cxn modelId="{6EFF45EE-3E3B-4484-9870-72B831B75042}" type="presParOf" srcId="{4FDF11C0-C79E-479C-B8F5-7BDFB681BFB7}" destId="{A7672B0A-4017-44A7-8BBF-94B1833AEE32}" srcOrd="1" destOrd="0" presId="urn:microsoft.com/office/officeart/2005/8/layout/hProcess11"/>
    <dgm:cxn modelId="{91BE0526-F22E-4BE9-BDF9-9CD98F20E02C}" type="presParOf" srcId="{4FDF11C0-C79E-479C-B8F5-7BDFB681BFB7}" destId="{D4BC6EDA-A098-4EAA-827F-2D7F1F8E6D2F}" srcOrd="2" destOrd="0" presId="urn:microsoft.com/office/officeart/2005/8/layout/hProcess11"/>
    <dgm:cxn modelId="{4868637A-F999-4E7A-9801-22BFCEC28187}" type="presParOf" srcId="{32C050E4-9112-4F94-902F-EBD81ABCDCED}" destId="{DB997E9F-D9A7-4379-9910-4D1AFC1EE7DE}" srcOrd="1" destOrd="0" presId="urn:microsoft.com/office/officeart/2005/8/layout/hProcess11"/>
    <dgm:cxn modelId="{B3E8980F-321F-4B43-BEBC-58189C42A04E}" type="presParOf" srcId="{32C050E4-9112-4F94-902F-EBD81ABCDCED}" destId="{0EE00CBE-B7DE-4C64-AA26-6CE26D20187C}" srcOrd="2" destOrd="0" presId="urn:microsoft.com/office/officeart/2005/8/layout/hProcess11"/>
    <dgm:cxn modelId="{0F631ABE-BDF3-4C41-9F07-58465973951F}" type="presParOf" srcId="{0EE00CBE-B7DE-4C64-AA26-6CE26D20187C}" destId="{F66C9A53-33CF-4639-9CA6-1D1F3844E150}" srcOrd="0" destOrd="0" presId="urn:microsoft.com/office/officeart/2005/8/layout/hProcess11"/>
    <dgm:cxn modelId="{575E1F67-F1E6-486D-98E7-A193BDF547C1}" type="presParOf" srcId="{0EE00CBE-B7DE-4C64-AA26-6CE26D20187C}" destId="{91664BE2-1FFA-4498-99F7-CF696B7A6458}" srcOrd="1" destOrd="0" presId="urn:microsoft.com/office/officeart/2005/8/layout/hProcess11"/>
    <dgm:cxn modelId="{19809821-173A-44D8-B62C-260AFEE3F1CA}" type="presParOf" srcId="{0EE00CBE-B7DE-4C64-AA26-6CE26D20187C}" destId="{FDC44773-B5B1-4278-8520-3EDC266F0643}" srcOrd="2" destOrd="0" presId="urn:microsoft.com/office/officeart/2005/8/layout/hProcess11"/>
    <dgm:cxn modelId="{3A52A5C7-E425-479A-9B82-4E5B8603FECD}" type="presParOf" srcId="{32C050E4-9112-4F94-902F-EBD81ABCDCED}" destId="{D234066C-B707-4752-AF5F-0B640694551C}" srcOrd="3" destOrd="0" presId="urn:microsoft.com/office/officeart/2005/8/layout/hProcess11"/>
    <dgm:cxn modelId="{14166746-BEA5-4C0E-94E1-9F0CC8AF58EA}" type="presParOf" srcId="{32C050E4-9112-4F94-902F-EBD81ABCDCED}" destId="{ECF57FFB-EBAC-453E-9E12-C17D9464E2C6}" srcOrd="4" destOrd="0" presId="urn:microsoft.com/office/officeart/2005/8/layout/hProcess11"/>
    <dgm:cxn modelId="{16CE90BA-3E58-4648-AFF0-4825B0399413}" type="presParOf" srcId="{ECF57FFB-EBAC-453E-9E12-C17D9464E2C6}" destId="{5B7FF99F-D394-4AB2-A714-DDDC6389E89E}" srcOrd="0" destOrd="0" presId="urn:microsoft.com/office/officeart/2005/8/layout/hProcess11"/>
    <dgm:cxn modelId="{5DCE2439-33CF-4383-B9BE-6671EDF5882C}" type="presParOf" srcId="{ECF57FFB-EBAC-453E-9E12-C17D9464E2C6}" destId="{528F245A-B3ED-4B31-A091-6F0E03A7D827}" srcOrd="1" destOrd="0" presId="urn:microsoft.com/office/officeart/2005/8/layout/hProcess11"/>
    <dgm:cxn modelId="{AB57C459-740F-46A6-82B2-5013F078D7C0}" type="presParOf" srcId="{ECF57FFB-EBAC-453E-9E12-C17D9464E2C6}" destId="{DB78ADB5-FE0C-4DA6-A0FA-7EB2C4F2F48F}" srcOrd="2" destOrd="0" presId="urn:microsoft.com/office/officeart/2005/8/layout/hProcess11"/>
    <dgm:cxn modelId="{8313D6C5-B15F-41A8-8954-1D5DC10691B2}" type="presParOf" srcId="{32C050E4-9112-4F94-902F-EBD81ABCDCED}" destId="{938F2DCF-A5F3-4038-BC0F-45F1C8EA9D46}" srcOrd="5" destOrd="0" presId="urn:microsoft.com/office/officeart/2005/8/layout/hProcess11"/>
    <dgm:cxn modelId="{F0708251-EB77-42EE-B5F4-17979CC34669}" type="presParOf" srcId="{32C050E4-9112-4F94-902F-EBD81ABCDCED}" destId="{CDC75767-C5A5-4373-A604-5465DCDA92AA}" srcOrd="6" destOrd="0" presId="urn:microsoft.com/office/officeart/2005/8/layout/hProcess11"/>
    <dgm:cxn modelId="{12320307-A73C-499F-96E4-5AD0AEF97009}" type="presParOf" srcId="{CDC75767-C5A5-4373-A604-5465DCDA92AA}" destId="{360EAD47-75B5-4D86-AF5B-DA2DCCE14193}" srcOrd="0" destOrd="0" presId="urn:microsoft.com/office/officeart/2005/8/layout/hProcess11"/>
    <dgm:cxn modelId="{95464F2F-FD5B-43D6-BD5E-07814F9FF5C4}" type="presParOf" srcId="{CDC75767-C5A5-4373-A604-5465DCDA92AA}" destId="{4FB681B1-BAEF-468F-A05E-6E86129B0973}" srcOrd="1" destOrd="0" presId="urn:microsoft.com/office/officeart/2005/8/layout/hProcess11"/>
    <dgm:cxn modelId="{4CE6B8FF-0C85-4959-8587-271DDE56C0EE}" type="presParOf" srcId="{CDC75767-C5A5-4373-A604-5465DCDA92AA}" destId="{A0A4C54B-4F0F-4992-A0FD-CEEBA68BE08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7F5C7-D515-4914-A18B-BE835B179B87}" type="doc">
      <dgm:prSet loTypeId="urn:microsoft.com/office/officeart/2005/8/layout/cycle7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182A0AEC-3E48-470B-9AC4-6E9F1AA88216}">
      <dgm:prSet phldrT="[Text]"/>
      <dgm:spPr>
        <a:gradFill flip="none" rotWithShape="1">
          <a:gsLst>
            <a:gs pos="19001">
              <a:srgbClr val="80A1C1"/>
            </a:gs>
            <a:gs pos="29000">
              <a:srgbClr val="7D9BBE"/>
            </a:gs>
            <a:gs pos="13000">
              <a:srgbClr val="768FB9"/>
            </a:gs>
            <a:gs pos="21001">
              <a:srgbClr val="83A7C3"/>
            </a:gs>
            <a:gs pos="75000">
              <a:schemeClr val="accent2">
                <a:lumMod val="75000"/>
              </a:schemeClr>
            </a:gs>
            <a:gs pos="59000">
              <a:srgbClr val="80302D"/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Management Team</a:t>
          </a:r>
          <a:endParaRPr lang="en-GB" dirty="0">
            <a:solidFill>
              <a:schemeClr val="tx1"/>
            </a:solidFill>
          </a:endParaRPr>
        </a:p>
      </dgm:t>
    </dgm:pt>
    <dgm:pt modelId="{FECD45AD-DD89-4DC1-A8F8-0BFFFA12C040}" type="parTrans" cxnId="{39D74E92-2124-4F3A-9201-5960AFAA1E8C}">
      <dgm:prSet/>
      <dgm:spPr/>
      <dgm:t>
        <a:bodyPr/>
        <a:lstStyle/>
        <a:p>
          <a:endParaRPr lang="en-GB"/>
        </a:p>
      </dgm:t>
    </dgm:pt>
    <dgm:pt modelId="{2F7C53F8-5DD2-4777-9AB3-46AAD28B0B6F}" type="sibTrans" cxnId="{39D74E92-2124-4F3A-9201-5960AFAA1E8C}">
      <dgm:prSet/>
      <dgm:spPr/>
      <dgm:t>
        <a:bodyPr/>
        <a:lstStyle/>
        <a:p>
          <a:endParaRPr lang="en-GB"/>
        </a:p>
      </dgm:t>
    </dgm:pt>
    <dgm:pt modelId="{83DCEBAC-B73F-4A6D-9E54-C60A74AFFFC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Users Board</a:t>
          </a:r>
          <a:endParaRPr lang="en-GB" dirty="0">
            <a:solidFill>
              <a:schemeClr val="tx1"/>
            </a:solidFill>
          </a:endParaRPr>
        </a:p>
      </dgm:t>
    </dgm:pt>
    <dgm:pt modelId="{2ED9D45B-A928-4B1B-9913-3B92483DB729}" type="parTrans" cxnId="{ED76A1B1-B3C8-4E13-AB64-037A53D79887}">
      <dgm:prSet/>
      <dgm:spPr/>
      <dgm:t>
        <a:bodyPr/>
        <a:lstStyle/>
        <a:p>
          <a:endParaRPr lang="en-GB"/>
        </a:p>
      </dgm:t>
    </dgm:pt>
    <dgm:pt modelId="{8181035E-0080-45EB-825F-23EC288049A6}" type="sibTrans" cxnId="{ED76A1B1-B3C8-4E13-AB64-037A53D79887}">
      <dgm:prSet/>
      <dgm:spPr/>
      <dgm:t>
        <a:bodyPr/>
        <a:lstStyle/>
        <a:p>
          <a:endParaRPr lang="en-GB"/>
        </a:p>
      </dgm:t>
    </dgm:pt>
    <dgm:pt modelId="{30219B7F-D035-4EFB-94F5-6B5CA6F11F3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Service Providers </a:t>
          </a:r>
          <a:r>
            <a:rPr lang="en-US" dirty="0" smtClean="0">
              <a:solidFill>
                <a:schemeClr val="tx1"/>
              </a:solidFill>
            </a:rPr>
            <a:t>Board</a:t>
          </a:r>
          <a:endParaRPr lang="en-GB" dirty="0">
            <a:solidFill>
              <a:schemeClr val="tx1"/>
            </a:solidFill>
          </a:endParaRPr>
        </a:p>
      </dgm:t>
    </dgm:pt>
    <dgm:pt modelId="{98189380-6446-4043-BACF-961ED346E43B}" type="parTrans" cxnId="{16BC63FA-D46B-447F-8307-5ED1554790DC}">
      <dgm:prSet/>
      <dgm:spPr/>
      <dgm:t>
        <a:bodyPr/>
        <a:lstStyle/>
        <a:p>
          <a:endParaRPr lang="en-GB"/>
        </a:p>
      </dgm:t>
    </dgm:pt>
    <dgm:pt modelId="{2E967E70-32A6-4D7E-8338-50E7934C6BC0}" type="sibTrans" cxnId="{16BC63FA-D46B-447F-8307-5ED1554790DC}">
      <dgm:prSet/>
      <dgm:spPr/>
      <dgm:t>
        <a:bodyPr/>
        <a:lstStyle/>
        <a:p>
          <a:endParaRPr lang="en-GB"/>
        </a:p>
      </dgm:t>
    </dgm:pt>
    <dgm:pt modelId="{6997B1E1-D939-482A-ADA2-6D884B52AD75}" type="pres">
      <dgm:prSet presAssocID="{E827F5C7-D515-4914-A18B-BE835B179B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95515B-9680-47D5-892A-D9DD0DFA2933}" type="pres">
      <dgm:prSet presAssocID="{182A0AEC-3E48-470B-9AC4-6E9F1AA88216}" presName="node" presStyleLbl="node1" presStyleIdx="0" presStyleCnt="3" custRadScaleRad="74623" custRadScaleInc="1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C8B57-C65D-499A-80C8-AB8BE775CAC2}" type="pres">
      <dgm:prSet presAssocID="{2F7C53F8-5DD2-4777-9AB3-46AAD28B0B6F}" presName="sibTrans" presStyleLbl="sibTrans2D1" presStyleIdx="0" presStyleCnt="3"/>
      <dgm:spPr/>
      <dgm:t>
        <a:bodyPr/>
        <a:lstStyle/>
        <a:p>
          <a:endParaRPr lang="en-GB"/>
        </a:p>
      </dgm:t>
    </dgm:pt>
    <dgm:pt modelId="{019C2BC2-B493-4FB3-AEB1-259070D7B051}" type="pres">
      <dgm:prSet presAssocID="{2F7C53F8-5DD2-4777-9AB3-46AAD28B0B6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470405B5-34CC-45AC-8669-4532330C6124}" type="pres">
      <dgm:prSet presAssocID="{83DCEBAC-B73F-4A6D-9E54-C60A74AFFFCC}" presName="node" presStyleLbl="node1" presStyleIdx="1" presStyleCnt="3" custRadScaleRad="97005" custRadScaleInc="-133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D3F43A-77D2-4124-AC2A-FB25E9D797C0}" type="pres">
      <dgm:prSet presAssocID="{8181035E-0080-45EB-825F-23EC288049A6}" presName="sibTrans" presStyleLbl="sibTrans2D1" presStyleIdx="1" presStyleCnt="3" custAng="21544606" custLinFactNeighborX="3629"/>
      <dgm:spPr/>
      <dgm:t>
        <a:bodyPr/>
        <a:lstStyle/>
        <a:p>
          <a:endParaRPr lang="en-GB"/>
        </a:p>
      </dgm:t>
    </dgm:pt>
    <dgm:pt modelId="{0EBDAA73-3DA7-4373-9EF1-31A2E7A45FDA}" type="pres">
      <dgm:prSet presAssocID="{8181035E-0080-45EB-825F-23EC288049A6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F8404C06-2A36-49B8-997A-8996185875B5}" type="pres">
      <dgm:prSet presAssocID="{30219B7F-D035-4EFB-94F5-6B5CA6F11F3B}" presName="node" presStyleLbl="node1" presStyleIdx="2" presStyleCnt="3" custRadScaleRad="87051" custRadScaleInc="129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1530EB-9E2F-44E3-B768-CB52069A62FE}" type="pres">
      <dgm:prSet presAssocID="{2E967E70-32A6-4D7E-8338-50E7934C6BC0}" presName="sibTrans" presStyleLbl="sibTrans2D1" presStyleIdx="2" presStyleCnt="3"/>
      <dgm:spPr/>
      <dgm:t>
        <a:bodyPr/>
        <a:lstStyle/>
        <a:p>
          <a:endParaRPr lang="en-GB"/>
        </a:p>
      </dgm:t>
    </dgm:pt>
    <dgm:pt modelId="{B710D49F-70CF-403F-B59E-EAEACFF71ED0}" type="pres">
      <dgm:prSet presAssocID="{2E967E70-32A6-4D7E-8338-50E7934C6BC0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F383DEC5-3572-460E-80C8-1F69DD7C75F3}" type="presOf" srcId="{2E967E70-32A6-4D7E-8338-50E7934C6BC0}" destId="{B710D49F-70CF-403F-B59E-EAEACFF71ED0}" srcOrd="1" destOrd="0" presId="urn:microsoft.com/office/officeart/2005/8/layout/cycle7"/>
    <dgm:cxn modelId="{2268672F-B1C3-448D-BA80-B4A39595D0BD}" type="presOf" srcId="{2F7C53F8-5DD2-4777-9AB3-46AAD28B0B6F}" destId="{CA1C8B57-C65D-499A-80C8-AB8BE775CAC2}" srcOrd="0" destOrd="0" presId="urn:microsoft.com/office/officeart/2005/8/layout/cycle7"/>
    <dgm:cxn modelId="{ED76A1B1-B3C8-4E13-AB64-037A53D79887}" srcId="{E827F5C7-D515-4914-A18B-BE835B179B87}" destId="{83DCEBAC-B73F-4A6D-9E54-C60A74AFFFCC}" srcOrd="1" destOrd="0" parTransId="{2ED9D45B-A928-4B1B-9913-3B92483DB729}" sibTransId="{8181035E-0080-45EB-825F-23EC288049A6}"/>
    <dgm:cxn modelId="{CA48CB36-E0EF-436E-A9BC-C623879F8AA7}" type="presOf" srcId="{83DCEBAC-B73F-4A6D-9E54-C60A74AFFFCC}" destId="{470405B5-34CC-45AC-8669-4532330C6124}" srcOrd="0" destOrd="0" presId="urn:microsoft.com/office/officeart/2005/8/layout/cycle7"/>
    <dgm:cxn modelId="{FCAC6445-4D89-4B0E-AD65-F315C5342E62}" type="presOf" srcId="{E827F5C7-D515-4914-A18B-BE835B179B87}" destId="{6997B1E1-D939-482A-ADA2-6D884B52AD75}" srcOrd="0" destOrd="0" presId="urn:microsoft.com/office/officeart/2005/8/layout/cycle7"/>
    <dgm:cxn modelId="{16BC63FA-D46B-447F-8307-5ED1554790DC}" srcId="{E827F5C7-D515-4914-A18B-BE835B179B87}" destId="{30219B7F-D035-4EFB-94F5-6B5CA6F11F3B}" srcOrd="2" destOrd="0" parTransId="{98189380-6446-4043-BACF-961ED346E43B}" sibTransId="{2E967E70-32A6-4D7E-8338-50E7934C6BC0}"/>
    <dgm:cxn modelId="{BD92D5F1-00D8-42F1-8591-DF4A84811C68}" type="presOf" srcId="{2E967E70-32A6-4D7E-8338-50E7934C6BC0}" destId="{F91530EB-9E2F-44E3-B768-CB52069A62FE}" srcOrd="0" destOrd="0" presId="urn:microsoft.com/office/officeart/2005/8/layout/cycle7"/>
    <dgm:cxn modelId="{AC312538-4591-42ED-869A-49BD5B744F4C}" type="presOf" srcId="{182A0AEC-3E48-470B-9AC4-6E9F1AA88216}" destId="{B195515B-9680-47D5-892A-D9DD0DFA2933}" srcOrd="0" destOrd="0" presId="urn:microsoft.com/office/officeart/2005/8/layout/cycle7"/>
    <dgm:cxn modelId="{172985A0-6AF9-4A47-A086-E02DB7F1BD13}" type="presOf" srcId="{8181035E-0080-45EB-825F-23EC288049A6}" destId="{6BD3F43A-77D2-4124-AC2A-FB25E9D797C0}" srcOrd="0" destOrd="0" presId="urn:microsoft.com/office/officeart/2005/8/layout/cycle7"/>
    <dgm:cxn modelId="{C2E4ED0F-E39C-437C-8A31-B9AF3AA03781}" type="presOf" srcId="{2F7C53F8-5DD2-4777-9AB3-46AAD28B0B6F}" destId="{019C2BC2-B493-4FB3-AEB1-259070D7B051}" srcOrd="1" destOrd="0" presId="urn:microsoft.com/office/officeart/2005/8/layout/cycle7"/>
    <dgm:cxn modelId="{94DB6DFA-9709-4F58-8AB3-995027B19636}" type="presOf" srcId="{8181035E-0080-45EB-825F-23EC288049A6}" destId="{0EBDAA73-3DA7-4373-9EF1-31A2E7A45FDA}" srcOrd="1" destOrd="0" presId="urn:microsoft.com/office/officeart/2005/8/layout/cycle7"/>
    <dgm:cxn modelId="{39D74E92-2124-4F3A-9201-5960AFAA1E8C}" srcId="{E827F5C7-D515-4914-A18B-BE835B179B87}" destId="{182A0AEC-3E48-470B-9AC4-6E9F1AA88216}" srcOrd="0" destOrd="0" parTransId="{FECD45AD-DD89-4DC1-A8F8-0BFFFA12C040}" sibTransId="{2F7C53F8-5DD2-4777-9AB3-46AAD28B0B6F}"/>
    <dgm:cxn modelId="{645B56EF-B356-4DE9-A142-CD69658CF9A5}" type="presOf" srcId="{30219B7F-D035-4EFB-94F5-6B5CA6F11F3B}" destId="{F8404C06-2A36-49B8-997A-8996185875B5}" srcOrd="0" destOrd="0" presId="urn:microsoft.com/office/officeart/2005/8/layout/cycle7"/>
    <dgm:cxn modelId="{506B01D4-8140-48FE-8690-48E10491782E}" type="presParOf" srcId="{6997B1E1-D939-482A-ADA2-6D884B52AD75}" destId="{B195515B-9680-47D5-892A-D9DD0DFA2933}" srcOrd="0" destOrd="0" presId="urn:microsoft.com/office/officeart/2005/8/layout/cycle7"/>
    <dgm:cxn modelId="{427FD478-DEDF-4789-9AD4-AC074BBF0E69}" type="presParOf" srcId="{6997B1E1-D939-482A-ADA2-6D884B52AD75}" destId="{CA1C8B57-C65D-499A-80C8-AB8BE775CAC2}" srcOrd="1" destOrd="0" presId="urn:microsoft.com/office/officeart/2005/8/layout/cycle7"/>
    <dgm:cxn modelId="{CD2FB80C-4E9F-4359-8D57-D70F83B7BB4A}" type="presParOf" srcId="{CA1C8B57-C65D-499A-80C8-AB8BE775CAC2}" destId="{019C2BC2-B493-4FB3-AEB1-259070D7B051}" srcOrd="0" destOrd="0" presId="urn:microsoft.com/office/officeart/2005/8/layout/cycle7"/>
    <dgm:cxn modelId="{92F15E4F-BF29-46ED-86BF-785965405CCE}" type="presParOf" srcId="{6997B1E1-D939-482A-ADA2-6D884B52AD75}" destId="{470405B5-34CC-45AC-8669-4532330C6124}" srcOrd="2" destOrd="0" presId="urn:microsoft.com/office/officeart/2005/8/layout/cycle7"/>
    <dgm:cxn modelId="{8AE5B709-79CC-4BA5-8799-431335596A19}" type="presParOf" srcId="{6997B1E1-D939-482A-ADA2-6D884B52AD75}" destId="{6BD3F43A-77D2-4124-AC2A-FB25E9D797C0}" srcOrd="3" destOrd="0" presId="urn:microsoft.com/office/officeart/2005/8/layout/cycle7"/>
    <dgm:cxn modelId="{DBA80CBA-7FD9-4656-8D8E-77A62DE6780E}" type="presParOf" srcId="{6BD3F43A-77D2-4124-AC2A-FB25E9D797C0}" destId="{0EBDAA73-3DA7-4373-9EF1-31A2E7A45FDA}" srcOrd="0" destOrd="0" presId="urn:microsoft.com/office/officeart/2005/8/layout/cycle7"/>
    <dgm:cxn modelId="{14759527-2A5E-45A4-9F9B-8BFD39547529}" type="presParOf" srcId="{6997B1E1-D939-482A-ADA2-6D884B52AD75}" destId="{F8404C06-2A36-49B8-997A-8996185875B5}" srcOrd="4" destOrd="0" presId="urn:microsoft.com/office/officeart/2005/8/layout/cycle7"/>
    <dgm:cxn modelId="{39A482BE-9F0E-42CC-8A58-AA2620D879E9}" type="presParOf" srcId="{6997B1E1-D939-482A-ADA2-6D884B52AD75}" destId="{F91530EB-9E2F-44E3-B768-CB52069A62FE}" srcOrd="5" destOrd="0" presId="urn:microsoft.com/office/officeart/2005/8/layout/cycle7"/>
    <dgm:cxn modelId="{7C94CF8D-249C-4042-9A6D-B8FB8F6F79F1}" type="presParOf" srcId="{F91530EB-9E2F-44E3-B768-CB52069A62FE}" destId="{B710D49F-70CF-403F-B59E-EAEACFF71ED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9F7299-85F7-47B3-A288-10008802239D}">
      <dsp:nvSpPr>
        <dsp:cNvPr id="0" name=""/>
        <dsp:cNvSpPr/>
      </dsp:nvSpPr>
      <dsp:spPr>
        <a:xfrm>
          <a:off x="0" y="1485900"/>
          <a:ext cx="8763000" cy="19812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3D155-97C4-4C24-BE10-C457749423DB}">
      <dsp:nvSpPr>
        <dsp:cNvPr id="0" name=""/>
        <dsp:cNvSpPr/>
      </dsp:nvSpPr>
      <dsp:spPr>
        <a:xfrm>
          <a:off x="2287" y="0"/>
          <a:ext cx="1642420" cy="19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Set-up</a:t>
          </a:r>
          <a:br>
            <a:rPr lang="en-US" sz="1800" kern="1200" dirty="0" smtClean="0"/>
          </a:br>
          <a:r>
            <a:rPr lang="en-US" sz="1800" kern="1200" dirty="0" smtClean="0"/>
            <a:t>(2011)</a:t>
          </a:r>
          <a:endParaRPr lang="en-GB" sz="1800" kern="1200" dirty="0"/>
        </a:p>
      </dsp:txBody>
      <dsp:txXfrm>
        <a:off x="2287" y="0"/>
        <a:ext cx="1642420" cy="1981200"/>
      </dsp:txXfrm>
    </dsp:sp>
    <dsp:sp modelId="{A7672B0A-4017-44A7-8BBF-94B1833AEE32}">
      <dsp:nvSpPr>
        <dsp:cNvPr id="0" name=""/>
        <dsp:cNvSpPr/>
      </dsp:nvSpPr>
      <dsp:spPr>
        <a:xfrm>
          <a:off x="1104902" y="2228850"/>
          <a:ext cx="495300" cy="4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C9A53-33CF-4639-9CA6-1D1F3844E150}">
      <dsp:nvSpPr>
        <dsp:cNvPr id="0" name=""/>
        <dsp:cNvSpPr/>
      </dsp:nvSpPr>
      <dsp:spPr>
        <a:xfrm>
          <a:off x="3081974" y="1219205"/>
          <a:ext cx="1642420" cy="64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Pilot phase</a:t>
          </a:r>
          <a:br>
            <a:rPr lang="en-US" sz="1800" kern="1200" dirty="0" smtClean="0"/>
          </a:br>
          <a:r>
            <a:rPr lang="en-US" sz="1800" kern="1200" dirty="0" smtClean="0"/>
            <a:t>(2012-2014)</a:t>
          </a:r>
          <a:endParaRPr lang="en-GB" sz="1800" kern="1200" dirty="0"/>
        </a:p>
      </dsp:txBody>
      <dsp:txXfrm>
        <a:off x="3081974" y="1219205"/>
        <a:ext cx="1642420" cy="646960"/>
      </dsp:txXfrm>
    </dsp:sp>
    <dsp:sp modelId="{91664BE2-1FFA-4498-99F7-CF696B7A6458}">
      <dsp:nvSpPr>
        <dsp:cNvPr id="0" name=""/>
        <dsp:cNvSpPr/>
      </dsp:nvSpPr>
      <dsp:spPr>
        <a:xfrm>
          <a:off x="3619502" y="2251519"/>
          <a:ext cx="495300" cy="4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F99F-D394-4AB2-A714-DDDC6389E89E}">
      <dsp:nvSpPr>
        <dsp:cNvPr id="0" name=""/>
        <dsp:cNvSpPr/>
      </dsp:nvSpPr>
      <dsp:spPr>
        <a:xfrm>
          <a:off x="5977578" y="76196"/>
          <a:ext cx="1642420" cy="19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Full-scale cloud service market</a:t>
          </a:r>
          <a:br>
            <a:rPr lang="en-US" sz="1800" kern="1200" dirty="0" smtClean="0"/>
          </a:br>
          <a:r>
            <a:rPr lang="en-US" sz="1800" kern="1200" dirty="0" smtClean="0"/>
            <a:t>(2014 … )</a:t>
          </a:r>
          <a:endParaRPr lang="en-GB" sz="1800" kern="1200" dirty="0"/>
        </a:p>
      </dsp:txBody>
      <dsp:txXfrm>
        <a:off x="5977578" y="76196"/>
        <a:ext cx="1642420" cy="1981200"/>
      </dsp:txXfrm>
    </dsp:sp>
    <dsp:sp modelId="{528F245A-B3ED-4B31-A091-6F0E03A7D827}">
      <dsp:nvSpPr>
        <dsp:cNvPr id="0" name=""/>
        <dsp:cNvSpPr/>
      </dsp:nvSpPr>
      <dsp:spPr>
        <a:xfrm flipH="1" flipV="1">
          <a:off x="2920476" y="3975168"/>
          <a:ext cx="50035" cy="50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EAD47-75B5-4D86-AF5B-DA2DCCE14193}">
      <dsp:nvSpPr>
        <dsp:cNvPr id="0" name=""/>
        <dsp:cNvSpPr/>
      </dsp:nvSpPr>
      <dsp:spPr>
        <a:xfrm>
          <a:off x="0" y="3104619"/>
          <a:ext cx="2708499" cy="1844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Select flagships use cases,</a:t>
          </a:r>
          <a:br>
            <a:rPr lang="en-US" sz="1800" kern="1200" dirty="0" smtClean="0"/>
          </a:br>
          <a:r>
            <a:rPr lang="en-US" sz="1800" kern="1200" dirty="0" smtClean="0"/>
            <a:t>identify service providers,</a:t>
          </a:r>
          <a:br>
            <a:rPr lang="en-US" sz="1800" kern="1200" dirty="0" smtClean="0"/>
          </a:br>
          <a:r>
            <a:rPr lang="en-US" sz="1800" kern="1200" dirty="0" smtClean="0"/>
            <a:t>define governance model</a:t>
          </a:r>
          <a:endParaRPr lang="en-GB" sz="1800" kern="1200" dirty="0"/>
        </a:p>
      </dsp:txBody>
      <dsp:txXfrm>
        <a:off x="0" y="3104619"/>
        <a:ext cx="2708499" cy="1844417"/>
      </dsp:txXfrm>
    </dsp:sp>
    <dsp:sp modelId="{4FB681B1-BAEF-468F-A05E-6E86129B0973}">
      <dsp:nvSpPr>
        <dsp:cNvPr id="0" name=""/>
        <dsp:cNvSpPr/>
      </dsp:nvSpPr>
      <dsp:spPr>
        <a:xfrm>
          <a:off x="6286504" y="2285715"/>
          <a:ext cx="495300" cy="4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95515B-9680-47D5-892A-D9DD0DFA2933}">
      <dsp:nvSpPr>
        <dsp:cNvPr id="0" name=""/>
        <dsp:cNvSpPr/>
      </dsp:nvSpPr>
      <dsp:spPr>
        <a:xfrm>
          <a:off x="2962671" y="568655"/>
          <a:ext cx="2342703" cy="1171351"/>
        </a:xfrm>
        <a:prstGeom prst="roundRect">
          <a:avLst>
            <a:gd name="adj" fmla="val 10000"/>
          </a:avLst>
        </a:prstGeom>
        <a:gradFill flip="none" rotWithShape="1">
          <a:gsLst>
            <a:gs pos="19001">
              <a:srgbClr val="80A1C1"/>
            </a:gs>
            <a:gs pos="29000">
              <a:srgbClr val="7D9BBE"/>
            </a:gs>
            <a:gs pos="13000">
              <a:srgbClr val="768FB9"/>
            </a:gs>
            <a:gs pos="21001">
              <a:srgbClr val="83A7C3"/>
            </a:gs>
            <a:gs pos="75000">
              <a:schemeClr val="accent2">
                <a:lumMod val="75000"/>
              </a:schemeClr>
            </a:gs>
            <a:gs pos="59000">
              <a:srgbClr val="80302D"/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Management Team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2962671" y="568655"/>
        <a:ext cx="2342703" cy="1171351"/>
      </dsp:txXfrm>
    </dsp:sp>
    <dsp:sp modelId="{CA1C8B57-C65D-499A-80C8-AB8BE775CAC2}">
      <dsp:nvSpPr>
        <dsp:cNvPr id="0" name=""/>
        <dsp:cNvSpPr/>
      </dsp:nvSpPr>
      <dsp:spPr>
        <a:xfrm rot="3074612">
          <a:off x="4542149" y="2189013"/>
          <a:ext cx="1174085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3074612">
        <a:off x="4542149" y="2189013"/>
        <a:ext cx="1174085" cy="409973"/>
      </dsp:txXfrm>
    </dsp:sp>
    <dsp:sp modelId="{470405B5-34CC-45AC-8669-4532330C6124}">
      <dsp:nvSpPr>
        <dsp:cNvPr id="0" name=""/>
        <dsp:cNvSpPr/>
      </dsp:nvSpPr>
      <dsp:spPr>
        <a:xfrm>
          <a:off x="4953009" y="3047992"/>
          <a:ext cx="2342703" cy="117135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Users Board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4953009" y="3047992"/>
        <a:ext cx="2342703" cy="1171351"/>
      </dsp:txXfrm>
    </dsp:sp>
    <dsp:sp modelId="{6BD3F43A-77D2-4124-AC2A-FB25E9D797C0}">
      <dsp:nvSpPr>
        <dsp:cNvPr id="0" name=""/>
        <dsp:cNvSpPr/>
      </dsp:nvSpPr>
      <dsp:spPr>
        <a:xfrm rot="10813351">
          <a:off x="3674918" y="3390582"/>
          <a:ext cx="1174085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13351">
        <a:off x="3674918" y="3390582"/>
        <a:ext cx="1174085" cy="409973"/>
      </dsp:txXfrm>
    </dsp:sp>
    <dsp:sp modelId="{F8404C06-2A36-49B8-997A-8996185875B5}">
      <dsp:nvSpPr>
        <dsp:cNvPr id="0" name=""/>
        <dsp:cNvSpPr/>
      </dsp:nvSpPr>
      <dsp:spPr>
        <a:xfrm>
          <a:off x="1142993" y="2971793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Service Providers </a:t>
          </a:r>
          <a:r>
            <a:rPr lang="en-US" sz="2500" kern="1200" dirty="0" smtClean="0">
              <a:solidFill>
                <a:schemeClr val="tx1"/>
              </a:solidFill>
            </a:rPr>
            <a:t>Board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1142993" y="2971793"/>
        <a:ext cx="2342703" cy="1171351"/>
      </dsp:txXfrm>
    </dsp:sp>
    <dsp:sp modelId="{F91530EB-9E2F-44E3-B768-CB52069A62FE}">
      <dsp:nvSpPr>
        <dsp:cNvPr id="0" name=""/>
        <dsp:cNvSpPr/>
      </dsp:nvSpPr>
      <dsp:spPr>
        <a:xfrm rot="18428001">
          <a:off x="2637141" y="2150914"/>
          <a:ext cx="1174085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8428001">
        <a:off x="2637141" y="2150914"/>
        <a:ext cx="1174085" cy="409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2B4BA-269B-47C9-9D2B-1A1E5E5358FD}" type="datetimeFigureOut">
              <a:rPr lang="en-GB" smtClean="0"/>
              <a:pPr/>
              <a:t>11/26/12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0C9E9-8C03-4C6D-8F53-E47EDDA2C0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963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096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user board is with ESA, since it was recognized that the idea initiated form ESA. The User board  leader represents the entire science community of </a:t>
            </a:r>
            <a:r>
              <a:rPr lang="en-US" dirty="0" err="1"/>
              <a:t>GEohazard</a:t>
            </a:r>
            <a:r>
              <a:rPr lang="en-US" dirty="0"/>
              <a:t>, CERN, and Microbiology towards industry.  However due to lack of strategy within ESA no action's are done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0960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3EE33-D972-4266-991D-CBF43559E15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2141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0960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096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096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096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mtClean="0">
                <a:ea typeface="ＭＳ Ｐゴシック" pitchFamily="34" charset="-128"/>
              </a:rPr>
              <a:t>CC plan page 9 EC spending</a:t>
            </a: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New </a:t>
            </a:r>
            <a:r>
              <a:rPr lang="en-GB" dirty="0" err="1" smtClean="0"/>
              <a:t>commers</a:t>
            </a:r>
            <a:r>
              <a:rPr lang="en-GB" dirty="0" smtClean="0"/>
              <a:t>, Alcatel Lucent, Universities, …….</a:t>
            </a:r>
          </a:p>
        </p:txBody>
      </p:sp>
      <p:sp>
        <p:nvSpPr>
          <p:cNvPr id="124931" name="Slide Number Placeholder 3"/>
          <p:cNvSpPr txBox="1">
            <a:spLocks noGrp="1"/>
          </p:cNvSpPr>
          <p:nvPr/>
        </p:nvSpPr>
        <p:spPr bwMode="auto">
          <a:xfrm>
            <a:off x="3884351" y="8685405"/>
            <a:ext cx="2972018" cy="45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>
              <a:defRPr/>
            </a:pPr>
            <a:fld id="{8341E1BF-19D2-4439-B7B7-266AF2BCE287}" type="slidenum">
              <a:rPr lang="en-GB" sz="1200">
                <a:latin typeface="+mn-lt"/>
              </a:rPr>
              <a:pPr algn="r">
                <a:defRPr/>
              </a:pPr>
              <a:t>11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096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2327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823464"/>
            <a:ext cx="6400800" cy="1550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D27E-E32A-40B4-8B83-298097748298}" type="datetime1">
              <a:rPr lang="it-IT" smtClean="0"/>
              <a:pPr/>
              <a:t>11/26/12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130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8C3B-AC37-40E7-96CC-05F14152F049}" type="datetime1">
              <a:rPr lang="it-IT" smtClean="0"/>
              <a:pPr/>
              <a:t>11/26/12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557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4BD3-9579-4312-B0DA-6EB84669AF89}" type="datetime1">
              <a:rPr lang="it-IT" smtClean="0"/>
              <a:pPr/>
              <a:t>11/26/12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645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8530-FA38-47D1-8DF0-54FF6D16174B}" type="datetime1">
              <a:rPr lang="it-IT" smtClean="0"/>
              <a:pPr/>
              <a:t>11/26/12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54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22947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65680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524F-0894-4733-9D37-93B84C401D84}" type="datetime1">
              <a:rPr lang="it-IT" smtClean="0"/>
              <a:pPr/>
              <a:t>11/26/12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384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0FF2-7996-46D6-A866-F88C25B4E919}" type="datetime1">
              <a:rPr lang="it-IT" smtClean="0"/>
              <a:pPr/>
              <a:t>11/26/12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804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390-C04F-4A0D-85F0-B1D446E696A3}" type="datetime1">
              <a:rPr lang="it-IT" smtClean="0"/>
              <a:pPr/>
              <a:t>11/26/12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25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FF3E-F59A-4499-A6A5-E1D5B1C3D70D}" type="datetime1">
              <a:rPr lang="it-IT" smtClean="0"/>
              <a:pPr/>
              <a:t>11/26/12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738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AC42-A9E0-45F6-A4F1-7E5E6745CAAB}" type="datetime1">
              <a:rPr lang="it-IT" smtClean="0"/>
              <a:pPr/>
              <a:t>11/26/12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340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C02E-785F-4017-942B-5AF2E9B253A9}" type="datetime1">
              <a:rPr lang="it-IT" smtClean="0"/>
              <a:pPr/>
              <a:t>11/26/12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10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216E-FBBB-4F2B-8D8F-5BFA15AACC11}" type="datetime1">
              <a:rPr lang="it-IT" smtClean="0"/>
              <a:pPr/>
              <a:t>11/26/12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98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538912"/>
            <a:ext cx="21336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2E546A0-9DCD-4F24-8477-98FFB9771777}" type="datetime1">
              <a:rPr lang="it-IT" smtClean="0"/>
              <a:pPr/>
              <a:t>11/26/12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538912"/>
            <a:ext cx="28956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50052"/>
            <a:ext cx="21336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1EB19A0-0A07-6D41-88CA-3E776F591B4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62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2768A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lix-nebula.e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hyperlink" Target="http://www.helix-nebula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elix-nebula.eu" TargetMode="External"/><Relationship Id="rId4" Type="http://schemas.openxmlformats.org/officeDocument/2006/relationships/hyperlink" Target="https://twitter.com/" TargetMode="External"/><Relationship Id="rId5" Type="http://schemas.openxmlformats.org/officeDocument/2006/relationships/hyperlink" Target="http://www.helix-nebula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Building </a:t>
            </a:r>
            <a:r>
              <a:rPr lang="en-GB" dirty="0" smtClean="0"/>
              <a:t>European Scientific Cloud Computing </a:t>
            </a:r>
            <a:r>
              <a:rPr lang="en-GB" dirty="0" smtClean="0"/>
              <a:t>Infrastructure</a:t>
            </a:r>
            <a:endParaRPr lang="it-IT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</a:t>
            </a:r>
          </a:p>
          <a:p>
            <a:r>
              <a:rPr lang="en-US" dirty="0" smtClean="0"/>
              <a:t>b</a:t>
            </a:r>
            <a:r>
              <a:rPr lang="en-US" dirty="0" smtClean="0"/>
              <a:t>y Marc-Elian Bégin, SixSq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21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EC is strongly supporting Helix Nebula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C763624-75CF-4D95-BF80-C45798749AA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4933" y="1219200"/>
            <a:ext cx="8141840" cy="520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61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889" y="705757"/>
            <a:ext cx="76073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29BFC49-5F15-4C7C-A164-60F3624522C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10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5562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91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there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8C4EBED-0414-40F5-9BBF-E58FC32BF3E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92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there?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a </a:t>
            </a:r>
            <a:r>
              <a:rPr lang="en-US" b="1" dirty="0" smtClean="0"/>
              <a:t>cloud computing infrastructure </a:t>
            </a:r>
            <a:r>
              <a:rPr lang="en-US" dirty="0" smtClean="0"/>
              <a:t>for European Research Area</a:t>
            </a:r>
          </a:p>
          <a:p>
            <a:r>
              <a:rPr lang="en-US" dirty="0" smtClean="0"/>
              <a:t>Identify and adopt </a:t>
            </a:r>
            <a:r>
              <a:rPr lang="en-US" b="1" dirty="0" smtClean="0"/>
              <a:t>policies </a:t>
            </a:r>
            <a:r>
              <a:rPr lang="en-US" dirty="0" smtClean="0"/>
              <a:t>for trust, security and privacy on a European-level</a:t>
            </a:r>
          </a:p>
          <a:p>
            <a:r>
              <a:rPr lang="en-US" dirty="0" smtClean="0"/>
              <a:t>Create a </a:t>
            </a:r>
            <a:r>
              <a:rPr lang="en-US" b="1" dirty="0" smtClean="0"/>
              <a:t>light-weight governance </a:t>
            </a:r>
            <a:r>
              <a:rPr lang="en-US" dirty="0" smtClean="0"/>
              <a:t>structure involving all stakeholders</a:t>
            </a:r>
          </a:p>
          <a:p>
            <a:r>
              <a:rPr lang="en-US" dirty="0" smtClean="0"/>
              <a:t>Define a short and medium term </a:t>
            </a:r>
            <a:r>
              <a:rPr lang="en-US" b="1" dirty="0" smtClean="0"/>
              <a:t>funding </a:t>
            </a:r>
            <a:r>
              <a:rPr lang="en-US" dirty="0" smtClean="0"/>
              <a:t>scheme</a:t>
            </a:r>
            <a:endParaRPr lang="en-GB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58B3EA8-90B3-490A-9E06-063954E582A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03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rot="5400000">
            <a:off x="1963612" y="3815664"/>
            <a:ext cx="4415684" cy="1588"/>
          </a:xfrm>
          <a:prstGeom prst="line">
            <a:avLst/>
          </a:prstGeom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6721709"/>
              </p:ext>
            </p:extLst>
          </p:nvPr>
        </p:nvGraphicFramePr>
        <p:xfrm>
          <a:off x="228600" y="876300"/>
          <a:ext cx="8763000" cy="495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2768AE"/>
                </a:solidFill>
                <a:latin typeface="+mj-lt"/>
                <a:ea typeface="+mj-ea"/>
                <a:cs typeface="+mj-cs"/>
              </a:rPr>
              <a:t>Timeline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768A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8758" name="TextBox 7"/>
          <p:cNvSpPr txBox="1">
            <a:spLocks noChangeArrowheads="1"/>
          </p:cNvSpPr>
          <p:nvPr/>
        </p:nvSpPr>
        <p:spPr bwMode="auto">
          <a:xfrm>
            <a:off x="2916238" y="3970338"/>
            <a:ext cx="29643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Proof of Concept      End 2012</a:t>
            </a:r>
          </a:p>
          <a:p>
            <a:r>
              <a:rPr lang="en-US" dirty="0" smtClean="0">
                <a:latin typeface="Calibri" pitchFamily="34" charset="0"/>
              </a:rPr>
              <a:t>Deploy </a:t>
            </a:r>
            <a:r>
              <a:rPr lang="en-US" dirty="0">
                <a:latin typeface="Calibri" pitchFamily="34" charset="0"/>
              </a:rPr>
              <a:t>flagships,</a:t>
            </a:r>
          </a:p>
          <a:p>
            <a:r>
              <a:rPr lang="en-US" dirty="0">
                <a:latin typeface="Calibri" pitchFamily="34" charset="0"/>
              </a:rPr>
              <a:t>Analysis of functionality,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performance &amp; financial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model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58759" name="TextBox 8"/>
          <p:cNvSpPr txBox="1">
            <a:spLocks noChangeArrowheads="1"/>
          </p:cNvSpPr>
          <p:nvPr/>
        </p:nvSpPr>
        <p:spPr bwMode="auto">
          <a:xfrm>
            <a:off x="6043613" y="3932238"/>
            <a:ext cx="2338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More applications,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More services,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More users,</a:t>
            </a:r>
          </a:p>
          <a:p>
            <a:r>
              <a:rPr lang="en-US">
                <a:latin typeface="Calibri" pitchFamily="34" charset="0"/>
              </a:rPr>
              <a:t>More service providers</a:t>
            </a:r>
            <a:endParaRPr lang="en-GB">
              <a:latin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2895600"/>
            <a:ext cx="0" cy="91440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54650" y="2895600"/>
            <a:ext cx="0" cy="91440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4681537" y="4069842"/>
            <a:ext cx="152400" cy="197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5A929E45-E61A-4EA4-BA27-7DC6E8A8732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5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5562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93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755650" y="1752601"/>
            <a:ext cx="7777163" cy="463708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628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Governance Model during</a:t>
            </a:r>
            <a:br>
              <a:rPr lang="en-US" smtClean="0"/>
            </a:br>
            <a:r>
              <a:rPr lang="en-US" smtClean="0"/>
              <a:t>Proof of Concept in the Pilot Phase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26434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A8B3A33-3897-479D-9FD3-67F98BAA35E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2852" name="TextBox 16"/>
          <p:cNvSpPr txBox="1">
            <a:spLocks noChangeArrowheads="1"/>
          </p:cNvSpPr>
          <p:nvPr/>
        </p:nvSpPr>
        <p:spPr bwMode="auto">
          <a:xfrm>
            <a:off x="3419474" y="5868193"/>
            <a:ext cx="2644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Activities covered by NDA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4171016"/>
            <a:ext cx="1981200" cy="6286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1"/>
                </a:solidFill>
              </a:rPr>
              <a:t>Tech </a:t>
            </a:r>
            <a:r>
              <a:rPr lang="en-US" sz="1400" dirty="0" smtClean="0">
                <a:solidFill>
                  <a:schemeClr val="tx1"/>
                </a:solidFill>
              </a:rPr>
              <a:t>Arch </a:t>
            </a:r>
            <a:r>
              <a:rPr lang="en-US" sz="1400" dirty="0" smtClean="0">
                <a:solidFill>
                  <a:schemeClr val="tx1"/>
                </a:solidFill>
              </a:rPr>
              <a:t>group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 err="1" smtClean="0">
                <a:solidFill>
                  <a:schemeClr val="tx1"/>
                </a:solidFill>
              </a:rPr>
              <a:t>Serv</a:t>
            </a:r>
            <a:r>
              <a:rPr lang="en-US" sz="1400" dirty="0" smtClean="0">
                <a:solidFill>
                  <a:schemeClr val="tx1"/>
                </a:solidFill>
              </a:rPr>
              <a:t> Arch group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2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Membership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Consortium includes all participating supply-side and demand-side companies/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lvl="1"/>
            <a:r>
              <a:rPr lang="en-US" dirty="0" smtClean="0"/>
              <a:t>Member status and adopter status</a:t>
            </a:r>
          </a:p>
          <a:p>
            <a:pPr lvl="1"/>
            <a:r>
              <a:rPr lang="en-US" dirty="0" smtClean="0"/>
              <a:t>All sign a non-disclosure agreement</a:t>
            </a:r>
          </a:p>
          <a:p>
            <a:pPr lvl="1"/>
            <a:r>
              <a:rPr lang="en-US" dirty="0" smtClean="0"/>
              <a:t>“interested parties” can also register</a:t>
            </a:r>
          </a:p>
          <a:p>
            <a:r>
              <a:rPr lang="en-GB" dirty="0" smtClean="0"/>
              <a:t>Procedure to become a new member is on Helix-Nebula website </a:t>
            </a:r>
            <a:r>
              <a:rPr lang="en-GB" dirty="0" smtClean="0">
                <a:hlinkClick r:id="rId2"/>
              </a:rPr>
              <a:t>http://www.helix-nebula.eu/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E3FD4EE-EB45-4EA6-A332-62A23005728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85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Become a new member 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90696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66CC"/>
                </a:solidFill>
                <a:latin typeface="Arial" charset="0"/>
                <a:ea typeface="ＭＳ Ｐゴシック" pitchFamily="34" charset="-128"/>
                <a:cs typeface="+mj-cs"/>
              </a:rPr>
              <a:t> as: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</a:rPr>
              <a:t>Users</a:t>
            </a:r>
          </a:p>
          <a:p>
            <a:pPr marL="0" indent="0">
              <a:buNone/>
            </a:pPr>
            <a:endParaRPr lang="en-GB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</a:rPr>
              <a:t>Service</a:t>
            </a:r>
          </a:p>
          <a:p>
            <a:pPr marL="0" indent="0">
              <a:buNone/>
            </a:pP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</a:rPr>
              <a:t>Providers</a:t>
            </a:r>
          </a:p>
          <a:p>
            <a:pPr marL="0" indent="0">
              <a:buNone/>
            </a:pPr>
            <a:endParaRPr lang="en-GB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</a:rPr>
              <a:t>Adopters</a:t>
            </a:r>
          </a:p>
          <a:p>
            <a:pPr marL="0" indent="0">
              <a:buNone/>
            </a:pPr>
            <a:endParaRPr lang="en-GB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</a:rPr>
              <a:t>Interested </a:t>
            </a:r>
          </a:p>
          <a:p>
            <a:pPr marL="0" indent="0">
              <a:buNone/>
            </a:pP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</a:rPr>
              <a:t>Parties</a:t>
            </a:r>
            <a:endParaRPr lang="en-GB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E3FD4EE-EB45-4EA6-A332-62A23005728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62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429375" cy="495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776984" y="2091267"/>
            <a:ext cx="813816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1764792" y="2802467"/>
            <a:ext cx="813816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1764792" y="3593399"/>
            <a:ext cx="813816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1764792" y="4191000"/>
            <a:ext cx="813816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85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Helix Nebula Pilot</a:t>
            </a:r>
            <a:br>
              <a:rPr lang="en-GB" dirty="0" smtClean="0"/>
            </a:br>
            <a:r>
              <a:rPr lang="en-GB" dirty="0" smtClean="0"/>
              <a:t>Phase </a:t>
            </a:r>
            <a:r>
              <a:rPr lang="en-GB" dirty="0" smtClean="0"/>
              <a:t>Flagship use cases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8C4EBED-0414-40F5-9BBF-E58FC32BF3E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9" name="Picture 1" descr="C:\Users\mlengert\AppData\Local\Temp\notes2E22B0\~b105827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390775" cy="22764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92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Pilot Phase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983"/>
            <a:ext cx="8229600" cy="4525963"/>
          </a:xfrm>
        </p:spPr>
        <p:txBody>
          <a:bodyPr rtlCol="0">
            <a:normAutofit lnSpcReduction="10000"/>
          </a:bodyPr>
          <a:lstStyle/>
          <a:p>
            <a:pPr marL="342883" indent="-342883" defTabSz="914355" eaLnBrk="1" fontAlgn="auto" hangingPunct="1">
              <a:spcAft>
                <a:spcPts val="0"/>
              </a:spcAft>
              <a:buNone/>
              <a:defRPr/>
            </a:pPr>
            <a:r>
              <a:rPr lang="en-US" sz="2919" dirty="0" smtClean="0"/>
              <a:t>	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Explore/push</a:t>
            </a:r>
            <a:r>
              <a:rPr lang="en-US" sz="2800" dirty="0" smtClean="0"/>
              <a:t> a series of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perceived barriers </a:t>
            </a:r>
            <a:r>
              <a:rPr lang="en-US" sz="2800" dirty="0" smtClean="0"/>
              <a:t>to Cloud adoption:</a:t>
            </a:r>
          </a:p>
          <a:p>
            <a:pPr marL="742913" lvl="1" indent="-285736" defTabSz="91435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/>
              <a:t>Security</a:t>
            </a:r>
            <a:endParaRPr lang="en-US" sz="2400" dirty="0" smtClean="0"/>
          </a:p>
          <a:p>
            <a:pPr marL="742913" lvl="1" indent="-285736" defTabSz="91435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/>
              <a:t>Reliability</a:t>
            </a:r>
            <a:endParaRPr lang="en-US" sz="2400" dirty="0" smtClean="0"/>
          </a:p>
          <a:p>
            <a:pPr marL="742913" lvl="1" indent="-285736" defTabSz="91435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/>
              <a:t>Data privacy</a:t>
            </a:r>
            <a:endParaRPr lang="en-US" sz="2400" dirty="0" smtClean="0"/>
          </a:p>
          <a:p>
            <a:pPr marL="742913" lvl="1" indent="-285736" defTabSz="91435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/>
              <a:t>Scalability/Elasticity</a:t>
            </a:r>
            <a:endParaRPr lang="en-US" sz="2400" dirty="0" smtClean="0"/>
          </a:p>
          <a:p>
            <a:pPr marL="742913" lvl="1" indent="-285736" defTabSz="91435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/>
              <a:t>Network performance</a:t>
            </a:r>
            <a:endParaRPr lang="en-GB" sz="2400" dirty="0" smtClean="0"/>
          </a:p>
          <a:p>
            <a:pPr marL="742913" lvl="1" indent="-285736" defTabSz="91435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/>
              <a:t>Integration</a:t>
            </a:r>
            <a:endParaRPr lang="en-US" sz="2400" dirty="0" smtClean="0"/>
          </a:p>
          <a:p>
            <a:pPr marL="742913" lvl="1" indent="-285736" defTabSz="91435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/>
              <a:t>Vendor lock-in</a:t>
            </a:r>
          </a:p>
          <a:p>
            <a:pPr marL="742913" lvl="1" indent="-285736" defTabSz="91435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/>
              <a:t>Legal concerns</a:t>
            </a:r>
            <a:endParaRPr lang="en-US" sz="2400" dirty="0" smtClean="0"/>
          </a:p>
          <a:p>
            <a:pPr marL="742913" lvl="1" indent="-285736" defTabSz="91435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/>
              <a:t>Transparency</a:t>
            </a:r>
            <a:endParaRPr lang="en-US" sz="24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B4EB59F-0DD2-4FCC-8342-A93D2F43B7D6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10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5562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27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smtClean="0"/>
              <a:t>Helix Nebula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8C4EBED-0414-40F5-9BBF-E58FC32BF3E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92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Flagship 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Use-cases addressing scientific challenges with societal impact</a:t>
            </a:r>
          </a:p>
          <a:p>
            <a:pPr lvl="1"/>
            <a:r>
              <a:rPr lang="en-US" dirty="0" smtClean="0"/>
              <a:t>High-profile applications that catch the public imagination and encourage others to use the services</a:t>
            </a:r>
          </a:p>
          <a:p>
            <a:pPr lvl="1"/>
            <a:r>
              <a:rPr lang="en-US" dirty="0" smtClean="0"/>
              <a:t>Show need for significant scale of resources, federation/aggregation of data sets, long-term archiving and on-demand processing</a:t>
            </a:r>
          </a:p>
          <a:p>
            <a:pPr lvl="1"/>
            <a:r>
              <a:rPr lang="en-US" dirty="0" smtClean="0"/>
              <a:t>Bring people and data together: </a:t>
            </a:r>
            <a:br>
              <a:rPr lang="en-US" dirty="0" smtClean="0"/>
            </a:br>
            <a:r>
              <a:rPr lang="en-US" dirty="0" smtClean="0"/>
              <a:t>Building communities and stimulating innovation</a:t>
            </a:r>
          </a:p>
          <a:p>
            <a:pPr lvl="1"/>
            <a:r>
              <a:rPr lang="en-US" dirty="0" smtClean="0"/>
              <a:t>           </a:t>
            </a:r>
            <a:r>
              <a:rPr lang="en-US" sz="2811" b="1" dirty="0" smtClean="0">
                <a:solidFill>
                  <a:schemeClr val="accent2">
                    <a:lumMod val="75000"/>
                  </a:schemeClr>
                </a:solidFill>
              </a:rPr>
              <a:t>Use the Cloud for what it is good for</a:t>
            </a:r>
            <a:r>
              <a:rPr lang="en-US" sz="2811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0611FE2-ACD0-4333-BDE8-0DCFC00F30AD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952500" y="5688545"/>
            <a:ext cx="990600" cy="394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17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Initial Flagship Use Cases</a:t>
            </a:r>
            <a:endParaRPr lang="en-GB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95755D-27A3-4F54-BD32-F17160FA76EF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930"/>
            <a:ext cx="883761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53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Flagship use cases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83EACFE-FECA-4E0C-BB03-1B65D181A9D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7070850"/>
              </p:ext>
            </p:extLst>
          </p:nvPr>
        </p:nvGraphicFramePr>
        <p:xfrm>
          <a:off x="457200" y="1221575"/>
          <a:ext cx="8229600" cy="5146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219200"/>
                <a:gridCol w="1600200"/>
                <a:gridCol w="2057400"/>
              </a:tblGrid>
              <a:tr h="40132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ATLAS H.E.P. Cloud Use (CERN)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Genomic Assembly in the Cloud (EMBL)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SuperSites</a:t>
                      </a:r>
                      <a:r>
                        <a:rPr lang="en-US" sz="1400" dirty="0" smtClean="0"/>
                        <a:t> Exploitation Platform (ESA/CNES/DLR)</a:t>
                      </a:r>
                      <a:endParaRPr lang="en-GB" sz="1400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Scientific</a:t>
                      </a:r>
                      <a:r>
                        <a:rPr lang="en-US" sz="1400" i="0" baseline="0" dirty="0" smtClean="0"/>
                        <a:t> goal/</a:t>
                      </a:r>
                      <a:r>
                        <a:rPr lang="en-US" sz="1400" i="0" dirty="0" smtClean="0"/>
                        <a:t>society</a:t>
                      </a:r>
                      <a:r>
                        <a:rPr lang="en-US" sz="1400" i="0" baseline="0" dirty="0" smtClean="0"/>
                        <a:t> impact/photogenic</a:t>
                      </a:r>
                      <a:endParaRPr lang="en-GB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 of resources used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Federation/Aggregation of datasets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Long-term archiving of data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On-demand processing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Impact on community</a:t>
                      </a:r>
                      <a:r>
                        <a:rPr lang="en-US" sz="1400" baseline="0" dirty="0" smtClean="0"/>
                        <a:t> &amp; benefits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Potential</a:t>
                      </a:r>
                      <a:r>
                        <a:rPr lang="en-US" sz="1400" baseline="0" dirty="0" smtClean="0"/>
                        <a:t> increase of users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Interoperability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security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Maturity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Access to license-controlled </a:t>
                      </a:r>
                      <a:r>
                        <a:rPr lang="en-US" sz="1400" dirty="0" err="1" smtClean="0"/>
                        <a:t>sw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•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8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Helix Nebula Latest Results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8C4EBED-0414-40F5-9BBF-E58FC32BF3E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92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740" y="3814420"/>
            <a:ext cx="7848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83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Flagship deployments</a:t>
            </a:r>
            <a:br>
              <a:rPr lang="en-US" smtClean="0"/>
            </a:br>
            <a:r>
              <a:rPr lang="en-US" smtClean="0"/>
              <a:t>First results - 1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Proof of Concept stage within the Pilot Phase started January 2012</a:t>
            </a:r>
          </a:p>
          <a:p>
            <a:r>
              <a:rPr lang="en-US" dirty="0" smtClean="0"/>
              <a:t>Each flagship has been deployed with a series of providers independently:</a:t>
            </a:r>
          </a:p>
          <a:p>
            <a:endParaRPr lang="en-GB" sz="1400" dirty="0" smtClean="0"/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	CERN, EMBL and ESA succeeded in deploying scientific applications each involving tens of thousands of jobs running at data centres operated by </a:t>
            </a:r>
            <a:r>
              <a:rPr lang="en-GB" b="1" dirty="0" err="1" smtClean="0">
                <a:solidFill>
                  <a:schemeClr val="bg1"/>
                </a:solidFill>
              </a:rPr>
              <a:t>Atos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err="1" smtClean="0">
                <a:solidFill>
                  <a:schemeClr val="bg1"/>
                </a:solidFill>
              </a:rPr>
              <a:t>CloudSigma</a:t>
            </a:r>
            <a:r>
              <a:rPr lang="en-GB" dirty="0" smtClean="0">
                <a:solidFill>
                  <a:schemeClr val="bg1"/>
                </a:solidFill>
              </a:rPr>
              <a:t>,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Interoute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chemeClr val="bg1"/>
                </a:solidFill>
              </a:rPr>
              <a:t>T-Systems</a:t>
            </a:r>
            <a:endParaRPr lang="en-US" b="1" dirty="0" smtClean="0"/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132B74-5982-4F8D-9801-949E0301B78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85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Flagship deployments</a:t>
            </a:r>
            <a:br>
              <a:rPr lang="en-US" dirty="0" smtClean="0"/>
            </a:br>
            <a:r>
              <a:rPr lang="en-US" dirty="0" smtClean="0"/>
              <a:t>First results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43" b="1" dirty="0" smtClean="0">
                <a:solidFill>
                  <a:schemeClr val="accent2"/>
                </a:solidFill>
              </a:rPr>
              <a:t>CERN</a:t>
            </a:r>
            <a:r>
              <a:rPr lang="en-GB" b="1" dirty="0" smtClean="0"/>
              <a:t> </a:t>
            </a:r>
            <a:r>
              <a:rPr lang="en-GB" dirty="0" smtClean="0"/>
              <a:t>was able to run simulations previously executed on the Worldwide LHC Computing Grid by quickly deploying ATLAS experiment flagship application on the Cloud.</a:t>
            </a:r>
          </a:p>
          <a:p>
            <a:r>
              <a:rPr lang="en-GB" sz="3243" b="1" dirty="0" smtClean="0">
                <a:solidFill>
                  <a:schemeClr val="accent2"/>
                </a:solidFill>
              </a:rPr>
              <a:t>EMBL</a:t>
            </a:r>
            <a:r>
              <a:rPr lang="en-GB" b="1" dirty="0" smtClean="0"/>
              <a:t> </a:t>
            </a:r>
            <a:r>
              <a:rPr lang="en-GB" dirty="0" smtClean="0"/>
              <a:t>successfully deployed and tested their novel software pipeline for large-scale genomic analysis using real world large genomic data sets. </a:t>
            </a:r>
          </a:p>
          <a:p>
            <a:r>
              <a:rPr lang="en-GB" sz="3243" b="1" dirty="0" smtClean="0">
                <a:solidFill>
                  <a:schemeClr val="accent2"/>
                </a:solidFill>
              </a:rPr>
              <a:t>ESA</a:t>
            </a:r>
            <a:r>
              <a:rPr lang="en-GB" b="1" dirty="0" smtClean="0"/>
              <a:t> </a:t>
            </a:r>
            <a:r>
              <a:rPr lang="en-GB" dirty="0" smtClean="0"/>
              <a:t>successfully tested large-scale data processing and dissemination for its radar satellites using different cloud provider infrastructure.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D132B74-5982-4F8D-9801-949E0301B78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99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Flagship deployments</a:t>
            </a:r>
            <a:br>
              <a:rPr lang="en-US" sz="4000" dirty="0" smtClean="0"/>
            </a:br>
            <a:r>
              <a:rPr lang="en-US" sz="4000" dirty="0" smtClean="0"/>
              <a:t>First results - 3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D132B74-5982-4F8D-9801-949E0301B782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dirty="0" smtClean="0"/>
              <a:t>The </a:t>
            </a:r>
            <a:r>
              <a:rPr lang="en-GB" sz="3000" dirty="0" err="1" smtClean="0"/>
              <a:t>PoC</a:t>
            </a:r>
            <a:r>
              <a:rPr lang="en-GB" sz="3000" dirty="0" smtClean="0"/>
              <a:t> extensively evaluated </a:t>
            </a:r>
            <a:r>
              <a:rPr lang="en-GB" sz="3000" b="1" dirty="0" smtClean="0">
                <a:solidFill>
                  <a:schemeClr val="accent2"/>
                </a:solidFill>
              </a:rPr>
              <a:t>scalability</a:t>
            </a:r>
            <a:r>
              <a:rPr lang="en-GB" sz="3000" dirty="0" smtClean="0"/>
              <a:t>, </a:t>
            </a:r>
            <a:r>
              <a:rPr lang="en-GB" sz="3000" b="1" dirty="0" smtClean="0">
                <a:solidFill>
                  <a:schemeClr val="accent2"/>
                </a:solidFill>
              </a:rPr>
              <a:t>performance</a:t>
            </a:r>
            <a:r>
              <a:rPr lang="en-GB" sz="3000" dirty="0" smtClean="0"/>
              <a:t> and </a:t>
            </a:r>
            <a:r>
              <a:rPr lang="en-GB" sz="3000" b="1" dirty="0" smtClean="0">
                <a:solidFill>
                  <a:schemeClr val="accent2"/>
                </a:solidFill>
              </a:rPr>
              <a:t>on-demand provisioning of resources</a:t>
            </a:r>
            <a:r>
              <a:rPr lang="en-GB" sz="3000" dirty="0" smtClean="0"/>
              <a:t> for high performance computing and </a:t>
            </a:r>
            <a:r>
              <a:rPr lang="en-GB" sz="3000" b="1" dirty="0" smtClean="0">
                <a:solidFill>
                  <a:schemeClr val="accent2"/>
                </a:solidFill>
              </a:rPr>
              <a:t>fast data storage</a:t>
            </a:r>
            <a:r>
              <a:rPr lang="en-GB" sz="3000" dirty="0" smtClean="0"/>
              <a:t> in the cloud computing resources provided by </a:t>
            </a:r>
            <a:r>
              <a:rPr lang="en-GB" sz="3027" b="1" dirty="0" err="1" smtClean="0">
                <a:solidFill>
                  <a:srgbClr val="2768AE"/>
                </a:solidFill>
                <a:ea typeface="+mj-ea"/>
                <a:cs typeface="+mj-cs"/>
              </a:rPr>
              <a:t>Atos</a:t>
            </a:r>
            <a:r>
              <a:rPr lang="en-GB" sz="3600" dirty="0" smtClean="0"/>
              <a:t>, </a:t>
            </a:r>
            <a:r>
              <a:rPr lang="en-GB" sz="3027" b="1" dirty="0" err="1" smtClean="0">
                <a:solidFill>
                  <a:srgbClr val="2768AE"/>
                </a:solidFill>
                <a:ea typeface="+mj-ea"/>
                <a:cs typeface="+mj-cs"/>
              </a:rPr>
              <a:t>CloudSigma</a:t>
            </a:r>
            <a:r>
              <a:rPr lang="en-GB" sz="4000" dirty="0" smtClean="0"/>
              <a:t>, </a:t>
            </a:r>
            <a:r>
              <a:rPr lang="en-GB" sz="3027" b="1" dirty="0" err="1" smtClean="0">
                <a:solidFill>
                  <a:srgbClr val="2768AE"/>
                </a:solidFill>
                <a:ea typeface="+mj-ea"/>
                <a:cs typeface="+mj-cs"/>
              </a:rPr>
              <a:t>Interoute</a:t>
            </a:r>
            <a:r>
              <a:rPr lang="en-GB" sz="2811" b="1" dirty="0" smtClean="0">
                <a:solidFill>
                  <a:srgbClr val="0066CC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GB" sz="3000" dirty="0" smtClean="0"/>
              <a:t>and </a:t>
            </a:r>
            <a:r>
              <a:rPr lang="en-GB" sz="3027" b="1" dirty="0" smtClean="0">
                <a:solidFill>
                  <a:srgbClr val="2768AE"/>
                </a:solidFill>
                <a:ea typeface="+mj-ea"/>
                <a:cs typeface="+mj-cs"/>
              </a:rPr>
              <a:t>T-</a:t>
            </a:r>
            <a:r>
              <a:rPr lang="en-GB" sz="3027" b="1" dirty="0" smtClean="0">
                <a:solidFill>
                  <a:srgbClr val="2768AE"/>
                </a:solidFill>
                <a:ea typeface="+mj-ea"/>
                <a:cs typeface="+mj-cs"/>
              </a:rPr>
              <a:t>Systems</a:t>
            </a:r>
            <a:r>
              <a:rPr lang="en-US" sz="3027" b="1" dirty="0" smtClean="0">
                <a:solidFill>
                  <a:srgbClr val="2768AE"/>
                </a:solidFill>
                <a:ea typeface="+mj-ea"/>
                <a:cs typeface="+mj-cs"/>
              </a:rPr>
              <a:t> </a:t>
            </a:r>
            <a:endParaRPr lang="en-GB" sz="3027" b="1" dirty="0" smtClean="0">
              <a:solidFill>
                <a:srgbClr val="2768AE"/>
              </a:solidFill>
              <a:ea typeface="+mj-ea"/>
              <a:cs typeface="+mj-cs"/>
            </a:endParaRPr>
          </a:p>
          <a:p>
            <a:endParaRPr lang="en-GB" sz="3000" dirty="0" smtClean="0"/>
          </a:p>
          <a:p>
            <a:r>
              <a:rPr lang="en-GB" sz="3000" dirty="0" smtClean="0"/>
              <a:t>In addition to the infrastructure providers, </a:t>
            </a:r>
            <a:r>
              <a:rPr lang="en-GB" sz="3000" dirty="0" err="1" smtClean="0"/>
              <a:t>SME’s</a:t>
            </a:r>
            <a:r>
              <a:rPr lang="en-GB" sz="3000" dirty="0" smtClean="0"/>
              <a:t> such as </a:t>
            </a:r>
            <a:r>
              <a:rPr lang="en-GB" sz="3027" b="1" dirty="0" smtClean="0">
                <a:solidFill>
                  <a:srgbClr val="2768AE"/>
                </a:solidFill>
                <a:ea typeface="+mj-ea"/>
                <a:cs typeface="+mj-cs"/>
              </a:rPr>
              <a:t>SixSq</a:t>
            </a:r>
            <a:r>
              <a:rPr lang="en-GB" sz="3000" dirty="0" smtClean="0"/>
              <a:t>, </a:t>
            </a:r>
            <a:r>
              <a:rPr lang="en-GB" sz="3027" b="1" dirty="0" err="1" smtClean="0">
                <a:solidFill>
                  <a:srgbClr val="2768AE"/>
                </a:solidFill>
                <a:ea typeface="+mj-ea"/>
                <a:cs typeface="+mj-cs"/>
              </a:rPr>
              <a:t>Terradue</a:t>
            </a:r>
            <a:r>
              <a:rPr lang="en-GB" sz="3000" dirty="0" smtClean="0"/>
              <a:t> and </a:t>
            </a:r>
            <a:r>
              <a:rPr lang="en-GB" sz="3027" b="1" dirty="0" smtClean="0">
                <a:solidFill>
                  <a:srgbClr val="2768AE"/>
                </a:solidFill>
                <a:ea typeface="+mj-ea"/>
                <a:cs typeface="+mj-cs"/>
              </a:rPr>
              <a:t>The</a:t>
            </a:r>
            <a:r>
              <a:rPr lang="en-GB" sz="2800" b="1" dirty="0" smtClean="0">
                <a:solidFill>
                  <a:srgbClr val="0066CC"/>
                </a:solidFill>
                <a:latin typeface="Arial" charset="0"/>
                <a:ea typeface="ＭＳ Ｐゴシック" pitchFamily="34" charset="-128"/>
                <a:cs typeface="+mj-cs"/>
              </a:rPr>
              <a:t> </a:t>
            </a:r>
            <a:r>
              <a:rPr lang="en-GB" sz="3027" b="1" dirty="0" smtClean="0">
                <a:solidFill>
                  <a:srgbClr val="2768AE"/>
                </a:solidFill>
                <a:ea typeface="+mj-ea"/>
                <a:cs typeface="+mj-cs"/>
              </a:rPr>
              <a:t>Server</a:t>
            </a:r>
            <a:r>
              <a:rPr lang="en-GB" sz="2800" b="1" dirty="0" smtClean="0">
                <a:solidFill>
                  <a:srgbClr val="0066CC"/>
                </a:solidFill>
                <a:latin typeface="Arial" charset="0"/>
                <a:ea typeface="ＭＳ Ｐゴシック" pitchFamily="34" charset="-128"/>
                <a:cs typeface="+mj-cs"/>
              </a:rPr>
              <a:t> </a:t>
            </a:r>
            <a:r>
              <a:rPr lang="en-GB" sz="3027" b="1" dirty="0" smtClean="0">
                <a:solidFill>
                  <a:srgbClr val="2768AE"/>
                </a:solidFill>
                <a:ea typeface="+mj-ea"/>
                <a:cs typeface="+mj-cs"/>
              </a:rPr>
              <a:t>Labs</a:t>
            </a:r>
            <a:r>
              <a:rPr lang="en-GB" sz="2800" b="1" dirty="0" smtClean="0">
                <a:solidFill>
                  <a:srgbClr val="0066CC"/>
                </a:solidFill>
                <a:latin typeface="Arial" charset="0"/>
                <a:ea typeface="ＭＳ Ｐゴシック" pitchFamily="34" charset="-128"/>
                <a:cs typeface="+mj-cs"/>
              </a:rPr>
              <a:t> </a:t>
            </a:r>
            <a:r>
              <a:rPr lang="en-GB" sz="3000" dirty="0" smtClean="0"/>
              <a:t>were vital to get the flagship applications up and running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62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45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What’s Next?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8C4EBED-0414-40F5-9BBF-E58FC32BF3E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92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 for the Collaboration?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	Process for new Suppliers / new Users to join is starting:</a:t>
            </a:r>
          </a:p>
          <a:p>
            <a:pPr lvl="1"/>
            <a:r>
              <a:rPr lang="en-GB" dirty="0" smtClean="0"/>
              <a:t>New comers can either submit flagships that propose some </a:t>
            </a:r>
            <a:r>
              <a:rPr lang="en-GB" sz="2811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innovation</a:t>
            </a:r>
            <a:r>
              <a:rPr lang="en-GB" dirty="0" smtClean="0"/>
              <a:t> in terms of functionality, performance, scope, business opportunities or impact of the European Cloud Computing infrastructure, or use the HN platform as is.</a:t>
            </a:r>
          </a:p>
          <a:p>
            <a:pPr lvl="1"/>
            <a:r>
              <a:rPr lang="en-GB" dirty="0" smtClean="0"/>
              <a:t>The flagship use cases must be </a:t>
            </a:r>
            <a:r>
              <a:rPr lang="en-GB" sz="2811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sponsored by user organisations </a:t>
            </a:r>
            <a:r>
              <a:rPr lang="en-GB" dirty="0" smtClean="0"/>
              <a:t>and </a:t>
            </a:r>
            <a:r>
              <a:rPr lang="en-GB" sz="2811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 Providers</a:t>
            </a:r>
            <a:r>
              <a:rPr lang="en-GB" dirty="0" smtClean="0"/>
              <a:t>. Will be selected so as to be complementary and maximise coverage of the objectives outlined in the Strategic Plan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8545EB4-53B0-4671-BC3A-2A6F0695CC81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75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Access to Helix Nebula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mo="http://schemas.microsoft.com/office/mac/office/2008/main" xmlns:ve="http://schemas.openxmlformats.org/markup-compatibility/2006" xmlns:mv="urn:schemas-microsoft-com:mac:vml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56683" y="1159861"/>
            <a:ext cx="3896517" cy="55606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Goal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2768AE"/>
                </a:solidFill>
                <a:latin typeface="+mj-lt"/>
                <a:ea typeface="+mj-ea"/>
                <a:cs typeface="+mj-cs"/>
              </a:rPr>
              <a:t>Helix Nebula, the Science Cloud </a:t>
            </a:r>
          </a:p>
          <a:p>
            <a:pPr marL="0" indent="0" algn="ctr">
              <a:buNone/>
            </a:pPr>
            <a:r>
              <a:rPr lang="en-GB" dirty="0" smtClean="0">
                <a:ea typeface="ＭＳ Ｐゴシック" pitchFamily="34" charset="-128"/>
              </a:rPr>
              <a:t>a partnership to support the </a:t>
            </a:r>
            <a:br>
              <a:rPr lang="en-GB" dirty="0" smtClean="0">
                <a:ea typeface="ＭＳ Ｐゴシック" pitchFamily="34" charset="-128"/>
              </a:rPr>
            </a:br>
            <a:r>
              <a:rPr lang="en-GB" b="1" dirty="0" smtClean="0">
                <a:solidFill>
                  <a:schemeClr val="accent2"/>
                </a:solidFill>
                <a:ea typeface="ＭＳ Ｐゴシック" pitchFamily="34" charset="-128"/>
              </a:rPr>
              <a:t>massive IT requirements </a:t>
            </a:r>
          </a:p>
          <a:p>
            <a:pPr marL="0" indent="0" algn="ctr">
              <a:buNone/>
            </a:pPr>
            <a:r>
              <a:rPr lang="en-GB" dirty="0" smtClean="0">
                <a:ea typeface="ＭＳ Ｐゴシック" pitchFamily="34" charset="-128"/>
              </a:rPr>
              <a:t>of European scientists </a:t>
            </a:r>
          </a:p>
          <a:p>
            <a:pPr marL="0" indent="0" algn="ctr">
              <a:buNone/>
            </a:pPr>
            <a:r>
              <a:rPr lang="en-GB" dirty="0" smtClean="0">
                <a:ea typeface="ＭＳ Ｐゴシック" pitchFamily="34" charset="-128"/>
              </a:rPr>
              <a:t>and </a:t>
            </a:r>
            <a:r>
              <a:rPr lang="en-GB" b="1" dirty="0" smtClean="0">
                <a:solidFill>
                  <a:schemeClr val="accent2"/>
                </a:solidFill>
                <a:ea typeface="ＭＳ Ｐゴシック" pitchFamily="34" charset="-128"/>
              </a:rPr>
              <a:t>create a Cloud computing market </a:t>
            </a:r>
          </a:p>
          <a:p>
            <a:pPr marL="0" indent="0" algn="ctr">
              <a:buNone/>
            </a:pPr>
            <a:r>
              <a:rPr lang="en-GB" dirty="0" smtClean="0">
                <a:ea typeface="ＭＳ Ｐゴシック" pitchFamily="34" charset="-128"/>
              </a:rPr>
              <a:t>for the public sector in </a:t>
            </a:r>
            <a:r>
              <a:rPr lang="en-GB" b="1" dirty="0" smtClean="0">
                <a:solidFill>
                  <a:schemeClr val="accent2"/>
                </a:solidFill>
                <a:ea typeface="ＭＳ Ｐゴシック" pitchFamily="34" charset="-128"/>
              </a:rPr>
              <a:t>Europe</a:t>
            </a:r>
            <a:r>
              <a:rPr lang="en-GB" dirty="0" smtClean="0">
                <a:ea typeface="ＭＳ Ｐゴシック" pitchFamily="34" charset="-128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19A0-0A07-6D41-88CA-3E776F591B4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18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</a:t>
            </a:r>
            <a:r>
              <a:rPr lang="en-GB" dirty="0" smtClean="0"/>
              <a:t>next for the Pilot Phase?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Building </a:t>
            </a:r>
            <a:r>
              <a:rPr lang="en-GB" dirty="0" smtClean="0"/>
              <a:t>on the lessons learned from the </a:t>
            </a:r>
            <a:r>
              <a:rPr lang="en-GB" dirty="0" err="1" smtClean="0"/>
              <a:t>PoC</a:t>
            </a:r>
            <a:endParaRPr lang="en-GB" dirty="0" smtClean="0"/>
          </a:p>
          <a:p>
            <a:r>
              <a:rPr lang="en-GB" dirty="0" smtClean="0"/>
              <a:t>Before </a:t>
            </a:r>
            <a:r>
              <a:rPr lang="en-GB" dirty="0" smtClean="0"/>
              <a:t>the next wave of </a:t>
            </a:r>
            <a:r>
              <a:rPr lang="en-GB" dirty="0" smtClean="0"/>
              <a:t>deployments…</a:t>
            </a:r>
          </a:p>
          <a:p>
            <a:r>
              <a:rPr lang="en-GB" dirty="0" smtClean="0"/>
              <a:t>N</a:t>
            </a:r>
            <a:r>
              <a:rPr lang="en-GB" dirty="0" smtClean="0"/>
              <a:t>ow focussing on identifying a common set of interfaces for suppliers and users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8545EB4-53B0-4671-BC3A-2A6F0695CC81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95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8545EB4-53B0-4671-BC3A-2A6F0695CC81}" type="slidenum">
              <a:rPr lang="en-GB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562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5060" y="836024"/>
            <a:ext cx="4889939" cy="560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2514600"/>
            <a:ext cx="350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Stay tuned on :</a:t>
            </a:r>
          </a:p>
          <a:p>
            <a:endParaRPr lang="en-GB" dirty="0" smtClean="0"/>
          </a:p>
          <a:p>
            <a:r>
              <a:rPr lang="en-GB" dirty="0">
                <a:hlinkClick r:id="rId3"/>
              </a:rPr>
              <a:t>http://www.helix-nebula.eu/</a:t>
            </a:r>
            <a:endParaRPr lang="en-GB" dirty="0"/>
          </a:p>
        </p:txBody>
      </p:sp>
      <p:sp>
        <p:nvSpPr>
          <p:cNvPr id="7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45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prstClr val="black"/>
                </a:solidFill>
              </a:rPr>
              <a:t>A European Cloud Computing </a:t>
            </a:r>
            <a:r>
              <a:rPr lang="en-GB" sz="2800" b="1" dirty="0" smtClean="0">
                <a:solidFill>
                  <a:prstClr val="black"/>
                </a:solidFill>
              </a:rPr>
              <a:t>Partnership </a:t>
            </a:r>
            <a:r>
              <a:rPr lang="en-GB" sz="2800" b="1" dirty="0">
                <a:solidFill>
                  <a:prstClr val="black"/>
                </a:solidFill>
              </a:rPr>
              <a:t/>
            </a:r>
            <a:br>
              <a:rPr lang="en-GB" sz="2800" b="1" dirty="0">
                <a:solidFill>
                  <a:prstClr val="black"/>
                </a:solidFill>
              </a:rPr>
            </a:br>
            <a:r>
              <a:rPr lang="en-GB" sz="2800" b="1" dirty="0">
                <a:solidFill>
                  <a:prstClr val="black"/>
                </a:solidFill>
              </a:rPr>
              <a:t>big science teams up with big business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6237" y="1305719"/>
            <a:ext cx="8391525" cy="47339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8545EB4-53B0-4671-BC3A-2A6F0695CC81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62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6019800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Email:</a:t>
            </a:r>
            <a:r>
              <a:rPr lang="en-GB" sz="1400" dirty="0">
                <a:hlinkClick r:id="rId3"/>
              </a:rPr>
              <a:t>contact@helix-nebula.eu</a:t>
            </a:r>
            <a:r>
              <a:rPr lang="en-US" sz="1400" dirty="0"/>
              <a:t>  Twitter: </a:t>
            </a:r>
            <a:r>
              <a:rPr lang="en-US" sz="1400" dirty="0" err="1">
                <a:hlinkClick r:id="rId4"/>
              </a:rPr>
              <a:t>HelixNebulaSC</a:t>
            </a:r>
            <a:r>
              <a:rPr lang="en-US" sz="1400" dirty="0">
                <a:hlinkClick r:id="rId4"/>
              </a:rPr>
              <a:t> </a:t>
            </a:r>
            <a:r>
              <a:rPr lang="en-US" sz="1400" dirty="0"/>
              <a:t> </a:t>
            </a:r>
            <a:r>
              <a:rPr lang="en-US" sz="1400" dirty="0" smtClean="0"/>
              <a:t>Website: </a:t>
            </a:r>
            <a:r>
              <a:rPr lang="en-GB" sz="1400" dirty="0">
                <a:hlinkClick r:id="rId5"/>
              </a:rPr>
              <a:t>http://www.helix-nebula.eu/</a:t>
            </a:r>
            <a:endParaRPr lang="en-GB" sz="1400" dirty="0"/>
          </a:p>
        </p:txBody>
      </p:sp>
      <p:sp>
        <p:nvSpPr>
          <p:cNvPr id="8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56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8C4EBED-0414-40F5-9BBF-E58FC32BF3E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92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Science Cloud: INPUT</a:t>
            </a:r>
            <a:endParaRPr lang="en-GB" dirty="0" smtClean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47AE134-C315-443A-AD11-C0319466A31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9333" name="Oval 5"/>
          <p:cNvSpPr>
            <a:spLocks noChangeArrowheads="1"/>
          </p:cNvSpPr>
          <p:nvPr/>
        </p:nvSpPr>
        <p:spPr bwMode="auto">
          <a:xfrm>
            <a:off x="2412207" y="1773238"/>
            <a:ext cx="1871662" cy="985838"/>
          </a:xfrm>
          <a:prstGeom prst="ellipse">
            <a:avLst/>
          </a:prstGeom>
          <a:solidFill>
            <a:srgbClr val="F4D4A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/>
              <a:t>Biological &amp;</a:t>
            </a:r>
          </a:p>
          <a:p>
            <a:pPr algn="ctr"/>
            <a:r>
              <a:rPr lang="en-GB" dirty="0"/>
              <a:t>Medical Sciences</a:t>
            </a:r>
          </a:p>
        </p:txBody>
      </p:sp>
      <p:sp>
        <p:nvSpPr>
          <p:cNvPr id="99335" name="Oval 7"/>
          <p:cNvSpPr>
            <a:spLocks noChangeArrowheads="1"/>
          </p:cNvSpPr>
          <p:nvPr/>
        </p:nvSpPr>
        <p:spPr bwMode="auto">
          <a:xfrm>
            <a:off x="1619250" y="4581525"/>
            <a:ext cx="1223963" cy="1152525"/>
          </a:xfrm>
          <a:prstGeom prst="ellipse">
            <a:avLst/>
          </a:prstGeom>
          <a:solidFill>
            <a:srgbClr val="F4F2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In-situ </a:t>
            </a:r>
          </a:p>
          <a:p>
            <a:pPr algn="ctr"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99341" name="Oval 13"/>
          <p:cNvSpPr>
            <a:spLocks noChangeArrowheads="1"/>
          </p:cNvSpPr>
          <p:nvPr/>
        </p:nvSpPr>
        <p:spPr bwMode="auto">
          <a:xfrm>
            <a:off x="3203575" y="3429000"/>
            <a:ext cx="2592388" cy="1223963"/>
          </a:xfrm>
          <a:prstGeom prst="ellipse">
            <a:avLst/>
          </a:prstGeom>
          <a:solidFill>
            <a:srgbClr val="B2ECB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The Science Cloud</a:t>
            </a:r>
          </a:p>
        </p:txBody>
      </p:sp>
      <p:sp>
        <p:nvSpPr>
          <p:cNvPr id="99346" name="Oval 18"/>
          <p:cNvSpPr>
            <a:spLocks noChangeArrowheads="1"/>
          </p:cNvSpPr>
          <p:nvPr/>
        </p:nvSpPr>
        <p:spPr bwMode="auto">
          <a:xfrm>
            <a:off x="4501325" y="1866900"/>
            <a:ext cx="1944688" cy="914400"/>
          </a:xfrm>
          <a:prstGeom prst="ellipse">
            <a:avLst/>
          </a:prstGeom>
          <a:solidFill>
            <a:srgbClr val="F4D4A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/>
              <a:t>Physical </a:t>
            </a:r>
          </a:p>
          <a:p>
            <a:pPr algn="ctr"/>
            <a:r>
              <a:rPr lang="en-GB" dirty="0"/>
              <a:t>Sciences &amp;</a:t>
            </a:r>
          </a:p>
          <a:p>
            <a:pPr algn="ctr"/>
            <a:r>
              <a:rPr lang="en-GB" dirty="0"/>
              <a:t>Engineering</a:t>
            </a:r>
          </a:p>
        </p:txBody>
      </p:sp>
      <p:sp>
        <p:nvSpPr>
          <p:cNvPr id="99347" name="Oval 19"/>
          <p:cNvSpPr>
            <a:spLocks noChangeArrowheads="1"/>
          </p:cNvSpPr>
          <p:nvPr/>
        </p:nvSpPr>
        <p:spPr bwMode="auto">
          <a:xfrm>
            <a:off x="323850" y="3429000"/>
            <a:ext cx="1584325" cy="935038"/>
          </a:xfrm>
          <a:prstGeom prst="ellipse">
            <a:avLst/>
          </a:prstGeom>
          <a:solidFill>
            <a:srgbClr val="F4D4A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Materials</a:t>
            </a:r>
          </a:p>
        </p:txBody>
      </p:sp>
      <p:sp>
        <p:nvSpPr>
          <p:cNvPr id="99348" name="Oval 20"/>
          <p:cNvSpPr>
            <a:spLocks noChangeArrowheads="1"/>
          </p:cNvSpPr>
          <p:nvPr/>
        </p:nvSpPr>
        <p:spPr bwMode="auto">
          <a:xfrm>
            <a:off x="7092950" y="3357563"/>
            <a:ext cx="1655763" cy="936625"/>
          </a:xfrm>
          <a:prstGeom prst="ellipse">
            <a:avLst/>
          </a:prstGeom>
          <a:solidFill>
            <a:srgbClr val="F4D4A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/>
              <a:t>Energy</a:t>
            </a:r>
          </a:p>
        </p:txBody>
      </p:sp>
      <p:sp>
        <p:nvSpPr>
          <p:cNvPr id="99349" name="Oval 21"/>
          <p:cNvSpPr>
            <a:spLocks noChangeArrowheads="1"/>
          </p:cNvSpPr>
          <p:nvPr/>
        </p:nvSpPr>
        <p:spPr bwMode="auto">
          <a:xfrm>
            <a:off x="468313" y="2133600"/>
            <a:ext cx="1727200" cy="863600"/>
          </a:xfrm>
          <a:prstGeom prst="ellipse">
            <a:avLst/>
          </a:prstGeom>
          <a:solidFill>
            <a:srgbClr val="F4D4A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/>
              <a:t>Social </a:t>
            </a:r>
          </a:p>
          <a:p>
            <a:pPr algn="ctr"/>
            <a:r>
              <a:rPr lang="en-GB" dirty="0"/>
              <a:t>Sciences</a:t>
            </a:r>
          </a:p>
        </p:txBody>
      </p:sp>
      <p:sp>
        <p:nvSpPr>
          <p:cNvPr id="99351" name="Oval 23"/>
          <p:cNvSpPr>
            <a:spLocks noChangeArrowheads="1"/>
          </p:cNvSpPr>
          <p:nvPr/>
        </p:nvSpPr>
        <p:spPr bwMode="auto">
          <a:xfrm>
            <a:off x="2987675" y="5157788"/>
            <a:ext cx="1223963" cy="1152525"/>
          </a:xfrm>
          <a:prstGeom prst="ellipse">
            <a:avLst/>
          </a:prstGeom>
          <a:solidFill>
            <a:srgbClr val="F4F2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Space </a:t>
            </a:r>
          </a:p>
          <a:p>
            <a:pPr algn="ctr"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99352" name="Oval 24"/>
          <p:cNvSpPr>
            <a:spLocks noChangeArrowheads="1"/>
          </p:cNvSpPr>
          <p:nvPr/>
        </p:nvSpPr>
        <p:spPr bwMode="auto">
          <a:xfrm>
            <a:off x="4572000" y="5229225"/>
            <a:ext cx="1152525" cy="1079500"/>
          </a:xfrm>
          <a:prstGeom prst="ellipse">
            <a:avLst/>
          </a:prstGeom>
          <a:solidFill>
            <a:srgbClr val="F4F2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Simulation </a:t>
            </a:r>
          </a:p>
          <a:p>
            <a:pPr algn="ctr"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99353" name="Oval 25"/>
          <p:cNvSpPr>
            <a:spLocks noChangeArrowheads="1"/>
          </p:cNvSpPr>
          <p:nvPr/>
        </p:nvSpPr>
        <p:spPr bwMode="auto">
          <a:xfrm>
            <a:off x="6122193" y="4751937"/>
            <a:ext cx="1223963" cy="1081088"/>
          </a:xfrm>
          <a:prstGeom prst="ellipse">
            <a:avLst/>
          </a:prstGeom>
          <a:solidFill>
            <a:srgbClr val="F4F2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ea typeface="ＭＳ Ｐゴシック" charset="0"/>
                <a:cs typeface="ＭＳ Ｐゴシック" charset="0"/>
              </a:rPr>
              <a:t>Processed </a:t>
            </a:r>
          </a:p>
          <a:p>
            <a:pPr algn="ctr">
              <a:defRPr/>
            </a:pPr>
            <a:r>
              <a:rPr lang="en-GB"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 flipV="1">
            <a:off x="2771775" y="4508500"/>
            <a:ext cx="576263" cy="288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60" name="Line 32"/>
          <p:cNvSpPr>
            <a:spLocks noChangeShapeType="1"/>
          </p:cNvSpPr>
          <p:nvPr/>
        </p:nvSpPr>
        <p:spPr bwMode="auto">
          <a:xfrm flipV="1">
            <a:off x="3851275" y="4797425"/>
            <a:ext cx="144463" cy="3603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61" name="Line 33"/>
          <p:cNvSpPr>
            <a:spLocks noChangeShapeType="1"/>
          </p:cNvSpPr>
          <p:nvPr/>
        </p:nvSpPr>
        <p:spPr bwMode="auto">
          <a:xfrm flipH="1" flipV="1">
            <a:off x="4932363" y="4797425"/>
            <a:ext cx="71437" cy="3603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62" name="Line 34"/>
          <p:cNvSpPr>
            <a:spLocks noChangeShapeType="1"/>
          </p:cNvSpPr>
          <p:nvPr/>
        </p:nvSpPr>
        <p:spPr bwMode="auto">
          <a:xfrm flipH="1" flipV="1">
            <a:off x="5651500" y="4508500"/>
            <a:ext cx="647700" cy="3603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Oval 21"/>
          <p:cNvSpPr>
            <a:spLocks noChangeArrowheads="1"/>
          </p:cNvSpPr>
          <p:nvPr/>
        </p:nvSpPr>
        <p:spPr bwMode="auto">
          <a:xfrm>
            <a:off x="6588125" y="2060575"/>
            <a:ext cx="1728788" cy="936625"/>
          </a:xfrm>
          <a:prstGeom prst="ellipse">
            <a:avLst/>
          </a:prstGeom>
          <a:solidFill>
            <a:srgbClr val="F4D4A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/>
              <a:t>Environmental </a:t>
            </a:r>
          </a:p>
          <a:p>
            <a:pPr algn="ctr"/>
            <a:r>
              <a:rPr lang="en-GB" dirty="0"/>
              <a:t>Sciences</a:t>
            </a: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2051050" y="3860800"/>
            <a:ext cx="1081088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2195513" y="2781300"/>
            <a:ext cx="1152525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3563938" y="2636838"/>
            <a:ext cx="287337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 flipH="1">
            <a:off x="4932363" y="2829436"/>
            <a:ext cx="2873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H="1">
            <a:off x="5508625" y="2852738"/>
            <a:ext cx="12255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>
            <a:off x="5867400" y="3860800"/>
            <a:ext cx="122555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457200" y="1188471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2400" b="1" dirty="0" smtClean="0"/>
              <a:t>	The </a:t>
            </a:r>
            <a:r>
              <a:rPr lang="en-GB" sz="2400" b="1" dirty="0" smtClean="0"/>
              <a:t>Science </a:t>
            </a:r>
            <a:r>
              <a:rPr lang="en-GB" sz="2400" b="1" dirty="0" smtClean="0"/>
              <a:t>Cloud</a:t>
            </a:r>
            <a:r>
              <a:rPr lang="en-GB" sz="2400" dirty="0" smtClean="0"/>
              <a:t>: </a:t>
            </a:r>
            <a:r>
              <a:rPr lang="en-GB" sz="2400" dirty="0" smtClean="0"/>
              <a:t>a unique mine of scientific data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32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01" name="Oval 25"/>
          <p:cNvSpPr>
            <a:spLocks noChangeArrowheads="1"/>
          </p:cNvSpPr>
          <p:nvPr/>
        </p:nvSpPr>
        <p:spPr bwMode="auto">
          <a:xfrm>
            <a:off x="2627313" y="3068638"/>
            <a:ext cx="3816350" cy="2016125"/>
          </a:xfrm>
          <a:prstGeom prst="ellipse">
            <a:avLst/>
          </a:prstGeom>
          <a:solidFill>
            <a:srgbClr val="F4D4A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900113" y="2205038"/>
            <a:ext cx="2303462" cy="863600"/>
          </a:xfrm>
          <a:prstGeom prst="ellipse">
            <a:avLst/>
          </a:prstGeom>
          <a:solidFill>
            <a:srgbClr val="A6D1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/>
              <a:t>Climate Change</a:t>
            </a:r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3203575" y="3429000"/>
            <a:ext cx="2592388" cy="1223963"/>
          </a:xfrm>
          <a:prstGeom prst="ellipse">
            <a:avLst/>
          </a:prstGeom>
          <a:solidFill>
            <a:srgbClr val="B2ECB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ea typeface="ＭＳ Ｐゴシック" charset="0"/>
                <a:cs typeface="ＭＳ Ｐゴシック" charset="0"/>
              </a:rPr>
              <a:t>The Science Cloud</a:t>
            </a:r>
          </a:p>
        </p:txBody>
      </p:sp>
      <p:sp>
        <p:nvSpPr>
          <p:cNvPr id="101385" name="Oval 9"/>
          <p:cNvSpPr>
            <a:spLocks noChangeArrowheads="1"/>
          </p:cNvSpPr>
          <p:nvPr/>
        </p:nvSpPr>
        <p:spPr bwMode="auto">
          <a:xfrm>
            <a:off x="4081941" y="1989592"/>
            <a:ext cx="2087562" cy="914400"/>
          </a:xfrm>
          <a:prstGeom prst="ellipse">
            <a:avLst/>
          </a:prstGeom>
          <a:solidFill>
            <a:srgbClr val="A6D1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Disease treatment</a:t>
            </a:r>
          </a:p>
        </p:txBody>
      </p:sp>
      <p:sp>
        <p:nvSpPr>
          <p:cNvPr id="101386" name="Oval 10"/>
          <p:cNvSpPr>
            <a:spLocks noChangeArrowheads="1"/>
          </p:cNvSpPr>
          <p:nvPr/>
        </p:nvSpPr>
        <p:spPr bwMode="auto">
          <a:xfrm>
            <a:off x="6526213" y="2446792"/>
            <a:ext cx="2160587" cy="914400"/>
          </a:xfrm>
          <a:prstGeom prst="ellipse">
            <a:avLst/>
          </a:prstGeom>
          <a:solidFill>
            <a:srgbClr val="A6D1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Geo hazards</a:t>
            </a:r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3851275" y="3141663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/>
              <a:t>Apps &amp; tools</a:t>
            </a:r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 flipH="1" flipV="1">
            <a:off x="2700338" y="3068638"/>
            <a:ext cx="1008062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409" name="Line 33"/>
          <p:cNvSpPr>
            <a:spLocks noChangeShapeType="1"/>
          </p:cNvSpPr>
          <p:nvPr/>
        </p:nvSpPr>
        <p:spPr bwMode="auto">
          <a:xfrm flipV="1">
            <a:off x="4500563" y="2781300"/>
            <a:ext cx="142875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410" name="Line 34"/>
          <p:cNvSpPr>
            <a:spLocks noChangeShapeType="1"/>
          </p:cNvSpPr>
          <p:nvPr/>
        </p:nvSpPr>
        <p:spPr bwMode="auto">
          <a:xfrm flipV="1">
            <a:off x="5076824" y="3068637"/>
            <a:ext cx="1476375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411" name="AutoShape 35"/>
          <p:cNvSpPr>
            <a:spLocks noChangeArrowheads="1"/>
          </p:cNvSpPr>
          <p:nvPr/>
        </p:nvSpPr>
        <p:spPr bwMode="auto">
          <a:xfrm>
            <a:off x="1619250" y="55165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B2EC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2" name="Rectangle 36"/>
          <p:cNvSpPr>
            <a:spLocks noChangeArrowheads="1"/>
          </p:cNvSpPr>
          <p:nvPr/>
        </p:nvSpPr>
        <p:spPr bwMode="auto">
          <a:xfrm>
            <a:off x="2843213" y="5229225"/>
            <a:ext cx="4465637" cy="1079500"/>
          </a:xfrm>
          <a:prstGeom prst="rect">
            <a:avLst/>
          </a:prstGeom>
          <a:solidFill>
            <a:srgbClr val="F4F2A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/>
              <a:t>Breakthrough in Science </a:t>
            </a:r>
          </a:p>
          <a:p>
            <a:r>
              <a:rPr lang="en-GB"/>
              <a:t>Increased number of New Patents</a:t>
            </a:r>
          </a:p>
          <a:p>
            <a:r>
              <a:rPr lang="en-GB"/>
              <a:t>Publications cross communities/domains</a:t>
            </a:r>
          </a:p>
        </p:txBody>
      </p:sp>
      <p:sp>
        <p:nvSpPr>
          <p:cNvPr id="101435" name="Oval 59"/>
          <p:cNvSpPr>
            <a:spLocks noChangeArrowheads="1"/>
          </p:cNvSpPr>
          <p:nvPr/>
        </p:nvSpPr>
        <p:spPr bwMode="auto">
          <a:xfrm>
            <a:off x="179388" y="3429000"/>
            <a:ext cx="2303462" cy="863600"/>
          </a:xfrm>
          <a:prstGeom prst="ellipse">
            <a:avLst/>
          </a:prstGeom>
          <a:solidFill>
            <a:srgbClr val="A6D1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Water, food, energy</a:t>
            </a:r>
          </a:p>
        </p:txBody>
      </p:sp>
      <p:sp>
        <p:nvSpPr>
          <p:cNvPr id="101436" name="Line 60"/>
          <p:cNvSpPr>
            <a:spLocks noChangeShapeType="1"/>
          </p:cNvSpPr>
          <p:nvPr/>
        </p:nvSpPr>
        <p:spPr bwMode="auto">
          <a:xfrm flipH="1" flipV="1">
            <a:off x="2411413" y="4005263"/>
            <a:ext cx="10080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437" name="Oval 61"/>
          <p:cNvSpPr>
            <a:spLocks noChangeArrowheads="1"/>
          </p:cNvSpPr>
          <p:nvPr/>
        </p:nvSpPr>
        <p:spPr bwMode="auto">
          <a:xfrm>
            <a:off x="6840538" y="3716338"/>
            <a:ext cx="2303462" cy="863600"/>
          </a:xfrm>
          <a:prstGeom prst="ellipse">
            <a:avLst/>
          </a:prstGeom>
          <a:solidFill>
            <a:srgbClr val="A6D1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Ageing population</a:t>
            </a:r>
          </a:p>
        </p:txBody>
      </p:sp>
      <p:sp>
        <p:nvSpPr>
          <p:cNvPr id="101438" name="Line 62"/>
          <p:cNvSpPr>
            <a:spLocks noChangeShapeType="1"/>
          </p:cNvSpPr>
          <p:nvPr/>
        </p:nvSpPr>
        <p:spPr bwMode="auto">
          <a:xfrm flipV="1">
            <a:off x="5364163" y="4221163"/>
            <a:ext cx="129540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</a:t>
            </a:r>
            <a:r>
              <a:rPr lang="en-GB" sz="2800" b="1" dirty="0" smtClean="0">
                <a:solidFill>
                  <a:srgbClr val="0066CC"/>
                </a:solidFill>
              </a:rPr>
              <a:t> </a:t>
            </a:r>
            <a:r>
              <a:rPr lang="en-GB" dirty="0" smtClean="0"/>
              <a:t>Science</a:t>
            </a:r>
            <a:r>
              <a:rPr lang="en-GB" sz="2800" b="1" dirty="0" smtClean="0">
                <a:solidFill>
                  <a:srgbClr val="0066CC"/>
                </a:solidFill>
              </a:rPr>
              <a:t> </a:t>
            </a:r>
            <a:r>
              <a:rPr lang="en-GB" dirty="0" smtClean="0"/>
              <a:t>Cloud: </a:t>
            </a:r>
            <a:r>
              <a:rPr lang="en-GB" dirty="0" smtClean="0"/>
              <a:t>OUTPUT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5FC5FF32-E2A5-44CC-AB4C-D93AB2F06A36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22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379382" y="1301128"/>
            <a:ext cx="7974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The Science Cloud</a:t>
            </a:r>
            <a:r>
              <a:rPr lang="en-GB" sz="2400" dirty="0" smtClean="0"/>
              <a:t>: a unique opportunity for Scientists to comprehend major challenges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Context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8C4EBED-0414-40F5-9BBF-E58FC32BF3E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92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Addressing actions of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altLang="en-US" smtClean="0"/>
              <a:t>“</a:t>
            </a:r>
            <a:r>
              <a:rPr lang="en-US" smtClean="0"/>
              <a:t>Digital Agenda for Europe</a:t>
            </a:r>
            <a:r>
              <a:rPr lang="en-US" altLang="en-US" smtClean="0"/>
              <a:t>”</a:t>
            </a:r>
            <a:r>
              <a:rPr lang="en-US" smtClean="0"/>
              <a:t/>
            </a:r>
            <a:br>
              <a:rPr lang="en-US" smtClean="0"/>
            </a:br>
            <a:endParaRPr lang="en-US" dirty="0" smtClean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Helix Nebula strongly supports the Commission’s Digital Agenda for Europe:</a:t>
            </a:r>
          </a:p>
          <a:p>
            <a:pPr lvl="1"/>
            <a:r>
              <a:rPr lang="en-US" dirty="0" smtClean="0"/>
              <a:t>Stresses a </a:t>
            </a:r>
            <a:r>
              <a:rPr lang="en-US" b="1" dirty="0" smtClean="0"/>
              <a:t>unified approach </a:t>
            </a:r>
            <a:r>
              <a:rPr lang="en-US" dirty="0" smtClean="0"/>
              <a:t>to data protection regulations and lightweight, efficient governance</a:t>
            </a:r>
          </a:p>
          <a:p>
            <a:pPr lvl="1"/>
            <a:r>
              <a:rPr lang="en-US" dirty="0" smtClean="0"/>
              <a:t>Ambitions to support </a:t>
            </a:r>
            <a:r>
              <a:rPr lang="en-US" b="1" dirty="0" smtClean="0"/>
              <a:t>European economic development</a:t>
            </a:r>
            <a:r>
              <a:rPr lang="en-US" dirty="0" smtClean="0"/>
              <a:t> by making its services available to the wider community</a:t>
            </a:r>
            <a:endParaRPr lang="en-US" dirty="0" smtClean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C5FF32-E2A5-44CC-AB4C-D93AB2F06A3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1"/>
          <p:cNvSpPr>
            <a:spLocks noChangeAspect="1" noChangeArrowheads="1"/>
          </p:cNvSpPr>
          <p:nvPr/>
        </p:nvSpPr>
        <p:spPr bwMode="auto">
          <a:xfrm>
            <a:off x="4243388" y="1593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/>
          <p:cNvSpPr>
            <a:spLocks noChangeAspect="1" noChangeArrowheads="1"/>
          </p:cNvSpPr>
          <p:nvPr/>
        </p:nvSpPr>
        <p:spPr bwMode="auto">
          <a:xfrm>
            <a:off x="4243388" y="159385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3"/>
          <p:cNvSpPr>
            <a:spLocks noChangeAspect="1" noChangeArrowheads="1"/>
          </p:cNvSpPr>
          <p:nvPr/>
        </p:nvSpPr>
        <p:spPr bwMode="auto">
          <a:xfrm>
            <a:off x="4243388" y="15938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243388" y="159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 rot="21047085">
            <a:off x="499139" y="2120956"/>
            <a:ext cx="8248650" cy="2585323"/>
            <a:chOff x="609600" y="3817455"/>
            <a:chExt cx="8248650" cy="2585323"/>
          </a:xfrm>
        </p:grpSpPr>
        <p:sp>
          <p:nvSpPr>
            <p:cNvPr id="30" name="TextBox 29"/>
            <p:cNvSpPr txBox="1"/>
            <p:nvPr/>
          </p:nvSpPr>
          <p:spPr>
            <a:xfrm>
              <a:off x="609600" y="3817455"/>
              <a:ext cx="8248650" cy="258532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outerShdw blurRad="50800" dist="38100" dir="2700000">
                <a:srgbClr val="000000">
                  <a:alpha val="43000"/>
                </a:srgbClr>
              </a:outerShdw>
              <a:reflection stA="50000" endPos="75000" dist="127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Digital </a:t>
              </a:r>
              <a:r>
                <a:rPr lang="en-US" dirty="0"/>
                <a:t>Agenda </a:t>
              </a:r>
              <a:r>
                <a:rPr lang="en-US" b="1" dirty="0"/>
                <a:t>@</a:t>
              </a:r>
              <a:r>
                <a:rPr lang="en-US" b="1" dirty="0" err="1"/>
                <a:t>DigitalAgendaEU</a:t>
              </a:r>
              <a:r>
                <a:rPr lang="en-US" b="1" dirty="0"/>
                <a:t> </a:t>
              </a:r>
              <a:r>
                <a:rPr lang="en-US" dirty="0"/>
                <a:t>is now following you (</a:t>
              </a:r>
              <a:r>
                <a:rPr lang="en-US" b="1" dirty="0"/>
                <a:t>@</a:t>
              </a:r>
              <a:r>
                <a:rPr lang="en-US" b="1" dirty="0" err="1"/>
                <a:t>HelixNebulaSC</a:t>
              </a:r>
              <a:r>
                <a:rPr lang="en-US" dirty="0"/>
                <a:t>).</a:t>
              </a:r>
            </a:p>
            <a:p>
              <a:r>
                <a:rPr lang="en-US" dirty="0"/>
                <a:t> </a:t>
              </a:r>
            </a:p>
            <a:p>
              <a:r>
                <a:rPr lang="en-US" dirty="0" err="1"/>
                <a:t>DigitalAgendaEU</a:t>
              </a:r>
              <a:r>
                <a:rPr lang="en-US" dirty="0"/>
                <a:t> Digital Agenda</a:t>
              </a:r>
            </a:p>
            <a:p>
              <a:r>
                <a:rPr lang="en-US" dirty="0"/>
                <a:t>This is the official account of the EU's Digital Agenda policy flagship - providing all the news you need about </a:t>
              </a:r>
              <a:r>
                <a:rPr lang="en-US" dirty="0" err="1"/>
                <a:t>maximising</a:t>
              </a:r>
              <a:r>
                <a:rPr lang="en-US" dirty="0"/>
                <a:t> the potential of ICT in Europe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62" y="4070466"/>
              <a:ext cx="6858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462" y="3972451"/>
              <a:ext cx="1628775" cy="947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6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lixNebulaPPT">
  <a:themeElements>
    <a:clrScheme name="Impostazioni personalizzate 18">
      <a:dk1>
        <a:srgbClr val="27272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569A"/>
      </a:hlink>
      <a:folHlink>
        <a:srgbClr val="2969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HelixNebulaPPT</Template>
  <TotalTime>426</TotalTime>
  <Words>1192</Words>
  <Application>Microsoft Macintosh PowerPoint</Application>
  <PresentationFormat>On-screen Show (4:3)</PresentationFormat>
  <Paragraphs>229</Paragraphs>
  <Slides>31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HelixNebulaPPT</vt:lpstr>
      <vt:lpstr>Building European Scientific Cloud Computing Infrastructure</vt:lpstr>
      <vt:lpstr>What is Helix Nebula?</vt:lpstr>
      <vt:lpstr>Strategic Goal</vt:lpstr>
      <vt:lpstr>A European Cloud Computing Partnership  big science teams up with big business</vt:lpstr>
      <vt:lpstr>Why?</vt:lpstr>
      <vt:lpstr>The Science Cloud: INPUT</vt:lpstr>
      <vt:lpstr>The Science Cloud: OUTPUT</vt:lpstr>
      <vt:lpstr>The Context?</vt:lpstr>
      <vt:lpstr> Addressing actions of  the “Digital Agenda for Europe” </vt:lpstr>
      <vt:lpstr>EC is strongly supporting Helix Nebula</vt:lpstr>
      <vt:lpstr>Slide 11</vt:lpstr>
      <vt:lpstr>How to get there?</vt:lpstr>
      <vt:lpstr>How to get there?</vt:lpstr>
      <vt:lpstr>Slide 14</vt:lpstr>
      <vt:lpstr>Governance Model during Proof of Concept in the Pilot Phase</vt:lpstr>
      <vt:lpstr>Consortium Membership</vt:lpstr>
      <vt:lpstr>Become a new member !</vt:lpstr>
      <vt:lpstr>Helix Nebula Pilot Phase Flagship use cases </vt:lpstr>
      <vt:lpstr>Pilot Phase Goals</vt:lpstr>
      <vt:lpstr>Flagship use cases</vt:lpstr>
      <vt:lpstr>Initial Flagship Use Cases</vt:lpstr>
      <vt:lpstr>Flagship use cases</vt:lpstr>
      <vt:lpstr>Helix Nebula Latest Results </vt:lpstr>
      <vt:lpstr>Flagship deployments First results - 1</vt:lpstr>
      <vt:lpstr>Flagship deployments First results - 2</vt:lpstr>
      <vt:lpstr>Flagship deployments First results - 3</vt:lpstr>
      <vt:lpstr>What’s Next?</vt:lpstr>
      <vt:lpstr>What’s next for the Collaboration?</vt:lpstr>
      <vt:lpstr>Unified Access to Helix Nebula</vt:lpstr>
      <vt:lpstr>What’s next for the Pilot Phase?</vt:lpstr>
      <vt:lpstr>Slide 31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strategic Plan for a European Scientific Cloud Computing Infrastructure</dc:title>
  <dc:creator>Rachida Amsaghrou</dc:creator>
  <cp:lastModifiedBy>Marc-Elian Bégin</cp:lastModifiedBy>
  <cp:revision>86</cp:revision>
  <dcterms:created xsi:type="dcterms:W3CDTF">2012-11-26T13:21:42Z</dcterms:created>
  <dcterms:modified xsi:type="dcterms:W3CDTF">2012-11-26T18:33:45Z</dcterms:modified>
</cp:coreProperties>
</file>