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3"/>
  </p:notesMasterIdLst>
  <p:sldIdLst>
    <p:sldId id="256" r:id="rId2"/>
    <p:sldId id="287" r:id="rId3"/>
    <p:sldId id="279" r:id="rId4"/>
    <p:sldId id="258" r:id="rId5"/>
    <p:sldId id="280" r:id="rId6"/>
    <p:sldId id="303" r:id="rId7"/>
    <p:sldId id="288" r:id="rId8"/>
    <p:sldId id="265" r:id="rId9"/>
    <p:sldId id="266" r:id="rId10"/>
    <p:sldId id="289" r:id="rId11"/>
    <p:sldId id="269" r:id="rId12"/>
    <p:sldId id="290" r:id="rId13"/>
    <p:sldId id="291" r:id="rId14"/>
    <p:sldId id="281" r:id="rId15"/>
    <p:sldId id="292" r:id="rId16"/>
    <p:sldId id="301" r:id="rId17"/>
    <p:sldId id="302" r:id="rId18"/>
    <p:sldId id="294" r:id="rId19"/>
    <p:sldId id="299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015CE-F239-9647-8C2D-7070E4A7F31E}" type="datetimeFigureOut">
              <a:rPr lang="fr-FR" smtClean="0"/>
              <a:pPr/>
              <a:t>25/11/12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49D2B-F106-5643-889E-2AB04A6D51F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49D2B-F106-5643-889E-2AB04A6D51F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49D2B-F106-5643-889E-2AB04A6D51F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49D2B-F106-5643-889E-2AB04A6D51F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49D2B-F106-5643-889E-2AB04A6D51F8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df"/><Relationship Id="rId3" Type="http://schemas.openxmlformats.org/officeDocument/2006/relationships/image" Target="../media/image2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.pdf"/><Relationship Id="rId5" Type="http://schemas.openxmlformats.org/officeDocument/2006/relationships/image" Target="../media/image6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d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4572000"/>
            <a:ext cx="7772400" cy="784225"/>
          </a:xfrm>
          <a:prstGeom prst="rect">
            <a:avLst/>
          </a:prstGeom>
        </p:spPr>
        <p:txBody>
          <a:bodyPr/>
          <a:lstStyle>
            <a:lvl1pPr algn="ctr">
              <a:defRPr sz="2800" b="1" i="0">
                <a:solidFill>
                  <a:srgbClr val="132B66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5356225"/>
            <a:ext cx="7772400" cy="892175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stratuslab_logo_1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0" y="990600"/>
            <a:ext cx="7775407" cy="2984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atuslab_logo_1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00513" y="1219200"/>
            <a:ext cx="4909887" cy="1884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276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www.stratuslab.eu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2672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Copyright © 2012, Members</a:t>
            </a:r>
            <a:r>
              <a:rPr lang="en-US" sz="1400" b="0" baseline="0" dirty="0" smtClean="0"/>
              <a:t> of the </a:t>
            </a:r>
            <a:r>
              <a:rPr lang="en-US" sz="1400" b="0" baseline="0" dirty="0" err="1" smtClean="0"/>
              <a:t>StratusLab</a:t>
            </a:r>
            <a:r>
              <a:rPr lang="en-US" sz="1400" b="0" baseline="0" dirty="0" smtClean="0"/>
              <a:t> collaboration.</a:t>
            </a:r>
            <a:endParaRPr lang="en-US" sz="1400" b="0" dirty="0"/>
          </a:p>
        </p:txBody>
      </p:sp>
      <p:grpSp>
        <p:nvGrpSpPr>
          <p:cNvPr id="2" name="Group 10"/>
          <p:cNvGrpSpPr/>
          <p:nvPr/>
        </p:nvGrpSpPr>
        <p:grpSpPr>
          <a:xfrm>
            <a:off x="1151860" y="5715000"/>
            <a:ext cx="6620540" cy="523220"/>
            <a:chOff x="762000" y="5521980"/>
            <a:chExt cx="6620540" cy="523220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62000" y="5521980"/>
              <a:ext cx="533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0" dirty="0" smtClean="0"/>
                <a:t>This work is licensed under the Creative</a:t>
              </a:r>
              <a:r>
                <a:rPr lang="en-US" sz="1400" b="0" baseline="0" dirty="0" smtClean="0"/>
                <a:t> Commons Attribution 3.0 </a:t>
              </a:r>
              <a:r>
                <a:rPr lang="en-US" sz="1400" b="0" baseline="0" dirty="0" err="1" smtClean="0"/>
                <a:t>Unported</a:t>
              </a:r>
              <a:r>
                <a:rPr lang="en-US" sz="1400" b="0" baseline="0" dirty="0" smtClean="0"/>
                <a:t> License (http://creativecommons.org/licenses/by/3.0/). </a:t>
              </a:r>
              <a:endParaRPr lang="en-US" sz="1400" b="0" dirty="0"/>
            </a:p>
          </p:txBody>
        </p:sp>
        <p:pic>
          <p:nvPicPr>
            <p:cNvPr id="10" name="Picture 9" descr="by.eps"/>
            <p:cNvPicPr>
              <a:picLocks noChangeAspect="1"/>
            </p:cNvPicPr>
            <p:nvPr userDrawn="1"/>
          </p:nvPicPr>
          <mc:AlternateContent xmlns:ma="http://schemas.microsoft.com/office/mac/drawingml/2008/main">
            <mc:Choice Requires="ma">
              <p:blipFill>
                <a:blip r:embed="rId4"/>
                <a:stretch>
                  <a:fillRect/>
                </a:stretch>
              </p:blipFill>
            </mc:Choice>
  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096000" y="5562600"/>
              <a:ext cx="1286540" cy="4572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9144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6629400"/>
            <a:ext cx="9144000" cy="241300"/>
          </a:xfrm>
          <a:prstGeom prst="rect">
            <a:avLst/>
          </a:prstGeom>
          <a:solidFill>
            <a:srgbClr val="1432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556625" y="6581001"/>
            <a:ext cx="587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chemeClr val="bg1"/>
                </a:solidFill>
                <a:latin typeface="Arial Narrow"/>
                <a:cs typeface="Arial Narrow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0" y="0"/>
            <a:ext cx="9144000" cy="11112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14600"/>
            <a:ext cx="9144000" cy="3352800"/>
          </a:xfrm>
        </p:spPr>
        <p:txBody>
          <a:bodyPr/>
          <a:lstStyle>
            <a:lvl1pPr algn="ctr">
              <a:defRPr sz="3200" b="0">
                <a:solidFill>
                  <a:srgbClr val="000000"/>
                </a:solidFill>
              </a:defRPr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lumn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24400" y="1143000"/>
            <a:ext cx="4191000" cy="548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df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664575" y="809625"/>
            <a:ext cx="2286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229600" y="838200"/>
            <a:ext cx="4572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629400"/>
            <a:ext cx="9144000" cy="241300"/>
          </a:xfrm>
          <a:prstGeom prst="rect">
            <a:avLst/>
          </a:prstGeom>
          <a:solidFill>
            <a:srgbClr val="1432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556625" y="6581001"/>
            <a:ext cx="587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chemeClr val="bg1"/>
                </a:solidFill>
                <a:latin typeface="Arial Narrow"/>
                <a:cs typeface="Arial Narrow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001000" y="838200"/>
            <a:ext cx="457200" cy="4572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763000" y="9144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372475" y="685800"/>
            <a:ext cx="4572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5400" y="990600"/>
            <a:ext cx="7924800" cy="1588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stratuslab_logo_1_notext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7810500" y="673100"/>
            <a:ext cx="1485900" cy="3302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 flipV="1">
            <a:off x="0" y="0"/>
            <a:ext cx="9144000" cy="11112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 Narrow"/>
          <a:ea typeface="ＭＳ Ｐゴシック" charset="-128"/>
          <a:cs typeface="Arial Narrow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1" fontAlgn="base" hangingPunct="1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Arial Narrow"/>
          <a:ea typeface="ＭＳ Ｐゴシック" charset="-128"/>
          <a:cs typeface="Arial Narrow"/>
        </a:defRPr>
      </a:lvl1pPr>
      <a:lvl2pPr marL="360363" indent="-180975" algn="l" rtl="0" eaLnBrk="1" fontAlgn="base" hangingPunct="1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1" fontAlgn="base" hangingPunct="1"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support@stratuslab.e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df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hyperlink" Target="http://stratuslab.eu" TargetMode="External"/><Relationship Id="rId9" Type="http://schemas.openxmlformats.org/officeDocument/2006/relationships/hyperlink" Target="mailto:support@stratuslab.eu" TargetMode="External"/><Relationship Id="rId10" Type="http://schemas.openxmlformats.org/officeDocument/2006/relationships/hyperlink" Target="http://github.com/StratusLab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Fonctionnalités d’un </a:t>
            </a:r>
            <a:r>
              <a:rPr lang="fr-FR" dirty="0" err="1" smtClean="0"/>
              <a:t>IaaS</a:t>
            </a:r>
            <a:r>
              <a:rPr lang="fr-FR" dirty="0" smtClean="0"/>
              <a:t>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762000" y="5356225"/>
            <a:ext cx="7772400" cy="1095375"/>
          </a:xfrm>
        </p:spPr>
        <p:txBody>
          <a:bodyPr/>
          <a:lstStyle/>
          <a:p>
            <a:r>
              <a:rPr lang="fr-FR" dirty="0" smtClean="0"/>
              <a:t>Mohammed Airaj</a:t>
            </a:r>
          </a:p>
          <a:p>
            <a:r>
              <a:rPr lang="fr-FR" dirty="0" smtClean="0"/>
              <a:t>Journées </a:t>
            </a:r>
            <a:r>
              <a:rPr lang="fr-FR" dirty="0" err="1" smtClean="0"/>
              <a:t>Clouds</a:t>
            </a:r>
            <a:r>
              <a:rPr lang="fr-FR" dirty="0" smtClean="0"/>
              <a:t> pour le Calcul Scientifique </a:t>
            </a:r>
          </a:p>
          <a:p>
            <a:r>
              <a:rPr lang="fr-FR" dirty="0" smtClean="0"/>
              <a:t>27-28 Novembre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Service </a:t>
            </a:r>
            <a:r>
              <a:rPr lang="fr-FR" dirty="0" smtClean="0"/>
              <a:t>de stockage  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Disques Persistants (Lecture/Ecriture)</a:t>
            </a:r>
          </a:p>
          <a:p>
            <a:pPr lvl="1"/>
            <a:r>
              <a:rPr lang="fr-FR" dirty="0" smtClean="0"/>
              <a:t>Permet le stockage de données des utilisateurs ou</a:t>
            </a:r>
            <a:r>
              <a:rPr lang="fr-FR" dirty="0" smtClean="0"/>
              <a:t> </a:t>
            </a:r>
            <a:r>
              <a:rPr lang="fr-FR" dirty="0" smtClean="0"/>
              <a:t>é</a:t>
            </a:r>
            <a:r>
              <a:rPr lang="fr-FR" dirty="0" smtClean="0"/>
              <a:t>tat des </a:t>
            </a:r>
            <a:r>
              <a:rPr lang="fr-FR" dirty="0" smtClean="0"/>
              <a:t>services </a:t>
            </a:r>
          </a:p>
          <a:p>
            <a:pPr lvl="1"/>
            <a:r>
              <a:rPr lang="fr-FR" dirty="0" smtClean="0"/>
              <a:t>Appara</a:t>
            </a:r>
            <a:r>
              <a:rPr lang="fr-FR" dirty="0" smtClean="0"/>
              <a:t>î</a:t>
            </a:r>
            <a:r>
              <a:rPr lang="fr-FR" dirty="0" smtClean="0"/>
              <a:t>t </a:t>
            </a:r>
            <a:r>
              <a:rPr lang="fr-FR" dirty="0" smtClean="0"/>
              <a:t>comme un disque normal dans les </a:t>
            </a:r>
            <a:r>
              <a:rPr lang="fr-FR" dirty="0" err="1" smtClean="0"/>
              <a:t>VMs</a:t>
            </a:r>
            <a:endParaRPr lang="fr-FR" dirty="0" smtClean="0"/>
          </a:p>
          <a:p>
            <a:pPr lvl="1"/>
            <a:r>
              <a:rPr lang="fr-FR" dirty="0" smtClean="0"/>
              <a:t>Disques sont persistants, ont un cycle de vie indépendant de la VM</a:t>
            </a:r>
          </a:p>
          <a:p>
            <a:pPr lvl="1"/>
            <a:r>
              <a:rPr lang="fr-FR" dirty="0" smtClean="0"/>
              <a:t>Une seule VM peut utiliser le disque à la fois</a:t>
            </a:r>
          </a:p>
          <a:p>
            <a:pPr lvl="1"/>
            <a:r>
              <a:rPr lang="fr-FR" dirty="0" smtClean="0"/>
              <a:t>Accessible uniquement dans</a:t>
            </a:r>
            <a:r>
              <a:rPr lang="fr-FR" dirty="0" smtClean="0"/>
              <a:t> </a:t>
            </a:r>
            <a:r>
              <a:rPr lang="fr-FR" dirty="0" smtClean="0"/>
              <a:t>le</a:t>
            </a:r>
            <a:r>
              <a:rPr lang="fr-FR" dirty="0" smtClean="0"/>
              <a:t> </a:t>
            </a:r>
            <a:r>
              <a:rPr lang="fr-FR" dirty="0" err="1" smtClean="0"/>
              <a:t>cloud</a:t>
            </a:r>
            <a:endParaRPr lang="fr-FR" dirty="0" smtClean="0"/>
          </a:p>
          <a:p>
            <a:r>
              <a:rPr lang="fr-FR" dirty="0" smtClean="0"/>
              <a:t>Disques Statiques (Lecture Uniquement)</a:t>
            </a:r>
          </a:p>
          <a:p>
            <a:pPr lvl="1"/>
            <a:r>
              <a:rPr lang="fr-FR" dirty="0" smtClean="0"/>
              <a:t>Intéressant pour la distribution des bases de données statiques</a:t>
            </a:r>
          </a:p>
          <a:p>
            <a:pPr lvl="1"/>
            <a:r>
              <a:rPr lang="fr-FR" dirty="0" smtClean="0"/>
              <a:t>Gérer comme les images des </a:t>
            </a:r>
            <a:r>
              <a:rPr lang="fr-FR" dirty="0" err="1" smtClean="0"/>
              <a:t>VMs</a:t>
            </a:r>
            <a:r>
              <a:rPr lang="fr-FR" dirty="0" smtClean="0"/>
              <a:t> via le </a:t>
            </a:r>
            <a:r>
              <a:rPr lang="fr-FR" dirty="0" err="1" smtClean="0"/>
              <a:t>Marketplace</a:t>
            </a:r>
            <a:endParaRPr lang="fr-FR" dirty="0" smtClean="0"/>
          </a:p>
          <a:p>
            <a:r>
              <a:rPr lang="en-US" dirty="0" err="1" smtClean="0"/>
              <a:t>Disques</a:t>
            </a:r>
            <a:r>
              <a:rPr lang="en-US" dirty="0" smtClean="0"/>
              <a:t> Volatiles (</a:t>
            </a:r>
            <a:r>
              <a:rPr lang="fr-FR" dirty="0" smtClean="0"/>
              <a:t>Lecture/Ecriture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Utiles</a:t>
            </a:r>
            <a:r>
              <a:rPr lang="en-US" dirty="0" smtClean="0"/>
              <a:t> pour un usage  </a:t>
            </a:r>
            <a:r>
              <a:rPr lang="en-US" dirty="0" err="1" smtClean="0"/>
              <a:t>temporaire</a:t>
            </a:r>
            <a:r>
              <a:rPr lang="en-US" dirty="0" smtClean="0"/>
              <a:t>(!) </a:t>
            </a:r>
            <a:r>
              <a:rPr lang="en-US" dirty="0" err="1" smtClean="0"/>
              <a:t>stockage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endParaRPr lang="en-US" dirty="0" smtClean="0"/>
          </a:p>
          <a:p>
            <a:pPr lvl="1"/>
            <a:r>
              <a:rPr lang="en-US" dirty="0" smtClean="0"/>
              <a:t>Les </a:t>
            </a:r>
            <a:r>
              <a:rPr lang="en-US" dirty="0" err="1" smtClean="0"/>
              <a:t>données</a:t>
            </a:r>
            <a:r>
              <a:rPr lang="en-US" dirty="0" smtClean="0"/>
              <a:t> </a:t>
            </a:r>
            <a:r>
              <a:rPr lang="en-US" dirty="0" err="1" smtClean="0"/>
              <a:t>disapparaîtront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fois</a:t>
            </a:r>
            <a:r>
              <a:rPr lang="en-US" dirty="0" smtClean="0"/>
              <a:t> la VM </a:t>
            </a:r>
            <a:r>
              <a:rPr lang="en-US" dirty="0" err="1" smtClean="0"/>
              <a:t>détruite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Classes </a:t>
            </a:r>
            <a:r>
              <a:rPr lang="en-US" dirty="0" err="1" smtClean="0"/>
              <a:t>d’addresses</a:t>
            </a:r>
            <a:r>
              <a:rPr lang="en-US" dirty="0" smtClean="0"/>
              <a:t> IP&amp; </a:t>
            </a:r>
            <a:r>
              <a:rPr lang="en-US" dirty="0" err="1" smtClean="0"/>
              <a:t>Sélection</a:t>
            </a:r>
            <a:endParaRPr lang="en-US" dirty="0" smtClean="0"/>
          </a:p>
          <a:p>
            <a:pPr lvl="1"/>
            <a:r>
              <a:rPr lang="fr-FR" b="1" dirty="0" smtClean="0"/>
              <a:t>Publiques</a:t>
            </a:r>
            <a:r>
              <a:rPr lang="fr-FR" dirty="0" smtClean="0"/>
              <a:t> : Services accessible via internet </a:t>
            </a:r>
          </a:p>
          <a:p>
            <a:pPr lvl="1"/>
            <a:r>
              <a:rPr lang="fr-FR" b="1" dirty="0" smtClean="0"/>
              <a:t>Locales</a:t>
            </a:r>
            <a:r>
              <a:rPr lang="fr-FR" dirty="0" smtClean="0"/>
              <a:t> : Systèmes de batch ou calculs parallèles </a:t>
            </a:r>
          </a:p>
          <a:p>
            <a:pPr lvl="1"/>
            <a:r>
              <a:rPr lang="fr-FR" b="1" dirty="0" smtClean="0"/>
              <a:t>Privées</a:t>
            </a:r>
            <a:r>
              <a:rPr lang="fr-FR" dirty="0" smtClean="0"/>
              <a:t> : Les esclaves dans les systèmes pilot jobs.</a:t>
            </a:r>
          </a:p>
          <a:p>
            <a:r>
              <a:rPr lang="en-US" dirty="0" smtClean="0"/>
              <a:t>IPv6</a:t>
            </a:r>
          </a:p>
          <a:p>
            <a:pPr lvl="1"/>
            <a:r>
              <a:rPr lang="en-US" dirty="0" err="1" smtClean="0"/>
              <a:t>StratusLab</a:t>
            </a:r>
            <a:r>
              <a:rPr lang="en-US" dirty="0" smtClean="0"/>
              <a:t> </a:t>
            </a:r>
            <a:r>
              <a:rPr lang="en-US" dirty="0" err="1" smtClean="0"/>
              <a:t>supporte</a:t>
            </a:r>
            <a:r>
              <a:rPr lang="en-US" dirty="0" smtClean="0"/>
              <a:t> l’IPv6 networking pour les 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Pas encore </a:t>
            </a:r>
            <a:r>
              <a:rPr lang="en-US" dirty="0" err="1" smtClean="0"/>
              <a:t>disponible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l’infrastructure</a:t>
            </a:r>
            <a:r>
              <a:rPr lang="en-US" dirty="0" smtClean="0"/>
              <a:t> de </a:t>
            </a:r>
            <a:r>
              <a:rPr lang="en-US" dirty="0" err="1" smtClean="0"/>
              <a:t>référence</a:t>
            </a:r>
            <a:endParaRPr lang="en-US" dirty="0" smtClean="0"/>
          </a:p>
          <a:p>
            <a:r>
              <a:rPr lang="en-US" dirty="0" smtClean="0"/>
              <a:t>Services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venir</a:t>
            </a:r>
            <a:endParaRPr lang="en-US" dirty="0" smtClean="0"/>
          </a:p>
          <a:p>
            <a:pPr lvl="1"/>
            <a:r>
              <a:rPr lang="en-US" dirty="0" err="1" smtClean="0"/>
              <a:t>Spécification</a:t>
            </a:r>
            <a:r>
              <a:rPr lang="en-US" dirty="0" smtClean="0"/>
              <a:t> des firewalls par les </a:t>
            </a:r>
            <a:r>
              <a:rPr lang="en-US" dirty="0" err="1" smtClean="0"/>
              <a:t>utilisateurs</a:t>
            </a:r>
            <a:endParaRPr lang="en-US" dirty="0" smtClean="0"/>
          </a:p>
          <a:p>
            <a:pPr lvl="1"/>
            <a:r>
              <a:rPr lang="en-US" dirty="0" err="1" smtClean="0"/>
              <a:t>Réservation</a:t>
            </a:r>
            <a:r>
              <a:rPr lang="en-US" dirty="0" smtClean="0"/>
              <a:t> des addresses IP</a:t>
            </a:r>
          </a:p>
          <a:p>
            <a:pPr lvl="1"/>
            <a:r>
              <a:rPr lang="en-US" dirty="0" err="1" smtClean="0"/>
              <a:t>VLANs</a:t>
            </a:r>
            <a:r>
              <a:rPr lang="en-US" dirty="0" smtClean="0"/>
              <a:t> </a:t>
            </a:r>
            <a:r>
              <a:rPr lang="en-US" dirty="0" err="1" smtClean="0"/>
              <a:t>dynamiques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des images dans </a:t>
            </a:r>
            <a:r>
              <a:rPr lang="fr-FR" dirty="0" err="1" smtClean="0"/>
              <a:t>StratusLab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839200" cy="5105400"/>
          </a:xfrm>
        </p:spPr>
        <p:txBody>
          <a:bodyPr>
            <a:normAutofit/>
          </a:bodyPr>
          <a:lstStyle/>
          <a:p>
            <a:r>
              <a:rPr lang="fr-FR" dirty="0" smtClean="0"/>
              <a:t>La création des images empêche l’utilisation du </a:t>
            </a:r>
            <a:r>
              <a:rPr lang="fr-FR" dirty="0" err="1" smtClean="0"/>
              <a:t>cloud</a:t>
            </a:r>
            <a:endParaRPr lang="fr-FR" dirty="0" smtClean="0"/>
          </a:p>
          <a:p>
            <a:pPr lvl="1"/>
            <a:r>
              <a:rPr lang="fr-FR" dirty="0" smtClean="0"/>
              <a:t>La création des </a:t>
            </a:r>
            <a:r>
              <a:rPr lang="fr-FR" dirty="0" err="1" smtClean="0"/>
              <a:t>VMs</a:t>
            </a:r>
            <a:r>
              <a:rPr lang="fr-FR" dirty="0" smtClean="0"/>
              <a:t> prend beaucoup d’effort </a:t>
            </a:r>
          </a:p>
          <a:p>
            <a:pPr lvl="1"/>
            <a:r>
              <a:rPr lang="fr-FR" dirty="0" smtClean="0"/>
              <a:t>Vérification que les machines sont sécurisées est difficile</a:t>
            </a:r>
          </a:p>
          <a:p>
            <a:pPr lvl="1"/>
            <a:r>
              <a:rPr lang="fr-FR" dirty="0" smtClean="0"/>
              <a:t>La partage des </a:t>
            </a:r>
            <a:r>
              <a:rPr lang="fr-FR" dirty="0" err="1" smtClean="0"/>
              <a:t>VMs</a:t>
            </a:r>
            <a:r>
              <a:rPr lang="fr-FR" dirty="0" smtClean="0"/>
              <a:t> existantes facilite l’utilisation du </a:t>
            </a:r>
            <a:r>
              <a:rPr lang="fr-FR" dirty="0" err="1" smtClean="0"/>
              <a:t>cloud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 err="1" smtClean="0"/>
              <a:t>Marketplace</a:t>
            </a:r>
            <a:r>
              <a:rPr lang="fr-FR" dirty="0" smtClean="0"/>
              <a:t> facilite le partage des images</a:t>
            </a:r>
          </a:p>
          <a:p>
            <a:pPr lvl="1"/>
            <a:r>
              <a:rPr lang="fr-FR" dirty="0" smtClean="0"/>
              <a:t>Base de métadonnées pour les images disques et machines</a:t>
            </a:r>
          </a:p>
          <a:p>
            <a:pPr lvl="1"/>
            <a:r>
              <a:rPr lang="fr-FR" dirty="0" smtClean="0"/>
              <a:t>Les images sont stockées dans le </a:t>
            </a:r>
            <a:r>
              <a:rPr lang="fr-FR" dirty="0" err="1" smtClean="0"/>
              <a:t>cloud</a:t>
            </a:r>
            <a:r>
              <a:rPr lang="fr-FR" dirty="0" smtClean="0"/>
              <a:t>, la grille, ou le web</a:t>
            </a:r>
          </a:p>
          <a:p>
            <a:pPr lvl="1"/>
            <a:r>
              <a:rPr lang="fr-FR" dirty="0" smtClean="0"/>
              <a:t>Créer la confiance entre les créateurs, utilisateurs et administrateurs </a:t>
            </a:r>
          </a:p>
          <a:p>
            <a:r>
              <a:rPr lang="fr-FR" dirty="0" smtClean="0"/>
              <a:t>Avantages</a:t>
            </a:r>
          </a:p>
          <a:p>
            <a:pPr lvl="1"/>
            <a:r>
              <a:rPr lang="fr-FR" b="1" dirty="0" smtClean="0"/>
              <a:t>Utilisateurs</a:t>
            </a:r>
            <a:r>
              <a:rPr lang="fr-FR" dirty="0" smtClean="0"/>
              <a:t> : chercher et utiliser des images existantes</a:t>
            </a:r>
          </a:p>
          <a:p>
            <a:pPr lvl="1"/>
            <a:r>
              <a:rPr lang="fr-FR" b="1" dirty="0" smtClean="0"/>
              <a:t>Créateurs</a:t>
            </a:r>
            <a:r>
              <a:rPr lang="fr-FR" dirty="0" smtClean="0"/>
              <a:t> : publier leurs images et attirer plus d’utilisateurs</a:t>
            </a:r>
          </a:p>
          <a:p>
            <a:pPr lvl="1"/>
            <a:r>
              <a:rPr lang="fr-FR" b="1" dirty="0" smtClean="0"/>
              <a:t>Administrateurs</a:t>
            </a:r>
            <a:r>
              <a:rPr lang="fr-FR" dirty="0" smtClean="0"/>
              <a:t> : évaluer la fiabilité des images avec les métadonnées </a:t>
            </a:r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Machines </a:t>
            </a:r>
            <a:r>
              <a:rPr lang="en-US" dirty="0" err="1" smtClean="0"/>
              <a:t>virtuelles</a:t>
            </a:r>
            <a:r>
              <a:rPr lang="en-US" dirty="0" smtClean="0"/>
              <a:t> avec des services </a:t>
            </a:r>
            <a:r>
              <a:rPr lang="en-US" dirty="0" err="1" smtClean="0"/>
              <a:t>préinstallés/configurés</a:t>
            </a:r>
            <a:endParaRPr lang="en-US" dirty="0" smtClean="0"/>
          </a:p>
          <a:p>
            <a:pPr lvl="1"/>
            <a:r>
              <a:rPr lang="fr-FR" dirty="0" smtClean="0"/>
              <a:t>Facilite un accès rapide en utilisant les ressources </a:t>
            </a:r>
            <a:r>
              <a:rPr lang="fr-FR" dirty="0" err="1" smtClean="0"/>
              <a:t>cloud</a:t>
            </a:r>
            <a:endParaRPr lang="en-US" dirty="0" smtClean="0"/>
          </a:p>
          <a:p>
            <a:pPr lvl="1"/>
            <a:r>
              <a:rPr lang="en-US" dirty="0" smtClean="0"/>
              <a:t>Le packaging </a:t>
            </a:r>
            <a:r>
              <a:rPr lang="en-US" dirty="0" err="1" smtClean="0"/>
              <a:t>permet</a:t>
            </a:r>
            <a:r>
              <a:rPr lang="en-US" dirty="0" smtClean="0"/>
              <a:t> </a:t>
            </a:r>
            <a:r>
              <a:rPr lang="en-US" dirty="0" err="1" smtClean="0"/>
              <a:t>d’éviter</a:t>
            </a:r>
            <a:r>
              <a:rPr lang="en-US" dirty="0" smtClean="0"/>
              <a:t> les complications </a:t>
            </a:r>
            <a:r>
              <a:rPr lang="en-US" dirty="0" err="1" smtClean="0"/>
              <a:t>d’installation</a:t>
            </a:r>
            <a:endParaRPr lang="en-US" dirty="0" smtClean="0"/>
          </a:p>
          <a:p>
            <a:r>
              <a:rPr lang="en-US" dirty="0" smtClean="0"/>
              <a:t>Des </a:t>
            </a:r>
            <a:r>
              <a:rPr lang="en-US" dirty="0" err="1" smtClean="0"/>
              <a:t>outils</a:t>
            </a:r>
            <a:r>
              <a:rPr lang="en-US" dirty="0" smtClean="0"/>
              <a:t> pour </a:t>
            </a:r>
            <a:r>
              <a:rPr lang="en-US" dirty="0" err="1" smtClean="0"/>
              <a:t>préparer</a:t>
            </a:r>
            <a:r>
              <a:rPr lang="en-US" dirty="0" smtClean="0"/>
              <a:t> et </a:t>
            </a:r>
            <a:r>
              <a:rPr lang="en-US" dirty="0" err="1" smtClean="0"/>
              <a:t>publier</a:t>
            </a:r>
            <a:r>
              <a:rPr lang="en-US" dirty="0" smtClean="0"/>
              <a:t> </a:t>
            </a:r>
            <a:r>
              <a:rPr lang="en-US" dirty="0" err="1" smtClean="0"/>
              <a:t>vos</a:t>
            </a:r>
            <a:r>
              <a:rPr lang="en-US" dirty="0" smtClean="0"/>
              <a:t> images</a:t>
            </a:r>
          </a:p>
          <a:p>
            <a:pPr lvl="1"/>
            <a:r>
              <a:rPr lang="en-US" dirty="0" smtClean="0"/>
              <a:t>Guidelines de </a:t>
            </a:r>
            <a:r>
              <a:rPr lang="en-US" dirty="0" err="1" smtClean="0"/>
              <a:t>Securité</a:t>
            </a:r>
            <a:endParaRPr lang="en-US" dirty="0" smtClean="0"/>
          </a:p>
          <a:p>
            <a:pPr lvl="1"/>
            <a:r>
              <a:rPr lang="en-US" dirty="0" err="1" smtClean="0"/>
              <a:t>Changements</a:t>
            </a:r>
            <a:r>
              <a:rPr lang="en-US" dirty="0" smtClean="0"/>
              <a:t> </a:t>
            </a:r>
            <a:r>
              <a:rPr lang="en-US" dirty="0" err="1" smtClean="0"/>
              <a:t>Incrémentaux</a:t>
            </a:r>
            <a:r>
              <a:rPr lang="en-US" dirty="0" smtClean="0"/>
              <a:t> </a:t>
            </a:r>
            <a:r>
              <a:rPr lang="en-US" dirty="0" smtClean="0"/>
              <a:t>aux images de base</a:t>
            </a:r>
          </a:p>
          <a:p>
            <a:pPr lvl="1"/>
            <a:r>
              <a:rPr lang="en-US" dirty="0" smtClean="0"/>
              <a:t>Marketplace pour </a:t>
            </a:r>
            <a:r>
              <a:rPr lang="en-US" dirty="0" err="1" smtClean="0"/>
              <a:t>publier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Des Appliances </a:t>
            </a:r>
            <a:r>
              <a:rPr lang="en-US" dirty="0" err="1" smtClean="0"/>
              <a:t>supportées</a:t>
            </a:r>
            <a:r>
              <a:rPr lang="en-US" dirty="0" smtClean="0"/>
              <a:t> par </a:t>
            </a:r>
            <a:r>
              <a:rPr lang="en-US" dirty="0" err="1" smtClean="0"/>
              <a:t>StratusLab</a:t>
            </a:r>
            <a:endParaRPr lang="en-US" dirty="0" smtClean="0"/>
          </a:p>
          <a:p>
            <a:pPr lvl="1"/>
            <a:r>
              <a:rPr lang="en-US" dirty="0" smtClean="0"/>
              <a:t>Images de base : </a:t>
            </a:r>
            <a:r>
              <a:rPr lang="en-US" dirty="0" err="1" smtClean="0"/>
              <a:t>ttylinux</a:t>
            </a:r>
            <a:r>
              <a:rPr lang="en-US" dirty="0" smtClean="0"/>
              <a:t>, Fedora, </a:t>
            </a:r>
            <a:r>
              <a:rPr lang="en-US" dirty="0" err="1" smtClean="0"/>
              <a:t>CentOS</a:t>
            </a:r>
            <a:r>
              <a:rPr lang="en-US" dirty="0" smtClean="0"/>
              <a:t>, </a:t>
            </a:r>
            <a:r>
              <a:rPr lang="en-US" dirty="0" err="1" smtClean="0"/>
              <a:t>OpenSuSE</a:t>
            </a:r>
            <a:r>
              <a:rPr lang="en-US" dirty="0" smtClean="0"/>
              <a:t>, </a:t>
            </a:r>
            <a:r>
              <a:rPr lang="en-US" dirty="0" err="1" smtClean="0"/>
              <a:t>Ubuntu</a:t>
            </a:r>
            <a:r>
              <a:rPr lang="en-US" dirty="0" smtClean="0"/>
              <a:t>, </a:t>
            </a:r>
            <a:r>
              <a:rPr lang="en-US" dirty="0" err="1" smtClean="0"/>
              <a:t>Debian</a:t>
            </a:r>
            <a:endParaRPr lang="en-US" dirty="0" smtClean="0"/>
          </a:p>
          <a:p>
            <a:pPr lvl="1"/>
            <a:r>
              <a:rPr lang="en-US" dirty="0" err="1" smtClean="0"/>
              <a:t>Bioinformatique</a:t>
            </a:r>
            <a:r>
              <a:rPr lang="en-US" dirty="0" smtClean="0"/>
              <a:t> : </a:t>
            </a:r>
            <a:r>
              <a:rPr lang="en-US" dirty="0" err="1" smtClean="0"/>
              <a:t>Serveurs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r>
              <a:rPr lang="en-US" dirty="0" smtClean="0"/>
              <a:t> et images </a:t>
            </a:r>
            <a:r>
              <a:rPr lang="en-US" dirty="0" err="1" smtClean="0"/>
              <a:t>d’analyses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Acteurs et </a:t>
            </a:r>
            <a:r>
              <a:rPr lang="fr-FR" dirty="0" err="1" smtClean="0"/>
              <a:t>Workflows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3" descr="20110505-marketplace-workflows-hepi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8077200" cy="5418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des utilisateurs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Authentification et autorisation</a:t>
            </a:r>
          </a:p>
          <a:p>
            <a:pPr lvl="1"/>
            <a:r>
              <a:rPr lang="fr-FR" dirty="0" smtClean="0"/>
              <a:t>Un service (« proxy ») commun pour l’authentification</a:t>
            </a:r>
          </a:p>
          <a:p>
            <a:pPr lvl="1"/>
            <a:r>
              <a:rPr lang="fr-FR" dirty="0" smtClean="0"/>
              <a:t>Autorisation faite par chaque service avec les informations du proxy</a:t>
            </a:r>
          </a:p>
          <a:p>
            <a:pPr lvl="1"/>
            <a:r>
              <a:rPr lang="fr-FR" dirty="0" smtClean="0"/>
              <a:t>Supporte les utilisateur/mot de passe dans LDAP ou dans un fichier</a:t>
            </a:r>
          </a:p>
          <a:p>
            <a:pPr lvl="1"/>
            <a:r>
              <a:rPr lang="fr-FR" dirty="0" smtClean="0"/>
              <a:t>Egalement les certificats grilles et les « </a:t>
            </a:r>
            <a:r>
              <a:rPr lang="fr-FR" dirty="0" err="1" smtClean="0"/>
              <a:t>proxies</a:t>
            </a:r>
            <a:r>
              <a:rPr lang="fr-FR" dirty="0" smtClean="0"/>
              <a:t> » VOMS</a:t>
            </a:r>
          </a:p>
          <a:p>
            <a:endParaRPr lang="fr-FR" dirty="0" smtClean="0"/>
          </a:p>
          <a:p>
            <a:r>
              <a:rPr lang="fr-FR" dirty="0" smtClean="0"/>
              <a:t>Service d’enregistrement</a:t>
            </a:r>
          </a:p>
          <a:p>
            <a:pPr lvl="1"/>
            <a:r>
              <a:rPr lang="fr-FR" dirty="0" smtClean="0"/>
              <a:t>Service web simple où les utilisateurs peuvent s’enregistrer et accepter les politiques du </a:t>
            </a:r>
            <a:r>
              <a:rPr lang="fr-FR" dirty="0" err="1" smtClean="0"/>
              <a:t>cloud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Les informations sont stockées dans un serveur LDAP pour faciliter l’intégration avec les autres services</a:t>
            </a:r>
          </a:p>
          <a:p>
            <a:pPr lvl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</a:t>
            </a:r>
            <a:r>
              <a:rPr lang="en-US" dirty="0" err="1" smtClean="0"/>
              <a:t>StratusLab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dirty="0" smtClean="0"/>
              <a:t>Le Client </a:t>
            </a:r>
            <a:r>
              <a:rPr lang="en-US" dirty="0" err="1" smtClean="0"/>
              <a:t>StratusLab</a:t>
            </a:r>
            <a:r>
              <a:rPr lang="en-US" dirty="0" smtClean="0"/>
              <a:t> </a:t>
            </a:r>
            <a:r>
              <a:rPr lang="en-US" dirty="0" err="1" smtClean="0"/>
              <a:t>permet</a:t>
            </a:r>
            <a:r>
              <a:rPr lang="en-US" dirty="0" smtClean="0"/>
              <a:t> </a:t>
            </a:r>
            <a:r>
              <a:rPr lang="en-US" dirty="0" err="1" smtClean="0"/>
              <a:t>l’accès</a:t>
            </a:r>
            <a:r>
              <a:rPr lang="en-US" dirty="0" smtClean="0"/>
              <a:t> distant et le </a:t>
            </a:r>
            <a:r>
              <a:rPr lang="en-US" dirty="0" err="1" smtClean="0"/>
              <a:t>contrôle</a:t>
            </a:r>
            <a:r>
              <a:rPr lang="en-US" dirty="0" smtClean="0"/>
              <a:t> des </a:t>
            </a:r>
            <a:r>
              <a:rPr lang="en-US" dirty="0" err="1" smtClean="0"/>
              <a:t>VMs</a:t>
            </a:r>
            <a:r>
              <a:rPr lang="en-US" dirty="0" smtClean="0"/>
              <a:t> </a:t>
            </a:r>
            <a:r>
              <a:rPr lang="en-US" dirty="0" err="1" smtClean="0"/>
              <a:t>déployées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cloud.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Facile </a:t>
            </a:r>
            <a:r>
              <a:rPr lang="en-US" dirty="0" err="1" smtClean="0"/>
              <a:t>à</a:t>
            </a:r>
            <a:r>
              <a:rPr lang="en-US" dirty="0" smtClean="0"/>
              <a:t> installer et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utiliser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Scripts en python/java avec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dépendances</a:t>
            </a:r>
            <a:r>
              <a:rPr lang="en-US" dirty="0" smtClean="0"/>
              <a:t>, </a:t>
            </a:r>
            <a:r>
              <a:rPr lang="en-US" dirty="0" err="1" smtClean="0"/>
              <a:t>exécutés</a:t>
            </a:r>
            <a:r>
              <a:rPr lang="en-US" dirty="0" smtClean="0"/>
              <a:t> en CLI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Testé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Mac OSX et Linux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fr-FR" dirty="0" smtClean="0"/>
              <a:t>Fonctionnalités de base </a:t>
            </a:r>
            <a:r>
              <a:rPr lang="en-US" dirty="0" smtClean="0"/>
              <a:t>pour Windows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 Infrastructures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990600"/>
            <a:ext cx="8534400" cy="5562600"/>
          </a:xfrm>
        </p:spPr>
        <p:txBody>
          <a:bodyPr/>
          <a:lstStyle/>
          <a:p>
            <a:r>
              <a:rPr lang="en-US" dirty="0" smtClean="0"/>
              <a:t>Infrastructure de </a:t>
            </a:r>
            <a:r>
              <a:rPr lang="en-US" dirty="0" err="1" smtClean="0"/>
              <a:t>référence</a:t>
            </a:r>
            <a:endParaRPr lang="en-US" dirty="0" smtClean="0"/>
          </a:p>
          <a:p>
            <a:pPr lvl="1"/>
            <a:r>
              <a:rPr lang="en-US" dirty="0" smtClean="0"/>
              <a:t>Tester </a:t>
            </a:r>
            <a:r>
              <a:rPr lang="en-US" dirty="0" err="1" smtClean="0"/>
              <a:t>StratusLab</a:t>
            </a:r>
            <a:r>
              <a:rPr lang="en-US" dirty="0" smtClean="0"/>
              <a:t> sans </a:t>
            </a:r>
            <a:r>
              <a:rPr lang="en-US" dirty="0" err="1" smtClean="0"/>
              <a:t>l’installer</a:t>
            </a:r>
            <a:endParaRPr lang="en-US" dirty="0" smtClean="0"/>
          </a:p>
          <a:p>
            <a:pPr lvl="1"/>
            <a:r>
              <a:rPr lang="en-US" dirty="0" err="1" smtClean="0"/>
              <a:t>Deux</a:t>
            </a:r>
            <a:r>
              <a:rPr lang="en-US" dirty="0" smtClean="0"/>
              <a:t> sites: LAL (</a:t>
            </a:r>
            <a:r>
              <a:rPr lang="en-US" dirty="0" err="1" smtClean="0"/>
              <a:t>Orsay</a:t>
            </a:r>
            <a:r>
              <a:rPr lang="en-US" dirty="0" smtClean="0"/>
              <a:t>, France) et GRNET (</a:t>
            </a:r>
            <a:r>
              <a:rPr lang="en-US" dirty="0" err="1" smtClean="0"/>
              <a:t>Athène</a:t>
            </a:r>
            <a:r>
              <a:rPr lang="en-US" dirty="0" smtClean="0"/>
              <a:t>, Greece)</a:t>
            </a:r>
          </a:p>
          <a:p>
            <a:pPr lvl="1"/>
            <a:r>
              <a:rPr lang="en-US" dirty="0" smtClean="0"/>
              <a:t>Service de registration </a:t>
            </a:r>
            <a:r>
              <a:rPr lang="en-US" dirty="0" err="1" smtClean="0"/>
              <a:t>fonctionne</a:t>
            </a:r>
            <a:r>
              <a:rPr lang="en-US" dirty="0" smtClean="0"/>
              <a:t> pour les </a:t>
            </a:r>
            <a:r>
              <a:rPr lang="en-US" dirty="0" err="1" smtClean="0"/>
              <a:t>deux</a:t>
            </a:r>
            <a:r>
              <a:rPr lang="en-US" dirty="0" smtClean="0"/>
              <a:t> sites</a:t>
            </a:r>
          </a:p>
          <a:p>
            <a:pPr lvl="1"/>
            <a:r>
              <a:rPr lang="en-US" dirty="0" err="1" smtClean="0"/>
              <a:t>Problèmes</a:t>
            </a:r>
            <a:r>
              <a:rPr lang="en-US" dirty="0" smtClean="0"/>
              <a:t> et questions via </a:t>
            </a:r>
            <a:r>
              <a:rPr lang="en-US" dirty="0" smtClean="0">
                <a:hlinkClick r:id="rId2"/>
              </a:rPr>
              <a:t>support@stratuslab.eu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déployé</a:t>
            </a:r>
            <a:r>
              <a:rPr lang="en-US" dirty="0" smtClean="0"/>
              <a:t> </a:t>
            </a:r>
            <a:r>
              <a:rPr lang="en-US" dirty="0" err="1" smtClean="0"/>
              <a:t>StratusLab</a:t>
            </a:r>
            <a:endParaRPr lang="en-US" dirty="0" smtClean="0"/>
          </a:p>
          <a:p>
            <a:pPr lvl="1"/>
            <a:r>
              <a:rPr lang="en-US" dirty="0" smtClean="0"/>
              <a:t>South Africa</a:t>
            </a:r>
          </a:p>
          <a:p>
            <a:pPr lvl="1"/>
            <a:r>
              <a:rPr lang="en-US" dirty="0" smtClean="0"/>
              <a:t>Vietnam</a:t>
            </a:r>
          </a:p>
          <a:p>
            <a:pPr lvl="1"/>
            <a:r>
              <a:rPr lang="en-US" dirty="0" smtClean="0"/>
              <a:t>UK</a:t>
            </a:r>
          </a:p>
          <a:p>
            <a:pPr lvl="1"/>
            <a:r>
              <a:rPr lang="en-US" dirty="0" smtClean="0"/>
              <a:t>Bordeaux</a:t>
            </a:r>
          </a:p>
          <a:p>
            <a:pPr lvl="1"/>
            <a:r>
              <a:rPr lang="en-US" dirty="0" smtClean="0"/>
              <a:t>…</a:t>
            </a:r>
          </a:p>
          <a:p>
            <a:pPr lvl="1">
              <a:buNone/>
            </a:pPr>
            <a:r>
              <a:rPr lang="en-US" sz="2400" b="1" dirty="0" smtClean="0">
                <a:solidFill>
                  <a:srgbClr val="132B66"/>
                </a:solidFill>
                <a:latin typeface="Arial Narrow"/>
                <a:cs typeface="Arial Narrow"/>
              </a:rPr>
              <a:t>Tester la solution </a:t>
            </a:r>
            <a:r>
              <a:rPr lang="en-US" sz="2400" b="1" dirty="0" err="1" smtClean="0">
                <a:solidFill>
                  <a:srgbClr val="132B66"/>
                </a:solidFill>
                <a:latin typeface="Arial Narrow"/>
                <a:cs typeface="Arial Narrow"/>
              </a:rPr>
              <a:t>StratusLab</a:t>
            </a:r>
            <a:r>
              <a:rPr lang="en-US" sz="2400" b="1" dirty="0" smtClean="0">
                <a:solidFill>
                  <a:srgbClr val="132B66"/>
                </a:solidFill>
                <a:latin typeface="Arial Narrow"/>
                <a:cs typeface="Arial Narrow"/>
              </a:rPr>
              <a:t> :</a:t>
            </a:r>
          </a:p>
          <a:p>
            <a:pPr lvl="1"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Demain</a:t>
            </a: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 pour le Tutorial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Federated</a:t>
            </a:r>
            <a:r>
              <a:rPr lang="fr-FR" dirty="0" smtClean="0"/>
              <a:t> Cloud Initiative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534400" cy="5105400"/>
          </a:xfrm>
        </p:spPr>
        <p:txBody>
          <a:bodyPr/>
          <a:lstStyle/>
          <a:p>
            <a:pPr lvl="1"/>
            <a:r>
              <a:rPr lang="fr-FR" b="1" dirty="0" smtClean="0"/>
              <a:t>Goal</a:t>
            </a:r>
            <a:r>
              <a:rPr lang="fr-FR" dirty="0" smtClean="0"/>
              <a:t> : identifier et  travailler avec les fournisseurs de ressources, fournisseurs  de logiciels et communautés d'utilisateurs, afin d’intégrer les ressources Cloud dans les infrastructure de production d’EGI.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b="1" dirty="0" smtClean="0"/>
              <a:t>Test </a:t>
            </a:r>
            <a:r>
              <a:rPr lang="fr-FR" b="1" dirty="0" err="1" smtClean="0"/>
              <a:t>bed</a:t>
            </a:r>
            <a:r>
              <a:rPr lang="fr-FR" b="1" dirty="0" smtClean="0"/>
              <a:t> </a:t>
            </a:r>
            <a:r>
              <a:rPr lang="fr-FR" dirty="0" smtClean="0"/>
              <a:t>: implémentation des interfaces et des services pour un </a:t>
            </a:r>
            <a:r>
              <a:rPr lang="fr-FR" dirty="0" err="1" smtClean="0"/>
              <a:t>cloud</a:t>
            </a:r>
            <a:r>
              <a:rPr lang="fr-FR" dirty="0" smtClean="0"/>
              <a:t> fédéré basé sur les standards et les logiciels disponibles.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b="1" dirty="0" smtClean="0"/>
              <a:t>Participation</a:t>
            </a:r>
            <a:r>
              <a:rPr lang="fr-FR" dirty="0" smtClean="0"/>
              <a:t> de </a:t>
            </a:r>
            <a:r>
              <a:rPr lang="fr-FR" dirty="0" err="1" smtClean="0"/>
              <a:t>FranceGrilles</a:t>
            </a:r>
            <a:r>
              <a:rPr lang="fr-FR" dirty="0" smtClean="0"/>
              <a:t> et du LAL dans cette initiative.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b="1" dirty="0" smtClean="0"/>
              <a:t>Plugin </a:t>
            </a:r>
            <a:r>
              <a:rPr lang="fr-FR" b="1" dirty="0" err="1" smtClean="0"/>
              <a:t>StratusLab</a:t>
            </a:r>
            <a:r>
              <a:rPr lang="fr-FR" b="1" dirty="0" smtClean="0"/>
              <a:t> </a:t>
            </a:r>
            <a:r>
              <a:rPr lang="fr-FR" dirty="0" smtClean="0"/>
              <a:t>pour l’implémentation </a:t>
            </a:r>
            <a:r>
              <a:rPr lang="fr-FR" dirty="0" err="1" smtClean="0"/>
              <a:t>rOCCI</a:t>
            </a:r>
            <a:r>
              <a:rPr lang="fr-FR" dirty="0" smtClean="0"/>
              <a:t> d’OCCI disponible</a:t>
            </a:r>
          </a:p>
          <a:p>
            <a:pPr lvl="2"/>
            <a:r>
              <a:rPr lang="fr-FR" dirty="0" smtClean="0"/>
              <a:t>Développé afin que l’infrastructure </a:t>
            </a:r>
            <a:r>
              <a:rPr lang="fr-FR" dirty="0" err="1" smtClean="0"/>
              <a:t>StratusLab</a:t>
            </a:r>
            <a:r>
              <a:rPr lang="fr-FR" dirty="0" smtClean="0"/>
              <a:t> du LAL intègre le Test </a:t>
            </a:r>
            <a:r>
              <a:rPr lang="fr-FR" dirty="0" err="1" smtClean="0"/>
              <a:t>bed</a:t>
            </a:r>
            <a:r>
              <a:rPr lang="fr-FR" dirty="0" smtClean="0"/>
              <a:t> de la </a:t>
            </a:r>
            <a:r>
              <a:rPr lang="fr-FR" dirty="0" err="1" smtClean="0"/>
              <a:t>Federated</a:t>
            </a:r>
            <a:r>
              <a:rPr lang="fr-FR" dirty="0" smtClean="0"/>
              <a:t> Cloud Initiative 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257300"/>
            <a:ext cx="8534400" cy="5295900"/>
          </a:xfrm>
        </p:spPr>
        <p:txBody>
          <a:bodyPr>
            <a:normAutofit/>
          </a:bodyPr>
          <a:lstStyle/>
          <a:p>
            <a:pPr lvl="1"/>
            <a:r>
              <a:rPr lang="en-US" dirty="0" err="1" smtClean="0"/>
              <a:t>Utilisation</a:t>
            </a:r>
            <a:r>
              <a:rPr lang="en-US" dirty="0" smtClean="0"/>
              <a:t> de CIMI pour </a:t>
            </a:r>
            <a:r>
              <a:rPr lang="en-US" dirty="0" err="1" smtClean="0"/>
              <a:t>tous</a:t>
            </a:r>
            <a:r>
              <a:rPr lang="en-US" dirty="0" smtClean="0"/>
              <a:t> les services </a:t>
            </a:r>
            <a:r>
              <a:rPr lang="en-US" dirty="0" err="1" smtClean="0"/>
              <a:t>StratusLab</a:t>
            </a:r>
            <a:r>
              <a:rPr lang="en-US" dirty="0" smtClean="0"/>
              <a:t>, </a:t>
            </a:r>
            <a:r>
              <a:rPr lang="en-US" dirty="0" err="1" smtClean="0"/>
              <a:t>inclus</a:t>
            </a:r>
            <a:r>
              <a:rPr lang="en-US" dirty="0" smtClean="0"/>
              <a:t> le VMM service.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Fournir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interface web </a:t>
            </a:r>
            <a:r>
              <a:rPr lang="en-US" dirty="0" err="1" smtClean="0"/>
              <a:t>complète</a:t>
            </a:r>
            <a:r>
              <a:rPr lang="en-US" dirty="0" smtClean="0"/>
              <a:t> et unique pour </a:t>
            </a:r>
            <a:r>
              <a:rPr lang="en-US" dirty="0" err="1" smtClean="0"/>
              <a:t>tous</a:t>
            </a:r>
            <a:r>
              <a:rPr lang="en-US" dirty="0" smtClean="0"/>
              <a:t> les services </a:t>
            </a:r>
            <a:r>
              <a:rPr lang="en-US" dirty="0" err="1" smtClean="0"/>
              <a:t>StratusLab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Utilisation</a:t>
            </a:r>
            <a:r>
              <a:rPr lang="en-US" dirty="0" smtClean="0"/>
              <a:t> de Cassandra </a:t>
            </a:r>
            <a:r>
              <a:rPr lang="en-US" dirty="0" err="1" smtClean="0"/>
              <a:t>dans</a:t>
            </a:r>
            <a:r>
              <a:rPr lang="en-US" dirty="0" smtClean="0"/>
              <a:t> le Marketplace </a:t>
            </a:r>
            <a:r>
              <a:rPr lang="en-US" dirty="0" err="1" smtClean="0"/>
              <a:t>afin</a:t>
            </a:r>
            <a:r>
              <a:rPr lang="en-US" dirty="0" smtClean="0"/>
              <a:t> de </a:t>
            </a:r>
            <a:r>
              <a:rPr lang="en-US" dirty="0" err="1" smtClean="0"/>
              <a:t>faciliter</a:t>
            </a:r>
            <a:r>
              <a:rPr lang="en-US" dirty="0" smtClean="0"/>
              <a:t> la </a:t>
            </a:r>
            <a:r>
              <a:rPr lang="en-US" dirty="0" err="1" smtClean="0"/>
              <a:t>fédération</a:t>
            </a:r>
            <a:r>
              <a:rPr lang="en-US" dirty="0" smtClean="0"/>
              <a:t> et simplifier </a:t>
            </a:r>
            <a:r>
              <a:rPr lang="en-US" dirty="0" err="1" smtClean="0"/>
              <a:t>l’implémentation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Une</a:t>
            </a:r>
            <a:r>
              <a:rPr lang="en-US" dirty="0" smtClean="0"/>
              <a:t> nouvelle version de </a:t>
            </a:r>
            <a:r>
              <a:rPr lang="en-US" dirty="0" err="1" smtClean="0"/>
              <a:t>StratusLab</a:t>
            </a:r>
            <a:r>
              <a:rPr lang="en-US" dirty="0" smtClean="0"/>
              <a:t> ~ </a:t>
            </a:r>
            <a:r>
              <a:rPr lang="en-US" dirty="0" err="1" smtClean="0"/>
              <a:t>tous</a:t>
            </a:r>
            <a:r>
              <a:rPr lang="en-US" dirty="0" smtClean="0"/>
              <a:t> les 3 </a:t>
            </a:r>
            <a:r>
              <a:rPr lang="en-US" dirty="0" err="1" smtClean="0"/>
              <a:t>mois</a:t>
            </a:r>
            <a:endParaRPr lang="en-US" dirty="0" smtClean="0"/>
          </a:p>
          <a:p>
            <a:pPr lvl="2"/>
            <a:r>
              <a:rPr lang="en-US" dirty="0" smtClean="0"/>
              <a:t>Principe de </a:t>
            </a:r>
            <a:r>
              <a:rPr lang="en-US" dirty="0" err="1" smtClean="0"/>
              <a:t>numérotation</a:t>
            </a:r>
            <a:r>
              <a:rPr lang="en-US" dirty="0" smtClean="0"/>
              <a:t> et de publication </a:t>
            </a:r>
            <a:r>
              <a:rPr lang="en-US" dirty="0" err="1" smtClean="0"/>
              <a:t>à</a:t>
            </a:r>
            <a:r>
              <a:rPr lang="en-US" dirty="0" smtClean="0"/>
              <a:t> la </a:t>
            </a:r>
            <a:r>
              <a:rPr lang="en-US" dirty="0" err="1" smtClean="0"/>
              <a:t>Ubuntu</a:t>
            </a:r>
            <a:endParaRPr lang="en-US" dirty="0" smtClean="0"/>
          </a:p>
          <a:p>
            <a:pPr lvl="2"/>
            <a:r>
              <a:rPr lang="en-US" dirty="0" smtClean="0"/>
              <a:t> Entre versions </a:t>
            </a:r>
            <a:r>
              <a:rPr lang="en-US" dirty="0" err="1" smtClean="0"/>
              <a:t>temporisées</a:t>
            </a:r>
            <a:r>
              <a:rPr lang="en-US" dirty="0" smtClean="0"/>
              <a:t>, </a:t>
            </a:r>
            <a:r>
              <a:rPr lang="en-US" dirty="0" err="1" smtClean="0"/>
              <a:t>possibilité</a:t>
            </a:r>
            <a:r>
              <a:rPr lang="en-US" dirty="0" smtClean="0"/>
              <a:t> de </a:t>
            </a:r>
            <a:r>
              <a:rPr lang="en-US" dirty="0" err="1" smtClean="0"/>
              <a:t>sortir</a:t>
            </a:r>
            <a:r>
              <a:rPr lang="en-US" dirty="0" smtClean="0"/>
              <a:t> des versions bug-fix</a:t>
            </a:r>
          </a:p>
          <a:p>
            <a:pPr lvl="1">
              <a:buNone/>
            </a:pPr>
            <a:endParaRPr lang="en-US" sz="2054" dirty="0" smtClean="0"/>
          </a:p>
          <a:p>
            <a:pPr lvl="1"/>
            <a:endParaRPr lang="en-US" sz="2054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3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8629650" cy="54737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Architecture</a:t>
            </a:r>
          </a:p>
          <a:p>
            <a:pPr lvl="1"/>
            <a:r>
              <a:rPr lang="fr-FR" dirty="0" smtClean="0"/>
              <a:t>Accès aux machines virtuelles à distance </a:t>
            </a:r>
          </a:p>
          <a:p>
            <a:r>
              <a:rPr lang="fr-FR" dirty="0" smtClean="0"/>
              <a:t>Avantages</a:t>
            </a:r>
          </a:p>
          <a:p>
            <a:pPr lvl="1"/>
            <a:r>
              <a:rPr lang="fr-FR" dirty="0" smtClean="0"/>
              <a:t>Environnement personnalisé</a:t>
            </a:r>
          </a:p>
          <a:p>
            <a:pPr lvl="1"/>
            <a:r>
              <a:rPr lang="fr-FR" dirty="0" smtClean="0"/>
              <a:t>Accès rapide et </a:t>
            </a:r>
            <a:r>
              <a:rPr lang="fr-FR" dirty="0" smtClean="0"/>
              <a:t>simple </a:t>
            </a:r>
            <a:endParaRPr lang="fr-FR" dirty="0" smtClean="0"/>
          </a:p>
          <a:p>
            <a:pPr lvl="1"/>
            <a:r>
              <a:rPr lang="fr-FR" dirty="0" smtClean="0"/>
              <a:t>Accès « </a:t>
            </a:r>
            <a:r>
              <a:rPr lang="fr-FR" dirty="0" err="1" smtClean="0"/>
              <a:t>root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/>
              <a:t>Modèle « </a:t>
            </a:r>
            <a:r>
              <a:rPr lang="fr-FR" dirty="0" err="1" smtClean="0"/>
              <a:t>pay-as-you-go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/>
              <a:t>Optimisation des dépenses sur le matériel et les ressources humaines</a:t>
            </a:r>
            <a:endParaRPr lang="fr-FR" dirty="0" smtClean="0"/>
          </a:p>
          <a:p>
            <a:pPr lvl="1"/>
            <a:r>
              <a:rPr lang="fr-FR" dirty="0" smtClean="0"/>
              <a:t>Green </a:t>
            </a:r>
            <a:r>
              <a:rPr lang="fr-FR" dirty="0" err="1" smtClean="0"/>
              <a:t>Computing</a:t>
            </a:r>
            <a:endParaRPr lang="fr-FR" dirty="0" smtClean="0"/>
          </a:p>
          <a:p>
            <a:r>
              <a:rPr lang="fr-FR" dirty="0" smtClean="0"/>
              <a:t>Inconvénients </a:t>
            </a:r>
          </a:p>
          <a:p>
            <a:pPr lvl="1"/>
            <a:r>
              <a:rPr lang="fr-FR" dirty="0" smtClean="0"/>
              <a:t>Interfaces non standardisées</a:t>
            </a:r>
          </a:p>
          <a:p>
            <a:pPr lvl="1"/>
            <a:r>
              <a:rPr lang="fr-FR" dirty="0" smtClean="0"/>
              <a:t>Création des images pour les machines virtuelles est difficile</a:t>
            </a:r>
          </a:p>
          <a:p>
            <a:pPr lvl="1"/>
            <a:r>
              <a:rPr lang="fr-FR" dirty="0" smtClean="0"/>
              <a:t>Efficacité et productivité dépendent en grande partie des capacités du fournisseur</a:t>
            </a:r>
          </a:p>
          <a:p>
            <a:pPr lvl="1"/>
            <a:r>
              <a:rPr lang="fr-FR" dirty="0" smtClean="0"/>
              <a:t>Mesures de sécurité</a:t>
            </a: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Infrastructure as a Service (IaaS)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et Discussion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utiliser un </a:t>
            </a:r>
            <a:r>
              <a:rPr lang="fr-FR" dirty="0" err="1" smtClean="0"/>
              <a:t>IaaS</a:t>
            </a:r>
            <a:r>
              <a:rPr lang="fr-FR" dirty="0" smtClean="0"/>
              <a:t> Cloud ? 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Environnement personnalisé</a:t>
            </a:r>
          </a:p>
          <a:p>
            <a:pPr lvl="1"/>
            <a:r>
              <a:rPr lang="fr-FR" dirty="0" smtClean="0"/>
              <a:t>Déploiement de logiciels avec dépendances </a:t>
            </a:r>
            <a:r>
              <a:rPr lang="fr-FR" dirty="0" smtClean="0"/>
              <a:t>nombreuses</a:t>
            </a:r>
          </a:p>
          <a:p>
            <a:pPr lvl="1"/>
            <a:r>
              <a:rPr lang="fr-FR" dirty="0" smtClean="0"/>
              <a:t>Utiliser un environnement déjà validé</a:t>
            </a:r>
          </a:p>
          <a:p>
            <a:r>
              <a:rPr lang="fr-FR" dirty="0" smtClean="0"/>
              <a:t>Développements et tests de logiciels</a:t>
            </a:r>
          </a:p>
          <a:p>
            <a:pPr lvl="1"/>
            <a:r>
              <a:rPr lang="fr-FR" dirty="0" smtClean="0"/>
              <a:t>Accès facile à plusieurs systèmes d’exploitation</a:t>
            </a:r>
          </a:p>
          <a:p>
            <a:pPr lvl="1"/>
            <a:r>
              <a:rPr lang="fr-FR" dirty="0" smtClean="0"/>
              <a:t>Changer l’environnement sans impacter les autres développeurs</a:t>
            </a:r>
          </a:p>
          <a:p>
            <a:pPr lvl="1"/>
            <a:r>
              <a:rPr lang="fr-FR" dirty="0" smtClean="0"/>
              <a:t>Tester des systèmes qui contiennent plusieurs machines</a:t>
            </a:r>
          </a:p>
          <a:p>
            <a:r>
              <a:rPr lang="fr-FR" dirty="0" smtClean="0"/>
              <a:t>Déploiement de services</a:t>
            </a:r>
            <a:endParaRPr lang="fr-FR" dirty="0" smtClean="0"/>
          </a:p>
          <a:p>
            <a:pPr lvl="1"/>
            <a:r>
              <a:rPr lang="fr-FR" dirty="0" smtClean="0"/>
              <a:t>D</a:t>
            </a:r>
            <a:r>
              <a:rPr lang="fr-FR" dirty="0" smtClean="0"/>
              <a:t>éployer</a:t>
            </a:r>
            <a:r>
              <a:rPr lang="fr-FR" dirty="0" smtClean="0"/>
              <a:t> </a:t>
            </a:r>
            <a:r>
              <a:rPr lang="fr-FR" dirty="0" smtClean="0"/>
              <a:t>des services sans l’intervention d’un administrateur systèmes</a:t>
            </a:r>
          </a:p>
          <a:p>
            <a:pPr lvl="1"/>
            <a:r>
              <a:rPr lang="fr-FR" dirty="0" smtClean="0"/>
              <a:t>Créer les plateformes (</a:t>
            </a:r>
            <a:r>
              <a:rPr lang="fr-FR" dirty="0" err="1" smtClean="0"/>
              <a:t>PaaS</a:t>
            </a:r>
            <a:r>
              <a:rPr lang="fr-FR" dirty="0" smtClean="0"/>
              <a:t>) pour les communautés scientifiques</a:t>
            </a:r>
          </a:p>
          <a:p>
            <a:r>
              <a:rPr lang="fr-FR" dirty="0" smtClean="0"/>
              <a:t>Accès aux grandes ressources d’une façon dynamique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utiliser</a:t>
            </a:r>
            <a:r>
              <a:rPr lang="en-US" dirty="0" smtClean="0"/>
              <a:t> un </a:t>
            </a:r>
            <a:r>
              <a:rPr lang="en-US" dirty="0" err="1" smtClean="0"/>
              <a:t>IaaS</a:t>
            </a:r>
            <a:r>
              <a:rPr lang="en-US" dirty="0" smtClean="0"/>
              <a:t> Cloud ?</a:t>
            </a:r>
            <a:endParaRPr lang="en-US" dirty="0"/>
          </a:p>
        </p:txBody>
      </p:sp>
      <p:pic>
        <p:nvPicPr>
          <p:cNvPr id="3" name="Picture 2" descr="iaas-workf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82700"/>
            <a:ext cx="8343900" cy="4889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solution pour un </a:t>
            </a:r>
            <a:r>
              <a:rPr lang="fr-FR" dirty="0" err="1" smtClean="0"/>
              <a:t>IaaS</a:t>
            </a:r>
            <a:r>
              <a:rPr lang="fr-FR" dirty="0" smtClean="0"/>
              <a:t> Cloud ?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sz="2800" dirty="0" smtClean="0"/>
              <a:t>Logiciels/projets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800" dirty="0" smtClean="0"/>
              <a:t>Infrastructures :</a:t>
            </a:r>
          </a:p>
          <a:p>
            <a:endParaRPr lang="fr-FR" dirty="0" smtClean="0"/>
          </a:p>
        </p:txBody>
      </p:sp>
      <p:pic>
        <p:nvPicPr>
          <p:cNvPr id="4" name="Picture 39" descr="logo_aw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727699"/>
            <a:ext cx="1676400" cy="46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ElasticHost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747" y="5835650"/>
            <a:ext cx="1828053" cy="5461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 r="12303"/>
          <a:stretch>
            <a:fillRect/>
          </a:stretch>
        </p:blipFill>
        <p:spPr bwMode="auto">
          <a:xfrm>
            <a:off x="6858000" y="4858318"/>
            <a:ext cx="1981200" cy="4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Flexi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858318"/>
            <a:ext cx="1726453" cy="622300"/>
          </a:xfrm>
          <a:prstGeom prst="rect">
            <a:avLst/>
          </a:prstGeom>
        </p:spPr>
      </p:pic>
      <p:pic>
        <p:nvPicPr>
          <p:cNvPr id="8" name="Image 7" descr="Screen shot 2012-11-19 at 2.03.34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853" y="2863850"/>
            <a:ext cx="1421653" cy="215900"/>
          </a:xfrm>
          <a:prstGeom prst="rect">
            <a:avLst/>
          </a:prstGeom>
        </p:spPr>
      </p:pic>
      <p:pic>
        <p:nvPicPr>
          <p:cNvPr id="9" name="Image 8" descr="Screen shot 2012-11-19 at 2.03.20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863850"/>
            <a:ext cx="1828800" cy="431800"/>
          </a:xfrm>
          <a:prstGeom prst="rect">
            <a:avLst/>
          </a:prstGeom>
        </p:spPr>
      </p:pic>
      <p:pic>
        <p:nvPicPr>
          <p:cNvPr id="10" name="Image 9" descr="Screen shot 2012-11-19 at 2.03.04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2228850"/>
            <a:ext cx="1981200" cy="241300"/>
          </a:xfrm>
          <a:prstGeom prst="rect">
            <a:avLst/>
          </a:prstGeom>
        </p:spPr>
      </p:pic>
      <p:pic>
        <p:nvPicPr>
          <p:cNvPr id="12" name="Image 11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907553" y="2108200"/>
            <a:ext cx="1257300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Historique</a:t>
            </a:r>
            <a:r>
              <a:rPr lang="en-US" dirty="0" smtClean="0"/>
              <a:t> de </a:t>
            </a:r>
            <a:r>
              <a:rPr lang="en-US" dirty="0" err="1" smtClean="0"/>
              <a:t>StratusLab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17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="0" dirty="0" smtClean="0"/>
              <a:t>ollaboration </a:t>
            </a:r>
            <a:r>
              <a:rPr lang="en-US" b="0" dirty="0" err="1" smtClean="0"/>
              <a:t>informelle</a:t>
            </a:r>
            <a:r>
              <a:rPr lang="en-US" b="0" dirty="0" smtClean="0"/>
              <a:t> pour </a:t>
            </a:r>
            <a:r>
              <a:rPr lang="en-US" b="0" dirty="0" err="1" smtClean="0"/>
              <a:t>étudier</a:t>
            </a:r>
            <a:r>
              <a:rPr lang="en-US" b="0" dirty="0" smtClean="0"/>
              <a:t> le </a:t>
            </a:r>
            <a:r>
              <a:rPr lang="en-US" b="0" dirty="0" err="1" smtClean="0"/>
              <a:t>déploiement</a:t>
            </a:r>
            <a:r>
              <a:rPr lang="en-US" b="0" dirty="0" smtClean="0"/>
              <a:t> des services de grille </a:t>
            </a:r>
            <a:r>
              <a:rPr lang="en-US" b="0" dirty="0" err="1" smtClean="0"/>
              <a:t>sur</a:t>
            </a:r>
            <a:r>
              <a:rPr lang="en-US" b="0" dirty="0" smtClean="0"/>
              <a:t> Amazon EC2 (2007)</a:t>
            </a: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193872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/>
              <a:t>Projet</a:t>
            </a:r>
            <a:r>
              <a:rPr lang="en-US" b="0" dirty="0" smtClean="0"/>
              <a:t> (</a:t>
            </a:r>
            <a:r>
              <a:rPr lang="en-US" b="0" dirty="0" err="1" smtClean="0"/>
              <a:t>Juin</a:t>
            </a:r>
            <a:r>
              <a:rPr lang="en-US" b="0" dirty="0" smtClean="0"/>
              <a:t> 2010 </a:t>
            </a:r>
            <a:r>
              <a:rPr lang="en-US" b="0" dirty="0" err="1" smtClean="0"/>
              <a:t>à</a:t>
            </a:r>
            <a:r>
              <a:rPr lang="en-US" b="0" dirty="0" smtClean="0"/>
              <a:t> Mai 2012) co-</a:t>
            </a:r>
            <a:r>
              <a:rPr lang="en-US" b="0" dirty="0" err="1" smtClean="0"/>
              <a:t>financé</a:t>
            </a:r>
            <a:r>
              <a:rPr lang="en-US" b="0" dirty="0" smtClean="0"/>
              <a:t> par la CE avec 6 </a:t>
            </a:r>
            <a:r>
              <a:rPr lang="en-US" b="0" dirty="0" err="1" smtClean="0"/>
              <a:t>partenaires</a:t>
            </a:r>
            <a:r>
              <a:rPr lang="en-US" b="0" dirty="0" smtClean="0"/>
              <a:t> de 5 </a:t>
            </a:r>
            <a:r>
              <a:rPr lang="en-US" dirty="0" smtClean="0"/>
              <a:t>pays. </a:t>
            </a:r>
            <a:r>
              <a:rPr lang="en-US" dirty="0" err="1" smtClean="0"/>
              <a:t>Coordonnée</a:t>
            </a:r>
            <a:r>
              <a:rPr lang="en-US" dirty="0" smtClean="0"/>
              <a:t> par le LAL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509887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FF0000"/>
                </a:solidFill>
              </a:rPr>
              <a:t>Open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b="0" i="1" dirty="0" smtClean="0">
                <a:solidFill>
                  <a:srgbClr val="FF0000"/>
                </a:solidFill>
              </a:rPr>
              <a:t>collaboration  </a:t>
            </a:r>
            <a:r>
              <a:rPr lang="en-US" b="0" dirty="0" smtClean="0"/>
              <a:t>pour continuer le </a:t>
            </a:r>
            <a:r>
              <a:rPr lang="en-US" b="0" dirty="0" err="1" smtClean="0"/>
              <a:t>développement</a:t>
            </a:r>
            <a:r>
              <a:rPr lang="en-US" b="0" dirty="0" smtClean="0"/>
              <a:t> et le support du </a:t>
            </a:r>
            <a:r>
              <a:rPr lang="en-US" dirty="0" err="1" smtClean="0"/>
              <a:t>logiciel</a:t>
            </a:r>
            <a:r>
              <a:rPr lang="en-US" dirty="0" smtClean="0"/>
              <a:t> </a:t>
            </a:r>
            <a:r>
              <a:rPr lang="en-US" dirty="0" err="1" smtClean="0"/>
              <a:t>StratusLab</a:t>
            </a:r>
            <a:endParaRPr lang="en-US" b="0" dirty="0"/>
          </a:p>
        </p:txBody>
      </p:sp>
      <p:sp>
        <p:nvSpPr>
          <p:cNvPr id="6" name="Notched Right Arrow 5"/>
          <p:cNvSpPr/>
          <p:nvPr/>
        </p:nvSpPr>
        <p:spPr bwMode="auto">
          <a:xfrm rot="1955401">
            <a:off x="1409162" y="2565685"/>
            <a:ext cx="983539" cy="457200"/>
          </a:xfrm>
          <a:prstGeom prst="notchedRightArrow">
            <a:avLst/>
          </a:prstGeom>
          <a:solidFill>
            <a:srgbClr val="CCFFCC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" name="Notched Right Arrow 6"/>
          <p:cNvSpPr/>
          <p:nvPr/>
        </p:nvSpPr>
        <p:spPr bwMode="auto">
          <a:xfrm rot="1955401">
            <a:off x="3390362" y="4622515"/>
            <a:ext cx="983539" cy="457200"/>
          </a:xfrm>
          <a:prstGeom prst="notchedRightArrow">
            <a:avLst/>
          </a:prstGeom>
          <a:solidFill>
            <a:srgbClr val="CCFFCC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0" y="1574800"/>
            <a:ext cx="2895600" cy="2590800"/>
            <a:chOff x="6096000" y="1143000"/>
            <a:chExt cx="2895600" cy="2590800"/>
          </a:xfrm>
        </p:grpSpPr>
        <p:grpSp>
          <p:nvGrpSpPr>
            <p:cNvPr id="9" name="Group 40"/>
            <p:cNvGrpSpPr/>
            <p:nvPr/>
          </p:nvGrpSpPr>
          <p:grpSpPr>
            <a:xfrm>
              <a:off x="6096000" y="1219200"/>
              <a:ext cx="2816226" cy="2438400"/>
              <a:chOff x="5383212" y="1066800"/>
              <a:chExt cx="2816226" cy="2438400"/>
            </a:xfrm>
          </p:grpSpPr>
          <p:pic>
            <p:nvPicPr>
              <p:cNvPr id="11" name="Picture 10" descr="grnet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383212" y="1858962"/>
                <a:ext cx="1855788" cy="731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 descr="sixsq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15200" y="1805781"/>
                <a:ext cx="6858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2" descr="cnrs.jpe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562600" y="1066800"/>
                <a:ext cx="1143000" cy="71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" descr="ucm.gi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37388" y="1148557"/>
                <a:ext cx="1162050" cy="547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 descr="TelefonicaID_1_300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6900" y="2679700"/>
                <a:ext cx="825500" cy="825500"/>
              </a:xfrm>
              <a:prstGeom prst="rect">
                <a:avLst/>
              </a:prstGeom>
            </p:spPr>
          </p:pic>
          <p:pic>
            <p:nvPicPr>
              <p:cNvPr id="16" name="Picture 15" descr="545px-Blazon_Trinity_College_Dublin.svg.pn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013450" y="2667000"/>
                <a:ext cx="6921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Line Callout 2 (Border and Accent Bar) 9"/>
            <p:cNvSpPr/>
            <p:nvPr/>
          </p:nvSpPr>
          <p:spPr bwMode="auto">
            <a:xfrm>
              <a:off x="6096000" y="1143000"/>
              <a:ext cx="2895600" cy="2590800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64951"/>
                <a:gd name="adj6" fmla="val -44913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</p:grpSp>
      <p:sp>
        <p:nvSpPr>
          <p:cNvPr id="17" name="Line Callout 2 (Border and Accent Bar) 16"/>
          <p:cNvSpPr/>
          <p:nvPr/>
        </p:nvSpPr>
        <p:spPr bwMode="auto">
          <a:xfrm>
            <a:off x="76200" y="5384800"/>
            <a:ext cx="3581400" cy="1143000"/>
          </a:xfrm>
          <a:prstGeom prst="accentBorderCallout2">
            <a:avLst>
              <a:gd name="adj1" fmla="val 83194"/>
              <a:gd name="adj2" fmla="val 105622"/>
              <a:gd name="adj3" fmla="val 82972"/>
              <a:gd name="adj4" fmla="val 111069"/>
              <a:gd name="adj5" fmla="val 34943"/>
              <a:gd name="adj6" fmla="val 1204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Website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: 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  <a:hlinkClick r:id="rId8"/>
              </a:rPr>
              <a:t>http://stratuslab.eu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Twitter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@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StratusLab</a:t>
            </a:r>
            <a:endParaRPr kumimoji="0" lang="en-US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Support</a:t>
            </a:r>
            <a:r>
              <a:rPr lang="en-US" sz="1600" b="0" baseline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: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  <a:hlinkClick r:id="rId9"/>
              </a:rPr>
              <a:t>support@stratuslab.eu</a:t>
            </a:r>
            <a:endParaRPr lang="en-US" sz="1600" b="0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Source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  <a:hlinkClick r:id="rId10"/>
              </a:rPr>
              <a:t>http://github.com/StratusLab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8667750" cy="5473700"/>
          </a:xfrm>
        </p:spPr>
        <p:txBody>
          <a:bodyPr>
            <a:normAutofit/>
          </a:bodyPr>
          <a:lstStyle/>
          <a:p>
            <a:pPr algn="ctr"/>
            <a:r>
              <a:rPr lang="fr-F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StratusLab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peut être utilisé pour le déploiement des différents modèles 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d’un </a:t>
            </a:r>
            <a:r>
              <a:rPr lang="fr-F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IaaS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cloud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dirty="0" smtClean="0"/>
          </a:p>
          <a:p>
            <a:pPr lvl="1">
              <a:spcAft>
                <a:spcPts val="1800"/>
              </a:spcAft>
            </a:pPr>
            <a:r>
              <a:rPr lang="fr-FR" sz="2400" dirty="0" smtClean="0"/>
              <a:t>privé, </a:t>
            </a:r>
          </a:p>
          <a:p>
            <a:pPr lvl="1">
              <a:spcAft>
                <a:spcPts val="1800"/>
              </a:spcAft>
            </a:pPr>
            <a:r>
              <a:rPr lang="fr-FR" sz="2400" dirty="0" smtClean="0"/>
              <a:t>communauté, </a:t>
            </a:r>
          </a:p>
          <a:p>
            <a:pPr lvl="1">
              <a:spcAft>
                <a:spcPts val="1800"/>
              </a:spcAft>
            </a:pPr>
            <a:r>
              <a:rPr lang="fr-FR" sz="2400" dirty="0" smtClean="0"/>
              <a:t>publique, </a:t>
            </a:r>
          </a:p>
          <a:p>
            <a:pPr lvl="1">
              <a:spcAft>
                <a:spcPts val="1800"/>
              </a:spcAft>
            </a:pPr>
            <a:r>
              <a:rPr lang="fr-FR" sz="2400" dirty="0" smtClean="0"/>
              <a:t>hybride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de </a:t>
            </a:r>
            <a:r>
              <a:rPr lang="en-US" dirty="0" err="1" smtClean="0"/>
              <a:t>StratusLab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3" name="Picture 2" descr="architecture-sta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1037749"/>
            <a:ext cx="8686800" cy="55408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de </a:t>
            </a:r>
            <a:r>
              <a:rPr lang="en-US" dirty="0" err="1" smtClean="0"/>
              <a:t>Calcul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206500"/>
            <a:ext cx="8534400" cy="5346700"/>
          </a:xfrm>
        </p:spPr>
        <p:txBody>
          <a:bodyPr/>
          <a:lstStyle/>
          <a:p>
            <a:r>
              <a:rPr lang="en-US" dirty="0" err="1" smtClean="0"/>
              <a:t>Gestion</a:t>
            </a:r>
            <a:r>
              <a:rPr lang="en-US" dirty="0" smtClean="0"/>
              <a:t> des Machines </a:t>
            </a:r>
            <a:r>
              <a:rPr lang="en-US" dirty="0" err="1" smtClean="0"/>
              <a:t>Virtuelles</a:t>
            </a:r>
            <a:endParaRPr lang="en-US" dirty="0" smtClean="0"/>
          </a:p>
          <a:p>
            <a:pPr lvl="1"/>
            <a:r>
              <a:rPr lang="fr-FR" dirty="0" smtClean="0"/>
              <a:t>Permet la gestion des machines virtuelles </a:t>
            </a:r>
            <a:r>
              <a:rPr lang="en-US" dirty="0" smtClean="0"/>
              <a:t>(start, stop, kill)</a:t>
            </a:r>
          </a:p>
          <a:p>
            <a:pPr lvl="1"/>
            <a:r>
              <a:rPr lang="fr-FR" dirty="0" smtClean="0"/>
              <a:t>Plusieurs solutions utilisent l’API </a:t>
            </a:r>
            <a:r>
              <a:rPr lang="fr-FR" dirty="0" err="1" smtClean="0"/>
              <a:t>libvirt</a:t>
            </a:r>
            <a:r>
              <a:rPr lang="fr-FR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permettant</a:t>
            </a:r>
            <a:r>
              <a:rPr lang="en-US" dirty="0" smtClean="0"/>
              <a:t> </a:t>
            </a:r>
            <a:r>
              <a:rPr lang="en-US" dirty="0" err="1" smtClean="0"/>
              <a:t>l’utilisation</a:t>
            </a:r>
            <a:r>
              <a:rPr lang="en-US" dirty="0" smtClean="0"/>
              <a:t> de 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hypervisors</a:t>
            </a:r>
            <a:r>
              <a:rPr lang="en-US" dirty="0" smtClean="0"/>
              <a:t> (</a:t>
            </a:r>
            <a:r>
              <a:rPr lang="en-US" dirty="0" err="1" smtClean="0"/>
              <a:t>kvm</a:t>
            </a:r>
            <a:r>
              <a:rPr lang="en-US" dirty="0" smtClean="0"/>
              <a:t>, …)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Caratéristiques</a:t>
            </a:r>
            <a:endParaRPr lang="en-US" dirty="0" smtClean="0"/>
          </a:p>
          <a:p>
            <a:pPr lvl="1"/>
            <a:r>
              <a:rPr lang="en-US" dirty="0" smtClean="0"/>
              <a:t>Caching </a:t>
            </a:r>
            <a:r>
              <a:rPr lang="en-US" dirty="0" err="1" smtClean="0"/>
              <a:t>spécifique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StratusLab</a:t>
            </a:r>
            <a:r>
              <a:rPr lang="en-US" dirty="0" smtClean="0"/>
              <a:t> </a:t>
            </a:r>
            <a:r>
              <a:rPr lang="en-US" dirty="0" err="1" smtClean="0"/>
              <a:t>permettant</a:t>
            </a:r>
            <a:r>
              <a:rPr lang="en-US" dirty="0" smtClean="0"/>
              <a:t> un </a:t>
            </a:r>
            <a:r>
              <a:rPr lang="en-US" dirty="0" err="1" smtClean="0"/>
              <a:t>démarrage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faible-latence</a:t>
            </a:r>
            <a:r>
              <a:rPr lang="en-US" dirty="0" smtClean="0"/>
              <a:t> des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fr-FR" dirty="0" smtClean="0"/>
              <a:t>Quarantaine des machines arrêtées</a:t>
            </a:r>
          </a:p>
          <a:p>
            <a:pPr lvl="1"/>
            <a:r>
              <a:rPr lang="fr-FR" dirty="0" smtClean="0"/>
              <a:t>Traces des activités des utilisateurs et d’utilisations des ressources</a:t>
            </a:r>
          </a:p>
          <a:p>
            <a:pPr lvl="1"/>
            <a:r>
              <a:rPr lang="fr-FR" dirty="0" smtClean="0"/>
              <a:t>Messages d’erreurs pour les clients</a:t>
            </a:r>
          </a:p>
          <a:p>
            <a:pPr lvl="1"/>
            <a:r>
              <a:rPr lang="en-US" dirty="0" err="1" smtClean="0"/>
              <a:t>Intégration</a:t>
            </a:r>
            <a:r>
              <a:rPr lang="en-US" dirty="0" smtClean="0"/>
              <a:t> avec la </a:t>
            </a:r>
            <a:r>
              <a:rPr lang="en-US" dirty="0" err="1" smtClean="0"/>
              <a:t>gestion</a:t>
            </a:r>
            <a:r>
              <a:rPr lang="en-US" dirty="0" smtClean="0"/>
              <a:t> des </a:t>
            </a:r>
            <a:r>
              <a:rPr lang="en-US" dirty="0" err="1" smtClean="0"/>
              <a:t>utilisateurs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StratusLab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atuslab-template-v4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stratuslab-template-v4.thmx</Template>
  <TotalTime>1622</TotalTime>
  <Words>1079</Words>
  <Application>Microsoft Macintosh PowerPoint</Application>
  <PresentationFormat>Présentation à l'écran (4:3)</PresentationFormat>
  <Paragraphs>179</Paragraphs>
  <Slides>21</Slides>
  <Notes>4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stratuslab-template-v4</vt:lpstr>
      <vt:lpstr>Fonctionnalités d’un IaaS Cloud</vt:lpstr>
      <vt:lpstr>Infrastructure as a Service (IaaS)</vt:lpstr>
      <vt:lpstr>Pourquoi utiliser un IaaS Cloud ? </vt:lpstr>
      <vt:lpstr>Comment utiliser un IaaS Cloud ?</vt:lpstr>
      <vt:lpstr>Quelle solution pour un IaaS Cloud ?</vt:lpstr>
      <vt:lpstr>Historique de StratusLab</vt:lpstr>
      <vt:lpstr>But de StratusLab</vt:lpstr>
      <vt:lpstr>StratusLab Architecture</vt:lpstr>
      <vt:lpstr>Service de Calcul</vt:lpstr>
      <vt:lpstr>Service de stockage   </vt:lpstr>
      <vt:lpstr>Networking Services</vt:lpstr>
      <vt:lpstr>Gestion des images dans StratusLab</vt:lpstr>
      <vt:lpstr>Appliances</vt:lpstr>
      <vt:lpstr>Acteurs et Workflows </vt:lpstr>
      <vt:lpstr>Gestion des utilisateurs</vt:lpstr>
      <vt:lpstr>Client StratusLab</vt:lpstr>
      <vt:lpstr>IaaS Infrastructures Cloud</vt:lpstr>
      <vt:lpstr>Federated Cloud Initiative</vt:lpstr>
      <vt:lpstr>StratusLab Roadmap</vt:lpstr>
      <vt:lpstr>Questions et Discussion</vt:lpstr>
      <vt:lpstr>Diapositive 21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StratusLab Cloud Distribution</dc:title>
  <dc:creator>Charles</dc:creator>
  <cp:lastModifiedBy>airaj</cp:lastModifiedBy>
  <cp:revision>95</cp:revision>
  <dcterms:created xsi:type="dcterms:W3CDTF">2012-11-25T08:42:31Z</dcterms:created>
  <dcterms:modified xsi:type="dcterms:W3CDTF">2012-11-26T05:24:24Z</dcterms:modified>
</cp:coreProperties>
</file>