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43" r:id="rId1"/>
  </p:sldMasterIdLst>
  <p:notesMasterIdLst>
    <p:notesMasterId r:id="rId35"/>
  </p:notesMasterIdLst>
  <p:sldIdLst>
    <p:sldId id="256" r:id="rId2"/>
    <p:sldId id="258" r:id="rId3"/>
    <p:sldId id="259" r:id="rId4"/>
    <p:sldId id="260" r:id="rId5"/>
    <p:sldId id="261" r:id="rId6"/>
    <p:sldId id="262" r:id="rId7"/>
    <p:sldId id="266" r:id="rId8"/>
    <p:sldId id="263" r:id="rId9"/>
    <p:sldId id="264" r:id="rId10"/>
    <p:sldId id="267" r:id="rId11"/>
    <p:sldId id="268" r:id="rId12"/>
    <p:sldId id="288" r:id="rId13"/>
    <p:sldId id="289" r:id="rId14"/>
    <p:sldId id="271" r:id="rId15"/>
    <p:sldId id="291" r:id="rId16"/>
    <p:sldId id="293" r:id="rId17"/>
    <p:sldId id="292" r:id="rId18"/>
    <p:sldId id="294" r:id="rId19"/>
    <p:sldId id="278" r:id="rId20"/>
    <p:sldId id="287" r:id="rId21"/>
    <p:sldId id="283" r:id="rId22"/>
    <p:sldId id="284" r:id="rId23"/>
    <p:sldId id="285" r:id="rId24"/>
    <p:sldId id="297" r:id="rId25"/>
    <p:sldId id="279" r:id="rId26"/>
    <p:sldId id="282" r:id="rId27"/>
    <p:sldId id="280" r:id="rId28"/>
    <p:sldId id="298" r:id="rId29"/>
    <p:sldId id="295" r:id="rId30"/>
    <p:sldId id="296" r:id="rId31"/>
    <p:sldId id="286" r:id="rId32"/>
    <p:sldId id="299" r:id="rId33"/>
    <p:sldId id="30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99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1464" y="-2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18C92-D392-6844-B5FE-A97587E82641}" type="datetimeFigureOut">
              <a:rPr lang="en-US" smtClean="0"/>
              <a:t>11/21/12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B21F4-8031-824F-9A63-DA7C8116714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Indicate that characteristics on</a:t>
            </a:r>
            <a:r>
              <a:rPr lang="en-US" baseline="0" dirty="0" smtClean="0"/>
              <a:t> the left are really typical of any distributed computing resource.  The unique features of clouds are the characteristics on the right.</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Federation of resources in grid and volunteer</a:t>
            </a:r>
            <a:r>
              <a:rPr lang="en-US" baseline="0" dirty="0" smtClean="0"/>
              <a:t> computing is really something that isn’t in the original idea of clouds.  This is something that immediately comes up in scientific computing because of its collaborated and distributed nature.</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opinion is that </a:t>
            </a:r>
            <a:r>
              <a:rPr lang="en-US" dirty="0" err="1" smtClean="0"/>
              <a:t>IaaS</a:t>
            </a:r>
            <a:r>
              <a:rPr lang="en-US" dirty="0" smtClean="0"/>
              <a:t> services are the most relevant for generic scientific computing platforms.  Some of the following</a:t>
            </a:r>
            <a:r>
              <a:rPr lang="en-US" baseline="0" dirty="0" smtClean="0"/>
              <a:t> transparencies show a bias towards </a:t>
            </a:r>
            <a:r>
              <a:rPr lang="en-US" baseline="0" dirty="0" err="1" smtClean="0"/>
              <a:t>IaaS</a:t>
            </a:r>
            <a:r>
              <a:rPr lang="en-US" baseline="0" dirty="0" smtClean="0"/>
              <a:t>-type clouds.</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Collaborative</a:t>
            </a:r>
            <a:r>
              <a:rPr lang="en-US" baseline="0" dirty="0" smtClean="0"/>
              <a:t> aspects of science put a premium on being able to federate resources—cloud resources or otherwise.  Following benefits are those seen from a </a:t>
            </a:r>
            <a:r>
              <a:rPr lang="en-US" baseline="0" dirty="0" err="1" smtClean="0"/>
              <a:t>IaaS</a:t>
            </a:r>
            <a:r>
              <a:rPr lang="en-US" baseline="0" dirty="0" smtClean="0"/>
              <a:t> level.  Some benefits come from people creating specific platforms over </a:t>
            </a:r>
            <a:r>
              <a:rPr lang="en-US" baseline="0" dirty="0" err="1" smtClean="0"/>
              <a:t>IaaS</a:t>
            </a:r>
            <a:r>
              <a:rPr lang="en-US" baseline="0" dirty="0" smtClean="0"/>
              <a:t> services.</a:t>
            </a:r>
          </a:p>
        </p:txBody>
      </p:sp>
      <p:sp>
        <p:nvSpPr>
          <p:cNvPr id="4" name="Slide Number Placeholder 3"/>
          <p:cNvSpPr>
            <a:spLocks noGrp="1"/>
          </p:cNvSpPr>
          <p:nvPr>
            <p:ph type="sldNum" sz="quarter" idx="10"/>
          </p:nvPr>
        </p:nvSpPr>
        <p:spPr/>
        <p:txBody>
          <a:bodyPr/>
          <a:lstStyle/>
          <a:p>
            <a:fld id="{162B21F4-8031-824F-9A63-DA7C81167140}" type="slidenum">
              <a:rPr lang="en-US" smtClean="0"/>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challenges are really</a:t>
            </a:r>
            <a:r>
              <a:rPr lang="en-US" baseline="0" dirty="0" smtClean="0"/>
              <a:t> provoked by moving to cloud infrastructures because “location” becomes technically irrelevant.</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the last point really is specific to clouds.  Here the flexibility to deploy a variety of services over</a:t>
            </a:r>
            <a:r>
              <a:rPr lang="en-US" baseline="0" dirty="0" smtClean="0"/>
              <a:t> a common set of storage resources makes it easier to adapt to the wide variety of access models inherent in scientific computing.</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Much</a:t>
            </a:r>
            <a:r>
              <a:rPr lang="en-US" baseline="0" dirty="0" smtClean="0"/>
              <a:t> research has been done on batch systems for scheduling.  Most of this can be applied to cloud scheduling as well.  However, there are nuances.  First we need instantaneous scheduling of machines.  Scheduling iterations (e.g. every minute) are a significant part of VM startup latency.  Second both the placement and migration must be scalable solutions that will rely on imperfect information. </a:t>
            </a:r>
          </a:p>
          <a:p>
            <a:endParaRPr lang="en-US" baseline="0" dirty="0" smtClean="0"/>
          </a:p>
          <a:p>
            <a:r>
              <a:rPr lang="en-US" baseline="0" dirty="0" smtClean="0"/>
              <a:t>The “opaque” images involve knowing the composition, configuration, provenance, etc. of those images.  This is difficult information to maintain in just a filename; more difficult to maintain with some level of confidence.</a:t>
            </a:r>
            <a:endParaRPr lang="en-US" dirty="0"/>
          </a:p>
        </p:txBody>
      </p:sp>
      <p:sp>
        <p:nvSpPr>
          <p:cNvPr id="4" name="Slide Number Placeholder 3"/>
          <p:cNvSpPr>
            <a:spLocks noGrp="1"/>
          </p:cNvSpPr>
          <p:nvPr>
            <p:ph type="sldNum" sz="quarter" idx="10"/>
          </p:nvPr>
        </p:nvSpPr>
        <p:spPr/>
        <p:txBody>
          <a:bodyPr/>
          <a:lstStyle/>
          <a:p>
            <a:fld id="{162B21F4-8031-824F-9A63-DA7C81167140}" type="slidenum">
              <a:rPr lang="en-US" smtClean="0"/>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397000"/>
            <a:ext cx="8915400" cy="1638143"/>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604A-DDD4-4BE5-9F0F-C50D317D16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wo Column Content Pictur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850" y="1155700"/>
            <a:ext cx="4171950" cy="5473700"/>
          </a:xfrm>
          <a:prstGeom prst="rect">
            <a:avLst/>
          </a:prstGeo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a:xfrm>
            <a:off x="304800" y="76200"/>
            <a:ext cx="7696200" cy="914400"/>
          </a:xfrm>
        </p:spPr>
        <p:txBody>
          <a:bodyPr/>
          <a:lstStyle/>
          <a:p>
            <a:r>
              <a:rPr lang="en-US" smtClean="0"/>
              <a:t>Click to edit Master title style</a:t>
            </a:r>
            <a:endParaRPr lang="en-US" dirty="0"/>
          </a:p>
        </p:txBody>
      </p:sp>
      <p:sp>
        <p:nvSpPr>
          <p:cNvPr id="7" name="Picture Placeholder 6"/>
          <p:cNvSpPr>
            <a:spLocks noGrp="1"/>
          </p:cNvSpPr>
          <p:nvPr>
            <p:ph type="pic" sz="quarter" idx="10"/>
          </p:nvPr>
        </p:nvSpPr>
        <p:spPr>
          <a:xfrm>
            <a:off x="4724400" y="1143000"/>
            <a:ext cx="4191000" cy="5486400"/>
          </a:xfrm>
        </p:spPr>
        <p:txBody>
          <a:bodyPr/>
          <a:lstStyle/>
          <a:p>
            <a:r>
              <a:rPr lang="en-US" smtClean="0"/>
              <a:t>Click icon to add picture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914400"/>
          </a:xfrm>
        </p:spPr>
        <p:txBody>
          <a:bodyPr/>
          <a:lstStyle>
            <a:lvl1pPr algn="ctr">
              <a:defRPr sz="3600"/>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0" y="2514600"/>
            <a:ext cx="9144000" cy="3352800"/>
          </a:xfrm>
        </p:spPr>
        <p:txBody>
          <a:bodyPr/>
          <a:lstStyle>
            <a:lvl1pPr algn="ctr">
              <a:defRPr sz="3200" b="0">
                <a:solidFill>
                  <a:srgbClr val="000000"/>
                </a:solidFill>
              </a:defRPr>
            </a:lvl1pPr>
            <a:lvl2pPr algn="ctr">
              <a:defRPr sz="2400"/>
            </a:lvl2pPr>
            <a:lvl3pPr algn="ctr">
              <a:defRPr sz="2400"/>
            </a:lvl3pPr>
            <a:lvl4pPr algn="ctr">
              <a:defRPr sz="2400"/>
            </a:lvl4pPr>
            <a:lvl5pPr algn="ct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AB4DE-AC1B-9643-BBAF-FC82C8010C7A}" type="datetimeFigureOut">
              <a:rPr lang="en-US" smtClean="0"/>
              <a:pPr/>
              <a:t>11/21/12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220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20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63FAB4DE-AC1B-9643-BBAF-FC82C8010C7A}" type="datetimeFigureOut">
              <a:rPr lang="en-US" smtClean="0"/>
              <a:pPr/>
              <a:t>11/21/12</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56CB3EE6-EACC-B143-8918-4E7CDC63719A}" type="slidenum">
              <a:rPr lang="en-US" smtClean="0"/>
              <a:pPr/>
              <a:t>‹#›</a:t>
            </a:fld>
            <a:endParaRPr lang="en-US"/>
          </a:p>
        </p:txBody>
      </p:sp>
      <p:cxnSp>
        <p:nvCxnSpPr>
          <p:cNvPr id="11" name="Straight Connector 10"/>
          <p:cNvCxnSpPr/>
          <p:nvPr/>
        </p:nvCxnSpPr>
        <p:spPr>
          <a:xfrm>
            <a:off x="5135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35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35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ison_2">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20588" y="38465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4724399"/>
            <a:ext cx="3566160" cy="1819275"/>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38465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4724399"/>
            <a:ext cx="3566160" cy="181927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Slide Number Placeholder 8"/>
          <p:cNvSpPr>
            <a:spLocks noGrp="1"/>
          </p:cNvSpPr>
          <p:nvPr>
            <p:ph type="sldNum" sz="quarter" idx="12"/>
          </p:nvPr>
        </p:nvSpPr>
        <p:spPr/>
        <p:txBody>
          <a:bodyPr/>
          <a:lstStyle/>
          <a:p>
            <a:fld id="{56CB3EE6-EACC-B143-8918-4E7CDC63719A}" type="slidenum">
              <a:rPr lang="en-US" smtClean="0"/>
              <a:pPr/>
              <a:t>‹#›</a:t>
            </a:fld>
            <a:endParaRPr lang="en-US"/>
          </a:p>
        </p:txBody>
      </p:sp>
      <p:cxnSp>
        <p:nvCxnSpPr>
          <p:cNvPr id="11" name="Straight Connector 10"/>
          <p:cNvCxnSpPr/>
          <p:nvPr/>
        </p:nvCxnSpPr>
        <p:spPr>
          <a:xfrm>
            <a:off x="1212028"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47333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Title 4"/>
          <p:cNvSpPr>
            <a:spLocks noGrp="1"/>
          </p:cNvSpPr>
          <p:nvPr>
            <p:ph type="title"/>
          </p:nvPr>
        </p:nvSpPr>
        <p:spPr>
          <a:xfrm>
            <a:off x="304800" y="76200"/>
            <a:ext cx="7696200" cy="914400"/>
          </a:xfrm>
        </p:spPr>
        <p:txBody>
          <a:body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3FAB4DE-AC1B-9643-BBAF-FC82C8010C7A}" type="datetimeFigureOut">
              <a:rPr lang="en-US" smtClean="0"/>
              <a:pPr/>
              <a:t>11/21/12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AB4DE-AC1B-9643-BBAF-FC82C8010C7A}" type="datetimeFigureOut">
              <a:rPr lang="en-US" smtClean="0"/>
              <a:pPr/>
              <a:t>11/21/12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B3EE6-EACC-B143-8918-4E7CDC6371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3FAB4DE-AC1B-9643-BBAF-FC82C8010C7A}" type="datetimeFigureOut">
              <a:rPr lang="en-US" smtClean="0"/>
              <a:pPr/>
              <a:t>11/21/12</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56CB3EE6-EACC-B143-8918-4E7CDC63719A}"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61"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 id="2147483959" r:id="rId17"/>
    <p:sldLayoutId id="2147483960" r:id="rId18"/>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df"/><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e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image" Target="../media/image7.pdf"/></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7.pdf"/><Relationship Id="rId5" Type="http://schemas.openxmlformats.org/officeDocument/2006/relationships/image" Target="../media/image8.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6.pdf"/><Relationship Id="rId3"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hyperlink" Target="http://csrc.nist.gov/publications/nistpubs/800-145/SP800-145.pdf" TargetMode="Externa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Clouds </a:t>
            </a:r>
            <a:r>
              <a:rPr lang="en-US" smtClean="0"/>
              <a:t>for</a:t>
            </a:r>
            <a:r>
              <a:rPr lang="en-US" smtClean="0"/>
              <a:t> </a:t>
            </a:r>
            <a:r>
              <a:rPr lang="en-US" smtClean="0"/>
              <a:t>Scientific</a:t>
            </a:r>
            <a:r>
              <a:rPr lang="en-US" smtClean="0"/>
              <a:t> </a:t>
            </a:r>
            <a:r>
              <a:rPr lang="en-US" smtClean="0"/>
              <a:t>Computing</a:t>
            </a:r>
            <a:r>
              <a:rPr lang="en-US" smtClean="0"/>
              <a:t> </a:t>
            </a:r>
            <a:r>
              <a:rPr lang="en-US" smtClean="0"/>
              <a:t>and</a:t>
            </a:r>
            <a:r>
              <a:rPr lang="en-US" smtClean="0"/>
              <a:t> </a:t>
            </a:r>
            <a:r>
              <a:rPr lang="en-US" smtClean="0"/>
              <a:t>Big</a:t>
            </a:r>
            <a:r>
              <a:rPr lang="en-US" smtClean="0"/>
              <a:t> Data</a:t>
            </a:r>
            <a:endParaRPr lang="en-US"/>
          </a:p>
        </p:txBody>
      </p:sp>
      <p:sp>
        <p:nvSpPr>
          <p:cNvPr id="3" name="Subtitle 2"/>
          <p:cNvSpPr>
            <a:spLocks noGrp="1"/>
          </p:cNvSpPr>
          <p:nvPr>
            <p:ph type="subTitle" idx="1"/>
          </p:nvPr>
        </p:nvSpPr>
        <p:spPr/>
        <p:txBody>
          <a:bodyPr>
            <a:normAutofit/>
          </a:bodyPr>
          <a:lstStyle/>
          <a:p>
            <a:r>
              <a:rPr lang="en-US" dirty="0" smtClean="0"/>
              <a:t>Clouds pour le </a:t>
            </a:r>
            <a:r>
              <a:rPr lang="en-US" dirty="0" err="1" smtClean="0"/>
              <a:t>Calcul</a:t>
            </a:r>
            <a:r>
              <a:rPr lang="en-US" dirty="0" smtClean="0"/>
              <a:t> </a:t>
            </a:r>
            <a:r>
              <a:rPr lang="en-US" dirty="0" err="1" smtClean="0"/>
              <a:t>Scientifique</a:t>
            </a:r>
            <a:r>
              <a:rPr lang="en-US" dirty="0" smtClean="0"/>
              <a:t> : </a:t>
            </a:r>
            <a:br>
              <a:rPr lang="en-US" dirty="0" smtClean="0"/>
            </a:br>
            <a:r>
              <a:rPr lang="en-US" dirty="0" err="1" smtClean="0"/>
              <a:t>Ressources</a:t>
            </a:r>
            <a:r>
              <a:rPr lang="en-US" dirty="0" smtClean="0"/>
              <a:t> et </a:t>
            </a:r>
            <a:r>
              <a:rPr lang="en-US" dirty="0" err="1" smtClean="0"/>
              <a:t>Enjeux</a:t>
            </a:r>
            <a:r>
              <a:rPr lang="en-US" dirty="0" smtClean="0"/>
              <a:t> pour Paris </a:t>
            </a:r>
            <a:r>
              <a:rPr lang="en-US" dirty="0" err="1" smtClean="0"/>
              <a:t>Sud</a:t>
            </a:r>
            <a:endParaRPr lang="en-US" dirty="0" smtClean="0"/>
          </a:p>
          <a:p>
            <a:r>
              <a:rPr lang="en-US" dirty="0" smtClean="0"/>
              <a:t>Dr Charles LOOMIS (LAL)</a:t>
            </a:r>
          </a:p>
          <a:p>
            <a:r>
              <a:rPr lang="en-US" dirty="0" smtClean="0"/>
              <a:t>27 November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Models</a:t>
            </a:r>
            <a:endParaRPr lang="en-US" dirty="0"/>
          </a:p>
        </p:txBody>
      </p:sp>
      <p:sp>
        <p:nvSpPr>
          <p:cNvPr id="9" name="Text Placeholder 8"/>
          <p:cNvSpPr>
            <a:spLocks noGrp="1"/>
          </p:cNvSpPr>
          <p:nvPr>
            <p:ph type="body" idx="1"/>
          </p:nvPr>
        </p:nvSpPr>
        <p:spPr/>
        <p:txBody>
          <a:bodyPr/>
          <a:lstStyle/>
          <a:p>
            <a:r>
              <a:rPr lang="en-US" dirty="0" smtClean="0"/>
              <a:t>What functionality does a cloud provide to users?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ext Placeholder 14"/>
          <p:cNvSpPr>
            <a:spLocks noGrp="1"/>
          </p:cNvSpPr>
          <p:nvPr>
            <p:ph type="body" idx="1"/>
          </p:nvPr>
        </p:nvSpPr>
        <p:spPr/>
        <p:txBody>
          <a:bodyPr/>
          <a:lstStyle/>
          <a:p>
            <a:r>
              <a:rPr lang="en-US" smtClean="0"/>
              <a:t>Advantages</a:t>
            </a:r>
            <a:endParaRPr lang="en-US" dirty="0"/>
          </a:p>
        </p:txBody>
      </p:sp>
      <p:sp>
        <p:nvSpPr>
          <p:cNvPr id="2" name="Content Placeholder 1"/>
          <p:cNvSpPr>
            <a:spLocks noGrp="1"/>
          </p:cNvSpPr>
          <p:nvPr>
            <p:ph sz="half" idx="2"/>
          </p:nvPr>
        </p:nvSpPr>
        <p:spPr/>
        <p:txBody>
          <a:bodyPr/>
          <a:lstStyle/>
          <a:p>
            <a:r>
              <a:rPr lang="en-US" smtClean="0"/>
              <a:t>Simple use: web interface; no software installation</a:t>
            </a:r>
          </a:p>
          <a:p>
            <a:r>
              <a:rPr lang="en-US" smtClean="0"/>
              <a:t>Very accessible: laptop, smartphone, …</a:t>
            </a:r>
            <a:endParaRPr lang="en-US" dirty="0" smtClean="0"/>
          </a:p>
        </p:txBody>
      </p:sp>
      <p:sp>
        <p:nvSpPr>
          <p:cNvPr id="16" name="Text Placeholder 15"/>
          <p:cNvSpPr>
            <a:spLocks noGrp="1"/>
          </p:cNvSpPr>
          <p:nvPr>
            <p:ph type="body" sz="quarter" idx="3"/>
          </p:nvPr>
        </p:nvSpPr>
        <p:spPr/>
        <p:txBody>
          <a:bodyPr/>
          <a:lstStyle/>
          <a:p>
            <a:r>
              <a:rPr lang="en-US" smtClean="0"/>
              <a:t>Disadvantages</a:t>
            </a:r>
            <a:endParaRPr lang="en-US" dirty="0"/>
          </a:p>
        </p:txBody>
      </p:sp>
      <p:sp>
        <p:nvSpPr>
          <p:cNvPr id="17" name="Content Placeholder 16"/>
          <p:cNvSpPr>
            <a:spLocks noGrp="1"/>
          </p:cNvSpPr>
          <p:nvPr>
            <p:ph sz="quarter" idx="4"/>
          </p:nvPr>
        </p:nvSpPr>
        <p:spPr/>
        <p:txBody>
          <a:bodyPr/>
          <a:lstStyle/>
          <a:p>
            <a:r>
              <a:rPr lang="en-US" smtClean="0"/>
              <a:t>Data questions: access, ownership, reliability, etc.</a:t>
            </a:r>
          </a:p>
          <a:p>
            <a:r>
              <a:rPr lang="en-US" smtClean="0"/>
              <a:t>Integration (mash-up) is often difficult</a:t>
            </a:r>
          </a:p>
          <a:p>
            <a:endParaRPr lang="en-US" dirty="0"/>
          </a:p>
        </p:txBody>
      </p:sp>
      <p:sp>
        <p:nvSpPr>
          <p:cNvPr id="3" name="Title 2"/>
          <p:cNvSpPr>
            <a:spLocks noGrp="1"/>
          </p:cNvSpPr>
          <p:nvPr>
            <p:ph type="title"/>
          </p:nvPr>
        </p:nvSpPr>
        <p:spPr/>
        <p:txBody>
          <a:bodyPr>
            <a:normAutofit/>
          </a:bodyPr>
          <a:lstStyle/>
          <a:p>
            <a:r>
              <a:rPr lang="en-US" dirty="0" smtClean="0"/>
              <a:t>Software as a Service</a:t>
            </a:r>
            <a:endParaRPr lang="en-US" dirty="0"/>
          </a:p>
        </p:txBody>
      </p:sp>
      <p:pic>
        <p:nvPicPr>
          <p:cNvPr id="5" name="Picture 4" descr="salesforce_logo.jpg"/>
          <p:cNvPicPr>
            <a:picLocks noChangeAspect="1"/>
          </p:cNvPicPr>
          <p:nvPr/>
        </p:nvPicPr>
        <p:blipFill>
          <a:blip r:embed="rId2"/>
          <a:stretch>
            <a:fillRect/>
          </a:stretch>
        </p:blipFill>
        <p:spPr>
          <a:xfrm>
            <a:off x="6352066" y="3454399"/>
            <a:ext cx="2466814" cy="606425"/>
          </a:xfrm>
          <a:prstGeom prst="rect">
            <a:avLst/>
          </a:prstGeom>
        </p:spPr>
      </p:pic>
      <p:pic>
        <p:nvPicPr>
          <p:cNvPr id="6" name="Picture 5" descr="google-apps.jpg"/>
          <p:cNvPicPr>
            <a:picLocks noChangeAspect="1"/>
          </p:cNvPicPr>
          <p:nvPr/>
        </p:nvPicPr>
        <p:blipFill>
          <a:blip r:embed="rId3"/>
          <a:stretch>
            <a:fillRect/>
          </a:stretch>
        </p:blipFill>
        <p:spPr>
          <a:xfrm>
            <a:off x="7184383" y="1106312"/>
            <a:ext cx="1524000" cy="1502743"/>
          </a:xfrm>
          <a:prstGeom prst="rect">
            <a:avLst/>
          </a:prstGeom>
        </p:spPr>
      </p:pic>
      <p:pic>
        <p:nvPicPr>
          <p:cNvPr id="11" name="Picture 10" descr="doodle.png"/>
          <p:cNvPicPr>
            <a:picLocks noChangeAspect="1"/>
          </p:cNvPicPr>
          <p:nvPr/>
        </p:nvPicPr>
        <p:blipFill>
          <a:blip r:embed="rId4"/>
          <a:stretch>
            <a:fillRect/>
          </a:stretch>
        </p:blipFill>
        <p:spPr>
          <a:xfrm>
            <a:off x="6440966" y="2685255"/>
            <a:ext cx="2267417" cy="484188"/>
          </a:xfrm>
          <a:prstGeom prst="rect">
            <a:avLst/>
          </a:prstGeom>
        </p:spPr>
      </p:pic>
      <p:sp>
        <p:nvSpPr>
          <p:cNvPr id="18" name="Parallelogram 17"/>
          <p:cNvSpPr/>
          <p:nvPr/>
        </p:nvSpPr>
        <p:spPr>
          <a:xfrm>
            <a:off x="1940534" y="3213100"/>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Infrastructure as a Service (</a:t>
            </a:r>
            <a:r>
              <a:rPr lang="en-US" dirty="0" err="1" smtClean="0"/>
              <a:t>Iaas</a:t>
            </a:r>
            <a:r>
              <a:rPr lang="en-US" dirty="0" smtClean="0"/>
              <a:t>)</a:t>
            </a:r>
            <a:endParaRPr lang="en-US" dirty="0"/>
          </a:p>
        </p:txBody>
      </p:sp>
      <p:sp>
        <p:nvSpPr>
          <p:cNvPr id="19" name="Parallelogram 18"/>
          <p:cNvSpPr/>
          <p:nvPr/>
        </p:nvSpPr>
        <p:spPr>
          <a:xfrm>
            <a:off x="2154940" y="2334418"/>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Platform as a Service (</a:t>
            </a:r>
            <a:r>
              <a:rPr lang="en-US" dirty="0" err="1" smtClean="0"/>
              <a:t>Paas</a:t>
            </a:r>
            <a:r>
              <a:rPr lang="en-US" dirty="0" smtClean="0"/>
              <a:t>)</a:t>
            </a:r>
            <a:endParaRPr lang="en-US" dirty="0"/>
          </a:p>
        </p:txBody>
      </p:sp>
      <p:sp>
        <p:nvSpPr>
          <p:cNvPr id="20" name="Parallelogram 19"/>
          <p:cNvSpPr/>
          <p:nvPr/>
        </p:nvSpPr>
        <p:spPr>
          <a:xfrm>
            <a:off x="2375920" y="1475581"/>
            <a:ext cx="4026946" cy="758825"/>
          </a:xfrm>
          <a:prstGeom prst="parallelogram">
            <a:avLst/>
          </a:prstGeom>
          <a:solidFill>
            <a:schemeClr val="accent5"/>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Software as a Service (</a:t>
            </a:r>
            <a:r>
              <a:rPr lang="en-US" dirty="0" err="1" smtClean="0"/>
              <a:t>Saas</a:t>
            </a:r>
            <a:r>
              <a:rPr lang="en-US" dirty="0" smtClean="0"/>
              <a:t>)</a:t>
            </a:r>
            <a:endParaRPr lang="en-US" dirty="0"/>
          </a:p>
        </p:txBody>
      </p:sp>
      <p:pic>
        <p:nvPicPr>
          <p:cNvPr id="21" name="Picture 20" descr="people.pdf"/>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304800" y="1106312"/>
            <a:ext cx="1348529" cy="1305719"/>
          </a:xfrm>
          <a:prstGeom prst="rect">
            <a:avLst/>
          </a:prstGeom>
        </p:spPr>
      </p:pic>
      <p:cxnSp>
        <p:nvCxnSpPr>
          <p:cNvPr id="23" name="Straight Arrow Connector 22"/>
          <p:cNvCxnSpPr>
            <a:stCxn id="21" idx="3"/>
            <a:endCxn id="20" idx="5"/>
          </p:cNvCxnSpPr>
          <p:nvPr/>
        </p:nvCxnSpPr>
        <p:spPr>
          <a:xfrm>
            <a:off x="1653329" y="1759172"/>
            <a:ext cx="817444" cy="95822"/>
          </a:xfrm>
          <a:prstGeom prst="straightConnector1">
            <a:avLst/>
          </a:prstGeom>
          <a:ln w="50800">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581" y="2290523"/>
            <a:ext cx="1257748" cy="369332"/>
          </a:xfrm>
          <a:prstGeom prst="rect">
            <a:avLst/>
          </a:prstGeom>
          <a:noFill/>
        </p:spPr>
        <p:txBody>
          <a:bodyPr wrap="square" rtlCol="0">
            <a:spAutoFit/>
          </a:bodyPr>
          <a:lstStyle/>
          <a:p>
            <a:r>
              <a:rPr lang="en-US" dirty="0" smtClean="0"/>
              <a:t>End-users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ext Placeholder 14"/>
          <p:cNvSpPr>
            <a:spLocks noGrp="1"/>
          </p:cNvSpPr>
          <p:nvPr>
            <p:ph type="body" idx="1"/>
          </p:nvPr>
        </p:nvSpPr>
        <p:spPr/>
        <p:txBody>
          <a:bodyPr/>
          <a:lstStyle/>
          <a:p>
            <a:r>
              <a:rPr lang="en-US" smtClean="0"/>
              <a:t>Advantages</a:t>
            </a:r>
            <a:endParaRPr lang="en-US" dirty="0"/>
          </a:p>
        </p:txBody>
      </p:sp>
      <p:sp>
        <p:nvSpPr>
          <p:cNvPr id="2" name="Content Placeholder 1"/>
          <p:cNvSpPr>
            <a:spLocks noGrp="1"/>
          </p:cNvSpPr>
          <p:nvPr>
            <p:ph sz="half" idx="2"/>
          </p:nvPr>
        </p:nvSpPr>
        <p:spPr/>
        <p:txBody>
          <a:bodyPr/>
          <a:lstStyle/>
          <a:p>
            <a:r>
              <a:rPr lang="en-US" dirty="0" smtClean="0"/>
              <a:t>Programmers can forget about low-level plumbing</a:t>
            </a:r>
          </a:p>
          <a:p>
            <a:r>
              <a:rPr lang="en-US" dirty="0" smtClean="0"/>
              <a:t>Load balancing; automatic failover, etc.</a:t>
            </a:r>
          </a:p>
        </p:txBody>
      </p:sp>
      <p:sp>
        <p:nvSpPr>
          <p:cNvPr id="16" name="Text Placeholder 15"/>
          <p:cNvSpPr>
            <a:spLocks noGrp="1"/>
          </p:cNvSpPr>
          <p:nvPr>
            <p:ph type="body" sz="quarter" idx="3"/>
          </p:nvPr>
        </p:nvSpPr>
        <p:spPr/>
        <p:txBody>
          <a:bodyPr/>
          <a:lstStyle/>
          <a:p>
            <a:r>
              <a:rPr lang="en-US" smtClean="0"/>
              <a:t>Disadvantages</a:t>
            </a:r>
            <a:endParaRPr lang="en-US" dirty="0"/>
          </a:p>
        </p:txBody>
      </p:sp>
      <p:sp>
        <p:nvSpPr>
          <p:cNvPr id="17" name="Content Placeholder 16"/>
          <p:cNvSpPr>
            <a:spLocks noGrp="1"/>
          </p:cNvSpPr>
          <p:nvPr>
            <p:ph sz="quarter" idx="4"/>
          </p:nvPr>
        </p:nvSpPr>
        <p:spPr/>
        <p:txBody>
          <a:bodyPr/>
          <a:lstStyle/>
          <a:p>
            <a:r>
              <a:rPr lang="en-US" dirty="0" smtClean="0"/>
              <a:t>Restricted number of languages</a:t>
            </a:r>
          </a:p>
          <a:p>
            <a:r>
              <a:rPr lang="en-US" dirty="0" smtClean="0"/>
              <a:t>Applications not portable between different providers</a:t>
            </a:r>
          </a:p>
          <a:p>
            <a:endParaRPr lang="en-US" dirty="0"/>
          </a:p>
        </p:txBody>
      </p:sp>
      <p:sp>
        <p:nvSpPr>
          <p:cNvPr id="3" name="Title 2"/>
          <p:cNvSpPr>
            <a:spLocks noGrp="1"/>
          </p:cNvSpPr>
          <p:nvPr>
            <p:ph type="title"/>
          </p:nvPr>
        </p:nvSpPr>
        <p:spPr/>
        <p:txBody>
          <a:bodyPr/>
          <a:lstStyle/>
          <a:p>
            <a:r>
              <a:rPr lang="en-US" dirty="0" smtClean="0"/>
              <a:t>Platform as a Service</a:t>
            </a:r>
            <a:endParaRPr lang="en-US" dirty="0"/>
          </a:p>
        </p:txBody>
      </p:sp>
      <p:sp>
        <p:nvSpPr>
          <p:cNvPr id="18" name="Parallelogram 17"/>
          <p:cNvSpPr/>
          <p:nvPr/>
        </p:nvSpPr>
        <p:spPr>
          <a:xfrm>
            <a:off x="1940534" y="3213100"/>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Infrastructure as a Service (</a:t>
            </a:r>
            <a:r>
              <a:rPr lang="en-US" dirty="0" err="1" smtClean="0"/>
              <a:t>Iaas</a:t>
            </a:r>
            <a:r>
              <a:rPr lang="en-US" dirty="0" smtClean="0"/>
              <a:t>)</a:t>
            </a:r>
            <a:endParaRPr lang="en-US" dirty="0"/>
          </a:p>
        </p:txBody>
      </p:sp>
      <p:sp>
        <p:nvSpPr>
          <p:cNvPr id="19" name="Parallelogram 18"/>
          <p:cNvSpPr/>
          <p:nvPr/>
        </p:nvSpPr>
        <p:spPr>
          <a:xfrm>
            <a:off x="2154940" y="2334418"/>
            <a:ext cx="4026946" cy="758825"/>
          </a:xfrm>
          <a:prstGeom prst="parallelogram">
            <a:avLst/>
          </a:prstGeom>
          <a:solidFill>
            <a:schemeClr val="accent5"/>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Platform as a Service (</a:t>
            </a:r>
            <a:r>
              <a:rPr lang="en-US" dirty="0" err="1" smtClean="0"/>
              <a:t>Paas</a:t>
            </a:r>
            <a:r>
              <a:rPr lang="en-US" dirty="0" smtClean="0"/>
              <a:t>)</a:t>
            </a:r>
            <a:endParaRPr lang="en-US" dirty="0"/>
          </a:p>
        </p:txBody>
      </p:sp>
      <p:sp>
        <p:nvSpPr>
          <p:cNvPr id="20" name="Parallelogram 19"/>
          <p:cNvSpPr/>
          <p:nvPr/>
        </p:nvSpPr>
        <p:spPr>
          <a:xfrm>
            <a:off x="2375920" y="1475581"/>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Software as a Service (</a:t>
            </a:r>
            <a:r>
              <a:rPr lang="en-US" dirty="0" err="1" smtClean="0"/>
              <a:t>Saas</a:t>
            </a:r>
            <a:r>
              <a:rPr lang="en-US" dirty="0" smtClean="0"/>
              <a:t>)</a:t>
            </a:r>
            <a:endParaRPr lang="en-US" dirty="0"/>
          </a:p>
        </p:txBody>
      </p:sp>
      <p:pic>
        <p:nvPicPr>
          <p:cNvPr id="21" name="Picture 20" descr="people.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04800" y="1106312"/>
            <a:ext cx="1348529" cy="1305719"/>
          </a:xfrm>
          <a:prstGeom prst="rect">
            <a:avLst/>
          </a:prstGeom>
        </p:spPr>
      </p:pic>
      <p:cxnSp>
        <p:nvCxnSpPr>
          <p:cNvPr id="23" name="Straight Arrow Connector 22"/>
          <p:cNvCxnSpPr>
            <a:stCxn id="21" idx="3"/>
            <a:endCxn id="19" idx="5"/>
          </p:cNvCxnSpPr>
          <p:nvPr/>
        </p:nvCxnSpPr>
        <p:spPr>
          <a:xfrm>
            <a:off x="1653329" y="1759172"/>
            <a:ext cx="596464" cy="954659"/>
          </a:xfrm>
          <a:prstGeom prst="straightConnector1">
            <a:avLst/>
          </a:prstGeom>
          <a:ln w="50800">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93980" y="2290523"/>
            <a:ext cx="1544953" cy="369332"/>
          </a:xfrm>
          <a:prstGeom prst="rect">
            <a:avLst/>
          </a:prstGeom>
          <a:noFill/>
        </p:spPr>
        <p:txBody>
          <a:bodyPr wrap="square" rtlCol="0">
            <a:spAutoFit/>
          </a:bodyPr>
          <a:lstStyle/>
          <a:p>
            <a:r>
              <a:rPr lang="en-US" dirty="0" smtClean="0"/>
              <a:t>Developers</a:t>
            </a:r>
            <a:endParaRPr lang="en-US" dirty="0"/>
          </a:p>
        </p:txBody>
      </p:sp>
      <p:pic>
        <p:nvPicPr>
          <p:cNvPr id="30" name="Picture 29" descr="windowsaz_h_web.jpg"/>
          <p:cNvPicPr>
            <a:picLocks noChangeAspect="1"/>
          </p:cNvPicPr>
          <p:nvPr/>
        </p:nvPicPr>
        <p:blipFill>
          <a:blip r:embed="rId4"/>
          <a:stretch>
            <a:fillRect/>
          </a:stretch>
        </p:blipFill>
        <p:spPr>
          <a:xfrm>
            <a:off x="6092986" y="3483451"/>
            <a:ext cx="2590800" cy="488474"/>
          </a:xfrm>
          <a:prstGeom prst="rect">
            <a:avLst/>
          </a:prstGeom>
        </p:spPr>
      </p:pic>
      <p:pic>
        <p:nvPicPr>
          <p:cNvPr id="31" name="Picture 30" descr="google-app-engine-logo.png"/>
          <p:cNvPicPr>
            <a:picLocks noChangeAspect="1"/>
          </p:cNvPicPr>
          <p:nvPr/>
        </p:nvPicPr>
        <p:blipFill>
          <a:blip r:embed="rId5"/>
          <a:stretch>
            <a:fillRect/>
          </a:stretch>
        </p:blipFill>
        <p:spPr>
          <a:xfrm>
            <a:off x="6962936" y="1142031"/>
            <a:ext cx="1384300" cy="1270000"/>
          </a:xfrm>
          <a:prstGeom prst="rect">
            <a:avLst/>
          </a:prstGeom>
        </p:spPr>
      </p:pic>
      <p:pic>
        <p:nvPicPr>
          <p:cNvPr id="32" name="Picture 31" descr="gridgain.png"/>
          <p:cNvPicPr>
            <a:picLocks noChangeAspect="1"/>
          </p:cNvPicPr>
          <p:nvPr/>
        </p:nvPicPr>
        <p:blipFill>
          <a:blip r:embed="rId6"/>
          <a:stretch>
            <a:fillRect/>
          </a:stretch>
        </p:blipFill>
        <p:spPr>
          <a:xfrm>
            <a:off x="6962936" y="2701871"/>
            <a:ext cx="1809750" cy="51122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8" name="Picture 27" descr="Flexiant.png"/>
          <p:cNvPicPr>
            <a:picLocks noChangeAspect="1"/>
          </p:cNvPicPr>
          <p:nvPr/>
        </p:nvPicPr>
        <p:blipFill>
          <a:blip r:embed="rId3"/>
          <a:stretch>
            <a:fillRect/>
          </a:stretch>
        </p:blipFill>
        <p:spPr>
          <a:xfrm>
            <a:off x="7149353" y="3019425"/>
            <a:ext cx="1994647" cy="1143000"/>
          </a:xfrm>
          <a:prstGeom prst="rect">
            <a:avLst/>
          </a:prstGeom>
        </p:spPr>
      </p:pic>
      <p:sp>
        <p:nvSpPr>
          <p:cNvPr id="15" name="Text Placeholder 14"/>
          <p:cNvSpPr>
            <a:spLocks noGrp="1"/>
          </p:cNvSpPr>
          <p:nvPr>
            <p:ph type="body" idx="1"/>
          </p:nvPr>
        </p:nvSpPr>
        <p:spPr/>
        <p:txBody>
          <a:bodyPr/>
          <a:lstStyle/>
          <a:p>
            <a:r>
              <a:rPr lang="en-US" smtClean="0"/>
              <a:t>Advantages</a:t>
            </a:r>
            <a:endParaRPr lang="en-US" dirty="0"/>
          </a:p>
        </p:txBody>
      </p:sp>
      <p:sp>
        <p:nvSpPr>
          <p:cNvPr id="2" name="Content Placeholder 1"/>
          <p:cNvSpPr>
            <a:spLocks noGrp="1"/>
          </p:cNvSpPr>
          <p:nvPr>
            <p:ph sz="half" idx="2"/>
          </p:nvPr>
        </p:nvSpPr>
        <p:spPr/>
        <p:txBody>
          <a:bodyPr/>
          <a:lstStyle/>
          <a:p>
            <a:r>
              <a:rPr lang="en-US" dirty="0" smtClean="0"/>
              <a:t>Full control over machine; access as “root”</a:t>
            </a:r>
          </a:p>
          <a:p>
            <a:r>
              <a:rPr lang="en-US" dirty="0" smtClean="0"/>
              <a:t>Customized environment, down to operating system</a:t>
            </a:r>
          </a:p>
        </p:txBody>
      </p:sp>
      <p:sp>
        <p:nvSpPr>
          <p:cNvPr id="16" name="Text Placeholder 15"/>
          <p:cNvSpPr>
            <a:spLocks noGrp="1"/>
          </p:cNvSpPr>
          <p:nvPr>
            <p:ph type="body" sz="quarter" idx="3"/>
          </p:nvPr>
        </p:nvSpPr>
        <p:spPr/>
        <p:txBody>
          <a:bodyPr/>
          <a:lstStyle/>
          <a:p>
            <a:r>
              <a:rPr lang="en-US" smtClean="0"/>
              <a:t>Disadvantages</a:t>
            </a:r>
            <a:endParaRPr lang="en-US" dirty="0"/>
          </a:p>
        </p:txBody>
      </p:sp>
      <p:sp>
        <p:nvSpPr>
          <p:cNvPr id="17" name="Content Placeholder 16"/>
          <p:cNvSpPr>
            <a:spLocks noGrp="1"/>
          </p:cNvSpPr>
          <p:nvPr>
            <p:ph sz="quarter" idx="4"/>
          </p:nvPr>
        </p:nvSpPr>
        <p:spPr/>
        <p:txBody>
          <a:bodyPr>
            <a:normAutofit/>
          </a:bodyPr>
          <a:lstStyle/>
          <a:p>
            <a:r>
              <a:rPr lang="en-US" dirty="0" smtClean="0"/>
              <a:t>Multiple APIs</a:t>
            </a:r>
          </a:p>
          <a:p>
            <a:r>
              <a:rPr lang="en-US" dirty="0" smtClean="0"/>
              <a:t>No std. machine format</a:t>
            </a:r>
          </a:p>
          <a:p>
            <a:r>
              <a:rPr lang="en-US" dirty="0" smtClean="0"/>
              <a:t>VM creation is time-consuming and difficult</a:t>
            </a:r>
          </a:p>
          <a:p>
            <a:endParaRPr lang="en-US" dirty="0"/>
          </a:p>
        </p:txBody>
      </p:sp>
      <p:sp>
        <p:nvSpPr>
          <p:cNvPr id="3" name="Title 2"/>
          <p:cNvSpPr>
            <a:spLocks noGrp="1"/>
          </p:cNvSpPr>
          <p:nvPr>
            <p:ph type="title"/>
          </p:nvPr>
        </p:nvSpPr>
        <p:spPr/>
        <p:txBody>
          <a:bodyPr>
            <a:normAutofit/>
          </a:bodyPr>
          <a:lstStyle/>
          <a:p>
            <a:r>
              <a:rPr lang="en-US" dirty="0" smtClean="0"/>
              <a:t>Infrastructure as a Service</a:t>
            </a:r>
            <a:endParaRPr lang="en-US" dirty="0"/>
          </a:p>
        </p:txBody>
      </p:sp>
      <p:sp>
        <p:nvSpPr>
          <p:cNvPr id="18" name="Parallelogram 17"/>
          <p:cNvSpPr/>
          <p:nvPr/>
        </p:nvSpPr>
        <p:spPr>
          <a:xfrm>
            <a:off x="1940534" y="3213100"/>
            <a:ext cx="4026946" cy="758825"/>
          </a:xfrm>
          <a:prstGeom prst="parallelogram">
            <a:avLst/>
          </a:prstGeom>
          <a:solidFill>
            <a:schemeClr val="accent5"/>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Infrastructure as a Service (</a:t>
            </a:r>
            <a:r>
              <a:rPr lang="en-US" dirty="0" err="1" smtClean="0"/>
              <a:t>Iaas</a:t>
            </a:r>
            <a:r>
              <a:rPr lang="en-US" dirty="0" smtClean="0"/>
              <a:t>)</a:t>
            </a:r>
            <a:endParaRPr lang="en-US" dirty="0"/>
          </a:p>
        </p:txBody>
      </p:sp>
      <p:sp>
        <p:nvSpPr>
          <p:cNvPr id="19" name="Parallelogram 18"/>
          <p:cNvSpPr/>
          <p:nvPr/>
        </p:nvSpPr>
        <p:spPr>
          <a:xfrm>
            <a:off x="2154940" y="2334418"/>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Platform as a Service (</a:t>
            </a:r>
            <a:r>
              <a:rPr lang="en-US" dirty="0" err="1" smtClean="0"/>
              <a:t>Paas</a:t>
            </a:r>
            <a:r>
              <a:rPr lang="en-US" dirty="0" smtClean="0"/>
              <a:t>)</a:t>
            </a:r>
            <a:endParaRPr lang="en-US" dirty="0"/>
          </a:p>
        </p:txBody>
      </p:sp>
      <p:sp>
        <p:nvSpPr>
          <p:cNvPr id="20" name="Parallelogram 19"/>
          <p:cNvSpPr/>
          <p:nvPr/>
        </p:nvSpPr>
        <p:spPr>
          <a:xfrm>
            <a:off x="2375920" y="1475581"/>
            <a:ext cx="4026946" cy="758825"/>
          </a:xfrm>
          <a:prstGeom prst="parallelogram">
            <a:avLst/>
          </a:prstGeom>
          <a:solidFill>
            <a:schemeClr val="accent6"/>
          </a:solidFill>
          <a:ln w="25400">
            <a:solidFill>
              <a:schemeClr val="tx1"/>
            </a:solid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Software as a Service (</a:t>
            </a:r>
            <a:r>
              <a:rPr lang="en-US" dirty="0" err="1" smtClean="0"/>
              <a:t>Saas</a:t>
            </a:r>
            <a:r>
              <a:rPr lang="en-US" dirty="0" smtClean="0"/>
              <a:t>)</a:t>
            </a:r>
            <a:endParaRPr lang="en-US" dirty="0"/>
          </a:p>
        </p:txBody>
      </p:sp>
      <p:pic>
        <p:nvPicPr>
          <p:cNvPr id="21" name="Picture 20" descr="people.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304800" y="1106312"/>
            <a:ext cx="1348529" cy="1305719"/>
          </a:xfrm>
          <a:prstGeom prst="rect">
            <a:avLst/>
          </a:prstGeom>
        </p:spPr>
      </p:pic>
      <p:cxnSp>
        <p:nvCxnSpPr>
          <p:cNvPr id="23" name="Straight Arrow Connector 22"/>
          <p:cNvCxnSpPr>
            <a:stCxn id="21" idx="3"/>
            <a:endCxn id="18" idx="5"/>
          </p:cNvCxnSpPr>
          <p:nvPr/>
        </p:nvCxnSpPr>
        <p:spPr>
          <a:xfrm>
            <a:off x="1653329" y="1759172"/>
            <a:ext cx="382058" cy="1833341"/>
          </a:xfrm>
          <a:prstGeom prst="straightConnector1">
            <a:avLst/>
          </a:prstGeom>
          <a:ln w="50800">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13914" y="2182018"/>
            <a:ext cx="1359348" cy="646331"/>
          </a:xfrm>
          <a:prstGeom prst="rect">
            <a:avLst/>
          </a:prstGeom>
          <a:noFill/>
        </p:spPr>
        <p:txBody>
          <a:bodyPr wrap="square" rtlCol="0">
            <a:spAutoFit/>
          </a:bodyPr>
          <a:lstStyle/>
          <a:p>
            <a:pPr algn="ctr"/>
            <a:r>
              <a:rPr lang="en-US" dirty="0" smtClean="0"/>
              <a:t>Service</a:t>
            </a:r>
            <a:br>
              <a:rPr lang="en-US" dirty="0" smtClean="0"/>
            </a:br>
            <a:r>
              <a:rPr lang="en-US" dirty="0" smtClean="0"/>
              <a:t>Providers</a:t>
            </a:r>
            <a:endParaRPr lang="en-US" dirty="0"/>
          </a:p>
        </p:txBody>
      </p:sp>
      <p:pic>
        <p:nvPicPr>
          <p:cNvPr id="26" name="Picture 39" descr="logo_aws.gif"/>
          <p:cNvPicPr>
            <a:picLocks noChangeAspect="1"/>
          </p:cNvPicPr>
          <p:nvPr/>
        </p:nvPicPr>
        <p:blipFill>
          <a:blip r:embed="rId6"/>
          <a:srcRect/>
          <a:stretch>
            <a:fillRect/>
          </a:stretch>
        </p:blipFill>
        <p:spPr bwMode="auto">
          <a:xfrm>
            <a:off x="6178176" y="2610643"/>
            <a:ext cx="1676400" cy="612499"/>
          </a:xfrm>
          <a:prstGeom prst="rect">
            <a:avLst/>
          </a:prstGeom>
          <a:noFill/>
          <a:ln w="9525">
            <a:noFill/>
            <a:miter lim="800000"/>
            <a:headEnd/>
            <a:tailEnd/>
          </a:ln>
        </p:spPr>
      </p:pic>
      <p:pic>
        <p:nvPicPr>
          <p:cNvPr id="27" name="Picture 3"/>
          <p:cNvPicPr>
            <a:picLocks noChangeAspect="1" noChangeArrowheads="1"/>
          </p:cNvPicPr>
          <p:nvPr/>
        </p:nvPicPr>
        <p:blipFill>
          <a:blip r:embed="rId7"/>
          <a:srcRect r="12303"/>
          <a:stretch>
            <a:fillRect/>
          </a:stretch>
        </p:blipFill>
        <p:spPr bwMode="auto">
          <a:xfrm>
            <a:off x="6863976" y="2029386"/>
            <a:ext cx="1981200" cy="494163"/>
          </a:xfrm>
          <a:prstGeom prst="rect">
            <a:avLst/>
          </a:prstGeom>
          <a:noFill/>
          <a:ln w="9525">
            <a:noFill/>
            <a:miter lim="800000"/>
            <a:headEnd/>
            <a:tailEnd/>
          </a:ln>
        </p:spPr>
      </p:pic>
      <p:pic>
        <p:nvPicPr>
          <p:cNvPr id="29" name="Picture 28" descr="ElasticHosts_logo.png"/>
          <p:cNvPicPr>
            <a:picLocks noChangeAspect="1"/>
          </p:cNvPicPr>
          <p:nvPr/>
        </p:nvPicPr>
        <p:blipFill>
          <a:blip r:embed="rId8"/>
          <a:stretch>
            <a:fillRect/>
          </a:stretch>
        </p:blipFill>
        <p:spPr>
          <a:xfrm>
            <a:off x="6807200" y="1343818"/>
            <a:ext cx="2540000" cy="5461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a:t>
            </a:r>
            <a:endParaRPr lang="en-US" dirty="0"/>
          </a:p>
        </p:txBody>
      </p:sp>
      <p:sp>
        <p:nvSpPr>
          <p:cNvPr id="3" name="Text Placeholder 2"/>
          <p:cNvSpPr>
            <a:spLocks noGrp="1"/>
          </p:cNvSpPr>
          <p:nvPr>
            <p:ph type="body" idx="1"/>
          </p:nvPr>
        </p:nvSpPr>
        <p:spPr/>
        <p:txBody>
          <a:bodyPr/>
          <a:lstStyle/>
          <a:p>
            <a:r>
              <a:rPr lang="en-US" dirty="0" smtClean="0"/>
              <a:t>Who are the</a:t>
            </a:r>
            <a:r>
              <a:rPr lang="en-US" dirty="0" smtClean="0"/>
              <a:t> targeted users?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 Private</a:t>
            </a:r>
            <a:endParaRPr lang="en-US" dirty="0"/>
          </a:p>
        </p:txBody>
      </p:sp>
      <p:grpSp>
        <p:nvGrpSpPr>
          <p:cNvPr id="17" name="Group 16"/>
          <p:cNvGrpSpPr/>
          <p:nvPr/>
        </p:nvGrpSpPr>
        <p:grpSpPr>
          <a:xfrm>
            <a:off x="38100" y="2141835"/>
            <a:ext cx="8990013" cy="842665"/>
            <a:chOff x="38100" y="2027535"/>
            <a:chExt cx="8990013" cy="842665"/>
          </a:xfrm>
        </p:grpSpPr>
        <p:grpSp>
          <p:nvGrpSpPr>
            <p:cNvPr id="8" name="Group 7"/>
            <p:cNvGrpSpPr/>
            <p:nvPr/>
          </p:nvGrpSpPr>
          <p:grpSpPr>
            <a:xfrm>
              <a:off x="444500" y="2867024"/>
              <a:ext cx="8178800" cy="3176"/>
              <a:chOff x="444500" y="2595562"/>
              <a:chExt cx="8178800" cy="3176"/>
            </a:xfrm>
          </p:grpSpPr>
          <p:cxnSp>
            <p:nvCxnSpPr>
              <p:cNvPr id="5" name="Straight Connector 4"/>
              <p:cNvCxnSpPr/>
              <p:nvPr/>
            </p:nvCxnSpPr>
            <p:spPr>
              <a:xfrm>
                <a:off x="444500" y="2595562"/>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533900" y="2597150"/>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38100" y="2027535"/>
              <a:ext cx="1233932" cy="461665"/>
            </a:xfrm>
            <a:prstGeom prst="rect">
              <a:avLst/>
            </a:prstGeom>
            <a:noFill/>
          </p:spPr>
          <p:txBody>
            <a:bodyPr wrap="none" rtlCol="0">
              <a:spAutoFit/>
            </a:bodyPr>
            <a:lstStyle/>
            <a:p>
              <a:r>
                <a:rPr lang="en-US" sz="2400" dirty="0" smtClean="0"/>
                <a:t>private</a:t>
              </a:r>
              <a:endParaRPr lang="en-US" sz="2400" dirty="0"/>
            </a:p>
          </p:txBody>
        </p:sp>
        <p:sp>
          <p:nvSpPr>
            <p:cNvPr id="11" name="TextBox 10"/>
            <p:cNvSpPr txBox="1"/>
            <p:nvPr/>
          </p:nvSpPr>
          <p:spPr>
            <a:xfrm>
              <a:off x="3599690" y="2027535"/>
              <a:ext cx="1868420" cy="461665"/>
            </a:xfrm>
            <a:prstGeom prst="rect">
              <a:avLst/>
            </a:prstGeom>
            <a:noFill/>
          </p:spPr>
          <p:txBody>
            <a:bodyPr wrap="none" rtlCol="0">
              <a:spAutoFit/>
            </a:bodyPr>
            <a:lstStyle/>
            <a:p>
              <a:r>
                <a:rPr lang="en-US" sz="2400" dirty="0" smtClean="0"/>
                <a:t>community</a:t>
              </a:r>
              <a:endParaRPr lang="en-US" sz="2400" dirty="0"/>
            </a:p>
          </p:txBody>
        </p:sp>
        <p:sp>
          <p:nvSpPr>
            <p:cNvPr id="12" name="TextBox 11"/>
            <p:cNvSpPr txBox="1"/>
            <p:nvPr/>
          </p:nvSpPr>
          <p:spPr>
            <a:xfrm>
              <a:off x="7914106" y="2027535"/>
              <a:ext cx="1114007" cy="461665"/>
            </a:xfrm>
            <a:prstGeom prst="rect">
              <a:avLst/>
            </a:prstGeom>
            <a:noFill/>
          </p:spPr>
          <p:txBody>
            <a:bodyPr wrap="none" rtlCol="0">
              <a:spAutoFit/>
            </a:bodyPr>
            <a:lstStyle/>
            <a:p>
              <a:r>
                <a:rPr lang="en-US" sz="2400" dirty="0" smtClean="0"/>
                <a:t>public</a:t>
              </a:r>
              <a:endParaRPr lang="en-US" sz="2400" dirty="0"/>
            </a:p>
          </p:txBody>
        </p:sp>
      </p:grpSp>
      <p:sp>
        <p:nvSpPr>
          <p:cNvPr id="15" name="Content Placeholder 2"/>
          <p:cNvSpPr txBox="1">
            <a:spLocks/>
          </p:cNvSpPr>
          <p:nvPr/>
        </p:nvSpPr>
        <p:spPr>
          <a:xfrm>
            <a:off x="936624" y="4076701"/>
            <a:ext cx="7686676" cy="259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Single administrative domain, limited number of users</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Informal resource allocation </a:t>
            </a:r>
            <a:r>
              <a:rPr lang="en-US" sz="2000" noProof="0" dirty="0" smtClean="0">
                <a:solidFill>
                  <a:schemeClr val="tx1">
                    <a:lumMod val="65000"/>
                    <a:lumOff val="35000"/>
                  </a:schemeClr>
                </a:solidFill>
              </a:rPr>
              <a:t>via</a:t>
            </a:r>
            <a:r>
              <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‘hallway conversations’</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E.g. running cloud for site services, managed by group of system administrators</a:t>
            </a:r>
            <a:endPar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16" name="Oval 15"/>
          <p:cNvSpPr/>
          <p:nvPr/>
        </p:nvSpPr>
        <p:spPr>
          <a:xfrm>
            <a:off x="0" y="2532706"/>
            <a:ext cx="898524" cy="897235"/>
          </a:xfrm>
          <a:prstGeom prst="ellipse">
            <a:avLst/>
          </a:prstGeom>
          <a:solidFill>
            <a:schemeClr val="accent5"/>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 Public</a:t>
            </a:r>
            <a:endParaRPr lang="en-US" dirty="0"/>
          </a:p>
        </p:txBody>
      </p:sp>
      <p:sp>
        <p:nvSpPr>
          <p:cNvPr id="15" name="Content Placeholder 2"/>
          <p:cNvSpPr txBox="1">
            <a:spLocks/>
          </p:cNvSpPr>
          <p:nvPr/>
        </p:nvSpPr>
        <p:spPr>
          <a:xfrm>
            <a:off x="936624" y="4076701"/>
            <a:ext cx="7686676" cy="259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People outside of cloud provider’s institute; aimed at the general public</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Resource allocation by payment</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E.g. Amazon Web Services (EC2, S3, …)</a:t>
            </a:r>
            <a:endPar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grpSp>
        <p:nvGrpSpPr>
          <p:cNvPr id="13" name="Group 12"/>
          <p:cNvGrpSpPr/>
          <p:nvPr/>
        </p:nvGrpSpPr>
        <p:grpSpPr>
          <a:xfrm>
            <a:off x="38100" y="2141835"/>
            <a:ext cx="8990013" cy="842665"/>
            <a:chOff x="38100" y="2027535"/>
            <a:chExt cx="8990013" cy="842665"/>
          </a:xfrm>
        </p:grpSpPr>
        <p:grpSp>
          <p:nvGrpSpPr>
            <p:cNvPr id="14" name="Group 7"/>
            <p:cNvGrpSpPr/>
            <p:nvPr/>
          </p:nvGrpSpPr>
          <p:grpSpPr>
            <a:xfrm>
              <a:off x="444500" y="2867024"/>
              <a:ext cx="8178800" cy="3176"/>
              <a:chOff x="444500" y="2595562"/>
              <a:chExt cx="8178800" cy="3176"/>
            </a:xfrm>
          </p:grpSpPr>
          <p:cxnSp>
            <p:nvCxnSpPr>
              <p:cNvPr id="20" name="Straight Connector 19"/>
              <p:cNvCxnSpPr/>
              <p:nvPr/>
            </p:nvCxnSpPr>
            <p:spPr>
              <a:xfrm>
                <a:off x="444500" y="2595562"/>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33900" y="2597150"/>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38100" y="2027535"/>
              <a:ext cx="1233932" cy="461665"/>
            </a:xfrm>
            <a:prstGeom prst="rect">
              <a:avLst/>
            </a:prstGeom>
            <a:noFill/>
          </p:spPr>
          <p:txBody>
            <a:bodyPr wrap="none" rtlCol="0">
              <a:spAutoFit/>
            </a:bodyPr>
            <a:lstStyle/>
            <a:p>
              <a:r>
                <a:rPr lang="en-US" sz="2400" dirty="0" smtClean="0"/>
                <a:t>private</a:t>
              </a:r>
              <a:endParaRPr lang="en-US" sz="2400" dirty="0"/>
            </a:p>
          </p:txBody>
        </p:sp>
        <p:sp>
          <p:nvSpPr>
            <p:cNvPr id="18" name="TextBox 17"/>
            <p:cNvSpPr txBox="1"/>
            <p:nvPr/>
          </p:nvSpPr>
          <p:spPr>
            <a:xfrm>
              <a:off x="3599690" y="2027535"/>
              <a:ext cx="1868420" cy="461665"/>
            </a:xfrm>
            <a:prstGeom prst="rect">
              <a:avLst/>
            </a:prstGeom>
            <a:noFill/>
          </p:spPr>
          <p:txBody>
            <a:bodyPr wrap="none" rtlCol="0">
              <a:spAutoFit/>
            </a:bodyPr>
            <a:lstStyle/>
            <a:p>
              <a:r>
                <a:rPr lang="en-US" sz="2400" dirty="0" smtClean="0"/>
                <a:t>community</a:t>
              </a:r>
              <a:endParaRPr lang="en-US" sz="2400" dirty="0"/>
            </a:p>
          </p:txBody>
        </p:sp>
        <p:sp>
          <p:nvSpPr>
            <p:cNvPr id="19" name="TextBox 18"/>
            <p:cNvSpPr txBox="1"/>
            <p:nvPr/>
          </p:nvSpPr>
          <p:spPr>
            <a:xfrm>
              <a:off x="7914106" y="2027535"/>
              <a:ext cx="1114007" cy="461665"/>
            </a:xfrm>
            <a:prstGeom prst="rect">
              <a:avLst/>
            </a:prstGeom>
            <a:noFill/>
          </p:spPr>
          <p:txBody>
            <a:bodyPr wrap="none" rtlCol="0">
              <a:spAutoFit/>
            </a:bodyPr>
            <a:lstStyle/>
            <a:p>
              <a:r>
                <a:rPr lang="en-US" sz="2400" dirty="0" smtClean="0"/>
                <a:t>public</a:t>
              </a:r>
              <a:endParaRPr lang="en-US" sz="2400" dirty="0"/>
            </a:p>
          </p:txBody>
        </p:sp>
      </p:grpSp>
      <p:sp>
        <p:nvSpPr>
          <p:cNvPr id="16" name="Oval 15"/>
          <p:cNvSpPr/>
          <p:nvPr/>
        </p:nvSpPr>
        <p:spPr>
          <a:xfrm>
            <a:off x="8174038" y="2532706"/>
            <a:ext cx="898524" cy="897235"/>
          </a:xfrm>
          <a:prstGeom prst="ellipse">
            <a:avLst/>
          </a:prstGeom>
          <a:solidFill>
            <a:schemeClr val="accent5"/>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 Community</a:t>
            </a:r>
            <a:endParaRPr lang="en-US" dirty="0"/>
          </a:p>
        </p:txBody>
      </p:sp>
      <p:sp>
        <p:nvSpPr>
          <p:cNvPr id="15" name="Content Placeholder 2"/>
          <p:cNvSpPr txBox="1">
            <a:spLocks/>
          </p:cNvSpPr>
          <p:nvPr/>
        </p:nvSpPr>
        <p:spPr>
          <a:xfrm>
            <a:off x="936624" y="4076701"/>
            <a:ext cx="7686676" cy="259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Different administrative domains but with common interests and procedures</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‘Horse trading’ used to allocate</a:t>
            </a:r>
            <a:r>
              <a:rPr kumimoji="0" lang="en-US" sz="2000" b="0" i="0" u="none" strike="noStrike" kern="1200" cap="none" spc="0" normalizeH="0" noProof="0" dirty="0" smtClean="0">
                <a:ln>
                  <a:noFill/>
                </a:ln>
                <a:solidFill>
                  <a:schemeClr val="tx1">
                    <a:lumMod val="65000"/>
                    <a:lumOff val="35000"/>
                  </a:schemeClr>
                </a:solidFill>
                <a:effectLst/>
                <a:uLnTx/>
                <a:uFillTx/>
                <a:latin typeface="+mn-lt"/>
                <a:ea typeface="+mn-ea"/>
                <a:cs typeface="+mn-cs"/>
              </a:rPr>
              <a:t> resources between </a:t>
            </a:r>
            <a:r>
              <a:rPr lang="en-US" sz="2000" dirty="0" smtClean="0">
                <a:solidFill>
                  <a:schemeClr val="tx1">
                    <a:lumMod val="65000"/>
                    <a:lumOff val="35000"/>
                  </a:schemeClr>
                </a:solidFill>
              </a:rPr>
              <a:t>individuals and groups</a:t>
            </a:r>
            <a:endPar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E.g. high-energy physics community</a:t>
            </a:r>
            <a:endParaRPr kumimoji="0" lang="en-US"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grpSp>
        <p:nvGrpSpPr>
          <p:cNvPr id="13" name="Group 12"/>
          <p:cNvGrpSpPr/>
          <p:nvPr/>
        </p:nvGrpSpPr>
        <p:grpSpPr>
          <a:xfrm>
            <a:off x="38100" y="2141835"/>
            <a:ext cx="8990013" cy="842665"/>
            <a:chOff x="38100" y="2027535"/>
            <a:chExt cx="8990013" cy="842665"/>
          </a:xfrm>
        </p:grpSpPr>
        <p:grpSp>
          <p:nvGrpSpPr>
            <p:cNvPr id="14" name="Group 7"/>
            <p:cNvGrpSpPr/>
            <p:nvPr/>
          </p:nvGrpSpPr>
          <p:grpSpPr>
            <a:xfrm>
              <a:off x="444500" y="2867024"/>
              <a:ext cx="8178800" cy="3176"/>
              <a:chOff x="444500" y="2595562"/>
              <a:chExt cx="8178800" cy="3176"/>
            </a:xfrm>
          </p:grpSpPr>
          <p:cxnSp>
            <p:nvCxnSpPr>
              <p:cNvPr id="20" name="Straight Connector 19"/>
              <p:cNvCxnSpPr/>
              <p:nvPr/>
            </p:nvCxnSpPr>
            <p:spPr>
              <a:xfrm>
                <a:off x="444500" y="2595562"/>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33900" y="2597150"/>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38100" y="2027535"/>
              <a:ext cx="1233932" cy="461665"/>
            </a:xfrm>
            <a:prstGeom prst="rect">
              <a:avLst/>
            </a:prstGeom>
            <a:noFill/>
          </p:spPr>
          <p:txBody>
            <a:bodyPr wrap="none" rtlCol="0">
              <a:spAutoFit/>
            </a:bodyPr>
            <a:lstStyle/>
            <a:p>
              <a:r>
                <a:rPr lang="en-US" sz="2400" dirty="0" smtClean="0"/>
                <a:t>private</a:t>
              </a:r>
              <a:endParaRPr lang="en-US" sz="2400" dirty="0"/>
            </a:p>
          </p:txBody>
        </p:sp>
        <p:sp>
          <p:nvSpPr>
            <p:cNvPr id="18" name="TextBox 17"/>
            <p:cNvSpPr txBox="1"/>
            <p:nvPr/>
          </p:nvSpPr>
          <p:spPr>
            <a:xfrm>
              <a:off x="3599690" y="2027535"/>
              <a:ext cx="1868420" cy="461665"/>
            </a:xfrm>
            <a:prstGeom prst="rect">
              <a:avLst/>
            </a:prstGeom>
            <a:noFill/>
          </p:spPr>
          <p:txBody>
            <a:bodyPr wrap="none" rtlCol="0">
              <a:spAutoFit/>
            </a:bodyPr>
            <a:lstStyle/>
            <a:p>
              <a:r>
                <a:rPr lang="en-US" sz="2400" dirty="0" smtClean="0"/>
                <a:t>community</a:t>
              </a:r>
              <a:endParaRPr lang="en-US" sz="2400" dirty="0"/>
            </a:p>
          </p:txBody>
        </p:sp>
        <p:sp>
          <p:nvSpPr>
            <p:cNvPr id="19" name="TextBox 18"/>
            <p:cNvSpPr txBox="1"/>
            <p:nvPr/>
          </p:nvSpPr>
          <p:spPr>
            <a:xfrm>
              <a:off x="7914106" y="2027535"/>
              <a:ext cx="1114007" cy="461665"/>
            </a:xfrm>
            <a:prstGeom prst="rect">
              <a:avLst/>
            </a:prstGeom>
            <a:noFill/>
          </p:spPr>
          <p:txBody>
            <a:bodyPr wrap="none" rtlCol="0">
              <a:spAutoFit/>
            </a:bodyPr>
            <a:lstStyle/>
            <a:p>
              <a:r>
                <a:rPr lang="en-US" sz="2400" dirty="0" smtClean="0"/>
                <a:t>public</a:t>
              </a:r>
              <a:endParaRPr lang="en-US" sz="2400" dirty="0"/>
            </a:p>
          </p:txBody>
        </p:sp>
      </p:grpSp>
      <p:sp>
        <p:nvSpPr>
          <p:cNvPr id="16" name="Oval 15"/>
          <p:cNvSpPr/>
          <p:nvPr/>
        </p:nvSpPr>
        <p:spPr>
          <a:xfrm>
            <a:off x="4084638" y="2535882"/>
            <a:ext cx="898524" cy="897235"/>
          </a:xfrm>
          <a:prstGeom prst="ellipse">
            <a:avLst/>
          </a:prstGeom>
          <a:solidFill>
            <a:schemeClr val="accent5"/>
          </a:solidFill>
          <a:ln>
            <a:noFill/>
          </a:ln>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 Hybrid</a:t>
            </a:r>
            <a:endParaRPr lang="en-US" dirty="0"/>
          </a:p>
        </p:txBody>
      </p:sp>
      <p:sp>
        <p:nvSpPr>
          <p:cNvPr id="15" name="Content Placeholder 2"/>
          <p:cNvSpPr txBox="1">
            <a:spLocks/>
          </p:cNvSpPr>
          <p:nvPr/>
        </p:nvSpPr>
        <p:spPr>
          <a:xfrm>
            <a:off x="936624" y="4800599"/>
            <a:ext cx="7686676" cy="18669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Combination of other deployment models</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Used for redundancy and/or peaks in demand</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r>
              <a:rPr lang="en-US" sz="2000" dirty="0" smtClean="0">
                <a:solidFill>
                  <a:schemeClr val="tx1">
                    <a:lumMod val="65000"/>
                    <a:lumOff val="35000"/>
                  </a:schemeClr>
                </a:solidFill>
              </a:rPr>
              <a:t>“Sky” computing, brokered federation, bursting, …</a:t>
            </a:r>
          </a:p>
          <a:p>
            <a:pPr marL="342900" marR="0" lvl="0" indent="-342900" algn="l" defTabSz="914400" rtl="0" eaLnBrk="1" fontAlgn="auto" latinLnBrk="0" hangingPunct="1">
              <a:lnSpc>
                <a:spcPct val="100000"/>
              </a:lnSpc>
              <a:spcBef>
                <a:spcPts val="2000"/>
              </a:spcBef>
              <a:spcAft>
                <a:spcPts val="0"/>
              </a:spcAft>
              <a:buClr>
                <a:schemeClr val="accent1"/>
              </a:buClr>
              <a:buSzTx/>
              <a:buFont typeface="Wingdings 2" pitchFamily="18" charset="2"/>
              <a:buChar char=""/>
              <a:tabLst/>
              <a:defRPr/>
            </a:pPr>
            <a:endParaRPr lang="en-US" sz="2000" dirty="0" smtClean="0">
              <a:solidFill>
                <a:schemeClr val="tx1">
                  <a:lumMod val="65000"/>
                  <a:lumOff val="35000"/>
                </a:schemeClr>
              </a:solidFill>
            </a:endParaRPr>
          </a:p>
        </p:txBody>
      </p:sp>
      <p:sp>
        <p:nvSpPr>
          <p:cNvPr id="13" name="TextBox 12"/>
          <p:cNvSpPr txBox="1"/>
          <p:nvPr/>
        </p:nvSpPr>
        <p:spPr>
          <a:xfrm>
            <a:off x="3977723" y="3898901"/>
            <a:ext cx="1112354" cy="461665"/>
          </a:xfrm>
          <a:prstGeom prst="rect">
            <a:avLst/>
          </a:prstGeom>
          <a:noFill/>
        </p:spPr>
        <p:txBody>
          <a:bodyPr wrap="none" rtlCol="0">
            <a:spAutoFit/>
          </a:bodyPr>
          <a:lstStyle/>
          <a:p>
            <a:r>
              <a:rPr lang="en-US" sz="2400" dirty="0" smtClean="0"/>
              <a:t>hybrid</a:t>
            </a:r>
            <a:endParaRPr lang="en-US" sz="2400" dirty="0"/>
          </a:p>
        </p:txBody>
      </p:sp>
      <p:grpSp>
        <p:nvGrpSpPr>
          <p:cNvPr id="14" name="Group 13"/>
          <p:cNvGrpSpPr/>
          <p:nvPr/>
        </p:nvGrpSpPr>
        <p:grpSpPr>
          <a:xfrm>
            <a:off x="38100" y="2141835"/>
            <a:ext cx="8990013" cy="842665"/>
            <a:chOff x="38100" y="2027535"/>
            <a:chExt cx="8990013" cy="842665"/>
          </a:xfrm>
        </p:grpSpPr>
        <p:grpSp>
          <p:nvGrpSpPr>
            <p:cNvPr id="17" name="Group 7"/>
            <p:cNvGrpSpPr/>
            <p:nvPr/>
          </p:nvGrpSpPr>
          <p:grpSpPr>
            <a:xfrm>
              <a:off x="444500" y="2867024"/>
              <a:ext cx="8178800" cy="3176"/>
              <a:chOff x="444500" y="2595562"/>
              <a:chExt cx="8178800" cy="3176"/>
            </a:xfrm>
          </p:grpSpPr>
          <p:cxnSp>
            <p:nvCxnSpPr>
              <p:cNvPr id="21" name="Straight Connector 20"/>
              <p:cNvCxnSpPr/>
              <p:nvPr/>
            </p:nvCxnSpPr>
            <p:spPr>
              <a:xfrm>
                <a:off x="444500" y="2595562"/>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3900" y="2597150"/>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grpSp>
        <p:sp>
          <p:nvSpPr>
            <p:cNvPr id="18" name="TextBox 17"/>
            <p:cNvSpPr txBox="1"/>
            <p:nvPr/>
          </p:nvSpPr>
          <p:spPr>
            <a:xfrm>
              <a:off x="38100" y="2027535"/>
              <a:ext cx="1233932" cy="461665"/>
            </a:xfrm>
            <a:prstGeom prst="rect">
              <a:avLst/>
            </a:prstGeom>
            <a:noFill/>
          </p:spPr>
          <p:txBody>
            <a:bodyPr wrap="none" rtlCol="0">
              <a:spAutoFit/>
            </a:bodyPr>
            <a:lstStyle/>
            <a:p>
              <a:r>
                <a:rPr lang="en-US" sz="2400" dirty="0" smtClean="0"/>
                <a:t>private</a:t>
              </a:r>
              <a:endParaRPr lang="en-US" sz="2400" dirty="0"/>
            </a:p>
          </p:txBody>
        </p:sp>
        <p:sp>
          <p:nvSpPr>
            <p:cNvPr id="19" name="TextBox 18"/>
            <p:cNvSpPr txBox="1"/>
            <p:nvPr/>
          </p:nvSpPr>
          <p:spPr>
            <a:xfrm>
              <a:off x="3599690" y="2027535"/>
              <a:ext cx="1868420" cy="461665"/>
            </a:xfrm>
            <a:prstGeom prst="rect">
              <a:avLst/>
            </a:prstGeom>
            <a:noFill/>
          </p:spPr>
          <p:txBody>
            <a:bodyPr wrap="none" rtlCol="0">
              <a:spAutoFit/>
            </a:bodyPr>
            <a:lstStyle/>
            <a:p>
              <a:r>
                <a:rPr lang="en-US" sz="2400" dirty="0" smtClean="0"/>
                <a:t>community</a:t>
              </a:r>
              <a:endParaRPr lang="en-US" sz="2400" dirty="0"/>
            </a:p>
          </p:txBody>
        </p:sp>
        <p:sp>
          <p:nvSpPr>
            <p:cNvPr id="20" name="TextBox 19"/>
            <p:cNvSpPr txBox="1"/>
            <p:nvPr/>
          </p:nvSpPr>
          <p:spPr>
            <a:xfrm>
              <a:off x="7914106" y="2027535"/>
              <a:ext cx="1114007" cy="461665"/>
            </a:xfrm>
            <a:prstGeom prst="rect">
              <a:avLst/>
            </a:prstGeom>
            <a:noFill/>
          </p:spPr>
          <p:txBody>
            <a:bodyPr wrap="none" rtlCol="0">
              <a:spAutoFit/>
            </a:bodyPr>
            <a:lstStyle/>
            <a:p>
              <a:r>
                <a:rPr lang="en-US" sz="2400" dirty="0" smtClean="0"/>
                <a:t>public</a:t>
              </a:r>
              <a:endParaRPr lang="en-US" sz="2400" dirty="0"/>
            </a:p>
          </p:txBody>
        </p:sp>
      </p:grpSp>
      <p:sp>
        <p:nvSpPr>
          <p:cNvPr id="23" name="Left Bracket 22"/>
          <p:cNvSpPr/>
          <p:nvPr/>
        </p:nvSpPr>
        <p:spPr>
          <a:xfrm rot="16200000">
            <a:off x="4336257" y="-792957"/>
            <a:ext cx="393700" cy="8990014"/>
          </a:xfrm>
          <a:prstGeom prst="leftBracket">
            <a:avLst>
              <a:gd name="adj" fmla="val 121236"/>
            </a:avLst>
          </a:prstGeom>
          <a:ln w="508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Clouds for Scientific Computing</a:t>
            </a:r>
            <a:endParaRPr lang="en-US" dirty="0"/>
          </a:p>
        </p:txBody>
      </p:sp>
      <p:sp>
        <p:nvSpPr>
          <p:cNvPr id="3" name="Text Placeholder 2"/>
          <p:cNvSpPr>
            <a:spLocks noGrp="1"/>
          </p:cNvSpPr>
          <p:nvPr>
            <p:ph type="body" idx="1"/>
          </p:nvPr>
        </p:nvSpPr>
        <p:spPr/>
        <p:txBody>
          <a:bodyPr/>
          <a:lstStyle/>
          <a:p>
            <a:r>
              <a:rPr lang="en-US" dirty="0" smtClean="0"/>
              <a:t>Are there benefits in using a cloud?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8" name="Group 27"/>
          <p:cNvGrpSpPr/>
          <p:nvPr/>
        </p:nvGrpSpPr>
        <p:grpSpPr>
          <a:xfrm>
            <a:off x="691636" y="2750194"/>
            <a:ext cx="7893174" cy="3648105"/>
            <a:chOff x="590036" y="2750194"/>
            <a:chExt cx="7893174" cy="3648105"/>
          </a:xfrm>
        </p:grpSpPr>
        <p:pic>
          <p:nvPicPr>
            <p:cNvPr id="15" name="Picture 14" descr="cloud-computing-search-trend-v2.png"/>
            <p:cNvPicPr>
              <a:picLocks noChangeAspect="1"/>
            </p:cNvPicPr>
            <p:nvPr/>
          </p:nvPicPr>
          <p:blipFill>
            <a:blip r:embed="rId2"/>
            <a:stretch>
              <a:fillRect/>
            </a:stretch>
          </p:blipFill>
          <p:spPr>
            <a:xfrm>
              <a:off x="590036" y="2750194"/>
              <a:ext cx="7893174" cy="3448050"/>
            </a:xfrm>
            <a:prstGeom prst="rect">
              <a:avLst/>
            </a:prstGeom>
          </p:spPr>
        </p:pic>
        <p:sp>
          <p:nvSpPr>
            <p:cNvPr id="16" name="TextBox 15"/>
            <p:cNvSpPr txBox="1"/>
            <p:nvPr/>
          </p:nvSpPr>
          <p:spPr>
            <a:xfrm>
              <a:off x="944184" y="5998189"/>
              <a:ext cx="753231" cy="400110"/>
            </a:xfrm>
            <a:prstGeom prst="rect">
              <a:avLst/>
            </a:prstGeom>
            <a:noFill/>
          </p:spPr>
          <p:txBody>
            <a:bodyPr wrap="none" rtlCol="0">
              <a:spAutoFit/>
            </a:bodyPr>
            <a:lstStyle/>
            <a:p>
              <a:r>
                <a:rPr lang="en-US" sz="2000" dirty="0" smtClean="0"/>
                <a:t>2006</a:t>
              </a:r>
              <a:endParaRPr lang="en-US" sz="2000" dirty="0"/>
            </a:p>
          </p:txBody>
        </p:sp>
        <p:sp>
          <p:nvSpPr>
            <p:cNvPr id="18" name="TextBox 17"/>
            <p:cNvSpPr txBox="1"/>
            <p:nvPr/>
          </p:nvSpPr>
          <p:spPr>
            <a:xfrm>
              <a:off x="2049084" y="5998189"/>
              <a:ext cx="753231" cy="400110"/>
            </a:xfrm>
            <a:prstGeom prst="rect">
              <a:avLst/>
            </a:prstGeom>
            <a:noFill/>
          </p:spPr>
          <p:txBody>
            <a:bodyPr wrap="none" rtlCol="0">
              <a:spAutoFit/>
            </a:bodyPr>
            <a:lstStyle/>
            <a:p>
              <a:r>
                <a:rPr lang="en-US" sz="2000" dirty="0" smtClean="0"/>
                <a:t>2007</a:t>
              </a:r>
              <a:endParaRPr lang="en-US" sz="2000" dirty="0"/>
            </a:p>
          </p:txBody>
        </p:sp>
        <p:sp>
          <p:nvSpPr>
            <p:cNvPr id="19" name="TextBox 18"/>
            <p:cNvSpPr txBox="1"/>
            <p:nvPr/>
          </p:nvSpPr>
          <p:spPr>
            <a:xfrm>
              <a:off x="3153984" y="5998189"/>
              <a:ext cx="753231" cy="400110"/>
            </a:xfrm>
            <a:prstGeom prst="rect">
              <a:avLst/>
            </a:prstGeom>
            <a:noFill/>
          </p:spPr>
          <p:txBody>
            <a:bodyPr wrap="none" rtlCol="0">
              <a:spAutoFit/>
            </a:bodyPr>
            <a:lstStyle/>
            <a:p>
              <a:r>
                <a:rPr lang="en-US" sz="2000" dirty="0" smtClean="0"/>
                <a:t>2008</a:t>
              </a:r>
              <a:endParaRPr lang="en-US" sz="2000" dirty="0"/>
            </a:p>
          </p:txBody>
        </p:sp>
        <p:sp>
          <p:nvSpPr>
            <p:cNvPr id="21" name="TextBox 20"/>
            <p:cNvSpPr txBox="1"/>
            <p:nvPr/>
          </p:nvSpPr>
          <p:spPr>
            <a:xfrm>
              <a:off x="4258884" y="5998189"/>
              <a:ext cx="753231" cy="400110"/>
            </a:xfrm>
            <a:prstGeom prst="rect">
              <a:avLst/>
            </a:prstGeom>
            <a:noFill/>
          </p:spPr>
          <p:txBody>
            <a:bodyPr wrap="none" rtlCol="0">
              <a:spAutoFit/>
            </a:bodyPr>
            <a:lstStyle/>
            <a:p>
              <a:r>
                <a:rPr lang="en-US" sz="2000" dirty="0" smtClean="0"/>
                <a:t>2009</a:t>
              </a:r>
              <a:endParaRPr lang="en-US" sz="2000" dirty="0"/>
            </a:p>
          </p:txBody>
        </p:sp>
        <p:sp>
          <p:nvSpPr>
            <p:cNvPr id="24" name="TextBox 23"/>
            <p:cNvSpPr txBox="1"/>
            <p:nvPr/>
          </p:nvSpPr>
          <p:spPr>
            <a:xfrm>
              <a:off x="5363784" y="5998189"/>
              <a:ext cx="753231" cy="400110"/>
            </a:xfrm>
            <a:prstGeom prst="rect">
              <a:avLst/>
            </a:prstGeom>
            <a:noFill/>
          </p:spPr>
          <p:txBody>
            <a:bodyPr wrap="none" rtlCol="0">
              <a:spAutoFit/>
            </a:bodyPr>
            <a:lstStyle/>
            <a:p>
              <a:r>
                <a:rPr lang="en-US" sz="2000" dirty="0" smtClean="0"/>
                <a:t>2010</a:t>
              </a:r>
              <a:endParaRPr lang="en-US" sz="2000" dirty="0"/>
            </a:p>
          </p:txBody>
        </p:sp>
        <p:sp>
          <p:nvSpPr>
            <p:cNvPr id="25" name="TextBox 24"/>
            <p:cNvSpPr txBox="1"/>
            <p:nvPr/>
          </p:nvSpPr>
          <p:spPr>
            <a:xfrm>
              <a:off x="6468684" y="5998189"/>
              <a:ext cx="753231" cy="400110"/>
            </a:xfrm>
            <a:prstGeom prst="rect">
              <a:avLst/>
            </a:prstGeom>
            <a:noFill/>
          </p:spPr>
          <p:txBody>
            <a:bodyPr wrap="none" rtlCol="0">
              <a:spAutoFit/>
            </a:bodyPr>
            <a:lstStyle/>
            <a:p>
              <a:r>
                <a:rPr lang="en-US" sz="2000" dirty="0" smtClean="0"/>
                <a:t>2011</a:t>
              </a:r>
              <a:endParaRPr lang="en-US" sz="2000" dirty="0"/>
            </a:p>
          </p:txBody>
        </p:sp>
        <p:sp>
          <p:nvSpPr>
            <p:cNvPr id="26" name="TextBox 25"/>
            <p:cNvSpPr txBox="1"/>
            <p:nvPr/>
          </p:nvSpPr>
          <p:spPr>
            <a:xfrm>
              <a:off x="7560884" y="5998189"/>
              <a:ext cx="753231" cy="400110"/>
            </a:xfrm>
            <a:prstGeom prst="rect">
              <a:avLst/>
            </a:prstGeom>
            <a:noFill/>
          </p:spPr>
          <p:txBody>
            <a:bodyPr wrap="none" rtlCol="0">
              <a:spAutoFit/>
            </a:bodyPr>
            <a:lstStyle/>
            <a:p>
              <a:r>
                <a:rPr lang="en-US" sz="2000" dirty="0" smtClean="0"/>
                <a:t>2012</a:t>
              </a:r>
              <a:endParaRPr lang="en-US" sz="2000" dirty="0"/>
            </a:p>
          </p:txBody>
        </p:sp>
      </p:grpSp>
      <p:sp>
        <p:nvSpPr>
          <p:cNvPr id="2" name="Title 1"/>
          <p:cNvSpPr>
            <a:spLocks noGrp="1"/>
          </p:cNvSpPr>
          <p:nvPr>
            <p:ph type="title"/>
          </p:nvPr>
        </p:nvSpPr>
        <p:spPr/>
        <p:txBody>
          <a:bodyPr/>
          <a:lstStyle/>
          <a:p>
            <a:r>
              <a:rPr lang="en-US" dirty="0" smtClean="0"/>
              <a:t>Cloud Hype</a:t>
            </a:r>
            <a:endParaRPr lang="en-US" dirty="0"/>
          </a:p>
        </p:txBody>
      </p:sp>
      <p:sp>
        <p:nvSpPr>
          <p:cNvPr id="17" name="Oval 16"/>
          <p:cNvSpPr/>
          <p:nvPr/>
        </p:nvSpPr>
        <p:spPr bwMode="auto">
          <a:xfrm>
            <a:off x="5600700" y="4419600"/>
            <a:ext cx="2209800" cy="1219200"/>
          </a:xfrm>
          <a:prstGeom prst="ellips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112" charset="0"/>
                <a:ea typeface="Arial" pitchFamily="-112" charset="0"/>
                <a:cs typeface="Arial" pitchFamily="-112" charset="0"/>
              </a:rPr>
              <a:t>Mature Virtualization</a:t>
            </a:r>
          </a:p>
          <a:p>
            <a:pPr marL="0" marR="0" indent="0" algn="ctr" defTabSz="914400" rtl="0" eaLnBrk="1" fontAlgn="base" latinLnBrk="0" hangingPunct="1">
              <a:lnSpc>
                <a:spcPct val="100000"/>
              </a:lnSpc>
              <a:spcBef>
                <a:spcPct val="0"/>
              </a:spcBef>
              <a:spcAft>
                <a:spcPct val="0"/>
              </a:spcAft>
              <a:buClrTx/>
              <a:buSzTx/>
              <a:buFontTx/>
              <a:buNone/>
              <a:tabLst/>
            </a:pPr>
            <a:r>
              <a:rPr lang="en-US" sz="1600" b="0" i="1" dirty="0" smtClean="0">
                <a:latin typeface="Arial" pitchFamily="-112" charset="0"/>
                <a:ea typeface="Arial" pitchFamily="-112" charset="0"/>
                <a:cs typeface="Arial" pitchFamily="-112" charset="0"/>
              </a:rPr>
              <a:t>Simple APIs</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112" charset="0"/>
                <a:ea typeface="Arial" pitchFamily="-112" charset="0"/>
                <a:cs typeface="Arial" pitchFamily="-112" charset="0"/>
              </a:rPr>
              <a:t>Excess Capacity</a:t>
            </a:r>
            <a:endParaRPr kumimoji="0" lang="en-US" sz="1600" b="0" i="1" u="none" strike="noStrike" cap="none" normalizeH="0" baseline="0" dirty="0">
              <a:ln>
                <a:noFill/>
              </a:ln>
              <a:solidFill>
                <a:schemeClr val="tx1"/>
              </a:solidFill>
              <a:effectLst/>
              <a:latin typeface="Arial" pitchFamily="-112" charset="0"/>
              <a:ea typeface="Arial" pitchFamily="-112" charset="0"/>
              <a:cs typeface="Arial" pitchFamily="-112" charset="0"/>
            </a:endParaRPr>
          </a:p>
        </p:txBody>
      </p:sp>
      <p:grpSp>
        <p:nvGrpSpPr>
          <p:cNvPr id="23" name="Group 22"/>
          <p:cNvGrpSpPr/>
          <p:nvPr/>
        </p:nvGrpSpPr>
        <p:grpSpPr>
          <a:xfrm rot="19408452">
            <a:off x="1908882" y="3727476"/>
            <a:ext cx="3581400" cy="369332"/>
            <a:chOff x="3378200" y="515422"/>
            <a:chExt cx="3581400" cy="369332"/>
          </a:xfrm>
        </p:grpSpPr>
        <p:cxnSp>
          <p:nvCxnSpPr>
            <p:cNvPr id="20" name="Straight Arrow Connector 19"/>
            <p:cNvCxnSpPr/>
            <p:nvPr/>
          </p:nvCxnSpPr>
          <p:spPr>
            <a:xfrm>
              <a:off x="3378200" y="698500"/>
              <a:ext cx="3581400" cy="1588"/>
            </a:xfrm>
            <a:prstGeom prst="straightConnector1">
              <a:avLst/>
            </a:prstGeom>
            <a:ln w="381000" cap="rnd">
              <a:tailEnd type="arrow" w="sm" len="sm"/>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102100" y="515422"/>
              <a:ext cx="1549147" cy="369332"/>
            </a:xfrm>
            <a:prstGeom prst="rect">
              <a:avLst/>
            </a:prstGeom>
            <a:noFill/>
          </p:spPr>
          <p:txBody>
            <a:bodyPr wrap="none" rtlCol="0">
              <a:spAutoFit/>
            </a:bodyPr>
            <a:lstStyle/>
            <a:p>
              <a:r>
                <a:rPr lang="en-US" dirty="0" smtClean="0"/>
                <a:t>media hype</a:t>
              </a:r>
              <a:endParaRPr lang="en-US" dirty="0"/>
            </a:p>
          </p:txBody>
        </p:sp>
      </p:grpSp>
      <p:grpSp>
        <p:nvGrpSpPr>
          <p:cNvPr id="33" name="Group 32"/>
          <p:cNvGrpSpPr/>
          <p:nvPr/>
        </p:nvGrpSpPr>
        <p:grpSpPr>
          <a:xfrm>
            <a:off x="956884" y="5396755"/>
            <a:ext cx="552575" cy="534889"/>
            <a:chOff x="1771525" y="5130105"/>
            <a:chExt cx="552575" cy="534889"/>
          </a:xfrm>
        </p:grpSpPr>
        <p:cxnSp>
          <p:nvCxnSpPr>
            <p:cNvPr id="27" name="Straight Arrow Connector 26"/>
            <p:cNvCxnSpPr/>
            <p:nvPr/>
          </p:nvCxnSpPr>
          <p:spPr>
            <a:xfrm rot="5400000" flipH="1" flipV="1">
              <a:off x="2137599" y="5478493"/>
              <a:ext cx="372208" cy="794"/>
            </a:xfrm>
            <a:prstGeom prst="straightConnector1">
              <a:avLst/>
            </a:prstGeom>
            <a:ln w="63500" cap="rnd">
              <a:solidFill>
                <a:schemeClr val="tx1"/>
              </a:solidFill>
              <a:headEnd type="arrow" w="sm" len="sm"/>
              <a:tailEnd type="oval" w="med"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771525" y="5130105"/>
              <a:ext cx="526381" cy="307777"/>
            </a:xfrm>
            <a:prstGeom prst="rect">
              <a:avLst/>
            </a:prstGeom>
            <a:noFill/>
          </p:spPr>
          <p:txBody>
            <a:bodyPr wrap="none" rtlCol="0">
              <a:spAutoFit/>
            </a:bodyPr>
            <a:lstStyle/>
            <a:p>
              <a:r>
                <a:rPr lang="en-US" sz="1400" b="1" dirty="0" smtClean="0"/>
                <a:t>EC2</a:t>
              </a:r>
              <a:endParaRPr lang="en-US" sz="1400" b="1" dirty="0"/>
            </a:p>
          </p:txBody>
        </p:sp>
      </p:grpSp>
      <p:grpSp>
        <p:nvGrpSpPr>
          <p:cNvPr id="34" name="Group 33"/>
          <p:cNvGrpSpPr/>
          <p:nvPr/>
        </p:nvGrpSpPr>
        <p:grpSpPr>
          <a:xfrm>
            <a:off x="2545543" y="5126334"/>
            <a:ext cx="526381" cy="537866"/>
            <a:chOff x="3194719" y="4809628"/>
            <a:chExt cx="526381" cy="537866"/>
          </a:xfrm>
        </p:grpSpPr>
        <p:cxnSp>
          <p:nvCxnSpPr>
            <p:cNvPr id="29" name="Straight Arrow Connector 28"/>
            <p:cNvCxnSpPr/>
            <p:nvPr/>
          </p:nvCxnSpPr>
          <p:spPr>
            <a:xfrm rot="5400000" flipH="1" flipV="1">
              <a:off x="3534599" y="5160993"/>
              <a:ext cx="372208" cy="794"/>
            </a:xfrm>
            <a:prstGeom prst="straightConnector1">
              <a:avLst/>
            </a:prstGeom>
            <a:ln w="63500" cap="rnd">
              <a:solidFill>
                <a:schemeClr val="tx1"/>
              </a:solidFill>
              <a:headEnd type="arrow" w="sm" len="sm"/>
              <a:tailEnd type="oval" w="med" len="med"/>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194719" y="4809628"/>
              <a:ext cx="475536" cy="307777"/>
            </a:xfrm>
            <a:prstGeom prst="rect">
              <a:avLst/>
            </a:prstGeom>
            <a:noFill/>
          </p:spPr>
          <p:txBody>
            <a:bodyPr wrap="none" rtlCol="0">
              <a:spAutoFit/>
            </a:bodyPr>
            <a:lstStyle/>
            <a:p>
              <a:r>
                <a:rPr lang="en-US" sz="1400" b="1" dirty="0" smtClean="0"/>
                <a:t>EBS</a:t>
              </a:r>
              <a:endParaRPr lang="en-US" sz="1400" b="1" dirty="0"/>
            </a:p>
          </p:txBody>
        </p:sp>
      </p:grpSp>
      <p:sp>
        <p:nvSpPr>
          <p:cNvPr id="32" name="TextBox 31"/>
          <p:cNvSpPr txBox="1"/>
          <p:nvPr/>
        </p:nvSpPr>
        <p:spPr>
          <a:xfrm>
            <a:off x="762000" y="2288529"/>
            <a:ext cx="7823626" cy="461665"/>
          </a:xfrm>
          <a:prstGeom prst="rect">
            <a:avLst/>
          </a:prstGeom>
          <a:solidFill>
            <a:schemeClr val="bg1">
              <a:lumMod val="85000"/>
            </a:schemeClr>
          </a:solidFill>
          <a:ln>
            <a:solidFill>
              <a:schemeClr val="tx1"/>
            </a:solidFill>
          </a:ln>
        </p:spPr>
        <p:txBody>
          <a:bodyPr wrap="none" rtlCol="0">
            <a:spAutoFit/>
          </a:bodyPr>
          <a:lstStyle/>
          <a:p>
            <a:r>
              <a:rPr lang="en-US" sz="2400" dirty="0" smtClean="0"/>
              <a:t>Is cloud technology useful for scientific computing?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Scientific Computing</a:t>
            </a:r>
            <a:endParaRPr lang="en-US" dirty="0"/>
          </a:p>
        </p:txBody>
      </p:sp>
      <p:sp>
        <p:nvSpPr>
          <p:cNvPr id="3" name="Content Placeholder 2"/>
          <p:cNvSpPr>
            <a:spLocks noGrp="1"/>
          </p:cNvSpPr>
          <p:nvPr>
            <p:ph sz="half" idx="1"/>
          </p:nvPr>
        </p:nvSpPr>
        <p:spPr/>
        <p:txBody>
          <a:bodyPr>
            <a:normAutofit/>
          </a:bodyPr>
          <a:lstStyle/>
          <a:p>
            <a:r>
              <a:rPr lang="en-US" dirty="0" smtClean="0"/>
              <a:t>Diversity of people writing code</a:t>
            </a:r>
          </a:p>
          <a:p>
            <a:r>
              <a:rPr lang="en-US" dirty="0" smtClean="0"/>
              <a:t>Diversity of application environments</a:t>
            </a:r>
          </a:p>
          <a:p>
            <a:r>
              <a:rPr lang="en-US" dirty="0" smtClean="0"/>
              <a:t>Collaboration: Sharing data and expertise</a:t>
            </a:r>
          </a:p>
          <a:p>
            <a:r>
              <a:rPr lang="en-US" dirty="0" smtClean="0"/>
              <a:t>Competition: Producing unique, novel results</a:t>
            </a:r>
          </a:p>
        </p:txBody>
      </p:sp>
      <p:sp>
        <p:nvSpPr>
          <p:cNvPr id="4" name="Content Placeholder 3"/>
          <p:cNvSpPr>
            <a:spLocks noGrp="1"/>
          </p:cNvSpPr>
          <p:nvPr>
            <p:ph sz="half" idx="2"/>
          </p:nvPr>
        </p:nvSpPr>
        <p:spPr/>
        <p:txBody>
          <a:bodyPr>
            <a:normAutofit/>
          </a:bodyPr>
          <a:lstStyle/>
          <a:p>
            <a:r>
              <a:rPr lang="en-US" dirty="0" smtClean="0"/>
              <a:t>Customization of analysis, adding data or code.</a:t>
            </a:r>
          </a:p>
          <a:p>
            <a:r>
              <a:rPr lang="en-US" dirty="0" smtClean="0"/>
              <a:t>Variability: Conference cycle, …</a:t>
            </a:r>
          </a:p>
          <a:p>
            <a:r>
              <a:rPr lang="en-US" dirty="0" smtClean="0"/>
              <a:t>Large</a:t>
            </a:r>
            <a:r>
              <a:rPr lang="en-US" dirty="0" smtClean="0"/>
              <a:t> datasets (</a:t>
            </a:r>
            <a:r>
              <a:rPr lang="en-US" dirty="0" smtClean="0"/>
              <a:t>PB)</a:t>
            </a:r>
          </a:p>
          <a:p>
            <a:r>
              <a:rPr lang="en-US" dirty="0" smtClean="0"/>
              <a:t>Variety of access patterns</a:t>
            </a:r>
          </a:p>
          <a:p>
            <a:r>
              <a:rPr lang="en-US" dirty="0" smtClean="0"/>
              <a:t>Long-term </a:t>
            </a:r>
            <a:r>
              <a:rPr lang="en-US" dirty="0" err="1" smtClean="0"/>
              <a:t>curation</a:t>
            </a:r>
            <a:r>
              <a:rPr lang="en-US" dirty="0" smtClean="0"/>
              <a:t> of data</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Customized Environment</a:t>
            </a:r>
            <a:endParaRPr lang="en-US" dirty="0"/>
          </a:p>
        </p:txBody>
      </p:sp>
      <p:sp>
        <p:nvSpPr>
          <p:cNvPr id="3" name="Content Placeholder 2"/>
          <p:cNvSpPr>
            <a:spLocks noGrp="1"/>
          </p:cNvSpPr>
          <p:nvPr>
            <p:ph idx="1"/>
          </p:nvPr>
        </p:nvSpPr>
        <p:spPr/>
        <p:txBody>
          <a:bodyPr/>
          <a:lstStyle/>
          <a:p>
            <a:r>
              <a:rPr lang="en-US" dirty="0" smtClean="0"/>
              <a:t>Operating systems suited to your application</a:t>
            </a:r>
          </a:p>
          <a:p>
            <a:r>
              <a:rPr lang="en-US" dirty="0" smtClean="0"/>
              <a:t>Your applications preinstalled and preconfigured</a:t>
            </a:r>
          </a:p>
          <a:p>
            <a:r>
              <a:rPr lang="en-US" dirty="0" smtClean="0"/>
              <a:t>CPU, memory, and swap sized for your needs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Provisioning</a:t>
            </a:r>
            <a:endParaRPr lang="en-US" dirty="0"/>
          </a:p>
        </p:txBody>
      </p:sp>
      <p:sp>
        <p:nvSpPr>
          <p:cNvPr id="3" name="Content Placeholder 2"/>
          <p:cNvSpPr>
            <a:spLocks noGrp="1"/>
          </p:cNvSpPr>
          <p:nvPr>
            <p:ph idx="1"/>
          </p:nvPr>
        </p:nvSpPr>
        <p:spPr/>
        <p:txBody>
          <a:bodyPr/>
          <a:lstStyle/>
          <a:p>
            <a:r>
              <a:rPr lang="en-US" dirty="0" smtClean="0"/>
              <a:t>New storage and compute resources in minutes (or less)</a:t>
            </a:r>
          </a:p>
          <a:p>
            <a:r>
              <a:rPr lang="en-US" dirty="0" smtClean="0"/>
              <a:t>Resources freed just as quickly to facilitate sharing</a:t>
            </a:r>
          </a:p>
          <a:p>
            <a:r>
              <a:rPr lang="en-US" dirty="0" smtClean="0"/>
              <a:t>Create temporary platforms for variable workloads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Service Deployment</a:t>
            </a:r>
            <a:endParaRPr lang="en-US" dirty="0"/>
          </a:p>
        </p:txBody>
      </p:sp>
      <p:sp>
        <p:nvSpPr>
          <p:cNvPr id="3" name="Content Placeholder 2"/>
          <p:cNvSpPr>
            <a:spLocks noGrp="1"/>
          </p:cNvSpPr>
          <p:nvPr>
            <p:ph idx="1"/>
          </p:nvPr>
        </p:nvSpPr>
        <p:spPr/>
        <p:txBody>
          <a:bodyPr/>
          <a:lstStyle/>
          <a:p>
            <a:r>
              <a:rPr lang="en-US" dirty="0" smtClean="0"/>
              <a:t>Deploy user-level, network-accessible services</a:t>
            </a:r>
          </a:p>
          <a:p>
            <a:r>
              <a:rPr lang="en-US" dirty="0" smtClean="0"/>
              <a:t>Create domain-specific analysis platforms</a:t>
            </a:r>
          </a:p>
          <a:p>
            <a:r>
              <a:rPr lang="en-US" dirty="0" smtClean="0"/>
              <a:t>Redundant, scalable services easily deployed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Scientific Computing</a:t>
            </a:r>
            <a:endParaRPr lang="en-US" dirty="0"/>
          </a:p>
        </p:txBody>
      </p:sp>
      <p:sp>
        <p:nvSpPr>
          <p:cNvPr id="3" name="Content Placeholder 2"/>
          <p:cNvSpPr>
            <a:spLocks noGrp="1"/>
          </p:cNvSpPr>
          <p:nvPr>
            <p:ph idx="1"/>
          </p:nvPr>
        </p:nvSpPr>
        <p:spPr/>
        <p:txBody>
          <a:bodyPr/>
          <a:lstStyle/>
          <a:p>
            <a:r>
              <a:rPr lang="en-US" dirty="0" smtClean="0"/>
              <a:t>Faster analyses</a:t>
            </a:r>
          </a:p>
          <a:p>
            <a:pPr lvl="1"/>
            <a:r>
              <a:rPr lang="en-US" dirty="0" smtClean="0"/>
              <a:t>Quick deployment of preconfigured virtual machines</a:t>
            </a:r>
          </a:p>
          <a:p>
            <a:pPr lvl="1"/>
            <a:r>
              <a:rPr lang="en-US" dirty="0" smtClean="0"/>
              <a:t>Lower learning curves via customized </a:t>
            </a:r>
            <a:r>
              <a:rPr lang="en-US" dirty="0" err="1" smtClean="0"/>
              <a:t>VMs</a:t>
            </a:r>
            <a:r>
              <a:rPr lang="en-US" dirty="0" smtClean="0"/>
              <a:t>/services</a:t>
            </a:r>
          </a:p>
          <a:p>
            <a:r>
              <a:rPr lang="en-US" dirty="0" smtClean="0"/>
              <a:t>Fewer failures</a:t>
            </a:r>
          </a:p>
          <a:p>
            <a:pPr lvl="1"/>
            <a:r>
              <a:rPr lang="en-US" dirty="0" smtClean="0"/>
              <a:t>Less interference between processes on machine</a:t>
            </a:r>
          </a:p>
          <a:p>
            <a:pPr lvl="1"/>
            <a:r>
              <a:rPr lang="en-US" dirty="0" smtClean="0"/>
              <a:t>Avoiding </a:t>
            </a:r>
            <a:r>
              <a:rPr lang="en-US" dirty="0" err="1" smtClean="0"/>
              <a:t>misconfigurations</a:t>
            </a:r>
            <a:r>
              <a:rPr lang="en-US" dirty="0" smtClean="0"/>
              <a:t> and incomplete OS installations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we</a:t>
            </a:r>
            <a:r>
              <a:rPr lang="en-US" dirty="0" smtClean="0"/>
              <a:t> just use </a:t>
            </a:r>
            <a:r>
              <a:rPr lang="en-US" dirty="0" smtClean="0"/>
              <a:t>Amazon?</a:t>
            </a:r>
            <a:endParaRPr lang="en-US" dirty="0"/>
          </a:p>
        </p:txBody>
      </p:sp>
      <p:sp>
        <p:nvSpPr>
          <p:cNvPr id="3" name="Text Placeholder 2"/>
          <p:cNvSpPr>
            <a:spLocks noGrp="1"/>
          </p:cNvSpPr>
          <p:nvPr>
            <p:ph type="body" idx="1"/>
          </p:nvPr>
        </p:nvSpPr>
        <p:spPr/>
        <p:txBody>
          <a:bodyPr/>
          <a:lstStyle/>
          <a:p>
            <a:r>
              <a:rPr lang="en-US" dirty="0" smtClean="0"/>
              <a:t>Is outsourcing the computing infrastructure the</a:t>
            </a:r>
            <a:r>
              <a:rPr lang="en-US" dirty="0" smtClean="0"/>
              <a:t> solution?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use Amazon?</a:t>
            </a:r>
            <a:endParaRPr lang="en-US" dirty="0"/>
          </a:p>
        </p:txBody>
      </p:sp>
      <p:sp>
        <p:nvSpPr>
          <p:cNvPr id="3" name="Content Placeholder 2"/>
          <p:cNvSpPr>
            <a:spLocks noGrp="1"/>
          </p:cNvSpPr>
          <p:nvPr>
            <p:ph idx="1"/>
          </p:nvPr>
        </p:nvSpPr>
        <p:spPr/>
        <p:txBody>
          <a:bodyPr>
            <a:normAutofit/>
          </a:bodyPr>
          <a:lstStyle/>
          <a:p>
            <a:r>
              <a:rPr lang="en-US" dirty="0" smtClean="0"/>
              <a:t>Cost—always a toss up! </a:t>
            </a:r>
          </a:p>
          <a:p>
            <a:pPr lvl="1"/>
            <a:r>
              <a:rPr lang="en-US" dirty="0" smtClean="0"/>
              <a:t>Institutes with existing infra., probably more expensive</a:t>
            </a:r>
          </a:p>
          <a:p>
            <a:pPr lvl="1"/>
            <a:r>
              <a:rPr lang="en-US" dirty="0" smtClean="0"/>
              <a:t>Institutes without, probably cheaper and certainly faster</a:t>
            </a:r>
          </a:p>
          <a:p>
            <a:r>
              <a:rPr lang="en-US" dirty="0" smtClean="0"/>
              <a:t>Serious</a:t>
            </a:r>
            <a:r>
              <a:rPr lang="en-US" dirty="0" smtClean="0"/>
              <a:t> concerns around data</a:t>
            </a:r>
          </a:p>
          <a:p>
            <a:pPr lvl="1"/>
            <a:r>
              <a:rPr lang="en-US" dirty="0" smtClean="0"/>
              <a:t>Privacy</a:t>
            </a:r>
          </a:p>
          <a:p>
            <a:pPr lvl="1"/>
            <a:r>
              <a:rPr lang="en-US" dirty="0" smtClean="0"/>
              <a:t>Reliability</a:t>
            </a:r>
          </a:p>
          <a:p>
            <a:pPr lvl="1"/>
            <a:r>
              <a:rPr lang="en-US" dirty="0" smtClean="0"/>
              <a:t>Efficient storage</a:t>
            </a:r>
          </a:p>
          <a:p>
            <a:pPr lvl="1"/>
            <a:r>
              <a:rPr lang="en-US" dirty="0" smtClean="0"/>
              <a:t>Efficient access</a:t>
            </a:r>
          </a:p>
          <a:p>
            <a:pPr lvl="1"/>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Text Placeholder 2"/>
          <p:cNvSpPr>
            <a:spLocks noGrp="1"/>
          </p:cNvSpPr>
          <p:nvPr>
            <p:ph type="body" idx="1"/>
          </p:nvPr>
        </p:nvSpPr>
        <p:spPr/>
        <p:txBody>
          <a:bodyPr/>
          <a:lstStyle/>
          <a:p>
            <a:r>
              <a:rPr lang="en-US" dirty="0" smtClean="0"/>
              <a:t>Can scientific data be handled efficiently in the cloud?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 Challenges</a:t>
            </a:r>
            <a:endParaRPr lang="en-US" dirty="0"/>
          </a:p>
        </p:txBody>
      </p:sp>
      <p:sp>
        <p:nvSpPr>
          <p:cNvPr id="3" name="Content Placeholder 2"/>
          <p:cNvSpPr>
            <a:spLocks noGrp="1"/>
          </p:cNvSpPr>
          <p:nvPr>
            <p:ph idx="1"/>
          </p:nvPr>
        </p:nvSpPr>
        <p:spPr/>
        <p:txBody>
          <a:bodyPr>
            <a:normAutofit/>
          </a:bodyPr>
          <a:lstStyle/>
          <a:p>
            <a:r>
              <a:rPr lang="en-US" dirty="0" smtClean="0"/>
              <a:t>Legal constraints for some types of data</a:t>
            </a:r>
          </a:p>
          <a:p>
            <a:pPr lvl="1"/>
            <a:r>
              <a:rPr lang="en-US" dirty="0" smtClean="0"/>
              <a:t>EC working with member states to harmonize rules</a:t>
            </a:r>
          </a:p>
          <a:p>
            <a:pPr lvl="1"/>
            <a:r>
              <a:rPr lang="en-US" dirty="0" smtClean="0"/>
              <a:t>Protection guarantees provided by some public clouds</a:t>
            </a:r>
          </a:p>
          <a:p>
            <a:pPr lvl="1"/>
            <a:r>
              <a:rPr lang="en-US" dirty="0" smtClean="0"/>
              <a:t>“National” clouds avoid cross-border constraints</a:t>
            </a:r>
          </a:p>
          <a:p>
            <a:r>
              <a:rPr lang="en-US" dirty="0" smtClean="0"/>
              <a:t>Reasonable network access</a:t>
            </a:r>
          </a:p>
          <a:p>
            <a:pPr lvl="1"/>
            <a:r>
              <a:rPr lang="en-US" dirty="0" smtClean="0"/>
              <a:t>Large datasets require large bandwidth</a:t>
            </a:r>
          </a:p>
          <a:p>
            <a:pPr lvl="1"/>
            <a:r>
              <a:rPr lang="en-US" dirty="0" smtClean="0"/>
              <a:t>Co-located computing only partial solution</a:t>
            </a:r>
          </a:p>
          <a:p>
            <a:pPr lvl="1"/>
            <a:r>
              <a:rPr lang="en-US" dirty="0" smtClean="0"/>
              <a:t>Commercial world does not enjoy fast RENATER network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 Challenges</a:t>
            </a:r>
            <a:endParaRPr lang="en-US" dirty="0"/>
          </a:p>
        </p:txBody>
      </p:sp>
      <p:sp>
        <p:nvSpPr>
          <p:cNvPr id="3" name="Content Placeholder 2"/>
          <p:cNvSpPr>
            <a:spLocks noGrp="1"/>
          </p:cNvSpPr>
          <p:nvPr>
            <p:ph idx="1"/>
          </p:nvPr>
        </p:nvSpPr>
        <p:spPr/>
        <p:txBody>
          <a:bodyPr>
            <a:normAutofit/>
          </a:bodyPr>
          <a:lstStyle/>
          <a:p>
            <a:r>
              <a:rPr lang="en-US" dirty="0" smtClean="0"/>
              <a:t>Data </a:t>
            </a:r>
            <a:r>
              <a:rPr lang="en-US" dirty="0" err="1" smtClean="0"/>
              <a:t>curation</a:t>
            </a:r>
            <a:r>
              <a:rPr lang="en-US" dirty="0" smtClean="0"/>
              <a:t> </a:t>
            </a:r>
          </a:p>
          <a:p>
            <a:pPr lvl="1"/>
            <a:r>
              <a:rPr lang="en-US" dirty="0" smtClean="0"/>
              <a:t>Long-term storage of data </a:t>
            </a:r>
            <a:r>
              <a:rPr lang="en-US" dirty="0" err="1" smtClean="0">
                <a:sym typeface="Wingdings"/>
              </a:rPr>
              <a:t></a:t>
            </a:r>
            <a:r>
              <a:rPr lang="en-US" dirty="0" smtClean="0">
                <a:sym typeface="Wingdings"/>
              </a:rPr>
              <a:t> hierarchical storage</a:t>
            </a:r>
            <a:endParaRPr lang="en-US" dirty="0" smtClean="0"/>
          </a:p>
          <a:p>
            <a:pPr lvl="1"/>
            <a:r>
              <a:rPr lang="en-US" dirty="0" smtClean="0"/>
              <a:t>Preservation of data for access by others </a:t>
            </a:r>
            <a:r>
              <a:rPr lang="en-US" dirty="0" err="1" smtClean="0">
                <a:sym typeface="Wingdings"/>
              </a:rPr>
              <a:t></a:t>
            </a:r>
            <a:r>
              <a:rPr lang="en-US" dirty="0" smtClean="0">
                <a:sym typeface="Wingdings"/>
              </a:rPr>
              <a:t> metadata also!</a:t>
            </a:r>
            <a:endParaRPr lang="en-US" dirty="0" smtClean="0"/>
          </a:p>
          <a:p>
            <a:r>
              <a:rPr lang="en-US" dirty="0" smtClean="0"/>
              <a:t>Large volumes</a:t>
            </a:r>
          </a:p>
          <a:p>
            <a:pPr lvl="1"/>
            <a:r>
              <a:rPr lang="en-US" dirty="0" smtClean="0"/>
              <a:t>Ability to store data affordably</a:t>
            </a:r>
          </a:p>
          <a:p>
            <a:pPr lvl="1"/>
            <a:r>
              <a:rPr lang="en-US" dirty="0" smtClean="0"/>
              <a:t>Applications must expect errors in stored data</a:t>
            </a:r>
          </a:p>
          <a:p>
            <a:r>
              <a:rPr lang="en-US" dirty="0" smtClean="0"/>
              <a:t>Data access </a:t>
            </a:r>
            <a:r>
              <a:rPr lang="en-US" dirty="0" err="1" smtClean="0"/>
              <a:t>model(s</a:t>
            </a:r>
            <a:r>
              <a:rPr lang="en-US" dirty="0" smtClean="0"/>
              <a:t>)</a:t>
            </a:r>
          </a:p>
          <a:p>
            <a:pPr lvl="1"/>
            <a:r>
              <a:rPr lang="en-US" dirty="0" smtClean="0"/>
              <a:t>Huge variety of different access models</a:t>
            </a:r>
          </a:p>
          <a:p>
            <a:pPr lvl="1"/>
            <a:r>
              <a:rPr lang="en-US" dirty="0" smtClean="0"/>
              <a:t>Cassandra, </a:t>
            </a:r>
            <a:r>
              <a:rPr lang="en-US" dirty="0" err="1" smtClean="0"/>
              <a:t>Hadoop</a:t>
            </a:r>
            <a:r>
              <a:rPr lang="en-US" dirty="0" smtClean="0"/>
              <a:t>, </a:t>
            </a:r>
            <a:r>
              <a:rPr lang="en-US" dirty="0" err="1" smtClean="0"/>
              <a:t>MySQL</a:t>
            </a:r>
            <a:r>
              <a:rPr lang="en-US" dirty="0" smtClean="0"/>
              <a:t>, SRM,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a:t>
            </a:r>
            <a:endParaRPr lang="en-US" dirty="0"/>
          </a:p>
        </p:txBody>
      </p:sp>
      <p:pic>
        <p:nvPicPr>
          <p:cNvPr id="3" name="Picture 2" descr="virtualization.png"/>
          <p:cNvPicPr>
            <a:picLocks noChangeAspect="1"/>
          </p:cNvPicPr>
          <p:nvPr/>
        </p:nvPicPr>
        <p:blipFill>
          <a:blip r:embed="rId2"/>
          <a:stretch>
            <a:fillRect/>
          </a:stretch>
        </p:blipFill>
        <p:spPr>
          <a:xfrm>
            <a:off x="1801813" y="2926432"/>
            <a:ext cx="7188200" cy="3614067"/>
          </a:xfrm>
          <a:prstGeom prst="rect">
            <a:avLst/>
          </a:prstGeom>
        </p:spPr>
      </p:pic>
      <p:sp>
        <p:nvSpPr>
          <p:cNvPr id="7" name="TextBox 6"/>
          <p:cNvSpPr txBox="1"/>
          <p:nvPr/>
        </p:nvSpPr>
        <p:spPr>
          <a:xfrm>
            <a:off x="152400" y="2199268"/>
            <a:ext cx="5842000" cy="461665"/>
          </a:xfrm>
          <a:prstGeom prst="rect">
            <a:avLst/>
          </a:prstGeom>
          <a:solidFill>
            <a:schemeClr val="bg1">
              <a:lumMod val="85000"/>
            </a:schemeClr>
          </a:solidFill>
          <a:ln>
            <a:solidFill>
              <a:schemeClr val="tx1"/>
            </a:solidFill>
          </a:ln>
        </p:spPr>
        <p:txBody>
          <a:bodyPr wrap="square" rtlCol="0">
            <a:spAutoFit/>
          </a:bodyPr>
          <a:lstStyle/>
          <a:p>
            <a:r>
              <a:rPr lang="en-US" sz="2400" dirty="0" smtClean="0"/>
              <a:t>Performance cost generally very low.</a:t>
            </a:r>
            <a:endParaRPr lang="en-US" sz="2400" dirty="0"/>
          </a:p>
        </p:txBody>
      </p:sp>
      <p:sp>
        <p:nvSpPr>
          <p:cNvPr id="5" name="TextBox 4"/>
          <p:cNvSpPr txBox="1"/>
          <p:nvPr/>
        </p:nvSpPr>
        <p:spPr>
          <a:xfrm>
            <a:off x="152400" y="2902803"/>
            <a:ext cx="5156200" cy="830997"/>
          </a:xfrm>
          <a:prstGeom prst="rect">
            <a:avLst/>
          </a:prstGeom>
          <a:solidFill>
            <a:schemeClr val="bg1">
              <a:lumMod val="85000"/>
            </a:schemeClr>
          </a:solidFill>
          <a:ln>
            <a:solidFill>
              <a:schemeClr val="tx1"/>
            </a:solidFill>
          </a:ln>
        </p:spPr>
        <p:txBody>
          <a:bodyPr wrap="square" rtlCol="0">
            <a:spAutoFit/>
          </a:bodyPr>
          <a:lstStyle/>
          <a:p>
            <a:r>
              <a:rPr lang="en-US" sz="2400" dirty="0" smtClean="0"/>
              <a:t>Allows resource sharing without </a:t>
            </a:r>
            <a:r>
              <a:rPr lang="en-US" sz="2400" i="1" dirty="0" smtClean="0"/>
              <a:t>a priori</a:t>
            </a:r>
            <a:r>
              <a:rPr lang="en-US" sz="2400" dirty="0" smtClean="0"/>
              <a:t> agreement on environment.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t>
            </a:r>
            <a:r>
              <a:rPr lang="en-US" dirty="0" smtClean="0"/>
              <a:t>Cloud Challenges</a:t>
            </a:r>
            <a:endParaRPr lang="en-US" dirty="0"/>
          </a:p>
        </p:txBody>
      </p:sp>
      <p:sp>
        <p:nvSpPr>
          <p:cNvPr id="3" name="Content Placeholder 2"/>
          <p:cNvSpPr>
            <a:spLocks noGrp="1"/>
          </p:cNvSpPr>
          <p:nvPr>
            <p:ph idx="1"/>
          </p:nvPr>
        </p:nvSpPr>
        <p:spPr/>
        <p:txBody>
          <a:bodyPr>
            <a:normAutofit/>
          </a:bodyPr>
          <a:lstStyle/>
          <a:p>
            <a:r>
              <a:rPr lang="en-US" dirty="0" smtClean="0"/>
              <a:t>Scheduling</a:t>
            </a:r>
          </a:p>
          <a:p>
            <a:pPr lvl="1"/>
            <a:r>
              <a:rPr lang="en-US" dirty="0" smtClean="0"/>
              <a:t>Initial placement of machines</a:t>
            </a:r>
          </a:p>
          <a:p>
            <a:pPr lvl="1"/>
            <a:r>
              <a:rPr lang="en-US" dirty="0" smtClean="0"/>
              <a:t>Migration of machines</a:t>
            </a:r>
          </a:p>
          <a:p>
            <a:r>
              <a:rPr lang="en-US" dirty="0" smtClean="0"/>
              <a:t>“Infinite” capacity</a:t>
            </a:r>
          </a:p>
          <a:p>
            <a:pPr lvl="1"/>
            <a:r>
              <a:rPr lang="en-US" dirty="0" smtClean="0"/>
              <a:t>Amazon can</a:t>
            </a:r>
            <a:r>
              <a:rPr lang="en-US" dirty="0" smtClean="0"/>
              <a:t> be </a:t>
            </a:r>
            <a:r>
              <a:rPr lang="en-US" dirty="0" smtClean="0"/>
              <a:t>“infinite</a:t>
            </a:r>
            <a:r>
              <a:rPr lang="en-US" dirty="0" smtClean="0"/>
              <a:t>”; LAL (CNRS, …) cannot be</a:t>
            </a:r>
          </a:p>
          <a:p>
            <a:pPr lvl="1"/>
            <a:r>
              <a:rPr lang="en-US" dirty="0" smtClean="0"/>
              <a:t>How to maintain illusion with </a:t>
            </a:r>
            <a:r>
              <a:rPr lang="en-US" dirty="0" smtClean="0"/>
              <a:t>finite</a:t>
            </a:r>
            <a:r>
              <a:rPr lang="en-US" dirty="0" smtClean="0"/>
              <a:t> resources</a:t>
            </a:r>
            <a:r>
              <a:rPr lang="en-US" dirty="0" smtClean="0"/>
              <a:t>?</a:t>
            </a:r>
          </a:p>
          <a:p>
            <a:r>
              <a:rPr lang="en-US" dirty="0" smtClean="0"/>
              <a:t>Image management</a:t>
            </a:r>
          </a:p>
          <a:p>
            <a:pPr lvl="1"/>
            <a:r>
              <a:rPr lang="en-US" dirty="0" smtClean="0"/>
              <a:t>Must understand and trust “opaque” images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Agile scientific computing with clouds</a:t>
            </a:r>
          </a:p>
          <a:p>
            <a:pPr lvl="1"/>
            <a:r>
              <a:rPr lang="en-US" dirty="0" smtClean="0"/>
              <a:t>Cloud promises lower barriers, fewer failures, and more efficient multi-disciplinary sharing</a:t>
            </a:r>
          </a:p>
          <a:p>
            <a:pPr lvl="1"/>
            <a:r>
              <a:rPr lang="en-US" dirty="0" smtClean="0"/>
              <a:t>Already significant examples of scientific analyses using cloud services</a:t>
            </a:r>
            <a:endParaRPr lang="en-US" dirty="0" smtClean="0"/>
          </a:p>
          <a:p>
            <a:r>
              <a:rPr lang="en-US" dirty="0" smtClean="0"/>
              <a:t>E</a:t>
            </a:r>
            <a:r>
              <a:rPr lang="en-US" dirty="0" smtClean="0"/>
              <a:t>volution required </a:t>
            </a:r>
            <a:r>
              <a:rPr lang="en-US" dirty="0" smtClean="0"/>
              <a:t>to meet challenges</a:t>
            </a:r>
          </a:p>
          <a:p>
            <a:pPr lvl="1"/>
            <a:r>
              <a:rPr lang="en-US" dirty="0" smtClean="0"/>
              <a:t>Data management questions: protection, reliability, …</a:t>
            </a:r>
          </a:p>
          <a:p>
            <a:pPr lvl="1"/>
            <a:r>
              <a:rPr lang="en-US" dirty="0" smtClean="0"/>
              <a:t>Computing challenges as well: image mgt., scheduling,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grpSp>
        <p:nvGrpSpPr>
          <p:cNvPr id="4" name="Group 3"/>
          <p:cNvGrpSpPr/>
          <p:nvPr/>
        </p:nvGrpSpPr>
        <p:grpSpPr>
          <a:xfrm>
            <a:off x="38100" y="2141835"/>
            <a:ext cx="8990013" cy="842665"/>
            <a:chOff x="38100" y="2027535"/>
            <a:chExt cx="8990013" cy="842665"/>
          </a:xfrm>
        </p:grpSpPr>
        <p:grpSp>
          <p:nvGrpSpPr>
            <p:cNvPr id="5" name="Group 7"/>
            <p:cNvGrpSpPr/>
            <p:nvPr/>
          </p:nvGrpSpPr>
          <p:grpSpPr>
            <a:xfrm>
              <a:off x="444500" y="2867024"/>
              <a:ext cx="8178800" cy="3176"/>
              <a:chOff x="444500" y="2595562"/>
              <a:chExt cx="8178800" cy="3176"/>
            </a:xfrm>
          </p:grpSpPr>
          <p:cxnSp>
            <p:nvCxnSpPr>
              <p:cNvPr id="9" name="Straight Connector 8"/>
              <p:cNvCxnSpPr/>
              <p:nvPr/>
            </p:nvCxnSpPr>
            <p:spPr>
              <a:xfrm>
                <a:off x="444500" y="2595562"/>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33900" y="2597150"/>
                <a:ext cx="4089400" cy="1588"/>
              </a:xfrm>
              <a:prstGeom prst="line">
                <a:avLst/>
              </a:prstGeom>
              <a:ln w="254000">
                <a:headEnd type="oval"/>
                <a:tailEnd type="oval"/>
              </a:ln>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38100" y="2027535"/>
              <a:ext cx="1233932" cy="461665"/>
            </a:xfrm>
            <a:prstGeom prst="rect">
              <a:avLst/>
            </a:prstGeom>
            <a:noFill/>
          </p:spPr>
          <p:txBody>
            <a:bodyPr wrap="none" rtlCol="0">
              <a:spAutoFit/>
            </a:bodyPr>
            <a:lstStyle/>
            <a:p>
              <a:r>
                <a:rPr lang="en-US" sz="2400" dirty="0" smtClean="0"/>
                <a:t>private</a:t>
              </a:r>
              <a:endParaRPr lang="en-US" sz="2400" dirty="0"/>
            </a:p>
          </p:txBody>
        </p:sp>
        <p:sp>
          <p:nvSpPr>
            <p:cNvPr id="7" name="TextBox 6"/>
            <p:cNvSpPr txBox="1"/>
            <p:nvPr/>
          </p:nvSpPr>
          <p:spPr>
            <a:xfrm>
              <a:off x="3599690" y="2027535"/>
              <a:ext cx="1868420" cy="461665"/>
            </a:xfrm>
            <a:prstGeom prst="rect">
              <a:avLst/>
            </a:prstGeom>
            <a:noFill/>
          </p:spPr>
          <p:txBody>
            <a:bodyPr wrap="none" rtlCol="0">
              <a:spAutoFit/>
            </a:bodyPr>
            <a:lstStyle/>
            <a:p>
              <a:r>
                <a:rPr lang="en-US" sz="2400" dirty="0" smtClean="0"/>
                <a:t>community</a:t>
              </a:r>
              <a:endParaRPr lang="en-US" sz="2400" dirty="0"/>
            </a:p>
          </p:txBody>
        </p:sp>
        <p:sp>
          <p:nvSpPr>
            <p:cNvPr id="8" name="TextBox 7"/>
            <p:cNvSpPr txBox="1"/>
            <p:nvPr/>
          </p:nvSpPr>
          <p:spPr>
            <a:xfrm>
              <a:off x="7914106" y="2027535"/>
              <a:ext cx="1114007" cy="461665"/>
            </a:xfrm>
            <a:prstGeom prst="rect">
              <a:avLst/>
            </a:prstGeom>
            <a:noFill/>
          </p:spPr>
          <p:txBody>
            <a:bodyPr wrap="none" rtlCol="0">
              <a:spAutoFit/>
            </a:bodyPr>
            <a:lstStyle/>
            <a:p>
              <a:r>
                <a:rPr lang="en-US" sz="2400" dirty="0" smtClean="0"/>
                <a:t>public</a:t>
              </a:r>
              <a:endParaRPr lang="en-US" sz="2400" dirty="0"/>
            </a:p>
          </p:txBody>
        </p:sp>
      </p:grpSp>
      <p:grpSp>
        <p:nvGrpSpPr>
          <p:cNvPr id="18" name="Group 17"/>
          <p:cNvGrpSpPr/>
          <p:nvPr/>
        </p:nvGrpSpPr>
        <p:grpSpPr>
          <a:xfrm>
            <a:off x="50800" y="3653135"/>
            <a:ext cx="2692400" cy="1977093"/>
            <a:chOff x="50800" y="3653135"/>
            <a:chExt cx="2692400" cy="1977093"/>
          </a:xfrm>
        </p:grpSpPr>
        <p:sp>
          <p:nvSpPr>
            <p:cNvPr id="11" name="TextBox 10"/>
            <p:cNvSpPr txBox="1"/>
            <p:nvPr/>
          </p:nvSpPr>
          <p:spPr>
            <a:xfrm>
              <a:off x="50800" y="4152900"/>
              <a:ext cx="2692400" cy="1477328"/>
            </a:xfrm>
            <a:prstGeom prst="rect">
              <a:avLst/>
            </a:prstGeom>
            <a:noFill/>
          </p:spPr>
          <p:txBody>
            <a:bodyPr wrap="square" rtlCol="0">
              <a:spAutoFit/>
            </a:bodyPr>
            <a:lstStyle/>
            <a:p>
              <a:r>
                <a:rPr lang="en-US" dirty="0" smtClean="0"/>
                <a:t>Convert existing resources to clouds to benefit from more flexible allocation and use.</a:t>
              </a:r>
              <a:endParaRPr lang="en-US" dirty="0"/>
            </a:p>
          </p:txBody>
        </p:sp>
        <p:sp>
          <p:nvSpPr>
            <p:cNvPr id="14" name="TextBox 13"/>
            <p:cNvSpPr txBox="1"/>
            <p:nvPr/>
          </p:nvSpPr>
          <p:spPr>
            <a:xfrm>
              <a:off x="482600" y="3653135"/>
              <a:ext cx="1717237" cy="461665"/>
            </a:xfrm>
            <a:prstGeom prst="rect">
              <a:avLst/>
            </a:prstGeom>
            <a:noFill/>
          </p:spPr>
          <p:txBody>
            <a:bodyPr wrap="none" rtlCol="0">
              <a:spAutoFit/>
            </a:bodyPr>
            <a:lstStyle/>
            <a:p>
              <a:r>
                <a:rPr lang="en-US" sz="2400" b="1" u="sng" dirty="0" smtClean="0"/>
                <a:t>Short Term</a:t>
              </a:r>
              <a:endParaRPr lang="en-US" sz="2400" b="1" u="sng" dirty="0"/>
            </a:p>
          </p:txBody>
        </p:sp>
      </p:grpSp>
      <p:grpSp>
        <p:nvGrpSpPr>
          <p:cNvPr id="19" name="Group 18"/>
          <p:cNvGrpSpPr/>
          <p:nvPr/>
        </p:nvGrpSpPr>
        <p:grpSpPr>
          <a:xfrm>
            <a:off x="3206750" y="3644900"/>
            <a:ext cx="2984500" cy="1947228"/>
            <a:chOff x="3206750" y="3644900"/>
            <a:chExt cx="2984500" cy="1947228"/>
          </a:xfrm>
        </p:grpSpPr>
        <p:sp>
          <p:nvSpPr>
            <p:cNvPr id="12" name="TextBox 11"/>
            <p:cNvSpPr txBox="1"/>
            <p:nvPr/>
          </p:nvSpPr>
          <p:spPr>
            <a:xfrm>
              <a:off x="3206750" y="4114800"/>
              <a:ext cx="2984500" cy="1477328"/>
            </a:xfrm>
            <a:prstGeom prst="rect">
              <a:avLst/>
            </a:prstGeom>
            <a:noFill/>
          </p:spPr>
          <p:txBody>
            <a:bodyPr wrap="square" rtlCol="0">
              <a:spAutoFit/>
            </a:bodyPr>
            <a:lstStyle/>
            <a:p>
              <a:r>
                <a:rPr lang="en-US" dirty="0" smtClean="0"/>
                <a:t>Aggregate resources at institute and university levels to benefit from better elasticity and scalability.</a:t>
              </a:r>
              <a:endParaRPr lang="en-US" dirty="0"/>
            </a:p>
          </p:txBody>
        </p:sp>
        <p:sp>
          <p:nvSpPr>
            <p:cNvPr id="15" name="TextBox 14"/>
            <p:cNvSpPr txBox="1"/>
            <p:nvPr/>
          </p:nvSpPr>
          <p:spPr>
            <a:xfrm>
              <a:off x="3467145" y="3644900"/>
              <a:ext cx="2209709" cy="461665"/>
            </a:xfrm>
            <a:prstGeom prst="rect">
              <a:avLst/>
            </a:prstGeom>
            <a:noFill/>
          </p:spPr>
          <p:txBody>
            <a:bodyPr wrap="none" rtlCol="0">
              <a:spAutoFit/>
            </a:bodyPr>
            <a:lstStyle/>
            <a:p>
              <a:r>
                <a:rPr lang="en-US" sz="2400" b="1" u="sng" dirty="0" smtClean="0"/>
                <a:t>Medium Term</a:t>
              </a:r>
              <a:endParaRPr lang="en-US" sz="2400" b="1" u="sng" dirty="0"/>
            </a:p>
          </p:txBody>
        </p:sp>
      </p:grpSp>
      <p:grpSp>
        <p:nvGrpSpPr>
          <p:cNvPr id="20" name="Group 19"/>
          <p:cNvGrpSpPr/>
          <p:nvPr/>
        </p:nvGrpSpPr>
        <p:grpSpPr>
          <a:xfrm>
            <a:off x="6343651" y="3644900"/>
            <a:ext cx="2508250" cy="1938993"/>
            <a:chOff x="6343651" y="3644900"/>
            <a:chExt cx="2508250" cy="1938993"/>
          </a:xfrm>
        </p:grpSpPr>
        <p:sp>
          <p:nvSpPr>
            <p:cNvPr id="13" name="TextBox 12"/>
            <p:cNvSpPr txBox="1"/>
            <p:nvPr/>
          </p:nvSpPr>
          <p:spPr>
            <a:xfrm>
              <a:off x="6343651" y="4106565"/>
              <a:ext cx="2508250" cy="1477328"/>
            </a:xfrm>
            <a:prstGeom prst="rect">
              <a:avLst/>
            </a:prstGeom>
            <a:noFill/>
          </p:spPr>
          <p:txBody>
            <a:bodyPr wrap="square" rtlCol="0">
              <a:spAutoFit/>
            </a:bodyPr>
            <a:lstStyle/>
            <a:p>
              <a:r>
                <a:rPr lang="en-US" dirty="0" smtClean="0"/>
                <a:t>O</a:t>
              </a:r>
              <a:r>
                <a:rPr lang="en-US" dirty="0" smtClean="0"/>
                <a:t>utsource </a:t>
              </a:r>
              <a:r>
                <a:rPr lang="en-US" dirty="0" smtClean="0"/>
                <a:t>resource management; concentrate on scientific aspects of computing.</a:t>
              </a:r>
              <a:endParaRPr lang="en-US" dirty="0"/>
            </a:p>
          </p:txBody>
        </p:sp>
        <p:sp>
          <p:nvSpPr>
            <p:cNvPr id="16" name="TextBox 15"/>
            <p:cNvSpPr txBox="1"/>
            <p:nvPr/>
          </p:nvSpPr>
          <p:spPr>
            <a:xfrm>
              <a:off x="6642191" y="3644900"/>
              <a:ext cx="1705064" cy="461665"/>
            </a:xfrm>
            <a:prstGeom prst="rect">
              <a:avLst/>
            </a:prstGeom>
            <a:noFill/>
          </p:spPr>
          <p:txBody>
            <a:bodyPr wrap="none" rtlCol="0">
              <a:spAutoFit/>
            </a:bodyPr>
            <a:lstStyle/>
            <a:p>
              <a:r>
                <a:rPr lang="en-US" sz="2400" b="1" u="sng" dirty="0" smtClean="0"/>
                <a:t>Long Term</a:t>
              </a:r>
              <a:endParaRPr lang="en-US" sz="2400" b="1" u="sng" dirty="0"/>
            </a:p>
          </p:txBody>
        </p:sp>
      </p:grpSp>
      <p:cxnSp>
        <p:nvCxnSpPr>
          <p:cNvPr id="21" name="Straight Arrow Connector 20"/>
          <p:cNvCxnSpPr/>
          <p:nvPr/>
        </p:nvCxnSpPr>
        <p:spPr>
          <a:xfrm>
            <a:off x="1886710" y="2976560"/>
            <a:ext cx="856490" cy="1588"/>
          </a:xfrm>
          <a:prstGeom prst="straightConnector1">
            <a:avLst/>
          </a:prstGeom>
          <a:ln w="127000" cap="rnd">
            <a:solidFill>
              <a:schemeClr val="tx1"/>
            </a:solidFill>
            <a:headEnd type="oval" w="sm" len="sm"/>
            <a:tailEnd type="arrow" w="sm" len="sm"/>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6153150" y="2986088"/>
            <a:ext cx="856490" cy="1588"/>
          </a:xfrm>
          <a:prstGeom prst="straightConnector1">
            <a:avLst/>
          </a:prstGeom>
          <a:ln w="127000" cap="rnd">
            <a:solidFill>
              <a:schemeClr val="tx1"/>
            </a:solidFill>
            <a:headEnd type="oval" w="sm" len="sm"/>
            <a:tailEnd type="arrow" w="sm" len="sm"/>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20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TextBox 2"/>
          <p:cNvSpPr txBox="1"/>
          <p:nvPr/>
        </p:nvSpPr>
        <p:spPr>
          <a:xfrm>
            <a:off x="0" y="6134100"/>
            <a:ext cx="9144000" cy="307777"/>
          </a:xfrm>
          <a:prstGeom prst="rect">
            <a:avLst/>
          </a:prstGeom>
          <a:noFill/>
        </p:spPr>
        <p:txBody>
          <a:bodyPr wrap="square" rtlCol="0">
            <a:spAutoFit/>
          </a:bodyPr>
          <a:lstStyle/>
          <a:p>
            <a:pPr algn="ctr"/>
            <a:r>
              <a:rPr lang="en-US" sz="1400" b="0" dirty="0" smtClean="0"/>
              <a:t>Copyright © 2012, Charles Loomis</a:t>
            </a:r>
            <a:endParaRPr lang="en-US" sz="1400" b="0" dirty="0"/>
          </a:p>
        </p:txBody>
      </p:sp>
      <p:grpSp>
        <p:nvGrpSpPr>
          <p:cNvPr id="4" name="Group 3"/>
          <p:cNvGrpSpPr/>
          <p:nvPr/>
        </p:nvGrpSpPr>
        <p:grpSpPr>
          <a:xfrm>
            <a:off x="889000" y="5481310"/>
            <a:ext cx="7251700" cy="523220"/>
            <a:chOff x="130840" y="5521980"/>
            <a:chExt cx="7251700" cy="523220"/>
          </a:xfrm>
        </p:grpSpPr>
        <p:sp>
          <p:nvSpPr>
            <p:cNvPr id="5" name="TextBox 4"/>
            <p:cNvSpPr txBox="1"/>
            <p:nvPr/>
          </p:nvSpPr>
          <p:spPr>
            <a:xfrm>
              <a:off x="130840" y="5521980"/>
              <a:ext cx="5965160" cy="523220"/>
            </a:xfrm>
            <a:prstGeom prst="rect">
              <a:avLst/>
            </a:prstGeom>
            <a:noFill/>
          </p:spPr>
          <p:txBody>
            <a:bodyPr wrap="square" rtlCol="0">
              <a:spAutoFit/>
            </a:bodyPr>
            <a:lstStyle/>
            <a:p>
              <a:pPr algn="l"/>
              <a:r>
                <a:rPr lang="en-US" sz="1400" b="0" dirty="0" smtClean="0"/>
                <a:t>This work is licensed under the Creative</a:t>
              </a:r>
              <a:r>
                <a:rPr lang="en-US" sz="1400" b="0" baseline="0" dirty="0" smtClean="0"/>
                <a:t> Commons Attribution 3.0 </a:t>
              </a:r>
              <a:r>
                <a:rPr lang="en-US" sz="1400" b="0" baseline="0" dirty="0" err="1" smtClean="0"/>
                <a:t>Unported</a:t>
              </a:r>
              <a:r>
                <a:rPr lang="en-US" sz="1400" b="0" baseline="0" dirty="0" smtClean="0"/>
                <a:t> License (http://creativecommons.org/licenses/by/3.0/). </a:t>
              </a:r>
              <a:endParaRPr lang="en-US" sz="1400" b="0" dirty="0"/>
            </a:p>
          </p:txBody>
        </p:sp>
        <p:pic>
          <p:nvPicPr>
            <p:cNvPr id="6" name="Picture 5" descr="by.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096000" y="5562600"/>
              <a:ext cx="1286540" cy="4572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Web Service Interfaces</a:t>
            </a:r>
            <a:endParaRPr lang="en-US" dirty="0"/>
          </a:p>
        </p:txBody>
      </p:sp>
      <p:sp>
        <p:nvSpPr>
          <p:cNvPr id="4" name="Text Placeholder 3"/>
          <p:cNvSpPr>
            <a:spLocks noGrp="1"/>
          </p:cNvSpPr>
          <p:nvPr>
            <p:ph type="body" idx="1"/>
          </p:nvPr>
        </p:nvSpPr>
        <p:spPr/>
        <p:txBody>
          <a:bodyPr/>
          <a:lstStyle/>
          <a:p>
            <a:r>
              <a:rPr lang="en-US" dirty="0" smtClean="0"/>
              <a:t>SOAP</a:t>
            </a:r>
            <a:endParaRPr lang="en-US" dirty="0"/>
          </a:p>
        </p:txBody>
      </p:sp>
      <p:sp>
        <p:nvSpPr>
          <p:cNvPr id="3" name="Content Placeholder 2"/>
          <p:cNvSpPr>
            <a:spLocks noGrp="1"/>
          </p:cNvSpPr>
          <p:nvPr>
            <p:ph sz="half" idx="2"/>
          </p:nvPr>
        </p:nvSpPr>
        <p:spPr/>
        <p:txBody>
          <a:bodyPr>
            <a:normAutofit/>
          </a:bodyPr>
          <a:lstStyle/>
          <a:p>
            <a:r>
              <a:rPr lang="en-US" dirty="0" smtClean="0"/>
              <a:t>Prioritizes easier service implementation by developers</a:t>
            </a:r>
          </a:p>
          <a:p>
            <a:r>
              <a:rPr lang="en-US" dirty="0" smtClean="0"/>
              <a:t>Complex specifications, limited interoperability</a:t>
            </a:r>
          </a:p>
          <a:p>
            <a:r>
              <a:rPr lang="en-US" dirty="0" smtClean="0"/>
              <a:t>Complex tooling</a:t>
            </a:r>
          </a:p>
          <a:p>
            <a:r>
              <a:rPr lang="en-US" dirty="0" smtClean="0"/>
              <a:t>RPC architectures only</a:t>
            </a:r>
          </a:p>
        </p:txBody>
      </p:sp>
      <p:sp>
        <p:nvSpPr>
          <p:cNvPr id="5" name="Text Placeholder 4"/>
          <p:cNvSpPr>
            <a:spLocks noGrp="1"/>
          </p:cNvSpPr>
          <p:nvPr>
            <p:ph type="body" sz="quarter" idx="3"/>
          </p:nvPr>
        </p:nvSpPr>
        <p:spPr/>
        <p:txBody>
          <a:bodyPr/>
          <a:lstStyle/>
          <a:p>
            <a:r>
              <a:rPr lang="en-US" dirty="0" smtClean="0"/>
              <a:t>REST, XMLRPC, …</a:t>
            </a:r>
            <a:endParaRPr lang="en-US" dirty="0"/>
          </a:p>
        </p:txBody>
      </p:sp>
      <p:sp>
        <p:nvSpPr>
          <p:cNvPr id="6" name="Content Placeholder 5"/>
          <p:cNvSpPr>
            <a:spLocks noGrp="1"/>
          </p:cNvSpPr>
          <p:nvPr>
            <p:ph sz="quarter" idx="4"/>
          </p:nvPr>
        </p:nvSpPr>
        <p:spPr/>
        <p:txBody>
          <a:bodyPr>
            <a:normAutofit/>
          </a:bodyPr>
          <a:lstStyle/>
          <a:p>
            <a:r>
              <a:rPr lang="en-US" dirty="0" smtClean="0"/>
              <a:t>Focus on easy access by service clients</a:t>
            </a:r>
          </a:p>
          <a:p>
            <a:r>
              <a:rPr lang="en-US" dirty="0" smtClean="0"/>
              <a:t>Embraces HTTP protocol semantics</a:t>
            </a:r>
          </a:p>
          <a:p>
            <a:r>
              <a:rPr lang="en-US" dirty="0" smtClean="0"/>
              <a:t>Universal support from programming languages</a:t>
            </a:r>
          </a:p>
          <a:p>
            <a:r>
              <a:rPr lang="en-US" dirty="0" smtClean="0"/>
              <a:t>RPC and ROA possible</a:t>
            </a:r>
          </a:p>
        </p:txBody>
      </p:sp>
      <p:sp>
        <p:nvSpPr>
          <p:cNvPr id="7" name="TextBox 6"/>
          <p:cNvSpPr txBox="1"/>
          <p:nvPr/>
        </p:nvSpPr>
        <p:spPr>
          <a:xfrm>
            <a:off x="498289" y="6044198"/>
            <a:ext cx="8291605" cy="461665"/>
          </a:xfrm>
          <a:prstGeom prst="rect">
            <a:avLst/>
          </a:prstGeom>
          <a:solidFill>
            <a:schemeClr val="bg1">
              <a:lumMod val="95000"/>
            </a:schemeClr>
          </a:solidFill>
          <a:ln w="12700">
            <a:solidFill>
              <a:schemeClr val="tx1"/>
            </a:solidFill>
          </a:ln>
        </p:spPr>
        <p:txBody>
          <a:bodyPr wrap="square" rtlCol="0">
            <a:spAutoFit/>
          </a:bodyPr>
          <a:lstStyle/>
          <a:p>
            <a:r>
              <a:rPr lang="en-US" sz="2400" dirty="0" smtClean="0"/>
              <a:t>Simple access to, and integration of different </a:t>
            </a:r>
            <a:r>
              <a:rPr lang="en-US" sz="2400" dirty="0" smtClean="0"/>
              <a:t>services.</a:t>
            </a:r>
            <a:endParaRPr lang="en-US" sz="2400" b="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Computing Capacity</a:t>
            </a:r>
            <a:endParaRPr lang="en-US" dirty="0"/>
          </a:p>
        </p:txBody>
      </p:sp>
      <p:sp>
        <p:nvSpPr>
          <p:cNvPr id="4" name="Text Placeholder 3"/>
          <p:cNvSpPr>
            <a:spLocks noGrp="1"/>
          </p:cNvSpPr>
          <p:nvPr>
            <p:ph type="body" idx="1"/>
          </p:nvPr>
        </p:nvSpPr>
        <p:spPr/>
        <p:txBody>
          <a:bodyPr/>
          <a:lstStyle/>
          <a:p>
            <a:r>
              <a:rPr lang="en-US" dirty="0" smtClean="0"/>
              <a:t>Amazon</a:t>
            </a:r>
            <a:endParaRPr lang="en-US" dirty="0"/>
          </a:p>
        </p:txBody>
      </p:sp>
      <p:sp>
        <p:nvSpPr>
          <p:cNvPr id="3" name="Content Placeholder 2"/>
          <p:cNvSpPr>
            <a:spLocks noGrp="1"/>
          </p:cNvSpPr>
          <p:nvPr>
            <p:ph sz="half" idx="2"/>
          </p:nvPr>
        </p:nvSpPr>
        <p:spPr/>
        <p:txBody>
          <a:bodyPr>
            <a:normAutofit/>
          </a:bodyPr>
          <a:lstStyle/>
          <a:p>
            <a:r>
              <a:rPr lang="en-US" dirty="0" smtClean="0"/>
              <a:t>Dimensioned to handle Christmas rush</a:t>
            </a:r>
          </a:p>
          <a:p>
            <a:r>
              <a:rPr lang="en-US" dirty="0" smtClean="0"/>
              <a:t>Idle machines/resources other times of year</a:t>
            </a:r>
          </a:p>
          <a:p>
            <a:r>
              <a:rPr lang="en-US" dirty="0" smtClean="0"/>
              <a:t>Monetize investment in these services</a:t>
            </a:r>
          </a:p>
          <a:p>
            <a:r>
              <a:rPr lang="en-US" i="1" dirty="0" smtClean="0">
                <a:solidFill>
                  <a:srgbClr val="FF0000"/>
                </a:solidFill>
              </a:rPr>
              <a:t>Allowed resources to be offered at excellent prices</a:t>
            </a:r>
            <a:endParaRPr lang="en-US" dirty="0" smtClean="0"/>
          </a:p>
        </p:txBody>
      </p:sp>
      <p:sp>
        <p:nvSpPr>
          <p:cNvPr id="5" name="Text Placeholder 4"/>
          <p:cNvSpPr>
            <a:spLocks noGrp="1"/>
          </p:cNvSpPr>
          <p:nvPr>
            <p:ph type="body" sz="quarter" idx="3"/>
          </p:nvPr>
        </p:nvSpPr>
        <p:spPr/>
        <p:txBody>
          <a:bodyPr/>
          <a:lstStyle/>
          <a:p>
            <a:r>
              <a:rPr lang="en-US" dirty="0" smtClean="0"/>
              <a:t>Data Centers</a:t>
            </a:r>
            <a:endParaRPr lang="en-US" dirty="0"/>
          </a:p>
        </p:txBody>
      </p:sp>
      <p:sp>
        <p:nvSpPr>
          <p:cNvPr id="6" name="Content Placeholder 5"/>
          <p:cNvSpPr>
            <a:spLocks noGrp="1"/>
          </p:cNvSpPr>
          <p:nvPr>
            <p:ph sz="quarter" idx="4"/>
          </p:nvPr>
        </p:nvSpPr>
        <p:spPr/>
        <p:txBody>
          <a:bodyPr/>
          <a:lstStyle/>
          <a:p>
            <a:r>
              <a:rPr lang="en-US" dirty="0" smtClean="0"/>
              <a:t>Moved from monetizing existing investment to profit center</a:t>
            </a:r>
          </a:p>
          <a:p>
            <a:r>
              <a:rPr lang="en-US" dirty="0" smtClean="0"/>
              <a:t>Now Amazon and others have dedicated centers for the cloud!</a:t>
            </a:r>
          </a:p>
          <a:p>
            <a:endParaRPr lang="en-US" dirty="0"/>
          </a:p>
        </p:txBody>
      </p:sp>
      <p:sp>
        <p:nvSpPr>
          <p:cNvPr id="7" name="TextBox 6"/>
          <p:cNvSpPr txBox="1"/>
          <p:nvPr/>
        </p:nvSpPr>
        <p:spPr>
          <a:xfrm>
            <a:off x="4740088" y="5445978"/>
            <a:ext cx="3960906" cy="830997"/>
          </a:xfrm>
          <a:prstGeom prst="rect">
            <a:avLst/>
          </a:prstGeom>
          <a:solidFill>
            <a:schemeClr val="bg1">
              <a:lumMod val="95000"/>
            </a:schemeClr>
          </a:solidFill>
          <a:ln w="12700">
            <a:solidFill>
              <a:schemeClr val="tx1"/>
            </a:solidFill>
          </a:ln>
        </p:spPr>
        <p:txBody>
          <a:bodyPr wrap="square" rtlCol="0">
            <a:spAutoFit/>
          </a:bodyPr>
          <a:lstStyle/>
          <a:p>
            <a:r>
              <a:rPr lang="en-US" sz="2400" dirty="0" smtClean="0"/>
              <a:t>Economies of scale offer potential</a:t>
            </a:r>
            <a:r>
              <a:rPr lang="en-US" sz="2400" dirty="0" smtClean="0"/>
              <a:t> cost savings.</a:t>
            </a:r>
            <a:endParaRPr lang="en-US" sz="2400" b="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dirty="0" smtClean="0"/>
          </a:p>
          <a:p>
            <a:r>
              <a:rPr lang="en-US" dirty="0" smtClean="0"/>
              <a:t>NIST: Best Definitions</a:t>
            </a:r>
            <a:endParaRPr lang="en-US" dirty="0" smtClean="0">
              <a:hlinkClick r:id="rId2"/>
            </a:endParaRPr>
          </a:p>
          <a:p>
            <a:pPr lvl="1"/>
            <a:r>
              <a:rPr lang="en-US" dirty="0" smtClean="0"/>
              <a:t>Essential characteristics</a:t>
            </a:r>
          </a:p>
          <a:p>
            <a:pPr lvl="1"/>
            <a:r>
              <a:rPr lang="en-US" dirty="0" smtClean="0"/>
              <a:t>Service models</a:t>
            </a:r>
          </a:p>
          <a:p>
            <a:pPr lvl="1"/>
            <a:r>
              <a:rPr lang="en-US" dirty="0" smtClean="0"/>
              <a:t>Deployment models</a:t>
            </a:r>
          </a:p>
          <a:p>
            <a:pPr lvl="1"/>
            <a:endParaRPr lang="en-US" dirty="0" smtClean="0"/>
          </a:p>
          <a:p>
            <a:pPr lvl="1"/>
            <a:r>
              <a:rPr lang="en-US" dirty="0" smtClean="0"/>
              <a:t>Just 2 pages of text!</a:t>
            </a:r>
          </a:p>
          <a:p>
            <a:endParaRPr lang="en-US" dirty="0"/>
          </a:p>
        </p:txBody>
      </p:sp>
      <p:sp>
        <p:nvSpPr>
          <p:cNvPr id="3" name="Title 2"/>
          <p:cNvSpPr>
            <a:spLocks noGrp="1"/>
          </p:cNvSpPr>
          <p:nvPr>
            <p:ph type="title"/>
          </p:nvPr>
        </p:nvSpPr>
        <p:spPr/>
        <p:txBody>
          <a:bodyPr>
            <a:normAutofit/>
          </a:bodyPr>
          <a:lstStyle/>
          <a:p>
            <a:r>
              <a:rPr lang="en-US" dirty="0" smtClean="0"/>
              <a:t>What is a Cloud?</a:t>
            </a:r>
            <a:endParaRPr lang="en-US" dirty="0"/>
          </a:p>
        </p:txBody>
      </p:sp>
      <p:pic>
        <p:nvPicPr>
          <p:cNvPr id="6" name="Picture Placeholder 5" descr="nist.png"/>
          <p:cNvPicPr>
            <a:picLocks noGrp="1" noChangeAspect="1"/>
          </p:cNvPicPr>
          <p:nvPr>
            <p:ph type="pic" sz="quarter" idx="10"/>
          </p:nvPr>
        </p:nvPicPr>
        <p:blipFill>
          <a:blip r:embed="rId3"/>
          <a:srcRect l="-4055" r="-4055"/>
          <a:stretch>
            <a:fillRect/>
          </a:stretch>
        </p:blipFill>
        <p:spPr>
          <a:prstGeom prst="rect">
            <a:avLst/>
          </a:prstGeom>
          <a:ln w="25400">
            <a:solidFill>
              <a:schemeClr val="tx1"/>
            </a:solidFill>
          </a:ln>
        </p:spPr>
      </p:pic>
      <p:sp>
        <p:nvSpPr>
          <p:cNvPr id="5" name="TextBox 4"/>
          <p:cNvSpPr txBox="1"/>
          <p:nvPr/>
        </p:nvSpPr>
        <p:spPr>
          <a:xfrm>
            <a:off x="127000" y="5664200"/>
            <a:ext cx="8636000" cy="400110"/>
          </a:xfrm>
          <a:prstGeom prst="rect">
            <a:avLst/>
          </a:prstGeom>
          <a:solidFill>
            <a:schemeClr val="bg1">
              <a:lumMod val="85000"/>
            </a:schemeClr>
          </a:solidFill>
          <a:ln w="25400">
            <a:solidFill>
              <a:schemeClr val="tx1"/>
            </a:solidFill>
          </a:ln>
        </p:spPr>
        <p:txBody>
          <a:bodyPr wrap="square" rtlCol="0">
            <a:spAutoFit/>
          </a:bodyPr>
          <a:lstStyle/>
          <a:p>
            <a:pPr lvl="1" algn="ctr"/>
            <a:r>
              <a:rPr lang="en-US" sz="2000" dirty="0" smtClean="0"/>
              <a:t>http://csrc.nist.gov/publications/nistpubs/800-145/SP800-145.pdf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Characteristics</a:t>
            </a:r>
            <a:endParaRPr lang="en-US" dirty="0"/>
          </a:p>
        </p:txBody>
      </p:sp>
      <p:sp>
        <p:nvSpPr>
          <p:cNvPr id="3" name="Text Placeholder 2"/>
          <p:cNvSpPr>
            <a:spLocks noGrp="1"/>
          </p:cNvSpPr>
          <p:nvPr>
            <p:ph type="body" idx="1"/>
          </p:nvPr>
        </p:nvSpPr>
        <p:spPr/>
        <p:txBody>
          <a:bodyPr/>
          <a:lstStyle/>
          <a:p>
            <a:r>
              <a:rPr lang="en-US" dirty="0" smtClean="0"/>
              <a:t>How to distinguish a cloud from other computing resources?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Characteristics</a:t>
            </a:r>
            <a:endParaRPr lang="en-US" dirty="0"/>
          </a:p>
        </p:txBody>
      </p:sp>
      <p:sp>
        <p:nvSpPr>
          <p:cNvPr id="3" name="Content Placeholder 2"/>
          <p:cNvSpPr>
            <a:spLocks noGrp="1"/>
          </p:cNvSpPr>
          <p:nvPr>
            <p:ph sz="half" idx="1"/>
          </p:nvPr>
        </p:nvSpPr>
        <p:spPr/>
        <p:txBody>
          <a:bodyPr>
            <a:normAutofit fontScale="92500"/>
          </a:bodyPr>
          <a:lstStyle/>
          <a:p>
            <a:r>
              <a:rPr lang="en-US" dirty="0" smtClean="0"/>
              <a:t>Broad network access</a:t>
            </a:r>
          </a:p>
          <a:p>
            <a:pPr lvl="1"/>
            <a:r>
              <a:rPr lang="en-US" dirty="0" smtClean="0"/>
              <a:t>Fast, reliable access to remote (cloud) resources via the network</a:t>
            </a:r>
          </a:p>
          <a:p>
            <a:r>
              <a:rPr lang="en-US" dirty="0" smtClean="0"/>
              <a:t>Resource pooling</a:t>
            </a:r>
          </a:p>
          <a:p>
            <a:pPr lvl="1"/>
            <a:r>
              <a:rPr lang="en-US" dirty="0" smtClean="0"/>
              <a:t>Multi-tenant sharing of resources</a:t>
            </a:r>
          </a:p>
          <a:p>
            <a:r>
              <a:rPr lang="en-US" dirty="0" smtClean="0"/>
              <a:t>Measured service</a:t>
            </a:r>
          </a:p>
          <a:p>
            <a:pPr lvl="1"/>
            <a:r>
              <a:rPr lang="en-US" dirty="0" smtClean="0"/>
              <a:t>Control and optimization of resources through measured use</a:t>
            </a:r>
          </a:p>
        </p:txBody>
      </p:sp>
      <p:sp>
        <p:nvSpPr>
          <p:cNvPr id="9" name="Content Placeholder 8"/>
          <p:cNvSpPr>
            <a:spLocks noGrp="1"/>
          </p:cNvSpPr>
          <p:nvPr>
            <p:ph sz="half" idx="2"/>
          </p:nvPr>
        </p:nvSpPr>
        <p:spPr/>
        <p:txBody>
          <a:bodyPr>
            <a:noAutofit/>
          </a:bodyPr>
          <a:lstStyle/>
          <a:p>
            <a:r>
              <a:rPr lang="en-US" dirty="0" smtClean="0"/>
              <a:t>On demand, self-service</a:t>
            </a:r>
          </a:p>
          <a:p>
            <a:pPr lvl="1"/>
            <a:r>
              <a:rPr lang="en-US" dirty="0" smtClean="0"/>
              <a:t>Users provision computing resources without human intervention</a:t>
            </a:r>
          </a:p>
          <a:p>
            <a:r>
              <a:rPr lang="en-US" dirty="0" smtClean="0"/>
              <a:t>Rapid elasticity</a:t>
            </a:r>
          </a:p>
          <a:p>
            <a:pPr lvl="1"/>
            <a:r>
              <a:rPr lang="en-US" dirty="0" smtClean="0"/>
              <a:t>Ability to scale the resources rapidly based on application needs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Distributed Computing Systems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Remote Services</a:t>
            </a:r>
          </a:p>
          <a:p>
            <a:pPr lvl="1"/>
            <a:r>
              <a:rPr lang="en-US" dirty="0" err="1" smtClean="0"/>
              <a:t>RackSpace</a:t>
            </a:r>
            <a:r>
              <a:rPr lang="en-US" dirty="0" smtClean="0"/>
              <a:t>, etc.</a:t>
            </a:r>
          </a:p>
          <a:p>
            <a:pPr lvl="1"/>
            <a:r>
              <a:rPr lang="en-US" dirty="0" smtClean="0"/>
              <a:t>Separates service management from hardware management</a:t>
            </a:r>
          </a:p>
          <a:p>
            <a:r>
              <a:rPr lang="en-US" dirty="0" smtClean="0"/>
              <a:t>Grid Computing</a:t>
            </a:r>
          </a:p>
          <a:p>
            <a:pPr lvl="1"/>
            <a:r>
              <a:rPr lang="en-US" dirty="0" smtClean="0"/>
              <a:t>European Grid Infrastructure (EGI), Open Science Grid (OSG)</a:t>
            </a:r>
          </a:p>
          <a:p>
            <a:pPr lvl="1"/>
            <a:r>
              <a:rPr lang="en-US" dirty="0" smtClean="0"/>
              <a:t>Federating distributed data centers for easier access, better efficiency</a:t>
            </a:r>
          </a:p>
          <a:p>
            <a:endParaRPr lang="en-US" dirty="0" smtClean="0"/>
          </a:p>
        </p:txBody>
      </p:sp>
      <p:sp>
        <p:nvSpPr>
          <p:cNvPr id="4" name="Content Placeholder 3"/>
          <p:cNvSpPr>
            <a:spLocks noGrp="1"/>
          </p:cNvSpPr>
          <p:nvPr>
            <p:ph sz="half" idx="2"/>
          </p:nvPr>
        </p:nvSpPr>
        <p:spPr/>
        <p:txBody>
          <a:bodyPr>
            <a:noAutofit/>
          </a:bodyPr>
          <a:lstStyle/>
          <a:p>
            <a:r>
              <a:rPr lang="en-US" dirty="0" smtClean="0"/>
              <a:t>Batch Systems</a:t>
            </a:r>
          </a:p>
          <a:p>
            <a:pPr lvl="1"/>
            <a:r>
              <a:rPr lang="en-US" dirty="0" smtClean="0"/>
              <a:t>LSF, PBS, etc.</a:t>
            </a:r>
          </a:p>
          <a:p>
            <a:pPr lvl="1"/>
            <a:r>
              <a:rPr lang="en-US" dirty="0" smtClean="0"/>
              <a:t>Permits worker nodes on different sites, but centrally managed</a:t>
            </a:r>
          </a:p>
          <a:p>
            <a:r>
              <a:rPr lang="en-US" dirty="0" smtClean="0"/>
              <a:t>Volunteer Computing</a:t>
            </a:r>
          </a:p>
          <a:p>
            <a:pPr lvl="1"/>
            <a:r>
              <a:rPr lang="en-US" dirty="0" smtClean="0"/>
              <a:t>BOINC, </a:t>
            </a:r>
            <a:r>
              <a:rPr lang="en-US" dirty="0" err="1" smtClean="0"/>
              <a:t>XtremWeb</a:t>
            </a:r>
            <a:r>
              <a:rPr lang="en-US" dirty="0" smtClean="0"/>
              <a:t>, etc.</a:t>
            </a:r>
          </a:p>
          <a:p>
            <a:pPr lvl="1"/>
            <a:r>
              <a:rPr lang="en-US" dirty="0" smtClean="0"/>
              <a:t>Takes advantage of idle, private, and volatile resources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789</TotalTime>
  <Words>1588</Words>
  <Application>Microsoft Macintosh PowerPoint</Application>
  <PresentationFormat>On-screen Show (4:3)</PresentationFormat>
  <Paragraphs>255</Paragraphs>
  <Slides>33</Slides>
  <Notes>7</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Perspective</vt:lpstr>
      <vt:lpstr>Clouds for Scientific Computing and Big Data</vt:lpstr>
      <vt:lpstr>Cloud Hype</vt:lpstr>
      <vt:lpstr>Virtualization</vt:lpstr>
      <vt:lpstr>Web Service Interfaces</vt:lpstr>
      <vt:lpstr>Excess Computing Capacity</vt:lpstr>
      <vt:lpstr>What is a Cloud?</vt:lpstr>
      <vt:lpstr>Essential Characteristics</vt:lpstr>
      <vt:lpstr>Cloud Characteristics</vt:lpstr>
      <vt:lpstr>Other Distributed Computing Systems</vt:lpstr>
      <vt:lpstr>Service Models</vt:lpstr>
      <vt:lpstr>Software as a Service</vt:lpstr>
      <vt:lpstr>Platform as a Service</vt:lpstr>
      <vt:lpstr>Infrastructure as a Service</vt:lpstr>
      <vt:lpstr>Deployment Models</vt:lpstr>
      <vt:lpstr>Deployment Models: Private</vt:lpstr>
      <vt:lpstr>Deployment Models: Public</vt:lpstr>
      <vt:lpstr>Deployment Models: Community</vt:lpstr>
      <vt:lpstr>Deployment Models: Hybrid</vt:lpstr>
      <vt:lpstr>Clouds for Scientific Computing</vt:lpstr>
      <vt:lpstr>Features of Scientific Computing</vt:lpstr>
      <vt:lpstr>Customized Environment</vt:lpstr>
      <vt:lpstr>Dynamic Provisioning</vt:lpstr>
      <vt:lpstr>Flexible Service Deployment</vt:lpstr>
      <vt:lpstr>Agile Scientific Computing</vt:lpstr>
      <vt:lpstr>Should we just use Amazon?</vt:lpstr>
      <vt:lpstr>Why not use Amazon?</vt:lpstr>
      <vt:lpstr>Big Data</vt:lpstr>
      <vt:lpstr>Big Data Challenges</vt:lpstr>
      <vt:lpstr>Big Data Challenges</vt:lpstr>
      <vt:lpstr>“Academic” Cloud Challenges</vt:lpstr>
      <vt:lpstr>Conclusions</vt:lpstr>
      <vt:lpstr>Way Forward?</vt:lpstr>
      <vt:lpstr>Questions...</vt:lpstr>
    </vt:vector>
  </TitlesOfParts>
  <Company>SixSq Sàrl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Cloud Technology</dc:title>
  <dc:creator>Charles</dc:creator>
  <cp:lastModifiedBy>Charles</cp:lastModifiedBy>
  <cp:revision>84</cp:revision>
  <cp:lastPrinted>2012-11-21T08:21:54Z</cp:lastPrinted>
  <dcterms:created xsi:type="dcterms:W3CDTF">2012-11-21T08:21:30Z</dcterms:created>
  <dcterms:modified xsi:type="dcterms:W3CDTF">2012-11-21T10:07:59Z</dcterms:modified>
</cp:coreProperties>
</file>