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1" r:id="rId17"/>
    <p:sldId id="285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www.stratuslab.eu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2012,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Storage with </a:t>
            </a:r>
            <a:r>
              <a:rPr lang="en-US" dirty="0" err="1" smtClean="0"/>
              <a:t>VMs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</a:t>
            </a:r>
            <a:r>
              <a:rPr lang="en-US" dirty="0" err="1" smtClean="0"/>
              <a:t>Orsay</a:t>
            </a:r>
            <a:r>
              <a:rPr lang="en-US" dirty="0" smtClean="0"/>
              <a:t>, France)</a:t>
            </a:r>
          </a:p>
          <a:p>
            <a:r>
              <a:rPr lang="en-US" dirty="0" smtClean="0"/>
              <a:t>28 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Validate Data in New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Start a new machine with same disk: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 that the data is still on the disk: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082800"/>
            <a:ext cx="80010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stratus-run-instance --quiet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--persistent-disk=d862e974-d785-47bd-b814-d27269eb610a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${TTYLINUX_ID}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190, 134.158.75.226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$ stratus-describe-instance 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190 Running   1    131072    5    vm-226.lal.stratuslab.eu one-190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768671"/>
            <a:ext cx="800100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# </a:t>
            </a:r>
            <a:r>
              <a:rPr lang="en-US" sz="1200" b="1" dirty="0" err="1" smtClean="0">
                <a:latin typeface="Courier"/>
                <a:cs typeface="Courier"/>
              </a:rPr>
              <a:t>mkdir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endParaRPr lang="en-US" sz="1200" b="1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# mount /dev/</a:t>
            </a:r>
            <a:r>
              <a:rPr lang="en-US" sz="1200" b="1" dirty="0" err="1" smtClean="0">
                <a:latin typeface="Courier"/>
                <a:cs typeface="Courier"/>
              </a:rPr>
              <a:t>hdc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endParaRPr lang="en-US" sz="1200" b="1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# </a:t>
            </a:r>
            <a:r>
              <a:rPr lang="en-US" sz="1200" b="1" dirty="0" err="1" smtClean="0">
                <a:latin typeface="Courier"/>
                <a:cs typeface="Courier"/>
              </a:rPr>
              <a:t>ls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endParaRPr lang="en-US" sz="1200" b="1" dirty="0" smtClean="0">
              <a:latin typeface="Courier"/>
              <a:cs typeface="Courier"/>
            </a:endParaRPr>
          </a:p>
          <a:p>
            <a:r>
              <a:rPr lang="en-US" sz="1200" b="0" dirty="0" err="1" smtClean="0">
                <a:latin typeface="Courier"/>
                <a:cs typeface="Courier"/>
              </a:rPr>
              <a:t>lost+found</a:t>
            </a:r>
            <a:r>
              <a:rPr lang="en-US" sz="1200" b="0" dirty="0" smtClean="0">
                <a:latin typeface="Courier"/>
                <a:cs typeface="Courier"/>
              </a:rPr>
              <a:t>          my-persistent-data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# cat /</a:t>
            </a:r>
            <a:r>
              <a:rPr lang="en-US" sz="1200" b="1" dirty="0" err="1" smtClean="0">
                <a:latin typeface="Courier"/>
                <a:cs typeface="Courier"/>
              </a:rPr>
              <a:t>mnt/pdisk/my</a:t>
            </a:r>
            <a:r>
              <a:rPr lang="en-US" sz="1200" b="1" dirty="0" smtClean="0">
                <a:latin typeface="Courier"/>
                <a:cs typeface="Courier"/>
              </a:rPr>
              <a:t>-persistent-data                                                        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TESTING PERSISTENT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Hot-Plug Disks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Dynamic mounting of persistent disks:</a:t>
            </a:r>
          </a:p>
          <a:p>
            <a:pPr lvl="1"/>
            <a:r>
              <a:rPr lang="en-US" dirty="0" smtClean="0"/>
              <a:t>Volumes can be attached and detached from virtual machines while the machine is running.</a:t>
            </a:r>
          </a:p>
          <a:p>
            <a:pPr lvl="1"/>
            <a:r>
              <a:rPr lang="en-US" dirty="0" smtClean="0"/>
              <a:t>This can be accomplished with both the command line or web interfaces.</a:t>
            </a:r>
          </a:p>
          <a:p>
            <a:pPr lvl="1"/>
            <a:r>
              <a:rPr lang="en-US" dirty="0" smtClean="0"/>
              <a:t>Commands are: </a:t>
            </a:r>
            <a:r>
              <a:rPr lang="en-US" dirty="0" smtClean="0">
                <a:latin typeface="Courier"/>
                <a:cs typeface="Courier"/>
              </a:rPr>
              <a:t>stratus-{attach/detach}-volume</a:t>
            </a:r>
          </a:p>
          <a:p>
            <a:endParaRPr lang="en-US" dirty="0" smtClean="0"/>
          </a:p>
          <a:p>
            <a:r>
              <a:rPr lang="en-US" dirty="0" smtClean="0"/>
              <a:t>Feature needs OS support: </a:t>
            </a:r>
          </a:p>
          <a:p>
            <a:pPr lvl="1"/>
            <a:r>
              <a:rPr lang="en-US" dirty="0" smtClean="0"/>
              <a:t>OS must have the </a:t>
            </a:r>
            <a:r>
              <a:rPr lang="en-US" dirty="0" err="1" smtClean="0"/>
              <a:t>acpiphp</a:t>
            </a:r>
            <a:r>
              <a:rPr lang="en-US" dirty="0" smtClean="0"/>
              <a:t> kernel module available and loaded.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ttylinux</a:t>
            </a:r>
            <a:r>
              <a:rPr lang="en-US" dirty="0" smtClean="0"/>
              <a:t> does not support this!</a:t>
            </a:r>
          </a:p>
          <a:p>
            <a:pPr lvl="1"/>
            <a:r>
              <a:rPr lang="en-US" dirty="0" smtClean="0"/>
              <a:t>All other </a:t>
            </a:r>
            <a:r>
              <a:rPr lang="en-US" dirty="0" err="1" smtClean="0"/>
              <a:t>StratusLab</a:t>
            </a:r>
            <a:r>
              <a:rPr lang="en-US" dirty="0" smtClean="0"/>
              <a:t> maintained images have this enabled by default.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 Disk to </a:t>
            </a:r>
            <a:r>
              <a:rPr lang="en-US" dirty="0" err="1" smtClean="0"/>
              <a:t>Ubuntu</a:t>
            </a:r>
            <a:r>
              <a:rPr lang="en-US" dirty="0" smtClean="0"/>
              <a:t> VM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 bwMode="auto">
          <a:xfrm>
            <a:off x="3657600" y="3289300"/>
            <a:ext cx="457200" cy="533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2893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Active mount</a:t>
            </a:r>
          </a:p>
        </p:txBody>
      </p:sp>
      <p:sp>
        <p:nvSpPr>
          <p:cNvPr id="6" name="Left Brace 5"/>
          <p:cNvSpPr/>
          <p:nvPr/>
        </p:nvSpPr>
        <p:spPr bwMode="auto">
          <a:xfrm>
            <a:off x="3657600" y="2679700"/>
            <a:ext cx="457200" cy="4572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26498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Manual mount</a:t>
            </a:r>
          </a:p>
        </p:txBody>
      </p:sp>
      <p:sp>
        <p:nvSpPr>
          <p:cNvPr id="8" name="Left Brace 7"/>
          <p:cNvSpPr/>
          <p:nvPr/>
        </p:nvSpPr>
        <p:spPr bwMode="auto">
          <a:xfrm>
            <a:off x="3657600" y="1993900"/>
            <a:ext cx="457200" cy="533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20193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Disk UUID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4325084"/>
            <a:ext cx="3733800" cy="1631216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Mounts are visible on the web interface.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Mounts can be made via the web interface as well.</a:t>
            </a:r>
          </a:p>
        </p:txBody>
      </p:sp>
      <p:pic>
        <p:nvPicPr>
          <p:cNvPr id="11" name="Picture 10" descr="Screen Shot 2012-10-23 at 12.09.49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800100"/>
            <a:ext cx="5181599" cy="6173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 Information (Web)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 bwMode="auto">
          <a:xfrm>
            <a:off x="3657600" y="2438400"/>
            <a:ext cx="457200" cy="990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667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Mount details</a:t>
            </a:r>
          </a:p>
        </p:txBody>
      </p:sp>
      <p:pic>
        <p:nvPicPr>
          <p:cNvPr id="6" name="Picture 5" descr="Screen Shot 2012-10-23 at 12.16.33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353" y="863600"/>
            <a:ext cx="5180647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 Information (Web)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Unmount</a:t>
            </a:r>
            <a:r>
              <a:rPr lang="en-US" dirty="0" smtClean="0"/>
              <a:t> the disk inside machine: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To avoid corruption, </a:t>
            </a:r>
            <a:r>
              <a:rPr lang="en-US" dirty="0" err="1" smtClean="0"/>
              <a:t>unmount</a:t>
            </a:r>
            <a:r>
              <a:rPr lang="en-US" dirty="0" smtClean="0"/>
              <a:t> file systems before detaching disk</a:t>
            </a:r>
          </a:p>
          <a:p>
            <a:pPr lvl="1"/>
            <a:r>
              <a:rPr lang="en-US" dirty="0" smtClean="0"/>
              <a:t>To detach: 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stratus-detach-volume --instance </a:t>
            </a:r>
            <a:r>
              <a:rPr lang="en-US" b="1" i="1" dirty="0" smtClean="0">
                <a:latin typeface="Courier"/>
                <a:cs typeface="Courier"/>
              </a:rPr>
              <a:t>VM_ID DISK_ID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110805"/>
            <a:ext cx="8001000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# </a:t>
            </a:r>
            <a:r>
              <a:rPr lang="en-US" sz="1200" b="1" dirty="0" err="1" smtClean="0">
                <a:latin typeface="Courier"/>
                <a:cs typeface="Courier"/>
              </a:rPr>
              <a:t>umount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endParaRPr lang="en-US" sz="1200" b="1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# exit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logout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Connection to vm-228.lal.stratuslab.eu closed.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$ stratus-detach-volume --instance 192 d862e974-d785-47bd-b814-d27269eb610a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DETACHED d862e974-d785-47bd-b814-d27269eb610a from VM 192 on /dev/</a:t>
            </a:r>
            <a:r>
              <a:rPr lang="en-US" sz="1200" b="0" dirty="0" err="1" smtClean="0">
                <a:latin typeface="Courier"/>
                <a:cs typeface="Courier"/>
              </a:rPr>
              <a:t>vda</a:t>
            </a:r>
            <a:endParaRPr lang="en-US" sz="1200" b="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Detach Disk from </a:t>
            </a:r>
            <a:r>
              <a:rPr lang="en-US" dirty="0" err="1" smtClean="0"/>
              <a:t>Ubuntu</a:t>
            </a:r>
            <a:r>
              <a:rPr lang="en-US" dirty="0" smtClean="0"/>
              <a:t>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Unmount</a:t>
            </a:r>
            <a:r>
              <a:rPr lang="en-US" dirty="0" smtClean="0"/>
              <a:t> the disk inside machine: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To avoid corruption, </a:t>
            </a:r>
            <a:r>
              <a:rPr lang="en-US" dirty="0" err="1" smtClean="0"/>
              <a:t>unmount</a:t>
            </a:r>
            <a:r>
              <a:rPr lang="en-US" dirty="0" smtClean="0"/>
              <a:t> file systems before detaching disk</a:t>
            </a:r>
          </a:p>
          <a:p>
            <a:pPr lvl="1"/>
            <a:r>
              <a:rPr lang="en-US" dirty="0" smtClean="0"/>
              <a:t>To detach: 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stratus-detach-volume --instance </a:t>
            </a:r>
            <a:r>
              <a:rPr lang="en-US" b="1" i="1" dirty="0" smtClean="0">
                <a:latin typeface="Courier"/>
                <a:cs typeface="Courier"/>
              </a:rPr>
              <a:t>VM_ID DISK_ID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110805"/>
            <a:ext cx="8001000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# </a:t>
            </a:r>
            <a:r>
              <a:rPr lang="en-US" sz="1200" b="1" dirty="0" err="1" smtClean="0">
                <a:latin typeface="Courier"/>
                <a:cs typeface="Courier"/>
              </a:rPr>
              <a:t>umount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endParaRPr lang="en-US" sz="1200" b="1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# exit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logout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Connection to vm-228.lal.stratuslab.eu closed.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$ stratus-detach-volume --instance 192 d862e974-d785-47bd-b814-d27269eb610a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DETACHED d862e974-d785-47bd-b814-d27269eb610a from VM 192 on /dev/</a:t>
            </a:r>
            <a:r>
              <a:rPr lang="en-US" sz="1200" b="0" dirty="0" err="1" smtClean="0">
                <a:latin typeface="Courier"/>
                <a:cs typeface="Courier"/>
              </a:rPr>
              <a:t>vda</a:t>
            </a:r>
            <a:endParaRPr lang="en-US" sz="1200" b="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Volatile Disks</a:t>
            </a:r>
          </a:p>
          <a:p>
            <a:pPr lvl="1"/>
            <a:r>
              <a:rPr lang="en-US" dirty="0" smtClean="0"/>
              <a:t>Create VM with volatile disk.</a:t>
            </a:r>
          </a:p>
          <a:p>
            <a:pPr lvl="1"/>
            <a:r>
              <a:rPr lang="en-US" dirty="0" smtClean="0"/>
              <a:t>Verify that disk space is present and usable.</a:t>
            </a:r>
          </a:p>
          <a:p>
            <a:r>
              <a:rPr lang="en-US" dirty="0" smtClean="0"/>
              <a:t>Use persistent disk with a virtual machine</a:t>
            </a:r>
          </a:p>
          <a:p>
            <a:pPr lvl="1"/>
            <a:r>
              <a:rPr lang="en-US" dirty="0" smtClean="0"/>
              <a:t>Verify that disk can be remounted on another machine</a:t>
            </a:r>
          </a:p>
          <a:p>
            <a:pPr lvl="1"/>
            <a:r>
              <a:rPr lang="en-US" dirty="0" smtClean="0"/>
              <a:t>Verify that data on disk is preserved</a:t>
            </a:r>
          </a:p>
          <a:p>
            <a:pPr lvl="1"/>
            <a:r>
              <a:rPr lang="en-US" dirty="0" smtClean="0"/>
              <a:t>Verify that disk can be mounted/</a:t>
            </a:r>
            <a:r>
              <a:rPr lang="en-US" dirty="0" err="1" smtClean="0"/>
              <a:t>unmounted</a:t>
            </a:r>
            <a:r>
              <a:rPr lang="en-US" dirty="0" smtClean="0"/>
              <a:t> from running VM</a:t>
            </a:r>
            <a:br>
              <a:rPr lang="en-US" dirty="0" smtClean="0"/>
            </a:br>
            <a:r>
              <a:rPr lang="en-US" dirty="0" smtClean="0"/>
              <a:t>(warning: use </a:t>
            </a:r>
            <a:r>
              <a:rPr lang="en-US" dirty="0" err="1" smtClean="0"/>
              <a:t>Ubuntu</a:t>
            </a:r>
            <a:r>
              <a:rPr lang="en-US" dirty="0" smtClean="0"/>
              <a:t> or </a:t>
            </a:r>
            <a:r>
              <a:rPr lang="en-US" dirty="0" err="1" smtClean="0"/>
              <a:t>CentOS</a:t>
            </a:r>
            <a:r>
              <a:rPr lang="en-US" dirty="0" smtClean="0"/>
              <a:t>, ensure </a:t>
            </a:r>
            <a:r>
              <a:rPr lang="en-US" dirty="0" err="1" smtClean="0"/>
              <a:t>acpiphp</a:t>
            </a:r>
            <a:r>
              <a:rPr lang="en-US" dirty="0" smtClean="0"/>
              <a:t> module is loaded!)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Volatile (Read-Write) Disks</a:t>
            </a:r>
          </a:p>
          <a:p>
            <a:pPr lvl="1"/>
            <a:r>
              <a:rPr lang="en-US" dirty="0" smtClean="0"/>
              <a:t>Useful for temporary (!) data storage</a:t>
            </a:r>
          </a:p>
          <a:p>
            <a:pPr lvl="1"/>
            <a:r>
              <a:rPr lang="en-US" dirty="0" smtClean="0"/>
              <a:t>Data will disappear when VM instance is destroyed</a:t>
            </a:r>
          </a:p>
          <a:p>
            <a:r>
              <a:rPr lang="en-US" dirty="0" smtClean="0"/>
              <a:t>Static (Read-Only) Disks</a:t>
            </a:r>
          </a:p>
          <a:p>
            <a:pPr lvl="1"/>
            <a:r>
              <a:rPr lang="en-US" dirty="0" smtClean="0"/>
              <a:t>Useful for distribution of quasi-static databases</a:t>
            </a:r>
          </a:p>
          <a:p>
            <a:pPr lvl="1"/>
            <a:r>
              <a:rPr lang="en-US" dirty="0" smtClean="0"/>
              <a:t>Handled and shared like VM images via Marketplace</a:t>
            </a:r>
          </a:p>
          <a:p>
            <a:r>
              <a:rPr lang="en-US" dirty="0" smtClean="0"/>
              <a:t>Persistent (Read-Write) Disks</a:t>
            </a:r>
          </a:p>
          <a:p>
            <a:pPr lvl="1"/>
            <a:r>
              <a:rPr lang="en-US" dirty="0" smtClean="0"/>
              <a:t>Allows the storage of service state or user data</a:t>
            </a:r>
          </a:p>
          <a:p>
            <a:pPr lvl="1"/>
            <a:r>
              <a:rPr lang="en-US" dirty="0" smtClean="0"/>
              <a:t>Mounted as a disk on </a:t>
            </a:r>
            <a:r>
              <a:rPr lang="en-US" dirty="0" err="1" smtClean="0"/>
              <a:t>VMs</a:t>
            </a:r>
            <a:endParaRPr lang="en-US" dirty="0" smtClean="0"/>
          </a:p>
          <a:p>
            <a:pPr lvl="1"/>
            <a:r>
              <a:rPr lang="en-US" dirty="0" smtClean="0"/>
              <a:t>Disks are persistent and have a lifecycle independent of a single VM</a:t>
            </a:r>
          </a:p>
          <a:p>
            <a:pPr lvl="1"/>
            <a:r>
              <a:rPr lang="en-US" dirty="0" smtClean="0"/>
              <a:t>Can be mounted by single VM at any time</a:t>
            </a:r>
          </a:p>
          <a:p>
            <a:pPr lvl="1"/>
            <a:r>
              <a:rPr lang="en-US" dirty="0" smtClean="0"/>
              <a:t>Only available within a single cloud instance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i="1" dirty="0" smtClean="0"/>
              <a:t>Use: Storage of large temporary data files.</a:t>
            </a:r>
          </a:p>
          <a:p>
            <a:r>
              <a:rPr lang="en-US" dirty="0" smtClean="0"/>
              <a:t>Declare Volatile Disk</a:t>
            </a:r>
          </a:p>
          <a:p>
            <a:pPr lvl="1"/>
            <a:r>
              <a:rPr lang="en-US" dirty="0" smtClean="0"/>
              <a:t>When starting machine use option:  </a:t>
            </a:r>
            <a:r>
              <a:rPr lang="en-US" dirty="0" smtClean="0">
                <a:latin typeface="Courier"/>
                <a:cs typeface="Courier"/>
              </a:rPr>
              <a:t>--volatile-disk </a:t>
            </a:r>
            <a:r>
              <a:rPr lang="en-US" b="1" i="1" dirty="0" smtClean="0">
                <a:latin typeface="Courier"/>
                <a:cs typeface="Courier"/>
              </a:rPr>
              <a:t>SIZE_GB</a:t>
            </a:r>
          </a:p>
          <a:p>
            <a:pPr lvl="1"/>
            <a:r>
              <a:rPr lang="en-US" dirty="0" smtClean="0"/>
              <a:t>Raw disk can be found using the command </a:t>
            </a:r>
            <a:r>
              <a:rPr lang="en-US" dirty="0" err="1" smtClean="0">
                <a:latin typeface="Courier"/>
                <a:cs typeface="Courier"/>
              </a:rPr>
              <a:t>fdisk</a:t>
            </a:r>
            <a:r>
              <a:rPr lang="en-US" dirty="0" smtClean="0">
                <a:latin typeface="Courier"/>
                <a:cs typeface="Courier"/>
              </a:rPr>
              <a:t> -</a:t>
            </a:r>
            <a:r>
              <a:rPr lang="en-US" dirty="0" err="1" smtClean="0">
                <a:latin typeface="Courier"/>
                <a:cs typeface="Courier"/>
              </a:rPr>
              <a:t>l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Use of Disk</a:t>
            </a:r>
          </a:p>
          <a:p>
            <a:pPr lvl="1"/>
            <a:r>
              <a:rPr lang="en-US" dirty="0" smtClean="0"/>
              <a:t>Disks are not formatted!  Use:  </a:t>
            </a:r>
            <a:r>
              <a:rPr lang="en-US" dirty="0" smtClean="0">
                <a:latin typeface="Courier"/>
                <a:cs typeface="Courier"/>
              </a:rPr>
              <a:t>mkfs.ext4 </a:t>
            </a:r>
            <a:r>
              <a:rPr lang="en-US" b="1" i="1" dirty="0" smtClean="0">
                <a:latin typeface="Courier"/>
                <a:cs typeface="Courier"/>
              </a:rPr>
              <a:t>/dev/xxx</a:t>
            </a:r>
          </a:p>
          <a:p>
            <a:pPr lvl="1"/>
            <a:r>
              <a:rPr lang="en-US" dirty="0" smtClean="0"/>
              <a:t>Mount disk:  </a:t>
            </a:r>
            <a:r>
              <a:rPr lang="en-US" dirty="0" smtClean="0">
                <a:latin typeface="Courier"/>
                <a:cs typeface="Courier"/>
              </a:rPr>
              <a:t>mount /dev/xxx /</a:t>
            </a:r>
            <a:r>
              <a:rPr lang="en-US" dirty="0" err="1" smtClean="0">
                <a:latin typeface="Courier"/>
                <a:cs typeface="Courier"/>
              </a:rPr>
              <a:t>mnt</a:t>
            </a:r>
            <a:r>
              <a:rPr lang="en-US" dirty="0" smtClean="0">
                <a:latin typeface="Courier"/>
                <a:cs typeface="Courier"/>
              </a:rPr>
              <a:t>/volatile</a:t>
            </a:r>
          </a:p>
          <a:p>
            <a:pPr lvl="1"/>
            <a:r>
              <a:rPr lang="en-US" dirty="0" smtClean="0"/>
              <a:t>Use normally:  </a:t>
            </a:r>
            <a:r>
              <a:rPr lang="en-US" dirty="0" smtClean="0">
                <a:latin typeface="Courier"/>
                <a:cs typeface="Courier"/>
              </a:rPr>
              <a:t>touch /</a:t>
            </a:r>
            <a:r>
              <a:rPr lang="en-US" dirty="0" err="1" smtClean="0">
                <a:latin typeface="Courier"/>
                <a:cs typeface="Courier"/>
              </a:rPr>
              <a:t>mnt/volatile/mydata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Data is Volatile!</a:t>
            </a:r>
          </a:p>
          <a:p>
            <a:pPr lvl="1"/>
            <a:r>
              <a:rPr lang="en-US" dirty="0" smtClean="0"/>
              <a:t>Disk and data will survive reboots of the machine instance</a:t>
            </a:r>
          </a:p>
          <a:p>
            <a:pPr lvl="1"/>
            <a:r>
              <a:rPr lang="en-US" dirty="0" smtClean="0"/>
              <a:t>Disk and data </a:t>
            </a:r>
            <a:r>
              <a:rPr lang="en-US" dirty="0" smtClean="0">
                <a:solidFill>
                  <a:srgbClr val="FF0000"/>
                </a:solidFill>
              </a:rPr>
              <a:t>will be destroyed </a:t>
            </a:r>
            <a:r>
              <a:rPr lang="en-US" dirty="0" smtClean="0"/>
              <a:t>once the machine is halted or killed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i="1" dirty="0" smtClean="0"/>
              <a:t>Use: Distribution and caching of fixed/versioned data</a:t>
            </a:r>
          </a:p>
          <a:p>
            <a:r>
              <a:rPr lang="en-US" dirty="0" smtClean="0"/>
              <a:t>Declare Static (Read-Only) Disk</a:t>
            </a:r>
          </a:p>
          <a:p>
            <a:pPr lvl="1"/>
            <a:r>
              <a:rPr lang="en-US" dirty="0" smtClean="0"/>
              <a:t>When starting machine use option:  </a:t>
            </a:r>
            <a:r>
              <a:rPr lang="en-US" dirty="0" smtClean="0">
                <a:latin typeface="Courier"/>
                <a:cs typeface="Courier"/>
              </a:rPr>
              <a:t>--</a:t>
            </a:r>
            <a:r>
              <a:rPr lang="en-US" dirty="0" err="1" smtClean="0">
                <a:latin typeface="Courier"/>
                <a:cs typeface="Courier"/>
              </a:rPr>
              <a:t>readonly</a:t>
            </a:r>
            <a:r>
              <a:rPr lang="en-US" dirty="0" smtClean="0">
                <a:latin typeface="Courier"/>
                <a:cs typeface="Courier"/>
              </a:rPr>
              <a:t>-disk </a:t>
            </a:r>
            <a:r>
              <a:rPr lang="en-US" b="1" i="1" dirty="0" smtClean="0">
                <a:latin typeface="Courier"/>
                <a:cs typeface="Courier"/>
              </a:rPr>
              <a:t>MKTP_ID</a:t>
            </a:r>
          </a:p>
          <a:p>
            <a:pPr lvl="1"/>
            <a:r>
              <a:rPr lang="en-US" dirty="0" smtClean="0"/>
              <a:t>Disk will be available when machine starts</a:t>
            </a:r>
          </a:p>
          <a:p>
            <a:r>
              <a:rPr lang="en-US" dirty="0" smtClean="0"/>
              <a:t>Use of Disk</a:t>
            </a:r>
          </a:p>
          <a:p>
            <a:pPr lvl="1"/>
            <a:r>
              <a:rPr lang="en-US" dirty="0" smtClean="0"/>
              <a:t>Disks appear exactly as in reference image, formatting included</a:t>
            </a:r>
          </a:p>
          <a:p>
            <a:pPr lvl="1"/>
            <a:r>
              <a:rPr lang="en-US" dirty="0" smtClean="0"/>
              <a:t>Mount disk:  </a:t>
            </a:r>
            <a:r>
              <a:rPr lang="en-US" dirty="0" smtClean="0">
                <a:latin typeface="Courier"/>
                <a:cs typeface="Courier"/>
              </a:rPr>
              <a:t>mount /dev/xxx /</a:t>
            </a:r>
            <a:r>
              <a:rPr lang="en-US" dirty="0" err="1" smtClean="0">
                <a:latin typeface="Courier"/>
                <a:cs typeface="Courier"/>
              </a:rPr>
              <a:t>mnt/readonly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Use normally:  </a:t>
            </a:r>
            <a:r>
              <a:rPr lang="en-US" dirty="0" smtClean="0">
                <a:latin typeface="Courier"/>
                <a:cs typeface="Courier"/>
              </a:rPr>
              <a:t>touch /</a:t>
            </a:r>
            <a:r>
              <a:rPr lang="en-US" dirty="0" err="1" smtClean="0">
                <a:latin typeface="Courier"/>
                <a:cs typeface="Courier"/>
              </a:rPr>
              <a:t>mnt/readonly/mydata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Data is fixed!</a:t>
            </a:r>
          </a:p>
          <a:p>
            <a:pPr lvl="1"/>
            <a:r>
              <a:rPr lang="en-US" dirty="0" smtClean="0"/>
              <a:t>Disk and data cannot be modified</a:t>
            </a:r>
          </a:p>
          <a:p>
            <a:pPr lvl="1"/>
            <a:r>
              <a:rPr lang="en-US" dirty="0" smtClean="0"/>
              <a:t>Disk must be registered in the Marketplace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Disks with </a:t>
            </a:r>
            <a:r>
              <a:rPr lang="en-US" dirty="0" err="1" smtClean="0"/>
              <a:t>VMs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You’ve seen the full persistent disk lifecycle, but it isn’t very interesting unless you can use the disk with a VM!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Create a disk and start a machine with it: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538478"/>
            <a:ext cx="8001000" cy="286232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stratus-create-volume --size=5 --tag=with-</a:t>
            </a:r>
            <a:r>
              <a:rPr lang="en-US" sz="1200" b="1" dirty="0" err="1" smtClean="0">
                <a:latin typeface="Courier"/>
                <a:cs typeface="Courier"/>
              </a:rPr>
              <a:t>vm</a:t>
            </a:r>
            <a:r>
              <a:rPr lang="en-US" sz="1200" b="1" dirty="0" smtClean="0">
                <a:latin typeface="Courier"/>
                <a:cs typeface="Courier"/>
              </a:rPr>
              <a:t>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DISK d862e974-d785-47bd-b814-d27269eb610a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$ export TTYLINUX_ID=BN1EEkPiBx87_uLj2-sdybSI-Xb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$ stratus-run-instance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  --persistent-disk=d862e974-d785-47bd-b814-d27269eb610a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  ${TTYLINUX_ID} 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 :::::::::::::::::::::::::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Starting </a:t>
            </a:r>
            <a:r>
              <a:rPr lang="en-US" sz="1200" b="0" dirty="0" err="1" smtClean="0">
                <a:latin typeface="Courier"/>
                <a:cs typeface="Courier"/>
              </a:rPr>
              <a:t>machine(s</a:t>
            </a:r>
            <a:r>
              <a:rPr lang="en-US" sz="1200" b="0" dirty="0" smtClean="0">
                <a:latin typeface="Courier"/>
                <a:cs typeface="Courier"/>
              </a:rPr>
              <a:t>) 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:::::::::::::::::::::::::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Starting 1 machine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Machine 1 (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 ID: 183)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	Public </a:t>
            </a:r>
            <a:r>
              <a:rPr lang="en-US" sz="1200" b="0" dirty="0" err="1" smtClean="0">
                <a:latin typeface="Courier"/>
                <a:cs typeface="Courier"/>
              </a:rPr>
              <a:t>ip</a:t>
            </a:r>
            <a:r>
              <a:rPr lang="en-US" sz="1200" b="0" dirty="0" smtClean="0">
                <a:latin typeface="Courier"/>
                <a:cs typeface="Courier"/>
              </a:rPr>
              <a:t>: 134.158.75.219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 Information (Web)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 bwMode="auto">
          <a:xfrm>
            <a:off x="3657600" y="3289300"/>
            <a:ext cx="457200" cy="533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2893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Active mount</a:t>
            </a:r>
          </a:p>
        </p:txBody>
      </p:sp>
      <p:sp>
        <p:nvSpPr>
          <p:cNvPr id="6" name="Left Brace 5"/>
          <p:cNvSpPr/>
          <p:nvPr/>
        </p:nvSpPr>
        <p:spPr bwMode="auto">
          <a:xfrm>
            <a:off x="3657600" y="2679700"/>
            <a:ext cx="457200" cy="4572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26498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Manual mount</a:t>
            </a:r>
          </a:p>
        </p:txBody>
      </p:sp>
      <p:sp>
        <p:nvSpPr>
          <p:cNvPr id="8" name="Left Brace 7"/>
          <p:cNvSpPr/>
          <p:nvPr/>
        </p:nvSpPr>
        <p:spPr bwMode="auto">
          <a:xfrm>
            <a:off x="3657600" y="1993900"/>
            <a:ext cx="457200" cy="533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20193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Disk UUID</a:t>
            </a:r>
          </a:p>
        </p:txBody>
      </p:sp>
      <p:pic>
        <p:nvPicPr>
          <p:cNvPr id="10" name="Picture 9" descr="Screen Shot 2012-10-23 at 10.32.41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797081"/>
            <a:ext cx="5257800" cy="62641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3975100"/>
            <a:ext cx="3733800" cy="255454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Disks mounted at deployment time will be marked as “static”.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Dynamically mounted disks will have device ID (to be taken with a bit of skepticism!).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Persistent Disk for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Log into the VM and find disk: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"/>
                <a:cs typeface="Courier"/>
              </a:rPr>
              <a:t>fdisk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to find the unformatted volume with correct size.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Format disk: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Disk can also be partitioned, but this isn’t necessary.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130800"/>
            <a:ext cx="800100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# mkfs.ext4 /dev/</a:t>
            </a:r>
            <a:r>
              <a:rPr lang="en-US" sz="1200" b="1" dirty="0" err="1" smtClean="0">
                <a:latin typeface="Courier"/>
                <a:cs typeface="Courier"/>
              </a:rPr>
              <a:t>hdc</a:t>
            </a:r>
            <a:r>
              <a:rPr lang="en-US" sz="1200" b="1" dirty="0" smtClean="0">
                <a:latin typeface="Courier"/>
                <a:cs typeface="Courier"/>
              </a:rPr>
              <a:t>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mke2fs 1.42.1 (17-Feb-2012)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...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Creating journal (32768 blocks): done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Writing superblocks and </a:t>
            </a:r>
            <a:r>
              <a:rPr lang="en-US" sz="1200" b="0" dirty="0" err="1" smtClean="0">
                <a:latin typeface="Courier"/>
                <a:cs typeface="Courier"/>
              </a:rPr>
              <a:t>filesystem</a:t>
            </a:r>
            <a:r>
              <a:rPr lang="en-US" sz="1200" b="0" dirty="0" smtClean="0">
                <a:latin typeface="Courier"/>
                <a:cs typeface="Courier"/>
              </a:rPr>
              <a:t> accounting information: done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387600"/>
            <a:ext cx="8001000" cy="212365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</a:t>
            </a:r>
            <a:r>
              <a:rPr lang="en-US" sz="1200" b="1" dirty="0" err="1" smtClean="0">
                <a:latin typeface="Courier"/>
                <a:cs typeface="Courier"/>
              </a:rPr>
              <a:t>ssh</a:t>
            </a:r>
            <a:r>
              <a:rPr lang="en-US" sz="1200" b="1" dirty="0" smtClean="0">
                <a:latin typeface="Courier"/>
                <a:cs typeface="Courier"/>
              </a:rPr>
              <a:t> root@vm-219.lal.stratuslab.eu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 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# </a:t>
            </a:r>
            <a:r>
              <a:rPr lang="en-US" sz="1200" b="1" dirty="0" err="1" smtClean="0">
                <a:latin typeface="Courier"/>
                <a:cs typeface="Courier"/>
              </a:rPr>
              <a:t>fdisk</a:t>
            </a:r>
            <a:r>
              <a:rPr lang="en-US" sz="1200" b="1" dirty="0" smtClean="0">
                <a:latin typeface="Courier"/>
                <a:cs typeface="Courier"/>
              </a:rPr>
              <a:t> -</a:t>
            </a:r>
            <a:r>
              <a:rPr lang="en-US" sz="1200" b="1" dirty="0" err="1" smtClean="0">
                <a:latin typeface="Courier"/>
                <a:cs typeface="Courier"/>
              </a:rPr>
              <a:t>l</a:t>
            </a:r>
            <a:r>
              <a:rPr lang="en-US" sz="1200" b="1" dirty="0" smtClean="0">
                <a:latin typeface="Courier"/>
                <a:cs typeface="Courier"/>
              </a:rPr>
              <a:t> 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...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Disk /dev/</a:t>
            </a:r>
            <a:r>
              <a:rPr lang="en-US" sz="1200" b="0" dirty="0" err="1" smtClean="0">
                <a:latin typeface="Courier"/>
                <a:cs typeface="Courier"/>
              </a:rPr>
              <a:t>hdc</a:t>
            </a:r>
            <a:r>
              <a:rPr lang="en-US" sz="1200" b="0" dirty="0" smtClean="0">
                <a:latin typeface="Courier"/>
                <a:cs typeface="Courier"/>
              </a:rPr>
              <a:t>: 5368 MB, 5368709120 bytes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255 heads, 63 sectors/track, 652 cylinders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Units = cylinders of 16065 * 512 = 8225280 bytes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Disk /dev/</a:t>
            </a:r>
            <a:r>
              <a:rPr lang="en-US" sz="1200" b="0" dirty="0" err="1" smtClean="0">
                <a:latin typeface="Courier"/>
                <a:cs typeface="Courier"/>
              </a:rPr>
              <a:t>hdc</a:t>
            </a:r>
            <a:r>
              <a:rPr lang="en-US" sz="1200" b="0" dirty="0" smtClean="0">
                <a:latin typeface="Courier"/>
                <a:cs typeface="Courier"/>
              </a:rPr>
              <a:t> doesn't contain a valid partition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 Disk and Store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Mount the disk:</a:t>
            </a:r>
          </a:p>
          <a:p>
            <a:pPr lvl="1"/>
            <a:r>
              <a:rPr lang="en-US" dirty="0" smtClean="0"/>
              <a:t>Create directory for mount point and mount the disk there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Store some data on the disk:</a:t>
            </a:r>
          </a:p>
          <a:p>
            <a:pPr lvl="1"/>
            <a:r>
              <a:rPr lang="en-US" dirty="0" smtClean="0"/>
              <a:t>We will check later that the data is preserved.</a:t>
            </a:r>
          </a:p>
          <a:p>
            <a:pPr lvl="1"/>
            <a:r>
              <a:rPr lang="en-US" dirty="0" err="1" smtClean="0"/>
              <a:t>Unmount</a:t>
            </a:r>
            <a:r>
              <a:rPr lang="en-US" dirty="0" smtClean="0"/>
              <a:t> disk afterwards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869240"/>
            <a:ext cx="80010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# echo "TESTING PERSISTENT DATA" &gt; /</a:t>
            </a:r>
            <a:r>
              <a:rPr lang="en-US" sz="1200" b="1" dirty="0" err="1" smtClean="0">
                <a:latin typeface="Courier"/>
                <a:cs typeface="Courier"/>
              </a:rPr>
              <a:t>mnt/pdisk/my</a:t>
            </a:r>
            <a:r>
              <a:rPr lang="en-US" sz="1200" b="1" dirty="0" smtClean="0">
                <a:latin typeface="Courier"/>
                <a:cs typeface="Courier"/>
              </a:rPr>
              <a:t>-persistent-data                                   </a:t>
            </a:r>
          </a:p>
          <a:p>
            <a:r>
              <a:rPr lang="en-US" sz="1200" dirty="0" smtClean="0">
                <a:latin typeface="Courier"/>
                <a:cs typeface="Courier"/>
              </a:rPr>
              <a:t>                                                                                                  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# cat /</a:t>
            </a:r>
            <a:r>
              <a:rPr lang="en-US" sz="1200" b="1" dirty="0" err="1" smtClean="0">
                <a:latin typeface="Courier"/>
                <a:cs typeface="Courier"/>
              </a:rPr>
              <a:t>mnt/pdisk/my</a:t>
            </a:r>
            <a:r>
              <a:rPr lang="en-US" sz="1200" b="1" dirty="0" smtClean="0">
                <a:latin typeface="Courier"/>
                <a:cs typeface="Courier"/>
              </a:rPr>
              <a:t>-persistent-data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TESTING PERSISTENT DATA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# </a:t>
            </a:r>
            <a:r>
              <a:rPr lang="en-US" sz="1200" b="1" dirty="0" err="1" smtClean="0">
                <a:latin typeface="Courier"/>
                <a:cs typeface="Courier"/>
              </a:rPr>
              <a:t>umount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r>
              <a:rPr lang="en-US" sz="1200" b="1" dirty="0" smtClean="0">
                <a:latin typeface="Courier"/>
                <a:cs typeface="Courier"/>
              </a:rPr>
              <a:t>/                                                                               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# </a:t>
            </a:r>
            <a:r>
              <a:rPr lang="en-US" sz="1200" b="1" dirty="0" err="1" smtClean="0">
                <a:latin typeface="Courier"/>
                <a:cs typeface="Courier"/>
              </a:rPr>
              <a:t>ls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r>
              <a:rPr lang="en-US" sz="1200" b="1" dirty="0" smtClean="0">
                <a:latin typeface="Courier"/>
                <a:cs typeface="Courier"/>
              </a:rPr>
              <a:t>/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311400"/>
            <a:ext cx="800100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# </a:t>
            </a:r>
            <a:r>
              <a:rPr lang="en-US" sz="1200" b="1" dirty="0" err="1" smtClean="0">
                <a:latin typeface="Courier"/>
                <a:cs typeface="Courier"/>
              </a:rPr>
              <a:t>mkdir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r>
              <a:rPr lang="en-US" sz="1200" b="1" dirty="0" smtClean="0">
                <a:latin typeface="Courier"/>
                <a:cs typeface="Courier"/>
              </a:rPr>
              <a:t>                                                                                 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# mount /dev/</a:t>
            </a:r>
            <a:r>
              <a:rPr lang="en-US" sz="1200" b="1" dirty="0" err="1" smtClean="0">
                <a:latin typeface="Courier"/>
                <a:cs typeface="Courier"/>
              </a:rPr>
              <a:t>hdc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r>
              <a:rPr lang="en-US" sz="1200" b="1" dirty="0" smtClean="0">
                <a:latin typeface="Courier"/>
                <a:cs typeface="Courier"/>
              </a:rPr>
              <a:t>                                                                        </a:t>
            </a:r>
          </a:p>
          <a:p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# </a:t>
            </a:r>
            <a:r>
              <a:rPr lang="en-US" sz="1200" b="1" dirty="0" err="1" smtClean="0">
                <a:latin typeface="Courier"/>
                <a:cs typeface="Courier"/>
              </a:rPr>
              <a:t>ls</a:t>
            </a:r>
            <a:r>
              <a:rPr lang="en-US" sz="1200" b="1" dirty="0" smtClean="0">
                <a:latin typeface="Courier"/>
                <a:cs typeface="Courier"/>
              </a:rPr>
              <a:t> /</a:t>
            </a:r>
            <a:r>
              <a:rPr lang="en-US" sz="1200" b="1" dirty="0" err="1" smtClean="0">
                <a:latin typeface="Courier"/>
                <a:cs typeface="Courier"/>
              </a:rPr>
              <a:t>mnt/pdisk</a:t>
            </a:r>
            <a:r>
              <a:rPr lang="en-US" sz="1200" b="1" dirty="0" smtClean="0">
                <a:latin typeface="Courier"/>
                <a:cs typeface="Courier"/>
              </a:rPr>
              <a:t>                                                                                    </a:t>
            </a:r>
          </a:p>
          <a:p>
            <a:r>
              <a:rPr lang="en-US" sz="1200" b="0" dirty="0" err="1" smtClean="0">
                <a:latin typeface="Courier"/>
                <a:cs typeface="Courier"/>
              </a:rPr>
              <a:t>lost+found</a:t>
            </a:r>
            <a:endParaRPr lang="en-US" sz="1200" b="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VM with Same Disk?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Start a new machine with same disk: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did this fail?</a:t>
            </a:r>
          </a:p>
          <a:p>
            <a:pPr lvl="1"/>
            <a:r>
              <a:rPr lang="en-US" dirty="0" smtClean="0"/>
              <a:t>Disk is </a:t>
            </a:r>
            <a:r>
              <a:rPr lang="en-US" dirty="0" err="1" smtClean="0"/>
              <a:t>unmounted</a:t>
            </a:r>
            <a:r>
              <a:rPr lang="en-US" dirty="0" smtClean="0"/>
              <a:t> in first machine, but…</a:t>
            </a:r>
          </a:p>
          <a:p>
            <a:pPr lvl="1"/>
            <a:r>
              <a:rPr lang="en-US" dirty="0" smtClean="0"/>
              <a:t>The machine is still active and the disk is still allocated to it!</a:t>
            </a:r>
          </a:p>
          <a:p>
            <a:pPr lvl="1"/>
            <a:r>
              <a:rPr lang="en-US" dirty="0" smtClean="0"/>
              <a:t>It cannot be allocated to more than one machine.</a:t>
            </a:r>
          </a:p>
          <a:p>
            <a:pPr lvl="1"/>
            <a:r>
              <a:rPr lang="en-US" dirty="0" smtClean="0"/>
              <a:t>Kill first machine, then retry.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917700"/>
            <a:ext cx="8001000" cy="230832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stratus-run-instance --quiet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--persistent-disk=d862e974-d785-47bd-b814-d27269eb610a \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  ${TTYLINUX_ID}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184, 134.158.75.220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$ stratus-describe-instance -</a:t>
            </a:r>
            <a:r>
              <a:rPr lang="en-US" sz="1200" b="1" dirty="0" err="1" smtClean="0">
                <a:latin typeface="Courier"/>
                <a:cs typeface="Courier"/>
              </a:rPr>
              <a:t>v</a:t>
            </a:r>
            <a:r>
              <a:rPr lang="en-US" sz="1200" b="1" dirty="0" smtClean="0">
                <a:latin typeface="Courier"/>
                <a:cs typeface="Courier"/>
              </a:rPr>
              <a:t> 184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...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184 Failed    1    0         0    vm-220.lal.stratuslab.eu one-184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  Error deploying virtual machine: Could not create domain from /var/lib/one//184/images/deployment.0</a:t>
            </a:r>
          </a:p>
          <a:p>
            <a:endParaRPr lang="en-US" sz="1200" b="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27</TotalTime>
  <Words>1444</Words>
  <Application>Microsoft Macintosh PowerPoint</Application>
  <PresentationFormat>On-screen Show (4:3)</PresentationFormat>
  <Paragraphs>208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stratuslab-template-v4</vt:lpstr>
      <vt:lpstr>Using Storage with VMs</vt:lpstr>
      <vt:lpstr>Storage Services</vt:lpstr>
      <vt:lpstr>Volatile Storage</vt:lpstr>
      <vt:lpstr>Static Disk</vt:lpstr>
      <vt:lpstr>Persistent Disks with VMs</vt:lpstr>
      <vt:lpstr>Mount Information (Web)</vt:lpstr>
      <vt:lpstr>Prepare Persistent Disk for Use</vt:lpstr>
      <vt:lpstr>Mount Disk and Store Data</vt:lpstr>
      <vt:lpstr>Second VM with Same Disk?</vt:lpstr>
      <vt:lpstr>Validate Data in New Instance</vt:lpstr>
      <vt:lpstr>Hot-Plug Disks</vt:lpstr>
      <vt:lpstr>Attach Disk to Ubuntu VM</vt:lpstr>
      <vt:lpstr>Mount Information (Web)</vt:lpstr>
      <vt:lpstr>Mount Information (Web)</vt:lpstr>
      <vt:lpstr>Detach Disk from Ubuntu VM</vt:lpstr>
      <vt:lpstr>Questions and Discussion</vt:lpstr>
      <vt:lpstr>Exercises: Storage</vt:lpstr>
      <vt:lpstr>Slide 18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</cp:lastModifiedBy>
  <cp:revision>30</cp:revision>
  <dcterms:created xsi:type="dcterms:W3CDTF">2012-11-29T08:59:09Z</dcterms:created>
  <dcterms:modified xsi:type="dcterms:W3CDTF">2012-11-29T09:00:03Z</dcterms:modified>
</cp:coreProperties>
</file>