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5" Type="http://schemas.openxmlformats.org/officeDocument/2006/relationships/image" Target="../../theme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3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csrc.nist.gov/publications/nistpubs/800-145/SP800-145.pdf" TargetMode="Externa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Cloud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Models</a:t>
            </a: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1371600" y="1727200"/>
            <a:ext cx="6172200" cy="4191000"/>
            <a:chOff x="1143000" y="1752600"/>
            <a:chExt cx="6172200" cy="41910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143000" y="4495800"/>
              <a:ext cx="4343400" cy="838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Infrastructure</a:t>
              </a:r>
              <a:r>
                <a:rPr kumimoji="0" lang="en-US" sz="1800" b="1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 as a Service (IaaS)</a:t>
              </a: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1143000" y="3352800"/>
              <a:ext cx="4343400" cy="838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Platform 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as a Service (</a:t>
              </a:r>
              <a:r>
                <a:rPr lang="en-US" sz="1800" b="1" dirty="0" err="1" smtClean="0">
                  <a:latin typeface="Arial" pitchFamily="-112" charset="0"/>
                  <a:ea typeface="Arial" pitchFamily="-112" charset="0"/>
                  <a:cs typeface="Arial" pitchFamily="-112" charset="0"/>
                </a:rPr>
                <a:t>P</a:t>
              </a:r>
              <a:r>
                <a:rPr kumimoji="0" lang="en-US" sz="1800" b="1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aaS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1143000" y="2209800"/>
              <a:ext cx="4343400" cy="838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Software 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as a Service (</a:t>
              </a:r>
              <a:r>
                <a:rPr lang="en-US" sz="1800" b="1" dirty="0" err="1" smtClean="0">
                  <a:latin typeface="Arial" pitchFamily="-112" charset="0"/>
                  <a:ea typeface="Arial" pitchFamily="-112" charset="0"/>
                  <a:cs typeface="Arial" pitchFamily="-112" charset="0"/>
                </a:rPr>
                <a:t>S</a:t>
              </a:r>
              <a:r>
                <a:rPr kumimoji="0" lang="en-US" sz="1800" b="1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aaS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7" name="Up Arrow 6"/>
            <p:cNvSpPr/>
            <p:nvPr/>
          </p:nvSpPr>
          <p:spPr bwMode="auto">
            <a:xfrm>
              <a:off x="5638800" y="1752600"/>
              <a:ext cx="838200" cy="37338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Vendor Lock-In</a:t>
              </a: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8" name="Up Arrow 7"/>
            <p:cNvSpPr/>
            <p:nvPr/>
          </p:nvSpPr>
          <p:spPr bwMode="auto">
            <a:xfrm rot="10800000">
              <a:off x="6477000" y="2209800"/>
              <a:ext cx="838200" cy="37338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Flexibility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Essentially web-hosting</a:t>
            </a:r>
          </a:p>
          <a:p>
            <a:pPr lvl="1"/>
            <a:r>
              <a:rPr lang="en-US" dirty="0" smtClean="0"/>
              <a:t>Aimed at End-users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Very simple use: web interface with no software installation</a:t>
            </a:r>
          </a:p>
          <a:p>
            <a:pPr lvl="1"/>
            <a:r>
              <a:rPr lang="en-US" dirty="0" smtClean="0"/>
              <a:t>Very accessible: laptop, </a:t>
            </a:r>
            <a:r>
              <a:rPr lang="en-US" dirty="0" err="1" smtClean="0"/>
              <a:t>smartphone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Questions about data: access, ownership, reliability, etc.</a:t>
            </a:r>
          </a:p>
          <a:p>
            <a:pPr lvl="1"/>
            <a:r>
              <a:rPr lang="en-US" dirty="0" smtClean="0"/>
              <a:t>Integration of different services and novel uses of data are often difficult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 descr="salesforce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5791200"/>
            <a:ext cx="2466814" cy="606425"/>
          </a:xfrm>
          <a:prstGeom prst="rect">
            <a:avLst/>
          </a:prstGeom>
        </p:spPr>
      </p:pic>
      <p:pic>
        <p:nvPicPr>
          <p:cNvPr id="6" name="Picture 5" descr="google-ap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191000"/>
            <a:ext cx="1524000" cy="150274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47244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244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b="1" dirty="0" err="1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244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b="1" dirty="0" err="1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191000" y="1143000"/>
            <a:ext cx="533400" cy="5410200"/>
          </a:xfrm>
          <a:prstGeom prst="rightBrace">
            <a:avLst>
              <a:gd name="adj1" fmla="val 8333"/>
              <a:gd name="adj2" fmla="val 9596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11" name="Picture 10" descr="dood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800600"/>
            <a:ext cx="2267417" cy="4841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Platform and infrastructure for creating web applications</a:t>
            </a:r>
          </a:p>
          <a:p>
            <a:pPr lvl="1"/>
            <a:r>
              <a:rPr lang="en-US" dirty="0" smtClean="0"/>
              <a:t>Aimed at developers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Load balancing, automatic failover, etc. </a:t>
            </a:r>
          </a:p>
          <a:p>
            <a:pPr lvl="1"/>
            <a:r>
              <a:rPr lang="en-US" dirty="0" smtClean="0"/>
              <a:t>Programmers can forget about the low-level “plumbing”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Restricted number of languages</a:t>
            </a:r>
          </a:p>
          <a:p>
            <a:pPr lvl="1"/>
            <a:r>
              <a:rPr lang="en-US" dirty="0" smtClean="0"/>
              <a:t>Applications are not portable between different providers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 descr="windowsaz_h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791200"/>
            <a:ext cx="2590800" cy="488474"/>
          </a:xfrm>
          <a:prstGeom prst="rect">
            <a:avLst/>
          </a:prstGeom>
        </p:spPr>
      </p:pic>
      <p:pic>
        <p:nvPicPr>
          <p:cNvPr id="6" name="Picture 5" descr="google-app-engin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4267200"/>
            <a:ext cx="1384300" cy="1270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47244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244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b="1" dirty="0" err="1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244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b="1" dirty="0" err="1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191000" y="1143000"/>
            <a:ext cx="533400" cy="5410200"/>
          </a:xfrm>
          <a:prstGeom prst="rightBrace">
            <a:avLst>
              <a:gd name="adj1" fmla="val 8333"/>
              <a:gd name="adj2" fmla="val 27906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11" name="Picture 10" descr="gridgai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650" y="4724400"/>
            <a:ext cx="1809750" cy="51122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Access to remote virtual machines</a:t>
            </a:r>
          </a:p>
          <a:p>
            <a:pPr lvl="1"/>
            <a:r>
              <a:rPr lang="en-US" dirty="0" smtClean="0"/>
              <a:t>Aimed at service providers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Customized environment</a:t>
            </a:r>
          </a:p>
          <a:p>
            <a:pPr lvl="1"/>
            <a:r>
              <a:rPr lang="en-US" dirty="0" smtClean="0"/>
              <a:t>Simple and rapid access</a:t>
            </a:r>
          </a:p>
          <a:p>
            <a:pPr lvl="1"/>
            <a:r>
              <a:rPr lang="en-US" dirty="0" smtClean="0"/>
              <a:t>Access as “root”</a:t>
            </a:r>
          </a:p>
          <a:p>
            <a:pPr lvl="1"/>
            <a:r>
              <a:rPr lang="en-US" dirty="0" smtClean="0"/>
              <a:t>Pay-as-you-go model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Non-standardized and multiple interfaces (vendor lock-in)</a:t>
            </a:r>
          </a:p>
          <a:p>
            <a:pPr lvl="1"/>
            <a:r>
              <a:rPr lang="en-US" dirty="0" smtClean="0"/>
              <a:t>Virtual machine creation is difficult and time-consuming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4958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 r="12303"/>
          <a:stretch>
            <a:fillRect/>
          </a:stretch>
        </p:blipFill>
        <p:spPr bwMode="auto">
          <a:xfrm>
            <a:off x="6858000" y="4839837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 bwMode="auto">
          <a:xfrm>
            <a:off x="47244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244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b="1" dirty="0" err="1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244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b="1" dirty="0" err="1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191000" y="1143000"/>
            <a:ext cx="533400" cy="5410200"/>
          </a:xfrm>
          <a:prstGeom prst="rightBrace">
            <a:avLst>
              <a:gd name="adj1" fmla="val 8333"/>
              <a:gd name="adj2" fmla="val 4598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11" name="Picture 10" descr="Flexian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410200"/>
            <a:ext cx="1994647" cy="1143000"/>
          </a:xfrm>
          <a:prstGeom prst="rect">
            <a:avLst/>
          </a:prstGeom>
        </p:spPr>
      </p:pic>
      <p:pic>
        <p:nvPicPr>
          <p:cNvPr id="12" name="Picture 11" descr="ElasticHosts_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5200" y="5562600"/>
            <a:ext cx="2540000" cy="5461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Who are the users and</a:t>
            </a:r>
            <a:br>
              <a:rPr lang="en-US" smtClean="0"/>
            </a:br>
            <a:r>
              <a:rPr lang="en-US" smtClean="0"/>
              <a:t>what ties them together?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Private</a:t>
            </a:r>
          </a:p>
          <a:p>
            <a:pPr lvl="1"/>
            <a:r>
              <a:rPr lang="en-US" dirty="0" smtClean="0"/>
              <a:t>Single administrative domain, limited number of users</a:t>
            </a:r>
          </a:p>
          <a:p>
            <a:pPr lvl="1"/>
            <a:r>
              <a:rPr lang="en-US" dirty="0" smtClean="0"/>
              <a:t>Resource allocation usually ‘informal’, hallway conversations</a:t>
            </a:r>
          </a:p>
          <a:p>
            <a:pPr lvl="1"/>
            <a:r>
              <a:rPr lang="en-US" dirty="0" smtClean="0"/>
              <a:t>E.g. site uses cloud for standard site services, managed by </a:t>
            </a:r>
            <a:r>
              <a:rPr lang="en-US" dirty="0" err="1" smtClean="0"/>
              <a:t>sysadmins</a:t>
            </a:r>
            <a:endParaRPr lang="en-US" dirty="0" smtClean="0"/>
          </a:p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Different administrative domains but with common interests/procedures</a:t>
            </a:r>
          </a:p>
          <a:p>
            <a:pPr lvl="1"/>
            <a:r>
              <a:rPr lang="en-US" dirty="0" smtClean="0"/>
              <a:t>Resource allocation usually formalized ‘horse trading’</a:t>
            </a:r>
          </a:p>
          <a:p>
            <a:pPr lvl="1"/>
            <a:r>
              <a:rPr lang="en-US" dirty="0" smtClean="0"/>
              <a:t>E.g. high-energy physics community</a:t>
            </a:r>
          </a:p>
          <a:p>
            <a:r>
              <a:rPr lang="en-US" dirty="0" smtClean="0"/>
              <a:t>Public </a:t>
            </a:r>
          </a:p>
          <a:p>
            <a:pPr lvl="1"/>
            <a:r>
              <a:rPr lang="en-US" dirty="0" smtClean="0"/>
              <a:t>People outside of institute’s administrative domain, general public</a:t>
            </a:r>
          </a:p>
          <a:p>
            <a:pPr lvl="1"/>
            <a:r>
              <a:rPr lang="en-US" dirty="0" smtClean="0"/>
              <a:t>Resource allocation by payment</a:t>
            </a:r>
          </a:p>
          <a:p>
            <a:pPr lvl="1"/>
            <a:r>
              <a:rPr lang="en-US" dirty="0" smtClean="0"/>
              <a:t>E.g. Amazon Web Services (EC2, S3, …)</a:t>
            </a:r>
          </a:p>
          <a:p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Combination of other deployment models to federate resources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Clouds and “Sky” Computing</a:t>
            </a:r>
            <a:endParaRPr lang="en-US" dirty="0"/>
          </a:p>
        </p:txBody>
      </p:sp>
      <p:pic>
        <p:nvPicPr>
          <p:cNvPr id="3" name="Picture 2" descr="cloud-feder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8480284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Your Interest in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Researchers and Engineers (End-users)</a:t>
            </a:r>
          </a:p>
          <a:p>
            <a:pPr lvl="1"/>
            <a:r>
              <a:rPr lang="en-US" dirty="0" smtClean="0"/>
              <a:t>Use existing academic and/or commercial software on cloud</a:t>
            </a:r>
          </a:p>
          <a:p>
            <a:pPr lvl="1"/>
            <a:r>
              <a:rPr lang="en-US" dirty="0" smtClean="0"/>
              <a:t>What scientific domains?</a:t>
            </a:r>
          </a:p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Modify existing software to use cloud resources</a:t>
            </a:r>
          </a:p>
          <a:p>
            <a:pPr lvl="1"/>
            <a:r>
              <a:rPr lang="en-US" dirty="0" smtClean="0"/>
              <a:t>Create new software for the cloud</a:t>
            </a:r>
          </a:p>
          <a:p>
            <a:pPr lvl="1"/>
            <a:r>
              <a:rPr lang="en-US" dirty="0" smtClean="0"/>
              <a:t>What types of software?</a:t>
            </a:r>
          </a:p>
          <a:p>
            <a:r>
              <a:rPr lang="en-US" dirty="0" smtClean="0"/>
              <a:t>Administrators</a:t>
            </a:r>
          </a:p>
          <a:p>
            <a:pPr lvl="1"/>
            <a:r>
              <a:rPr lang="en-US" dirty="0" smtClean="0"/>
              <a:t>Provide cloud resources to researchers, engineers, and/or developers</a:t>
            </a:r>
          </a:p>
          <a:p>
            <a:pPr lvl="1"/>
            <a:r>
              <a:rPr lang="en-US" dirty="0" smtClean="0"/>
              <a:t>What types of users?  Local, multi-institute, …?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Commercial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What are the characteristics of clouds?</a:t>
            </a:r>
          </a:p>
          <a:p>
            <a:pPr lvl="1"/>
            <a:r>
              <a:rPr lang="en-US" dirty="0" smtClean="0"/>
              <a:t>Are these clouds: </a:t>
            </a:r>
            <a:r>
              <a:rPr lang="en-US" dirty="0" err="1" smtClean="0"/>
              <a:t>gmail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, twitter, </a:t>
            </a:r>
            <a:r>
              <a:rPr lang="en-US" dirty="0" err="1" smtClean="0"/>
              <a:t>dropbox</a:t>
            </a:r>
            <a:r>
              <a:rPr lang="en-US" dirty="0" smtClean="0"/>
              <a:t>, </a:t>
            </a:r>
            <a:r>
              <a:rPr lang="en-US" dirty="0" err="1" smtClean="0"/>
              <a:t>iCloud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characteristics does each have?</a:t>
            </a:r>
          </a:p>
          <a:p>
            <a:pPr lvl="1"/>
            <a:r>
              <a:rPr lang="en-US" dirty="0" smtClean="0"/>
              <a:t>What limitations does each have?</a:t>
            </a:r>
          </a:p>
          <a:p>
            <a:pPr lvl="1"/>
            <a:r>
              <a:rPr lang="en-US" dirty="0" smtClean="0"/>
              <a:t>How would these work with scientific computation?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Cloud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“Cloud” is currently very trendy, used everywhere</a:t>
            </a:r>
          </a:p>
          <a:p>
            <a:pPr lvl="1"/>
            <a:r>
              <a:rPr lang="en-US" dirty="0" smtClean="0"/>
              <a:t>Many definitions that are often incompatible</a:t>
            </a:r>
          </a:p>
          <a:p>
            <a:pPr lvl="1"/>
            <a:r>
              <a:rPr lang="en-US" dirty="0" smtClean="0"/>
              <a:t>Used (often) to market pre-existing (non-cloud) software</a:t>
            </a:r>
          </a:p>
        </p:txBody>
      </p:sp>
      <p:pic>
        <p:nvPicPr>
          <p:cNvPr id="12" name="Picture 11" descr="cloud-computing-search-tre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578100"/>
            <a:ext cx="7493000" cy="4010025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 bwMode="auto">
          <a:xfrm>
            <a:off x="571500" y="3416300"/>
            <a:ext cx="685800" cy="24384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Commodity Computing (Sun) 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257300" y="3263900"/>
            <a:ext cx="685800" cy="24384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Utility Computing (IBM, HP, …) 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1943100" y="4102100"/>
            <a:ext cx="685800" cy="14478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Amazon EC2 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3314700" y="4025900"/>
            <a:ext cx="685800" cy="14478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Amazon EBS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24500" y="4483100"/>
            <a:ext cx="22098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Mature Virtualization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i="1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Simple APIs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Excess Capacity</a:t>
            </a:r>
            <a:endParaRPr kumimoji="0" 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pic>
        <p:nvPicPr>
          <p:cNvPr id="3" name="Picture 2" descr="virtualiz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9600"/>
            <a:ext cx="9144000" cy="4597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437382"/>
            <a:ext cx="4343400" cy="132343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/>
                </a:solidFill>
              </a:rPr>
              <a:t>Different Maturity Levels</a:t>
            </a:r>
          </a:p>
          <a:p>
            <a:endParaRPr lang="en-US" sz="1600" dirty="0" smtClean="0">
              <a:solidFill>
                <a:schemeClr val="accent4"/>
              </a:solidFill>
            </a:endParaRPr>
          </a:p>
          <a:p>
            <a:r>
              <a:rPr lang="en-US" sz="1600" i="1" dirty="0" smtClean="0">
                <a:solidFill>
                  <a:schemeClr val="accent4"/>
                </a:solidFill>
              </a:rPr>
              <a:t>CPU</a:t>
            </a:r>
            <a:r>
              <a:rPr lang="en-US" sz="1600" b="0" i="1" dirty="0" smtClean="0">
                <a:solidFill>
                  <a:schemeClr val="accent4"/>
                </a:solidFill>
              </a:rPr>
              <a:t>: No </a:t>
            </a:r>
            <a:r>
              <a:rPr lang="en-US" sz="1600" b="0" i="1" dirty="0" err="1" smtClean="0">
                <a:solidFill>
                  <a:schemeClr val="accent4"/>
                </a:solidFill>
              </a:rPr>
              <a:t>perf</a:t>
            </a:r>
            <a:r>
              <a:rPr lang="en-US" sz="1600" b="0" i="1" dirty="0" smtClean="0">
                <a:solidFill>
                  <a:schemeClr val="accent4"/>
                </a:solidFill>
              </a:rPr>
              <a:t>. cost; transparent; ubiquitous </a:t>
            </a:r>
          </a:p>
          <a:p>
            <a:r>
              <a:rPr lang="en-US" sz="1600" i="1" dirty="0" smtClean="0">
                <a:solidFill>
                  <a:schemeClr val="accent4"/>
                </a:solidFill>
              </a:rPr>
              <a:t>Storage</a:t>
            </a:r>
            <a:r>
              <a:rPr lang="en-US" sz="1600" b="0" i="1" dirty="0" smtClean="0">
                <a:solidFill>
                  <a:schemeClr val="accent4"/>
                </a:solidFill>
              </a:rPr>
              <a:t>: Some </a:t>
            </a:r>
            <a:r>
              <a:rPr lang="en-US" sz="1600" b="0" i="1" dirty="0" err="1" smtClean="0">
                <a:solidFill>
                  <a:schemeClr val="accent4"/>
                </a:solidFill>
              </a:rPr>
              <a:t>perf</a:t>
            </a:r>
            <a:r>
              <a:rPr lang="en-US" sz="1600" b="0" i="1" dirty="0" smtClean="0">
                <a:solidFill>
                  <a:schemeClr val="accent4"/>
                </a:solidFill>
              </a:rPr>
              <a:t>. penalty; </a:t>
            </a:r>
            <a:r>
              <a:rPr lang="en-US" sz="1600" b="0" i="1" dirty="0" err="1" smtClean="0">
                <a:solidFill>
                  <a:schemeClr val="accent4"/>
                </a:solidFill>
              </a:rPr>
              <a:t>config</a:t>
            </a:r>
            <a:r>
              <a:rPr lang="en-US" sz="1600" b="0" i="1" dirty="0" smtClean="0">
                <a:solidFill>
                  <a:schemeClr val="accent4"/>
                </a:solidFill>
              </a:rPr>
              <a:t>. touchy</a:t>
            </a:r>
          </a:p>
          <a:p>
            <a:r>
              <a:rPr lang="en-US" sz="1600" i="1" dirty="0" smtClean="0">
                <a:solidFill>
                  <a:schemeClr val="accent4"/>
                </a:solidFill>
              </a:rPr>
              <a:t>Network</a:t>
            </a:r>
            <a:r>
              <a:rPr lang="en-US" sz="1600" b="0" i="1" dirty="0" smtClean="0">
                <a:solidFill>
                  <a:schemeClr val="accent4"/>
                </a:solidFill>
              </a:rPr>
              <a:t>: Least mature; expensive HW avail.</a:t>
            </a:r>
            <a:endParaRPr lang="en-US" sz="1600" b="0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Service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‘Traditional’ Web Services</a:t>
            </a:r>
          </a:p>
          <a:p>
            <a:pPr lvl="1"/>
            <a:r>
              <a:rPr lang="en-US" dirty="0" smtClean="0"/>
              <a:t>Prioritizes easier implementation by developers</a:t>
            </a:r>
          </a:p>
          <a:p>
            <a:pPr lvl="1"/>
            <a:r>
              <a:rPr lang="en-US" dirty="0" smtClean="0"/>
              <a:t>Very complex specifications, with (sadly) limited interoperability</a:t>
            </a:r>
          </a:p>
          <a:p>
            <a:pPr lvl="1"/>
            <a:r>
              <a:rPr lang="en-US" dirty="0" smtClean="0"/>
              <a:t>Similarly complex tooling for developers</a:t>
            </a:r>
          </a:p>
          <a:p>
            <a:pPr lvl="1"/>
            <a:r>
              <a:rPr lang="en-US" dirty="0" smtClean="0"/>
              <a:t>Supports only RPC architecture</a:t>
            </a:r>
          </a:p>
          <a:p>
            <a:endParaRPr lang="en-US" smtClean="0"/>
          </a:p>
          <a:p>
            <a:r>
              <a:rPr lang="en-US" smtClean="0"/>
              <a:t>REST</a:t>
            </a:r>
            <a:r>
              <a:rPr lang="en-US" dirty="0" smtClean="0"/>
              <a:t>, XMLRPC, HTTP Query APIs</a:t>
            </a:r>
          </a:p>
          <a:p>
            <a:pPr lvl="1"/>
            <a:r>
              <a:rPr lang="en-US" dirty="0" smtClean="0"/>
              <a:t>Prioritizes easy access by clients</a:t>
            </a:r>
          </a:p>
          <a:p>
            <a:pPr lvl="1"/>
            <a:r>
              <a:rPr lang="en-US" dirty="0" smtClean="0"/>
              <a:t>Universal language support by relying on std. HTTP protocol</a:t>
            </a:r>
          </a:p>
          <a:p>
            <a:pPr lvl="1"/>
            <a:r>
              <a:rPr lang="en-US" dirty="0" smtClean="0"/>
              <a:t>Both RPC and Resource Oriented Architectures possible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Computing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Dimensioned to handle Christmas rush</a:t>
            </a:r>
          </a:p>
          <a:p>
            <a:pPr lvl="1"/>
            <a:r>
              <a:rPr lang="en-US" dirty="0" smtClean="0"/>
              <a:t>Idle machines/resources other times of year</a:t>
            </a:r>
          </a:p>
          <a:p>
            <a:pPr lvl="1"/>
            <a:r>
              <a:rPr lang="en-US" dirty="0" smtClean="0"/>
              <a:t>Monetize investment in these services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Allowed resources to be offered at excellent prices</a:t>
            </a:r>
          </a:p>
          <a:p>
            <a:endParaRPr lang="en-US" dirty="0" smtClean="0"/>
          </a:p>
          <a:p>
            <a:r>
              <a:rPr lang="en-US" dirty="0" smtClean="0"/>
              <a:t>Dedicated Data Centers</a:t>
            </a:r>
          </a:p>
          <a:p>
            <a:pPr lvl="1"/>
            <a:r>
              <a:rPr lang="en-US" dirty="0" smtClean="0"/>
              <a:t>Moved from monetizing existing investment to profit center</a:t>
            </a:r>
          </a:p>
          <a:p>
            <a:pPr lvl="1"/>
            <a:r>
              <a:rPr lang="en-US" dirty="0" smtClean="0"/>
              <a:t>Now Amazon and others have dedicated centers for the cloud!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NIST: Best Definitions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/>
              <a:t>Essential characteristics</a:t>
            </a:r>
          </a:p>
          <a:p>
            <a:pPr lvl="1"/>
            <a:r>
              <a:rPr lang="en-US" dirty="0" smtClean="0"/>
              <a:t>Service models</a:t>
            </a:r>
          </a:p>
          <a:p>
            <a:pPr lvl="1"/>
            <a:r>
              <a:rPr lang="en-US" dirty="0" smtClean="0"/>
              <a:t>Deployment models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 2 pages of text!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Cloud?</a:t>
            </a:r>
            <a:endParaRPr lang="en-US" dirty="0"/>
          </a:p>
        </p:txBody>
      </p:sp>
      <p:pic>
        <p:nvPicPr>
          <p:cNvPr id="6" name="Picture Placeholder 5" descr="nist.pn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-4055" r="-4055"/>
          <a:stretch>
            <a:fillRect/>
          </a:stretch>
        </p:blipFill>
        <p:spPr>
          <a:xfrm>
            <a:off x="4711700" y="1079500"/>
            <a:ext cx="4191000" cy="54864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-152400" y="5029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>
                <a:hlinkClick r:id="rId2"/>
              </a:rPr>
              <a:t>http://csrc.nist.gov/publications/</a:t>
            </a:r>
            <a:br>
              <a:rPr lang="en-US" sz="2000" dirty="0" smtClean="0">
                <a:hlinkClick r:id="rId2"/>
              </a:rPr>
            </a:br>
            <a:r>
              <a:rPr lang="en-US" sz="2000" dirty="0" smtClean="0">
                <a:hlinkClick r:id="rId2"/>
              </a:rPr>
              <a:t>nistpubs/800-145/SP800-145.pdf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On-demand self-service</a:t>
            </a:r>
          </a:p>
          <a:p>
            <a:pPr lvl="1"/>
            <a:r>
              <a:rPr lang="en-US" dirty="0" smtClean="0"/>
              <a:t>Users provision computing resources without human intervention</a:t>
            </a:r>
          </a:p>
          <a:p>
            <a:r>
              <a:rPr lang="en-US" dirty="0" smtClean="0"/>
              <a:t>Broad network access</a:t>
            </a:r>
          </a:p>
          <a:p>
            <a:pPr lvl="1"/>
            <a:r>
              <a:rPr lang="en-US" dirty="0" smtClean="0"/>
              <a:t>Fast, reliable access to remote (cloud) resources via the network</a:t>
            </a:r>
          </a:p>
          <a:p>
            <a:r>
              <a:rPr lang="en-US" dirty="0" smtClean="0"/>
              <a:t>Rapid elasticity</a:t>
            </a:r>
          </a:p>
          <a:p>
            <a:pPr lvl="1"/>
            <a:r>
              <a:rPr lang="en-US" dirty="0" smtClean="0"/>
              <a:t>Ability to scale the resources rapidly based on application needs</a:t>
            </a:r>
          </a:p>
          <a:p>
            <a:r>
              <a:rPr lang="en-US" dirty="0" smtClean="0"/>
              <a:t>Resource pooling</a:t>
            </a:r>
          </a:p>
          <a:p>
            <a:pPr lvl="1"/>
            <a:r>
              <a:rPr lang="en-US" dirty="0" smtClean="0"/>
              <a:t>Multi-tenant sharing of resources</a:t>
            </a:r>
          </a:p>
          <a:p>
            <a:r>
              <a:rPr lang="en-US" dirty="0" smtClean="0"/>
              <a:t>Measured service</a:t>
            </a:r>
          </a:p>
          <a:p>
            <a:pPr lvl="1"/>
            <a:r>
              <a:rPr lang="en-US" dirty="0" smtClean="0"/>
              <a:t>Control and optimization of resources through measured use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Distributed Computing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Remote Services</a:t>
            </a:r>
          </a:p>
          <a:p>
            <a:pPr lvl="1"/>
            <a:r>
              <a:rPr lang="en-US" dirty="0" err="1" smtClean="0"/>
              <a:t>RackSpace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Separates service management from hardware management</a:t>
            </a:r>
          </a:p>
          <a:p>
            <a:r>
              <a:rPr lang="en-US" dirty="0" smtClean="0"/>
              <a:t>Volunteer Computing</a:t>
            </a:r>
          </a:p>
          <a:p>
            <a:pPr lvl="1"/>
            <a:r>
              <a:rPr lang="en-US" dirty="0" smtClean="0"/>
              <a:t>BOINC, </a:t>
            </a:r>
            <a:r>
              <a:rPr lang="en-US" dirty="0" err="1" smtClean="0"/>
              <a:t>XtremWeb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Takes advantage of idle, private, and volatile resources</a:t>
            </a:r>
          </a:p>
          <a:p>
            <a:r>
              <a:rPr lang="en-US" dirty="0" smtClean="0"/>
              <a:t>Batch Systems</a:t>
            </a:r>
          </a:p>
          <a:p>
            <a:pPr lvl="1"/>
            <a:r>
              <a:rPr lang="en-US" dirty="0" smtClean="0"/>
              <a:t>LSF, PBS, etc.</a:t>
            </a:r>
          </a:p>
          <a:p>
            <a:pPr lvl="1"/>
            <a:r>
              <a:rPr lang="en-US" dirty="0" smtClean="0"/>
              <a:t>Permits worker nodes on different sites, but centrally managed</a:t>
            </a:r>
          </a:p>
          <a:p>
            <a:r>
              <a:rPr lang="en-US" dirty="0" smtClean="0"/>
              <a:t>Grid Computing</a:t>
            </a:r>
          </a:p>
          <a:p>
            <a:pPr lvl="1"/>
            <a:r>
              <a:rPr lang="en-US" dirty="0" smtClean="0"/>
              <a:t>European Grid Infrastructure (EGI), Open Science Grid (OSG)</a:t>
            </a:r>
          </a:p>
          <a:p>
            <a:pPr lvl="1"/>
            <a:r>
              <a:rPr lang="en-US" dirty="0" smtClean="0"/>
              <a:t>Federating distributed data centers for easier access, better efficiency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What resources are offered</a:t>
            </a:r>
            <a:br>
              <a:rPr lang="en-US" smtClean="0"/>
            </a:br>
            <a:r>
              <a:rPr lang="en-US" smtClean="0"/>
              <a:t>to customers or clients?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53</TotalTime>
  <Words>907</Words>
  <Application>Microsoft Macintosh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stratuslab-template-v4</vt:lpstr>
      <vt:lpstr>Introduction to Cloud Technology</vt:lpstr>
      <vt:lpstr>Cloud Marketing</vt:lpstr>
      <vt:lpstr>Virtualization</vt:lpstr>
      <vt:lpstr>Web Service Interfaces</vt:lpstr>
      <vt:lpstr>Excess Computing Capacity</vt:lpstr>
      <vt:lpstr>What is a Cloud?</vt:lpstr>
      <vt:lpstr>Essential Characteristics</vt:lpstr>
      <vt:lpstr>Other Distributed Computing Systems</vt:lpstr>
      <vt:lpstr>Service Models</vt:lpstr>
      <vt:lpstr>Service Models</vt:lpstr>
      <vt:lpstr>Software as a Service (SaaS)</vt:lpstr>
      <vt:lpstr>Platform as a Service (PaaS)</vt:lpstr>
      <vt:lpstr>Infrastructure as a Service (IaaS)</vt:lpstr>
      <vt:lpstr>Deployment Models</vt:lpstr>
      <vt:lpstr>Deployment Models</vt:lpstr>
      <vt:lpstr>Hybrid Clouds and “Sky” Computing</vt:lpstr>
      <vt:lpstr>Questions and Discussion</vt:lpstr>
      <vt:lpstr>Exercise: Your Interest in Clouds</vt:lpstr>
      <vt:lpstr>Exercise: Commercial Services</vt:lpstr>
      <vt:lpstr>Slide 20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Cloud Technology</dc:title>
  <dc:creator>Charles</dc:creator>
  <cp:lastModifiedBy>Charles</cp:lastModifiedBy>
  <cp:revision>23</cp:revision>
  <dcterms:created xsi:type="dcterms:W3CDTF">2012-11-28T06:57:37Z</dcterms:created>
  <dcterms:modified xsi:type="dcterms:W3CDTF">2012-11-28T07:08:37Z</dcterms:modified>
</cp:coreProperties>
</file>