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www.stratuslab.eu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2012,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register.stratuslab.eu:84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</a:t>
            </a:r>
            <a:r>
              <a:rPr lang="en-US" dirty="0" err="1" smtClean="0"/>
              <a:t>Orsay</a:t>
            </a:r>
            <a:r>
              <a:rPr lang="en-US" dirty="0" smtClean="0"/>
              <a:t>, France)</a:t>
            </a:r>
          </a:p>
          <a:p>
            <a:r>
              <a:rPr lang="en-US" dirty="0" smtClean="0"/>
              <a:t>28 November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and 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Common Proxy Service</a:t>
            </a:r>
          </a:p>
          <a:p>
            <a:pPr lvl="1"/>
            <a:r>
              <a:rPr lang="en-US" dirty="0" smtClean="0"/>
              <a:t>All authentication is done through common service</a:t>
            </a:r>
          </a:p>
          <a:p>
            <a:pPr lvl="1"/>
            <a:r>
              <a:rPr lang="en-US" dirty="0" smtClean="0"/>
              <a:t>Relies on JAAS implementation in Jetty web service container</a:t>
            </a:r>
          </a:p>
          <a:p>
            <a:pPr lvl="1"/>
            <a:r>
              <a:rPr lang="en-US" dirty="0" smtClean="0"/>
              <a:t>Flexible mechanism that takes advantage of existing software</a:t>
            </a:r>
          </a:p>
          <a:p>
            <a:r>
              <a:rPr lang="en-US" dirty="0" smtClean="0"/>
              <a:t>Authentication Mechanisms</a:t>
            </a:r>
          </a:p>
          <a:p>
            <a:pPr lvl="1"/>
            <a:r>
              <a:rPr lang="en-US" dirty="0" smtClean="0">
                <a:sym typeface="Wingdings"/>
              </a:rPr>
              <a:t>Username/password (password file or LDAP)</a:t>
            </a:r>
          </a:p>
          <a:p>
            <a:pPr lvl="1"/>
            <a:r>
              <a:rPr lang="en-US" dirty="0" smtClean="0">
                <a:sym typeface="Wingdings"/>
              </a:rPr>
              <a:t>Grid certificates and VOMS proxies (DN file or LDAP)</a:t>
            </a:r>
          </a:p>
          <a:p>
            <a:pPr lvl="1"/>
            <a:r>
              <a:rPr lang="en-US" dirty="0" smtClean="0">
                <a:sym typeface="Wingdings"/>
              </a:rPr>
              <a:t>Others could be incorporated fairly easily…</a:t>
            </a:r>
          </a:p>
          <a:p>
            <a:r>
              <a:rPr lang="en-US" dirty="0" smtClean="0">
                <a:sym typeface="Wingdings"/>
              </a:rPr>
              <a:t>Authorization</a:t>
            </a:r>
          </a:p>
          <a:p>
            <a:pPr lvl="1"/>
            <a:r>
              <a:rPr lang="en-US" dirty="0" smtClean="0">
                <a:sym typeface="Wingdings"/>
              </a:rPr>
              <a:t>Done by individual cloud services and rights may differ between them</a:t>
            </a:r>
          </a:p>
          <a:p>
            <a:pPr lvl="1"/>
            <a:r>
              <a:rPr lang="en-US" dirty="0" smtClean="0">
                <a:sym typeface="Wingdings"/>
              </a:rPr>
              <a:t>Policies based on groups and roles will be available in the future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Only available via web browser (or REST API)</a:t>
            </a:r>
          </a:p>
          <a:p>
            <a:pPr lvl="1"/>
            <a:r>
              <a:rPr lang="en-US" dirty="0" smtClean="0"/>
              <a:t>Accounts are valid for both LAL and GRNET infrastructures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>
                <a:sym typeface="Wingdings"/>
              </a:rPr>
              <a:t>Must be able to both receive and send email</a:t>
            </a:r>
          </a:p>
          <a:p>
            <a:pPr lvl="1"/>
            <a:r>
              <a:rPr lang="en-US" dirty="0" smtClean="0">
                <a:sym typeface="Wingdings"/>
              </a:rPr>
              <a:t>Must agree to terms of service and policies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Mailing List</a:t>
            </a:r>
          </a:p>
          <a:p>
            <a:pPr lvl="1"/>
            <a:r>
              <a:rPr lang="en-US" dirty="0" smtClean="0">
                <a:sym typeface="Wingdings"/>
              </a:rPr>
              <a:t>You will be added to cloud infrastructure mailing list</a:t>
            </a:r>
          </a:p>
          <a:p>
            <a:pPr lvl="1"/>
            <a:r>
              <a:rPr lang="en-US" dirty="0" smtClean="0">
                <a:sym typeface="Wingdings"/>
              </a:rPr>
              <a:t>Announcements related to downtimes and upgrades of cloud services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</a:t>
            </a:r>
            <a:endParaRPr lang="en-US" dirty="0"/>
          </a:p>
        </p:txBody>
      </p:sp>
      <p:pic>
        <p:nvPicPr>
          <p:cNvPr id="3" name="Picture 2" descr="Screen Shot 2012-10-22 at 13.19.45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802491"/>
            <a:ext cx="5562600" cy="6284109"/>
          </a:xfrm>
          <a:prstGeom prst="rect">
            <a:avLst/>
          </a:prstGeom>
        </p:spPr>
      </p:pic>
      <p:sp>
        <p:nvSpPr>
          <p:cNvPr id="4" name="Left Brace 3"/>
          <p:cNvSpPr/>
          <p:nvPr/>
        </p:nvSpPr>
        <p:spPr bwMode="auto">
          <a:xfrm>
            <a:off x="3124200" y="3048000"/>
            <a:ext cx="457200" cy="914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Left Brace 4"/>
          <p:cNvSpPr/>
          <p:nvPr/>
        </p:nvSpPr>
        <p:spPr bwMode="auto">
          <a:xfrm>
            <a:off x="3124200" y="4419600"/>
            <a:ext cx="457200" cy="914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048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Registering &amp;</a:t>
            </a:r>
            <a:br>
              <a:rPr lang="en-US" sz="2400" b="1" dirty="0" smtClean="0"/>
            </a:br>
            <a:r>
              <a:rPr lang="en-US" sz="2400" b="1" dirty="0" smtClean="0"/>
              <a:t>Account Mgt.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Understanding</a:t>
            </a:r>
            <a:br>
              <a:rPr lang="en-US" sz="2400" b="1" dirty="0" smtClean="0"/>
            </a:br>
            <a:r>
              <a:rPr lang="en-US" sz="2400" b="1" dirty="0" smtClean="0"/>
              <a:t>StratusLab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786735"/>
            <a:ext cx="4953000" cy="46166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https://register.stratuslab.eu:8444/ </a:t>
            </a:r>
            <a:endParaRPr lang="en-US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Left Brace 2"/>
          <p:cNvSpPr/>
          <p:nvPr/>
        </p:nvSpPr>
        <p:spPr bwMode="auto">
          <a:xfrm>
            <a:off x="3352800" y="4419600"/>
            <a:ext cx="457200" cy="20574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0364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Reuse Grid Policies </a:t>
            </a:r>
            <a:endParaRPr lang="en-US" sz="2400" b="1" dirty="0"/>
          </a:p>
        </p:txBody>
      </p:sp>
      <p:sp>
        <p:nvSpPr>
          <p:cNvPr id="5" name="Left Brace 4"/>
          <p:cNvSpPr/>
          <p:nvPr/>
        </p:nvSpPr>
        <p:spPr bwMode="auto">
          <a:xfrm>
            <a:off x="3352800" y="2971800"/>
            <a:ext cx="457200" cy="1371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352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Disclaimer</a:t>
            </a:r>
            <a:endParaRPr lang="en-US" sz="2400" b="1" dirty="0"/>
          </a:p>
        </p:txBody>
      </p:sp>
      <p:pic>
        <p:nvPicPr>
          <p:cNvPr id="7" name="Picture 6" descr="Screen Shot 2012-10-22 at 13.19.23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802491"/>
            <a:ext cx="5562600" cy="62841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498937"/>
            <a:ext cx="3048000" cy="10156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Grid security policies are being updated to include cloud services.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3" name="Left Brace 2"/>
          <p:cNvSpPr/>
          <p:nvPr/>
        </p:nvSpPr>
        <p:spPr bwMode="auto">
          <a:xfrm>
            <a:off x="3352800" y="3048000"/>
            <a:ext cx="457200" cy="2514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893403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Provide information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182231"/>
            <a:ext cx="3200400" cy="224676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DN in RFC2253 Format</a:t>
            </a:r>
          </a:p>
          <a:p>
            <a:endParaRPr lang="en-US" sz="2000" b="0" i="1" dirty="0" smtClean="0"/>
          </a:p>
          <a:p>
            <a:r>
              <a:rPr lang="en-US" sz="2000" b="0" i="1" dirty="0" smtClean="0"/>
              <a:t>$ </a:t>
            </a:r>
            <a:r>
              <a:rPr lang="en-US" sz="2000" b="0" i="1" dirty="0" err="1" smtClean="0"/>
              <a:t>openssl</a:t>
            </a:r>
            <a:r>
              <a:rPr lang="en-US" sz="2000" b="0" i="1" dirty="0" smtClean="0"/>
              <a:t> x509 \</a:t>
            </a:r>
          </a:p>
          <a:p>
            <a:r>
              <a:rPr lang="en-US" sz="2000" b="0" i="1" dirty="0" smtClean="0"/>
              <a:t>     -in </a:t>
            </a:r>
            <a:r>
              <a:rPr lang="en-US" sz="2000" b="0" i="1" dirty="0" err="1" smtClean="0"/>
              <a:t>usercert.pem</a:t>
            </a:r>
            <a:r>
              <a:rPr lang="en-US" sz="2000" b="0" i="1" dirty="0" smtClean="0"/>
              <a:t> \</a:t>
            </a:r>
          </a:p>
          <a:p>
            <a:r>
              <a:rPr lang="en-US" sz="2000" b="0" i="1" dirty="0" smtClean="0"/>
              <a:t>     -</a:t>
            </a:r>
            <a:r>
              <a:rPr lang="en-US" sz="2000" b="0" i="1" dirty="0" err="1" smtClean="0"/>
              <a:t>noout</a:t>
            </a:r>
            <a:r>
              <a:rPr lang="en-US" sz="2000" b="0" i="1" dirty="0" smtClean="0"/>
              <a:t> \</a:t>
            </a:r>
          </a:p>
          <a:p>
            <a:r>
              <a:rPr lang="en-US" sz="2000" b="0" i="1" dirty="0" smtClean="0"/>
              <a:t>     -subject \</a:t>
            </a:r>
          </a:p>
          <a:p>
            <a:r>
              <a:rPr lang="en-US" sz="2000" b="0" i="1" dirty="0" smtClean="0"/>
              <a:t>     -</a:t>
            </a:r>
            <a:r>
              <a:rPr lang="en-US" sz="2000" b="0" i="1" dirty="0" err="1" smtClean="0"/>
              <a:t>nameopt</a:t>
            </a:r>
            <a:r>
              <a:rPr lang="en-US" sz="2000" b="0" i="1" dirty="0" smtClean="0"/>
              <a:t> RFC2253 </a:t>
            </a:r>
          </a:p>
        </p:txBody>
      </p:sp>
      <p:pic>
        <p:nvPicPr>
          <p:cNvPr id="6" name="Picture 5" descr="Screen Shot 2012-10-22 at 13.33.02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802490"/>
            <a:ext cx="5562600" cy="628410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</a:t>
            </a:r>
            <a:endParaRPr lang="en-US" dirty="0"/>
          </a:p>
        </p:txBody>
      </p:sp>
      <p:pic>
        <p:nvPicPr>
          <p:cNvPr id="3" name="Picture 2" descr="Screen Shot 2012-10-22 at 13.40.41 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802491"/>
            <a:ext cx="5562600" cy="62841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873984"/>
            <a:ext cx="3124200" cy="193899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You can use both a username/password and grid DN to access cloud, but they are considered different users!</a:t>
            </a:r>
            <a:endParaRPr lang="en-US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876800"/>
            <a:ext cx="8001000" cy="46166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0" i="1" dirty="0" smtClean="0"/>
              <a:t>Use password to access and change account information.</a:t>
            </a:r>
            <a:endParaRPr lang="en-US" sz="2400" b="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638800"/>
            <a:ext cx="8001000" cy="46166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0" i="1" dirty="0" smtClean="0"/>
              <a:t>Reset password: https://register.stratuslab.eu:8444/reset/ </a:t>
            </a:r>
            <a:endParaRPr lang="en-US" sz="2400" b="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Register with </a:t>
            </a:r>
            <a:r>
              <a:rPr lang="en-US" dirty="0" err="1" smtClean="0"/>
              <a:t>StratusLab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Navigate to Registration Service</a:t>
            </a:r>
          </a:p>
          <a:p>
            <a:pPr lvl="1"/>
            <a:r>
              <a:rPr lang="en-US" dirty="0" smtClean="0">
                <a:hlinkClick r:id="rId2"/>
              </a:rPr>
              <a:t>https://register.stratuslab.eu:8444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Provide Information</a:t>
            </a:r>
          </a:p>
          <a:p>
            <a:pPr lvl="1"/>
            <a:r>
              <a:rPr lang="en-US" dirty="0" smtClean="0"/>
              <a:t>Read policies</a:t>
            </a:r>
          </a:p>
          <a:p>
            <a:pPr lvl="1"/>
            <a:r>
              <a:rPr lang="en-US" dirty="0" smtClean="0"/>
              <a:t>Complete registration form</a:t>
            </a:r>
          </a:p>
          <a:p>
            <a:pPr lvl="1"/>
            <a:r>
              <a:rPr lang="en-US" dirty="0" smtClean="0"/>
              <a:t>Be sure to use a valid email address</a:t>
            </a:r>
          </a:p>
          <a:p>
            <a:endParaRPr lang="en-US" dirty="0" smtClean="0"/>
          </a:p>
          <a:p>
            <a:r>
              <a:rPr lang="en-US" dirty="0" smtClean="0"/>
              <a:t>Final Steps</a:t>
            </a:r>
          </a:p>
          <a:p>
            <a:pPr lvl="1"/>
            <a:r>
              <a:rPr lang="en-US" dirty="0" smtClean="0"/>
              <a:t>Validate your email address</a:t>
            </a:r>
          </a:p>
          <a:p>
            <a:pPr lvl="1"/>
            <a:r>
              <a:rPr lang="en-US" dirty="0" smtClean="0"/>
              <a:t>Wait for approval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127</TotalTime>
  <Words>304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stratuslab-template-v4</vt:lpstr>
      <vt:lpstr>Registration</vt:lpstr>
      <vt:lpstr>Authentication and Authorization</vt:lpstr>
      <vt:lpstr>Registration Service</vt:lpstr>
      <vt:lpstr>Home</vt:lpstr>
      <vt:lpstr>Policies</vt:lpstr>
      <vt:lpstr>Register</vt:lpstr>
      <vt:lpstr>Profile</vt:lpstr>
      <vt:lpstr>Questions and Discussion</vt:lpstr>
      <vt:lpstr>Exercise: Register with StratusLab</vt:lpstr>
      <vt:lpstr>Slide 10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</dc:title>
  <dc:creator>Charles</dc:creator>
  <cp:lastModifiedBy>Charles</cp:lastModifiedBy>
  <cp:revision>7</cp:revision>
  <dcterms:created xsi:type="dcterms:W3CDTF">2012-11-29T08:52:13Z</dcterms:created>
  <dcterms:modified xsi:type="dcterms:W3CDTF">2012-11-29T08:52:19Z</dcterms:modified>
</cp:coreProperties>
</file>