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Default Extension="pdf" ContentType="application/pdf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66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128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5" Type="http://schemas.openxmlformats.org/officeDocument/2006/relationships/image" Target="../media/image61.png"/><Relationship Id="rId6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d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ctrTitle"/>
          </p:nvPr>
        </p:nvSpPr>
        <p:spPr>
          <a:xfrm>
            <a:off x="762000" y="4572000"/>
            <a:ext cx="7772400" cy="784225"/>
          </a:xfrm>
          <a:prstGeom prst="rect">
            <a:avLst/>
          </a:prstGeom>
        </p:spPr>
        <p:txBody>
          <a:bodyPr/>
          <a:lstStyle>
            <a:lvl1pPr algn="ctr">
              <a:defRPr sz="2800" b="1" i="0">
                <a:solidFill>
                  <a:srgbClr val="132B66"/>
                </a:solidFill>
                <a:latin typeface="Arial Narrow"/>
                <a:cs typeface="Arial Narrow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8" name="Text Placeholder 27"/>
          <p:cNvSpPr>
            <a:spLocks noGrp="1"/>
          </p:cNvSpPr>
          <p:nvPr>
            <p:ph type="body" sz="quarter" idx="10"/>
          </p:nvPr>
        </p:nvSpPr>
        <p:spPr>
          <a:xfrm>
            <a:off x="762000" y="5356225"/>
            <a:ext cx="7772400" cy="892175"/>
          </a:xfrm>
          <a:prstGeom prst="rect">
            <a:avLst/>
          </a:prstGeom>
        </p:spPr>
        <p:txBody>
          <a:bodyPr wrap="none" anchor="ctr"/>
          <a:lstStyle>
            <a:lvl1pPr marL="0" indent="0" algn="ctr">
              <a:spcBef>
                <a:spcPts val="600"/>
              </a:spcBef>
              <a:defRPr sz="2000" b="0" i="0">
                <a:solidFill>
                  <a:schemeClr val="tx1"/>
                </a:solidFill>
                <a:latin typeface="Arial"/>
                <a:cs typeface="Arial"/>
              </a:defRPr>
            </a:lvl1pPr>
            <a:lvl2pPr marL="0" indent="0" algn="ctr">
              <a:spcBef>
                <a:spcPts val="0"/>
              </a:spcBef>
              <a:buFontTx/>
              <a:buNone/>
              <a:defRPr sz="2000"/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pic>
        <p:nvPicPr>
          <p:cNvPr id="5" name="Picture 4" descr="stratuslab_logo_1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46292" y="990600"/>
            <a:ext cx="7775408" cy="29845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opyrigh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327660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http://</a:t>
            </a:r>
            <a:r>
              <a:rPr lang="en-US" dirty="0" err="1" smtClean="0"/>
              <a:t>www.stratuslab.eu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0" y="4267200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0" dirty="0" smtClean="0"/>
              <a:t>Copyright © 2012, Members</a:t>
            </a:r>
            <a:r>
              <a:rPr lang="en-US" sz="1400" b="0" baseline="0" dirty="0" smtClean="0"/>
              <a:t> of the </a:t>
            </a:r>
            <a:r>
              <a:rPr lang="en-US" sz="1400" b="0" baseline="0" dirty="0" err="1" smtClean="0"/>
              <a:t>StratusLab</a:t>
            </a:r>
            <a:r>
              <a:rPr lang="en-US" sz="1400" b="0" baseline="0" dirty="0" smtClean="0"/>
              <a:t> collaboration.</a:t>
            </a:r>
            <a:endParaRPr lang="en-US" sz="1400" b="0" dirty="0"/>
          </a:p>
        </p:txBody>
      </p:sp>
      <p:grpSp>
        <p:nvGrpSpPr>
          <p:cNvPr id="2" name="Group 10"/>
          <p:cNvGrpSpPr/>
          <p:nvPr/>
        </p:nvGrpSpPr>
        <p:grpSpPr>
          <a:xfrm>
            <a:off x="1151860" y="5715000"/>
            <a:ext cx="6620540" cy="523220"/>
            <a:chOff x="762000" y="5521980"/>
            <a:chExt cx="6620540" cy="523220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762000" y="5521980"/>
              <a:ext cx="53340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1400" b="0" dirty="0" smtClean="0"/>
                <a:t>This work is licensed under the Creative</a:t>
              </a:r>
              <a:r>
                <a:rPr lang="en-US" sz="1400" b="0" baseline="0" dirty="0" smtClean="0"/>
                <a:t> Commons Attribution 3.0 </a:t>
              </a:r>
              <a:r>
                <a:rPr lang="en-US" sz="1400" b="0" baseline="0" dirty="0" err="1" smtClean="0"/>
                <a:t>Unported</a:t>
              </a:r>
              <a:r>
                <a:rPr lang="en-US" sz="1400" b="0" baseline="0" dirty="0" smtClean="0"/>
                <a:t> License (http://creativecommons.org/licenses/by/3.0/). </a:t>
              </a:r>
              <a:endParaRPr lang="en-US" sz="1400" b="0" dirty="0"/>
            </a:p>
          </p:txBody>
        </p:sp>
        <p:pic>
          <p:nvPicPr>
            <p:cNvPr id="10" name="Picture 9" descr="by.eps"/>
            <p:cNvPicPr>
              <a:picLocks noChangeAspect="1"/>
            </p:cNvPicPr>
            <p:nvPr userDrawn="1"/>
          </p:nvPicPr>
          <mc:AlternateContent xmlns:ma="http://schemas.microsoft.com/office/mac/drawingml/2008/main">
            <mc:Choice Requires="ma">
              <p:blipFill>
                <a:blip r:embed="rId2"/>
                <a:stretch>
                  <a:fillRect/>
                </a:stretch>
              </p:blipFill>
            </mc:Choice>
            <mc:Fallback xmlns:ma="http://schemas.microsoft.com/office/mac/drawingml/2008/main" xmlns=""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>
              <p:blipFill>
                <a:blip r:embed="rId5"/>
                <a:stretch>
                  <a:fillRect/>
                </a:stretch>
              </p:blipFill>
            </mc:Fallback>
          </mc:AlternateContent>
          <p:spPr>
            <a:xfrm>
              <a:off x="6096000" y="5562600"/>
              <a:ext cx="1286540" cy="457200"/>
            </a:xfrm>
            <a:prstGeom prst="rect">
              <a:avLst/>
            </a:prstGeom>
          </p:spPr>
        </p:pic>
      </p:grpSp>
      <p:pic>
        <p:nvPicPr>
          <p:cNvPr id="11" name="Picture 10" descr="stratuslab_logo_1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2100513" y="1219199"/>
            <a:ext cx="4909887" cy="188460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371600"/>
            <a:ext cx="9144000" cy="914400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4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cxnSp>
        <p:nvCxnSpPr>
          <p:cNvPr id="5" name="Straight Connector 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0" y="2514600"/>
            <a:ext cx="9144000" cy="3352800"/>
          </a:xfrm>
        </p:spPr>
        <p:txBody>
          <a:bodyPr/>
          <a:lstStyle>
            <a:lvl1pPr algn="ctr">
              <a:defRPr sz="3200" b="0">
                <a:solidFill>
                  <a:srgbClr val="000000"/>
                </a:solidFill>
              </a:defRPr>
            </a:lvl1pPr>
            <a:lvl2pPr algn="ctr">
              <a:defRPr sz="2400"/>
            </a:lvl2pPr>
            <a:lvl3pPr algn="ctr">
              <a:defRPr sz="2400"/>
            </a:lvl3pPr>
            <a:lvl4pPr algn="ctr">
              <a:defRPr sz="2400"/>
            </a:lvl4pPr>
            <a:lvl5pPr algn="ctr">
              <a:defRPr sz="24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534400" cy="5105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55700"/>
            <a:ext cx="4173537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lumn Content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850" y="1155700"/>
            <a:ext cx="4171950" cy="54737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76200"/>
            <a:ext cx="76962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4724400" y="1143000"/>
            <a:ext cx="4191000" cy="5486400"/>
          </a:xfrm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3008313" cy="5181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Content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19200"/>
            <a:ext cx="5111750" cy="51816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4800" y="76200"/>
            <a:ext cx="76200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381000" y="1219200"/>
            <a:ext cx="3048000" cy="5181600"/>
          </a:xfrm>
        </p:spPr>
        <p:txBody>
          <a:bodyPr rtlCol="0"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.pdf"/><Relationship Id="rId12" Type="http://schemas.openxmlformats.org/officeDocument/2006/relationships/image" Target="../media/image2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0" y="0"/>
            <a:ext cx="9144000" cy="9906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8664575" y="809625"/>
            <a:ext cx="228600" cy="3048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8229600" y="8382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0" y="6629400"/>
            <a:ext cx="9144000" cy="241300"/>
          </a:xfrm>
          <a:prstGeom prst="rect">
            <a:avLst/>
          </a:prstGeom>
          <a:solidFill>
            <a:srgbClr val="14326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03532" name="Text Box 12"/>
          <p:cNvSpPr txBox="1">
            <a:spLocks noChangeArrowheads="1"/>
          </p:cNvSpPr>
          <p:nvPr/>
        </p:nvSpPr>
        <p:spPr bwMode="auto">
          <a:xfrm>
            <a:off x="8556625" y="6581001"/>
            <a:ext cx="5873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defRPr/>
            </a:pPr>
            <a:fld id="{D2D1206E-E5E9-B54D-A721-2B0F9C4D1662}" type="slidenum">
              <a:rPr lang="en-US" sz="1200">
                <a:solidFill>
                  <a:schemeClr val="bg1"/>
                </a:solidFill>
                <a:latin typeface="Arial Narrow"/>
                <a:cs typeface="Arial Narrow"/>
              </a:rPr>
              <a:pPr>
                <a:defRPr/>
              </a:pPr>
              <a:t>‹#›</a:t>
            </a:fld>
            <a:endParaRPr lang="en-US" sz="1200" dirty="0">
              <a:solidFill>
                <a:schemeClr val="bg1"/>
              </a:solidFill>
              <a:latin typeface="Arial Narrow"/>
              <a:cs typeface="Arial Narrow"/>
            </a:endParaRPr>
          </a:p>
        </p:txBody>
      </p:sp>
      <p:sp>
        <p:nvSpPr>
          <p:cNvPr id="1028" name="Title Placeholder 7"/>
          <p:cNvSpPr>
            <a:spLocks noGrp="1"/>
          </p:cNvSpPr>
          <p:nvPr>
            <p:ph type="title"/>
          </p:nvPr>
        </p:nvSpPr>
        <p:spPr bwMode="auto">
          <a:xfrm>
            <a:off x="304800" y="76200"/>
            <a:ext cx="7620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9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304800" y="1447800"/>
            <a:ext cx="86106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>
            <a:off x="8001000" y="838200"/>
            <a:ext cx="457200" cy="4572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8763000" y="914400"/>
            <a:ext cx="304800" cy="2286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8372475" y="685800"/>
            <a:ext cx="457200" cy="381000"/>
          </a:xfrm>
          <a:prstGeom prst="ellipse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-112" charset="0"/>
              <a:ea typeface="Arial" pitchFamily="-112" charset="0"/>
              <a:cs typeface="Arial" pitchFamily="-112" charset="0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25400" y="990600"/>
            <a:ext cx="7924800" cy="1588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2" name="Picture 11" descr="stratuslab_logo_1_notext.pdf"/>
          <p:cNvPicPr>
            <a:picLocks noChangeAspect="1"/>
          </p:cNvPicPr>
          <p:nvPr/>
        </p:nvPicPr>
        <mc:AlternateContent xmlns:ma="http://schemas.microsoft.com/office/mac/drawingml/2008/main">
          <mc:Choice Requires="ma">
            <p:blipFill>
              <a:blip r:embed="rId11"/>
              <a:stretch>
                <a:fillRect/>
              </a:stretch>
            </p:blipFill>
          </mc:Choice>
          <mc:Fallback xmlns:p="http://schemas.openxmlformats.org/presentationml/2006/main" xmlns:mv="urn:schemas-microsoft-com:mac:vml" xmlns:mc="http://schemas.openxmlformats.org/markup-compatibility/2006" xmlns:r="http://schemas.openxmlformats.org/officeDocument/2006/relationships" xmlns:a="http://schemas.openxmlformats.org/drawingml/2006/main" xmlns="" xmlns:ma="http://schemas.microsoft.com/office/mac/drawingml/2008/main">
            <p:blipFill>
              <a:blip r:embed="rId12"/>
              <a:stretch>
                <a:fillRect/>
              </a:stretch>
            </p:blipFill>
          </mc:Fallback>
        </mc:AlternateContent>
        <p:spPr>
          <a:xfrm>
            <a:off x="7810500" y="673100"/>
            <a:ext cx="1485900" cy="330200"/>
          </a:xfrm>
          <a:prstGeom prst="rect">
            <a:avLst/>
          </a:prstGeom>
        </p:spPr>
      </p:pic>
      <p:cxnSp>
        <p:nvCxnSpPr>
          <p:cNvPr id="15" name="Straight Connector 14"/>
          <p:cNvCxnSpPr/>
          <p:nvPr/>
        </p:nvCxnSpPr>
        <p:spPr bwMode="auto">
          <a:xfrm flipV="1">
            <a:off x="0" y="0"/>
            <a:ext cx="9144000" cy="11112"/>
          </a:xfrm>
          <a:prstGeom prst="line">
            <a:avLst/>
          </a:prstGeom>
          <a:gradFill rotWithShape="1">
            <a:gsLst>
              <a:gs pos="0">
                <a:srgbClr val="003366"/>
              </a:gs>
              <a:gs pos="50000">
                <a:srgbClr val="003366">
                  <a:gamma/>
                  <a:tint val="0"/>
                  <a:invGamma/>
                </a:srgbClr>
              </a:gs>
              <a:gs pos="100000">
                <a:srgbClr val="003366"/>
              </a:gs>
            </a:gsLst>
            <a:lin ang="5400000" scaled="1"/>
          </a:gradFill>
          <a:ln w="31750" cap="rnd" cmpd="sng" algn="ctr">
            <a:solidFill>
              <a:srgbClr val="143262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rgbClr val="132B66"/>
          </a:solidFill>
          <a:latin typeface="Arial" pitchFamily="-112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32425D"/>
          </a:solidFill>
          <a:latin typeface="Arial" pitchFamily="-112" charset="0"/>
          <a:ea typeface="Arial" pitchFamily="-112" charset="0"/>
          <a:cs typeface="Arial" pitchFamily="-112" charset="0"/>
        </a:defRPr>
      </a:lvl9pPr>
    </p:titleStyle>
    <p:bodyStyle>
      <a:lvl1pPr marL="342900" indent="-342900" algn="l" rtl="0" eaLnBrk="1" fontAlgn="base" hangingPunct="1">
        <a:spcBef>
          <a:spcPts val="1500"/>
        </a:spcBef>
        <a:spcAft>
          <a:spcPct val="0"/>
        </a:spcAft>
        <a:defRPr sz="2400" b="1">
          <a:solidFill>
            <a:srgbClr val="132B66"/>
          </a:solidFill>
          <a:latin typeface="Arial Narrow"/>
          <a:ea typeface="ＭＳ Ｐゴシック" charset="-128"/>
          <a:cs typeface="Arial Narrow"/>
        </a:defRPr>
      </a:lvl1pPr>
      <a:lvl2pPr marL="360363" indent="-180975" algn="l" rtl="0" eaLnBrk="1" fontAlgn="base" hangingPunct="1">
        <a:spcBef>
          <a:spcPts val="600"/>
        </a:spcBef>
        <a:spcAft>
          <a:spcPct val="0"/>
        </a:spcAft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901700" indent="-180975" algn="l" rtl="0" eaLnBrk="1" fontAlgn="base" hangingPunct="1">
        <a:spcBef>
          <a:spcPts val="6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173163" indent="-92075" algn="l" rtl="0" eaLnBrk="1" fontAlgn="base" hangingPunct="1">
        <a:spcBef>
          <a:spcPts val="6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879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336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6pPr>
      <a:lvl7pPr marL="2794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7pPr>
      <a:lvl8pPr marL="3251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8pPr>
      <a:lvl9pPr marL="3708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marketplace.stratuslab.eu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df"/><Relationship Id="rId3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Virtual Machine Lifecycle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err="1" smtClean="0"/>
              <a:t>StratusLab</a:t>
            </a:r>
            <a:r>
              <a:rPr lang="en-US" dirty="0" smtClean="0"/>
              <a:t> Tutorial (</a:t>
            </a:r>
            <a:r>
              <a:rPr lang="en-US" dirty="0" err="1" smtClean="0"/>
              <a:t>Orsay</a:t>
            </a:r>
            <a:r>
              <a:rPr lang="en-US" dirty="0" smtClean="0"/>
              <a:t>, France)</a:t>
            </a:r>
          </a:p>
          <a:p>
            <a:r>
              <a:rPr lang="en-US" dirty="0" smtClean="0"/>
              <a:t>28 November 2012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 Allocated to </a:t>
            </a:r>
            <a:r>
              <a:rPr lang="en-US" dirty="0" err="1" smtClean="0"/>
              <a:t>VMs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You control the number of CPUs, amount of RAM and swap space allocated to the VM.</a:t>
            </a:r>
          </a:p>
          <a:p>
            <a:endParaRPr lang="en-US" dirty="0" smtClean="0"/>
          </a:p>
          <a:p>
            <a:r>
              <a:rPr lang="en-US" dirty="0" err="1" smtClean="0"/>
              <a:t>StratusLab</a:t>
            </a:r>
            <a:r>
              <a:rPr lang="en-US" dirty="0" smtClean="0"/>
              <a:t> has a number of predefined machine </a:t>
            </a:r>
            <a:r>
              <a:rPr lang="en-US" dirty="0" err="1" smtClean="0"/>
              <a:t>configs</a:t>
            </a:r>
            <a:r>
              <a:rPr lang="en-US" dirty="0" smtClean="0"/>
              <a:t>.: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--list-</a:t>
            </a:r>
            <a:r>
              <a:rPr lang="en-US" dirty="0" smtClean="0">
                <a:latin typeface="Courier"/>
                <a:cs typeface="Courier"/>
              </a:rPr>
              <a:t>type</a:t>
            </a:r>
          </a:p>
          <a:p>
            <a:pPr lvl="1"/>
            <a:r>
              <a:rPr lang="en-US" dirty="0" smtClean="0"/>
              <a:t>Default is marked with an asterisk!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Maximum values determined by the largest single physical machine.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297740"/>
            <a:ext cx="8001000" cy="1569660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stratus-run-instance --list-type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Type              CPU        RAM       SWAP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c1.medium       1 CPU     256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c1.xlarge       4 CPU    2048 MB    2048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m1.large        2 CPU     512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* m1.small        1 CPU     128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m1.xlarge       2 CPU    1024 MB    1024 MB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 t1.micro        1 CPU     128 MB     512 MB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Non-standard Machine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What happens when you need resource allocations different from the predefined types?</a:t>
            </a:r>
          </a:p>
          <a:p>
            <a:endParaRPr lang="en-US" dirty="0" smtClean="0"/>
          </a:p>
          <a:p>
            <a:r>
              <a:rPr lang="en-US" dirty="0" smtClean="0"/>
              <a:t>Use resource options to override the defaults: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</a:t>
            </a:r>
            <a:r>
              <a:rPr lang="en-US" b="1" dirty="0" err="1" smtClean="0">
                <a:latin typeface="Courier"/>
                <a:cs typeface="Courier"/>
              </a:rPr>
              <a:t>cpu</a:t>
            </a:r>
            <a:r>
              <a:rPr lang="en-US" b="1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for changing number of CPU cores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--ram </a:t>
            </a:r>
            <a:r>
              <a:rPr lang="en-US" dirty="0" smtClean="0"/>
              <a:t>for changing the available memory (in MB)</a:t>
            </a:r>
          </a:p>
          <a:p>
            <a:pPr lvl="1"/>
            <a:r>
              <a:rPr lang="en-US" b="1" dirty="0" smtClean="0">
                <a:latin typeface="Courier"/>
                <a:cs typeface="Courier"/>
              </a:rPr>
              <a:t>--swap </a:t>
            </a:r>
            <a:r>
              <a:rPr lang="en-US" dirty="0" smtClean="0"/>
              <a:t>for changing the available swap space (in MB)</a:t>
            </a:r>
          </a:p>
          <a:p>
            <a:r>
              <a:rPr lang="en-US" dirty="0" smtClean="0">
                <a:sym typeface="Wingdings"/>
              </a:rPr>
              <a:t>Can also edit machine template for full control: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$HOME/</a:t>
            </a:r>
            <a:r>
              <a:rPr lang="en-US" dirty="0" err="1" smtClean="0">
                <a:latin typeface="Courier"/>
                <a:cs typeface="Courier"/>
              </a:rPr>
              <a:t>stratuslab/share/vm/schema.one</a:t>
            </a:r>
            <a:endParaRPr lang="en-US" i="1" dirty="0" smtClean="0">
              <a:solidFill>
                <a:srgbClr val="FF0000"/>
              </a:solidFill>
              <a:latin typeface="Courier"/>
              <a:cs typeface="Courier"/>
              <a:sym typeface="Wingdings"/>
            </a:endParaRPr>
          </a:p>
          <a:p>
            <a:r>
              <a:rPr lang="en-US" i="1" dirty="0" smtClean="0">
                <a:solidFill>
                  <a:srgbClr val="FF0000"/>
                </a:solidFill>
                <a:sym typeface="Wingdings"/>
              </a:rPr>
              <a:t>NOTE: Machine images must be capable of using multiple CPUs, additional RAM, etc.</a:t>
            </a:r>
            <a:endParaRPr lang="en-US" i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a Large VM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a VM of type “m1.xlarge”: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--type=m1.xlarge ${TTYLINUX_ID}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CPUs and memory can be seen from the command line</a:t>
            </a:r>
          </a:p>
          <a:p>
            <a:pPr lvl="1"/>
            <a:r>
              <a:rPr lang="en-US" dirty="0" smtClean="0"/>
              <a:t>Swap space can be seen from within the machine</a:t>
            </a:r>
          </a:p>
          <a:p>
            <a:pPr lvl="1"/>
            <a:r>
              <a:rPr lang="en-US" dirty="0" smtClean="0"/>
              <a:t>(Note: </a:t>
            </a:r>
            <a:r>
              <a:rPr lang="en-US" dirty="0" err="1" smtClean="0"/>
              <a:t>ttylinux</a:t>
            </a:r>
            <a:r>
              <a:rPr lang="en-US" dirty="0" smtClean="0"/>
              <a:t> doesn’t use swap space!)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stratus-run-instance --quiet --type=m1.xlarge ${TTYLINUX_ID}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167, 134.158.75.203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stratus-describe-instance 167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167 Running   2    1048576   5    vm-203.lal.stratuslab.eu one-167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and Discussion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Exercises: Deploy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Deploy Virtual Machines</a:t>
            </a:r>
          </a:p>
          <a:p>
            <a:pPr lvl="1"/>
            <a:r>
              <a:rPr lang="en-US" dirty="0" smtClean="0"/>
              <a:t>Try different operating systems (</a:t>
            </a:r>
            <a:r>
              <a:rPr lang="en-US" dirty="0" err="1" smtClean="0"/>
              <a:t>ttylinux</a:t>
            </a:r>
            <a:r>
              <a:rPr lang="en-US" dirty="0" smtClean="0"/>
              <a:t>, </a:t>
            </a:r>
            <a:r>
              <a:rPr lang="en-US" dirty="0" err="1" smtClean="0"/>
              <a:t>Ubuntu</a:t>
            </a:r>
            <a:r>
              <a:rPr lang="en-US" dirty="0" smtClean="0"/>
              <a:t>, </a:t>
            </a:r>
            <a:r>
              <a:rPr lang="en-US" dirty="0" err="1" smtClean="0"/>
              <a:t>CentOS</a:t>
            </a:r>
            <a:r>
              <a:rPr lang="en-US" dirty="0" smtClean="0"/>
              <a:t>) using the recommended image identifiers</a:t>
            </a:r>
          </a:p>
          <a:p>
            <a:pPr lvl="1"/>
            <a:r>
              <a:rPr lang="en-US" dirty="0" smtClean="0"/>
              <a:t>Change the machine types and allocated resources and ensure that the resources are actually allocated</a:t>
            </a:r>
          </a:p>
          <a:p>
            <a:pPr lvl="1"/>
            <a:r>
              <a:rPr lang="en-US" dirty="0" smtClean="0"/>
              <a:t>Try both graceful shutdowns and kills</a:t>
            </a:r>
          </a:p>
          <a:p>
            <a:pPr lvl="1"/>
            <a:r>
              <a:rPr lang="en-US" dirty="0" smtClean="0"/>
              <a:t>It is often useful to have a custom name for a machine.  What option allows this?  Does it work?</a:t>
            </a:r>
          </a:p>
          <a:p>
            <a:r>
              <a:rPr lang="en-US" dirty="0" smtClean="0"/>
              <a:t>Create a Web Site</a:t>
            </a:r>
          </a:p>
          <a:p>
            <a:pPr lvl="1"/>
            <a:r>
              <a:rPr lang="en-US" dirty="0" smtClean="0"/>
              <a:t>Deploy virtual machine with a web server</a:t>
            </a:r>
          </a:p>
          <a:p>
            <a:pPr lvl="1"/>
            <a:r>
              <a:rPr lang="en-US" dirty="0" smtClean="0"/>
              <a:t>Customize landing page or other content</a:t>
            </a:r>
          </a:p>
          <a:p>
            <a:pPr lvl="1"/>
            <a:r>
              <a:rPr lang="en-US" dirty="0" smtClean="0"/>
              <a:t>Verify that you can access the site with your browser, showing the customized content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Lifecycle</a:t>
            </a:r>
            <a:endParaRPr lang="en-US" dirty="0"/>
          </a:p>
        </p:txBody>
      </p:sp>
      <p:pic>
        <p:nvPicPr>
          <p:cNvPr id="5" name="Picture 4" descr="iaas-workfl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" y="1282700"/>
            <a:ext cx="8343900" cy="4889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Machine Lifecycle Commands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Lifecycle consists of these commands:</a:t>
            </a: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Deploy: </a:t>
            </a:r>
            <a:r>
              <a:rPr lang="en-US" dirty="0" smtClean="0">
                <a:latin typeface="Courier"/>
                <a:cs typeface="Courier"/>
              </a:rPr>
              <a:t>stratus-run-instance </a:t>
            </a:r>
            <a:r>
              <a:rPr lang="en-US" b="1" i="1" dirty="0" err="1" smtClean="0">
                <a:latin typeface="Courier"/>
                <a:cs typeface="Courier"/>
              </a:rPr>
              <a:t>Marketplace_ID</a:t>
            </a:r>
            <a:endParaRPr lang="en-US" b="1" i="1" dirty="0" smtClean="0">
              <a:latin typeface="Courier"/>
              <a:cs typeface="Courier"/>
            </a:endParaRP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Describe: </a:t>
            </a:r>
            <a:r>
              <a:rPr lang="en-US" dirty="0" smtClean="0">
                <a:latin typeface="Courier"/>
                <a:cs typeface="Courier"/>
              </a:rPr>
              <a:t>stratus-describe-instance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Login: </a:t>
            </a:r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root@</a:t>
            </a:r>
            <a:r>
              <a:rPr lang="en-US" b="1" i="1" dirty="0" smtClean="0">
                <a:latin typeface="Courier"/>
                <a:cs typeface="Courier"/>
              </a:rPr>
              <a:t>134.158.75.xxx</a:t>
            </a:r>
            <a:r>
              <a:rPr lang="en-US" dirty="0" smtClean="0"/>
              <a:t>  OR</a:t>
            </a:r>
            <a:br>
              <a:rPr lang="en-US" dirty="0" smtClean="0"/>
            </a:br>
            <a:r>
              <a:rPr lang="en-US" dirty="0" smtClean="0">
                <a:latin typeface="Courier"/>
                <a:cs typeface="Courier"/>
              </a:rPr>
              <a:t>stratus-connect-instance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  <a:p>
            <a:pPr marL="636588" lvl="1" indent="-457200">
              <a:buFont typeface="+mj-lt"/>
              <a:buAutoNum type="arabicPeriod" startAt="2"/>
            </a:pPr>
            <a:r>
              <a:rPr lang="en-US" dirty="0" smtClean="0"/>
              <a:t>Delete: </a:t>
            </a:r>
            <a:r>
              <a:rPr lang="en-US" dirty="0" smtClean="0">
                <a:latin typeface="Courier"/>
                <a:cs typeface="Courier"/>
              </a:rPr>
              <a:t>stratus-kill-instance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Deploy a VM from the Marketplace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Find </a:t>
            </a:r>
            <a:r>
              <a:rPr lang="en-US" dirty="0" err="1" smtClean="0"/>
              <a:t>ttylinux</a:t>
            </a:r>
            <a:r>
              <a:rPr lang="en-US" dirty="0" smtClean="0"/>
              <a:t> machine image in Marketplace:</a:t>
            </a:r>
          </a:p>
          <a:p>
            <a:pPr lvl="1"/>
            <a:r>
              <a:rPr lang="en-US" dirty="0" smtClean="0"/>
              <a:t>Browse the Marketplace: </a:t>
            </a:r>
            <a:r>
              <a:rPr lang="en-US" dirty="0" smtClean="0">
                <a:hlinkClick r:id="rId2"/>
              </a:rPr>
              <a:t>https://marketplace.stratuslab.eu</a:t>
            </a:r>
            <a:endParaRPr lang="en-US" dirty="0" smtClean="0"/>
          </a:p>
          <a:p>
            <a:pPr lvl="1"/>
            <a:r>
              <a:rPr lang="en-US" dirty="0" smtClean="0">
                <a:latin typeface="Courier"/>
                <a:cs typeface="Courier"/>
              </a:rPr>
              <a:t>export TTYLINUX_ID=BN1EEkPiBx87_uLj2-sdybSI-Xb</a:t>
            </a:r>
          </a:p>
          <a:p>
            <a:pPr marL="0" indent="0"/>
            <a:r>
              <a:rPr lang="en-US" dirty="0" smtClean="0"/>
              <a:t>Deploy your virtual machine: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stratus-run-instance ${TTYLINUX_ID}</a:t>
            </a:r>
          </a:p>
          <a:p>
            <a:pPr lvl="1"/>
            <a:r>
              <a:rPr lang="en-US" dirty="0" smtClean="0"/>
              <a:t>Response should give the VM ID and Public IP address: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4233208"/>
            <a:ext cx="8001000" cy="1938992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export TTYLINUX_ID=BN1EEkPiBx87_uLj2-sdybSI-Xb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$ stratus-run-instance ${TTYLINUX_ID}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</a:t>
            </a:r>
            <a:r>
              <a:rPr lang="en-US" sz="1200" b="0" dirty="0" err="1" smtClean="0">
                <a:latin typeface="Courier"/>
                <a:cs typeface="Courier"/>
              </a:rPr>
              <a:t>machine(s</a:t>
            </a:r>
            <a:r>
              <a:rPr lang="en-US" sz="1200" b="0" dirty="0" smtClean="0">
                <a:latin typeface="Courier"/>
                <a:cs typeface="Courier"/>
              </a:rPr>
              <a:t>) 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:::::::::::::::::::::::::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Starting 1 machine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Machine 1 (</a:t>
            </a:r>
            <a:r>
              <a:rPr lang="en-US" sz="1200" b="0" dirty="0" err="1" smtClean="0">
                <a:latin typeface="Courier"/>
                <a:cs typeface="Courier"/>
              </a:rPr>
              <a:t>vm</a:t>
            </a:r>
            <a:r>
              <a:rPr lang="en-US" sz="1200" b="0" dirty="0" smtClean="0">
                <a:latin typeface="Courier"/>
                <a:cs typeface="Courier"/>
              </a:rPr>
              <a:t> ID: 165)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	Public </a:t>
            </a:r>
            <a:r>
              <a:rPr lang="en-US" sz="1200" b="0" dirty="0" err="1" smtClean="0">
                <a:latin typeface="Courier"/>
                <a:cs typeface="Courier"/>
              </a:rPr>
              <a:t>ip</a:t>
            </a:r>
            <a:r>
              <a:rPr lang="en-US" sz="1200" b="0" dirty="0" smtClean="0">
                <a:latin typeface="Courier"/>
                <a:cs typeface="Courier"/>
              </a:rPr>
              <a:t>: 134.158.75.201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 :: Done!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of Virtual Machines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List all active machines: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stratus-describe-instance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State of a single machine:</a:t>
            </a:r>
          </a:p>
          <a:p>
            <a:pPr lvl="1"/>
            <a:r>
              <a:rPr lang="en-US" dirty="0" smtClean="0"/>
              <a:t>stratus-describe-instance VM_ID</a:t>
            </a:r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More details with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v</a:t>
            </a:r>
            <a:r>
              <a:rPr lang="en-US" dirty="0" smtClean="0"/>
              <a:t>, </a:t>
            </a:r>
            <a:r>
              <a:rPr lang="en-US" dirty="0" smtClean="0">
                <a:latin typeface="Courier"/>
                <a:cs typeface="Courier"/>
              </a:rPr>
              <a:t>-vv</a:t>
            </a:r>
            <a:r>
              <a:rPr lang="en-US" dirty="0" smtClean="0"/>
              <a:t>, and </a:t>
            </a:r>
            <a:r>
              <a:rPr lang="en-US" dirty="0" smtClean="0">
                <a:latin typeface="Courier"/>
                <a:cs typeface="Courier"/>
              </a:rPr>
              <a:t>-</a:t>
            </a:r>
            <a:r>
              <a:rPr lang="en-US" dirty="0" err="1" smtClean="0">
                <a:latin typeface="Courier"/>
                <a:cs typeface="Courier"/>
              </a:rPr>
              <a:t>vvv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smtClean="0"/>
              <a:t>options</a:t>
            </a:r>
          </a:p>
          <a:p>
            <a:pPr lvl="1"/>
            <a:r>
              <a:rPr lang="en-US" dirty="0" smtClean="0"/>
              <a:t>Verbose options especially helpful when machines fail!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4611469"/>
            <a:ext cx="8001000" cy="646331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stratus-describe-instance 165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Running   1    131072    1    vm-201.lal.stratuslab.eu one-165</a:t>
            </a: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381000" y="2445602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stratus-describe-instance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Running   1    0         0    vm-201.lal.stratuslab.eu one-165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166 Pending   1    0         0    vm-202.lal.stratuslab.eu one-166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 to the Virtual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Ping machine to see when machine is accessible: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ping </a:t>
            </a:r>
            <a:r>
              <a:rPr lang="en-US" b="1" i="1" dirty="0" smtClean="0">
                <a:latin typeface="Courier"/>
                <a:cs typeface="Courier"/>
              </a:rPr>
              <a:t>VM_NAME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Log into machine as root:</a:t>
            </a:r>
          </a:p>
          <a:p>
            <a:pPr lvl="1"/>
            <a:r>
              <a:rPr lang="en-US" dirty="0" err="1" smtClean="0">
                <a:latin typeface="Courier"/>
                <a:cs typeface="Courier"/>
              </a:rPr>
              <a:t>ssh</a:t>
            </a:r>
            <a:r>
              <a:rPr lang="en-US" dirty="0" smtClean="0">
                <a:latin typeface="Courier"/>
                <a:cs typeface="Courier"/>
              </a:rPr>
              <a:t> </a:t>
            </a:r>
            <a:r>
              <a:rPr lang="en-US" dirty="0" err="1" smtClean="0">
                <a:latin typeface="Courier"/>
                <a:cs typeface="Courier"/>
              </a:rPr>
              <a:t>root@</a:t>
            </a:r>
            <a:r>
              <a:rPr lang="en-US" b="1" i="1" dirty="0" err="1" smtClean="0">
                <a:latin typeface="Courier"/>
                <a:cs typeface="Courier"/>
              </a:rPr>
              <a:t>VM_NAME</a:t>
            </a:r>
            <a:endParaRPr lang="en-US" b="1" i="1" dirty="0" smtClean="0">
              <a:latin typeface="Courier"/>
              <a:cs typeface="Courier"/>
            </a:endParaRPr>
          </a:p>
          <a:p>
            <a:pPr lvl="1"/>
            <a:endParaRPr lang="en-US" b="1" i="1" dirty="0" smtClean="0">
              <a:latin typeface="Courier"/>
              <a:cs typeface="Courier"/>
            </a:endParaRPr>
          </a:p>
          <a:p>
            <a:pPr lvl="1"/>
            <a:endParaRPr lang="en-US" b="1" i="1" dirty="0" smtClean="0">
              <a:latin typeface="Courier"/>
              <a:cs typeface="Courier"/>
            </a:endParaRPr>
          </a:p>
          <a:p>
            <a:pPr lvl="1"/>
            <a:endParaRPr lang="en-US" b="1" i="1" dirty="0" smtClean="0">
              <a:latin typeface="Courier"/>
              <a:cs typeface="Courier"/>
            </a:endParaRPr>
          </a:p>
          <a:p>
            <a:pPr lvl="1"/>
            <a:r>
              <a:rPr lang="en-US" dirty="0" smtClean="0">
                <a:cs typeface="Courier"/>
              </a:rPr>
              <a:t>OR </a:t>
            </a:r>
            <a:r>
              <a:rPr lang="en-US" dirty="0" smtClean="0">
                <a:latin typeface="Courier"/>
                <a:cs typeface="Courier"/>
              </a:rPr>
              <a:t>stratus-connect-instance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81000" y="2514600"/>
            <a:ext cx="7924800" cy="1384995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ping vm-201.lal.stratuslab.eu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PING vm-201.lal.stratuslab.eu (134.158.75.201): 56 data bytes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Request timeout for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 0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=1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time=0.876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=2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time=0.761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64 bytes from 134.158.75.201: </a:t>
            </a:r>
            <a:r>
              <a:rPr lang="en-US" sz="1200" b="0" dirty="0" err="1" smtClean="0">
                <a:latin typeface="Courier"/>
                <a:cs typeface="Courier"/>
              </a:rPr>
              <a:t>icmp_seq</a:t>
            </a:r>
            <a:r>
              <a:rPr lang="en-US" sz="1200" b="0" dirty="0" smtClean="0">
                <a:latin typeface="Courier"/>
                <a:cs typeface="Courier"/>
              </a:rPr>
              <a:t>=3 </a:t>
            </a:r>
            <a:r>
              <a:rPr lang="en-US" sz="1200" b="0" dirty="0" err="1" smtClean="0">
                <a:latin typeface="Courier"/>
                <a:cs typeface="Courier"/>
              </a:rPr>
              <a:t>ttl</a:t>
            </a:r>
            <a:r>
              <a:rPr lang="en-US" sz="1200" b="0" dirty="0" smtClean="0">
                <a:latin typeface="Courier"/>
                <a:cs typeface="Courier"/>
              </a:rPr>
              <a:t>=63 time=0.850 ms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...</a:t>
            </a:r>
            <a:endParaRPr lang="en-US" sz="1200" b="0" dirty="0">
              <a:latin typeface="Courier"/>
              <a:cs typeface="Courier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" y="50038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</a:t>
            </a:r>
            <a:r>
              <a:rPr lang="en-US" sz="1200" b="1" dirty="0" err="1" smtClean="0">
                <a:latin typeface="Courier"/>
                <a:cs typeface="Courier"/>
              </a:rPr>
              <a:t>ssh</a:t>
            </a:r>
            <a:r>
              <a:rPr lang="en-US" sz="1200" b="1" dirty="0" smtClean="0">
                <a:latin typeface="Courier"/>
                <a:cs typeface="Courier"/>
              </a:rPr>
              <a:t> root@vm-201.lal.stratuslab.eu</a:t>
            </a:r>
            <a:r>
              <a:rPr lang="en-US" sz="1200" dirty="0" smtClean="0">
                <a:latin typeface="Courier"/>
                <a:cs typeface="Courier"/>
              </a:rPr>
              <a:t>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# echo $USER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root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Machine Timeline and States</a:t>
            </a:r>
            <a:endParaRPr lang="en-US" dirty="0"/>
          </a:p>
        </p:txBody>
      </p:sp>
      <p:pic>
        <p:nvPicPr>
          <p:cNvPr id="5" name="Picture 4" descr="vm-timeline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-12700" y="1023938"/>
            <a:ext cx="9144000" cy="557212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88900" y="6250186"/>
            <a:ext cx="3111500" cy="307777"/>
          </a:xfrm>
          <a:prstGeom prst="rect">
            <a:avLst/>
          </a:prstGeom>
          <a:solidFill>
            <a:srgbClr val="66C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Failed</a:t>
            </a:r>
            <a:r>
              <a:rPr lang="en-US" sz="1400" dirty="0" smtClean="0"/>
              <a:t>: Problem starting/running VM.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Graceful Shutdown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Safely stop all services and halt machine:</a:t>
            </a:r>
          </a:p>
          <a:p>
            <a:pPr lvl="1"/>
            <a:r>
              <a:rPr lang="en-US" dirty="0" smtClean="0"/>
              <a:t>From within machine:  </a:t>
            </a:r>
            <a:r>
              <a:rPr lang="en-US" dirty="0" smtClean="0">
                <a:latin typeface="Courier"/>
                <a:cs typeface="Courier"/>
              </a:rPr>
              <a:t>shutdown –</a:t>
            </a:r>
            <a:r>
              <a:rPr lang="en-US" dirty="0" err="1" smtClean="0">
                <a:latin typeface="Courier"/>
                <a:cs typeface="Courier"/>
              </a:rPr>
              <a:t>h</a:t>
            </a:r>
            <a:endParaRPr lang="en-US" dirty="0" smtClean="0">
              <a:latin typeface="Courier"/>
              <a:cs typeface="Courier"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Kill (remove) machine when in “unknown” state or no longer visible: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 smtClean="0"/>
              <a:t>This mechanism ensures that resources (esp. data volumes) are shut down cleanly and released.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438400"/>
            <a:ext cx="8001000" cy="830997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# shutdown -</a:t>
            </a:r>
            <a:r>
              <a:rPr lang="en-US" sz="1200" b="1" dirty="0" err="1" smtClean="0">
                <a:latin typeface="Courier"/>
                <a:cs typeface="Courier"/>
              </a:rPr>
              <a:t>h</a:t>
            </a:r>
            <a:r>
              <a:rPr lang="en-US" sz="1200" b="1" dirty="0" smtClean="0">
                <a:latin typeface="Courier"/>
                <a:cs typeface="Courier"/>
              </a:rPr>
              <a:t>                                                  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#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vm-201.lal.stratuslab.eu closed by remote host.                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Connection to vm-201.lal.stratuslab.eu closed.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3962400"/>
            <a:ext cx="8001000" cy="1200329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stratus-describe-instance 165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165 Unknown   1    131072    0    vm-201.lal.stratuslab.eu one-165</a:t>
            </a:r>
          </a:p>
          <a:p>
            <a:endParaRPr lang="en-US" sz="1200" b="0" dirty="0" smtClean="0">
              <a:latin typeface="Courier"/>
              <a:cs typeface="Courier"/>
            </a:endParaRPr>
          </a:p>
          <a:p>
            <a:r>
              <a:rPr lang="en-US" sz="1200" b="1" dirty="0" smtClean="0">
                <a:latin typeface="Courier"/>
                <a:cs typeface="Courier"/>
              </a:rPr>
              <a:t>$ stratus-kill-instance 165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Forced Machine Halt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en-US" dirty="0" smtClean="0"/>
              <a:t>Kill (remove) the machine immediately:</a:t>
            </a:r>
          </a:p>
          <a:p>
            <a:pPr lvl="1"/>
            <a:r>
              <a:rPr lang="en-US" dirty="0" smtClean="0">
                <a:latin typeface="Courier"/>
                <a:cs typeface="Courier"/>
              </a:rPr>
              <a:t>stratus-kill-instance </a:t>
            </a:r>
            <a:r>
              <a:rPr lang="en-US" b="1" i="1" dirty="0" smtClean="0">
                <a:latin typeface="Courier"/>
                <a:cs typeface="Courier"/>
              </a:rPr>
              <a:t>VM_ID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Information can be obtained from completed machines, but the VM ID needs to be known.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04800" y="2514600"/>
            <a:ext cx="8001000" cy="1015663"/>
          </a:xfrm>
          <a:prstGeom prst="rect">
            <a:avLst/>
          </a:prstGeom>
          <a:solidFill>
            <a:schemeClr val="accent5"/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Courier"/>
                <a:cs typeface="Courier"/>
              </a:rPr>
              <a:t>$ stratus-kill-instance 166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$ </a:t>
            </a:r>
          </a:p>
          <a:p>
            <a:r>
              <a:rPr lang="en-US" sz="1200" b="1" dirty="0" smtClean="0">
                <a:latin typeface="Courier"/>
                <a:cs typeface="Courier"/>
              </a:rPr>
              <a:t>$ stratus-describe-instance 166</a:t>
            </a:r>
          </a:p>
          <a:p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id  state 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vcpu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memory    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cpu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% host/</a:t>
            </a:r>
            <a:r>
              <a:rPr lang="en-US" sz="1200" b="0" dirty="0" err="1" smtClean="0">
                <a:solidFill>
                  <a:srgbClr val="FF0000"/>
                </a:solidFill>
                <a:latin typeface="Courier"/>
                <a:cs typeface="Courier"/>
              </a:rPr>
              <a:t>ip</a:t>
            </a:r>
            <a:r>
              <a:rPr lang="en-US" sz="1200" b="0" dirty="0" smtClean="0">
                <a:solidFill>
                  <a:srgbClr val="FF0000"/>
                </a:solidFill>
                <a:latin typeface="Courier"/>
                <a:cs typeface="Courier"/>
              </a:rPr>
              <a:t>                  name</a:t>
            </a:r>
          </a:p>
          <a:p>
            <a:r>
              <a:rPr lang="en-US" sz="1200" b="0" dirty="0" smtClean="0">
                <a:latin typeface="Courier"/>
                <a:cs typeface="Courier"/>
              </a:rPr>
              <a:t>166 Done      1    131072    0    vm-202.lal.stratuslab.eu one-166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atuslab-template-v4">
  <a:themeElements>
    <a:clrScheme name="GridWay Presentation 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rgbClr val="003366"/>
            </a:gs>
            <a:gs pos="50000">
              <a:srgbClr val="003366">
                <a:gamma/>
                <a:tint val="0"/>
                <a:invGamma/>
              </a:srgbClr>
            </a:gs>
            <a:gs pos="100000">
              <a:srgbClr val="003366"/>
            </a:gs>
          </a:gsLst>
          <a:lin ang="5400000" scaled="1"/>
        </a:gra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12" charset="0"/>
            <a:ea typeface="Arial" pitchFamily="-112" charset="0"/>
            <a:cs typeface="Arial" pitchFamily="-112" charset="0"/>
          </a:defRPr>
        </a:defPPr>
      </a:lstStyle>
    </a:lnDef>
  </a:objectDefaults>
  <a:extraClrSchemeLst>
    <a:extraClrScheme>
      <a:clrScheme name="GridWay Presentation 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idWay Presentation 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idWay Presentation 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stratuslab-template-v4.thmx</Template>
  <TotalTime>130</TotalTime>
  <Words>1114</Words>
  <Application>Microsoft Macintosh PowerPoint</Application>
  <PresentationFormat>On-screen Show (4:3)</PresentationFormat>
  <Paragraphs>166</Paragraphs>
  <Slides>15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stratuslab-template-v4</vt:lpstr>
      <vt:lpstr>Virtual Machine Lifecycle</vt:lpstr>
      <vt:lpstr>Virtual Machine Lifecycle</vt:lpstr>
      <vt:lpstr>Virtual Machine Lifecycle Commands</vt:lpstr>
      <vt:lpstr>Deploy a VM from the Marketplace</vt:lpstr>
      <vt:lpstr>Status of Virtual Machines</vt:lpstr>
      <vt:lpstr>Connect to the Virtual Machine</vt:lpstr>
      <vt:lpstr>Machine Timeline and States</vt:lpstr>
      <vt:lpstr>Graceful Shutdown</vt:lpstr>
      <vt:lpstr>Forced Machine Halt</vt:lpstr>
      <vt:lpstr>Resources Allocated to VMs</vt:lpstr>
      <vt:lpstr>Non-standard Machine Types</vt:lpstr>
      <vt:lpstr>Deploy a Large VM</vt:lpstr>
      <vt:lpstr>Questions and Discussion</vt:lpstr>
      <vt:lpstr>Exercises: Deploy Machines</vt:lpstr>
      <vt:lpstr>Slide 15</vt:lpstr>
    </vt:vector>
  </TitlesOfParts>
  <Company>SixSq Sàrl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Charles</dc:creator>
  <cp:lastModifiedBy>Charles</cp:lastModifiedBy>
  <cp:revision>21</cp:revision>
  <dcterms:created xsi:type="dcterms:W3CDTF">2012-11-29T08:57:29Z</dcterms:created>
  <dcterms:modified xsi:type="dcterms:W3CDTF">2012-11-29T08:58:15Z</dcterms:modified>
</cp:coreProperties>
</file>