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1" r:id="rId3"/>
    <p:sldId id="283" r:id="rId4"/>
    <p:sldId id="284" r:id="rId5"/>
    <p:sldId id="262" r:id="rId6"/>
    <p:sldId id="263" r:id="rId7"/>
    <p:sldId id="264" r:id="rId8"/>
    <p:sldId id="265" r:id="rId9"/>
    <p:sldId id="266" r:id="rId10"/>
    <p:sldId id="281" r:id="rId11"/>
    <p:sldId id="285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1.png"/><Relationship Id="rId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4572000"/>
            <a:ext cx="7772400" cy="784225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solidFill>
                  <a:srgbClr val="132B66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892175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stratuslab_logo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92" y="990600"/>
            <a:ext cx="7775408" cy="298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www.stratuslab.eu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Copyright © 2012, Members</a:t>
            </a:r>
            <a:r>
              <a:rPr lang="en-US" sz="1400" b="0" baseline="0" dirty="0" smtClean="0"/>
              <a:t> of the </a:t>
            </a:r>
            <a:r>
              <a:rPr lang="en-US" sz="1400" b="0" baseline="0" dirty="0" err="1" smtClean="0"/>
              <a:t>StratusLab</a:t>
            </a:r>
            <a:r>
              <a:rPr lang="en-US" sz="1400" b="0" baseline="0" dirty="0" smtClean="0"/>
              <a:t> collaboration.</a:t>
            </a:r>
            <a:endParaRPr lang="en-US" sz="1400" b="0" dirty="0"/>
          </a:p>
        </p:txBody>
      </p:sp>
      <p:grpSp>
        <p:nvGrpSpPr>
          <p:cNvPr id="2" name="Group 10"/>
          <p:cNvGrpSpPr/>
          <p:nvPr/>
        </p:nvGrpSpPr>
        <p:grpSpPr>
          <a:xfrm>
            <a:off x="1151860" y="5715000"/>
            <a:ext cx="6620540" cy="523220"/>
            <a:chOff x="762000" y="5521980"/>
            <a:chExt cx="6620540" cy="523220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62000" y="5521980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0" dirty="0" smtClean="0"/>
                <a:t>This work is licensed under the Creative</a:t>
              </a:r>
              <a:r>
                <a:rPr lang="en-US" sz="1400" b="0" baseline="0" dirty="0" smtClean="0"/>
                <a:t> Commons Attribution 3.0 </a:t>
              </a:r>
              <a:r>
                <a:rPr lang="en-US" sz="1400" b="0" baseline="0" dirty="0" err="1" smtClean="0"/>
                <a:t>Unported</a:t>
              </a:r>
              <a:r>
                <a:rPr lang="en-US" sz="1400" b="0" baseline="0" dirty="0" smtClean="0"/>
                <a:t> License (http://creativecommons.org/licenses/by/3.0/). </a:t>
              </a:r>
              <a:endParaRPr lang="en-US" sz="1400" b="0" dirty="0"/>
            </a:p>
          </p:txBody>
        </p:sp>
        <p:pic>
          <p:nvPicPr>
            <p:cNvPr id="10" name="Picture 9" descr="by.eps"/>
            <p:cNvPicPr>
              <a:picLocks noChangeAspect="1"/>
            </p:cNvPicPr>
            <p:nvPr userDrawn="1"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6000" y="5562600"/>
              <a:ext cx="1286540" cy="457200"/>
            </a:xfrm>
            <a:prstGeom prst="rect">
              <a:avLst/>
            </a:prstGeom>
          </p:spPr>
        </p:pic>
      </p:grpSp>
      <p:pic>
        <p:nvPicPr>
          <p:cNvPr id="11" name="Picture 10" descr="stratuslab_logo_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00513" y="1219199"/>
            <a:ext cx="4909887" cy="188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14600"/>
            <a:ext cx="9144000" cy="3352800"/>
          </a:xfrm>
        </p:spPr>
        <p:txBody>
          <a:bodyPr/>
          <a:lstStyle>
            <a:lvl1pPr algn="ctr">
              <a:defRPr sz="3200" b="0">
                <a:solidFill>
                  <a:srgbClr val="000000"/>
                </a:solidFill>
              </a:defRPr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24400" y="1143000"/>
            <a:ext cx="41910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df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64575" y="809625"/>
            <a:ext cx="2286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29600" y="8382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001000" y="838200"/>
            <a:ext cx="4572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63000" y="9144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72475" y="6858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00" y="990600"/>
            <a:ext cx="7924800" cy="1588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stratuslab_logo_1_notex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10500" y="673100"/>
            <a:ext cx="1485900" cy="330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1" fontAlgn="base" hangingPunct="1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marL="360363" indent="-180975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Persistent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Tutorial (</a:t>
            </a:r>
            <a:r>
              <a:rPr lang="en-US" dirty="0" err="1" smtClean="0"/>
              <a:t>Orsay</a:t>
            </a:r>
            <a:r>
              <a:rPr lang="en-US" dirty="0" smtClean="0"/>
              <a:t>, France)</a:t>
            </a:r>
          </a:p>
          <a:p>
            <a:r>
              <a:rPr lang="en-US" dirty="0" smtClean="0"/>
              <a:t>28 November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Exercises: Persistent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Persistent Disk Lifecycle</a:t>
            </a:r>
          </a:p>
          <a:p>
            <a:pPr lvl="1"/>
            <a:r>
              <a:rPr lang="en-US" dirty="0" smtClean="0"/>
              <a:t>Run through entire lifecycle without using a VM</a:t>
            </a:r>
          </a:p>
          <a:p>
            <a:pPr lvl="1"/>
            <a:r>
              <a:rPr lang="en-US" dirty="0" smtClean="0"/>
              <a:t>Do this both via the command line interface and via the browser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Disk (Volume)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 smtClean="0"/>
              <a:t>Use: Persistent storage of data with lifecycle independent of a single virtual machine instance.</a:t>
            </a:r>
            <a:endParaRPr lang="en-US" dirty="0" smtClean="0"/>
          </a:p>
          <a:p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Create a disk with a given size via command line or web interface</a:t>
            </a:r>
          </a:p>
          <a:p>
            <a:pPr lvl="1"/>
            <a:r>
              <a:rPr lang="en-US" dirty="0" smtClean="0"/>
              <a:t>Launch a machine instance referencing that image</a:t>
            </a:r>
          </a:p>
          <a:p>
            <a:pPr lvl="1"/>
            <a:r>
              <a:rPr lang="en-US" dirty="0" smtClean="0"/>
              <a:t>Format (</a:t>
            </a:r>
            <a:r>
              <a:rPr lang="en-US" dirty="0" err="1" smtClean="0">
                <a:latin typeface="Courier"/>
                <a:cs typeface="Courier"/>
              </a:rPr>
              <a:t>mkfs</a:t>
            </a:r>
            <a:r>
              <a:rPr lang="en-US" dirty="0" smtClean="0"/>
              <a:t>) the disk via the running VM</a:t>
            </a:r>
          </a:p>
          <a:p>
            <a:pPr lvl="1"/>
            <a:r>
              <a:rPr lang="en-US" dirty="0" smtClean="0"/>
              <a:t>Store data to the disk as usual</a:t>
            </a:r>
          </a:p>
          <a:p>
            <a:pPr lvl="1"/>
            <a:r>
              <a:rPr lang="en-US" dirty="0" err="1" smtClean="0"/>
              <a:t>Unmount</a:t>
            </a:r>
            <a:r>
              <a:rPr lang="en-US" dirty="0" smtClean="0"/>
              <a:t> the disk</a:t>
            </a:r>
          </a:p>
          <a:p>
            <a:pPr lvl="1"/>
            <a:r>
              <a:rPr lang="en-US" dirty="0" smtClean="0"/>
              <a:t>Halt the machine instance or detach disk from machine</a:t>
            </a:r>
          </a:p>
          <a:p>
            <a:pPr lvl="1"/>
            <a:r>
              <a:rPr lang="en-US" dirty="0" smtClean="0"/>
              <a:t>Disk with persistent data is available for use by another VM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Only format disk the first time it is used!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 Architecture</a:t>
            </a:r>
            <a:endParaRPr lang="en-US" dirty="0"/>
          </a:p>
        </p:txBody>
      </p:sp>
      <p:pic>
        <p:nvPicPr>
          <p:cNvPr id="3" name="Picture 2" descr="persistent-d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00800" cy="52856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Client Configuration</a:t>
            </a:r>
          </a:p>
          <a:p>
            <a:pPr lvl="1"/>
            <a:r>
              <a:rPr lang="en-US" dirty="0" smtClean="0"/>
              <a:t>Persistent disk service endpoint </a:t>
            </a:r>
            <a:br>
              <a:rPr lang="en-US" dirty="0" smtClean="0"/>
            </a:br>
            <a:r>
              <a:rPr lang="en-US" dirty="0" smtClean="0"/>
              <a:t>defaults to VMM endpoint</a:t>
            </a:r>
          </a:p>
          <a:p>
            <a:pPr lvl="1"/>
            <a:r>
              <a:rPr lang="en-US" dirty="0" smtClean="0"/>
              <a:t>If on another machine, the service</a:t>
            </a:r>
            <a:br>
              <a:rPr lang="en-US" dirty="0" smtClean="0"/>
            </a:br>
            <a:r>
              <a:rPr lang="en-US" dirty="0" smtClean="0"/>
              <a:t>endpoint must be given explicitly</a:t>
            </a:r>
          </a:p>
          <a:p>
            <a:pPr lvl="1"/>
            <a:r>
              <a:rPr lang="en-US" dirty="0" smtClean="0"/>
              <a:t>For LAL use: </a:t>
            </a:r>
            <a:r>
              <a:rPr lang="en-US" dirty="0" err="1" smtClean="0"/>
              <a:t>pdisk.lal.stratuslab.eu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Persistent Disk</a:t>
            </a:r>
            <a:endParaRPr lang="en-US" dirty="0"/>
          </a:p>
        </p:txBody>
      </p:sp>
      <p:pic>
        <p:nvPicPr>
          <p:cNvPr id="5" name="Image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953" r="-953"/>
          <a:stretch>
            <a:fillRect/>
          </a:stretch>
        </p:blipFill>
        <p:spPr>
          <a:xfrm>
            <a:off x="4724400" y="1066800"/>
            <a:ext cx="4191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 (CLI)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Provide size for disk and other options to create: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stratus-create-volume --size=</a:t>
            </a:r>
            <a:r>
              <a:rPr lang="en-US" b="1" i="1" dirty="0" smtClean="0">
                <a:latin typeface="Courier"/>
                <a:cs typeface="Courier"/>
              </a:rPr>
              <a:t>SIZE</a:t>
            </a:r>
            <a:r>
              <a:rPr lang="en-US" dirty="0" smtClean="0">
                <a:latin typeface="Courier"/>
                <a:cs typeface="Courier"/>
              </a:rPr>
              <a:t> --tag=</a:t>
            </a:r>
            <a:r>
              <a:rPr lang="en-US" b="1" i="1" dirty="0" smtClean="0">
                <a:latin typeface="Courier"/>
                <a:cs typeface="Courier"/>
              </a:rPr>
              <a:t>TAG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All volumes have a unique identifier (UUID) associated with them</a:t>
            </a:r>
          </a:p>
          <a:p>
            <a:pPr lvl="1"/>
            <a:r>
              <a:rPr lang="en-US" dirty="0" smtClean="0"/>
              <a:t>UUID is used to control the given volume</a:t>
            </a:r>
          </a:p>
          <a:p>
            <a:r>
              <a:rPr lang="en-US" dirty="0" smtClean="0"/>
              <a:t>Get information about </a:t>
            </a:r>
            <a:r>
              <a:rPr lang="en-US" dirty="0" err="1" smtClean="0"/>
              <a:t>volume(s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stratus-describe-volumes </a:t>
            </a:r>
            <a:r>
              <a:rPr lang="en-US" b="1" i="1" dirty="0" smtClean="0">
                <a:latin typeface="Courier"/>
                <a:cs typeface="Courier"/>
              </a:rPr>
              <a:t>[UUID]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Command works just like </a:t>
            </a:r>
            <a:r>
              <a:rPr lang="en-US" dirty="0" smtClean="0">
                <a:latin typeface="Courier"/>
                <a:cs typeface="Courier"/>
              </a:rPr>
              <a:t>stratus-describe-instance </a:t>
            </a:r>
            <a:r>
              <a:rPr lang="en-US" dirty="0" smtClean="0"/>
              <a:t>does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413000"/>
            <a:ext cx="8001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urier"/>
                <a:cs typeface="Courier"/>
              </a:rPr>
              <a:t>$ stratus-create-volume --size=2 --tag=</a:t>
            </a:r>
            <a:r>
              <a:rPr lang="en-US" sz="1200" b="1" dirty="0" err="1" smtClean="0">
                <a:latin typeface="Courier"/>
                <a:cs typeface="Courier"/>
              </a:rPr>
              <a:t>mydisk</a:t>
            </a:r>
            <a:r>
              <a:rPr lang="en-US" sz="1200" b="1" dirty="0" smtClean="0">
                <a:latin typeface="Courier"/>
                <a:cs typeface="Courier"/>
              </a:rPr>
              <a:t>        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DISK 9682962d-4082-47df-bfe7-4e41a2fd0463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762500"/>
            <a:ext cx="8001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urier"/>
                <a:cs typeface="Courier"/>
              </a:rPr>
              <a:t>$ stratus-describe-volumes 9682962d-4082-47df-bfe7-4e41a2fd0463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:: DISK 9682962d-4082-47df-bfe7-4e41a2fd0463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	count: 0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	owner: cal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	tag: </a:t>
            </a:r>
            <a:r>
              <a:rPr lang="en-US" sz="1200" b="0" dirty="0" err="1" smtClean="0">
                <a:latin typeface="Courier"/>
                <a:cs typeface="Courier"/>
              </a:rPr>
              <a:t>mydisk</a:t>
            </a:r>
            <a:endParaRPr lang="en-US" sz="1200" b="0" dirty="0" smtClean="0">
              <a:latin typeface="Courier"/>
              <a:cs typeface="Courier"/>
            </a:endParaRPr>
          </a:p>
          <a:p>
            <a:r>
              <a:rPr lang="en-US" sz="1200" b="0" dirty="0" smtClean="0">
                <a:latin typeface="Courier"/>
                <a:cs typeface="Courier"/>
              </a:rPr>
              <a:t>	size: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Volume can only be mounted on one machine at a time</a:t>
            </a:r>
          </a:p>
          <a:p>
            <a:pPr lvl="1"/>
            <a:r>
              <a:rPr lang="en-US" dirty="0" smtClean="0"/>
              <a:t>Volume cannot be deleted when in use</a:t>
            </a:r>
          </a:p>
          <a:p>
            <a:endParaRPr lang="en-US" dirty="0" smtClean="0"/>
          </a:p>
          <a:p>
            <a:r>
              <a:rPr lang="en-US" dirty="0" smtClean="0"/>
              <a:t>Primitive Access Control:</a:t>
            </a:r>
          </a:p>
          <a:p>
            <a:pPr lvl="1"/>
            <a:r>
              <a:rPr lang="en-US" dirty="0" smtClean="0"/>
              <a:t>By default, created disks are “private” (</a:t>
            </a:r>
            <a:r>
              <a:rPr lang="en-US" dirty="0" smtClean="0">
                <a:latin typeface="Courier"/>
                <a:cs typeface="Courier"/>
              </a:rPr>
              <a:t>--private </a:t>
            </a:r>
            <a:r>
              <a:rPr lang="en-US" dirty="0" smtClean="0"/>
              <a:t>option), with only the owner able to read, write and delete the volume.</a:t>
            </a:r>
          </a:p>
          <a:p>
            <a:pPr lvl="1"/>
            <a:r>
              <a:rPr lang="en-US" dirty="0" smtClean="0"/>
              <a:t>Disks marked as “public” (use </a:t>
            </a:r>
            <a:r>
              <a:rPr lang="en-US" dirty="0" smtClean="0">
                <a:latin typeface="Courier"/>
                <a:cs typeface="Courier"/>
              </a:rPr>
              <a:t>--public </a:t>
            </a:r>
            <a:r>
              <a:rPr lang="en-US" dirty="0" smtClean="0"/>
              <a:t>option) can be read and written by anyone; only owner can delete it</a:t>
            </a:r>
          </a:p>
          <a:p>
            <a:pPr lvl="1"/>
            <a:r>
              <a:rPr lang="en-US" dirty="0" smtClean="0"/>
              <a:t>More elaborate (and useful) access control will appear when general groups and roles are implemented for all services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 (Web)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>
            <a:off x="3657600" y="3898900"/>
            <a:ext cx="457200" cy="16002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051300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List of available volumes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124684"/>
            <a:ext cx="3429000" cy="163121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Log into interface with your username/password.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Cancel requests for a certificate!</a:t>
            </a:r>
          </a:p>
        </p:txBody>
      </p:sp>
      <p:pic>
        <p:nvPicPr>
          <p:cNvPr id="7" name="Picture 6" descr="Screen Shot 2012-10-23 at 9.52.36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97081"/>
            <a:ext cx="5257800" cy="6264119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 bwMode="auto">
          <a:xfrm>
            <a:off x="3657600" y="2679700"/>
            <a:ext cx="457200" cy="10668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9800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Create new volumes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880100"/>
            <a:ext cx="5575300" cy="4001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1" dirty="0" smtClean="0"/>
              <a:t>https://</a:t>
            </a:r>
            <a:r>
              <a:rPr lang="en-US" sz="2000" b="0" i="1" dirty="0" smtClean="0"/>
              <a:t>pdisk.lal.stratuslab.eu:8445/</a:t>
            </a:r>
            <a:r>
              <a:rPr lang="en-US" sz="2000" b="0" i="1" dirty="0" smtClean="0"/>
              <a:t>pswd/disks/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Detail (Web)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>
            <a:off x="3657600" y="3898900"/>
            <a:ext cx="457200" cy="533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9243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Control volume</a:t>
            </a:r>
          </a:p>
        </p:txBody>
      </p:sp>
      <p:sp>
        <p:nvSpPr>
          <p:cNvPr id="6" name="Left Brace 5"/>
          <p:cNvSpPr/>
          <p:nvPr/>
        </p:nvSpPr>
        <p:spPr bwMode="auto">
          <a:xfrm>
            <a:off x="3657600" y="2679700"/>
            <a:ext cx="457200" cy="10668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9800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Volume info.</a:t>
            </a:r>
          </a:p>
        </p:txBody>
      </p:sp>
      <p:pic>
        <p:nvPicPr>
          <p:cNvPr id="8" name="Picture 7" descr="Screen Shot 2012-10-23 at 9.59.50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97081"/>
            <a:ext cx="5257800" cy="6264119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 bwMode="auto">
          <a:xfrm>
            <a:off x="3657600" y="1993900"/>
            <a:ext cx="457200" cy="533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0193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Mount info.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Persistent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Note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Volume cannot be deleted when in use!</a:t>
            </a:r>
          </a:p>
          <a:p>
            <a:endParaRPr lang="en-US" dirty="0" smtClean="0"/>
          </a:p>
          <a:p>
            <a:r>
              <a:rPr lang="en-US" dirty="0" smtClean="0"/>
              <a:t>Web interface:</a:t>
            </a:r>
          </a:p>
          <a:p>
            <a:pPr lvl="1"/>
            <a:r>
              <a:rPr lang="en-US" dirty="0" smtClean="0"/>
              <a:t>Click the delete button for the disk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Caution: there is no “Confirm?” dialog!</a:t>
            </a:r>
          </a:p>
          <a:p>
            <a:r>
              <a:rPr lang="en-US" dirty="0" smtClean="0"/>
              <a:t>CLI:</a:t>
            </a:r>
          </a:p>
          <a:p>
            <a:pPr lvl="1"/>
            <a:r>
              <a:rPr lang="en-US" dirty="0" smtClean="0"/>
              <a:t>Use: </a:t>
            </a:r>
            <a:r>
              <a:rPr lang="en-US" dirty="0" smtClean="0">
                <a:latin typeface="Courier"/>
                <a:cs typeface="Courier"/>
              </a:rPr>
              <a:t>stratus-delete-volume </a:t>
            </a:r>
            <a:r>
              <a:rPr lang="en-US" b="1" i="1" dirty="0" smtClean="0">
                <a:latin typeface="Courier"/>
                <a:cs typeface="Courier"/>
              </a:rPr>
              <a:t>UUID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39035"/>
            <a:ext cx="8001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urier"/>
                <a:cs typeface="Courier"/>
              </a:rPr>
              <a:t>$ stratus-delete-volume bf1169ac-164e-4af3-b6eb-54d12b7ddb99 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DELETED bf1169ac-164e-4af3-b6eb-54d12b7ddb99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tuslab-template-v4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stratuslab-template-v4.thmx</Template>
  <TotalTime>27</TotalTime>
  <Words>537</Words>
  <Application>Microsoft Macintosh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stratuslab-template-v4</vt:lpstr>
      <vt:lpstr>Persistent Storage</vt:lpstr>
      <vt:lpstr>Persistent Disk (Volume)</vt:lpstr>
      <vt:lpstr>Persistent Storage Architecture</vt:lpstr>
      <vt:lpstr>Using a Persistent Disk</vt:lpstr>
      <vt:lpstr>Create Persistent Disk (CLI)</vt:lpstr>
      <vt:lpstr>Disk Access</vt:lpstr>
      <vt:lpstr>Create Persistent Disk (Web)</vt:lpstr>
      <vt:lpstr>Disk Detail (Web)</vt:lpstr>
      <vt:lpstr>Delete Persistent Disk</vt:lpstr>
      <vt:lpstr>Questions and Discussion</vt:lpstr>
      <vt:lpstr>Exercises: Persistent Storage</vt:lpstr>
      <vt:lpstr>Slide 12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29</cp:revision>
  <dcterms:created xsi:type="dcterms:W3CDTF">2012-11-29T08:57:21Z</dcterms:created>
  <dcterms:modified xsi:type="dcterms:W3CDTF">2012-11-29T08:59:03Z</dcterms:modified>
</cp:coreProperties>
</file>