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4" r:id="rId6"/>
    <p:sldId id="267" r:id="rId7"/>
    <p:sldId id="268" r:id="rId8"/>
    <p:sldId id="269" r:id="rId9"/>
    <p:sldId id="260" r:id="rId10"/>
    <p:sldId id="261" r:id="rId11"/>
    <p:sldId id="262" r:id="rId12"/>
    <p:sldId id="263" r:id="rId13"/>
    <p:sldId id="265" r:id="rId14"/>
    <p:sldId id="266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9933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C1C3C-75B9-4B77-A8B1-C24EC648DA55}" type="datetimeFigureOut">
              <a:rPr lang="fr-FR" smtClean="0"/>
              <a:t>31/10/2012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8E01B-D14F-4436-B6CC-29352DC583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016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8E01B-D14F-4436-B6CC-29352DC58337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7933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99DC-5238-45CC-A096-4C95E49774E3}" type="datetime1">
              <a:rPr lang="en-US" smtClean="0"/>
              <a:t>10/31/2012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BBCD-D652-4D7A-A166-A8891C85E2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91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ED2A-623A-40CB-8C5C-E1A002A26255}" type="datetime1">
              <a:rPr lang="en-US" smtClean="0"/>
              <a:t>10/31/2012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BBCD-D652-4D7A-A166-A8891C85E2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4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F010-610D-4D98-80C4-49D000E1776E}" type="datetime1">
              <a:rPr lang="en-US" smtClean="0"/>
              <a:t>10/31/2012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BBCD-D652-4D7A-A166-A8891C85E2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2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7C93-FF40-46CD-B865-A34CED1641B0}" type="datetime1">
              <a:rPr lang="en-US" smtClean="0"/>
              <a:t>10/31/2012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BBCD-D652-4D7A-A166-A8891C85E2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CD51-801E-470F-84A2-AFE8F4CCA2C3}" type="datetime1">
              <a:rPr lang="en-US" smtClean="0"/>
              <a:t>10/31/2012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BBCD-D652-4D7A-A166-A8891C85E2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68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F88F-BCAD-45DA-B349-FAF78F5B2A09}" type="datetime1">
              <a:rPr lang="en-US" smtClean="0"/>
              <a:t>10/31/2012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BBCD-D652-4D7A-A166-A8891C85E2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49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193E-E663-4946-B74A-7AC8E59F16CD}" type="datetime1">
              <a:rPr lang="en-US" smtClean="0"/>
              <a:t>10/31/2012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BBCD-D652-4D7A-A166-A8891C85E2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3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38C0-FF96-49E8-8AA5-4101C9B8088C}" type="datetime1">
              <a:rPr lang="en-US" smtClean="0"/>
              <a:t>10/31/2012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BBCD-D652-4D7A-A166-A8891C85E2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261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5549-5B56-4F46-9DF8-3E458370A0F9}" type="datetime1">
              <a:rPr lang="en-US" smtClean="0"/>
              <a:t>10/31/2012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BBCD-D652-4D7A-A166-A8891C85E2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15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DF91-CBEB-47E5-B18E-FB4ECCE9FF08}" type="datetime1">
              <a:rPr lang="en-US" smtClean="0"/>
              <a:t>10/31/2012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BBCD-D652-4D7A-A166-A8891C85E2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8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11F59-21DE-4968-9180-CF092AE0C116}" type="datetime1">
              <a:rPr lang="en-US" smtClean="0"/>
              <a:t>10/31/2012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BBCD-D652-4D7A-A166-A8891C85E2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38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F2718-35C2-49AA-8A87-9AE30C7BCAFA}" type="datetime1">
              <a:rPr lang="en-US" smtClean="0"/>
              <a:t>10/31/2012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9BBCD-D652-4D7A-A166-A8891C85E2F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0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996648" y="260648"/>
            <a:ext cx="258346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mtClean="0"/>
              <a:t>Compte-rendu </a:t>
            </a:r>
          </a:p>
          <a:p>
            <a:pPr algn="ctr"/>
            <a:r>
              <a:rPr lang="fr-FR" smtClean="0"/>
              <a:t>de la conference LINAC12</a:t>
            </a:r>
          </a:p>
          <a:p>
            <a:pPr algn="ctr"/>
            <a:r>
              <a:rPr lang="fr-FR" smtClean="0"/>
              <a:t>Tel-Aviv, 9-14 Septembre</a:t>
            </a:r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7164288" y="1268760"/>
            <a:ext cx="1566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R. Roux</a:t>
            </a:r>
          </a:p>
          <a:p>
            <a:r>
              <a:rPr lang="fr-FR" smtClean="0"/>
              <a:t>Le 31/10/2012</a:t>
            </a:r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971600" y="3140968"/>
            <a:ext cx="609936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fr-FR" dirty="0" smtClean="0"/>
              <a:t>Aperçu du programme</a:t>
            </a:r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fr-FR" dirty="0" smtClean="0"/>
              <a:t>Résumé rapide sur les contributions concernant les protons</a:t>
            </a:r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fr-FR" dirty="0"/>
              <a:t>Résumé des contributions sur les </a:t>
            </a:r>
            <a:r>
              <a:rPr lang="fr-FR" dirty="0" err="1"/>
              <a:t>linacs</a:t>
            </a:r>
            <a:r>
              <a:rPr lang="fr-FR" dirty="0"/>
              <a:t> à électrons</a:t>
            </a:r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fr-FR" dirty="0" smtClean="0"/>
              <a:t>Quelques mots sur la technologie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BBCD-D652-4D7A-A166-A8891C85E2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9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6" y="332656"/>
            <a:ext cx="7734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Un papier de H. </a:t>
            </a:r>
            <a:r>
              <a:rPr lang="fr-FR" dirty="0" err="1" smtClean="0"/>
              <a:t>Schlarb</a:t>
            </a:r>
            <a:r>
              <a:rPr lang="fr-FR" dirty="0" smtClean="0"/>
              <a:t> de DESY sur la synchro à t &lt; 10 </a:t>
            </a:r>
            <a:r>
              <a:rPr lang="fr-FR" dirty="0" err="1" smtClean="0"/>
              <a:t>fs</a:t>
            </a:r>
            <a:r>
              <a:rPr lang="fr-FR" dirty="0" smtClean="0"/>
              <a:t>, laser, RF bas niveau</a:t>
            </a:r>
          </a:p>
          <a:p>
            <a:r>
              <a:rPr lang="fr-FR" dirty="0" smtClean="0"/>
              <a:t>Master </a:t>
            </a:r>
            <a:r>
              <a:rPr lang="fr-FR" dirty="0" err="1" smtClean="0"/>
              <a:t>clock</a:t>
            </a:r>
            <a:r>
              <a:rPr lang="fr-FR" dirty="0" smtClean="0"/>
              <a:t>: laser et distribution optique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827584" y="1268760"/>
            <a:ext cx="3391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err="1" smtClean="0"/>
              <a:t>Metamateriaux</a:t>
            </a:r>
            <a:r>
              <a:rPr lang="fr-FR" dirty="0" smtClean="0"/>
              <a:t> pour cavités RF</a:t>
            </a:r>
          </a:p>
          <a:p>
            <a:r>
              <a:rPr lang="fr-FR" dirty="0"/>
              <a:t>µ</a:t>
            </a:r>
            <a:r>
              <a:rPr lang="fr-FR" dirty="0" smtClean="0"/>
              <a:t> et </a:t>
            </a:r>
            <a:r>
              <a:rPr lang="fr-FR" dirty="0" smtClean="0">
                <a:latin typeface="Symbol" pitchFamily="18" charset="2"/>
              </a:rPr>
              <a:t>e</a:t>
            </a:r>
            <a:r>
              <a:rPr lang="fr-FR" dirty="0" smtClean="0"/>
              <a:t> &lt; 0</a:t>
            </a:r>
            <a:endParaRPr lang="fr-FR" dirty="0"/>
          </a:p>
        </p:txBody>
      </p:sp>
      <p:sp>
        <p:nvSpPr>
          <p:cNvPr id="4" name="Cube 3"/>
          <p:cNvSpPr/>
          <p:nvPr/>
        </p:nvSpPr>
        <p:spPr>
          <a:xfrm>
            <a:off x="971600" y="1977008"/>
            <a:ext cx="687577" cy="648072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Cube 4"/>
          <p:cNvSpPr/>
          <p:nvPr/>
        </p:nvSpPr>
        <p:spPr>
          <a:xfrm>
            <a:off x="1508159" y="1977008"/>
            <a:ext cx="687577" cy="648072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Cube 5"/>
          <p:cNvSpPr/>
          <p:nvPr/>
        </p:nvSpPr>
        <p:spPr>
          <a:xfrm>
            <a:off x="827584" y="2129408"/>
            <a:ext cx="687577" cy="648072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Cube 6"/>
          <p:cNvSpPr/>
          <p:nvPr/>
        </p:nvSpPr>
        <p:spPr>
          <a:xfrm>
            <a:off x="1364143" y="2129408"/>
            <a:ext cx="687577" cy="648072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Cube 7"/>
          <p:cNvSpPr/>
          <p:nvPr/>
        </p:nvSpPr>
        <p:spPr>
          <a:xfrm>
            <a:off x="683568" y="2769096"/>
            <a:ext cx="687577" cy="648072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Cube 8"/>
          <p:cNvSpPr/>
          <p:nvPr/>
        </p:nvSpPr>
        <p:spPr>
          <a:xfrm>
            <a:off x="683568" y="2265040"/>
            <a:ext cx="687577" cy="648072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ube 9"/>
          <p:cNvSpPr/>
          <p:nvPr/>
        </p:nvSpPr>
        <p:spPr>
          <a:xfrm>
            <a:off x="1187624" y="2769096"/>
            <a:ext cx="687577" cy="648072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ube 10"/>
          <p:cNvSpPr/>
          <p:nvPr/>
        </p:nvSpPr>
        <p:spPr>
          <a:xfrm>
            <a:off x="1220127" y="2265040"/>
            <a:ext cx="687577" cy="648072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/>
          <p:nvPr/>
        </p:nvCxnSpPr>
        <p:spPr>
          <a:xfrm>
            <a:off x="2195736" y="2453444"/>
            <a:ext cx="0" cy="4596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1707931" y="2913112"/>
            <a:ext cx="487805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2051720" y="2625080"/>
            <a:ext cx="0" cy="4680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Organigramme : Connecteur 18"/>
          <p:cNvSpPr/>
          <p:nvPr/>
        </p:nvSpPr>
        <p:spPr>
          <a:xfrm>
            <a:off x="2123728" y="190500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Organigramme : Connecteur 19"/>
          <p:cNvSpPr/>
          <p:nvPr/>
        </p:nvSpPr>
        <p:spPr>
          <a:xfrm>
            <a:off x="1979712" y="205740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Organigramme : Connecteur 20"/>
          <p:cNvSpPr/>
          <p:nvPr/>
        </p:nvSpPr>
        <p:spPr>
          <a:xfrm>
            <a:off x="1807817" y="2193032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Organigramme : Connecteur 21"/>
          <p:cNvSpPr/>
          <p:nvPr/>
        </p:nvSpPr>
        <p:spPr>
          <a:xfrm>
            <a:off x="2123728" y="244506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Organigramme : Connecteur 22"/>
          <p:cNvSpPr/>
          <p:nvPr/>
        </p:nvSpPr>
        <p:spPr>
          <a:xfrm>
            <a:off x="1979712" y="2566668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Organigramme : Connecteur 23"/>
          <p:cNvSpPr/>
          <p:nvPr/>
        </p:nvSpPr>
        <p:spPr>
          <a:xfrm>
            <a:off x="2123728" y="2841104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Organigramme : Connecteur 24"/>
          <p:cNvSpPr/>
          <p:nvPr/>
        </p:nvSpPr>
        <p:spPr>
          <a:xfrm>
            <a:off x="1979712" y="297180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Organigramme : Connecteur 25"/>
          <p:cNvSpPr/>
          <p:nvPr/>
        </p:nvSpPr>
        <p:spPr>
          <a:xfrm>
            <a:off x="1835696" y="3132584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Organigramme : Connecteur 26"/>
          <p:cNvSpPr/>
          <p:nvPr/>
        </p:nvSpPr>
        <p:spPr>
          <a:xfrm>
            <a:off x="1669216" y="334516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Organigramme : Connecteur 27"/>
          <p:cNvSpPr/>
          <p:nvPr/>
        </p:nvSpPr>
        <p:spPr>
          <a:xfrm>
            <a:off x="1851947" y="271509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Organigramme : Connecteur 28"/>
          <p:cNvSpPr/>
          <p:nvPr/>
        </p:nvSpPr>
        <p:spPr>
          <a:xfrm>
            <a:off x="1459404" y="205740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Organigramme : Connecteur 29"/>
          <p:cNvSpPr/>
          <p:nvPr/>
        </p:nvSpPr>
        <p:spPr>
          <a:xfrm>
            <a:off x="1291927" y="2201416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rganigramme : Connecteur 30"/>
          <p:cNvSpPr/>
          <p:nvPr/>
        </p:nvSpPr>
        <p:spPr>
          <a:xfrm>
            <a:off x="634621" y="2353816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Organigramme : Connecteur 31"/>
          <p:cNvSpPr/>
          <p:nvPr/>
        </p:nvSpPr>
        <p:spPr>
          <a:xfrm>
            <a:off x="611560" y="334516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Organigramme : Connecteur 32"/>
          <p:cNvSpPr/>
          <p:nvPr/>
        </p:nvSpPr>
        <p:spPr>
          <a:xfrm>
            <a:off x="611560" y="2866869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Organigramme : Connecteur 33"/>
          <p:cNvSpPr/>
          <p:nvPr/>
        </p:nvSpPr>
        <p:spPr>
          <a:xfrm>
            <a:off x="1148119" y="2381436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Organigramme : Connecteur 34"/>
          <p:cNvSpPr/>
          <p:nvPr/>
        </p:nvSpPr>
        <p:spPr>
          <a:xfrm>
            <a:off x="1659177" y="2373052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Organigramme : Connecteur 35"/>
          <p:cNvSpPr/>
          <p:nvPr/>
        </p:nvSpPr>
        <p:spPr>
          <a:xfrm>
            <a:off x="1674631" y="2859106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Organigramme : Connecteur 36"/>
          <p:cNvSpPr/>
          <p:nvPr/>
        </p:nvSpPr>
        <p:spPr>
          <a:xfrm>
            <a:off x="1027356" y="2667000"/>
            <a:ext cx="392543" cy="44881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8" name="Organigramme : Connecteur 37"/>
          <p:cNvSpPr/>
          <p:nvPr/>
        </p:nvSpPr>
        <p:spPr>
          <a:xfrm>
            <a:off x="1115616" y="3356992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Organigramme : Connecteur 38"/>
          <p:cNvSpPr/>
          <p:nvPr/>
        </p:nvSpPr>
        <p:spPr>
          <a:xfrm>
            <a:off x="798909" y="2177124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rganigramme : Connecteur 39"/>
          <p:cNvSpPr/>
          <p:nvPr/>
        </p:nvSpPr>
        <p:spPr>
          <a:xfrm>
            <a:off x="935906" y="2049016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Organigramme : Connecteur 40"/>
          <p:cNvSpPr/>
          <p:nvPr/>
        </p:nvSpPr>
        <p:spPr>
          <a:xfrm>
            <a:off x="1079922" y="1913384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Organigramme : Connecteur 41"/>
          <p:cNvSpPr/>
          <p:nvPr/>
        </p:nvSpPr>
        <p:spPr>
          <a:xfrm>
            <a:off x="1603632" y="190500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5" name="Connecteur droit avec flèche 44"/>
          <p:cNvCxnSpPr/>
          <p:nvPr/>
        </p:nvCxnSpPr>
        <p:spPr>
          <a:xfrm>
            <a:off x="2398220" y="1977008"/>
            <a:ext cx="0" cy="520824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2627784" y="2027312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  <a:r>
              <a:rPr lang="fr-FR" dirty="0" smtClean="0"/>
              <a:t> &lt;&lt; </a:t>
            </a:r>
            <a:r>
              <a:rPr lang="fr-FR" dirty="0" smtClean="0">
                <a:latin typeface="Symbol" pitchFamily="18" charset="2"/>
              </a:rPr>
              <a:t>l</a:t>
            </a:r>
            <a:endParaRPr lang="fr-FR" dirty="0">
              <a:latin typeface="Symbol" pitchFamily="18" charset="2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3743283" y="2088758"/>
            <a:ext cx="2233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Pour  3 GHz, l = 10 cm</a:t>
            </a:r>
            <a:endParaRPr lang="fr-FR" dirty="0"/>
          </a:p>
        </p:txBody>
      </p:sp>
      <p:sp>
        <p:nvSpPr>
          <p:cNvPr id="48" name="ZoneTexte 47"/>
          <p:cNvSpPr txBox="1"/>
          <p:nvPr/>
        </p:nvSpPr>
        <p:spPr>
          <a:xfrm>
            <a:off x="2669561" y="2558261"/>
            <a:ext cx="6047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Propriétés particulières de la courbe de dispersion k(</a:t>
            </a:r>
            <a:r>
              <a:rPr lang="fr-FR" dirty="0" smtClean="0">
                <a:latin typeface="Symbol" pitchFamily="18" charset="2"/>
              </a:rPr>
              <a:t>w</a:t>
            </a:r>
            <a:r>
              <a:rPr lang="fr-FR" dirty="0" smtClean="0"/>
              <a:t>)</a:t>
            </a:r>
          </a:p>
          <a:p>
            <a:r>
              <a:rPr lang="fr-FR" dirty="0" smtClean="0"/>
              <a:t>Bandes interdites à des </a:t>
            </a:r>
            <a:r>
              <a:rPr lang="fr-FR" dirty="0" err="1" smtClean="0"/>
              <a:t>freq</a:t>
            </a:r>
            <a:r>
              <a:rPr lang="fr-FR" dirty="0" smtClean="0"/>
              <a:t>. choisies sauf là où il y a un défaut</a:t>
            </a:r>
            <a:endParaRPr lang="fr-FR" dirty="0"/>
          </a:p>
        </p:txBody>
      </p:sp>
      <p:cxnSp>
        <p:nvCxnSpPr>
          <p:cNvPr id="50" name="Connecteur droit avec flèche 49"/>
          <p:cNvCxnSpPr/>
          <p:nvPr/>
        </p:nvCxnSpPr>
        <p:spPr>
          <a:xfrm flipH="1" flipV="1">
            <a:off x="1435943" y="3043808"/>
            <a:ext cx="1034285" cy="38519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2627784" y="3276600"/>
            <a:ext cx="282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Défaut = cavité RF de </a:t>
            </a:r>
            <a:r>
              <a:rPr lang="fr-FR" dirty="0" err="1" smtClean="0"/>
              <a:t>qq</a:t>
            </a:r>
            <a:r>
              <a:rPr lang="fr-FR" dirty="0" smtClean="0"/>
              <a:t> µm</a:t>
            </a:r>
            <a:endParaRPr lang="fr-FR" dirty="0"/>
          </a:p>
        </p:txBody>
      </p:sp>
      <p:cxnSp>
        <p:nvCxnSpPr>
          <p:cNvPr id="53" name="Connecteur droit avec flèche 52"/>
          <p:cNvCxnSpPr/>
          <p:nvPr/>
        </p:nvCxnSpPr>
        <p:spPr>
          <a:xfrm flipV="1">
            <a:off x="6444208" y="3236404"/>
            <a:ext cx="0" cy="8406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>
            <a:off x="6444208" y="4077072"/>
            <a:ext cx="144016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orme libre 58"/>
          <p:cNvSpPr/>
          <p:nvPr/>
        </p:nvSpPr>
        <p:spPr>
          <a:xfrm>
            <a:off x="6971591" y="3461266"/>
            <a:ext cx="385393" cy="599794"/>
          </a:xfrm>
          <a:custGeom>
            <a:avLst/>
            <a:gdLst>
              <a:gd name="connsiteX0" fmla="*/ 0 w 658761"/>
              <a:gd name="connsiteY0" fmla="*/ 599768 h 599794"/>
              <a:gd name="connsiteX1" fmla="*/ 98322 w 658761"/>
              <a:gd name="connsiteY1" fmla="*/ 589935 h 599794"/>
              <a:gd name="connsiteX2" fmla="*/ 127819 w 658761"/>
              <a:gd name="connsiteY2" fmla="*/ 560439 h 599794"/>
              <a:gd name="connsiteX3" fmla="*/ 157316 w 658761"/>
              <a:gd name="connsiteY3" fmla="*/ 540774 h 599794"/>
              <a:gd name="connsiteX4" fmla="*/ 196645 w 658761"/>
              <a:gd name="connsiteY4" fmla="*/ 491613 h 599794"/>
              <a:gd name="connsiteX5" fmla="*/ 216310 w 658761"/>
              <a:gd name="connsiteY5" fmla="*/ 403123 h 599794"/>
              <a:gd name="connsiteX6" fmla="*/ 235974 w 658761"/>
              <a:gd name="connsiteY6" fmla="*/ 344129 h 599794"/>
              <a:gd name="connsiteX7" fmla="*/ 245806 w 658761"/>
              <a:gd name="connsiteY7" fmla="*/ 314632 h 599794"/>
              <a:gd name="connsiteX8" fmla="*/ 285135 w 658761"/>
              <a:gd name="connsiteY8" fmla="*/ 255639 h 599794"/>
              <a:gd name="connsiteX9" fmla="*/ 304800 w 658761"/>
              <a:gd name="connsiteY9" fmla="*/ 147484 h 599794"/>
              <a:gd name="connsiteX10" fmla="*/ 324464 w 658761"/>
              <a:gd name="connsiteY10" fmla="*/ 88490 h 599794"/>
              <a:gd name="connsiteX11" fmla="*/ 334297 w 658761"/>
              <a:gd name="connsiteY11" fmla="*/ 58994 h 599794"/>
              <a:gd name="connsiteX12" fmla="*/ 363793 w 658761"/>
              <a:gd name="connsiteY12" fmla="*/ 0 h 599794"/>
              <a:gd name="connsiteX13" fmla="*/ 452284 w 658761"/>
              <a:gd name="connsiteY13" fmla="*/ 68826 h 599794"/>
              <a:gd name="connsiteX14" fmla="*/ 471948 w 658761"/>
              <a:gd name="connsiteY14" fmla="*/ 98323 h 599794"/>
              <a:gd name="connsiteX15" fmla="*/ 481781 w 658761"/>
              <a:gd name="connsiteY15" fmla="*/ 186813 h 599794"/>
              <a:gd name="connsiteX16" fmla="*/ 491613 w 658761"/>
              <a:gd name="connsiteY16" fmla="*/ 226142 h 599794"/>
              <a:gd name="connsiteX17" fmla="*/ 501445 w 658761"/>
              <a:gd name="connsiteY17" fmla="*/ 314632 h 599794"/>
              <a:gd name="connsiteX18" fmla="*/ 511277 w 658761"/>
              <a:gd name="connsiteY18" fmla="*/ 383458 h 599794"/>
              <a:gd name="connsiteX19" fmla="*/ 521110 w 658761"/>
              <a:gd name="connsiteY19" fmla="*/ 442452 h 599794"/>
              <a:gd name="connsiteX20" fmla="*/ 550606 w 658761"/>
              <a:gd name="connsiteY20" fmla="*/ 511277 h 599794"/>
              <a:gd name="connsiteX21" fmla="*/ 619432 w 658761"/>
              <a:gd name="connsiteY21" fmla="*/ 589935 h 599794"/>
              <a:gd name="connsiteX22" fmla="*/ 658761 w 658761"/>
              <a:gd name="connsiteY22" fmla="*/ 599768 h 59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58761" h="599794">
                <a:moveTo>
                  <a:pt x="0" y="599768"/>
                </a:moveTo>
                <a:cubicBezTo>
                  <a:pt x="32774" y="596490"/>
                  <a:pt x="66841" y="599621"/>
                  <a:pt x="98322" y="589935"/>
                </a:cubicBezTo>
                <a:cubicBezTo>
                  <a:pt x="111612" y="585846"/>
                  <a:pt x="117137" y="569341"/>
                  <a:pt x="127819" y="560439"/>
                </a:cubicBezTo>
                <a:cubicBezTo>
                  <a:pt x="136897" y="552874"/>
                  <a:pt x="147484" y="547329"/>
                  <a:pt x="157316" y="540774"/>
                </a:cubicBezTo>
                <a:cubicBezTo>
                  <a:pt x="182029" y="466632"/>
                  <a:pt x="145818" y="555146"/>
                  <a:pt x="196645" y="491613"/>
                </a:cubicBezTo>
                <a:cubicBezTo>
                  <a:pt x="206873" y="478828"/>
                  <a:pt x="216137" y="403814"/>
                  <a:pt x="216310" y="403123"/>
                </a:cubicBezTo>
                <a:cubicBezTo>
                  <a:pt x="221337" y="383014"/>
                  <a:pt x="229419" y="363794"/>
                  <a:pt x="235974" y="344129"/>
                </a:cubicBezTo>
                <a:cubicBezTo>
                  <a:pt x="239251" y="334297"/>
                  <a:pt x="240057" y="323255"/>
                  <a:pt x="245806" y="314632"/>
                </a:cubicBezTo>
                <a:lnTo>
                  <a:pt x="285135" y="255639"/>
                </a:lnTo>
                <a:cubicBezTo>
                  <a:pt x="288346" y="236374"/>
                  <a:pt x="298912" y="169072"/>
                  <a:pt x="304800" y="147484"/>
                </a:cubicBezTo>
                <a:cubicBezTo>
                  <a:pt x="310254" y="127486"/>
                  <a:pt x="317909" y="108155"/>
                  <a:pt x="324464" y="88490"/>
                </a:cubicBezTo>
                <a:cubicBezTo>
                  <a:pt x="327741" y="78658"/>
                  <a:pt x="328548" y="67617"/>
                  <a:pt x="334297" y="58994"/>
                </a:cubicBezTo>
                <a:cubicBezTo>
                  <a:pt x="359710" y="20873"/>
                  <a:pt x="350224" y="40708"/>
                  <a:pt x="363793" y="0"/>
                </a:cubicBezTo>
                <a:cubicBezTo>
                  <a:pt x="436130" y="14467"/>
                  <a:pt x="403685" y="-4073"/>
                  <a:pt x="452284" y="68826"/>
                </a:cubicBezTo>
                <a:lnTo>
                  <a:pt x="471948" y="98323"/>
                </a:lnTo>
                <a:cubicBezTo>
                  <a:pt x="475226" y="127820"/>
                  <a:pt x="477268" y="157480"/>
                  <a:pt x="481781" y="186813"/>
                </a:cubicBezTo>
                <a:cubicBezTo>
                  <a:pt x="483836" y="200169"/>
                  <a:pt x="489558" y="212786"/>
                  <a:pt x="491613" y="226142"/>
                </a:cubicBezTo>
                <a:cubicBezTo>
                  <a:pt x="496126" y="255475"/>
                  <a:pt x="497764" y="285183"/>
                  <a:pt x="501445" y="314632"/>
                </a:cubicBezTo>
                <a:cubicBezTo>
                  <a:pt x="504319" y="337628"/>
                  <a:pt x="507753" y="360553"/>
                  <a:pt x="511277" y="383458"/>
                </a:cubicBezTo>
                <a:cubicBezTo>
                  <a:pt x="514308" y="403162"/>
                  <a:pt x="516785" y="422991"/>
                  <a:pt x="521110" y="442452"/>
                </a:cubicBezTo>
                <a:cubicBezTo>
                  <a:pt x="525897" y="463991"/>
                  <a:pt x="539998" y="493596"/>
                  <a:pt x="550606" y="511277"/>
                </a:cubicBezTo>
                <a:cubicBezTo>
                  <a:pt x="575891" y="553418"/>
                  <a:pt x="580570" y="570504"/>
                  <a:pt x="619432" y="589935"/>
                </a:cubicBezTo>
                <a:cubicBezTo>
                  <a:pt x="641171" y="600804"/>
                  <a:pt x="642001" y="599768"/>
                  <a:pt x="658761" y="59976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/>
          <p:cNvSpPr txBox="1"/>
          <p:nvPr/>
        </p:nvSpPr>
        <p:spPr>
          <a:xfrm>
            <a:off x="6804248" y="4005064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9,5 GHz</a:t>
            </a:r>
            <a:endParaRPr lang="fr-FR" dirty="0"/>
          </a:p>
        </p:txBody>
      </p:sp>
      <p:sp>
        <p:nvSpPr>
          <p:cNvPr id="61" name="ZoneTexte 60"/>
          <p:cNvSpPr txBox="1"/>
          <p:nvPr/>
        </p:nvSpPr>
        <p:spPr>
          <a:xfrm>
            <a:off x="7471919" y="3474107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Q &gt; 70</a:t>
            </a:r>
            <a:endParaRPr lang="fr-FR" dirty="0"/>
          </a:p>
        </p:txBody>
      </p:sp>
      <p:sp>
        <p:nvSpPr>
          <p:cNvPr id="62" name="ZoneTexte 61"/>
          <p:cNvSpPr txBox="1"/>
          <p:nvPr/>
        </p:nvSpPr>
        <p:spPr>
          <a:xfrm>
            <a:off x="815897" y="4366845"/>
            <a:ext cx="78367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Production de HF à 12 GHz, CTF3, I. </a:t>
            </a:r>
            <a:r>
              <a:rPr lang="fr-FR" dirty="0" err="1" smtClean="0"/>
              <a:t>Syratchev</a:t>
            </a:r>
            <a:endParaRPr lang="fr-FR" dirty="0" smtClean="0"/>
          </a:p>
          <a:p>
            <a:r>
              <a:rPr lang="fr-FR" dirty="0" smtClean="0"/>
              <a:t>Nouveau PET à recirculation de 1 m pour compenser le courant 4x plus petit /CLIC</a:t>
            </a:r>
            <a:endParaRPr lang="fr-FR" dirty="0"/>
          </a:p>
        </p:txBody>
      </p:sp>
      <p:sp>
        <p:nvSpPr>
          <p:cNvPr id="63" name="Rectangle 62"/>
          <p:cNvSpPr/>
          <p:nvPr/>
        </p:nvSpPr>
        <p:spPr>
          <a:xfrm>
            <a:off x="3566088" y="6265623"/>
            <a:ext cx="165618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Forme libre 63"/>
          <p:cNvSpPr/>
          <p:nvPr/>
        </p:nvSpPr>
        <p:spPr>
          <a:xfrm>
            <a:off x="5146543" y="5902191"/>
            <a:ext cx="432292" cy="911185"/>
          </a:xfrm>
          <a:custGeom>
            <a:avLst/>
            <a:gdLst>
              <a:gd name="connsiteX0" fmla="*/ 12983 w 432292"/>
              <a:gd name="connsiteY0" fmla="*/ 660222 h 911185"/>
              <a:gd name="connsiteX1" fmla="*/ 32234 w 432292"/>
              <a:gd name="connsiteY1" fmla="*/ 891228 h 911185"/>
              <a:gd name="connsiteX2" fmla="*/ 292116 w 432292"/>
              <a:gd name="connsiteY2" fmla="*/ 881603 h 911185"/>
              <a:gd name="connsiteX3" fmla="*/ 417244 w 432292"/>
              <a:gd name="connsiteY3" fmla="*/ 737224 h 911185"/>
              <a:gd name="connsiteX4" fmla="*/ 426870 w 432292"/>
              <a:gd name="connsiteY4" fmla="*/ 506218 h 911185"/>
              <a:gd name="connsiteX5" fmla="*/ 388369 w 432292"/>
              <a:gd name="connsiteY5" fmla="*/ 236710 h 911185"/>
              <a:gd name="connsiteX6" fmla="*/ 282491 w 432292"/>
              <a:gd name="connsiteY6" fmla="*/ 82706 h 911185"/>
              <a:gd name="connsiteX7" fmla="*/ 118861 w 432292"/>
              <a:gd name="connsiteY7" fmla="*/ 5704 h 911185"/>
              <a:gd name="connsiteX8" fmla="*/ 70735 w 432292"/>
              <a:gd name="connsiteY8" fmla="*/ 5704 h 911185"/>
              <a:gd name="connsiteX9" fmla="*/ 22609 w 432292"/>
              <a:gd name="connsiteY9" fmla="*/ 5704 h 911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2292" h="911185">
                <a:moveTo>
                  <a:pt x="12983" y="660222"/>
                </a:moveTo>
                <a:cubicBezTo>
                  <a:pt x="-653" y="757276"/>
                  <a:pt x="-14288" y="854331"/>
                  <a:pt x="32234" y="891228"/>
                </a:cubicBezTo>
                <a:cubicBezTo>
                  <a:pt x="78756" y="928125"/>
                  <a:pt x="227948" y="907270"/>
                  <a:pt x="292116" y="881603"/>
                </a:cubicBezTo>
                <a:cubicBezTo>
                  <a:pt x="356284" y="855936"/>
                  <a:pt x="394785" y="799788"/>
                  <a:pt x="417244" y="737224"/>
                </a:cubicBezTo>
                <a:cubicBezTo>
                  <a:pt x="439703" y="674660"/>
                  <a:pt x="431682" y="589637"/>
                  <a:pt x="426870" y="506218"/>
                </a:cubicBezTo>
                <a:cubicBezTo>
                  <a:pt x="422058" y="422799"/>
                  <a:pt x="412432" y="307295"/>
                  <a:pt x="388369" y="236710"/>
                </a:cubicBezTo>
                <a:cubicBezTo>
                  <a:pt x="364306" y="166125"/>
                  <a:pt x="327409" y="121207"/>
                  <a:pt x="282491" y="82706"/>
                </a:cubicBezTo>
                <a:cubicBezTo>
                  <a:pt x="237573" y="44205"/>
                  <a:pt x="154154" y="18538"/>
                  <a:pt x="118861" y="5704"/>
                </a:cubicBezTo>
                <a:cubicBezTo>
                  <a:pt x="83568" y="-7130"/>
                  <a:pt x="70735" y="5704"/>
                  <a:pt x="70735" y="5704"/>
                </a:cubicBezTo>
                <a:lnTo>
                  <a:pt x="22609" y="5704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Forme libre 65"/>
          <p:cNvSpPr/>
          <p:nvPr/>
        </p:nvSpPr>
        <p:spPr>
          <a:xfrm>
            <a:off x="5178777" y="6077908"/>
            <a:ext cx="394636" cy="224623"/>
          </a:xfrm>
          <a:custGeom>
            <a:avLst/>
            <a:gdLst>
              <a:gd name="connsiteX0" fmla="*/ 0 w 394636"/>
              <a:gd name="connsiteY0" fmla="*/ 157246 h 224623"/>
              <a:gd name="connsiteX1" fmla="*/ 38501 w 394636"/>
              <a:gd name="connsiteY1" fmla="*/ 89869 h 224623"/>
              <a:gd name="connsiteX2" fmla="*/ 115503 w 394636"/>
              <a:gd name="connsiteY2" fmla="*/ 12867 h 224623"/>
              <a:gd name="connsiteX3" fmla="*/ 163629 w 394636"/>
              <a:gd name="connsiteY3" fmla="*/ 3242 h 224623"/>
              <a:gd name="connsiteX4" fmla="*/ 250257 w 394636"/>
              <a:gd name="connsiteY4" fmla="*/ 3242 h 224623"/>
              <a:gd name="connsiteX5" fmla="*/ 308008 w 394636"/>
              <a:gd name="connsiteY5" fmla="*/ 41743 h 224623"/>
              <a:gd name="connsiteX6" fmla="*/ 365760 w 394636"/>
              <a:gd name="connsiteY6" fmla="*/ 128370 h 224623"/>
              <a:gd name="connsiteX7" fmla="*/ 375385 w 394636"/>
              <a:gd name="connsiteY7" fmla="*/ 137995 h 224623"/>
              <a:gd name="connsiteX8" fmla="*/ 394636 w 394636"/>
              <a:gd name="connsiteY8" fmla="*/ 224623 h 224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4636" h="224623">
                <a:moveTo>
                  <a:pt x="0" y="157246"/>
                </a:moveTo>
                <a:cubicBezTo>
                  <a:pt x="9625" y="135589"/>
                  <a:pt x="19251" y="113932"/>
                  <a:pt x="38501" y="89869"/>
                </a:cubicBezTo>
                <a:cubicBezTo>
                  <a:pt x="57751" y="65806"/>
                  <a:pt x="94648" y="27305"/>
                  <a:pt x="115503" y="12867"/>
                </a:cubicBezTo>
                <a:cubicBezTo>
                  <a:pt x="136358" y="-1571"/>
                  <a:pt x="141170" y="4846"/>
                  <a:pt x="163629" y="3242"/>
                </a:cubicBezTo>
                <a:cubicBezTo>
                  <a:pt x="186088" y="1638"/>
                  <a:pt x="226194" y="-3175"/>
                  <a:pt x="250257" y="3242"/>
                </a:cubicBezTo>
                <a:cubicBezTo>
                  <a:pt x="274320" y="9659"/>
                  <a:pt x="288758" y="20888"/>
                  <a:pt x="308008" y="41743"/>
                </a:cubicBezTo>
                <a:cubicBezTo>
                  <a:pt x="327258" y="62598"/>
                  <a:pt x="354531" y="112328"/>
                  <a:pt x="365760" y="128370"/>
                </a:cubicBezTo>
                <a:cubicBezTo>
                  <a:pt x="376989" y="144412"/>
                  <a:pt x="370572" y="121953"/>
                  <a:pt x="375385" y="137995"/>
                </a:cubicBezTo>
                <a:cubicBezTo>
                  <a:pt x="380198" y="154037"/>
                  <a:pt x="393032" y="213394"/>
                  <a:pt x="394636" y="224623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5438296" y="6265623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/>
          <p:cNvSpPr/>
          <p:nvPr/>
        </p:nvSpPr>
        <p:spPr>
          <a:xfrm>
            <a:off x="4941242" y="5689559"/>
            <a:ext cx="281030" cy="388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Flèche vers le bas 68"/>
          <p:cNvSpPr/>
          <p:nvPr/>
        </p:nvSpPr>
        <p:spPr>
          <a:xfrm flipV="1">
            <a:off x="4960670" y="5300536"/>
            <a:ext cx="227906" cy="399110"/>
          </a:xfrm>
          <a:prstGeom prst="downArrow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/>
          <p:cNvSpPr txBox="1"/>
          <p:nvPr/>
        </p:nvSpPr>
        <p:spPr>
          <a:xfrm>
            <a:off x="4531805" y="4964971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9933FF"/>
                </a:solidFill>
              </a:rPr>
              <a:t>Section </a:t>
            </a:r>
            <a:r>
              <a:rPr lang="fr-FR" dirty="0" err="1" smtClean="0">
                <a:solidFill>
                  <a:srgbClr val="9933FF"/>
                </a:solidFill>
              </a:rPr>
              <a:t>acc</a:t>
            </a:r>
            <a:r>
              <a:rPr lang="fr-FR" dirty="0" smtClean="0">
                <a:solidFill>
                  <a:srgbClr val="9933FF"/>
                </a:solidFill>
              </a:rPr>
              <a:t>.</a:t>
            </a:r>
            <a:endParaRPr lang="fr-FR" dirty="0">
              <a:solidFill>
                <a:srgbClr val="9933FF"/>
              </a:solidFill>
            </a:endParaRPr>
          </a:p>
        </p:txBody>
      </p:sp>
      <p:cxnSp>
        <p:nvCxnSpPr>
          <p:cNvPr id="76" name="Connecteur droit 75"/>
          <p:cNvCxnSpPr>
            <a:endCxn id="123" idx="0"/>
          </p:cNvCxnSpPr>
          <p:nvPr/>
        </p:nvCxnSpPr>
        <p:spPr>
          <a:xfrm flipH="1">
            <a:off x="3524577" y="5862485"/>
            <a:ext cx="1416669" cy="69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rganigramme : Connecteur 76"/>
          <p:cNvSpPr/>
          <p:nvPr/>
        </p:nvSpPr>
        <p:spPr>
          <a:xfrm>
            <a:off x="4108605" y="5661248"/>
            <a:ext cx="383642" cy="38364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9" name="Connecteur droit avec flèche 78"/>
          <p:cNvCxnSpPr/>
          <p:nvPr/>
        </p:nvCxnSpPr>
        <p:spPr>
          <a:xfrm flipV="1">
            <a:off x="4108605" y="5605312"/>
            <a:ext cx="472596" cy="4725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ZoneTexte 79"/>
          <p:cNvSpPr txBox="1"/>
          <p:nvPr/>
        </p:nvSpPr>
        <p:spPr>
          <a:xfrm>
            <a:off x="4147281" y="5141549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Symbol" pitchFamily="18" charset="2"/>
              </a:rPr>
              <a:t>f</a:t>
            </a:r>
            <a:endParaRPr lang="fr-FR" sz="2400" dirty="0">
              <a:latin typeface="Symbol" pitchFamily="18" charset="2"/>
            </a:endParaRPr>
          </a:p>
        </p:txBody>
      </p:sp>
      <p:sp>
        <p:nvSpPr>
          <p:cNvPr id="123" name="Forme libre 122"/>
          <p:cNvSpPr/>
          <p:nvPr/>
        </p:nvSpPr>
        <p:spPr>
          <a:xfrm rot="734393">
            <a:off x="3374563" y="5873678"/>
            <a:ext cx="294865" cy="415335"/>
          </a:xfrm>
          <a:custGeom>
            <a:avLst/>
            <a:gdLst>
              <a:gd name="connsiteX0" fmla="*/ 118170 w 331777"/>
              <a:gd name="connsiteY0" fmla="*/ 0 h 414137"/>
              <a:gd name="connsiteX1" fmla="*/ 2666 w 331777"/>
              <a:gd name="connsiteY1" fmla="*/ 115503 h 414137"/>
              <a:gd name="connsiteX2" fmla="*/ 41167 w 331777"/>
              <a:gd name="connsiteY2" fmla="*/ 231006 h 414137"/>
              <a:gd name="connsiteX3" fmla="*/ 89294 w 331777"/>
              <a:gd name="connsiteY3" fmla="*/ 298383 h 414137"/>
              <a:gd name="connsiteX4" fmla="*/ 195172 w 331777"/>
              <a:gd name="connsiteY4" fmla="*/ 365760 h 414137"/>
              <a:gd name="connsiteX5" fmla="*/ 272174 w 331777"/>
              <a:gd name="connsiteY5" fmla="*/ 385010 h 414137"/>
              <a:gd name="connsiteX6" fmla="*/ 310675 w 331777"/>
              <a:gd name="connsiteY6" fmla="*/ 404261 h 414137"/>
              <a:gd name="connsiteX7" fmla="*/ 329925 w 331777"/>
              <a:gd name="connsiteY7" fmla="*/ 413886 h 414137"/>
              <a:gd name="connsiteX8" fmla="*/ 329925 w 331777"/>
              <a:gd name="connsiteY8" fmla="*/ 394635 h 41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777" h="414137">
                <a:moveTo>
                  <a:pt x="118170" y="0"/>
                </a:moveTo>
                <a:cubicBezTo>
                  <a:pt x="66835" y="38501"/>
                  <a:pt x="15500" y="77002"/>
                  <a:pt x="2666" y="115503"/>
                </a:cubicBezTo>
                <a:cubicBezTo>
                  <a:pt x="-10168" y="154004"/>
                  <a:pt x="26729" y="200526"/>
                  <a:pt x="41167" y="231006"/>
                </a:cubicBezTo>
                <a:cubicBezTo>
                  <a:pt x="55605" y="261486"/>
                  <a:pt x="63626" y="275924"/>
                  <a:pt x="89294" y="298383"/>
                </a:cubicBezTo>
                <a:cubicBezTo>
                  <a:pt x="114961" y="320842"/>
                  <a:pt x="164692" y="351322"/>
                  <a:pt x="195172" y="365760"/>
                </a:cubicBezTo>
                <a:cubicBezTo>
                  <a:pt x="225652" y="380198"/>
                  <a:pt x="252924" y="378593"/>
                  <a:pt x="272174" y="385010"/>
                </a:cubicBezTo>
                <a:cubicBezTo>
                  <a:pt x="291424" y="391427"/>
                  <a:pt x="310675" y="404261"/>
                  <a:pt x="310675" y="404261"/>
                </a:cubicBezTo>
                <a:cubicBezTo>
                  <a:pt x="320300" y="409074"/>
                  <a:pt x="326717" y="415490"/>
                  <a:pt x="329925" y="413886"/>
                </a:cubicBezTo>
                <a:cubicBezTo>
                  <a:pt x="333133" y="412282"/>
                  <a:pt x="331529" y="403458"/>
                  <a:pt x="329925" y="394635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7" name="Connecteur droit avec flèche 126"/>
          <p:cNvCxnSpPr>
            <a:endCxn id="63" idx="1"/>
          </p:cNvCxnSpPr>
          <p:nvPr/>
        </p:nvCxnSpPr>
        <p:spPr>
          <a:xfrm>
            <a:off x="2718243" y="6409639"/>
            <a:ext cx="847845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ZoneTexte 127"/>
          <p:cNvSpPr txBox="1"/>
          <p:nvPr/>
        </p:nvSpPr>
        <p:spPr>
          <a:xfrm>
            <a:off x="2024383" y="6374139"/>
            <a:ext cx="1385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Faisceau d’e-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29" name="ZoneTexte 128"/>
          <p:cNvSpPr txBox="1"/>
          <p:nvPr/>
        </p:nvSpPr>
        <p:spPr>
          <a:xfrm>
            <a:off x="5534404" y="648469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RF 12 GHz</a:t>
            </a:r>
            <a:endParaRPr lang="fr-FR" dirty="0"/>
          </a:p>
        </p:txBody>
      </p:sp>
      <p:cxnSp>
        <p:nvCxnSpPr>
          <p:cNvPr id="131" name="Connecteur droit avec flèche 130"/>
          <p:cNvCxnSpPr/>
          <p:nvPr/>
        </p:nvCxnSpPr>
        <p:spPr>
          <a:xfrm flipV="1">
            <a:off x="6830670" y="5323724"/>
            <a:ext cx="0" cy="103642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eur droit avec flèche 132"/>
          <p:cNvCxnSpPr/>
          <p:nvPr/>
        </p:nvCxnSpPr>
        <p:spPr>
          <a:xfrm>
            <a:off x="6830670" y="6360147"/>
            <a:ext cx="187220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droit 134"/>
          <p:cNvCxnSpPr/>
          <p:nvPr/>
        </p:nvCxnSpPr>
        <p:spPr>
          <a:xfrm flipV="1">
            <a:off x="7262718" y="5995398"/>
            <a:ext cx="144016" cy="3647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eur droit 136"/>
          <p:cNvCxnSpPr/>
          <p:nvPr/>
        </p:nvCxnSpPr>
        <p:spPr>
          <a:xfrm>
            <a:off x="7406734" y="5995398"/>
            <a:ext cx="5527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eur droit 138"/>
          <p:cNvCxnSpPr/>
          <p:nvPr/>
        </p:nvCxnSpPr>
        <p:spPr>
          <a:xfrm>
            <a:off x="7959470" y="5995398"/>
            <a:ext cx="167344" cy="3647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droit 140"/>
          <p:cNvCxnSpPr/>
          <p:nvPr/>
        </p:nvCxnSpPr>
        <p:spPr>
          <a:xfrm flipV="1">
            <a:off x="7262718" y="5555820"/>
            <a:ext cx="288032" cy="8043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cteur droit 142"/>
          <p:cNvCxnSpPr/>
          <p:nvPr/>
        </p:nvCxnSpPr>
        <p:spPr>
          <a:xfrm>
            <a:off x="7550749" y="5555820"/>
            <a:ext cx="3076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>
            <a:off x="7858381" y="5555820"/>
            <a:ext cx="268433" cy="8043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ZoneTexte 146"/>
          <p:cNvSpPr txBox="1"/>
          <p:nvPr/>
        </p:nvSpPr>
        <p:spPr>
          <a:xfrm rot="16200000">
            <a:off x="6182598" y="5450599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 (MW)</a:t>
            </a:r>
            <a:endParaRPr lang="fr-FR" dirty="0"/>
          </a:p>
        </p:txBody>
      </p:sp>
      <p:sp>
        <p:nvSpPr>
          <p:cNvPr id="148" name="ZoneTexte 147"/>
          <p:cNvSpPr txBox="1"/>
          <p:nvPr/>
        </p:nvSpPr>
        <p:spPr>
          <a:xfrm>
            <a:off x="6772006" y="593591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80</a:t>
            </a:r>
            <a:endParaRPr lang="fr-FR" dirty="0"/>
          </a:p>
        </p:txBody>
      </p:sp>
      <p:cxnSp>
        <p:nvCxnSpPr>
          <p:cNvPr id="150" name="Connecteur droit 149"/>
          <p:cNvCxnSpPr/>
          <p:nvPr/>
        </p:nvCxnSpPr>
        <p:spPr>
          <a:xfrm flipH="1">
            <a:off x="6830670" y="5995398"/>
            <a:ext cx="504056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eur droit 151"/>
          <p:cNvCxnSpPr/>
          <p:nvPr/>
        </p:nvCxnSpPr>
        <p:spPr>
          <a:xfrm flipH="1">
            <a:off x="6830670" y="5555820"/>
            <a:ext cx="648072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ZoneTexte 152"/>
          <p:cNvSpPr txBox="1"/>
          <p:nvPr/>
        </p:nvSpPr>
        <p:spPr>
          <a:xfrm>
            <a:off x="6830670" y="52707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160</a:t>
            </a:r>
            <a:endParaRPr lang="fr-FR" dirty="0"/>
          </a:p>
        </p:txBody>
      </p:sp>
      <p:sp>
        <p:nvSpPr>
          <p:cNvPr id="154" name="ZoneTexte 153"/>
          <p:cNvSpPr txBox="1"/>
          <p:nvPr/>
        </p:nvSpPr>
        <p:spPr>
          <a:xfrm>
            <a:off x="8702878" y="630002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</a:t>
            </a:r>
            <a:endParaRPr lang="fr-FR" dirty="0"/>
          </a:p>
        </p:txBody>
      </p:sp>
      <p:sp>
        <p:nvSpPr>
          <p:cNvPr id="155" name="ZoneTexte 154"/>
          <p:cNvSpPr txBox="1"/>
          <p:nvPr/>
        </p:nvSpPr>
        <p:spPr>
          <a:xfrm>
            <a:off x="135040" y="5016013"/>
            <a:ext cx="357136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Tests à SLAC:</a:t>
            </a:r>
          </a:p>
          <a:p>
            <a:pPr algn="ctr"/>
            <a:r>
              <a:rPr lang="fr-FR" dirty="0" smtClean="0"/>
              <a:t>Taux de claquage &lt; 4.10</a:t>
            </a:r>
            <a:r>
              <a:rPr lang="fr-FR" sz="1900" baseline="20000" dirty="0" smtClean="0"/>
              <a:t>-7</a:t>
            </a:r>
            <a:r>
              <a:rPr lang="fr-FR" dirty="0" smtClean="0"/>
              <a:t> m</a:t>
            </a:r>
            <a:r>
              <a:rPr lang="fr-FR" sz="1900" baseline="20000" dirty="0" smtClean="0"/>
              <a:t>-1</a:t>
            </a:r>
            <a:r>
              <a:rPr lang="fr-FR" dirty="0" smtClean="0"/>
              <a:t>cycle</a:t>
            </a:r>
            <a:r>
              <a:rPr lang="fr-FR" sz="1900" baseline="20000" dirty="0" smtClean="0"/>
              <a:t>-1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BBCD-D652-4D7A-A166-A8891C85E2F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5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3284984"/>
            <a:ext cx="19400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2000" b="1" dirty="0" smtClean="0">
                <a:solidFill>
                  <a:srgbClr val="FF0000"/>
                </a:solidFill>
              </a:rPr>
              <a:t>Les canons RF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077264" y="3789040"/>
            <a:ext cx="1019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Supra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11560" y="4221088"/>
            <a:ext cx="82402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1 canon de 1,6 cellules à 1,3 GHz pour un projet d’ERL, </a:t>
            </a:r>
            <a:r>
              <a:rPr lang="fr-FR" dirty="0" err="1" smtClean="0"/>
              <a:t>BERLinPro</a:t>
            </a:r>
            <a:r>
              <a:rPr lang="fr-FR" dirty="0" smtClean="0"/>
              <a:t>, 50 MeV, 100 mA</a:t>
            </a:r>
          </a:p>
          <a:p>
            <a:r>
              <a:rPr lang="fr-FR" dirty="0" smtClean="0"/>
              <a:t>77 </a:t>
            </a:r>
            <a:r>
              <a:rPr lang="fr-FR" dirty="0" err="1" smtClean="0"/>
              <a:t>pC</a:t>
            </a:r>
            <a:r>
              <a:rPr lang="fr-FR" dirty="0" smtClean="0"/>
              <a:t>/paquet, E &lt; 2 MeV</a:t>
            </a:r>
          </a:p>
          <a:p>
            <a:r>
              <a:rPr lang="fr-FR" dirty="0" smtClean="0"/>
              <a:t>Cathode en cuivre, en retrait du canon, </a:t>
            </a:r>
            <a:r>
              <a:rPr lang="fr-FR" dirty="0" err="1" smtClean="0"/>
              <a:t>Eacc</a:t>
            </a:r>
            <a:r>
              <a:rPr lang="fr-FR" dirty="0" smtClean="0"/>
              <a:t> = 40 MV/m</a:t>
            </a:r>
          </a:p>
          <a:p>
            <a:r>
              <a:rPr lang="fr-FR" dirty="0" smtClean="0"/>
              <a:t>=&gt;en phase d’étude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11560" y="476672"/>
            <a:ext cx="304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Les canons électrostatiques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077264" y="980728"/>
            <a:ext cx="7043659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À </a:t>
            </a:r>
            <a:r>
              <a:rPr lang="fr-FR" dirty="0" err="1" smtClean="0"/>
              <a:t>Cornell</a:t>
            </a:r>
            <a:r>
              <a:rPr lang="fr-FR" dirty="0" smtClean="0"/>
              <a:t>; 440 kV, 52 mA, 80 </a:t>
            </a:r>
            <a:r>
              <a:rPr lang="fr-FR" dirty="0" err="1" smtClean="0"/>
              <a:t>pC</a:t>
            </a:r>
            <a:r>
              <a:rPr lang="fr-FR" dirty="0" smtClean="0"/>
              <a:t> avec </a:t>
            </a:r>
            <a:r>
              <a:rPr lang="fr-FR" dirty="0" err="1" smtClean="0"/>
              <a:t>GaAs</a:t>
            </a:r>
            <a:r>
              <a:rPr lang="fr-FR" dirty="0" smtClean="0"/>
              <a:t> et CsK2Sb, </a:t>
            </a:r>
            <a:r>
              <a:rPr lang="fr-FR" dirty="0" smtClean="0">
                <a:latin typeface="Symbol" pitchFamily="18" charset="2"/>
              </a:rPr>
              <a:t>e</a:t>
            </a:r>
            <a:r>
              <a:rPr lang="fr-FR" dirty="0" smtClean="0"/>
              <a:t> = 0,7 </a:t>
            </a:r>
            <a:r>
              <a:rPr lang="fr-FR" dirty="0" err="1" smtClean="0"/>
              <a:t>mmmrad</a:t>
            </a:r>
            <a:endParaRPr lang="fr-FR" dirty="0" smtClean="0"/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fr-FR" dirty="0" smtClean="0"/>
              <a:t>À KEK pour une source de lumière avec ERL</a:t>
            </a:r>
          </a:p>
          <a:p>
            <a:r>
              <a:rPr lang="fr-FR" dirty="0" err="1" smtClean="0"/>
              <a:t>Spec</a:t>
            </a:r>
            <a:r>
              <a:rPr lang="fr-FR" dirty="0" smtClean="0"/>
              <a:t>: 500 kV, 100 mA, 77 </a:t>
            </a:r>
            <a:r>
              <a:rPr lang="fr-FR" dirty="0" err="1" smtClean="0"/>
              <a:t>pC</a:t>
            </a:r>
            <a:r>
              <a:rPr lang="fr-FR" dirty="0" smtClean="0"/>
              <a:t>, </a:t>
            </a:r>
            <a:r>
              <a:rPr lang="fr-FR" b="1" dirty="0">
                <a:latin typeface="Symbol" pitchFamily="18" charset="2"/>
              </a:rPr>
              <a:t>e</a:t>
            </a:r>
            <a:r>
              <a:rPr lang="fr-FR" b="1" dirty="0"/>
              <a:t> = </a:t>
            </a:r>
            <a:r>
              <a:rPr lang="fr-FR" b="1" dirty="0" smtClean="0"/>
              <a:t>0,1 </a:t>
            </a:r>
            <a:r>
              <a:rPr lang="fr-FR" dirty="0" err="1" smtClean="0"/>
              <a:t>mmmrad</a:t>
            </a:r>
            <a:endParaRPr lang="fr-FR" dirty="0" smtClean="0"/>
          </a:p>
          <a:p>
            <a:r>
              <a:rPr lang="fr-FR" dirty="0" smtClean="0"/>
              <a:t>déclenché par laser Nd:YVo4 à 1,3 GHz, ont obtenu 38 W à 1064 nm</a:t>
            </a:r>
          </a:p>
          <a:p>
            <a:r>
              <a:rPr lang="fr-FR" dirty="0" smtClean="0"/>
              <a:t>Prototype: Compact-ERL (C-ERL), 10 mA, 35 MeV</a:t>
            </a:r>
          </a:p>
          <a:p>
            <a:r>
              <a:rPr lang="fr-FR" dirty="0" smtClean="0"/>
              <a:t>Bâtiment prêt, mi 2013 début du </a:t>
            </a:r>
            <a:r>
              <a:rPr lang="fr-FR" dirty="0" err="1" smtClean="0"/>
              <a:t>commissioning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83568" y="5589240"/>
            <a:ext cx="63555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Plusieurs canons 0,5 </a:t>
            </a:r>
            <a:r>
              <a:rPr lang="fr-FR" dirty="0" err="1" smtClean="0"/>
              <a:t>cell</a:t>
            </a:r>
            <a:r>
              <a:rPr lang="fr-FR" dirty="0" smtClean="0"/>
              <a:t> à 1,3 GHz, 704 MHz et 112 MHz à BNL</a:t>
            </a:r>
          </a:p>
          <a:p>
            <a:r>
              <a:rPr lang="fr-FR" dirty="0" smtClean="0"/>
              <a:t>Études de </a:t>
            </a:r>
            <a:r>
              <a:rPr lang="fr-FR" dirty="0" err="1" smtClean="0"/>
              <a:t>photo-cathodes</a:t>
            </a:r>
            <a:r>
              <a:rPr lang="fr-FR" dirty="0" smtClean="0"/>
              <a:t> à fort courant  </a:t>
            </a:r>
            <a:r>
              <a:rPr lang="fr-FR" dirty="0" err="1" smtClean="0"/>
              <a:t>GaAs</a:t>
            </a:r>
            <a:r>
              <a:rPr lang="fr-FR" dirty="0" smtClean="0"/>
              <a:t> et diamant</a:t>
            </a:r>
          </a:p>
          <a:p>
            <a:r>
              <a:rPr lang="fr-FR" dirty="0" smtClean="0"/>
              <a:t>ERL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BBCD-D652-4D7A-A166-A8891C85E2F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5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180635"/>
            <a:ext cx="2321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b="1" dirty="0" smtClean="0"/>
              <a:t>Conducteur normal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539552" y="836711"/>
            <a:ext cx="84938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Los </a:t>
            </a:r>
            <a:r>
              <a:rPr lang="fr-FR" dirty="0" err="1" smtClean="0"/>
              <a:t>Alamos</a:t>
            </a:r>
            <a:r>
              <a:rPr lang="fr-FR" dirty="0" smtClean="0"/>
              <a:t> (LANL), N. A. Moody</a:t>
            </a:r>
          </a:p>
          <a:p>
            <a:r>
              <a:rPr lang="fr-FR" dirty="0" smtClean="0"/>
              <a:t>700 MHz, 1,5 </a:t>
            </a:r>
            <a:r>
              <a:rPr lang="fr-FR" dirty="0" err="1" smtClean="0"/>
              <a:t>cel</a:t>
            </a:r>
            <a:r>
              <a:rPr lang="fr-FR" dirty="0" smtClean="0"/>
              <a:t>., </a:t>
            </a:r>
            <a:r>
              <a:rPr lang="fr-FR" dirty="0" err="1" smtClean="0"/>
              <a:t>cw</a:t>
            </a:r>
            <a:r>
              <a:rPr lang="fr-FR" dirty="0" smtClean="0"/>
              <a:t>, cathode en </a:t>
            </a:r>
            <a:r>
              <a:rPr lang="fr-FR" dirty="0"/>
              <a:t>C</a:t>
            </a:r>
            <a:r>
              <a:rPr lang="fr-FR" dirty="0" smtClean="0"/>
              <a:t>s et K2CsSb3 faites dans un autre bât. </a:t>
            </a:r>
            <a:r>
              <a:rPr lang="fr-FR" dirty="0"/>
              <a:t>e</a:t>
            </a:r>
            <a:r>
              <a:rPr lang="fr-FR" dirty="0" smtClean="0"/>
              <a:t>t transportées</a:t>
            </a:r>
          </a:p>
          <a:p>
            <a:r>
              <a:rPr lang="fr-FR" dirty="0"/>
              <a:t>s</a:t>
            </a:r>
            <a:r>
              <a:rPr lang="fr-FR" dirty="0" smtClean="0"/>
              <a:t>ous vide jusqu’à </a:t>
            </a:r>
            <a:r>
              <a:rPr lang="fr-FR" dirty="0" err="1" smtClean="0"/>
              <a:t>l’acc</a:t>
            </a:r>
            <a:r>
              <a:rPr lang="fr-FR" dirty="0" smtClean="0"/>
              <a:t>.</a:t>
            </a:r>
          </a:p>
          <a:p>
            <a:r>
              <a:rPr lang="fr-FR" dirty="0" smtClean="0"/>
              <a:t>Démontré1-10 mA, &lt;P&gt;=40 kW avec un QE = 1%, laser de 7 W à 532 nm</a:t>
            </a:r>
          </a:p>
          <a:p>
            <a:r>
              <a:rPr lang="fr-FR" dirty="0" smtClean="0"/>
              <a:t>Pour avoir 100 mA, laser de 20 W à 355 nm</a:t>
            </a:r>
          </a:p>
          <a:p>
            <a:r>
              <a:rPr lang="fr-FR" dirty="0" smtClean="0"/>
              <a:t>But: LEL de haute puissance moyenne ≈ 100 kW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39552" y="2708920"/>
            <a:ext cx="6479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Canon 5,5 </a:t>
            </a:r>
            <a:r>
              <a:rPr lang="fr-FR" dirty="0" err="1" smtClean="0"/>
              <a:t>cells</a:t>
            </a:r>
            <a:r>
              <a:rPr lang="fr-FR" dirty="0" smtClean="0"/>
              <a:t> à 9 GHz à UCLA, 150 MV/m, 1</a:t>
            </a:r>
            <a:r>
              <a:rPr lang="fr-FR" baseline="30000" dirty="0" smtClean="0"/>
              <a:t>er</a:t>
            </a:r>
            <a:r>
              <a:rPr lang="fr-FR" dirty="0" smtClean="0"/>
              <a:t> faisceau le 30/07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39552" y="3212976"/>
            <a:ext cx="79196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R&amp;D de canons RF en bande S à KEK pour source X par </a:t>
            </a:r>
            <a:r>
              <a:rPr lang="fr-FR" dirty="0" err="1" smtClean="0"/>
              <a:t>compton</a:t>
            </a:r>
            <a:r>
              <a:rPr lang="fr-FR" dirty="0" smtClean="0"/>
              <a:t>, </a:t>
            </a:r>
          </a:p>
          <a:p>
            <a:r>
              <a:rPr lang="fr-FR" dirty="0" smtClean="0"/>
              <a:t>ont déjà fait un canon qui produit 300 paquets avec 360 </a:t>
            </a:r>
            <a:r>
              <a:rPr lang="fr-FR" dirty="0" err="1" smtClean="0"/>
              <a:t>nC</a:t>
            </a:r>
            <a:endParaRPr lang="fr-FR" dirty="0" smtClean="0"/>
          </a:p>
          <a:p>
            <a:r>
              <a:rPr lang="fr-FR" dirty="0" smtClean="0"/>
              <a:t>Projet: un canon </a:t>
            </a:r>
            <a:r>
              <a:rPr lang="fr-FR" dirty="0"/>
              <a:t>en bande </a:t>
            </a:r>
            <a:r>
              <a:rPr lang="fr-FR" dirty="0" smtClean="0"/>
              <a:t>L pour faire 162 500 paquets en 1 ms, canon fait, 4 MW</a:t>
            </a:r>
          </a:p>
          <a:p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faisceau en Juillet 2013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39552" y="4499828"/>
            <a:ext cx="8289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Canon </a:t>
            </a:r>
            <a:r>
              <a:rPr lang="fr-FR" dirty="0" err="1" smtClean="0"/>
              <a:t>Alphax</a:t>
            </a:r>
            <a:r>
              <a:rPr lang="fr-FR" dirty="0" smtClean="0"/>
              <a:t> installé à </a:t>
            </a:r>
            <a:r>
              <a:rPr lang="fr-FR" dirty="0" err="1" smtClean="0"/>
              <a:t>Daresbury</a:t>
            </a:r>
            <a:r>
              <a:rPr lang="fr-FR" dirty="0" smtClean="0"/>
              <a:t> sur </a:t>
            </a:r>
            <a:r>
              <a:rPr lang="fr-FR" dirty="0" err="1" smtClean="0"/>
              <a:t>l’acc</a:t>
            </a:r>
            <a:r>
              <a:rPr lang="fr-FR" dirty="0" smtClean="0"/>
              <a:t>. ETBF/CLARA, 1</a:t>
            </a:r>
            <a:r>
              <a:rPr lang="fr-FR" baseline="30000" dirty="0" smtClean="0"/>
              <a:t>er</a:t>
            </a:r>
            <a:r>
              <a:rPr lang="fr-FR" dirty="0" smtClean="0"/>
              <a:t> faisceau en fin d’année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39276" y="4941168"/>
            <a:ext cx="8243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Canon quasi-identique au canon PHIN pour le XFEL suisse, </a:t>
            </a:r>
            <a:r>
              <a:rPr lang="fr-FR" dirty="0" err="1" smtClean="0"/>
              <a:t>redesigné</a:t>
            </a:r>
            <a:r>
              <a:rPr lang="fr-FR" dirty="0" smtClean="0"/>
              <a:t> par J-Y </a:t>
            </a:r>
            <a:r>
              <a:rPr lang="fr-FR" dirty="0" err="1" smtClean="0"/>
              <a:t>Raguin</a:t>
            </a:r>
            <a:endParaRPr lang="fr-FR" dirty="0" smtClean="0"/>
          </a:p>
          <a:p>
            <a:r>
              <a:rPr lang="fr-FR" dirty="0" smtClean="0"/>
              <a:t>100 MV/m, 1 µs et plateau de 150 ns avec modulation P</a:t>
            </a:r>
            <a:r>
              <a:rPr lang="fr-FR" sz="1900" baseline="-20000" dirty="0" smtClean="0"/>
              <a:t>RF</a:t>
            </a:r>
            <a:r>
              <a:rPr lang="fr-FR" dirty="0" smtClean="0"/>
              <a:t> pour </a:t>
            </a:r>
            <a:r>
              <a:rPr lang="fr-FR" dirty="0" err="1" smtClean="0"/>
              <a:t>multipaquet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39552" y="5590981"/>
            <a:ext cx="86633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Expérience d’augmentation du QE d’une cathode en cuivre en utilisant un laser polarisé</a:t>
            </a:r>
          </a:p>
          <a:p>
            <a:r>
              <a:rPr lang="fr-FR" dirty="0"/>
              <a:t>l</a:t>
            </a:r>
            <a:r>
              <a:rPr lang="fr-FR" dirty="0" smtClean="0"/>
              <a:t>ongitudinalement à Spring8, laser </a:t>
            </a:r>
            <a:r>
              <a:rPr lang="fr-FR" dirty="0" err="1" smtClean="0"/>
              <a:t>Ti:Sa</a:t>
            </a:r>
            <a:r>
              <a:rPr lang="fr-FR" dirty="0" smtClean="0"/>
              <a:t> focalisé =&gt; 1,6 GV/m =&gt; « super » effet </a:t>
            </a:r>
            <a:r>
              <a:rPr lang="fr-FR" dirty="0"/>
              <a:t>S</a:t>
            </a:r>
            <a:r>
              <a:rPr lang="fr-FR" dirty="0" smtClean="0"/>
              <a:t>chottky</a:t>
            </a:r>
          </a:p>
          <a:p>
            <a:r>
              <a:rPr lang="fr-FR" dirty="0" smtClean="0"/>
              <a:t>=&gt; 40 % d’augmentation de la charge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BBCD-D652-4D7A-A166-A8891C85E2F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9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332656"/>
            <a:ext cx="6544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+un poster sur des résultats de mesures sur un </a:t>
            </a:r>
            <a:r>
              <a:rPr lang="fr-FR" dirty="0" err="1" smtClean="0"/>
              <a:t>acc</a:t>
            </a:r>
            <a:r>
              <a:rPr lang="fr-FR" dirty="0" smtClean="0"/>
              <a:t>. </a:t>
            </a:r>
            <a:r>
              <a:rPr lang="fr-FR" dirty="0"/>
              <a:t>a</a:t>
            </a:r>
            <a:r>
              <a:rPr lang="fr-FR" dirty="0" smtClean="0"/>
              <a:t>ppelé PHIL…</a:t>
            </a:r>
            <a:endParaRPr lang="fr-FR" dirty="0"/>
          </a:p>
        </p:txBody>
      </p:sp>
      <p:pic>
        <p:nvPicPr>
          <p:cNvPr id="1026" name="Imag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30" y="980728"/>
            <a:ext cx="2867025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827584" y="701332"/>
            <a:ext cx="2024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Courant d’obscurité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202457" y="126876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Non polie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411760" y="1844824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polie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1027" name="Imag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29" y="1105213"/>
            <a:ext cx="2731667" cy="1993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4695677" y="796062"/>
            <a:ext cx="2632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Faisceau avec cathode Mg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6057020" y="2029490"/>
            <a:ext cx="1062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45 MV/m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836868" y="1165394"/>
            <a:ext cx="1062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62 MV/m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8" name="Imag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46" y="3933056"/>
            <a:ext cx="2607475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1284207" y="3532366"/>
            <a:ext cx="1127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Emittance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251520" y="6021288"/>
            <a:ext cx="1845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80 MV/m, 150 </a:t>
            </a:r>
            <a:r>
              <a:rPr lang="fr-FR" dirty="0" err="1" smtClean="0"/>
              <a:t>pC</a:t>
            </a:r>
            <a:endParaRPr lang="fr-FR" dirty="0" smtClean="0"/>
          </a:p>
          <a:p>
            <a:r>
              <a:rPr lang="fr-FR" dirty="0">
                <a:latin typeface="Symbol" pitchFamily="18" charset="2"/>
              </a:rPr>
              <a:t>e</a:t>
            </a:r>
            <a:r>
              <a:rPr lang="fr-FR" dirty="0" smtClean="0"/>
              <a:t> = 4,6 </a:t>
            </a:r>
            <a:r>
              <a:rPr lang="fr-FR" dirty="0" err="1" smtClean="0">
                <a:latin typeface="Symbol" pitchFamily="18" charset="2"/>
              </a:rPr>
              <a:t>p</a:t>
            </a:r>
            <a:r>
              <a:rPr lang="fr-FR" dirty="0" err="1" smtClean="0"/>
              <a:t>mmmrad</a:t>
            </a:r>
            <a:endParaRPr lang="fr-FR" dirty="0"/>
          </a:p>
        </p:txBody>
      </p:sp>
      <p:pic>
        <p:nvPicPr>
          <p:cNvPr id="1029" name="Imag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671" y="3871770"/>
            <a:ext cx="2832698" cy="2131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ZoneTexte 16"/>
          <p:cNvSpPr txBox="1"/>
          <p:nvPr/>
        </p:nvSpPr>
        <p:spPr>
          <a:xfrm>
            <a:off x="5142397" y="3563724"/>
            <a:ext cx="2219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Dispersion en énergie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5318846" y="6093296"/>
            <a:ext cx="1822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54 MV/m, 100 </a:t>
            </a:r>
            <a:r>
              <a:rPr lang="fr-FR" dirty="0" err="1" smtClean="0"/>
              <a:t>pC</a:t>
            </a:r>
            <a:endParaRPr lang="fr-FR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BBCD-D652-4D7A-A166-A8891C85E2F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25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23728" y="188640"/>
            <a:ext cx="3773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Accélérateurs Laser-Plasma, 2 exposés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3528" y="908720"/>
            <a:ext cx="897111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err="1" smtClean="0"/>
              <a:t>Recent</a:t>
            </a:r>
            <a:r>
              <a:rPr lang="fr-FR" dirty="0" smtClean="0"/>
              <a:t> </a:t>
            </a:r>
            <a:r>
              <a:rPr lang="fr-FR" dirty="0" err="1" smtClean="0"/>
              <a:t>Achievements</a:t>
            </a:r>
            <a:r>
              <a:rPr lang="fr-FR" dirty="0" smtClean="0"/>
              <a:t> in laser-Plasma </a:t>
            </a:r>
            <a:r>
              <a:rPr lang="fr-FR" dirty="0" err="1" smtClean="0"/>
              <a:t>accelerator</a:t>
            </a:r>
            <a:r>
              <a:rPr lang="fr-FR" dirty="0" smtClean="0"/>
              <a:t> par V. Malka, LOA</a:t>
            </a:r>
          </a:p>
          <a:p>
            <a:r>
              <a:rPr lang="fr-FR" dirty="0" smtClean="0"/>
              <a:t>=&gt;rien de neuf en réalité,</a:t>
            </a:r>
          </a:p>
          <a:p>
            <a:r>
              <a:rPr lang="fr-FR" dirty="0" smtClean="0"/>
              <a:t>meilleure perf. </a:t>
            </a:r>
            <a:r>
              <a:rPr lang="fr-FR" dirty="0"/>
              <a:t>e</a:t>
            </a:r>
            <a:r>
              <a:rPr lang="fr-FR" dirty="0" smtClean="0"/>
              <a:t>n schéma de collisions de laser, 200 MeV, 17 </a:t>
            </a:r>
            <a:r>
              <a:rPr lang="fr-FR" dirty="0" err="1" smtClean="0"/>
              <a:t>pC</a:t>
            </a:r>
            <a:r>
              <a:rPr lang="fr-FR" dirty="0" smtClean="0"/>
              <a:t>, 1 % de dispersion en énergie</a:t>
            </a:r>
          </a:p>
          <a:p>
            <a:r>
              <a:rPr lang="fr-FR" dirty="0" smtClean="0"/>
              <a:t>Projets: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Source de protons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Source RX, 10</a:t>
            </a:r>
            <a:r>
              <a:rPr lang="fr-FR" sz="1900" baseline="20000" dirty="0" smtClean="0"/>
              <a:t>21</a:t>
            </a:r>
            <a:r>
              <a:rPr lang="fr-FR" dirty="0" smtClean="0"/>
              <a:t> ph/mm</a:t>
            </a:r>
            <a:r>
              <a:rPr lang="fr-FR" sz="1900" baseline="20000" dirty="0" smtClean="0"/>
              <a:t>2</a:t>
            </a:r>
            <a:r>
              <a:rPr lang="fr-FR" dirty="0" smtClean="0"/>
              <a:t>0,1%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Source d’électrons pour radiothérapie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3140968"/>
            <a:ext cx="734887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First Science and </a:t>
            </a:r>
            <a:r>
              <a:rPr lang="fr-FR" dirty="0" err="1" smtClean="0"/>
              <a:t>Operational</a:t>
            </a:r>
            <a:r>
              <a:rPr lang="fr-FR" dirty="0" smtClean="0"/>
              <a:t> </a:t>
            </a:r>
            <a:r>
              <a:rPr lang="fr-FR" dirty="0" err="1" smtClean="0"/>
              <a:t>experience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FACET, C. Clarke, SLAC</a:t>
            </a:r>
          </a:p>
          <a:p>
            <a:r>
              <a:rPr lang="fr-FR" dirty="0" smtClean="0"/>
              <a:t>Utilisent une partie du </a:t>
            </a:r>
            <a:r>
              <a:rPr lang="fr-FR" dirty="0" err="1" smtClean="0"/>
              <a:t>linac</a:t>
            </a:r>
            <a:r>
              <a:rPr lang="fr-FR" dirty="0" smtClean="0"/>
              <a:t>, à 20 </a:t>
            </a:r>
            <a:r>
              <a:rPr lang="fr-FR" dirty="0" err="1" smtClean="0"/>
              <a:t>GeV</a:t>
            </a:r>
            <a:r>
              <a:rPr lang="fr-FR" dirty="0" smtClean="0"/>
              <a:t>, créent 2 paquets espacés de 165 µm</a:t>
            </a:r>
          </a:p>
          <a:p>
            <a:r>
              <a:rPr lang="fr-FR" dirty="0" smtClean="0"/>
              <a:t>Un pour créer l’onde plasma, l’autre qui doit être accéléré</a:t>
            </a:r>
          </a:p>
          <a:p>
            <a:r>
              <a:rPr lang="fr-FR" dirty="0" smtClean="0"/>
              <a:t>Paquets courts par compression magnétique = 17 µm = 50 </a:t>
            </a:r>
            <a:r>
              <a:rPr lang="fr-FR" dirty="0" err="1" smtClean="0"/>
              <a:t>fs</a:t>
            </a:r>
            <a:endParaRPr lang="fr-FR" dirty="0" smtClean="0"/>
          </a:p>
          <a:p>
            <a:r>
              <a:rPr lang="fr-FR" dirty="0" err="1" smtClean="0"/>
              <a:t>Diag</a:t>
            </a:r>
            <a:r>
              <a:rPr lang="fr-FR" dirty="0" smtClean="0"/>
              <a:t> du paquet: CTR et cavité déflectrice</a:t>
            </a:r>
          </a:p>
          <a:p>
            <a:r>
              <a:rPr lang="fr-FR" dirty="0" smtClean="0"/>
              <a:t>Plasma de Li, dim. </a:t>
            </a:r>
            <a:r>
              <a:rPr lang="fr-FR" dirty="0"/>
              <a:t>d</a:t>
            </a:r>
            <a:r>
              <a:rPr lang="fr-FR" dirty="0" smtClean="0"/>
              <a:t>u faisceau 35µmx35µm</a:t>
            </a:r>
          </a:p>
          <a:p>
            <a:r>
              <a:rPr lang="fr-FR" dirty="0" smtClean="0"/>
              <a:t>Résultats: pas concluants, pas de gain d’énergie clair, distribution très élargie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BBCD-D652-4D7A-A166-A8891C85E2F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24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259"/>
            <a:ext cx="9144000" cy="6397481"/>
          </a:xfrm>
          <a:prstGeom prst="rect">
            <a:avLst/>
          </a:prstGeo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BBCD-D652-4D7A-A166-A8891C85E2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3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21840" y="219998"/>
            <a:ext cx="5259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     Résumé court sur les contributions </a:t>
            </a:r>
            <a:r>
              <a:rPr lang="fr-FR" dirty="0" err="1" smtClean="0"/>
              <a:t>linac</a:t>
            </a:r>
            <a:r>
              <a:rPr lang="fr-FR" dirty="0" smtClean="0"/>
              <a:t> à protons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25774" y="620688"/>
            <a:ext cx="8864030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SNS (Spallation Neutron Source), J. </a:t>
            </a:r>
            <a:r>
              <a:rPr lang="fr-FR" dirty="0" err="1" smtClean="0"/>
              <a:t>Galambos</a:t>
            </a:r>
            <a:r>
              <a:rPr lang="fr-FR" dirty="0" smtClean="0"/>
              <a:t>, </a:t>
            </a:r>
            <a:r>
              <a:rPr lang="fr-FR" dirty="0" err="1" smtClean="0"/>
              <a:t>Oak</a:t>
            </a:r>
            <a:r>
              <a:rPr lang="fr-FR" dirty="0" smtClean="0"/>
              <a:t> </a:t>
            </a:r>
            <a:r>
              <a:rPr lang="fr-FR" dirty="0" err="1" smtClean="0"/>
              <a:t>Ridge</a:t>
            </a:r>
            <a:r>
              <a:rPr lang="fr-FR" dirty="0" smtClean="0"/>
              <a:t> Nat. Lab.</a:t>
            </a:r>
          </a:p>
          <a:p>
            <a:r>
              <a:rPr lang="fr-FR" dirty="0" err="1" smtClean="0"/>
              <a:t>Linac</a:t>
            </a:r>
            <a:r>
              <a:rPr lang="fr-FR" dirty="0" smtClean="0"/>
              <a:t> supra, H</a:t>
            </a:r>
            <a:r>
              <a:rPr lang="fr-FR" sz="2000" baseline="30000" dirty="0" smtClean="0"/>
              <a:t>-</a:t>
            </a:r>
            <a:r>
              <a:rPr lang="fr-FR" dirty="0" smtClean="0"/>
              <a:t>, 186 MeV -&gt; 1 </a:t>
            </a:r>
            <a:r>
              <a:rPr lang="fr-FR" dirty="0" err="1" smtClean="0"/>
              <a:t>GeV</a:t>
            </a:r>
            <a:r>
              <a:rPr lang="fr-FR" dirty="0" smtClean="0"/>
              <a:t>, &lt;P&gt;= 1 MW</a:t>
            </a:r>
          </a:p>
          <a:p>
            <a:r>
              <a:rPr lang="fr-FR" dirty="0" smtClean="0"/>
              <a:t>Problème: pertes inexpliquées le long du </a:t>
            </a:r>
            <a:r>
              <a:rPr lang="fr-FR" dirty="0" err="1" smtClean="0"/>
              <a:t>linac</a:t>
            </a:r>
            <a:r>
              <a:rPr lang="fr-FR" dirty="0" smtClean="0"/>
              <a:t>, surtout entre les </a:t>
            </a:r>
            <a:r>
              <a:rPr lang="fr-FR" dirty="0" err="1" smtClean="0"/>
              <a:t>cryomodules</a:t>
            </a:r>
            <a:endParaRPr lang="fr-FR" dirty="0" smtClean="0"/>
          </a:p>
          <a:p>
            <a:r>
              <a:rPr lang="fr-FR" dirty="0" smtClean="0"/>
              <a:t>Hypothèse d’un </a:t>
            </a:r>
            <a:r>
              <a:rPr lang="fr-FR" dirty="0" err="1" smtClean="0"/>
              <a:t>visteur</a:t>
            </a:r>
            <a:r>
              <a:rPr lang="fr-FR" dirty="0" smtClean="0"/>
              <a:t>, </a:t>
            </a:r>
            <a:r>
              <a:rPr lang="fr-FR" dirty="0" err="1" smtClean="0"/>
              <a:t>Lebedev</a:t>
            </a:r>
            <a:r>
              <a:rPr lang="fr-FR" dirty="0" smtClean="0"/>
              <a:t> : </a:t>
            </a:r>
            <a:r>
              <a:rPr lang="fr-FR" dirty="0" err="1" smtClean="0"/>
              <a:t>intrabeam</a:t>
            </a:r>
            <a:r>
              <a:rPr lang="fr-FR" dirty="0" smtClean="0"/>
              <a:t>  stripping, par collision le H</a:t>
            </a:r>
            <a:r>
              <a:rPr lang="fr-FR" sz="2000" baseline="30000" dirty="0" smtClean="0"/>
              <a:t>-</a:t>
            </a:r>
            <a:r>
              <a:rPr lang="fr-FR" dirty="0" smtClean="0"/>
              <a:t> devient H</a:t>
            </a:r>
          </a:p>
          <a:p>
            <a:r>
              <a:rPr lang="fr-FR" dirty="0" smtClean="0"/>
              <a:t>Tests: </a:t>
            </a:r>
            <a:r>
              <a:rPr lang="fr-FR" dirty="0" err="1" smtClean="0"/>
              <a:t>run</a:t>
            </a:r>
            <a:r>
              <a:rPr lang="fr-FR" dirty="0" smtClean="0"/>
              <a:t> avec H+ =&gt; énorme réduction des pertes</a:t>
            </a:r>
          </a:p>
          <a:p>
            <a:r>
              <a:rPr lang="fr-FR" dirty="0" smtClean="0"/>
              <a:t>+pertes des </a:t>
            </a:r>
            <a:r>
              <a:rPr lang="fr-FR" dirty="0"/>
              <a:t>H</a:t>
            </a:r>
            <a:r>
              <a:rPr lang="fr-FR" baseline="30000" dirty="0"/>
              <a:t>- </a:t>
            </a:r>
            <a:r>
              <a:rPr lang="fr-FR" baseline="30000" dirty="0" smtClean="0"/>
              <a:t> </a:t>
            </a:r>
            <a:r>
              <a:rPr lang="fr-FR" dirty="0" smtClean="0"/>
              <a:t>linéaire avec le courant en accord avec </a:t>
            </a:r>
            <a:r>
              <a:rPr lang="fr-FR" dirty="0" err="1" smtClean="0"/>
              <a:t>intrabeam</a:t>
            </a:r>
            <a:r>
              <a:rPr lang="fr-FR" dirty="0" smtClean="0"/>
              <a:t>  stripping</a:t>
            </a:r>
          </a:p>
          <a:p>
            <a:pPr marL="285750" indent="-285750">
              <a:buFont typeface="Symbol"/>
              <a:buChar char="Þ"/>
            </a:pPr>
            <a:r>
              <a:rPr lang="fr-FR" dirty="0" smtClean="0"/>
              <a:t>Hypothèse validée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fr-FR" dirty="0" smtClean="0"/>
              <a:t>FRANZ (source de neutron de Francfort),O. </a:t>
            </a:r>
            <a:r>
              <a:rPr lang="fr-FR" dirty="0" err="1" smtClean="0"/>
              <a:t>Meusel</a:t>
            </a:r>
            <a:r>
              <a:rPr lang="fr-FR" dirty="0" smtClean="0"/>
              <a:t> = </a:t>
            </a:r>
            <a:r>
              <a:rPr lang="fr-FR" dirty="0" err="1" smtClean="0"/>
              <a:t>accel</a:t>
            </a:r>
            <a:r>
              <a:rPr lang="fr-FR" dirty="0" smtClean="0"/>
              <a:t>. Test pour source de neutrons</a:t>
            </a:r>
          </a:p>
          <a:p>
            <a:r>
              <a:rPr lang="fr-FR" dirty="0" smtClean="0"/>
              <a:t>Petit </a:t>
            </a:r>
            <a:r>
              <a:rPr lang="fr-FR" dirty="0" err="1" smtClean="0"/>
              <a:t>linac</a:t>
            </a:r>
            <a:r>
              <a:rPr lang="fr-FR" dirty="0" smtClean="0"/>
              <a:t> à protons : source à décharge dans un gaz, RFQ, DTL  = 2 MeV, 200 mA</a:t>
            </a:r>
          </a:p>
          <a:p>
            <a:r>
              <a:rPr lang="fr-FR" dirty="0" smtClean="0"/>
              <a:t>Flux de neutrons: 10</a:t>
            </a:r>
            <a:r>
              <a:rPr lang="fr-FR" sz="2000" baseline="20000" dirty="0" smtClean="0"/>
              <a:t>11</a:t>
            </a:r>
            <a:r>
              <a:rPr lang="fr-FR" dirty="0" smtClean="0"/>
              <a:t> n/s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fr-FR" dirty="0" smtClean="0"/>
              <a:t>Accelerator/</a:t>
            </a:r>
            <a:r>
              <a:rPr lang="fr-FR" dirty="0" err="1" smtClean="0"/>
              <a:t>Decelerator</a:t>
            </a:r>
            <a:r>
              <a:rPr lang="fr-FR" dirty="0" smtClean="0"/>
              <a:t> de neutrons, </a:t>
            </a:r>
            <a:r>
              <a:rPr lang="fr-FR" dirty="0" err="1" smtClean="0"/>
              <a:t>Kitaguchi</a:t>
            </a:r>
            <a:r>
              <a:rPr lang="fr-FR" dirty="0" smtClean="0"/>
              <a:t>, </a:t>
            </a:r>
            <a:r>
              <a:rPr lang="fr-FR" dirty="0" err="1" smtClean="0"/>
              <a:t>Univ</a:t>
            </a:r>
            <a:r>
              <a:rPr lang="fr-FR" dirty="0" smtClean="0"/>
              <a:t>. </a:t>
            </a:r>
            <a:r>
              <a:rPr lang="fr-FR" dirty="0"/>
              <a:t>d</a:t>
            </a:r>
            <a:r>
              <a:rPr lang="fr-FR" dirty="0" smtClean="0"/>
              <a:t>e Kyoto</a:t>
            </a:r>
          </a:p>
          <a:p>
            <a:r>
              <a:rPr lang="fr-FR" dirty="0" smtClean="0"/>
              <a:t>But: obtenir des neutrons </a:t>
            </a:r>
            <a:r>
              <a:rPr lang="fr-FR" dirty="0" err="1" smtClean="0"/>
              <a:t>ultrafroids</a:t>
            </a:r>
            <a:r>
              <a:rPr lang="fr-FR" dirty="0" smtClean="0"/>
              <a:t>; E &lt; 200 </a:t>
            </a:r>
            <a:r>
              <a:rPr lang="fr-FR" dirty="0" err="1" smtClean="0"/>
              <a:t>neV</a:t>
            </a:r>
            <a:r>
              <a:rPr lang="fr-FR" dirty="0" smtClean="0"/>
              <a:t>, v &lt; 7 m/s pour faire des mesures</a:t>
            </a:r>
          </a:p>
          <a:p>
            <a:r>
              <a:rPr lang="fr-FR" dirty="0" smtClean="0"/>
              <a:t> du moment dipolaire électrique du neutron; Source: JPARC</a:t>
            </a:r>
          </a:p>
          <a:p>
            <a:r>
              <a:rPr lang="fr-FR" dirty="0" smtClean="0"/>
              <a:t>Mesures faites à l’ILL en utilisant un gradient de champ magnétique et une cavité RF pour </a:t>
            </a:r>
          </a:p>
          <a:p>
            <a:r>
              <a:rPr lang="fr-FR" dirty="0" smtClean="0"/>
              <a:t>faire changer d’énergie les neutrons suivant leur moment magnétique qui dépend du spin. 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fr-FR" dirty="0" smtClean="0"/>
              <a:t>IFMIF/EVEDA, A. </a:t>
            </a:r>
            <a:r>
              <a:rPr lang="fr-FR" dirty="0" err="1" smtClean="0"/>
              <a:t>Mosnier</a:t>
            </a:r>
            <a:r>
              <a:rPr lang="fr-FR" dirty="0" smtClean="0"/>
              <a:t>, </a:t>
            </a:r>
            <a:r>
              <a:rPr lang="fr-FR" dirty="0" err="1" smtClean="0"/>
              <a:t>CEA&amp;Garching</a:t>
            </a:r>
            <a:r>
              <a:rPr lang="fr-FR" dirty="0" smtClean="0"/>
              <a:t>, source de neutrons pour irradier des matériaux</a:t>
            </a:r>
          </a:p>
          <a:p>
            <a:r>
              <a:rPr lang="fr-FR" dirty="0"/>
              <a:t>d</a:t>
            </a:r>
            <a:r>
              <a:rPr lang="fr-FR" dirty="0" smtClean="0"/>
              <a:t>ans le cadre d’ITER; 125 mA, 9 MeV de protons, source ECR, </a:t>
            </a:r>
            <a:r>
              <a:rPr lang="fr-FR" dirty="0" err="1" smtClean="0"/>
              <a:t>linac</a:t>
            </a:r>
            <a:r>
              <a:rPr lang="fr-FR" dirty="0" smtClean="0"/>
              <a:t> SRF sur le chemin critique</a:t>
            </a:r>
          </a:p>
          <a:p>
            <a:r>
              <a:rPr lang="fr-FR" dirty="0" smtClean="0"/>
              <a:t>Installation l’année prochaine, début du </a:t>
            </a:r>
            <a:r>
              <a:rPr lang="fr-FR" dirty="0" err="1" smtClean="0"/>
              <a:t>commissioning</a:t>
            </a:r>
            <a:r>
              <a:rPr lang="fr-FR" dirty="0" smtClean="0"/>
              <a:t> en 2016</a:t>
            </a:r>
            <a:r>
              <a:rPr lang="fr-FR" dirty="0" smtClean="0"/>
              <a:t>,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BBCD-D652-4D7A-A166-A8891C85E2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3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620688"/>
            <a:ext cx="8170891" cy="38779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Projet d’ADS chinois, un </a:t>
            </a:r>
            <a:r>
              <a:rPr lang="fr-FR" dirty="0" err="1" smtClean="0"/>
              <a:t>linac</a:t>
            </a:r>
            <a:r>
              <a:rPr lang="fr-FR" dirty="0" smtClean="0"/>
              <a:t> de 25-50 MeV pour 2015, </a:t>
            </a:r>
          </a:p>
          <a:p>
            <a:r>
              <a:rPr lang="fr-FR" dirty="0" err="1" smtClean="0"/>
              <a:t>connection</a:t>
            </a:r>
            <a:r>
              <a:rPr lang="fr-FR" dirty="0" smtClean="0"/>
              <a:t> à un réacteur nucléaire en 2017?? Pas encore financé</a:t>
            </a:r>
          </a:p>
          <a:p>
            <a:r>
              <a:rPr lang="fr-FR" dirty="0" smtClean="0"/>
              <a:t>Ils construisent aussi CSNS (China Spallation Neutron Source), 1,8 milliard d’Yuan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fr-FR" dirty="0" smtClean="0"/>
              <a:t>Projet d’accélérateur d’isotopes rares en Corée 275 M$, </a:t>
            </a:r>
            <a:r>
              <a:rPr lang="fr-FR" dirty="0" err="1" smtClean="0"/>
              <a:t>linac</a:t>
            </a:r>
            <a:r>
              <a:rPr lang="fr-FR" dirty="0" smtClean="0"/>
              <a:t>, cyclotron …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fr-FR" dirty="0" smtClean="0"/>
              <a:t>ESS (</a:t>
            </a:r>
            <a:r>
              <a:rPr lang="fr-FR" dirty="0" err="1" smtClean="0"/>
              <a:t>European</a:t>
            </a:r>
            <a:r>
              <a:rPr lang="fr-FR" dirty="0" smtClean="0"/>
              <a:t> Spallation Source); 1,48 milliard d’euros près de Lund</a:t>
            </a:r>
          </a:p>
          <a:p>
            <a:r>
              <a:rPr lang="fr-FR" dirty="0" smtClean="0"/>
              <a:t>Applications: EDM, muons, neutrinos</a:t>
            </a:r>
          </a:p>
          <a:p>
            <a:r>
              <a:rPr lang="fr-FR" dirty="0" err="1" smtClean="0"/>
              <a:t>Linac</a:t>
            </a:r>
            <a:r>
              <a:rPr lang="fr-FR" dirty="0" smtClean="0"/>
              <a:t> de protons à 5 MW, 50 mA, 14 Hz, 100 MeV, flux  de neutrons ≈ 10</a:t>
            </a:r>
            <a:r>
              <a:rPr lang="fr-FR" sz="2000" baseline="20000" dirty="0" smtClean="0"/>
              <a:t>17</a:t>
            </a:r>
            <a:r>
              <a:rPr lang="fr-FR" dirty="0" smtClean="0"/>
              <a:t> n/s</a:t>
            </a:r>
          </a:p>
          <a:p>
            <a:r>
              <a:rPr lang="fr-FR" dirty="0" smtClean="0"/>
              <a:t>TDR en 2013; 1</a:t>
            </a:r>
            <a:r>
              <a:rPr lang="fr-FR" baseline="30000" dirty="0" smtClean="0"/>
              <a:t>er</a:t>
            </a:r>
            <a:r>
              <a:rPr lang="fr-FR" dirty="0" smtClean="0"/>
              <a:t> neutrons en 2019; cavités </a:t>
            </a:r>
            <a:r>
              <a:rPr lang="fr-FR" dirty="0" err="1" smtClean="0"/>
              <a:t>spoke</a:t>
            </a:r>
            <a:r>
              <a:rPr lang="fr-FR" dirty="0" smtClean="0"/>
              <a:t> à l’IPNO, cavités elliptiques à Saclay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fr-FR" dirty="0" smtClean="0"/>
              <a:t>SPIRAL2 à GANIL</a:t>
            </a:r>
          </a:p>
          <a:p>
            <a:r>
              <a:rPr lang="fr-FR" dirty="0" smtClean="0"/>
              <a:t>Tunnel du </a:t>
            </a:r>
            <a:r>
              <a:rPr lang="fr-FR" dirty="0" err="1" smtClean="0"/>
              <a:t>linac</a:t>
            </a:r>
            <a:r>
              <a:rPr lang="fr-FR" dirty="0" smtClean="0"/>
              <a:t> prêt, salles pour la source </a:t>
            </a:r>
            <a:r>
              <a:rPr lang="fr-FR" dirty="0" err="1" smtClean="0"/>
              <a:t>Ecr</a:t>
            </a:r>
            <a:r>
              <a:rPr lang="fr-FR" dirty="0" smtClean="0"/>
              <a:t> aussi, salles </a:t>
            </a:r>
            <a:r>
              <a:rPr lang="fr-FR" dirty="0" err="1" smtClean="0"/>
              <a:t>exp</a:t>
            </a:r>
            <a:r>
              <a:rPr lang="fr-FR" dirty="0" smtClean="0"/>
              <a:t>. </a:t>
            </a:r>
            <a:r>
              <a:rPr lang="fr-FR" dirty="0"/>
              <a:t>e</a:t>
            </a:r>
            <a:r>
              <a:rPr lang="fr-FR" dirty="0" smtClean="0"/>
              <a:t>n cours</a:t>
            </a:r>
          </a:p>
          <a:p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</a:t>
            </a:r>
            <a:r>
              <a:rPr lang="fr-FR" dirty="0" err="1" smtClean="0"/>
              <a:t>élements</a:t>
            </a:r>
            <a:r>
              <a:rPr lang="fr-FR" dirty="0" smtClean="0"/>
              <a:t> </a:t>
            </a:r>
            <a:r>
              <a:rPr lang="fr-FR" dirty="0" err="1" smtClean="0"/>
              <a:t>accel</a:t>
            </a:r>
            <a:r>
              <a:rPr lang="fr-FR" dirty="0" smtClean="0"/>
              <a:t>. Installés en 2013</a:t>
            </a:r>
          </a:p>
          <a:p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faisceau  début 2014 (…)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6337176" y="6356350"/>
            <a:ext cx="2133600" cy="365125"/>
          </a:xfrm>
        </p:spPr>
        <p:txBody>
          <a:bodyPr/>
          <a:lstStyle/>
          <a:p>
            <a:fld id="{D159BBCD-D652-4D7A-A166-A8891C85E2F3}" type="slidenum">
              <a:rPr lang="en-US" smtClean="0"/>
              <a:t>4</a:t>
            </a:fld>
            <a:endParaRPr lang="en-US"/>
          </a:p>
        </p:txBody>
      </p:sp>
      <p:sp>
        <p:nvSpPr>
          <p:cNvPr id="3" name="ZoneTexte 2"/>
          <p:cNvSpPr txBox="1"/>
          <p:nvPr/>
        </p:nvSpPr>
        <p:spPr>
          <a:xfrm>
            <a:off x="419011" y="4797152"/>
            <a:ext cx="876150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fr-FR" dirty="0" err="1"/>
              <a:t>Fermilab</a:t>
            </a:r>
            <a:r>
              <a:rPr lang="fr-FR" dirty="0"/>
              <a:t> (S. Anderson)  =&gt; Project X, veulent être les meilleurs du monde en protons</a:t>
            </a:r>
          </a:p>
          <a:p>
            <a:pPr>
              <a:spcBef>
                <a:spcPts val="600"/>
              </a:spcBef>
            </a:pPr>
            <a:r>
              <a:rPr lang="fr-FR" dirty="0"/>
              <a:t>&lt;P&gt;= 1 MW, 1 </a:t>
            </a:r>
            <a:r>
              <a:rPr lang="fr-FR" dirty="0" err="1"/>
              <a:t>GeV</a:t>
            </a:r>
            <a:r>
              <a:rPr lang="fr-FR" dirty="0"/>
              <a:t> pour la transmutation; &lt;P&gt;= 3 MW, 3 </a:t>
            </a:r>
            <a:r>
              <a:rPr lang="fr-FR" dirty="0" err="1"/>
              <a:t>GeV</a:t>
            </a:r>
            <a:r>
              <a:rPr lang="fr-FR" dirty="0"/>
              <a:t> pour les Kaon, Muon et noyau</a:t>
            </a:r>
          </a:p>
          <a:p>
            <a:pPr>
              <a:spcBef>
                <a:spcPts val="600"/>
              </a:spcBef>
            </a:pPr>
            <a:r>
              <a:rPr lang="fr-FR" dirty="0"/>
              <a:t>&lt;P&gt;= 2 MW, 60-120 </a:t>
            </a:r>
            <a:r>
              <a:rPr lang="fr-FR" dirty="0" err="1"/>
              <a:t>GeV</a:t>
            </a:r>
            <a:r>
              <a:rPr lang="fr-FR" dirty="0"/>
              <a:t> pour les neutrinos; </a:t>
            </a:r>
            <a:r>
              <a:rPr lang="fr-FR" dirty="0">
                <a:solidFill>
                  <a:srgbClr val="C00000"/>
                </a:solidFill>
              </a:rPr>
              <a:t>pas encore financé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9115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38637" y="332656"/>
            <a:ext cx="528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fr-FR" dirty="0"/>
              <a:t>Résumé des contributions sur les </a:t>
            </a:r>
            <a:r>
              <a:rPr lang="fr-FR" dirty="0" err="1"/>
              <a:t>linacs</a:t>
            </a:r>
            <a:r>
              <a:rPr lang="fr-FR" dirty="0"/>
              <a:t> à </a:t>
            </a:r>
            <a:r>
              <a:rPr lang="fr-FR" dirty="0" smtClean="0"/>
              <a:t>électrons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323528" y="764704"/>
            <a:ext cx="1994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Les </a:t>
            </a:r>
            <a:r>
              <a:rPr lang="fr-FR" dirty="0" err="1" smtClean="0">
                <a:solidFill>
                  <a:srgbClr val="FF0000"/>
                </a:solidFill>
              </a:rPr>
              <a:t>collisioneurs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99592" y="1124744"/>
            <a:ext cx="820711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err="1" smtClean="0"/>
              <a:t>SuperKEKB</a:t>
            </a:r>
            <a:r>
              <a:rPr lang="fr-FR" dirty="0" smtClean="0"/>
              <a:t>, poster axé sur la source de positrons, T. </a:t>
            </a:r>
            <a:r>
              <a:rPr lang="fr-FR" dirty="0" err="1" smtClean="0"/>
              <a:t>Kamitani</a:t>
            </a:r>
            <a:endParaRPr lang="fr-FR" dirty="0" smtClean="0"/>
          </a:p>
          <a:p>
            <a:r>
              <a:rPr lang="fr-FR" dirty="0" smtClean="0"/>
              <a:t>Amélioration de l’</a:t>
            </a:r>
            <a:r>
              <a:rPr lang="fr-FR" dirty="0" err="1" smtClean="0"/>
              <a:t>émittance</a:t>
            </a:r>
            <a:r>
              <a:rPr lang="fr-FR" dirty="0" smtClean="0"/>
              <a:t>: canon </a:t>
            </a:r>
            <a:r>
              <a:rPr lang="fr-FR" dirty="0" err="1" smtClean="0"/>
              <a:t>thermionic</a:t>
            </a:r>
            <a:r>
              <a:rPr lang="fr-FR" dirty="0" smtClean="0"/>
              <a:t> =&gt; photo-injecteur</a:t>
            </a:r>
          </a:p>
          <a:p>
            <a:r>
              <a:rPr lang="fr-FR" dirty="0" smtClean="0"/>
              <a:t>Augmentation du courant par des </a:t>
            </a:r>
            <a:r>
              <a:rPr lang="fr-FR" dirty="0" err="1" smtClean="0"/>
              <a:t>modifs</a:t>
            </a:r>
            <a:r>
              <a:rPr lang="fr-FR" dirty="0" smtClean="0"/>
              <a:t> de la ligne de capture après le convertisseur</a:t>
            </a:r>
          </a:p>
          <a:p>
            <a:r>
              <a:rPr lang="fr-FR" dirty="0" smtClean="0"/>
              <a:t>Section en bande L pour plus grande </a:t>
            </a:r>
            <a:r>
              <a:rPr lang="fr-FR" dirty="0" err="1" smtClean="0"/>
              <a:t>accept</a:t>
            </a:r>
            <a:r>
              <a:rPr lang="fr-FR" dirty="0" smtClean="0"/>
              <a:t>. : abandonnée, trop cher</a:t>
            </a:r>
          </a:p>
          <a:p>
            <a:r>
              <a:rPr lang="fr-FR" dirty="0" smtClean="0"/>
              <a:t>Section en bande S avec des iris les + grands possibles</a:t>
            </a:r>
          </a:p>
          <a:p>
            <a:r>
              <a:rPr lang="fr-FR" dirty="0" smtClean="0"/>
              <a:t>Concentrateur de flux </a:t>
            </a:r>
            <a:r>
              <a:rPr lang="fr-FR" dirty="0" err="1" smtClean="0"/>
              <a:t>magnét</a:t>
            </a:r>
            <a:r>
              <a:rPr lang="fr-FR" dirty="0" smtClean="0"/>
              <a:t> en spirale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899592" y="2924944"/>
            <a:ext cx="821436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CLIC, R. </a:t>
            </a:r>
            <a:r>
              <a:rPr lang="fr-FR" dirty="0" err="1" smtClean="0"/>
              <a:t>Corsini</a:t>
            </a:r>
            <a:endParaRPr lang="fr-FR" dirty="0" smtClean="0"/>
          </a:p>
          <a:p>
            <a:r>
              <a:rPr lang="fr-FR" dirty="0"/>
              <a:t>a</a:t>
            </a:r>
            <a:r>
              <a:rPr lang="fr-FR" dirty="0" smtClean="0"/>
              <a:t> montré le TDR de CLIC, étude de site en Suisse, coût 4 MCHF / </a:t>
            </a:r>
            <a:r>
              <a:rPr lang="fr-FR" dirty="0" err="1" smtClean="0"/>
              <a:t>GeV</a:t>
            </a:r>
            <a:endParaRPr lang="fr-FR" dirty="0" smtClean="0"/>
          </a:p>
          <a:p>
            <a:r>
              <a:rPr lang="fr-FR" dirty="0" smtClean="0"/>
              <a:t>A montré les derniers résultats de CTF3, test complet du concept</a:t>
            </a:r>
          </a:p>
          <a:p>
            <a:r>
              <a:rPr lang="fr-FR" dirty="0" smtClean="0"/>
              <a:t>Extraction de 200 MW du faisceau source et gain d’énergie de 26 % du faisceau sonde</a:t>
            </a:r>
          </a:p>
          <a:p>
            <a:r>
              <a:rPr lang="fr-FR" dirty="0" smtClean="0"/>
              <a:t>Prochaine étape: 2 modules </a:t>
            </a:r>
            <a:r>
              <a:rPr lang="fr-FR" dirty="0" err="1" smtClean="0"/>
              <a:t>acc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899592" y="4388911"/>
            <a:ext cx="52351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ILC, A. Yamamoto</a:t>
            </a:r>
          </a:p>
          <a:p>
            <a:r>
              <a:rPr lang="fr-FR" dirty="0" smtClean="0"/>
              <a:t>Design update en 2012</a:t>
            </a:r>
          </a:p>
          <a:p>
            <a:r>
              <a:rPr lang="fr-FR" dirty="0" smtClean="0"/>
              <a:t>Production des cavités: 50 % doivent avoir &gt; 35 MV/m</a:t>
            </a:r>
          </a:p>
          <a:p>
            <a:r>
              <a:rPr lang="fr-FR" dirty="0" smtClean="0"/>
              <a:t>En 2010-2012, 70 % &gt; 35 MV/m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899592" y="5613047"/>
            <a:ext cx="84725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err="1" smtClean="0"/>
              <a:t>Collisioneurs</a:t>
            </a:r>
            <a:r>
              <a:rPr lang="fr-FR" dirty="0" smtClean="0"/>
              <a:t> </a:t>
            </a:r>
            <a:r>
              <a:rPr lang="fr-FR" dirty="0" err="1" smtClean="0"/>
              <a:t>electrons</a:t>
            </a:r>
            <a:r>
              <a:rPr lang="fr-FR" dirty="0" smtClean="0"/>
              <a:t>-Hadrons, F. Zimmermann</a:t>
            </a:r>
          </a:p>
          <a:p>
            <a:r>
              <a:rPr lang="fr-FR" dirty="0" smtClean="0"/>
              <a:t>Idée: ERL; projets e-RHIC (BNL) et LHC-e (CERN)</a:t>
            </a:r>
          </a:p>
          <a:p>
            <a:r>
              <a:rPr lang="fr-FR" dirty="0" smtClean="0"/>
              <a:t>Pourquoi: </a:t>
            </a:r>
            <a:r>
              <a:rPr lang="fr-FR" dirty="0" err="1" smtClean="0">
                <a:latin typeface="Symbol" pitchFamily="18" charset="2"/>
              </a:rPr>
              <a:t>e</a:t>
            </a:r>
            <a:r>
              <a:rPr lang="fr-FR" dirty="0" err="1" smtClean="0"/>
              <a:t>e</a:t>
            </a:r>
            <a:r>
              <a:rPr lang="fr-FR" dirty="0" smtClean="0"/>
              <a:t> (</a:t>
            </a:r>
            <a:r>
              <a:rPr lang="fr-FR" dirty="0" err="1" smtClean="0"/>
              <a:t>linac</a:t>
            </a:r>
            <a:r>
              <a:rPr lang="fr-FR" dirty="0" smtClean="0"/>
              <a:t>) ≈ </a:t>
            </a:r>
            <a:r>
              <a:rPr lang="fr-FR" dirty="0" err="1" smtClean="0">
                <a:latin typeface="Symbol" pitchFamily="18" charset="2"/>
              </a:rPr>
              <a:t>e</a:t>
            </a:r>
            <a:r>
              <a:rPr lang="fr-FR" dirty="0" err="1" smtClean="0"/>
              <a:t>H</a:t>
            </a:r>
            <a:r>
              <a:rPr lang="fr-FR" dirty="0" smtClean="0"/>
              <a:t> (anneau)</a:t>
            </a:r>
          </a:p>
          <a:p>
            <a:r>
              <a:rPr lang="fr-FR" dirty="0" smtClean="0"/>
              <a:t>CERN: ERL à 60 </a:t>
            </a:r>
            <a:r>
              <a:rPr lang="fr-FR" dirty="0" err="1" smtClean="0"/>
              <a:t>GeV</a:t>
            </a:r>
            <a:r>
              <a:rPr lang="fr-FR" dirty="0" smtClean="0"/>
              <a:t>, 6,4 mA; BNL, 30 </a:t>
            </a:r>
            <a:r>
              <a:rPr lang="fr-FR" dirty="0" err="1" smtClean="0"/>
              <a:t>GeV</a:t>
            </a:r>
            <a:r>
              <a:rPr lang="fr-FR" dirty="0" smtClean="0"/>
              <a:t>, en cours un ERL de 20 MeV avec canon supra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BBCD-D652-4D7A-A166-A8891C85E2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37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1520" y="188640"/>
            <a:ext cx="2605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Les sources de lumière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73809" y="620688"/>
            <a:ext cx="864467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XFEL européen, W. </a:t>
            </a:r>
            <a:r>
              <a:rPr lang="fr-FR" dirty="0" err="1" smtClean="0"/>
              <a:t>Decking</a:t>
            </a:r>
            <a:endParaRPr lang="fr-FR" dirty="0" smtClean="0"/>
          </a:p>
          <a:p>
            <a:r>
              <a:rPr lang="fr-FR" dirty="0" smtClean="0"/>
              <a:t>17,5 </a:t>
            </a:r>
            <a:r>
              <a:rPr lang="fr-FR" dirty="0" err="1" smtClean="0"/>
              <a:t>GeV</a:t>
            </a:r>
            <a:r>
              <a:rPr lang="fr-FR" dirty="0" smtClean="0"/>
              <a:t>, 1,15 G€, 0.05 nm -&gt; 4 nm</a:t>
            </a:r>
          </a:p>
          <a:p>
            <a:r>
              <a:rPr lang="fr-FR" dirty="0" smtClean="0"/>
              <a:t>Tunnel de 3,3 km de </a:t>
            </a:r>
            <a:r>
              <a:rPr lang="fr-FR" dirty="0" err="1" smtClean="0"/>
              <a:t>l’acc</a:t>
            </a:r>
            <a:r>
              <a:rPr lang="fr-FR" dirty="0" smtClean="0"/>
              <a:t>. </a:t>
            </a:r>
            <a:r>
              <a:rPr lang="fr-FR" dirty="0"/>
              <a:t>f</a:t>
            </a:r>
            <a:r>
              <a:rPr lang="fr-FR" dirty="0" smtClean="0"/>
              <a:t>ini, canon XFEL conditionné avant la fin de l’année, production</a:t>
            </a:r>
          </a:p>
          <a:p>
            <a:r>
              <a:rPr lang="fr-FR" dirty="0"/>
              <a:t>e</a:t>
            </a:r>
            <a:r>
              <a:rPr lang="fr-FR" dirty="0" smtClean="0"/>
              <a:t>n série des 90 onduleurs dans l’industrie, feuilles de Nb achetées et inspectées par DESY</a:t>
            </a:r>
          </a:p>
          <a:p>
            <a:r>
              <a:rPr lang="fr-FR" dirty="0" smtClean="0"/>
              <a:t>Puis envoyées aux compagnies qui fabriquent les cavités </a:t>
            </a:r>
          </a:p>
          <a:p>
            <a:r>
              <a:rPr lang="fr-FR" dirty="0" smtClean="0"/>
              <a:t>En production 1 module (4xcavité, coupleur, tuner, quad) /semaine</a:t>
            </a:r>
          </a:p>
          <a:p>
            <a:r>
              <a:rPr lang="fr-FR" dirty="0" smtClean="0"/>
              <a:t>-fin du chantier: fin 2013</a:t>
            </a:r>
          </a:p>
          <a:p>
            <a:r>
              <a:rPr lang="fr-FR" dirty="0" smtClean="0"/>
              <a:t>-installation des composants de l’accélérateur en 2014</a:t>
            </a:r>
          </a:p>
          <a:p>
            <a:r>
              <a:rPr lang="fr-FR" dirty="0" smtClean="0"/>
              <a:t>-</a:t>
            </a:r>
            <a:r>
              <a:rPr lang="fr-FR" dirty="0" err="1" smtClean="0"/>
              <a:t>commissioning</a:t>
            </a:r>
            <a:r>
              <a:rPr lang="fr-FR" dirty="0" smtClean="0"/>
              <a:t> du </a:t>
            </a:r>
            <a:r>
              <a:rPr lang="fr-FR" dirty="0" err="1" smtClean="0"/>
              <a:t>linac</a:t>
            </a:r>
            <a:r>
              <a:rPr lang="fr-FR" dirty="0" smtClean="0"/>
              <a:t>: début 2015</a:t>
            </a:r>
          </a:p>
          <a:p>
            <a:r>
              <a:rPr lang="fr-FR" dirty="0" smtClean="0"/>
              <a:t>-obtention du 1</a:t>
            </a:r>
            <a:r>
              <a:rPr lang="fr-FR" baseline="30000" dirty="0" smtClean="0"/>
              <a:t>er</a:t>
            </a:r>
            <a:r>
              <a:rPr lang="fr-FR" dirty="0" smtClean="0"/>
              <a:t> SASE fin 2015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53018" y="3452807"/>
            <a:ext cx="841147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Upgrade de SPARC (Frascati), poster de R. Boni</a:t>
            </a:r>
          </a:p>
          <a:p>
            <a:r>
              <a:rPr lang="fr-FR" dirty="0" smtClean="0"/>
              <a:t>150 -&gt; 250 MeV, remplacent une section en bande S par 2 sections en bande C de 1.4 m</a:t>
            </a:r>
          </a:p>
          <a:p>
            <a:r>
              <a:rPr lang="fr-FR" dirty="0" smtClean="0"/>
              <a:t>110 MV/m démontré à KEK pendant 0.3 µs, 50 Hz</a:t>
            </a:r>
          </a:p>
          <a:p>
            <a:r>
              <a:rPr lang="fr-FR" dirty="0" smtClean="0"/>
              <a:t>Modulateur à amplis solides et klystron Toshiba</a:t>
            </a:r>
          </a:p>
          <a:p>
            <a:r>
              <a:rPr lang="fr-FR" dirty="0" smtClean="0"/>
              <a:t>Installation en Déc. 2012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11560" y="5157192"/>
            <a:ext cx="74891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SACLA, XFEL à SPRING8</a:t>
            </a:r>
          </a:p>
          <a:p>
            <a:r>
              <a:rPr lang="fr-FR" dirty="0" err="1" smtClean="0"/>
              <a:t>Linac</a:t>
            </a:r>
            <a:r>
              <a:rPr lang="fr-FR" dirty="0" smtClean="0"/>
              <a:t> de 700 m de 8 </a:t>
            </a:r>
            <a:r>
              <a:rPr lang="fr-FR" dirty="0" err="1" smtClean="0"/>
              <a:t>GeV</a:t>
            </a:r>
            <a:r>
              <a:rPr lang="fr-FR" dirty="0" smtClean="0"/>
              <a:t> en bande C avec onduleurs </a:t>
            </a:r>
            <a:r>
              <a:rPr lang="fr-FR" dirty="0" err="1" smtClean="0"/>
              <a:t>sous-vide</a:t>
            </a:r>
            <a:r>
              <a:rPr lang="fr-FR" dirty="0" smtClean="0"/>
              <a:t>, </a:t>
            </a:r>
            <a:r>
              <a:rPr lang="fr-FR" dirty="0" err="1" smtClean="0"/>
              <a:t>lase</a:t>
            </a:r>
            <a:r>
              <a:rPr lang="fr-FR" dirty="0" smtClean="0"/>
              <a:t> à 0.06 nm</a:t>
            </a:r>
          </a:p>
          <a:p>
            <a:r>
              <a:rPr lang="fr-FR" dirty="0" smtClean="0"/>
              <a:t>À 35 MV/m, 6-7 </a:t>
            </a:r>
            <a:r>
              <a:rPr lang="fr-FR" dirty="0" err="1" smtClean="0"/>
              <a:t>GeV</a:t>
            </a:r>
            <a:r>
              <a:rPr lang="fr-FR" dirty="0" smtClean="0"/>
              <a:t>, 1 claquage / 3 h, phase stable à 0,006°, </a:t>
            </a:r>
            <a:r>
              <a:rPr lang="fr-FR" dirty="0" err="1" smtClean="0"/>
              <a:t>ampl</a:t>
            </a:r>
            <a:r>
              <a:rPr lang="fr-FR" dirty="0" smtClean="0"/>
              <a:t> à 10</a:t>
            </a:r>
            <a:r>
              <a:rPr lang="fr-FR" sz="1900" baseline="20000" dirty="0" smtClean="0"/>
              <a:t>-4</a:t>
            </a:r>
            <a:r>
              <a:rPr lang="fr-FR" dirty="0" smtClean="0"/>
              <a:t> </a:t>
            </a:r>
            <a:r>
              <a:rPr lang="fr-FR" dirty="0" err="1" smtClean="0"/>
              <a:t>rms</a:t>
            </a:r>
            <a:endParaRPr lang="fr-FR" dirty="0" smtClean="0"/>
          </a:p>
          <a:p>
            <a:r>
              <a:rPr lang="fr-FR" dirty="0" smtClean="0"/>
              <a:t>À 37 MV/m, 8 </a:t>
            </a:r>
            <a:r>
              <a:rPr lang="fr-FR" dirty="0" err="1" smtClean="0"/>
              <a:t>GeV</a:t>
            </a:r>
            <a:r>
              <a:rPr lang="fr-FR" dirty="0" smtClean="0"/>
              <a:t>, </a:t>
            </a:r>
            <a:r>
              <a:rPr lang="fr-FR" dirty="0"/>
              <a:t>1 claquage / </a:t>
            </a:r>
            <a:r>
              <a:rPr lang="fr-FR" dirty="0" smtClean="0"/>
              <a:t>h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BBCD-D652-4D7A-A166-A8891C85E2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48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332656"/>
            <a:ext cx="793095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LCLS (SLAC)</a:t>
            </a:r>
          </a:p>
          <a:p>
            <a:r>
              <a:rPr lang="fr-FR" dirty="0" smtClean="0"/>
              <a:t>Très stable, 98 % de </a:t>
            </a:r>
            <a:r>
              <a:rPr lang="fr-FR" dirty="0" err="1" smtClean="0"/>
              <a:t>dispo</a:t>
            </a:r>
            <a:r>
              <a:rPr lang="fr-FR" dirty="0" smtClean="0"/>
              <a:t>, 152 </a:t>
            </a:r>
            <a:r>
              <a:rPr lang="fr-FR" dirty="0" err="1" smtClean="0"/>
              <a:t>exp</a:t>
            </a:r>
            <a:r>
              <a:rPr lang="fr-FR" dirty="0" smtClean="0"/>
              <a:t>. </a:t>
            </a:r>
            <a:r>
              <a:rPr lang="fr-FR" dirty="0"/>
              <a:t>d</a:t>
            </a:r>
            <a:r>
              <a:rPr lang="fr-FR" dirty="0" smtClean="0"/>
              <a:t>’utilisateur du LEL en 2010</a:t>
            </a:r>
          </a:p>
          <a:p>
            <a:r>
              <a:rPr lang="fr-FR" dirty="0" smtClean="0"/>
              <a:t>Projet LCLS2: utilisation d’un autre km du SLAC  pour faire un autre SASE en //</a:t>
            </a:r>
          </a:p>
          <a:p>
            <a:r>
              <a:rPr lang="fr-FR" dirty="0" smtClean="0"/>
              <a:t>Avec gap onduleurs variable, 250 eV-13 </a:t>
            </a:r>
            <a:r>
              <a:rPr lang="fr-FR" dirty="0" err="1" smtClean="0"/>
              <a:t>keV</a:t>
            </a:r>
            <a:r>
              <a:rPr lang="fr-FR" dirty="0" smtClean="0"/>
              <a:t>,  + étendue (au lieu de 480 eV- 9.5 </a:t>
            </a:r>
            <a:r>
              <a:rPr lang="fr-FR" dirty="0" err="1" smtClean="0"/>
              <a:t>keV</a:t>
            </a:r>
            <a:r>
              <a:rPr lang="fr-FR" dirty="0" smtClean="0"/>
              <a:t>)</a:t>
            </a:r>
          </a:p>
          <a:p>
            <a:r>
              <a:rPr lang="fr-FR" dirty="0" smtClean="0"/>
              <a:t>Plusieurs </a:t>
            </a:r>
            <a:r>
              <a:rPr lang="fr-FR" dirty="0" err="1" smtClean="0"/>
              <a:t>exp</a:t>
            </a:r>
            <a:r>
              <a:rPr lang="fr-FR" dirty="0" smtClean="0"/>
              <a:t>. Simultanées</a:t>
            </a:r>
          </a:p>
          <a:p>
            <a:r>
              <a:rPr lang="fr-FR" dirty="0" smtClean="0"/>
              <a:t>Approuvé, 1</a:t>
            </a:r>
            <a:r>
              <a:rPr lang="fr-FR" baseline="30000" dirty="0" smtClean="0"/>
              <a:t>er</a:t>
            </a:r>
            <a:r>
              <a:rPr lang="fr-FR" dirty="0" smtClean="0"/>
              <a:t> lumière en 2018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95536" y="2394754"/>
            <a:ext cx="819237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Projets de XFEL basés sur ERL</a:t>
            </a:r>
          </a:p>
          <a:p>
            <a:r>
              <a:rPr lang="fr-FR" dirty="0"/>
              <a:t>	</a:t>
            </a:r>
            <a:r>
              <a:rPr lang="fr-FR" dirty="0" smtClean="0"/>
              <a:t>-</a:t>
            </a:r>
            <a:r>
              <a:rPr lang="fr-FR" dirty="0" err="1" smtClean="0"/>
              <a:t>Cornell</a:t>
            </a:r>
            <a:r>
              <a:rPr lang="fr-FR" dirty="0" smtClean="0"/>
              <a:t>, 5 </a:t>
            </a:r>
            <a:r>
              <a:rPr lang="fr-FR" dirty="0" err="1" smtClean="0"/>
              <a:t>GeV</a:t>
            </a:r>
            <a:r>
              <a:rPr lang="fr-FR" dirty="0" smtClean="0"/>
              <a:t>, R&amp;D en cours, canon DC 440 kV, 52 mA, en fonctionnement</a:t>
            </a:r>
          </a:p>
          <a:p>
            <a:r>
              <a:rPr lang="fr-FR" dirty="0"/>
              <a:t>	</a:t>
            </a:r>
            <a:r>
              <a:rPr lang="fr-FR" dirty="0" smtClean="0"/>
              <a:t>-KEK, 3-6 </a:t>
            </a:r>
            <a:r>
              <a:rPr lang="fr-FR" dirty="0" err="1" smtClean="0"/>
              <a:t>GeV</a:t>
            </a:r>
            <a:r>
              <a:rPr lang="fr-FR" dirty="0" smtClean="0"/>
              <a:t> avec un XFEL en oscillateur </a:t>
            </a:r>
            <a:r>
              <a:rPr lang="fr-FR" dirty="0"/>
              <a:t>a</a:t>
            </a:r>
            <a:r>
              <a:rPr lang="fr-FR" dirty="0" smtClean="0"/>
              <a:t>vec miroirs en diamant??</a:t>
            </a:r>
          </a:p>
          <a:p>
            <a:r>
              <a:rPr lang="fr-FR" dirty="0"/>
              <a:t>	</a:t>
            </a:r>
            <a:r>
              <a:rPr lang="fr-FR" dirty="0" err="1" smtClean="0"/>
              <a:t>circonf</a:t>
            </a:r>
            <a:r>
              <a:rPr lang="fr-FR" dirty="0" smtClean="0"/>
              <a:t> de 2 km, 100 mA, 77 </a:t>
            </a:r>
            <a:r>
              <a:rPr lang="fr-FR" dirty="0" err="1" smtClean="0"/>
              <a:t>pC</a:t>
            </a:r>
            <a:r>
              <a:rPr lang="fr-FR" dirty="0" smtClean="0"/>
              <a:t> </a:t>
            </a:r>
            <a:r>
              <a:rPr lang="fr-FR" dirty="0" smtClean="0">
                <a:latin typeface="Symbol" pitchFamily="18" charset="2"/>
              </a:rPr>
              <a:t>e</a:t>
            </a:r>
            <a:r>
              <a:rPr lang="fr-FR" dirty="0" smtClean="0"/>
              <a:t> = 1 -&gt; 0,1 (ultime) </a:t>
            </a:r>
            <a:r>
              <a:rPr lang="fr-FR" dirty="0" err="1" smtClean="0"/>
              <a:t>mmmrad</a:t>
            </a:r>
            <a:endParaRPr lang="fr-FR" dirty="0" smtClean="0"/>
          </a:p>
          <a:p>
            <a:r>
              <a:rPr lang="fr-FR" dirty="0" smtClean="0"/>
              <a:t>                  Proto à 35 MeV prêt mi-2013</a:t>
            </a:r>
          </a:p>
          <a:p>
            <a:r>
              <a:rPr lang="fr-FR" dirty="0"/>
              <a:t>	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95536" y="4266962"/>
            <a:ext cx="892289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Source RX par Compton inverse basé sur </a:t>
            </a:r>
            <a:r>
              <a:rPr lang="fr-FR" dirty="0" err="1" smtClean="0"/>
              <a:t>linac</a:t>
            </a:r>
            <a:r>
              <a:rPr lang="fr-FR" dirty="0" smtClean="0"/>
              <a:t>, R. </a:t>
            </a:r>
            <a:r>
              <a:rPr lang="fr-FR" dirty="0" err="1" smtClean="0"/>
              <a:t>Hajima</a:t>
            </a:r>
            <a:endParaRPr lang="fr-FR" dirty="0" smtClean="0"/>
          </a:p>
          <a:p>
            <a:r>
              <a:rPr lang="fr-FR" dirty="0" smtClean="0"/>
              <a:t>Avantages des </a:t>
            </a:r>
            <a:r>
              <a:rPr lang="fr-FR" dirty="0" err="1" smtClean="0"/>
              <a:t>linacs</a:t>
            </a:r>
            <a:r>
              <a:rPr lang="fr-FR" dirty="0" smtClean="0"/>
              <a:t>: simple, compact, </a:t>
            </a:r>
            <a:r>
              <a:rPr lang="fr-FR" dirty="0" err="1" smtClean="0"/>
              <a:t>paq</a:t>
            </a:r>
            <a:r>
              <a:rPr lang="fr-FR" dirty="0" smtClean="0"/>
              <a:t>. Court et « frais », meilleure </a:t>
            </a:r>
            <a:r>
              <a:rPr lang="fr-FR" dirty="0" err="1" smtClean="0"/>
              <a:t>emittance</a:t>
            </a:r>
            <a:r>
              <a:rPr lang="fr-FR" dirty="0" smtClean="0"/>
              <a:t>/anneau</a:t>
            </a:r>
          </a:p>
          <a:p>
            <a:r>
              <a:rPr lang="fr-FR" dirty="0" smtClean="0"/>
              <a:t>Défauts: faible </a:t>
            </a:r>
            <a:r>
              <a:rPr lang="fr-FR" dirty="0" err="1" smtClean="0"/>
              <a:t>f</a:t>
            </a:r>
            <a:r>
              <a:rPr lang="fr-FR" sz="1900" baseline="-20000" dirty="0" err="1" smtClean="0"/>
              <a:t>rep</a:t>
            </a:r>
            <a:r>
              <a:rPr lang="fr-FR" dirty="0" smtClean="0"/>
              <a:t> et courant =&gt; ERL</a:t>
            </a:r>
          </a:p>
          <a:p>
            <a:r>
              <a:rPr lang="fr-FR" dirty="0"/>
              <a:t>	</a:t>
            </a:r>
            <a:r>
              <a:rPr lang="fr-FR" dirty="0" smtClean="0"/>
              <a:t>-1 projet en Chine, </a:t>
            </a:r>
            <a:r>
              <a:rPr lang="fr-FR" dirty="0" err="1" smtClean="0"/>
              <a:t>Tsinghua</a:t>
            </a:r>
            <a:r>
              <a:rPr lang="fr-FR" dirty="0" smtClean="0"/>
              <a:t>, </a:t>
            </a:r>
            <a:r>
              <a:rPr lang="fr-FR" dirty="0" err="1" smtClean="0"/>
              <a:t>linac</a:t>
            </a:r>
            <a:r>
              <a:rPr lang="fr-FR" dirty="0" smtClean="0"/>
              <a:t> en bande S, laser TW, 47 </a:t>
            </a:r>
            <a:r>
              <a:rPr lang="fr-FR" dirty="0" err="1" smtClean="0"/>
              <a:t>keV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-LUCX à KEK, 50 MeV, 300 paquets/pulse, 30 </a:t>
            </a:r>
            <a:r>
              <a:rPr lang="fr-FR" dirty="0" err="1" smtClean="0"/>
              <a:t>keV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-1 projet d’ERL à 245 MeV de source </a:t>
            </a:r>
            <a:r>
              <a:rPr lang="fr-FR" dirty="0" smtClean="0">
                <a:latin typeface="Symbol" pitchFamily="18" charset="2"/>
              </a:rPr>
              <a:t>g</a:t>
            </a:r>
            <a:r>
              <a:rPr lang="fr-FR" dirty="0" smtClean="0"/>
              <a:t> pour transmutation des déchets (Fukushima)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BBCD-D652-4D7A-A166-A8891C85E2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69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71600" y="220401"/>
            <a:ext cx="5210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Manipulations des </a:t>
            </a:r>
            <a:r>
              <a:rPr lang="fr-FR" dirty="0" err="1"/>
              <a:t>e</a:t>
            </a:r>
            <a:r>
              <a:rPr lang="fr-FR" dirty="0" err="1" smtClean="0"/>
              <a:t>mittances</a:t>
            </a:r>
            <a:r>
              <a:rPr lang="fr-FR" dirty="0" smtClean="0"/>
              <a:t>, 2 papiers intéressants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980728"/>
            <a:ext cx="776283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Electron </a:t>
            </a:r>
            <a:r>
              <a:rPr lang="fr-FR" dirty="0" err="1" smtClean="0"/>
              <a:t>beam</a:t>
            </a:r>
            <a:r>
              <a:rPr lang="fr-FR" dirty="0" smtClean="0"/>
              <a:t> </a:t>
            </a:r>
            <a:r>
              <a:rPr lang="fr-FR" dirty="0" err="1" smtClean="0"/>
              <a:t>current</a:t>
            </a:r>
            <a:r>
              <a:rPr lang="fr-FR" dirty="0" smtClean="0"/>
              <a:t> profile </a:t>
            </a:r>
            <a:r>
              <a:rPr lang="fr-FR" dirty="0" err="1" smtClean="0"/>
              <a:t>shaping</a:t>
            </a:r>
            <a:r>
              <a:rPr lang="fr-FR" dirty="0" smtClean="0"/>
              <a:t>, Y-E Sun, FNAL</a:t>
            </a:r>
          </a:p>
          <a:p>
            <a:r>
              <a:rPr lang="fr-FR" dirty="0" smtClean="0"/>
              <a:t>But : </a:t>
            </a:r>
            <a:r>
              <a:rPr lang="fr-FR" dirty="0" err="1" smtClean="0"/>
              <a:t>paq</a:t>
            </a:r>
            <a:r>
              <a:rPr lang="fr-FR" dirty="0" smtClean="0"/>
              <a:t>. </a:t>
            </a:r>
            <a:r>
              <a:rPr lang="fr-FR" dirty="0"/>
              <a:t>c</a:t>
            </a:r>
            <a:r>
              <a:rPr lang="fr-FR" dirty="0" smtClean="0"/>
              <a:t>ourt, trains de paquets avec espacement &lt; </a:t>
            </a:r>
            <a:r>
              <a:rPr lang="fr-FR" dirty="0" err="1" smtClean="0"/>
              <a:t>ps</a:t>
            </a:r>
            <a:r>
              <a:rPr lang="fr-FR" dirty="0" smtClean="0"/>
              <a:t> pour </a:t>
            </a:r>
            <a:r>
              <a:rPr lang="fr-FR" dirty="0" err="1" smtClean="0"/>
              <a:t>THz</a:t>
            </a:r>
            <a:r>
              <a:rPr lang="fr-FR" dirty="0" smtClean="0"/>
              <a:t> et </a:t>
            </a:r>
            <a:r>
              <a:rPr lang="fr-FR" dirty="0" err="1" smtClean="0"/>
              <a:t>acc</a:t>
            </a:r>
            <a:r>
              <a:rPr lang="fr-FR" dirty="0" smtClean="0"/>
              <a:t>. Plasma</a:t>
            </a:r>
          </a:p>
          <a:p>
            <a:r>
              <a:rPr lang="fr-FR" dirty="0" smtClean="0"/>
              <a:t>Faisceaux plats</a:t>
            </a:r>
          </a:p>
          <a:p>
            <a:r>
              <a:rPr lang="fr-FR" dirty="0" smtClean="0"/>
              <a:t>Méthode : créer un couplage (</a:t>
            </a:r>
            <a:r>
              <a:rPr lang="fr-FR" dirty="0" err="1" smtClean="0"/>
              <a:t>x,x</a:t>
            </a:r>
            <a:r>
              <a:rPr lang="fr-FR" dirty="0" smtClean="0"/>
              <a:t>’) avec (</a:t>
            </a:r>
            <a:r>
              <a:rPr lang="fr-FR" dirty="0" err="1" smtClean="0">
                <a:latin typeface="Symbol" pitchFamily="18" charset="2"/>
              </a:rPr>
              <a:t>s</a:t>
            </a:r>
            <a:r>
              <a:rPr lang="fr-FR" sz="1900" baseline="-20000" dirty="0" err="1" smtClean="0"/>
              <a:t>z</a:t>
            </a:r>
            <a:r>
              <a:rPr lang="fr-FR" dirty="0" smtClean="0"/>
              <a:t>, </a:t>
            </a:r>
            <a:r>
              <a:rPr lang="fr-FR" dirty="0" err="1" smtClean="0">
                <a:latin typeface="Symbol" pitchFamily="18" charset="2"/>
              </a:rPr>
              <a:t>d</a:t>
            </a:r>
            <a:r>
              <a:rPr lang="fr-FR" dirty="0" err="1" smtClean="0"/>
              <a:t>p</a:t>
            </a:r>
            <a:r>
              <a:rPr lang="fr-FR" dirty="0" smtClean="0"/>
              <a:t>/p)</a:t>
            </a:r>
          </a:p>
          <a:p>
            <a:pPr marL="342900" indent="-342900">
              <a:buAutoNum type="arabicParenR"/>
            </a:pPr>
            <a:r>
              <a:rPr lang="fr-FR" dirty="0" smtClean="0"/>
              <a:t>Chicane avec cavité déflectrice</a:t>
            </a:r>
          </a:p>
          <a:p>
            <a:pPr marL="342900" indent="-342900">
              <a:buFontTx/>
              <a:buAutoNum type="arabicParenR"/>
            </a:pPr>
            <a:r>
              <a:rPr lang="fr-FR" dirty="0" smtClean="0"/>
              <a:t>Masque en X + Chicane </a:t>
            </a:r>
            <a:r>
              <a:rPr lang="fr-FR" dirty="0"/>
              <a:t>avec cavité </a:t>
            </a:r>
            <a:r>
              <a:rPr lang="fr-FR" dirty="0" smtClean="0"/>
              <a:t>déflectrice =&gt; trains de paquets </a:t>
            </a:r>
            <a:r>
              <a:rPr lang="fr-FR" dirty="0" err="1" smtClean="0"/>
              <a:t>sub-ps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       </a:t>
            </a:r>
            <a:r>
              <a:rPr lang="fr-FR" dirty="0" err="1" smtClean="0"/>
              <a:t>exp</a:t>
            </a:r>
            <a:r>
              <a:rPr lang="fr-FR" dirty="0" smtClean="0"/>
              <a:t>. conduite sur A0, train mesuré avec CTR</a:t>
            </a:r>
          </a:p>
          <a:p>
            <a:pPr marL="342900" indent="-342900">
              <a:buAutoNum type="arabicParenR" startAt="3"/>
            </a:pPr>
            <a:r>
              <a:rPr lang="fr-FR" dirty="0" smtClean="0"/>
              <a:t>Masque en X sur le laser pour la </a:t>
            </a:r>
            <a:r>
              <a:rPr lang="fr-FR" dirty="0" err="1" smtClean="0"/>
              <a:t>photo-cathode</a:t>
            </a:r>
            <a:endParaRPr lang="fr-FR" dirty="0"/>
          </a:p>
          <a:p>
            <a:pPr marL="342900" indent="-342900">
              <a:buAutoNum type="arabicParenR" startAt="3"/>
            </a:pPr>
            <a:r>
              <a:rPr lang="fr-FR" dirty="0" smtClean="0"/>
              <a:t>Modulation directe au </a:t>
            </a:r>
            <a:r>
              <a:rPr lang="fr-FR" dirty="0" err="1" smtClean="0"/>
              <a:t>THz</a:t>
            </a:r>
            <a:r>
              <a:rPr lang="fr-FR" dirty="0" smtClean="0"/>
              <a:t> de la distribution temporelle du laser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67544" y="4061971"/>
            <a:ext cx="762676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err="1" smtClean="0"/>
              <a:t>Emittance</a:t>
            </a:r>
            <a:r>
              <a:rPr lang="fr-FR" dirty="0" smtClean="0"/>
              <a:t> </a:t>
            </a:r>
            <a:r>
              <a:rPr lang="fr-FR" dirty="0" err="1" smtClean="0"/>
              <a:t>partitioning</a:t>
            </a:r>
            <a:r>
              <a:rPr lang="fr-FR" dirty="0" smtClean="0"/>
              <a:t>  </a:t>
            </a:r>
            <a:r>
              <a:rPr lang="fr-FR" dirty="0" err="1" smtClean="0"/>
              <a:t>strategies</a:t>
            </a:r>
            <a:r>
              <a:rPr lang="fr-FR" dirty="0" smtClean="0"/>
              <a:t> for future …; K. </a:t>
            </a:r>
            <a:r>
              <a:rPr lang="fr-FR" dirty="0" err="1" smtClean="0"/>
              <a:t>Bishofberger</a:t>
            </a:r>
            <a:r>
              <a:rPr lang="fr-FR" dirty="0" smtClean="0"/>
              <a:t>, LANL</a:t>
            </a:r>
          </a:p>
          <a:p>
            <a:r>
              <a:rPr lang="fr-FR" dirty="0" smtClean="0"/>
              <a:t>But: </a:t>
            </a:r>
            <a:r>
              <a:rPr lang="fr-FR" dirty="0" err="1" smtClean="0"/>
              <a:t>emittance</a:t>
            </a:r>
            <a:r>
              <a:rPr lang="fr-FR" dirty="0" smtClean="0"/>
              <a:t> transverse ultrabasse ≈ 0,1 </a:t>
            </a:r>
            <a:r>
              <a:rPr lang="fr-FR" dirty="0" err="1" smtClean="0"/>
              <a:t>mmmrad</a:t>
            </a:r>
            <a:r>
              <a:rPr lang="fr-FR" dirty="0" smtClean="0"/>
              <a:t> avec 250 </a:t>
            </a:r>
            <a:r>
              <a:rPr lang="fr-FR" dirty="0" err="1" smtClean="0"/>
              <a:t>pC</a:t>
            </a:r>
            <a:endParaRPr lang="fr-FR" dirty="0" smtClean="0"/>
          </a:p>
          <a:p>
            <a:r>
              <a:rPr lang="fr-FR" dirty="0" smtClean="0"/>
              <a:t>Couplage long. transverse, </a:t>
            </a:r>
            <a:r>
              <a:rPr lang="fr-FR" dirty="0" err="1" smtClean="0">
                <a:latin typeface="Symbol" pitchFamily="18" charset="2"/>
              </a:rPr>
              <a:t>e</a:t>
            </a:r>
            <a:r>
              <a:rPr lang="fr-FR" sz="1900" baseline="-20000" dirty="0" err="1" smtClean="0"/>
              <a:t>z</a:t>
            </a:r>
            <a:r>
              <a:rPr lang="fr-FR" dirty="0" smtClean="0"/>
              <a:t> augmente + chicane =&gt; </a:t>
            </a:r>
            <a:r>
              <a:rPr lang="fr-FR" dirty="0" err="1" smtClean="0"/>
              <a:t>e</a:t>
            </a:r>
            <a:r>
              <a:rPr lang="fr-FR" sz="1900" baseline="-20000" dirty="0" err="1" smtClean="0"/>
              <a:t>x,y</a:t>
            </a:r>
            <a:r>
              <a:rPr lang="fr-FR" dirty="0" smtClean="0"/>
              <a:t> diminuent</a:t>
            </a:r>
          </a:p>
          <a:p>
            <a:pPr marL="342900" indent="-342900">
              <a:buAutoNum type="arabicParenR"/>
            </a:pPr>
            <a:r>
              <a:rPr lang="fr-FR" dirty="0" smtClean="0"/>
              <a:t>Grand angle d’incidence du laser sur la </a:t>
            </a:r>
            <a:r>
              <a:rPr lang="fr-FR" dirty="0" err="1" smtClean="0"/>
              <a:t>photo-cathode</a:t>
            </a:r>
            <a:r>
              <a:rPr lang="fr-FR" dirty="0" smtClean="0"/>
              <a:t> =&gt; corr. X-Z</a:t>
            </a:r>
          </a:p>
          <a:p>
            <a:pPr marL="342900" indent="-342900">
              <a:buAutoNum type="arabicParenR"/>
            </a:pPr>
            <a:r>
              <a:rPr lang="fr-FR" dirty="0" smtClean="0"/>
              <a:t>Cathode très elliptique</a:t>
            </a:r>
          </a:p>
          <a:p>
            <a:pPr marL="342900" indent="-342900">
              <a:buAutoNum type="arabicParenR"/>
            </a:pPr>
            <a:r>
              <a:rPr lang="fr-FR" dirty="0" smtClean="0"/>
              <a:t>Onduleur avec B(x) mais pour 100 MeV =&gt; 100 m d’onduleurs à 3 T, prix?</a:t>
            </a:r>
          </a:p>
          <a:p>
            <a:pPr marL="342900" indent="-342900">
              <a:buAutoNum type="arabicParenR"/>
            </a:pPr>
            <a:r>
              <a:rPr lang="fr-FR" dirty="0" smtClean="0"/>
              <a:t>Traversée d’une feuille dont l’épaisseur varie en X mais effet sur le faisceau?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BBCD-D652-4D7A-A166-A8891C85E2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98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332656"/>
            <a:ext cx="1901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</a:t>
            </a:r>
            <a:r>
              <a:rPr lang="fr-FR" dirty="0" smtClean="0"/>
              <a:t>.   La Technologie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67544" y="692696"/>
            <a:ext cx="864428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Cavités  supra  </a:t>
            </a:r>
            <a:r>
              <a:rPr lang="fr-FR" dirty="0" err="1" smtClean="0"/>
              <a:t>acc</a:t>
            </a:r>
            <a:endParaRPr lang="fr-FR" dirty="0" smtClean="0"/>
          </a:p>
          <a:p>
            <a:r>
              <a:rPr lang="fr-FR" dirty="0" smtClean="0"/>
              <a:t>XFEL, ILC pousse la techno des cavités Nb TESLA 1,3 GHz, grand Q</a:t>
            </a:r>
            <a:r>
              <a:rPr lang="fr-FR" sz="2000" baseline="-20000" dirty="0" smtClean="0"/>
              <a:t>0</a:t>
            </a:r>
            <a:r>
              <a:rPr lang="fr-FR" dirty="0" smtClean="0"/>
              <a:t>, 32 MV/m</a:t>
            </a:r>
          </a:p>
          <a:p>
            <a:r>
              <a:rPr lang="fr-FR" dirty="0" smtClean="0"/>
              <a:t>Recette au point: </a:t>
            </a:r>
            <a:r>
              <a:rPr lang="fr-FR" dirty="0" err="1" smtClean="0"/>
              <a:t>electropolissage</a:t>
            </a:r>
            <a:r>
              <a:rPr lang="fr-FR" dirty="0" smtClean="0"/>
              <a:t>, HPR, inspection</a:t>
            </a:r>
          </a:p>
          <a:p>
            <a:r>
              <a:rPr lang="fr-FR" dirty="0" smtClean="0"/>
              <a:t>Mais tendance au CW, charge RF très forte 200 W/</a:t>
            </a:r>
            <a:r>
              <a:rPr lang="fr-FR" dirty="0" err="1" smtClean="0"/>
              <a:t>cryomodule</a:t>
            </a:r>
            <a:r>
              <a:rPr lang="fr-FR" dirty="0" smtClean="0"/>
              <a:t> =&gt; Très haut </a:t>
            </a:r>
            <a:r>
              <a:rPr lang="fr-FR" dirty="0"/>
              <a:t>Q</a:t>
            </a:r>
            <a:r>
              <a:rPr lang="fr-FR" baseline="-20000" dirty="0"/>
              <a:t>0 </a:t>
            </a:r>
            <a:r>
              <a:rPr lang="fr-FR" baseline="-20000" dirty="0" smtClean="0"/>
              <a:t> </a:t>
            </a:r>
            <a:r>
              <a:rPr lang="fr-FR" dirty="0" smtClean="0"/>
              <a:t>nécessaire!</a:t>
            </a:r>
          </a:p>
          <a:p>
            <a:r>
              <a:rPr lang="fr-FR" dirty="0" smtClean="0"/>
              <a:t> </a:t>
            </a:r>
            <a:r>
              <a:rPr lang="fr-FR" dirty="0" smtClean="0">
                <a:sym typeface="Wingdings" pitchFamily="2" charset="2"/>
              </a:rPr>
              <a:t>nouveau matériau: </a:t>
            </a:r>
            <a:r>
              <a:rPr lang="fr-FR" dirty="0" err="1" smtClean="0">
                <a:sym typeface="Wingdings" pitchFamily="2" charset="2"/>
              </a:rPr>
              <a:t>NbN</a:t>
            </a:r>
            <a:r>
              <a:rPr lang="fr-FR" dirty="0" smtClean="0">
                <a:sym typeface="Wingdings" pitchFamily="2" charset="2"/>
              </a:rPr>
              <a:t> avec T</a:t>
            </a:r>
            <a:r>
              <a:rPr lang="fr-FR" sz="1900" baseline="-20000" dirty="0" smtClean="0">
                <a:sym typeface="Wingdings" pitchFamily="2" charset="2"/>
              </a:rPr>
              <a:t>c</a:t>
            </a:r>
            <a:r>
              <a:rPr lang="fr-FR" dirty="0" smtClean="0">
                <a:sym typeface="Wingdings" pitchFamily="2" charset="2"/>
              </a:rPr>
              <a:t> &gt; 16 K, plus basse résistance de surface</a:t>
            </a:r>
          </a:p>
          <a:p>
            <a:r>
              <a:rPr lang="fr-FR" dirty="0" smtClean="0">
                <a:sym typeface="Wingdings" pitchFamily="2" charset="2"/>
              </a:rPr>
              <a:t>1</a:t>
            </a:r>
            <a:r>
              <a:rPr lang="fr-FR" baseline="30000" dirty="0" smtClean="0">
                <a:sym typeface="Wingdings" pitchFamily="2" charset="2"/>
              </a:rPr>
              <a:t>er</a:t>
            </a:r>
            <a:r>
              <a:rPr lang="fr-FR" dirty="0" smtClean="0">
                <a:sym typeface="Wingdings" pitchFamily="2" charset="2"/>
              </a:rPr>
              <a:t> résultats Q = 7,5.10</a:t>
            </a:r>
            <a:r>
              <a:rPr lang="fr-FR" sz="1900" baseline="20000" dirty="0" smtClean="0">
                <a:sym typeface="Wingdings" pitchFamily="2" charset="2"/>
              </a:rPr>
              <a:t>10</a:t>
            </a:r>
            <a:r>
              <a:rPr lang="fr-FR" dirty="0" smtClean="0">
                <a:sym typeface="Wingdings" pitchFamily="2" charset="2"/>
              </a:rPr>
              <a:t> à 2 K et 10 MV/m pour une cellule à 1,3 GHz</a:t>
            </a:r>
          </a:p>
          <a:p>
            <a:r>
              <a:rPr lang="fr-FR" dirty="0" smtClean="0">
                <a:sym typeface="Wingdings" pitchFamily="2" charset="2"/>
              </a:rPr>
              <a:t>Recette plus simple, 1 seul rinçage.</a:t>
            </a:r>
          </a:p>
          <a:p>
            <a:r>
              <a:rPr lang="fr-FR" dirty="0" smtClean="0">
                <a:solidFill>
                  <a:srgbClr val="FF0000"/>
                </a:solidFill>
                <a:sym typeface="Wingdings" pitchFamily="2" charset="2"/>
              </a:rPr>
              <a:t>S1 global collaboration pour l’ILC</a:t>
            </a:r>
            <a:r>
              <a:rPr lang="fr-FR" dirty="0" smtClean="0">
                <a:sym typeface="Wingdings" pitchFamily="2" charset="2"/>
              </a:rPr>
              <a:t>; but: 31,5 MV/m pour 1 </a:t>
            </a:r>
            <a:r>
              <a:rPr lang="fr-FR" dirty="0" err="1" smtClean="0">
                <a:sym typeface="Wingdings" pitchFamily="2" charset="2"/>
              </a:rPr>
              <a:t>cryomodule</a:t>
            </a:r>
            <a:endParaRPr lang="fr-FR" dirty="0" smtClean="0">
              <a:sym typeface="Wingdings" pitchFamily="2" charset="2"/>
            </a:endParaRPr>
          </a:p>
          <a:p>
            <a:r>
              <a:rPr lang="fr-FR" dirty="0" smtClean="0">
                <a:sym typeface="Wingdings" pitchFamily="2" charset="2"/>
              </a:rPr>
              <a:t>Test d’un </a:t>
            </a:r>
            <a:r>
              <a:rPr lang="fr-FR" dirty="0" err="1" smtClean="0">
                <a:sym typeface="Wingdings" pitchFamily="2" charset="2"/>
              </a:rPr>
              <a:t>cryomodule</a:t>
            </a:r>
            <a:r>
              <a:rPr lang="fr-FR" dirty="0" smtClean="0">
                <a:sym typeface="Wingdings" pitchFamily="2" charset="2"/>
              </a:rPr>
              <a:t> INFN avec 2 cavités FNAL, 2 cavités DESY et 2 cavités KEK</a:t>
            </a:r>
          </a:p>
          <a:p>
            <a:r>
              <a:rPr lang="fr-FR" dirty="0" smtClean="0">
                <a:sym typeface="Wingdings" pitchFamily="2" charset="2"/>
              </a:rPr>
              <a:t>Avant installation , moyenne = 30 MV/m</a:t>
            </a:r>
          </a:p>
          <a:p>
            <a:r>
              <a:rPr lang="fr-FR" dirty="0" smtClean="0">
                <a:sym typeface="Wingdings" pitchFamily="2" charset="2"/>
              </a:rPr>
              <a:t>Après installation dans </a:t>
            </a:r>
            <a:r>
              <a:rPr lang="fr-FR" dirty="0" err="1" smtClean="0">
                <a:sym typeface="Wingdings" pitchFamily="2" charset="2"/>
              </a:rPr>
              <a:t>cryomodule</a:t>
            </a:r>
            <a:r>
              <a:rPr lang="fr-FR" dirty="0" smtClean="0">
                <a:sym typeface="Wingdings" pitchFamily="2" charset="2"/>
              </a:rPr>
              <a:t>: 27,7 MV/m</a:t>
            </a:r>
          </a:p>
          <a:p>
            <a:r>
              <a:rPr lang="fr-FR" dirty="0" smtClean="0">
                <a:sym typeface="Wingdings" pitchFamily="2" charset="2"/>
              </a:rPr>
              <a:t>Les 6 combinées = 26 MV/m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4149080"/>
            <a:ext cx="646125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Cavités supra déflectrices et crabes</a:t>
            </a:r>
          </a:p>
          <a:p>
            <a:r>
              <a:rPr lang="fr-FR" dirty="0" smtClean="0"/>
              <a:t>En plein essor, 1 cavité crabe à KEK depuis 2007 à 500 MHz, TM110</a:t>
            </a:r>
          </a:p>
          <a:p>
            <a:r>
              <a:rPr lang="fr-FR" dirty="0" smtClean="0"/>
              <a:t>-1 cavité déflectrice à Jefferson </a:t>
            </a:r>
            <a:r>
              <a:rPr lang="fr-FR" dirty="0" err="1" smtClean="0"/>
              <a:t>Lab</a:t>
            </a:r>
            <a:endParaRPr lang="fr-FR" dirty="0" smtClean="0"/>
          </a:p>
          <a:p>
            <a:r>
              <a:rPr lang="fr-FR" dirty="0" smtClean="0"/>
              <a:t>-1 cavité crabe pour l’upgrade de luminosité du LHC</a:t>
            </a:r>
          </a:p>
          <a:p>
            <a:r>
              <a:rPr lang="fr-FR" dirty="0" smtClean="0"/>
              <a:t>-1 </a:t>
            </a:r>
            <a:r>
              <a:rPr lang="fr-FR" dirty="0"/>
              <a:t>cavité déflectrice </a:t>
            </a:r>
            <a:r>
              <a:rPr lang="fr-FR" dirty="0" smtClean="0"/>
              <a:t>pour le projet X</a:t>
            </a:r>
          </a:p>
          <a:p>
            <a:r>
              <a:rPr lang="fr-FR" dirty="0" smtClean="0"/>
              <a:t>Cavités en mode TEM ou TE avec des barres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66751" y="5877272"/>
            <a:ext cx="6841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Cavités </a:t>
            </a:r>
            <a:r>
              <a:rPr lang="fr-FR" dirty="0" err="1" smtClean="0"/>
              <a:t>spoke</a:t>
            </a:r>
            <a:r>
              <a:rPr lang="fr-FR" dirty="0" smtClean="0"/>
              <a:t> pour des b = 0,1 -&gt; 0,3, permet des basses fréquences</a:t>
            </a:r>
          </a:p>
          <a:p>
            <a:r>
              <a:rPr lang="fr-FR" dirty="0" smtClean="0"/>
              <a:t> à des tailles raisonnables, </a:t>
            </a:r>
            <a:r>
              <a:rPr lang="fr-FR" dirty="0" err="1" smtClean="0"/>
              <a:t>Rs</a:t>
            </a:r>
            <a:r>
              <a:rPr lang="fr-FR" dirty="0" smtClean="0"/>
              <a:t>&gt;&gt;1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BBCD-D652-4D7A-A166-A8891C85E2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112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8158</TotalTime>
  <Words>2147</Words>
  <Application>Microsoft Office PowerPoint</Application>
  <PresentationFormat>Affichage à l'écran (4:3)</PresentationFormat>
  <Paragraphs>239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CNRS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Raphael Roux</dc:creator>
  <cp:lastModifiedBy>Raphael Roux</cp:lastModifiedBy>
  <cp:revision>78</cp:revision>
  <dcterms:created xsi:type="dcterms:W3CDTF">2012-10-19T12:14:25Z</dcterms:created>
  <dcterms:modified xsi:type="dcterms:W3CDTF">2012-10-31T12:21:19Z</dcterms:modified>
</cp:coreProperties>
</file>