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  <p:sldMasterId id="2147483746" r:id="rId7"/>
    <p:sldMasterId id="2147483758" r:id="rId8"/>
    <p:sldMasterId id="2147483818" r:id="rId9"/>
    <p:sldMasterId id="2147483975" r:id="rId10"/>
    <p:sldMasterId id="2147483987" r:id="rId11"/>
    <p:sldMasterId id="2147483999" r:id="rId12"/>
    <p:sldMasterId id="2147484005" r:id="rId13"/>
  </p:sldMasterIdLst>
  <p:notesMasterIdLst>
    <p:notesMasterId r:id="rId81"/>
  </p:notesMasterIdLst>
  <p:sldIdLst>
    <p:sldId id="260" r:id="rId14"/>
    <p:sldId id="261" r:id="rId15"/>
    <p:sldId id="262" r:id="rId16"/>
    <p:sldId id="263" r:id="rId17"/>
    <p:sldId id="264" r:id="rId18"/>
    <p:sldId id="265" r:id="rId19"/>
    <p:sldId id="266" r:id="rId20"/>
    <p:sldId id="359" r:id="rId21"/>
    <p:sldId id="267" r:id="rId22"/>
    <p:sldId id="377" r:id="rId23"/>
    <p:sldId id="268" r:id="rId24"/>
    <p:sldId id="269" r:id="rId25"/>
    <p:sldId id="270" r:id="rId26"/>
    <p:sldId id="271" r:id="rId27"/>
    <p:sldId id="272" r:id="rId28"/>
    <p:sldId id="383" r:id="rId29"/>
    <p:sldId id="273" r:id="rId30"/>
    <p:sldId id="278" r:id="rId31"/>
    <p:sldId id="275" r:id="rId32"/>
    <p:sldId id="276" r:id="rId33"/>
    <p:sldId id="277" r:id="rId34"/>
    <p:sldId id="279" r:id="rId35"/>
    <p:sldId id="280" r:id="rId36"/>
    <p:sldId id="281" r:id="rId37"/>
    <p:sldId id="282" r:id="rId38"/>
    <p:sldId id="283" r:id="rId39"/>
    <p:sldId id="360" r:id="rId40"/>
    <p:sldId id="361" r:id="rId41"/>
    <p:sldId id="287" r:id="rId42"/>
    <p:sldId id="288" r:id="rId43"/>
    <p:sldId id="289" r:id="rId44"/>
    <p:sldId id="290" r:id="rId45"/>
    <p:sldId id="295" r:id="rId46"/>
    <p:sldId id="296" r:id="rId47"/>
    <p:sldId id="297" r:id="rId48"/>
    <p:sldId id="298" r:id="rId49"/>
    <p:sldId id="299" r:id="rId50"/>
    <p:sldId id="345" r:id="rId51"/>
    <p:sldId id="301" r:id="rId52"/>
    <p:sldId id="305" r:id="rId53"/>
    <p:sldId id="306" r:id="rId54"/>
    <p:sldId id="307" r:id="rId55"/>
    <p:sldId id="308" r:id="rId56"/>
    <p:sldId id="309" r:id="rId57"/>
    <p:sldId id="310" r:id="rId58"/>
    <p:sldId id="370" r:id="rId59"/>
    <p:sldId id="313" r:id="rId60"/>
    <p:sldId id="314" r:id="rId61"/>
    <p:sldId id="315" r:id="rId62"/>
    <p:sldId id="357" r:id="rId63"/>
    <p:sldId id="376" r:id="rId64"/>
    <p:sldId id="321" r:id="rId65"/>
    <p:sldId id="322" r:id="rId66"/>
    <p:sldId id="374" r:id="rId67"/>
    <p:sldId id="375" r:id="rId68"/>
    <p:sldId id="327" r:id="rId69"/>
    <p:sldId id="381" r:id="rId70"/>
    <p:sldId id="371" r:id="rId71"/>
    <p:sldId id="362" r:id="rId72"/>
    <p:sldId id="372" r:id="rId73"/>
    <p:sldId id="365" r:id="rId74"/>
    <p:sldId id="380" r:id="rId75"/>
    <p:sldId id="366" r:id="rId76"/>
    <p:sldId id="367" r:id="rId77"/>
    <p:sldId id="368" r:id="rId78"/>
    <p:sldId id="369" r:id="rId79"/>
    <p:sldId id="373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-153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70" Type="http://schemas.openxmlformats.org/officeDocument/2006/relationships/slide" Target="slides/slide57.xml"/><Relationship Id="rId71" Type="http://schemas.openxmlformats.org/officeDocument/2006/relationships/slide" Target="slides/slide58.xml"/><Relationship Id="rId72" Type="http://schemas.openxmlformats.org/officeDocument/2006/relationships/slide" Target="slides/slide59.xml"/><Relationship Id="rId73" Type="http://schemas.openxmlformats.org/officeDocument/2006/relationships/slide" Target="slides/slide60.xml"/><Relationship Id="rId74" Type="http://schemas.openxmlformats.org/officeDocument/2006/relationships/slide" Target="slides/slide61.xml"/><Relationship Id="rId75" Type="http://schemas.openxmlformats.org/officeDocument/2006/relationships/slide" Target="slides/slide62.xml"/><Relationship Id="rId76" Type="http://schemas.openxmlformats.org/officeDocument/2006/relationships/slide" Target="slides/slide63.xml"/><Relationship Id="rId77" Type="http://schemas.openxmlformats.org/officeDocument/2006/relationships/slide" Target="slides/slide64.xml"/><Relationship Id="rId78" Type="http://schemas.openxmlformats.org/officeDocument/2006/relationships/slide" Target="slides/slide65.xml"/><Relationship Id="rId79" Type="http://schemas.openxmlformats.org/officeDocument/2006/relationships/slide" Target="slides/slide6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63" Type="http://schemas.openxmlformats.org/officeDocument/2006/relationships/slide" Target="slides/slide50.xml"/><Relationship Id="rId64" Type="http://schemas.openxmlformats.org/officeDocument/2006/relationships/slide" Target="slides/slide51.xml"/><Relationship Id="rId65" Type="http://schemas.openxmlformats.org/officeDocument/2006/relationships/slide" Target="slides/slide52.xml"/><Relationship Id="rId66" Type="http://schemas.openxmlformats.org/officeDocument/2006/relationships/slide" Target="slides/slide53.xml"/><Relationship Id="rId67" Type="http://schemas.openxmlformats.org/officeDocument/2006/relationships/slide" Target="slides/slide54.xml"/><Relationship Id="rId68" Type="http://schemas.openxmlformats.org/officeDocument/2006/relationships/slide" Target="slides/slide55.xml"/><Relationship Id="rId69" Type="http://schemas.openxmlformats.org/officeDocument/2006/relationships/slide" Target="slides/slide56.xml"/><Relationship Id="rId80" Type="http://schemas.openxmlformats.org/officeDocument/2006/relationships/slide" Target="slides/slide67.xml"/><Relationship Id="rId81" Type="http://schemas.openxmlformats.org/officeDocument/2006/relationships/notesMaster" Target="notesMasters/notes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D8406-A4D7-4A71-84AD-380192206BDE}" type="datetimeFigureOut">
              <a:rPr lang="en-GB" smtClean="0"/>
              <a:t>30/06/13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00E8F-1679-439B-89B9-717E9ECE14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860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808A21-55A4-47F2-BF15-A62BAD320C2F}" type="slidenum">
              <a:rPr lang="en-US">
                <a:solidFill>
                  <a:prstClr val="black"/>
                </a:solidFill>
              </a:rPr>
              <a:pPr eaLnBrk="1" hangingPunct="1"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824017-3445-4D27-847D-3D2E73FD82E8}" type="slidenum">
              <a:rPr lang="en-US">
                <a:solidFill>
                  <a:prstClr val="black"/>
                </a:solidFill>
              </a:rPr>
              <a:pPr eaLnBrk="1" hangingPunct="1"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F515-41F0-4CA6-AA47-A4817A390ACC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3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B9CA5-CC8C-4070-AA87-862CFBA9EEBA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0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B9CA5-CC8C-4070-AA87-862CFBA9EEBA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27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B9CA5-CC8C-4070-AA87-862CFBA9EEBA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410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B9CA5-CC8C-4070-AA87-862CFBA9EEBA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624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9FF-9568-47A9-B7F1-38E3AAC85D00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22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9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89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138141-F966-40CB-A799-1772BD8EFF9C}" type="slidenum">
              <a:rPr lang="en-US">
                <a:solidFill>
                  <a:srgbClr val="000000"/>
                </a:solidFill>
              </a:rPr>
              <a:pPr eaLnBrk="1" hangingPunct="1"/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30/06/13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72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30/06/13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3004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782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567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169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4140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405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899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711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215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264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3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30/06/13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5880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308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901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9096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019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765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358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523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958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001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858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99058-ADF8-4143-B7FC-734437174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113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445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9376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505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0248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08/06/2013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03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4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0227F8-C00D-4BE0-9C12-01A44F1B320C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62675" y="6375400"/>
            <a:ext cx="2133600" cy="365125"/>
          </a:xfrm>
          <a:prstGeom prst="rect">
            <a:avLst/>
          </a:prstGeo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7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62675" y="6375400"/>
            <a:ext cx="2133600" cy="365125"/>
          </a:xfrm>
          <a:prstGeom prst="rect">
            <a:avLst/>
          </a:prstGeo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88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162675" y="6375400"/>
            <a:ext cx="2133600" cy="365125"/>
          </a:xfrm>
          <a:prstGeom prst="rect">
            <a:avLst/>
          </a:prstGeo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017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62675" y="6375400"/>
            <a:ext cx="2133600" cy="365125"/>
          </a:xfrm>
          <a:prstGeom prst="rect">
            <a:avLst/>
          </a:prstGeo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599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E0B8-F332-43A6-B622-22FD7206FF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9E53-8103-45A9-B5BD-FF973E897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84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6C4F1-2643-4C9D-820B-3677805F9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492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E0B8-F332-43A6-B622-22FD7206FF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9E53-8103-45A9-B5BD-FF973E897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735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E0B8-F332-43A6-B622-22FD7206FF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9E53-8103-45A9-B5BD-FF973E897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659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E0B8-F332-43A6-B622-22FD7206FF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9E53-8103-45A9-B5BD-FF973E897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77564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E0B8-F332-43A6-B622-22FD7206FF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9E53-8103-45A9-B5BD-FF973E897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643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E0B8-F332-43A6-B622-22FD7206FF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9E53-8103-45A9-B5BD-FF973E897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668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E0B8-F332-43A6-B622-22FD7206FF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9E53-8103-45A9-B5BD-FF973E897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724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E0B8-F332-43A6-B622-22FD7206FF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9E53-8103-45A9-B5BD-FF973E897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514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E0B8-F332-43A6-B622-22FD7206FF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9E53-8103-45A9-B5BD-FF973E897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042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E0B8-F332-43A6-B622-22FD7206FF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9E53-8103-45A9-B5BD-FF973E897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999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E0B8-F332-43A6-B622-22FD7206FF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9E53-8103-45A9-B5BD-FF973E897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73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63E88-B1BA-4054-87DD-A2633A0DC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18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EF8BF-E65F-4C96-A57F-3316F4175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5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6F58D-A677-4F5B-A32E-8C1A0AF23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32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FD63D-E1D5-484D-8EC1-EC25B3D36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85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C13A7-AD87-4FF8-94C2-24D654AB9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35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9A296-6BB3-4326-9604-C90B8D549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4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30/06/13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205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957CB-7681-4EE2-95C3-4964F031F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29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87AAA-8F9E-41C1-B4D7-30308E487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50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7A345-6932-427D-870B-400575968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62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FF8CE8E-0B69-4C5E-8398-13B60050C7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294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DD6D6D4-15F4-40C6-9B0F-A8FFA09B5A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670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89C7153-2B6F-462F-9233-CA3FF501E3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260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5AA63F5-D43F-40C8-9970-00416AD313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310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74047BB-F62E-42E2-BDA7-DFCE405918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9412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6576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17526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F6D1060-312C-405B-B36F-C7B938018C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358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D92D834-D4C7-45DB-AAAA-ADB6480501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51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30/06/13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434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4A00C03-80E9-4491-8409-0B55C3DFBB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697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FDD1904-A764-44D8-88F9-DB8B084F21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201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49DA281-A6ED-44A8-BB20-43CFC98210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334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3436FA4-FCFA-438A-A9C8-54819D4884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9399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20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02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582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5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44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27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30/06/13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1746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89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80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064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946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38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26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32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02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59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30/06/13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341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65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929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688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320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484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57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01058" y="2746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419296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81" y="115416"/>
            <a:ext cx="6839223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5-9-2011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42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LHC from commissioning to operations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7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187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16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30/06/13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5909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271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613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042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427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2940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7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328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58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674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5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30/06/13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2759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256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440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319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233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936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4031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887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250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883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283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30/06/13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1592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1963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9357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716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71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907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456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270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348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439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2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30/06/13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4090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799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498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982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297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195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98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8682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464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669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19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theme" Target="../theme/theme12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FD4D8-0855-4274-9BFA-C698337E5928}" type="datetimeFigureOut">
              <a:rPr lang="en-GB" smtClean="0"/>
              <a:t>30/06/13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50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0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4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7394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0E0B8-F332-43A6-B622-22FD7206FF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B9E53-8103-45A9-B5BD-FF973E897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9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A86783-3600-4966-B07C-7B535950855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2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81B1E85-CC46-4E79-AFD6-475AC929CE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65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3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>
                <a:lumMod val="92000"/>
              </a:srgbClr>
            </a:gs>
            <a:gs pos="13000">
              <a:schemeClr val="bg1">
                <a:lumMod val="75000"/>
              </a:schemeClr>
            </a:gs>
            <a:gs pos="21001">
              <a:schemeClr val="bg1">
                <a:lumMod val="85000"/>
              </a:schemeClr>
            </a:gs>
            <a:gs pos="63000">
              <a:srgbClr val="FFFFFF"/>
            </a:gs>
            <a:gs pos="68000">
              <a:schemeClr val="bg1">
                <a:lumMod val="74000"/>
              </a:schemeClr>
            </a:gs>
            <a:gs pos="82001">
              <a:schemeClr val="bg1">
                <a:lumMod val="87000"/>
              </a:schemeClr>
            </a:gs>
            <a:gs pos="100000">
              <a:srgbClr val="EAEAEA">
                <a:lumMod val="7000"/>
                <a:lumOff val="93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6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4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3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0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1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0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emf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6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74.emf"/><Relationship Id="rId7" Type="http://schemas.openxmlformats.org/officeDocument/2006/relationships/image" Target="../media/image75.emf"/><Relationship Id="rId8" Type="http://schemas.openxmlformats.org/officeDocument/2006/relationships/image" Target="../media/image76.emf"/><Relationship Id="rId9" Type="http://schemas.openxmlformats.org/officeDocument/2006/relationships/image" Target="../media/image77.emf"/><Relationship Id="rId10" Type="http://schemas.openxmlformats.org/officeDocument/2006/relationships/image" Target="../media/image78.png"/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80.jpeg"/><Relationship Id="rId3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8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Relationship Id="rId2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85.jpg"/><Relationship Id="rId3" Type="http://schemas.openxmlformats.org/officeDocument/2006/relationships/image" Target="../media/image86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87.jpg"/><Relationship Id="rId3" Type="http://schemas.openxmlformats.org/officeDocument/2006/relationships/image" Target="../media/image85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92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94.jpeg"/><Relationship Id="rId3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807031_01-A4-at-144-dpi.jpg"/>
          <p:cNvPicPr>
            <a:picLocks noChangeAspect="1"/>
          </p:cNvPicPr>
          <p:nvPr/>
        </p:nvPicPr>
        <p:blipFill>
          <a:blip r:embed="rId2">
            <a:lum bright="-2000" contrast="2000"/>
          </a:blip>
          <a:stretch>
            <a:fillRect/>
          </a:stretch>
        </p:blipFill>
        <p:spPr>
          <a:xfrm>
            <a:off x="-4318" y="0"/>
            <a:ext cx="9161277" cy="6870958"/>
          </a:xfrm>
          <a:prstGeom prst="rect">
            <a:avLst/>
          </a:prstGeom>
          <a:effectLst>
            <a:innerShdw blurRad="38100" dist="50800" dir="2700000">
              <a:prstClr val="black"/>
            </a:innerShdw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318" y="5571265"/>
            <a:ext cx="1584176" cy="12378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 descr="accnet-logo-extremely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56376" y="6182212"/>
            <a:ext cx="984328" cy="422777"/>
          </a:xfrm>
          <a:prstGeom prst="rect">
            <a:avLst/>
          </a:prstGeom>
        </p:spPr>
      </p:pic>
      <p:pic>
        <p:nvPicPr>
          <p:cNvPr id="8" name="Picture 7" descr="EuCARD_moy_transparent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64816" y="5328876"/>
            <a:ext cx="1167448" cy="7531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604989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i="1" kern="0" dirty="0">
                <a:solidFill>
                  <a:prstClr val="white"/>
                </a:solidFill>
              </a:rPr>
              <a:t>Work supported by the </a:t>
            </a:r>
            <a:r>
              <a:rPr lang="en-US" sz="1200" b="1" i="1" kern="0" dirty="0">
                <a:solidFill>
                  <a:prstClr val="white"/>
                </a:solidFill>
              </a:rPr>
              <a:t>European Commission </a:t>
            </a:r>
            <a:r>
              <a:rPr lang="en-US" sz="1200" i="1" kern="0" dirty="0">
                <a:solidFill>
                  <a:prstClr val="white"/>
                </a:solidFill>
              </a:rPr>
              <a:t>under the FP7 Research Infrastructures project </a:t>
            </a:r>
            <a:r>
              <a:rPr lang="en-US" sz="1200" b="1" i="1" kern="0" dirty="0">
                <a:solidFill>
                  <a:prstClr val="white"/>
                </a:solidFill>
              </a:rPr>
              <a:t>EuCARD</a:t>
            </a:r>
            <a:r>
              <a:rPr lang="en-US" sz="1200" i="1" kern="0" dirty="0">
                <a:solidFill>
                  <a:prstClr val="white"/>
                </a:solidFill>
              </a:rPr>
              <a:t>, grant agreement no.~227579</a:t>
            </a:r>
            <a:endParaRPr lang="en-GB" sz="1200" i="1" kern="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6118" y="1124744"/>
            <a:ext cx="8062664" cy="1470025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</a:rPr>
              <a:t>LHC Status &amp; Plans</a:t>
            </a:r>
            <a:endParaRPr lang="en-GB" sz="7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3068960"/>
            <a:ext cx="7344816" cy="17526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Frank Zimmermann, CERN/BE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LAL, 28 June 2013</a:t>
            </a:r>
          </a:p>
        </p:txBody>
      </p:sp>
    </p:spTree>
    <p:extLst>
      <p:ext uri="{BB962C8B-B14F-4D97-AF65-F5344CB8AC3E}">
        <p14:creationId xmlns:p14="http://schemas.microsoft.com/office/powerpoint/2010/main" val="3705577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creen Shot 2013-05-08 at 2.00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" y="0"/>
            <a:ext cx="9144000" cy="668655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133330" y="53498"/>
            <a:ext cx="6619340" cy="5704874"/>
          </a:xfrm>
          <a:custGeom>
            <a:avLst/>
            <a:gdLst>
              <a:gd name="connsiteX0" fmla="*/ 0 w 6619340"/>
              <a:gd name="connsiteY0" fmla="*/ 4551992 h 5704874"/>
              <a:gd name="connsiteX1" fmla="*/ 1454841 w 6619340"/>
              <a:gd name="connsiteY1" fmla="*/ 4383204 h 5704874"/>
              <a:gd name="connsiteX2" fmla="*/ 1591484 w 6619340"/>
              <a:gd name="connsiteY2" fmla="*/ 4423392 h 5704874"/>
              <a:gd name="connsiteX3" fmla="*/ 1486992 w 6619340"/>
              <a:gd name="connsiteY3" fmla="*/ 4503767 h 5704874"/>
              <a:gd name="connsiteX4" fmla="*/ 1221745 w 6619340"/>
              <a:gd name="connsiteY4" fmla="*/ 4584142 h 5704874"/>
              <a:gd name="connsiteX5" fmla="*/ 1020800 w 6619340"/>
              <a:gd name="connsiteY5" fmla="*/ 4608254 h 5704874"/>
              <a:gd name="connsiteX6" fmla="*/ 779666 w 6619340"/>
              <a:gd name="connsiteY6" fmla="*/ 4632367 h 5704874"/>
              <a:gd name="connsiteX7" fmla="*/ 466192 w 6619340"/>
              <a:gd name="connsiteY7" fmla="*/ 4624329 h 5704874"/>
              <a:gd name="connsiteX8" fmla="*/ 257209 w 6619340"/>
              <a:gd name="connsiteY8" fmla="*/ 4849379 h 5704874"/>
              <a:gd name="connsiteX9" fmla="*/ 731439 w 6619340"/>
              <a:gd name="connsiteY9" fmla="*/ 4913679 h 5704874"/>
              <a:gd name="connsiteX10" fmla="*/ 916309 w 6619340"/>
              <a:gd name="connsiteY10" fmla="*/ 4720779 h 5704874"/>
              <a:gd name="connsiteX11" fmla="*/ 1149405 w 6619340"/>
              <a:gd name="connsiteY11" fmla="*/ 4600217 h 5704874"/>
              <a:gd name="connsiteX12" fmla="*/ 1615597 w 6619340"/>
              <a:gd name="connsiteY12" fmla="*/ 4495729 h 5704874"/>
              <a:gd name="connsiteX13" fmla="*/ 2234507 w 6619340"/>
              <a:gd name="connsiteY13" fmla="*/ 4286754 h 5704874"/>
              <a:gd name="connsiteX14" fmla="*/ 2933796 w 6619340"/>
              <a:gd name="connsiteY14" fmla="*/ 4198341 h 5704874"/>
              <a:gd name="connsiteX15" fmla="*/ 3520555 w 6619340"/>
              <a:gd name="connsiteY15" fmla="*/ 4230491 h 5704874"/>
              <a:gd name="connsiteX16" fmla="*/ 3817954 w 6619340"/>
              <a:gd name="connsiteY16" fmla="*/ 4270679 h 5704874"/>
              <a:gd name="connsiteX17" fmla="*/ 4147503 w 6619340"/>
              <a:gd name="connsiteY17" fmla="*/ 4359092 h 5704874"/>
              <a:gd name="connsiteX18" fmla="*/ 4412751 w 6619340"/>
              <a:gd name="connsiteY18" fmla="*/ 4479654 h 5704874"/>
              <a:gd name="connsiteX19" fmla="*/ 4726225 w 6619340"/>
              <a:gd name="connsiteY19" fmla="*/ 4704704 h 5704874"/>
              <a:gd name="connsiteX20" fmla="*/ 4846792 w 6619340"/>
              <a:gd name="connsiteY20" fmla="*/ 4921717 h 5704874"/>
              <a:gd name="connsiteX21" fmla="*/ 4702111 w 6619340"/>
              <a:gd name="connsiteY21" fmla="*/ 5275367 h 5704874"/>
              <a:gd name="connsiteX22" fmla="*/ 4444902 w 6619340"/>
              <a:gd name="connsiteY22" fmla="*/ 5444155 h 5704874"/>
              <a:gd name="connsiteX23" fmla="*/ 3568782 w 6619340"/>
              <a:gd name="connsiteY23" fmla="*/ 5677242 h 5704874"/>
              <a:gd name="connsiteX24" fmla="*/ 2877531 w 6619340"/>
              <a:gd name="connsiteY24" fmla="*/ 5693317 h 5704874"/>
              <a:gd name="connsiteX25" fmla="*/ 2282734 w 6619340"/>
              <a:gd name="connsiteY25" fmla="*/ 5612942 h 5704874"/>
              <a:gd name="connsiteX26" fmla="*/ 1687937 w 6619340"/>
              <a:gd name="connsiteY26" fmla="*/ 5412004 h 5704874"/>
              <a:gd name="connsiteX27" fmla="*/ 1334274 w 6619340"/>
              <a:gd name="connsiteY27" fmla="*/ 5098542 h 5704874"/>
              <a:gd name="connsiteX28" fmla="*/ 1422690 w 6619340"/>
              <a:gd name="connsiteY28" fmla="*/ 4704704 h 5704874"/>
              <a:gd name="connsiteX29" fmla="*/ 1728126 w 6619340"/>
              <a:gd name="connsiteY29" fmla="*/ 4511804 h 5704874"/>
              <a:gd name="connsiteX30" fmla="*/ 2065714 w 6619340"/>
              <a:gd name="connsiteY30" fmla="*/ 4359092 h 5704874"/>
              <a:gd name="connsiteX31" fmla="*/ 2363112 w 6619340"/>
              <a:gd name="connsiteY31" fmla="*/ 4085816 h 5704874"/>
              <a:gd name="connsiteX32" fmla="*/ 2403301 w 6619340"/>
              <a:gd name="connsiteY32" fmla="*/ 3683941 h 5704874"/>
              <a:gd name="connsiteX33" fmla="*/ 1993373 w 6619340"/>
              <a:gd name="connsiteY33" fmla="*/ 3306179 h 5704874"/>
              <a:gd name="connsiteX34" fmla="*/ 1366425 w 6619340"/>
              <a:gd name="connsiteY34" fmla="*/ 2904303 h 5704874"/>
              <a:gd name="connsiteX35" fmla="*/ 1125291 w 6619340"/>
              <a:gd name="connsiteY35" fmla="*/ 2590841 h 5704874"/>
              <a:gd name="connsiteX36" fmla="*/ 860044 w 6619340"/>
              <a:gd name="connsiteY36" fmla="*/ 2140740 h 5704874"/>
              <a:gd name="connsiteX37" fmla="*/ 634986 w 6619340"/>
              <a:gd name="connsiteY37" fmla="*/ 1746903 h 5704874"/>
              <a:gd name="connsiteX38" fmla="*/ 482267 w 6619340"/>
              <a:gd name="connsiteY38" fmla="*/ 1361103 h 5704874"/>
              <a:gd name="connsiteX39" fmla="*/ 514419 w 6619340"/>
              <a:gd name="connsiteY39" fmla="*/ 1111940 h 5704874"/>
              <a:gd name="connsiteX40" fmla="*/ 715364 w 6619340"/>
              <a:gd name="connsiteY40" fmla="*/ 782402 h 5704874"/>
              <a:gd name="connsiteX41" fmla="*/ 1261934 w 6619340"/>
              <a:gd name="connsiteY41" fmla="*/ 420715 h 5704874"/>
              <a:gd name="connsiteX42" fmla="*/ 1856731 w 6619340"/>
              <a:gd name="connsiteY42" fmla="*/ 235852 h 5704874"/>
              <a:gd name="connsiteX43" fmla="*/ 2684624 w 6619340"/>
              <a:gd name="connsiteY43" fmla="*/ 34915 h 5704874"/>
              <a:gd name="connsiteX44" fmla="*/ 3584857 w 6619340"/>
              <a:gd name="connsiteY44" fmla="*/ 2765 h 5704874"/>
              <a:gd name="connsiteX45" fmla="*/ 4501166 w 6619340"/>
              <a:gd name="connsiteY45" fmla="*/ 67065 h 5704874"/>
              <a:gd name="connsiteX46" fmla="*/ 5457664 w 6619340"/>
              <a:gd name="connsiteY46" fmla="*/ 268002 h 5704874"/>
              <a:gd name="connsiteX47" fmla="*/ 6156953 w 6619340"/>
              <a:gd name="connsiteY47" fmla="*/ 597540 h 5704874"/>
              <a:gd name="connsiteX48" fmla="*/ 6590994 w 6619340"/>
              <a:gd name="connsiteY48" fmla="*/ 1103903 h 5704874"/>
              <a:gd name="connsiteX49" fmla="*/ 6534729 w 6619340"/>
              <a:gd name="connsiteY49" fmla="*/ 1610265 h 5704874"/>
              <a:gd name="connsiteX50" fmla="*/ 6189104 w 6619340"/>
              <a:gd name="connsiteY50" fmla="*/ 1963915 h 5704874"/>
              <a:gd name="connsiteX51" fmla="*/ 5409438 w 6619340"/>
              <a:gd name="connsiteY51" fmla="*/ 2325603 h 5704874"/>
              <a:gd name="connsiteX52" fmla="*/ 4975397 w 6619340"/>
              <a:gd name="connsiteY52" fmla="*/ 2454203 h 5704874"/>
              <a:gd name="connsiteX53" fmla="*/ 4075163 w 6619340"/>
              <a:gd name="connsiteY53" fmla="*/ 2598878 h 5704874"/>
              <a:gd name="connsiteX54" fmla="*/ 3416064 w 6619340"/>
              <a:gd name="connsiteY54" fmla="*/ 2598878 h 5704874"/>
              <a:gd name="connsiteX55" fmla="*/ 2539944 w 6619340"/>
              <a:gd name="connsiteY55" fmla="*/ 2542616 h 5704874"/>
              <a:gd name="connsiteX56" fmla="*/ 1969260 w 6619340"/>
              <a:gd name="connsiteY56" fmla="*/ 2462241 h 5704874"/>
              <a:gd name="connsiteX57" fmla="*/ 1406614 w 6619340"/>
              <a:gd name="connsiteY57" fmla="*/ 2245228 h 5704874"/>
              <a:gd name="connsiteX58" fmla="*/ 948460 w 6619340"/>
              <a:gd name="connsiteY58" fmla="*/ 1988028 h 5704874"/>
              <a:gd name="connsiteX59" fmla="*/ 651061 w 6619340"/>
              <a:gd name="connsiteY59" fmla="*/ 1738865 h 5704874"/>
              <a:gd name="connsiteX60" fmla="*/ 530494 w 6619340"/>
              <a:gd name="connsiteY60" fmla="*/ 1554003 h 5704874"/>
              <a:gd name="connsiteX61" fmla="*/ 530494 w 6619340"/>
              <a:gd name="connsiteY61" fmla="*/ 1554003 h 570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619340" h="5704874">
                <a:moveTo>
                  <a:pt x="0" y="4551992"/>
                </a:moveTo>
                <a:lnTo>
                  <a:pt x="1454841" y="4383204"/>
                </a:lnTo>
                <a:cubicBezTo>
                  <a:pt x="1720088" y="4361771"/>
                  <a:pt x="1586126" y="4403298"/>
                  <a:pt x="1591484" y="4423392"/>
                </a:cubicBezTo>
                <a:cubicBezTo>
                  <a:pt x="1596842" y="4443486"/>
                  <a:pt x="1548615" y="4476975"/>
                  <a:pt x="1486992" y="4503767"/>
                </a:cubicBezTo>
                <a:cubicBezTo>
                  <a:pt x="1425369" y="4530559"/>
                  <a:pt x="1299444" y="4566728"/>
                  <a:pt x="1221745" y="4584142"/>
                </a:cubicBezTo>
                <a:cubicBezTo>
                  <a:pt x="1144046" y="4601556"/>
                  <a:pt x="1020800" y="4608254"/>
                  <a:pt x="1020800" y="4608254"/>
                </a:cubicBezTo>
                <a:cubicBezTo>
                  <a:pt x="947120" y="4616292"/>
                  <a:pt x="872101" y="4629688"/>
                  <a:pt x="779666" y="4632367"/>
                </a:cubicBezTo>
                <a:cubicBezTo>
                  <a:pt x="687231" y="4635046"/>
                  <a:pt x="553268" y="4588160"/>
                  <a:pt x="466192" y="4624329"/>
                </a:cubicBezTo>
                <a:cubicBezTo>
                  <a:pt x="379116" y="4660498"/>
                  <a:pt x="213001" y="4801154"/>
                  <a:pt x="257209" y="4849379"/>
                </a:cubicBezTo>
                <a:cubicBezTo>
                  <a:pt x="301417" y="4897604"/>
                  <a:pt x="621589" y="4935112"/>
                  <a:pt x="731439" y="4913679"/>
                </a:cubicBezTo>
                <a:cubicBezTo>
                  <a:pt x="841289" y="4892246"/>
                  <a:pt x="846648" y="4773023"/>
                  <a:pt x="916309" y="4720779"/>
                </a:cubicBezTo>
                <a:cubicBezTo>
                  <a:pt x="985970" y="4668535"/>
                  <a:pt x="1032857" y="4637725"/>
                  <a:pt x="1149405" y="4600217"/>
                </a:cubicBezTo>
                <a:cubicBezTo>
                  <a:pt x="1265953" y="4562709"/>
                  <a:pt x="1434747" y="4547973"/>
                  <a:pt x="1615597" y="4495729"/>
                </a:cubicBezTo>
                <a:cubicBezTo>
                  <a:pt x="1796447" y="4443485"/>
                  <a:pt x="2014807" y="4336319"/>
                  <a:pt x="2234507" y="4286754"/>
                </a:cubicBezTo>
                <a:cubicBezTo>
                  <a:pt x="2454207" y="4237189"/>
                  <a:pt x="2719455" y="4207718"/>
                  <a:pt x="2933796" y="4198341"/>
                </a:cubicBezTo>
                <a:cubicBezTo>
                  <a:pt x="3148137" y="4188964"/>
                  <a:pt x="3373195" y="4218435"/>
                  <a:pt x="3520555" y="4230491"/>
                </a:cubicBezTo>
                <a:cubicBezTo>
                  <a:pt x="3667915" y="4242547"/>
                  <a:pt x="3713463" y="4249246"/>
                  <a:pt x="3817954" y="4270679"/>
                </a:cubicBezTo>
                <a:cubicBezTo>
                  <a:pt x="3922445" y="4292112"/>
                  <a:pt x="4048370" y="4324263"/>
                  <a:pt x="4147503" y="4359092"/>
                </a:cubicBezTo>
                <a:cubicBezTo>
                  <a:pt x="4246636" y="4393921"/>
                  <a:pt x="4316297" y="4422052"/>
                  <a:pt x="4412751" y="4479654"/>
                </a:cubicBezTo>
                <a:cubicBezTo>
                  <a:pt x="4509205" y="4537256"/>
                  <a:pt x="4653885" y="4631027"/>
                  <a:pt x="4726225" y="4704704"/>
                </a:cubicBezTo>
                <a:cubicBezTo>
                  <a:pt x="4798565" y="4778381"/>
                  <a:pt x="4850811" y="4826607"/>
                  <a:pt x="4846792" y="4921717"/>
                </a:cubicBezTo>
                <a:cubicBezTo>
                  <a:pt x="4842773" y="5016827"/>
                  <a:pt x="4769093" y="5188294"/>
                  <a:pt x="4702111" y="5275367"/>
                </a:cubicBezTo>
                <a:cubicBezTo>
                  <a:pt x="4635129" y="5362440"/>
                  <a:pt x="4633790" y="5377176"/>
                  <a:pt x="4444902" y="5444155"/>
                </a:cubicBezTo>
                <a:cubicBezTo>
                  <a:pt x="4256014" y="5511134"/>
                  <a:pt x="3830011" y="5635715"/>
                  <a:pt x="3568782" y="5677242"/>
                </a:cubicBezTo>
                <a:cubicBezTo>
                  <a:pt x="3307554" y="5718769"/>
                  <a:pt x="3091872" y="5704034"/>
                  <a:pt x="2877531" y="5693317"/>
                </a:cubicBezTo>
                <a:cubicBezTo>
                  <a:pt x="2663190" y="5682600"/>
                  <a:pt x="2481000" y="5659827"/>
                  <a:pt x="2282734" y="5612942"/>
                </a:cubicBezTo>
                <a:cubicBezTo>
                  <a:pt x="2084468" y="5566057"/>
                  <a:pt x="1846014" y="5497737"/>
                  <a:pt x="1687937" y="5412004"/>
                </a:cubicBezTo>
                <a:cubicBezTo>
                  <a:pt x="1529860" y="5326271"/>
                  <a:pt x="1378482" y="5216425"/>
                  <a:pt x="1334274" y="5098542"/>
                </a:cubicBezTo>
                <a:cubicBezTo>
                  <a:pt x="1290066" y="4980659"/>
                  <a:pt x="1357048" y="4802494"/>
                  <a:pt x="1422690" y="4704704"/>
                </a:cubicBezTo>
                <a:cubicBezTo>
                  <a:pt x="1488332" y="4606914"/>
                  <a:pt x="1620955" y="4569406"/>
                  <a:pt x="1728126" y="4511804"/>
                </a:cubicBezTo>
                <a:cubicBezTo>
                  <a:pt x="1835297" y="4454202"/>
                  <a:pt x="1959883" y="4430090"/>
                  <a:pt x="2065714" y="4359092"/>
                </a:cubicBezTo>
                <a:cubicBezTo>
                  <a:pt x="2171545" y="4288094"/>
                  <a:pt x="2306848" y="4198341"/>
                  <a:pt x="2363112" y="4085816"/>
                </a:cubicBezTo>
                <a:cubicBezTo>
                  <a:pt x="2419376" y="3973291"/>
                  <a:pt x="2464924" y="3813880"/>
                  <a:pt x="2403301" y="3683941"/>
                </a:cubicBezTo>
                <a:cubicBezTo>
                  <a:pt x="2341678" y="3554002"/>
                  <a:pt x="2166186" y="3436119"/>
                  <a:pt x="1993373" y="3306179"/>
                </a:cubicBezTo>
                <a:cubicBezTo>
                  <a:pt x="1820560" y="3176239"/>
                  <a:pt x="1511105" y="3023526"/>
                  <a:pt x="1366425" y="2904303"/>
                </a:cubicBezTo>
                <a:cubicBezTo>
                  <a:pt x="1221745" y="2785080"/>
                  <a:pt x="1209688" y="2718101"/>
                  <a:pt x="1125291" y="2590841"/>
                </a:cubicBezTo>
                <a:cubicBezTo>
                  <a:pt x="1040894" y="2463581"/>
                  <a:pt x="941761" y="2281396"/>
                  <a:pt x="860044" y="2140740"/>
                </a:cubicBezTo>
                <a:cubicBezTo>
                  <a:pt x="778327" y="2000084"/>
                  <a:pt x="697949" y="1876842"/>
                  <a:pt x="634986" y="1746903"/>
                </a:cubicBezTo>
                <a:cubicBezTo>
                  <a:pt x="572023" y="1616963"/>
                  <a:pt x="502362" y="1466930"/>
                  <a:pt x="482267" y="1361103"/>
                </a:cubicBezTo>
                <a:cubicBezTo>
                  <a:pt x="462173" y="1255276"/>
                  <a:pt x="475570" y="1208390"/>
                  <a:pt x="514419" y="1111940"/>
                </a:cubicBezTo>
                <a:cubicBezTo>
                  <a:pt x="553268" y="1015490"/>
                  <a:pt x="590778" y="897606"/>
                  <a:pt x="715364" y="782402"/>
                </a:cubicBezTo>
                <a:cubicBezTo>
                  <a:pt x="839950" y="667198"/>
                  <a:pt x="1071706" y="511807"/>
                  <a:pt x="1261934" y="420715"/>
                </a:cubicBezTo>
                <a:cubicBezTo>
                  <a:pt x="1452162" y="329623"/>
                  <a:pt x="1619616" y="300152"/>
                  <a:pt x="1856731" y="235852"/>
                </a:cubicBezTo>
                <a:cubicBezTo>
                  <a:pt x="2093846" y="171552"/>
                  <a:pt x="2396603" y="73763"/>
                  <a:pt x="2684624" y="34915"/>
                </a:cubicBezTo>
                <a:cubicBezTo>
                  <a:pt x="2972645" y="-3933"/>
                  <a:pt x="3282100" y="-2593"/>
                  <a:pt x="3584857" y="2765"/>
                </a:cubicBezTo>
                <a:cubicBezTo>
                  <a:pt x="3887614" y="8123"/>
                  <a:pt x="4189032" y="22859"/>
                  <a:pt x="4501166" y="67065"/>
                </a:cubicBezTo>
                <a:cubicBezTo>
                  <a:pt x="4813300" y="111271"/>
                  <a:pt x="5181700" y="179589"/>
                  <a:pt x="5457664" y="268002"/>
                </a:cubicBezTo>
                <a:cubicBezTo>
                  <a:pt x="5733629" y="356414"/>
                  <a:pt x="5968065" y="458223"/>
                  <a:pt x="6156953" y="597540"/>
                </a:cubicBezTo>
                <a:cubicBezTo>
                  <a:pt x="6345841" y="736857"/>
                  <a:pt x="6528031" y="935116"/>
                  <a:pt x="6590994" y="1103903"/>
                </a:cubicBezTo>
                <a:cubicBezTo>
                  <a:pt x="6653957" y="1272690"/>
                  <a:pt x="6601711" y="1466930"/>
                  <a:pt x="6534729" y="1610265"/>
                </a:cubicBezTo>
                <a:cubicBezTo>
                  <a:pt x="6467747" y="1753600"/>
                  <a:pt x="6376652" y="1844692"/>
                  <a:pt x="6189104" y="1963915"/>
                </a:cubicBezTo>
                <a:cubicBezTo>
                  <a:pt x="6001556" y="2083138"/>
                  <a:pt x="5611723" y="2243888"/>
                  <a:pt x="5409438" y="2325603"/>
                </a:cubicBezTo>
                <a:cubicBezTo>
                  <a:pt x="5207153" y="2407318"/>
                  <a:pt x="5197776" y="2408657"/>
                  <a:pt x="4975397" y="2454203"/>
                </a:cubicBezTo>
                <a:cubicBezTo>
                  <a:pt x="4753018" y="2499749"/>
                  <a:pt x="4335052" y="2574766"/>
                  <a:pt x="4075163" y="2598878"/>
                </a:cubicBezTo>
                <a:cubicBezTo>
                  <a:pt x="3815274" y="2622990"/>
                  <a:pt x="3671934" y="2608255"/>
                  <a:pt x="3416064" y="2598878"/>
                </a:cubicBezTo>
                <a:cubicBezTo>
                  <a:pt x="3160194" y="2589501"/>
                  <a:pt x="2781078" y="2565389"/>
                  <a:pt x="2539944" y="2542616"/>
                </a:cubicBezTo>
                <a:cubicBezTo>
                  <a:pt x="2298810" y="2519843"/>
                  <a:pt x="2158148" y="2511806"/>
                  <a:pt x="1969260" y="2462241"/>
                </a:cubicBezTo>
                <a:cubicBezTo>
                  <a:pt x="1780372" y="2412676"/>
                  <a:pt x="1576747" y="2324263"/>
                  <a:pt x="1406614" y="2245228"/>
                </a:cubicBezTo>
                <a:cubicBezTo>
                  <a:pt x="1236481" y="2166192"/>
                  <a:pt x="1074386" y="2072422"/>
                  <a:pt x="948460" y="1988028"/>
                </a:cubicBezTo>
                <a:cubicBezTo>
                  <a:pt x="822535" y="1903634"/>
                  <a:pt x="720722" y="1811202"/>
                  <a:pt x="651061" y="1738865"/>
                </a:cubicBezTo>
                <a:cubicBezTo>
                  <a:pt x="581400" y="1666527"/>
                  <a:pt x="530494" y="1554003"/>
                  <a:pt x="530494" y="1554003"/>
                </a:cubicBezTo>
                <a:lnTo>
                  <a:pt x="530494" y="1554003"/>
                </a:lnTo>
              </a:path>
            </a:pathLst>
          </a:custGeom>
          <a:ln w="41275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97399" y="755525"/>
            <a:ext cx="2692662" cy="1728064"/>
          </a:xfrm>
          <a:custGeom>
            <a:avLst/>
            <a:gdLst>
              <a:gd name="connsiteX0" fmla="*/ 2684624 w 2684624"/>
              <a:gd name="connsiteY0" fmla="*/ 1768251 h 1768251"/>
              <a:gd name="connsiteX1" fmla="*/ 1953184 w 2684624"/>
              <a:gd name="connsiteY1" fmla="*/ 1551239 h 1768251"/>
              <a:gd name="connsiteX2" fmla="*/ 1406614 w 2684624"/>
              <a:gd name="connsiteY2" fmla="*/ 1326188 h 1768251"/>
              <a:gd name="connsiteX3" fmla="*/ 811817 w 2684624"/>
              <a:gd name="connsiteY3" fmla="*/ 908238 h 1768251"/>
              <a:gd name="connsiteX4" fmla="*/ 385814 w 2684624"/>
              <a:gd name="connsiteY4" fmla="*/ 345613 h 1768251"/>
              <a:gd name="connsiteX5" fmla="*/ 128604 w 2684624"/>
              <a:gd name="connsiteY5" fmla="*/ 88413 h 1768251"/>
              <a:gd name="connsiteX6" fmla="*/ 0 w 2684624"/>
              <a:gd name="connsiteY6" fmla="*/ 0 h 1768251"/>
              <a:gd name="connsiteX0" fmla="*/ 2692662 w 2692662"/>
              <a:gd name="connsiteY0" fmla="*/ 1728064 h 1728064"/>
              <a:gd name="connsiteX1" fmla="*/ 1953184 w 2692662"/>
              <a:gd name="connsiteY1" fmla="*/ 1551239 h 1728064"/>
              <a:gd name="connsiteX2" fmla="*/ 1406614 w 2692662"/>
              <a:gd name="connsiteY2" fmla="*/ 1326188 h 1728064"/>
              <a:gd name="connsiteX3" fmla="*/ 811817 w 2692662"/>
              <a:gd name="connsiteY3" fmla="*/ 908238 h 1728064"/>
              <a:gd name="connsiteX4" fmla="*/ 385814 w 2692662"/>
              <a:gd name="connsiteY4" fmla="*/ 345613 h 1728064"/>
              <a:gd name="connsiteX5" fmla="*/ 128604 w 2692662"/>
              <a:gd name="connsiteY5" fmla="*/ 88413 h 1728064"/>
              <a:gd name="connsiteX6" fmla="*/ 0 w 2692662"/>
              <a:gd name="connsiteY6" fmla="*/ 0 h 172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2662" h="1728064">
                <a:moveTo>
                  <a:pt x="2692662" y="1728064"/>
                </a:moveTo>
                <a:cubicBezTo>
                  <a:pt x="2433443" y="1656396"/>
                  <a:pt x="2167525" y="1618218"/>
                  <a:pt x="1953184" y="1551239"/>
                </a:cubicBezTo>
                <a:cubicBezTo>
                  <a:pt x="1738843" y="1484260"/>
                  <a:pt x="1596842" y="1433355"/>
                  <a:pt x="1406614" y="1326188"/>
                </a:cubicBezTo>
                <a:cubicBezTo>
                  <a:pt x="1216386" y="1219021"/>
                  <a:pt x="981950" y="1071667"/>
                  <a:pt x="811817" y="908238"/>
                </a:cubicBezTo>
                <a:cubicBezTo>
                  <a:pt x="641684" y="744809"/>
                  <a:pt x="499683" y="482250"/>
                  <a:pt x="385814" y="345613"/>
                </a:cubicBezTo>
                <a:cubicBezTo>
                  <a:pt x="271945" y="208975"/>
                  <a:pt x="192906" y="146015"/>
                  <a:pt x="128604" y="88413"/>
                </a:cubicBezTo>
                <a:cubicBezTo>
                  <a:pt x="64302" y="30811"/>
                  <a:pt x="0" y="0"/>
                  <a:pt x="0" y="0"/>
                </a:cubicBezTo>
              </a:path>
            </a:pathLst>
          </a:custGeom>
          <a:ln w="47625">
            <a:solidFill>
              <a:srgbClr val="3366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   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241489" y="1862320"/>
            <a:ext cx="1233167" cy="411799"/>
          </a:xfrm>
          <a:custGeom>
            <a:avLst/>
            <a:gdLst>
              <a:gd name="connsiteX0" fmla="*/ 153285 w 1233167"/>
              <a:gd name="connsiteY0" fmla="*/ 106868 h 411799"/>
              <a:gd name="connsiteX1" fmla="*/ 16643 w 1233167"/>
              <a:gd name="connsiteY1" fmla="*/ 339956 h 411799"/>
              <a:gd name="connsiteX2" fmla="*/ 32718 w 1233167"/>
              <a:gd name="connsiteY2" fmla="*/ 404256 h 411799"/>
              <a:gd name="connsiteX3" fmla="*/ 289928 w 1233167"/>
              <a:gd name="connsiteY3" fmla="*/ 404256 h 411799"/>
              <a:gd name="connsiteX4" fmla="*/ 547137 w 1233167"/>
              <a:gd name="connsiteY4" fmla="*/ 347994 h 411799"/>
              <a:gd name="connsiteX5" fmla="*/ 764158 w 1233167"/>
              <a:gd name="connsiteY5" fmla="*/ 267618 h 411799"/>
              <a:gd name="connsiteX6" fmla="*/ 1198199 w 1233167"/>
              <a:gd name="connsiteY6" fmla="*/ 18456 h 411799"/>
              <a:gd name="connsiteX7" fmla="*/ 1206237 w 1233167"/>
              <a:gd name="connsiteY7" fmla="*/ 18456 h 4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3167" h="411799">
                <a:moveTo>
                  <a:pt x="153285" y="106868"/>
                </a:moveTo>
                <a:cubicBezTo>
                  <a:pt x="95011" y="198629"/>
                  <a:pt x="36737" y="290391"/>
                  <a:pt x="16643" y="339956"/>
                </a:cubicBezTo>
                <a:cubicBezTo>
                  <a:pt x="-3452" y="389521"/>
                  <a:pt x="-12830" y="393539"/>
                  <a:pt x="32718" y="404256"/>
                </a:cubicBezTo>
                <a:cubicBezTo>
                  <a:pt x="78265" y="414973"/>
                  <a:pt x="204192" y="413633"/>
                  <a:pt x="289928" y="404256"/>
                </a:cubicBezTo>
                <a:cubicBezTo>
                  <a:pt x="375664" y="394879"/>
                  <a:pt x="468099" y="370767"/>
                  <a:pt x="547137" y="347994"/>
                </a:cubicBezTo>
                <a:cubicBezTo>
                  <a:pt x="626175" y="325221"/>
                  <a:pt x="655648" y="322541"/>
                  <a:pt x="764158" y="267618"/>
                </a:cubicBezTo>
                <a:cubicBezTo>
                  <a:pt x="872668" y="212695"/>
                  <a:pt x="1124519" y="59983"/>
                  <a:pt x="1198199" y="18456"/>
                </a:cubicBezTo>
                <a:cubicBezTo>
                  <a:pt x="1271879" y="-23071"/>
                  <a:pt x="1206237" y="18456"/>
                  <a:pt x="1206237" y="18456"/>
                </a:cubicBezTo>
              </a:path>
            </a:pathLst>
          </a:custGeom>
          <a:ln w="47625"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      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57443" y="47361"/>
            <a:ext cx="6592457" cy="5716242"/>
            <a:chOff x="1157443" y="47361"/>
            <a:chExt cx="6592457" cy="5716242"/>
          </a:xfrm>
        </p:grpSpPr>
        <p:sp>
          <p:nvSpPr>
            <p:cNvPr id="6" name="Freeform 5"/>
            <p:cNvSpPr/>
            <p:nvPr/>
          </p:nvSpPr>
          <p:spPr>
            <a:xfrm>
              <a:off x="1157443" y="47361"/>
              <a:ext cx="6592457" cy="5716242"/>
            </a:xfrm>
            <a:custGeom>
              <a:avLst/>
              <a:gdLst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428827 w 6592457"/>
                <a:gd name="connsiteY14" fmla="*/ 5442254 h 5716242"/>
                <a:gd name="connsiteX15" fmla="*/ 3793841 w 6592457"/>
                <a:gd name="connsiteY15" fmla="*/ 5635154 h 5716242"/>
                <a:gd name="connsiteX16" fmla="*/ 2949872 w 6592457"/>
                <a:gd name="connsiteY16" fmla="*/ 5715529 h 5716242"/>
                <a:gd name="connsiteX17" fmla="*/ 2089827 w 6592457"/>
                <a:gd name="connsiteY17" fmla="*/ 5594967 h 5716242"/>
                <a:gd name="connsiteX18" fmla="*/ 1454841 w 6592457"/>
                <a:gd name="connsiteY18" fmla="*/ 5297579 h 5716242"/>
                <a:gd name="connsiteX19" fmla="*/ 1302123 w 6592457"/>
                <a:gd name="connsiteY19" fmla="*/ 4943929 h 5716242"/>
                <a:gd name="connsiteX20" fmla="*/ 1446804 w 6592457"/>
                <a:gd name="connsiteY20" fmla="*/ 4654579 h 5716242"/>
                <a:gd name="connsiteX21" fmla="*/ 1712051 w 6592457"/>
                <a:gd name="connsiteY21" fmla="*/ 4501866 h 5716242"/>
                <a:gd name="connsiteX22" fmla="*/ 2025525 w 6592457"/>
                <a:gd name="connsiteY22" fmla="*/ 4349154 h 5716242"/>
                <a:gd name="connsiteX23" fmla="*/ 2347037 w 6592457"/>
                <a:gd name="connsiteY23" fmla="*/ 4059803 h 5716242"/>
                <a:gd name="connsiteX24" fmla="*/ 2338999 w 6592457"/>
                <a:gd name="connsiteY24" fmla="*/ 3674003 h 5716242"/>
                <a:gd name="connsiteX25" fmla="*/ 1888882 w 6592457"/>
                <a:gd name="connsiteY25" fmla="*/ 3215865 h 5716242"/>
                <a:gd name="connsiteX26" fmla="*/ 1253896 w 6592457"/>
                <a:gd name="connsiteY26" fmla="*/ 2830065 h 5716242"/>
                <a:gd name="connsiteX27" fmla="*/ 771629 w 6592457"/>
                <a:gd name="connsiteY27" fmla="*/ 2090615 h 5716242"/>
                <a:gd name="connsiteX28" fmla="*/ 498343 w 6592457"/>
                <a:gd name="connsiteY28" fmla="*/ 1568177 h 5716242"/>
                <a:gd name="connsiteX29" fmla="*/ 482268 w 6592457"/>
                <a:gd name="connsiteY29" fmla="*/ 1085927 h 5716242"/>
                <a:gd name="connsiteX30" fmla="*/ 634986 w 6592457"/>
                <a:gd name="connsiteY30" fmla="*/ 852839 h 5716242"/>
                <a:gd name="connsiteX31" fmla="*/ 1310161 w 6592457"/>
                <a:gd name="connsiteY31" fmla="*/ 394702 h 5716242"/>
                <a:gd name="connsiteX32" fmla="*/ 2379188 w 6592457"/>
                <a:gd name="connsiteY32" fmla="*/ 97314 h 5716242"/>
                <a:gd name="connsiteX33" fmla="*/ 3150817 w 6592457"/>
                <a:gd name="connsiteY33" fmla="*/ 864 h 5716242"/>
                <a:gd name="connsiteX34" fmla="*/ 4348449 w 6592457"/>
                <a:gd name="connsiteY34" fmla="*/ 57127 h 5716242"/>
                <a:gd name="connsiteX35" fmla="*/ 5039699 w 6592457"/>
                <a:gd name="connsiteY35" fmla="*/ 177689 h 5716242"/>
                <a:gd name="connsiteX36" fmla="*/ 5811328 w 6592457"/>
                <a:gd name="connsiteY36" fmla="*/ 426852 h 5716242"/>
                <a:gd name="connsiteX37" fmla="*/ 6108726 w 6592457"/>
                <a:gd name="connsiteY37" fmla="*/ 619752 h 5716242"/>
                <a:gd name="connsiteX38" fmla="*/ 6494541 w 6592457"/>
                <a:gd name="connsiteY38" fmla="*/ 1005552 h 5716242"/>
                <a:gd name="connsiteX39" fmla="*/ 6590994 w 6592457"/>
                <a:gd name="connsiteY39" fmla="*/ 1343127 h 5716242"/>
                <a:gd name="connsiteX40" fmla="*/ 6446314 w 6592457"/>
                <a:gd name="connsiteY40" fmla="*/ 1688740 h 5716242"/>
                <a:gd name="connsiteX41" fmla="*/ 5988159 w 6592457"/>
                <a:gd name="connsiteY41" fmla="*/ 2098652 h 5716242"/>
                <a:gd name="connsiteX42" fmla="*/ 4838754 w 6592457"/>
                <a:gd name="connsiteY42" fmla="*/ 2484453 h 5716242"/>
                <a:gd name="connsiteX43" fmla="*/ 3584858 w 6592457"/>
                <a:gd name="connsiteY43" fmla="*/ 2621090 h 5716242"/>
                <a:gd name="connsiteX44" fmla="*/ 1896920 w 6592457"/>
                <a:gd name="connsiteY44" fmla="*/ 2452303 h 5716242"/>
                <a:gd name="connsiteX45" fmla="*/ 1028838 w 6592457"/>
                <a:gd name="connsiteY45" fmla="*/ 2066502 h 5716242"/>
                <a:gd name="connsiteX46" fmla="*/ 618910 w 6592457"/>
                <a:gd name="connsiteY46" fmla="*/ 1753040 h 5716242"/>
                <a:gd name="connsiteX47" fmla="*/ 618910 w 6592457"/>
                <a:gd name="connsiteY47" fmla="*/ 1753040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68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618910 w 6592457"/>
                <a:gd name="connsiteY48" fmla="*/ 1753040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68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54608 w 6592457"/>
                <a:gd name="connsiteY48" fmla="*/ 1664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54608 w 6592457"/>
                <a:gd name="connsiteY48" fmla="*/ 1664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826079 w 6592457"/>
                <a:gd name="connsiteY8" fmla="*/ 3846339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697575 w 6592457"/>
                <a:gd name="connsiteY3" fmla="*/ 3835452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826079 w 6592457"/>
                <a:gd name="connsiteY8" fmla="*/ 3846339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082673 w 6592457"/>
                <a:gd name="connsiteY2" fmla="*/ 4032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56965 w 6592457"/>
                <a:gd name="connsiteY8" fmla="*/ 3585591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107674 w 6592457"/>
                <a:gd name="connsiteY2" fmla="*/ 4007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56965 w 6592457"/>
                <a:gd name="connsiteY8" fmla="*/ 3585591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107674 w 6592457"/>
                <a:gd name="connsiteY2" fmla="*/ 4007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31964 w 6592457"/>
                <a:gd name="connsiteY8" fmla="*/ 3625590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592457" h="5716242">
                  <a:moveTo>
                    <a:pt x="0" y="4325041"/>
                  </a:moveTo>
                  <a:lnTo>
                    <a:pt x="2692662" y="4108028"/>
                  </a:lnTo>
                  <a:cubicBezTo>
                    <a:pt x="3210608" y="4055115"/>
                    <a:pt x="2992465" y="4037036"/>
                    <a:pt x="3107674" y="4007565"/>
                  </a:cubicBezTo>
                  <a:cubicBezTo>
                    <a:pt x="3222883" y="3978094"/>
                    <a:pt x="3285596" y="3959888"/>
                    <a:pt x="3383913" y="3931203"/>
                  </a:cubicBezTo>
                  <a:cubicBezTo>
                    <a:pt x="3482230" y="3902518"/>
                    <a:pt x="3633273" y="3886356"/>
                    <a:pt x="3697575" y="3835452"/>
                  </a:cubicBezTo>
                  <a:cubicBezTo>
                    <a:pt x="3761877" y="3784548"/>
                    <a:pt x="3797891" y="3687515"/>
                    <a:pt x="3769727" y="3625778"/>
                  </a:cubicBezTo>
                  <a:cubicBezTo>
                    <a:pt x="3741563" y="3564041"/>
                    <a:pt x="3655858" y="3494499"/>
                    <a:pt x="3528593" y="3465028"/>
                  </a:cubicBezTo>
                  <a:cubicBezTo>
                    <a:pt x="3401328" y="3435557"/>
                    <a:pt x="3138907" y="3422193"/>
                    <a:pt x="3006136" y="3448953"/>
                  </a:cubicBezTo>
                  <a:cubicBezTo>
                    <a:pt x="2873365" y="3475713"/>
                    <a:pt x="2761974" y="3559359"/>
                    <a:pt x="2731964" y="3625590"/>
                  </a:cubicBezTo>
                  <a:cubicBezTo>
                    <a:pt x="2701955" y="3691821"/>
                    <a:pt x="2706704" y="3777989"/>
                    <a:pt x="2826079" y="3846339"/>
                  </a:cubicBezTo>
                  <a:cubicBezTo>
                    <a:pt x="2945454" y="3914689"/>
                    <a:pt x="3257450" y="3958587"/>
                    <a:pt x="3448215" y="4035691"/>
                  </a:cubicBezTo>
                  <a:cubicBezTo>
                    <a:pt x="3638980" y="4112795"/>
                    <a:pt x="3804558" y="4228591"/>
                    <a:pt x="3970672" y="4308966"/>
                  </a:cubicBezTo>
                  <a:cubicBezTo>
                    <a:pt x="4136786" y="4389341"/>
                    <a:pt x="4312278" y="4441585"/>
                    <a:pt x="4444902" y="4517941"/>
                  </a:cubicBezTo>
                  <a:cubicBezTo>
                    <a:pt x="4577526" y="4594297"/>
                    <a:pt x="4708810" y="4682710"/>
                    <a:pt x="4766414" y="4767104"/>
                  </a:cubicBezTo>
                  <a:cubicBezTo>
                    <a:pt x="4824018" y="4851498"/>
                    <a:pt x="4802585" y="4941250"/>
                    <a:pt x="4790528" y="5024304"/>
                  </a:cubicBezTo>
                  <a:cubicBezTo>
                    <a:pt x="4778471" y="5107358"/>
                    <a:pt x="4754357" y="5195771"/>
                    <a:pt x="4694074" y="5265429"/>
                  </a:cubicBezTo>
                  <a:cubicBezTo>
                    <a:pt x="4633791" y="5335087"/>
                    <a:pt x="4578866" y="5380633"/>
                    <a:pt x="4428827" y="5442254"/>
                  </a:cubicBezTo>
                  <a:cubicBezTo>
                    <a:pt x="4278788" y="5503875"/>
                    <a:pt x="4040333" y="5589608"/>
                    <a:pt x="3793841" y="5635154"/>
                  </a:cubicBezTo>
                  <a:cubicBezTo>
                    <a:pt x="3547349" y="5680700"/>
                    <a:pt x="3233874" y="5722227"/>
                    <a:pt x="2949872" y="5715529"/>
                  </a:cubicBezTo>
                  <a:cubicBezTo>
                    <a:pt x="2665870" y="5708831"/>
                    <a:pt x="2338999" y="5664625"/>
                    <a:pt x="2089827" y="5594967"/>
                  </a:cubicBezTo>
                  <a:cubicBezTo>
                    <a:pt x="1840655" y="5525309"/>
                    <a:pt x="1586125" y="5406085"/>
                    <a:pt x="1454841" y="5297579"/>
                  </a:cubicBezTo>
                  <a:cubicBezTo>
                    <a:pt x="1323557" y="5189073"/>
                    <a:pt x="1303463" y="5051096"/>
                    <a:pt x="1302123" y="4943929"/>
                  </a:cubicBezTo>
                  <a:cubicBezTo>
                    <a:pt x="1300784" y="4836762"/>
                    <a:pt x="1378483" y="4728256"/>
                    <a:pt x="1446804" y="4654579"/>
                  </a:cubicBezTo>
                  <a:cubicBezTo>
                    <a:pt x="1515125" y="4580902"/>
                    <a:pt x="1615598" y="4552770"/>
                    <a:pt x="1712051" y="4501866"/>
                  </a:cubicBezTo>
                  <a:cubicBezTo>
                    <a:pt x="1808504" y="4450962"/>
                    <a:pt x="1919694" y="4422831"/>
                    <a:pt x="2025525" y="4349154"/>
                  </a:cubicBezTo>
                  <a:cubicBezTo>
                    <a:pt x="2131356" y="4275477"/>
                    <a:pt x="2294791" y="4172328"/>
                    <a:pt x="2347037" y="4059803"/>
                  </a:cubicBezTo>
                  <a:cubicBezTo>
                    <a:pt x="2399283" y="3947278"/>
                    <a:pt x="2415358" y="3814659"/>
                    <a:pt x="2338999" y="3674003"/>
                  </a:cubicBezTo>
                  <a:cubicBezTo>
                    <a:pt x="2262640" y="3533347"/>
                    <a:pt x="2069732" y="3356521"/>
                    <a:pt x="1888882" y="3215865"/>
                  </a:cubicBezTo>
                  <a:cubicBezTo>
                    <a:pt x="1708032" y="3075209"/>
                    <a:pt x="1440105" y="3017607"/>
                    <a:pt x="1253896" y="2830065"/>
                  </a:cubicBezTo>
                  <a:cubicBezTo>
                    <a:pt x="1067687" y="2642523"/>
                    <a:pt x="897555" y="2298430"/>
                    <a:pt x="771629" y="2090615"/>
                  </a:cubicBezTo>
                  <a:cubicBezTo>
                    <a:pt x="645704" y="1882800"/>
                    <a:pt x="546570" y="1750625"/>
                    <a:pt x="498343" y="1583177"/>
                  </a:cubicBezTo>
                  <a:cubicBezTo>
                    <a:pt x="450116" y="1415729"/>
                    <a:pt x="459494" y="1207650"/>
                    <a:pt x="482268" y="1085927"/>
                  </a:cubicBezTo>
                  <a:cubicBezTo>
                    <a:pt x="505042" y="964204"/>
                    <a:pt x="497004" y="968043"/>
                    <a:pt x="634986" y="852839"/>
                  </a:cubicBezTo>
                  <a:cubicBezTo>
                    <a:pt x="772968" y="737635"/>
                    <a:pt x="1019461" y="520623"/>
                    <a:pt x="1310161" y="394702"/>
                  </a:cubicBezTo>
                  <a:cubicBezTo>
                    <a:pt x="1600861" y="268781"/>
                    <a:pt x="2072412" y="162954"/>
                    <a:pt x="2379188" y="97314"/>
                  </a:cubicBezTo>
                  <a:cubicBezTo>
                    <a:pt x="2685964" y="31674"/>
                    <a:pt x="2822607" y="7562"/>
                    <a:pt x="3150817" y="864"/>
                  </a:cubicBezTo>
                  <a:cubicBezTo>
                    <a:pt x="3479027" y="-5834"/>
                    <a:pt x="4033635" y="27656"/>
                    <a:pt x="4348449" y="57127"/>
                  </a:cubicBezTo>
                  <a:cubicBezTo>
                    <a:pt x="4663263" y="86598"/>
                    <a:pt x="4795886" y="116068"/>
                    <a:pt x="5039699" y="177689"/>
                  </a:cubicBezTo>
                  <a:cubicBezTo>
                    <a:pt x="5283512" y="239310"/>
                    <a:pt x="5633157" y="353175"/>
                    <a:pt x="5811328" y="426852"/>
                  </a:cubicBezTo>
                  <a:cubicBezTo>
                    <a:pt x="5989499" y="500529"/>
                    <a:pt x="5994857" y="523302"/>
                    <a:pt x="6108726" y="619752"/>
                  </a:cubicBezTo>
                  <a:cubicBezTo>
                    <a:pt x="6222595" y="716202"/>
                    <a:pt x="6414163" y="884989"/>
                    <a:pt x="6494541" y="1005552"/>
                  </a:cubicBezTo>
                  <a:cubicBezTo>
                    <a:pt x="6574919" y="1126114"/>
                    <a:pt x="6599032" y="1229262"/>
                    <a:pt x="6590994" y="1343127"/>
                  </a:cubicBezTo>
                  <a:cubicBezTo>
                    <a:pt x="6582956" y="1456992"/>
                    <a:pt x="6546786" y="1562819"/>
                    <a:pt x="6446314" y="1688740"/>
                  </a:cubicBezTo>
                  <a:cubicBezTo>
                    <a:pt x="6345842" y="1814661"/>
                    <a:pt x="6256086" y="1966033"/>
                    <a:pt x="5988159" y="2098652"/>
                  </a:cubicBezTo>
                  <a:cubicBezTo>
                    <a:pt x="5720232" y="2231271"/>
                    <a:pt x="5239304" y="2397380"/>
                    <a:pt x="4838754" y="2484453"/>
                  </a:cubicBezTo>
                  <a:cubicBezTo>
                    <a:pt x="4438204" y="2571526"/>
                    <a:pt x="4075164" y="2626448"/>
                    <a:pt x="3584858" y="2621090"/>
                  </a:cubicBezTo>
                  <a:cubicBezTo>
                    <a:pt x="3094552" y="2615732"/>
                    <a:pt x="2322923" y="2544734"/>
                    <a:pt x="1896920" y="2452303"/>
                  </a:cubicBezTo>
                  <a:cubicBezTo>
                    <a:pt x="1470917" y="2359872"/>
                    <a:pt x="1241840" y="2183046"/>
                    <a:pt x="1028838" y="2066502"/>
                  </a:cubicBezTo>
                  <a:cubicBezTo>
                    <a:pt x="815836" y="1949958"/>
                    <a:pt x="700448" y="1817519"/>
                    <a:pt x="618910" y="1753040"/>
                  </a:cubicBezTo>
                  <a:cubicBezTo>
                    <a:pt x="537372" y="1688561"/>
                    <a:pt x="561041" y="1709098"/>
                    <a:pt x="539607" y="1679627"/>
                  </a:cubicBezTo>
                </a:path>
              </a:pathLst>
            </a:custGeom>
            <a:ln w="539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" name="Freeform 1"/>
            <p:cNvSpPr/>
            <p:nvPr/>
          </p:nvSpPr>
          <p:spPr>
            <a:xfrm>
              <a:off x="3222713" y="4262807"/>
              <a:ext cx="1916856" cy="110497"/>
            </a:xfrm>
            <a:custGeom>
              <a:avLst/>
              <a:gdLst>
                <a:gd name="connsiteX0" fmla="*/ 0 w 1916856"/>
                <a:gd name="connsiteY0" fmla="*/ 110497 h 110497"/>
                <a:gd name="connsiteX1" fmla="*/ 455254 w 1916856"/>
                <a:gd name="connsiteY1" fmla="*/ 26626 h 110497"/>
                <a:gd name="connsiteX2" fmla="*/ 491195 w 1916856"/>
                <a:gd name="connsiteY2" fmla="*/ 14644 h 110497"/>
                <a:gd name="connsiteX3" fmla="*/ 730802 w 1916856"/>
                <a:gd name="connsiteY3" fmla="*/ 2662 h 110497"/>
                <a:gd name="connsiteX4" fmla="*/ 1102192 w 1916856"/>
                <a:gd name="connsiteY4" fmla="*/ 2662 h 110497"/>
                <a:gd name="connsiteX5" fmla="*/ 1365760 w 1916856"/>
                <a:gd name="connsiteY5" fmla="*/ 2662 h 110497"/>
                <a:gd name="connsiteX6" fmla="*/ 1713190 w 1916856"/>
                <a:gd name="connsiteY6" fmla="*/ 38607 h 110497"/>
                <a:gd name="connsiteX7" fmla="*/ 1916856 w 1916856"/>
                <a:gd name="connsiteY7" fmla="*/ 86534 h 110497"/>
                <a:gd name="connsiteX8" fmla="*/ 1916856 w 1916856"/>
                <a:gd name="connsiteY8" fmla="*/ 86534 h 11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6856" h="110497">
                  <a:moveTo>
                    <a:pt x="0" y="110497"/>
                  </a:moveTo>
                  <a:lnTo>
                    <a:pt x="455254" y="26626"/>
                  </a:lnTo>
                  <a:cubicBezTo>
                    <a:pt x="537120" y="10650"/>
                    <a:pt x="445270" y="18638"/>
                    <a:pt x="491195" y="14644"/>
                  </a:cubicBezTo>
                  <a:cubicBezTo>
                    <a:pt x="537120" y="10650"/>
                    <a:pt x="628969" y="4659"/>
                    <a:pt x="730802" y="2662"/>
                  </a:cubicBezTo>
                  <a:cubicBezTo>
                    <a:pt x="832635" y="665"/>
                    <a:pt x="1102192" y="2662"/>
                    <a:pt x="1102192" y="2662"/>
                  </a:cubicBezTo>
                  <a:cubicBezTo>
                    <a:pt x="1208018" y="2662"/>
                    <a:pt x="1263927" y="-3329"/>
                    <a:pt x="1365760" y="2662"/>
                  </a:cubicBezTo>
                  <a:cubicBezTo>
                    <a:pt x="1467593" y="8653"/>
                    <a:pt x="1621341" y="24628"/>
                    <a:pt x="1713190" y="38607"/>
                  </a:cubicBezTo>
                  <a:cubicBezTo>
                    <a:pt x="1805039" y="52586"/>
                    <a:pt x="1916856" y="86534"/>
                    <a:pt x="1916856" y="86534"/>
                  </a:cubicBezTo>
                  <a:lnTo>
                    <a:pt x="1916856" y="86534"/>
                  </a:lnTo>
                </a:path>
              </a:pathLst>
            </a:custGeom>
            <a:ln w="539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596336" y="6501884"/>
            <a:ext cx="120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Lamont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643730" y="370959"/>
            <a:ext cx="62230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00CC"/>
                </a:solidFill>
              </a:rPr>
              <a:t>LHC injector complex</a:t>
            </a:r>
            <a:endParaRPr lang="en-GB" sz="5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9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740"/>
            <a:ext cx="8229600" cy="1143000"/>
          </a:xfrm>
        </p:spPr>
        <p:txBody>
          <a:bodyPr/>
          <a:lstStyle/>
          <a:p>
            <a:r>
              <a:rPr lang="en-US" i="1" dirty="0" err="1" smtClean="0"/>
              <a:t>Pb-Pb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313" y="1066800"/>
            <a:ext cx="4516244" cy="34290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2400" y="48006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good performance from the injectors  - bunch intensity and emittance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preparation, Lorentz’ law: impressively quick switch from protons to 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peak luminosity around 5 x 10</a:t>
            </a:r>
            <a:r>
              <a:rPr lang="en-US" sz="2000" baseline="30000" dirty="0">
                <a:solidFill>
                  <a:prstClr val="black"/>
                </a:solidFill>
              </a:rPr>
              <a:t>26</a:t>
            </a:r>
            <a:r>
              <a:rPr lang="en-US" sz="2000" dirty="0">
                <a:solidFill>
                  <a:prstClr val="black"/>
                </a:solidFill>
              </a:rPr>
              <a:t> cm</a:t>
            </a:r>
            <a:r>
              <a:rPr lang="en-US" sz="2000" baseline="30000" dirty="0">
                <a:solidFill>
                  <a:prstClr val="black"/>
                </a:solidFill>
              </a:rPr>
              <a:t>-2</a:t>
            </a:r>
            <a:r>
              <a:rPr lang="en-US" sz="2000" dirty="0">
                <a:solidFill>
                  <a:prstClr val="black"/>
                </a:solidFill>
              </a:rPr>
              <a:t>s</a:t>
            </a:r>
            <a:r>
              <a:rPr lang="en-US" sz="2000" baseline="30000" dirty="0">
                <a:solidFill>
                  <a:prstClr val="black"/>
                </a:solidFill>
              </a:rPr>
              <a:t>-1</a:t>
            </a:r>
            <a:r>
              <a:rPr lang="en-US" sz="2000" dirty="0">
                <a:solidFill>
                  <a:prstClr val="black"/>
                </a:solidFill>
              </a:rPr>
              <a:t> at 3.5</a:t>
            </a:r>
            <a:r>
              <a:rPr lang="en-US" sz="2000" i="1" dirty="0">
                <a:solidFill>
                  <a:prstClr val="black"/>
                </a:solidFill>
              </a:rPr>
              <a:t>Z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TeV</a:t>
            </a:r>
            <a:r>
              <a:rPr lang="en-US" sz="2000" dirty="0">
                <a:solidFill>
                  <a:prstClr val="black"/>
                </a:solidFill>
              </a:rPr>
              <a:t> (2011) – nearly twice design when scaled to 6.5</a:t>
            </a:r>
            <a:r>
              <a:rPr lang="en-US" sz="2000" i="1" dirty="0">
                <a:solidFill>
                  <a:prstClr val="black"/>
                </a:solidFill>
              </a:rPr>
              <a:t>Z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TeV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3" y="1066800"/>
            <a:ext cx="4020207" cy="342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08304" y="6412813"/>
            <a:ext cx="1416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M. Lamont, IPAC’13</a:t>
            </a:r>
            <a:endParaRPr lang="en-GB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10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</a:t>
            </a:r>
            <a:r>
              <a:rPr lang="en-US" dirty="0" smtClean="0"/>
              <a:t>roton-lead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066800"/>
            <a:ext cx="86868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beautiful result in early 2013 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final integrated luminosity above experiments’ request of 30 nb</a:t>
            </a:r>
            <a:r>
              <a:rPr lang="en-US" sz="2400" baseline="30000" dirty="0">
                <a:solidFill>
                  <a:srgbClr val="000000"/>
                </a:solidFill>
              </a:rPr>
              <a:t>-1</a:t>
            </a:r>
            <a:endParaRPr lang="en-US" sz="2400" dirty="0">
              <a:solidFill>
                <a:prstClr val="black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injectors: average number of ions per bunch was </a:t>
            </a:r>
            <a:r>
              <a:rPr lang="en-US" sz="2400" dirty="0">
                <a:solidFill>
                  <a:srgbClr val="FF0000"/>
                </a:solidFill>
              </a:rPr>
              <a:t>~1.4x10</a:t>
            </a:r>
            <a:r>
              <a:rPr lang="en-US" sz="2400" baseline="30000" dirty="0">
                <a:solidFill>
                  <a:srgbClr val="FF0000"/>
                </a:solidFill>
              </a:rPr>
              <a:t>8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at start of stable beams, i.e. around </a:t>
            </a:r>
            <a:r>
              <a:rPr lang="en-US" sz="2400" dirty="0">
                <a:solidFill>
                  <a:srgbClr val="FF0000"/>
                </a:solidFill>
              </a:rPr>
              <a:t>twice the nominal intensity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27819" y="3200400"/>
            <a:ext cx="9144000" cy="2227422"/>
            <a:chOff x="0" y="4722354"/>
            <a:chExt cx="9144000" cy="222742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25144"/>
              <a:ext cx="4572000" cy="18142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4722354"/>
              <a:ext cx="4572000" cy="18288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911538" y="4727743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B1(p)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49509" y="4725144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B2(</a:t>
              </a:r>
              <a:r>
                <a:rPr lang="en-GB" dirty="0" err="1">
                  <a:solidFill>
                    <a:srgbClr val="000000"/>
                  </a:solidFill>
                  <a:latin typeface="Arial" charset="0"/>
                </a:rPr>
                <a:t>Pb</a:t>
              </a: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03848" y="4926825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H(mm)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04564" y="573325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V(mm)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15027" y="4966940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H(mm)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815027" y="573325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V(mm)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32796" y="6580444"/>
              <a:ext cx="6686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beam orbits at top energy with RF frequencies locked to Beam 1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308304" y="6412813"/>
            <a:ext cx="1416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M. Lamont, IPAC’13</a:t>
            </a:r>
            <a:endParaRPr lang="en-GB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97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8" y="914400"/>
            <a:ext cx="9144000" cy="5121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5566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operational cycle</a:t>
            </a:r>
            <a:endParaRPr lang="en-US" sz="4800" dirty="0"/>
          </a:p>
        </p:txBody>
      </p:sp>
      <p:grpSp>
        <p:nvGrpSpPr>
          <p:cNvPr id="6" name="Group 5"/>
          <p:cNvGrpSpPr/>
          <p:nvPr/>
        </p:nvGrpSpPr>
        <p:grpSpPr>
          <a:xfrm>
            <a:off x="533400" y="1386989"/>
            <a:ext cx="1219200" cy="518011"/>
            <a:chOff x="533400" y="1386989"/>
            <a:chExt cx="1219200" cy="518011"/>
          </a:xfrm>
        </p:grpSpPr>
        <p:sp>
          <p:nvSpPr>
            <p:cNvPr id="9" name="Down Arrow 8"/>
            <p:cNvSpPr/>
            <p:nvPr/>
          </p:nvSpPr>
          <p:spPr>
            <a:xfrm>
              <a:off x="1143000" y="1752600"/>
              <a:ext cx="152400" cy="1524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386989"/>
              <a:ext cx="12192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1F497D"/>
                  </a:solidFill>
                </a:rPr>
                <a:t>Beam dump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66800" y="3429000"/>
            <a:ext cx="19812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1F497D"/>
                </a:solidFill>
              </a:rPr>
              <a:t>Ramp down/precycle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6576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100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624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1148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2672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4196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29000" y="4191000"/>
            <a:ext cx="12192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1F497D"/>
                </a:solidFill>
              </a:rPr>
              <a:t>Injection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76800" y="3124200"/>
            <a:ext cx="7620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1F497D"/>
                </a:solidFill>
              </a:rPr>
              <a:t>Ramp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1200" y="1524000"/>
            <a:ext cx="990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1F497D"/>
                </a:solidFill>
              </a:rPr>
              <a:t>Squeeze</a:t>
            </a:r>
          </a:p>
        </p:txBody>
      </p:sp>
      <p:sp>
        <p:nvSpPr>
          <p:cNvPr id="24" name="Up Arrow 23"/>
          <p:cNvSpPr/>
          <p:nvPr/>
        </p:nvSpPr>
        <p:spPr>
          <a:xfrm>
            <a:off x="6705600" y="1981200"/>
            <a:ext cx="152400" cy="3048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24600" y="2286000"/>
            <a:ext cx="990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1F497D"/>
                </a:solidFill>
              </a:rPr>
              <a:t>Collide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858000" y="1981200"/>
            <a:ext cx="18288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162800" y="1524000"/>
            <a:ext cx="1295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1F497D"/>
                </a:solidFill>
              </a:rPr>
              <a:t>Stable beams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742832"/>
              </p:ext>
            </p:extLst>
          </p:nvPr>
        </p:nvGraphicFramePr>
        <p:xfrm>
          <a:off x="6095999" y="3352800"/>
          <a:ext cx="2514601" cy="201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95401"/>
                <a:gridCol w="1219200"/>
              </a:tblGrid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Ramp</a:t>
                      </a:r>
                      <a:r>
                        <a:rPr lang="en-US" sz="1600" baseline="0" dirty="0" smtClean="0"/>
                        <a:t> down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35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Injection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~30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Ramp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Squeeze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Collide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Stable beams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 –</a:t>
                      </a:r>
                      <a:r>
                        <a:rPr lang="en-US" sz="1600" baseline="0" dirty="0" smtClean="0"/>
                        <a:t> 30 hours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267744" y="6096000"/>
            <a:ext cx="4437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turn around 2 to 3 hours on a good day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08304" y="6412813"/>
            <a:ext cx="1416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M. Lamont, IPAC’13</a:t>
            </a:r>
            <a:endParaRPr lang="en-GB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8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868363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vailability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48" y="1981200"/>
            <a:ext cx="4545478" cy="4648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02" y="2667000"/>
            <a:ext cx="4352305" cy="339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8600" y="9906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“There </a:t>
            </a:r>
            <a:r>
              <a:rPr lang="en-US" sz="2000" dirty="0">
                <a:solidFill>
                  <a:prstClr val="black"/>
                </a:solidFill>
              </a:rPr>
              <a:t>are a lot of things that can go wrong –</a:t>
            </a:r>
            <a:r>
              <a:rPr lang="en-US" sz="2000" dirty="0">
                <a:solidFill>
                  <a:srgbClr val="FF0000"/>
                </a:solidFill>
              </a:rPr>
              <a:t> it’s always a </a:t>
            </a:r>
            <a:r>
              <a:rPr lang="en-US" sz="2000" dirty="0" smtClean="0">
                <a:solidFill>
                  <a:srgbClr val="FF0000"/>
                </a:solidFill>
              </a:rPr>
              <a:t>battle”</a:t>
            </a:r>
            <a:endParaRPr lang="en-US" sz="2000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Pretty good availability considering the complexity and principles of operation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0" y="61722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Cryogenics availability in 2012: 93.7%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6165" y="6518376"/>
            <a:ext cx="1416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M. Lamont, IPAC’13</a:t>
            </a:r>
            <a:endParaRPr lang="en-GB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5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-42402" y="-76200"/>
            <a:ext cx="9186402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Content Placeholder 53"/>
          <p:cNvSpPr>
            <a:spLocks noGrp="1"/>
          </p:cNvSpPr>
          <p:nvPr>
            <p:ph idx="1"/>
          </p:nvPr>
        </p:nvSpPr>
        <p:spPr>
          <a:xfrm>
            <a:off x="102875" y="152400"/>
            <a:ext cx="8229600" cy="68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s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ome issues in 2011-12 operation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-42402" y="1066800"/>
            <a:ext cx="9186402" cy="0"/>
          </a:xfrm>
          <a:prstGeom prst="line">
            <a:avLst/>
          </a:prstGeom>
          <a:ln w="31750" cap="flat">
            <a:solidFill>
              <a:schemeClr val="tx1">
                <a:lumMod val="65000"/>
                <a:lumOff val="35000"/>
              </a:schemeClr>
            </a:solidFill>
            <a:headEnd type="non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2627784" y="1447800"/>
            <a:ext cx="3888431" cy="5077544"/>
          </a:xfrm>
          <a:prstGeom prst="roundRect">
            <a:avLst>
              <a:gd name="adj" fmla="val 283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>
                <a:solidFill>
                  <a:srgbClr val="FFFF00"/>
                </a:solidFill>
              </a:rPr>
              <a:t>UFOs</a:t>
            </a:r>
            <a:endParaRPr lang="en-US" sz="1200" b="1" dirty="0">
              <a:solidFill>
                <a:prstClr val="white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20 dumps in 2012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time scale 50-200 µs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conditioning observed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worry about 6.5 </a:t>
            </a:r>
            <a:r>
              <a:rPr lang="en-US" sz="1600" b="1" dirty="0" err="1">
                <a:solidFill>
                  <a:prstClr val="white"/>
                </a:solidFill>
              </a:rPr>
              <a:t>TeV</a:t>
            </a:r>
            <a:r>
              <a:rPr lang="en-US" sz="1600" b="1" dirty="0">
                <a:solidFill>
                  <a:prstClr val="white"/>
                </a:solidFill>
              </a:rPr>
              <a:t>                              and 25 ns spacing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0154" y="1608344"/>
            <a:ext cx="1418640" cy="1168896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91225" y="1447800"/>
            <a:ext cx="2392543" cy="5077544"/>
          </a:xfrm>
          <a:prstGeom prst="roundRect">
            <a:avLst>
              <a:gd name="adj" fmla="val 283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>
                <a:solidFill>
                  <a:srgbClr val="FFFF00"/>
                </a:solidFill>
              </a:rPr>
              <a:t>Beam induced heating</a:t>
            </a:r>
            <a:endParaRPr lang="en-US" b="1" dirty="0">
              <a:solidFill>
                <a:prstClr val="white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Local non-conformities (design, installation)</a:t>
            </a:r>
          </a:p>
          <a:p>
            <a:pPr marL="628650" lvl="1" indent="-1714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injection protection devices</a:t>
            </a:r>
          </a:p>
          <a:p>
            <a:pPr marL="628650" lvl="1" indent="-1714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sync. Light mirrors</a:t>
            </a:r>
          </a:p>
          <a:p>
            <a:pPr marL="628650" lvl="1" indent="-1714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vacuum assemblies</a:t>
            </a:r>
          </a:p>
          <a:p>
            <a:pPr marL="171450" indent="-171450">
              <a:buFont typeface="Arial"/>
              <a:buChar char="•"/>
            </a:pPr>
            <a:endParaRPr lang="en-US" sz="1400" b="1" dirty="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76900"/>
            <a:ext cx="2198820" cy="1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588224" y="1447800"/>
            <a:ext cx="2555776" cy="5077544"/>
          </a:xfrm>
          <a:prstGeom prst="roundRect">
            <a:avLst>
              <a:gd name="adj" fmla="val 283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>
                <a:solidFill>
                  <a:srgbClr val="FFFF00"/>
                </a:solidFill>
              </a:rPr>
              <a:t>Radiation to electronics </a:t>
            </a:r>
            <a:endParaRPr lang="en-US" b="1" dirty="0">
              <a:solidFill>
                <a:prstClr val="white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concerted program of mitigation measures (shielding, relocation…)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premature dump rate down from               12/fb</a:t>
            </a:r>
            <a:r>
              <a:rPr lang="en-US" sz="1600" b="1" baseline="30000" dirty="0">
                <a:solidFill>
                  <a:prstClr val="white"/>
                </a:solidFill>
              </a:rPr>
              <a:t>-1</a:t>
            </a:r>
            <a:r>
              <a:rPr lang="en-US" sz="1600" b="1" dirty="0">
                <a:solidFill>
                  <a:prstClr val="white"/>
                </a:solidFill>
              </a:rPr>
              <a:t> in 2011               to 3/fb</a:t>
            </a:r>
            <a:r>
              <a:rPr lang="en-US" sz="1600" b="1" baseline="30000" dirty="0">
                <a:solidFill>
                  <a:prstClr val="white"/>
                </a:solidFill>
              </a:rPr>
              <a:t>-1</a:t>
            </a:r>
            <a:r>
              <a:rPr lang="en-US" sz="1600" b="1" dirty="0">
                <a:solidFill>
                  <a:prstClr val="white"/>
                </a:solidFill>
              </a:rPr>
              <a:t> in 2012 </a:t>
            </a:r>
            <a:endParaRPr lang="en-US" b="1" dirty="0">
              <a:solidFill>
                <a:prstClr val="white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615" y="3972949"/>
            <a:ext cx="2378903" cy="2264363"/>
          </a:xfrm>
          <a:prstGeom prst="rect">
            <a:avLst/>
          </a:prstGeom>
        </p:spPr>
      </p:pic>
      <p:pic>
        <p:nvPicPr>
          <p:cNvPr id="34" name="Picture 33" descr="L:\MyReports\LHC\PhD_Thesis\PhD_Thesis\images\uforatearc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291" y="3068960"/>
            <a:ext cx="3066231" cy="15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63" y="4626298"/>
            <a:ext cx="3061259" cy="178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55" y="2438366"/>
            <a:ext cx="768933" cy="71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45254" y="4626298"/>
            <a:ext cx="676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T. Baer</a:t>
            </a:r>
            <a:endParaRPr lang="en-GB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65110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844" y="332656"/>
            <a:ext cx="8229600" cy="86836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earlier this week –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/>
              <a:t>“All Clear” for LHC UFOs?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844824"/>
            <a:ext cx="8362219" cy="2304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05" y="4437112"/>
            <a:ext cx="8253952" cy="1381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929882"/>
            <a:ext cx="1872208" cy="12469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03535" y="6279884"/>
            <a:ext cx="1072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</a:t>
            </a:r>
            <a:r>
              <a:rPr lang="en-US" sz="2000" i="1" dirty="0" smtClean="0"/>
              <a:t>hys.org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16115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-42402" y="-76200"/>
            <a:ext cx="9186402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Content Placeholder 53"/>
          <p:cNvSpPr>
            <a:spLocks noGrp="1"/>
          </p:cNvSpPr>
          <p:nvPr>
            <p:ph idx="1"/>
          </p:nvPr>
        </p:nvSpPr>
        <p:spPr>
          <a:xfrm>
            <a:off x="102875" y="152400"/>
            <a:ext cx="8229600" cy="68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another issue in 2011-12 operation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-42402" y="1066800"/>
            <a:ext cx="9186402" cy="0"/>
          </a:xfrm>
          <a:prstGeom prst="line">
            <a:avLst/>
          </a:prstGeom>
          <a:ln w="31750" cap="flat">
            <a:solidFill>
              <a:schemeClr val="tx1">
                <a:lumMod val="65000"/>
                <a:lumOff val="35000"/>
              </a:schemeClr>
            </a:solidFill>
            <a:headEnd type="non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96052" y="1447800"/>
            <a:ext cx="8652412" cy="5221560"/>
          </a:xfrm>
          <a:prstGeom prst="roundRect">
            <a:avLst>
              <a:gd name="adj" fmla="val 283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>
                <a:solidFill>
                  <a:srgbClr val="FFFF00"/>
                </a:solidFill>
              </a:rPr>
              <a:t>Electron cloud</a:t>
            </a:r>
            <a:endParaRPr lang="en-US" b="1" dirty="0">
              <a:solidFill>
                <a:prstClr val="white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beam induced </a:t>
            </a:r>
            <a:r>
              <a:rPr lang="en-US" sz="1600" b="1" dirty="0" err="1">
                <a:solidFill>
                  <a:prstClr val="white"/>
                </a:solidFill>
              </a:rPr>
              <a:t>multipactoring</a:t>
            </a:r>
            <a:r>
              <a:rPr lang="en-US" sz="1600" b="1" dirty="0">
                <a:solidFill>
                  <a:prstClr val="white"/>
                </a:solidFill>
              </a:rPr>
              <a:t> process, depending on secondary emission yield</a:t>
            </a:r>
          </a:p>
          <a:p>
            <a:pPr marL="171450" indent="-1714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LHC strategy based on surface conditioning (scrubbing runs)</a:t>
            </a:r>
          </a:p>
          <a:p>
            <a:pPr marL="171450" indent="-1714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worry about 25 ns (more conditioning needed) and 6.5 </a:t>
            </a:r>
            <a:r>
              <a:rPr lang="en-US" sz="1600" b="1" dirty="0" err="1">
                <a:solidFill>
                  <a:prstClr val="white"/>
                </a:solidFill>
              </a:rPr>
              <a:t>TeV</a:t>
            </a:r>
            <a:r>
              <a:rPr lang="en-US" sz="1600" b="1" dirty="0">
                <a:solidFill>
                  <a:prstClr val="white"/>
                </a:solidFill>
              </a:rPr>
              <a:t> (photoelectrons)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2" y="4437112"/>
            <a:ext cx="3384377" cy="1868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382" y="3103679"/>
            <a:ext cx="4627664" cy="133725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2" y="2919013"/>
            <a:ext cx="3456788" cy="12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95936" y="2734347"/>
            <a:ext cx="4154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25-ns scrubbing in 2011 – decrease of SEY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95936" y="4787842"/>
            <a:ext cx="4602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25-ns scrubbing in 2012 –  conditioning stop?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73" y="5138368"/>
            <a:ext cx="4594273" cy="137598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212501" y="5868926"/>
            <a:ext cx="1828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G. Iadarola, G. </a:t>
            </a:r>
            <a:r>
              <a:rPr lang="en-US" sz="1400" dirty="0" err="1">
                <a:solidFill>
                  <a:prstClr val="black"/>
                </a:solidFill>
              </a:rPr>
              <a:t>Rumolo</a:t>
            </a:r>
            <a:endParaRPr lang="en-GB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84239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62" y="0"/>
            <a:ext cx="8696037" cy="1143000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Long Shutdown 1 - motivation</a:t>
            </a:r>
            <a:endParaRPr lang="en-GB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204741"/>
            <a:ext cx="894770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after </a:t>
            </a:r>
            <a:r>
              <a:rPr lang="en-US" sz="4000" dirty="0" smtClean="0">
                <a:solidFill>
                  <a:prstClr val="black"/>
                </a:solidFill>
              </a:rPr>
              <a:t>2008 incident </a:t>
            </a:r>
            <a:r>
              <a:rPr lang="en-US" sz="4000" dirty="0">
                <a:solidFill>
                  <a:prstClr val="black"/>
                </a:solidFill>
              </a:rPr>
              <a:t>partial consolidation </a:t>
            </a:r>
            <a:endParaRPr lang="en-US" sz="4000" dirty="0" smtClean="0">
              <a:solidFill>
                <a:prstClr val="black"/>
              </a:solidFill>
            </a:endParaRPr>
          </a:p>
          <a:p>
            <a:r>
              <a:rPr lang="en-US" sz="4000" dirty="0">
                <a:solidFill>
                  <a:prstClr val="black"/>
                </a:solidFill>
              </a:rPr>
              <a:t>	&amp; </a:t>
            </a:r>
            <a:r>
              <a:rPr lang="en-US" sz="4000" dirty="0" smtClean="0">
                <a:solidFill>
                  <a:prstClr val="black"/>
                </a:solidFill>
              </a:rPr>
              <a:t>related problem </a:t>
            </a:r>
            <a:r>
              <a:rPr lang="en-US" sz="4000" dirty="0">
                <a:solidFill>
                  <a:prstClr val="black"/>
                </a:solidFill>
              </a:rPr>
              <a:t>of imperfect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>
                <a:solidFill>
                  <a:srgbClr val="FF0000"/>
                </a:solidFill>
              </a:rPr>
              <a:t>Cu </a:t>
            </a:r>
          </a:p>
          <a:p>
            <a:r>
              <a:rPr lang="en-US" sz="4000" i="1" dirty="0">
                <a:solidFill>
                  <a:srgbClr val="FF0000"/>
                </a:solidFill>
              </a:rPr>
              <a:t>	</a:t>
            </a:r>
            <a:r>
              <a:rPr lang="en-US" sz="4000" dirty="0">
                <a:solidFill>
                  <a:srgbClr val="FF0000"/>
                </a:solidFill>
              </a:rPr>
              <a:t>stabilizer continuity </a:t>
            </a:r>
            <a:r>
              <a:rPr lang="en-US" sz="4000" dirty="0">
                <a:solidFill>
                  <a:prstClr val="black"/>
                </a:solidFill>
              </a:rPr>
              <a:t>discovered</a:t>
            </a:r>
          </a:p>
          <a:p>
            <a:r>
              <a:rPr lang="en-US" sz="1000" dirty="0">
                <a:solidFill>
                  <a:prstClr val="black"/>
                </a:solidFill>
              </a:rPr>
              <a:t> </a:t>
            </a:r>
          </a:p>
          <a:p>
            <a:r>
              <a:rPr lang="en-US" sz="4000" dirty="0">
                <a:solidFill>
                  <a:prstClr val="black"/>
                </a:solidFill>
              </a:rPr>
              <a:t>in 2010-12 LHC operated at 7 &amp; 8 </a:t>
            </a:r>
            <a:r>
              <a:rPr lang="en-US" sz="4000" dirty="0" err="1">
                <a:solidFill>
                  <a:prstClr val="black"/>
                </a:solidFill>
              </a:rPr>
              <a:t>TeV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c.m</a:t>
            </a:r>
            <a:r>
              <a:rPr lang="en-US" sz="4000" dirty="0">
                <a:solidFill>
                  <a:prstClr val="black"/>
                </a:solidFill>
              </a:rPr>
              <a:t>.</a:t>
            </a:r>
          </a:p>
          <a:p>
            <a:r>
              <a:rPr lang="en-US" sz="4000" dirty="0">
                <a:solidFill>
                  <a:prstClr val="black"/>
                </a:solidFill>
              </a:rPr>
              <a:t>	beam energy to avoid any risk</a:t>
            </a:r>
          </a:p>
          <a:p>
            <a:r>
              <a:rPr lang="en-US" sz="1000" dirty="0">
                <a:solidFill>
                  <a:prstClr val="black"/>
                </a:solidFill>
              </a:rPr>
              <a:t>   </a:t>
            </a:r>
          </a:p>
          <a:p>
            <a:r>
              <a:rPr lang="en-US" sz="4000" dirty="0">
                <a:solidFill>
                  <a:prstClr val="black"/>
                </a:solidFill>
              </a:rPr>
              <a:t>presently: </a:t>
            </a:r>
            <a:r>
              <a:rPr lang="en-US" sz="4000" dirty="0">
                <a:solidFill>
                  <a:srgbClr val="0000CC"/>
                </a:solidFill>
              </a:rPr>
              <a:t>Long Shutdown 1 </a:t>
            </a:r>
            <a:r>
              <a:rPr lang="en-US" sz="4000" dirty="0">
                <a:solidFill>
                  <a:prstClr val="black"/>
                </a:solidFill>
              </a:rPr>
              <a:t>(LS1)  ~2 </a:t>
            </a:r>
            <a:r>
              <a:rPr lang="en-US" sz="4000" dirty="0" err="1">
                <a:solidFill>
                  <a:prstClr val="black"/>
                </a:solidFill>
              </a:rPr>
              <a:t>yr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</a:p>
          <a:p>
            <a:r>
              <a:rPr lang="en-US" sz="4000" dirty="0">
                <a:solidFill>
                  <a:prstClr val="black"/>
                </a:solidFill>
              </a:rPr>
              <a:t>	to </a:t>
            </a:r>
            <a:r>
              <a:rPr lang="en-US" sz="4000" dirty="0">
                <a:solidFill>
                  <a:srgbClr val="0000CC"/>
                </a:solidFill>
              </a:rPr>
              <a:t>prepare LHC for 13-14 </a:t>
            </a:r>
            <a:r>
              <a:rPr lang="en-US" sz="4000" dirty="0" err="1">
                <a:solidFill>
                  <a:srgbClr val="0000CC"/>
                </a:solidFill>
              </a:rPr>
              <a:t>TeV</a:t>
            </a:r>
            <a:r>
              <a:rPr lang="en-US" sz="4000" dirty="0">
                <a:solidFill>
                  <a:srgbClr val="0000CC"/>
                </a:solidFill>
              </a:rPr>
              <a:t> </a:t>
            </a:r>
            <a:r>
              <a:rPr lang="en-US" sz="4000" dirty="0" err="1">
                <a:solidFill>
                  <a:srgbClr val="0000CC"/>
                </a:solidFill>
              </a:rPr>
              <a:t>c.m</a:t>
            </a:r>
            <a:r>
              <a:rPr lang="en-US" sz="4000" dirty="0">
                <a:solidFill>
                  <a:srgbClr val="0000CC"/>
                </a:solidFill>
              </a:rPr>
              <a:t>.,</a:t>
            </a:r>
          </a:p>
          <a:p>
            <a:r>
              <a:rPr lang="en-US" sz="4000" dirty="0">
                <a:solidFill>
                  <a:prstClr val="black"/>
                </a:solidFill>
              </a:rPr>
              <a:t>	detector upgrades in parallel </a:t>
            </a:r>
            <a:endParaRPr lang="en-GB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3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5536" y="332656"/>
            <a:ext cx="6923087" cy="725487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/>
              <a:t>2008 “incident”</a:t>
            </a:r>
            <a:endParaRPr lang="en-US" sz="4800" dirty="0"/>
          </a:p>
        </p:txBody>
      </p:sp>
      <p:pic>
        <p:nvPicPr>
          <p:cNvPr id="43012" name="Picture 4" descr="QBQ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438" y="1676400"/>
            <a:ext cx="4268787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 cstate="print"/>
          <a:srcRect l="1852" r="1852"/>
          <a:stretch>
            <a:fillRect/>
          </a:stretch>
        </p:blipFill>
        <p:spPr bwMode="auto">
          <a:xfrm>
            <a:off x="107950" y="1676400"/>
            <a:ext cx="4462463" cy="34766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38223" y="5105400"/>
            <a:ext cx="4433777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 faulty bus-bar (SC splice) in a magnet interconnect failed, leading to an electric arc which dissipated some 275 MJ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4653" y="5105400"/>
            <a:ext cx="4231757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This burnt through beam vacuum and cryogenic lines, rapidly releasing ~2 tons of liquid helium into the vacuum enclosure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36296" y="6381328"/>
            <a:ext cx="107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R. Veness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4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7" y="1689521"/>
            <a:ext cx="8810625" cy="313372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159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i="1" dirty="0" smtClean="0"/>
              <a:t> short LHC history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8293" y="692696"/>
            <a:ext cx="9144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</a:rPr>
              <a:t>1983 </a:t>
            </a:r>
            <a:r>
              <a:rPr lang="en-US" sz="2800" b="1" i="1" dirty="0">
                <a:solidFill>
                  <a:srgbClr val="0000FF"/>
                </a:solidFill>
              </a:rPr>
              <a:t>LEP Note 440 </a:t>
            </a:r>
            <a:r>
              <a:rPr lang="en-US" sz="2800" dirty="0">
                <a:solidFill>
                  <a:srgbClr val="000000"/>
                </a:solidFill>
              </a:rPr>
              <a:t>-</a:t>
            </a:r>
            <a:r>
              <a:rPr lang="en-US" sz="2800" b="1" i="1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S. Myers and W. Schnell propose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</a:rPr>
              <a:t>	twin-ring </a:t>
            </a:r>
            <a:r>
              <a:rPr lang="en-US" sz="2800" i="1" dirty="0">
                <a:solidFill>
                  <a:srgbClr val="000000"/>
                </a:solidFill>
              </a:rPr>
              <a:t>pp </a:t>
            </a:r>
            <a:r>
              <a:rPr lang="en-US" sz="2800" dirty="0">
                <a:solidFill>
                  <a:srgbClr val="000000"/>
                </a:solidFill>
              </a:rPr>
              <a:t>collider in LEP tunnel </a:t>
            </a:r>
            <a:r>
              <a:rPr lang="en-US" sz="2800" dirty="0" smtClean="0">
                <a:solidFill>
                  <a:srgbClr val="000000"/>
                </a:solidFill>
              </a:rPr>
              <a:t>with </a:t>
            </a:r>
            <a:r>
              <a:rPr lang="en-US" sz="2800" dirty="0">
                <a:solidFill>
                  <a:srgbClr val="000000"/>
                </a:solidFill>
              </a:rPr>
              <a:t>9-T dipoles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FF"/>
                </a:solidFill>
              </a:rPr>
              <a:t>1991 CERN Council: LHC approval in principle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FF"/>
                </a:solidFill>
              </a:rPr>
              <a:t>1992 </a:t>
            </a:r>
            <a:r>
              <a:rPr lang="en-US" sz="2800" dirty="0" err="1">
                <a:solidFill>
                  <a:srgbClr val="0000FF"/>
                </a:solidFill>
              </a:rPr>
              <a:t>EoI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LoI</a:t>
            </a:r>
            <a:r>
              <a:rPr lang="en-US" sz="2800" dirty="0">
                <a:solidFill>
                  <a:srgbClr val="0000FF"/>
                </a:solidFill>
              </a:rPr>
              <a:t> of experiments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</a:rPr>
              <a:t>  	</a:t>
            </a:r>
            <a:r>
              <a:rPr lang="en-US" sz="2800" dirty="0">
                <a:solidFill>
                  <a:srgbClr val="FF0000"/>
                </a:solidFill>
              </a:rPr>
              <a:t>1993 SSC termination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</a:rPr>
              <a:t>1994 CERN Council: LHC approval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FF"/>
                </a:solidFill>
              </a:rPr>
              <a:t>1995-98 cooperation </a:t>
            </a:r>
            <a:r>
              <a:rPr lang="en-US" sz="2800" dirty="0" err="1">
                <a:solidFill>
                  <a:srgbClr val="0000FF"/>
                </a:solidFill>
              </a:rPr>
              <a:t>w.Japan,India,Russia,Canada,&amp;US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</a:rPr>
              <a:t> 	 </a:t>
            </a:r>
            <a:r>
              <a:rPr lang="en-US" sz="2800" dirty="0">
                <a:solidFill>
                  <a:srgbClr val="00B050"/>
                </a:solidFill>
              </a:rPr>
              <a:t>2000 LEP completion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FF"/>
                </a:solidFill>
              </a:rPr>
              <a:t>2006 last </a:t>
            </a:r>
            <a:r>
              <a:rPr lang="en-US" sz="2800" dirty="0" err="1">
                <a:solidFill>
                  <a:srgbClr val="0000FF"/>
                </a:solidFill>
              </a:rPr>
              <a:t>s.c</a:t>
            </a:r>
            <a:r>
              <a:rPr lang="en-US" sz="2800" dirty="0">
                <a:solidFill>
                  <a:srgbClr val="0000FF"/>
                </a:solidFill>
              </a:rPr>
              <a:t>. dipole delivered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</a:rPr>
              <a:t>2008 first beam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</a:rPr>
              <a:t>2010 first collisions at 3.5 </a:t>
            </a:r>
            <a:r>
              <a:rPr lang="en-US" sz="2800" b="1" dirty="0" err="1">
                <a:solidFill>
                  <a:srgbClr val="0000FF"/>
                </a:solidFill>
              </a:rPr>
              <a:t>TeV</a:t>
            </a:r>
            <a:r>
              <a:rPr lang="en-US" sz="2800" b="1" dirty="0">
                <a:solidFill>
                  <a:srgbClr val="0000FF"/>
                </a:solidFill>
              </a:rPr>
              <a:t> beam energy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BBE0E3">
                    <a:lumMod val="50000"/>
                  </a:srgbClr>
                </a:solidFill>
              </a:rPr>
              <a:t>2015 collisions at ~design energy (plan)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333399">
                  <a:lumMod val="75000"/>
                </a:srgb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928612" y="692696"/>
            <a:ext cx="19622" cy="5127376"/>
          </a:xfrm>
          <a:prstGeom prst="straightConnector1">
            <a:avLst/>
          </a:prstGeom>
          <a:ln w="47625"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08855" y="5833779"/>
            <a:ext cx="1935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/>
              <a:t>&gt;30 </a:t>
            </a:r>
            <a:r>
              <a:rPr lang="en-US" sz="3200" b="1" i="1" dirty="0" smtClean="0"/>
              <a:t>years!</a:t>
            </a:r>
            <a:endParaRPr lang="en-GB" sz="32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74893" y="5879945"/>
            <a:ext cx="56222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w</a:t>
            </a:r>
            <a:r>
              <a:rPr lang="en-US" sz="3200" b="1" i="1" dirty="0" smtClean="0">
                <a:solidFill>
                  <a:srgbClr val="C00000"/>
                </a:solidFill>
              </a:rPr>
              <a:t>e are already late if we want </a:t>
            </a:r>
          </a:p>
          <a:p>
            <a:r>
              <a:rPr lang="en-US" sz="3200" b="1" i="1" dirty="0">
                <a:solidFill>
                  <a:srgbClr val="C00000"/>
                </a:solidFill>
              </a:rPr>
              <a:t>t</a:t>
            </a:r>
            <a:r>
              <a:rPr lang="en-US" sz="3200" b="1" i="1" dirty="0" smtClean="0">
                <a:solidFill>
                  <a:srgbClr val="C00000"/>
                </a:solidFill>
              </a:rPr>
              <a:t>o get a new machine by ~2040!</a:t>
            </a:r>
            <a:endParaRPr lang="en-GB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4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Local Docs\Presentations\sheffield\1209200_06-A4-at-144-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cern.ch\dfs\Workspaces\d\div_lhc\VACUUM\VENESS\Local Pictures\SEctor 3-4\Other inspections\lifted magn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183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\\cern.ch\dfs\Workspaces\d\div_lhc\VACUUM\VENESS\Local Pictures\SEctor 3-4\41108\QBBI-B19-R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296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7772400" cy="1143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098" name="Picture 2" descr="C:\Local Docs\Presentations\sheffield\1302027_01-A4-at-144-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05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1680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2015 – post LS1 </a:t>
            </a:r>
            <a:endParaRPr lang="en-US" sz="5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066800"/>
            <a:ext cx="6477000" cy="3276600"/>
          </a:xfrm>
        </p:spPr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nergy: </a:t>
            </a:r>
            <a:r>
              <a:rPr lang="en-US" dirty="0" smtClean="0">
                <a:solidFill>
                  <a:srgbClr val="FF0000"/>
                </a:solidFill>
              </a:rPr>
              <a:t>6.5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(magnet retraining)</a:t>
            </a:r>
          </a:p>
          <a:p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unch spacing: </a:t>
            </a:r>
            <a:r>
              <a:rPr lang="en-US" dirty="0" smtClean="0">
                <a:solidFill>
                  <a:srgbClr val="FF0000"/>
                </a:solidFill>
              </a:rPr>
              <a:t>25 ns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pile-up considerations </a:t>
            </a:r>
          </a:p>
          <a:p>
            <a:r>
              <a:rPr lang="en-US" dirty="0" smtClean="0"/>
              <a:t>injectors potentially able to offer nominal intensity with even lower emittance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981200"/>
            <a:ext cx="2119413" cy="201449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733837"/>
              </p:ext>
            </p:extLst>
          </p:nvPr>
        </p:nvGraphicFramePr>
        <p:xfrm>
          <a:off x="609600" y="4419600"/>
          <a:ext cx="7543801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862"/>
                <a:gridCol w="1084167"/>
                <a:gridCol w="1029571"/>
                <a:gridCol w="914400"/>
                <a:gridCol w="1219200"/>
                <a:gridCol w="970740"/>
                <a:gridCol w="116286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Number of bunches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Ib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LHC</a:t>
                      </a:r>
                      <a:r>
                        <a:rPr lang="en-US" sz="1600" baseline="0" dirty="0" smtClean="0"/>
                        <a:t> FT</a:t>
                      </a:r>
                      <a:r>
                        <a:rPr lang="en-US" sz="1600" dirty="0" smtClean="0"/>
                        <a:t>[1e11]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Emit</a:t>
                      </a:r>
                    </a:p>
                    <a:p>
                      <a:pPr algn="ctr"/>
                      <a:r>
                        <a:rPr lang="en-US" sz="1600" dirty="0" smtClean="0"/>
                        <a:t>LHC [um]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Peak </a:t>
                      </a:r>
                      <a:r>
                        <a:rPr lang="en-US" sz="1600" dirty="0" err="1" smtClean="0"/>
                        <a:t>Lumi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[cm-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~Pile-up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Int. </a:t>
                      </a:r>
                      <a:r>
                        <a:rPr lang="en-US" sz="1600" dirty="0" err="1" smtClean="0"/>
                        <a:t>Lumi</a:t>
                      </a:r>
                      <a:r>
                        <a:rPr lang="en-US" sz="1600" dirty="0" smtClean="0"/>
                        <a:t> per year</a:t>
                      </a:r>
                    </a:p>
                    <a:p>
                      <a:pPr algn="ctr"/>
                      <a:r>
                        <a:rPr lang="en-US" sz="1600" dirty="0" smtClean="0"/>
                        <a:t>[fb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 ns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low emit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2520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1.9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1.7e34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~45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705600" y="14478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BCMS = Batch Compression and Merging and Splitting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1960" y="5934670"/>
            <a:ext cx="4001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expected maximum luminosity</a:t>
            </a:r>
          </a:p>
          <a:p>
            <a:r>
              <a:rPr lang="en-US" b="1" dirty="0">
                <a:solidFill>
                  <a:srgbClr val="FF0000"/>
                </a:solidFill>
              </a:rPr>
              <a:t>from inner triplet heat load</a:t>
            </a:r>
          </a:p>
          <a:p>
            <a:r>
              <a:rPr lang="en-US" b="1" dirty="0">
                <a:solidFill>
                  <a:srgbClr val="FF0000"/>
                </a:solidFill>
              </a:rPr>
              <a:t>(collisions debris)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1.7×10 </a:t>
            </a:r>
            <a:r>
              <a:rPr lang="en-GB" b="1" baseline="30000" dirty="0">
                <a:solidFill>
                  <a:srgbClr val="FF0000"/>
                </a:solidFill>
              </a:rPr>
              <a:t>34</a:t>
            </a:r>
            <a:r>
              <a:rPr lang="en-GB" b="1" dirty="0">
                <a:solidFill>
                  <a:srgbClr val="FF0000"/>
                </a:solidFill>
              </a:rPr>
              <a:t> cm</a:t>
            </a:r>
            <a:r>
              <a:rPr lang="en-GB" b="1" baseline="30000" dirty="0">
                <a:solidFill>
                  <a:srgbClr val="FF0000"/>
                </a:solidFill>
              </a:rPr>
              <a:t>-2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b="1" baseline="30000" dirty="0">
                <a:solidFill>
                  <a:srgbClr val="FF0000"/>
                </a:solidFill>
              </a:rPr>
              <a:t>-1 </a:t>
            </a:r>
            <a:r>
              <a:rPr lang="en-GB" b="1" dirty="0">
                <a:solidFill>
                  <a:srgbClr val="FF0000"/>
                </a:solidFill>
              </a:rPr>
              <a:t>±20% </a:t>
            </a:r>
          </a:p>
        </p:txBody>
      </p:sp>
    </p:spTree>
    <p:extLst>
      <p:ext uri="{BB962C8B-B14F-4D97-AF65-F5344CB8AC3E}">
        <p14:creationId xmlns:p14="http://schemas.microsoft.com/office/powerpoint/2010/main" val="27591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968" y="692696"/>
            <a:ext cx="789664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uncertainties for 2015: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electron cloud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UFOs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r>
              <a:rPr lang="en-US" sz="4400" i="1" dirty="0">
                <a:solidFill>
                  <a:srgbClr val="FF0000"/>
                </a:solidFill>
              </a:rPr>
              <a:t>both get more difficult at 25 ns &amp; </a:t>
            </a:r>
          </a:p>
          <a:p>
            <a:r>
              <a:rPr lang="en-US" sz="4400" i="1" dirty="0">
                <a:solidFill>
                  <a:srgbClr val="FF0000"/>
                </a:solidFill>
              </a:rPr>
              <a:t>at higher energy</a:t>
            </a:r>
          </a:p>
          <a:p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000" i="1" dirty="0">
                <a:solidFill>
                  <a:srgbClr val="FF0000"/>
                </a:solidFill>
              </a:rPr>
              <a:t> 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energy (limited by retraining)</a:t>
            </a:r>
          </a:p>
        </p:txBody>
      </p:sp>
    </p:spTree>
    <p:extLst>
      <p:ext uri="{BB962C8B-B14F-4D97-AF65-F5344CB8AC3E}">
        <p14:creationId xmlns:p14="http://schemas.microsoft.com/office/powerpoint/2010/main" val="826932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7D"/>
                </a:solidFill>
              </a:rPr>
              <a:t>22-05-13 Mike Lamont</a:t>
            </a:r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9037" y="188640"/>
            <a:ext cx="8229600" cy="523875"/>
          </a:xfrm>
        </p:spPr>
        <p:txBody>
          <a:bodyPr>
            <a:noAutofit/>
          </a:bodyPr>
          <a:lstStyle/>
          <a:p>
            <a:r>
              <a:rPr lang="en-GB" sz="4800" dirty="0"/>
              <a:t>d</a:t>
            </a:r>
            <a:r>
              <a:rPr lang="en-GB" sz="4800" dirty="0" smtClean="0"/>
              <a:t>raft early 2015 schedule</a:t>
            </a:r>
            <a:endParaRPr lang="en-GB" sz="4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00" y="908650"/>
            <a:ext cx="8524875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6471028"/>
            <a:ext cx="372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 red beam time requested by </a:t>
            </a:r>
            <a:r>
              <a:rPr lang="en-US" b="1" dirty="0" err="1">
                <a:solidFill>
                  <a:srgbClr val="FF0000"/>
                </a:solidFill>
              </a:rPr>
              <a:t>LHCf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16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</a:t>
            </a:r>
            <a:r>
              <a:rPr lang="en-US" dirty="0" smtClean="0"/>
              <a:t>xample LHC time line – next ten </a:t>
            </a:r>
            <a:r>
              <a:rPr lang="en-US" dirty="0"/>
              <a:t>y</a:t>
            </a:r>
            <a:r>
              <a:rPr lang="en-US" dirty="0" smtClean="0"/>
              <a:t>ears</a:t>
            </a:r>
            <a:endParaRPr lang="en-GB" dirty="0" smtClean="0"/>
          </a:p>
        </p:txBody>
      </p:sp>
      <p:pic>
        <p:nvPicPr>
          <p:cNvPr id="406531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363" y="1600200"/>
            <a:ext cx="8169275" cy="4525963"/>
          </a:xfrm>
        </p:spPr>
      </p:pic>
      <p:sp>
        <p:nvSpPr>
          <p:cNvPr id="406532" name="TextBox 7"/>
          <p:cNvSpPr txBox="1">
            <a:spLocks noChangeArrowheads="1"/>
          </p:cNvSpPr>
          <p:nvPr/>
        </p:nvSpPr>
        <p:spPr bwMode="auto">
          <a:xfrm>
            <a:off x="762000" y="6553200"/>
            <a:ext cx="26548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Ralph Steinhagen, ICHEP2012</a:t>
            </a:r>
            <a:endParaRPr lang="en-GB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7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1520" y="404664"/>
            <a:ext cx="8712968" cy="523875"/>
          </a:xfrm>
        </p:spPr>
        <p:txBody>
          <a:bodyPr>
            <a:noAutofit/>
          </a:bodyPr>
          <a:lstStyle/>
          <a:p>
            <a:r>
              <a:rPr lang="en-US" sz="5400" dirty="0" smtClean="0"/>
              <a:t>Linac4 </a:t>
            </a:r>
            <a:r>
              <a:rPr lang="en-US" sz="3600" dirty="0" smtClean="0"/>
              <a:t>(160 MeV </a:t>
            </a:r>
            <a:r>
              <a:rPr lang="en-US" sz="3600" i="1" dirty="0" smtClean="0"/>
              <a:t>H</a:t>
            </a:r>
            <a:r>
              <a:rPr lang="en-US" sz="3600" baseline="30000" dirty="0" smtClean="0"/>
              <a:t>-</a:t>
            </a:r>
            <a:r>
              <a:rPr lang="en-US" sz="3600" dirty="0" smtClean="0"/>
              <a:t> instead of 50-MeV </a:t>
            </a:r>
            <a:r>
              <a:rPr lang="en-US" sz="3600" i="1" dirty="0" smtClean="0"/>
              <a:t>p</a:t>
            </a:r>
            <a:r>
              <a:rPr lang="en-US" sz="3600" dirty="0" smtClean="0"/>
              <a:t>)</a:t>
            </a:r>
            <a:endParaRPr lang="en-GB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" y="4081760"/>
            <a:ext cx="9019468" cy="2011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7612983" cy="3024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418" y="6093296"/>
            <a:ext cx="9000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Linac4 could double the beam brightness injected into the booster, but there may be other bottlenecks downstream (e.g. PS injection)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3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5272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4800" b="1" dirty="0">
                <a:solidFill>
                  <a:prstClr val="black"/>
                </a:solidFill>
                <a:ea typeface="+mn-ea"/>
                <a:cs typeface="+mn-cs"/>
              </a:rPr>
              <a:t>RLIUP </a:t>
            </a:r>
            <a:r>
              <a:rPr lang="en-US" sz="4800" b="1" dirty="0" smtClean="0">
                <a:solidFill>
                  <a:prstClr val="black"/>
                </a:solidFill>
                <a:ea typeface="+mn-ea"/>
                <a:cs typeface="+mn-cs"/>
              </a:rPr>
              <a:t>2013 </a:t>
            </a:r>
            <a:r>
              <a:rPr lang="en-US" sz="3600" b="1" dirty="0" smtClean="0">
                <a:solidFill>
                  <a:prstClr val="black"/>
                </a:solidFill>
                <a:ea typeface="+mn-ea"/>
                <a:cs typeface="+mn-cs"/>
              </a:rPr>
              <a:t>“Review </a:t>
            </a:r>
            <a:r>
              <a:rPr lang="en-US" sz="3600" b="1" dirty="0">
                <a:solidFill>
                  <a:prstClr val="black"/>
                </a:solidFill>
                <a:ea typeface="+mn-ea"/>
                <a:cs typeface="+mn-cs"/>
              </a:rPr>
              <a:t>of LHC and injector upgrade </a:t>
            </a:r>
            <a:r>
              <a:rPr lang="en-US" sz="3600" b="1" dirty="0" smtClean="0">
                <a:solidFill>
                  <a:prstClr val="black"/>
                </a:solidFill>
                <a:ea typeface="+mn-ea"/>
                <a:cs typeface="+mn-cs"/>
              </a:rPr>
              <a:t>plans”, </a:t>
            </a:r>
            <a:r>
              <a:rPr lang="en-US" sz="3600" dirty="0" smtClean="0">
                <a:solidFill>
                  <a:prstClr val="black"/>
                </a:solidFill>
                <a:ea typeface="+mn-ea"/>
                <a:cs typeface="+mn-cs"/>
              </a:rPr>
              <a:t>CERN</a:t>
            </a:r>
            <a:r>
              <a:rPr lang="en-US" sz="3600" dirty="0">
                <a:solidFill>
                  <a:prstClr val="black"/>
                </a:solidFill>
                <a:ea typeface="+mn-ea"/>
                <a:cs typeface="+mn-cs"/>
              </a:rPr>
              <a:t>, October 2013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0184" y="2060848"/>
            <a:ext cx="8577797" cy="5734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Bef>
                <a:spcPts val="8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srgbClr val="0000CC"/>
                </a:solidFill>
              </a:rPr>
              <a:t>n</a:t>
            </a:r>
            <a:r>
              <a:rPr lang="en-US" sz="3200" dirty="0" smtClean="0">
                <a:solidFill>
                  <a:srgbClr val="0000CC"/>
                </a:solidFill>
              </a:rPr>
              <a:t>ext long shutdowns LS2 &amp; LS3 </a:t>
            </a:r>
            <a:r>
              <a:rPr lang="en-US" sz="3200" dirty="0" smtClean="0">
                <a:solidFill>
                  <a:prstClr val="black"/>
                </a:solidFill>
              </a:rPr>
              <a:t>– needs &amp; dates</a:t>
            </a:r>
          </a:p>
          <a:p>
            <a:pPr marL="457200" indent="-457200">
              <a:spcBef>
                <a:spcPts val="8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r</a:t>
            </a:r>
            <a:r>
              <a:rPr lang="en-US" sz="3200" dirty="0" smtClean="0">
                <a:solidFill>
                  <a:prstClr val="black"/>
                </a:solidFill>
              </a:rPr>
              <a:t>egular </a:t>
            </a:r>
            <a:r>
              <a:rPr lang="en-US" sz="3200" dirty="0" smtClean="0">
                <a:solidFill>
                  <a:srgbClr val="0000CC"/>
                </a:solidFill>
              </a:rPr>
              <a:t>Christmas stops </a:t>
            </a:r>
            <a:r>
              <a:rPr lang="en-US" sz="3200" dirty="0" smtClean="0">
                <a:solidFill>
                  <a:prstClr val="black"/>
                </a:solidFill>
              </a:rPr>
              <a:t>(13 weeks?) </a:t>
            </a:r>
          </a:p>
          <a:p>
            <a:pPr marL="457200" indent="-457200">
              <a:spcBef>
                <a:spcPts val="800"/>
              </a:spcBef>
              <a:buFont typeface="Arial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“</a:t>
            </a:r>
            <a:r>
              <a:rPr lang="en-US" sz="3200" dirty="0" smtClean="0">
                <a:solidFill>
                  <a:srgbClr val="0000CC"/>
                </a:solidFill>
              </a:rPr>
              <a:t>LS1.5</a:t>
            </a:r>
            <a:r>
              <a:rPr lang="en-US" sz="3200" dirty="0" smtClean="0">
                <a:solidFill>
                  <a:prstClr val="black"/>
                </a:solidFill>
              </a:rPr>
              <a:t>” for CMS – 4.5 months in 2016/17?</a:t>
            </a:r>
          </a:p>
          <a:p>
            <a:pPr marL="457200" indent="-457200">
              <a:spcBef>
                <a:spcPts val="800"/>
              </a:spcBef>
              <a:buFont typeface="Arial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- exchange of CMS pixel tracker</a:t>
            </a:r>
          </a:p>
          <a:p>
            <a:pPr marL="457200" indent="-457200">
              <a:spcBef>
                <a:spcPts val="8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e</a:t>
            </a:r>
            <a:r>
              <a:rPr lang="en-US" sz="3200" dirty="0" smtClean="0">
                <a:solidFill>
                  <a:prstClr val="black"/>
                </a:solidFill>
              </a:rPr>
              <a:t>xtended </a:t>
            </a:r>
            <a:r>
              <a:rPr lang="en-US" sz="3200" dirty="0" smtClean="0">
                <a:solidFill>
                  <a:srgbClr val="0000CC"/>
                </a:solidFill>
              </a:rPr>
              <a:t>3-months ion run </a:t>
            </a:r>
            <a:r>
              <a:rPr lang="en-US" sz="3200" dirty="0" smtClean="0">
                <a:solidFill>
                  <a:prstClr val="black"/>
                </a:solidFill>
              </a:rPr>
              <a:t>in 2016?</a:t>
            </a:r>
          </a:p>
          <a:p>
            <a:pPr marL="457200" indent="-457200">
              <a:spcBef>
                <a:spcPts val="8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srgbClr val="0000CC"/>
                </a:solidFill>
              </a:rPr>
              <a:t>c</a:t>
            </a:r>
            <a:r>
              <a:rPr lang="en-US" sz="3200" dirty="0" smtClean="0">
                <a:solidFill>
                  <a:srgbClr val="0000CC"/>
                </a:solidFill>
              </a:rPr>
              <a:t>onnecting Linac4 </a:t>
            </a:r>
            <a:r>
              <a:rPr lang="en-US" sz="3200" dirty="0" smtClean="0">
                <a:solidFill>
                  <a:prstClr val="black"/>
                </a:solidFill>
              </a:rPr>
              <a:t>(6-7 months) during ion run </a:t>
            </a:r>
          </a:p>
          <a:p>
            <a:pPr marL="457200" indent="-457200">
              <a:spcBef>
                <a:spcPts val="8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	</a:t>
            </a:r>
            <a:r>
              <a:rPr lang="en-US" sz="3200" dirty="0" smtClean="0">
                <a:solidFill>
                  <a:prstClr val="black"/>
                </a:solidFill>
              </a:rPr>
              <a:t>&amp; LS1.5?</a:t>
            </a:r>
          </a:p>
          <a:p>
            <a:pPr marL="457200" indent="-457200">
              <a:spcBef>
                <a:spcPts val="800"/>
              </a:spcBef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00CC"/>
                </a:solidFill>
              </a:rPr>
              <a:t>400/</a:t>
            </a:r>
            <a:r>
              <a:rPr lang="en-US" sz="3200" dirty="0" err="1" smtClean="0">
                <a:solidFill>
                  <a:srgbClr val="0000CC"/>
                </a:solidFill>
              </a:rPr>
              <a:t>fb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smtClean="0">
                <a:solidFill>
                  <a:prstClr val="black"/>
                </a:solidFill>
              </a:rPr>
              <a:t>by 2021?</a:t>
            </a:r>
          </a:p>
          <a:p>
            <a:endParaRPr lang="en-US" sz="3200" dirty="0" smtClean="0">
              <a:solidFill>
                <a:prstClr val="black"/>
              </a:solidFill>
            </a:endParaRPr>
          </a:p>
          <a:p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184" y="1366512"/>
            <a:ext cx="7910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d</a:t>
            </a:r>
            <a:r>
              <a:rPr lang="en-US" sz="3200" b="1" dirty="0" smtClean="0">
                <a:solidFill>
                  <a:srgbClr val="0000CC"/>
                </a:solidFill>
              </a:rPr>
              <a:t>iscussion elements concerning next 10 years</a:t>
            </a:r>
            <a:endParaRPr lang="en-GB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2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LHC luminosity forecast</a:t>
            </a:r>
            <a:endParaRPr lang="en-GB" sz="6000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1846993"/>
            <a:ext cx="424622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00CC"/>
                </a:solidFill>
              </a:rPr>
              <a:t>~30/</a:t>
            </a:r>
            <a:r>
              <a:rPr lang="en-US" sz="3600" dirty="0" err="1">
                <a:solidFill>
                  <a:srgbClr val="0000CC"/>
                </a:solidFill>
              </a:rPr>
              <a:t>fb</a:t>
            </a:r>
            <a:r>
              <a:rPr lang="en-US" sz="3600" dirty="0">
                <a:solidFill>
                  <a:srgbClr val="0000CC"/>
                </a:solidFill>
              </a:rPr>
              <a:t> at 3.5 &amp; 4 </a:t>
            </a:r>
            <a:r>
              <a:rPr lang="en-US" sz="3600" dirty="0" err="1">
                <a:solidFill>
                  <a:srgbClr val="0000CC"/>
                </a:solidFill>
              </a:rPr>
              <a:t>TeV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00CC"/>
                </a:solidFill>
              </a:rPr>
              <a:t>~400/</a:t>
            </a:r>
            <a:r>
              <a:rPr lang="en-US" sz="3600" dirty="0" err="1">
                <a:solidFill>
                  <a:srgbClr val="0000CC"/>
                </a:solidFill>
              </a:rPr>
              <a:t>fb</a:t>
            </a:r>
            <a:r>
              <a:rPr lang="en-US" sz="3600" dirty="0">
                <a:solidFill>
                  <a:srgbClr val="0000CC"/>
                </a:solidFill>
              </a:rPr>
              <a:t> at 6.5-7 </a:t>
            </a:r>
            <a:r>
              <a:rPr lang="en-US" sz="3600" dirty="0" err="1">
                <a:solidFill>
                  <a:srgbClr val="0000CC"/>
                </a:solidFill>
              </a:rPr>
              <a:t>TeV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00CC"/>
                </a:solidFill>
              </a:rPr>
              <a:t>~3000/</a:t>
            </a:r>
            <a:r>
              <a:rPr lang="en-US" sz="3600" dirty="0" err="1">
                <a:solidFill>
                  <a:srgbClr val="0000CC"/>
                </a:solidFill>
              </a:rPr>
              <a:t>fb</a:t>
            </a:r>
            <a:r>
              <a:rPr lang="en-US" sz="3600" dirty="0">
                <a:solidFill>
                  <a:srgbClr val="0000CC"/>
                </a:solidFill>
              </a:rPr>
              <a:t> at 7 </a:t>
            </a:r>
            <a:r>
              <a:rPr lang="en-US" sz="3600" dirty="0" err="1">
                <a:solidFill>
                  <a:srgbClr val="0000CC"/>
                </a:solidFill>
              </a:rPr>
              <a:t>TeV</a:t>
            </a:r>
            <a:endParaRPr lang="en-GB" sz="3600" dirty="0">
              <a:solidFill>
                <a:srgbClr val="00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831" y="4994592"/>
            <a:ext cx="84141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i="1" dirty="0" smtClean="0">
                <a:solidFill>
                  <a:prstClr val="black"/>
                </a:solidFill>
              </a:rPr>
              <a:t>to obtain </a:t>
            </a:r>
            <a:r>
              <a:rPr lang="en-US" sz="4400" i="1" dirty="0">
                <a:solidFill>
                  <a:prstClr val="black"/>
                </a:solidFill>
              </a:rPr>
              <a:t>3000/</a:t>
            </a:r>
            <a:r>
              <a:rPr lang="en-US" sz="4400" dirty="0" err="1">
                <a:solidFill>
                  <a:prstClr val="black"/>
                </a:solidFill>
              </a:rPr>
              <a:t>fb</a:t>
            </a:r>
            <a:r>
              <a:rPr lang="en-US" sz="4400" i="1" dirty="0">
                <a:solidFill>
                  <a:prstClr val="black"/>
                </a:solidFill>
              </a:rPr>
              <a:t> by </a:t>
            </a:r>
            <a:r>
              <a:rPr lang="en-US" sz="4400" i="1" dirty="0" smtClean="0">
                <a:solidFill>
                  <a:prstClr val="black"/>
                </a:solidFill>
              </a:rPr>
              <a:t>2035 </a:t>
            </a:r>
          </a:p>
          <a:p>
            <a:pPr lvl="0" algn="ctr"/>
            <a:r>
              <a:rPr lang="en-US" sz="4400" i="1" dirty="0" smtClean="0">
                <a:solidFill>
                  <a:prstClr val="black"/>
                </a:solidFill>
              </a:rPr>
              <a:t>we need the </a:t>
            </a:r>
            <a:r>
              <a:rPr lang="en-US" sz="4400" b="1" i="1" dirty="0" smtClean="0">
                <a:solidFill>
                  <a:prstClr val="black"/>
                </a:solidFill>
              </a:rPr>
              <a:t>HL-LHC</a:t>
            </a:r>
            <a:endParaRPr lang="en-GB" sz="4400" b="1" i="1" dirty="0">
              <a:solidFill>
                <a:prstClr val="black"/>
              </a:solidFill>
            </a:endParaRPr>
          </a:p>
          <a:p>
            <a:pPr algn="ctr"/>
            <a:endParaRPr lang="en-GB" sz="4400" i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2040" y="2048253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2012 DONE</a:t>
            </a:r>
            <a:endParaRPr lang="en-GB" sz="36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6569" y="2816488"/>
            <a:ext cx="263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2021 goal (?)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0575" y="3643283"/>
            <a:ext cx="2849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2035 goal (??)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64" y="573325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prstClr val="black"/>
                </a:solidFill>
              </a:rPr>
              <a:t> </a:t>
            </a:r>
            <a:endParaRPr lang="en-GB" sz="36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5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6" grpId="0"/>
      <p:bldP spid="10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08720"/>
            <a:ext cx="54102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8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6" name="Rectangle 9"/>
          <p:cNvSpPr>
            <a:spLocks noChangeArrowheads="1"/>
          </p:cNvSpPr>
          <p:nvPr/>
        </p:nvSpPr>
        <p:spPr bwMode="auto">
          <a:xfrm>
            <a:off x="0" y="3457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7" name="Rectangle 1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8" name="Rectangle 11"/>
          <p:cNvSpPr>
            <a:spLocks noChangeArrowheads="1"/>
          </p:cNvSpPr>
          <p:nvPr/>
        </p:nvSpPr>
        <p:spPr bwMode="auto">
          <a:xfrm>
            <a:off x="0" y="3457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9" name="Rectangle 12"/>
          <p:cNvSpPr>
            <a:spLocks noChangeArrowheads="1"/>
          </p:cNvSpPr>
          <p:nvPr/>
        </p:nvSpPr>
        <p:spPr bwMode="auto">
          <a:xfrm>
            <a:off x="0" y="2919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80" name="Rectangle 13"/>
          <p:cNvSpPr>
            <a:spLocks noChangeArrowheads="1"/>
          </p:cNvSpPr>
          <p:nvPr/>
        </p:nvSpPr>
        <p:spPr bwMode="auto">
          <a:xfrm>
            <a:off x="0" y="3405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5744553" y="919368"/>
            <a:ext cx="3537520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design parameters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c.m</a:t>
            </a:r>
            <a:r>
              <a:rPr lang="en-US" sz="2400" dirty="0">
                <a:solidFill>
                  <a:srgbClr val="000000"/>
                </a:solidFill>
              </a:rPr>
              <a:t>. energy = 14 </a:t>
            </a:r>
            <a:r>
              <a:rPr lang="en-US" sz="2400" dirty="0" err="1" smtClean="0">
                <a:solidFill>
                  <a:srgbClr val="000000"/>
                </a:solidFill>
              </a:rPr>
              <a:t>TeV</a:t>
            </a:r>
            <a:r>
              <a:rPr lang="en-US" sz="2400" dirty="0" smtClean="0">
                <a:solidFill>
                  <a:srgbClr val="000000"/>
                </a:solidFill>
              </a:rPr>
              <a:t> (</a:t>
            </a:r>
            <a:r>
              <a:rPr lang="en-US" sz="2400" i="1" dirty="0" smtClean="0">
                <a:solidFill>
                  <a:srgbClr val="000000"/>
                </a:solidFill>
              </a:rPr>
              <a:t>p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luminosity =10</a:t>
            </a:r>
            <a:r>
              <a:rPr lang="en-US" sz="2400" baseline="30000" dirty="0">
                <a:solidFill>
                  <a:srgbClr val="000000"/>
                </a:solidFill>
              </a:rPr>
              <a:t>34</a:t>
            </a:r>
            <a:r>
              <a:rPr lang="en-US" sz="2400" dirty="0">
                <a:solidFill>
                  <a:srgbClr val="000000"/>
                </a:solidFill>
              </a:rPr>
              <a:t> cm</a:t>
            </a:r>
            <a:r>
              <a:rPr lang="en-US" sz="2400" baseline="30000" dirty="0">
                <a:solidFill>
                  <a:srgbClr val="000000"/>
                </a:solidFill>
              </a:rPr>
              <a:t>-2</a:t>
            </a:r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baseline="30000" dirty="0">
                <a:solidFill>
                  <a:srgbClr val="000000"/>
                </a:solidFill>
              </a:rPr>
              <a:t>-1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1.15x10</a:t>
            </a:r>
            <a:r>
              <a:rPr lang="en-US" sz="2400" baseline="30000" dirty="0">
                <a:solidFill>
                  <a:srgbClr val="000000"/>
                </a:solidFill>
              </a:rPr>
              <a:t>11</a:t>
            </a:r>
            <a:r>
              <a:rPr lang="en-US" sz="2400" dirty="0">
                <a:solidFill>
                  <a:srgbClr val="000000"/>
                </a:solidFill>
              </a:rPr>
              <a:t> p/bunch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2808 bunches/beam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360 MJ/beam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Symbol" pitchFamily="1" charset="2"/>
              </a:rPr>
              <a:t>ge</a:t>
            </a:r>
            <a:r>
              <a:rPr lang="en-US" sz="2400" dirty="0">
                <a:solidFill>
                  <a:srgbClr val="000000"/>
                </a:solidFill>
              </a:rPr>
              <a:t>=3.75 </a:t>
            </a:r>
            <a:r>
              <a:rPr lang="en-US" sz="2400" dirty="0">
                <a:solidFill>
                  <a:srgbClr val="000000"/>
                </a:solidFill>
                <a:latin typeface="Symbol" pitchFamily="1" charset="2"/>
              </a:rPr>
              <a:t>m</a:t>
            </a:r>
            <a:r>
              <a:rPr lang="en-US" sz="2400" dirty="0">
                <a:solidFill>
                  <a:srgbClr val="000000"/>
                </a:solidFill>
              </a:rPr>
              <a:t>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Symbol" pitchFamily="1" charset="2"/>
              </a:rPr>
              <a:t>b</a:t>
            </a:r>
            <a:r>
              <a:rPr lang="en-US" sz="2400" dirty="0">
                <a:solidFill>
                  <a:srgbClr val="000000"/>
                </a:solidFill>
              </a:rPr>
              <a:t>*=0.55 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Symbol" pitchFamily="1" charset="2"/>
              </a:rPr>
              <a:t>q</a:t>
            </a:r>
            <a:r>
              <a:rPr lang="en-US" sz="2400" baseline="-25000" dirty="0">
                <a:solidFill>
                  <a:srgbClr val="000000"/>
                </a:solidFill>
              </a:rPr>
              <a:t>c</a:t>
            </a:r>
            <a:r>
              <a:rPr lang="en-US" sz="2400" dirty="0">
                <a:solidFill>
                  <a:srgbClr val="000000"/>
                </a:solidFill>
              </a:rPr>
              <a:t>=285 </a:t>
            </a:r>
            <a:r>
              <a:rPr lang="en-US" sz="2400" dirty="0" err="1">
                <a:solidFill>
                  <a:srgbClr val="000000"/>
                </a:solidFill>
                <a:latin typeface="Symbol" pitchFamily="1" charset="2"/>
              </a:rPr>
              <a:t>m</a:t>
            </a:r>
            <a:r>
              <a:rPr lang="en-US" sz="2400" dirty="0" err="1">
                <a:solidFill>
                  <a:srgbClr val="000000"/>
                </a:solidFill>
              </a:rPr>
              <a:t>rad</a:t>
            </a:r>
            <a:endParaRPr 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Symbol" pitchFamily="1" charset="2"/>
              </a:rPr>
              <a:t>s</a:t>
            </a:r>
            <a:r>
              <a:rPr lang="en-US" sz="2400" baseline="-25000" dirty="0" err="1">
                <a:solidFill>
                  <a:srgbClr val="000000"/>
                </a:solidFill>
              </a:rPr>
              <a:t>z</a:t>
            </a:r>
            <a:r>
              <a:rPr lang="en-US" sz="2400" dirty="0">
                <a:solidFill>
                  <a:srgbClr val="000000"/>
                </a:solidFill>
              </a:rPr>
              <a:t>=7.55 cm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Symbol" pitchFamily="1" charset="2"/>
              </a:rPr>
              <a:t>s</a:t>
            </a:r>
            <a:r>
              <a:rPr lang="en-US" sz="2400" dirty="0">
                <a:solidFill>
                  <a:srgbClr val="000000"/>
                </a:solidFill>
              </a:rPr>
              <a:t>*=</a:t>
            </a:r>
            <a:r>
              <a:rPr lang="en-US" sz="2400" dirty="0" smtClean="0">
                <a:solidFill>
                  <a:srgbClr val="000000"/>
                </a:solidFill>
              </a:rPr>
              <a:t>16.6</a:t>
            </a:r>
            <a:r>
              <a:rPr lang="en-US" sz="2400" dirty="0" smtClean="0">
                <a:solidFill>
                  <a:srgbClr val="000000"/>
                </a:solidFill>
                <a:latin typeface="Symbol" pitchFamily="1" charset="2"/>
              </a:rPr>
              <a:t>m</a:t>
            </a:r>
            <a:r>
              <a:rPr lang="en-US" sz="2400" dirty="0" smtClean="0">
                <a:solidFill>
                  <a:srgbClr val="000000"/>
                </a:solidFill>
              </a:rPr>
              <a:t>m</a:t>
            </a:r>
            <a:endParaRPr 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378" y="146308"/>
            <a:ext cx="8910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66CC"/>
                </a:solidFill>
              </a:rPr>
              <a:t>LHC: highest energy  </a:t>
            </a:r>
            <a:r>
              <a:rPr lang="en-US" sz="3200" b="1" i="1" dirty="0" err="1">
                <a:solidFill>
                  <a:srgbClr val="0066CC"/>
                </a:solidFill>
              </a:rPr>
              <a:t>pp</a:t>
            </a:r>
            <a:r>
              <a:rPr lang="en-US" sz="3200" b="1" dirty="0">
                <a:solidFill>
                  <a:srgbClr val="0066CC"/>
                </a:solidFill>
              </a:rPr>
              <a:t>, </a:t>
            </a:r>
            <a:r>
              <a:rPr lang="en-US" sz="3200" b="1" i="1" dirty="0">
                <a:solidFill>
                  <a:srgbClr val="0066CC"/>
                </a:solidFill>
              </a:rPr>
              <a:t>AA</a:t>
            </a:r>
            <a:r>
              <a:rPr lang="en-US" sz="3200" b="1" dirty="0">
                <a:solidFill>
                  <a:srgbClr val="0066CC"/>
                </a:solidFill>
              </a:rPr>
              <a:t>, and </a:t>
            </a:r>
            <a:r>
              <a:rPr lang="en-US" sz="3200" b="1" i="1" dirty="0" err="1">
                <a:solidFill>
                  <a:srgbClr val="0066CC"/>
                </a:solidFill>
              </a:rPr>
              <a:t>pA</a:t>
            </a:r>
            <a:r>
              <a:rPr lang="en-US" sz="3200" b="1" i="1" dirty="0">
                <a:solidFill>
                  <a:srgbClr val="0066CC"/>
                </a:solidFill>
              </a:rPr>
              <a:t> </a:t>
            </a:r>
            <a:r>
              <a:rPr lang="en-US" sz="3200" b="1" dirty="0">
                <a:solidFill>
                  <a:srgbClr val="0066CC"/>
                </a:solidFill>
              </a:rPr>
              <a:t>collider</a:t>
            </a:r>
            <a:endParaRPr lang="en-GB" sz="3200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20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/>
              <a:t>HL-LHC – modifications</a:t>
            </a:r>
          </a:p>
        </p:txBody>
      </p:sp>
      <p:pic>
        <p:nvPicPr>
          <p:cNvPr id="423939" name="Picture 7" descr="CERNcomplex-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143000"/>
            <a:ext cx="84867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4343400" y="5105400"/>
            <a:ext cx="838200" cy="228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57800" y="4648200"/>
            <a:ext cx="37480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 pitchFamily="1" charset="0"/>
              </a:rPr>
              <a:t>Booster energy upgrade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 pitchFamily="1" charset="0"/>
              </a:rPr>
              <a:t>1.4 → 2 GeV, ~2018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14600" y="5257800"/>
            <a:ext cx="13033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 pitchFamily="1" charset="0"/>
              </a:rPr>
              <a:t>Linac4,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 pitchFamily="1" charset="0"/>
              </a:rPr>
              <a:t>~</a:t>
            </a:r>
            <a:r>
              <a:rPr lang="en-US" sz="2800" b="1" dirty="0" smtClean="0">
                <a:solidFill>
                  <a:srgbClr val="FF0000"/>
                </a:solidFill>
                <a:latin typeface="Calibri" pitchFamily="1" charset="0"/>
              </a:rPr>
              <a:t>2015</a:t>
            </a:r>
            <a:endParaRPr lang="en-US" sz="2800" b="1" dirty="0">
              <a:solidFill>
                <a:srgbClr val="FF0000"/>
              </a:solidFill>
              <a:latin typeface="Calibri" pitchFamily="1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1447800" y="47244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3594100" y="5357813"/>
            <a:ext cx="785813" cy="850900"/>
          </a:xfrm>
          <a:custGeom>
            <a:avLst/>
            <a:gdLst>
              <a:gd name="connsiteX0" fmla="*/ 786063 w 786063"/>
              <a:gd name="connsiteY0" fmla="*/ 0 h 850232"/>
              <a:gd name="connsiteX1" fmla="*/ 545431 w 786063"/>
              <a:gd name="connsiteY1" fmla="*/ 176463 h 850232"/>
              <a:gd name="connsiteX2" fmla="*/ 208547 w 786063"/>
              <a:gd name="connsiteY2" fmla="*/ 577516 h 850232"/>
              <a:gd name="connsiteX3" fmla="*/ 0 w 786063"/>
              <a:gd name="connsiteY3" fmla="*/ 850232 h 850232"/>
              <a:gd name="connsiteX4" fmla="*/ 0 w 786063"/>
              <a:gd name="connsiteY4" fmla="*/ 850232 h 85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063" h="850232">
                <a:moveTo>
                  <a:pt x="786063" y="0"/>
                </a:moveTo>
                <a:cubicBezTo>
                  <a:pt x="713873" y="40105"/>
                  <a:pt x="641684" y="80210"/>
                  <a:pt x="545431" y="176463"/>
                </a:cubicBezTo>
                <a:cubicBezTo>
                  <a:pt x="449178" y="272716"/>
                  <a:pt x="299452" y="465221"/>
                  <a:pt x="208547" y="577516"/>
                </a:cubicBezTo>
                <a:cubicBezTo>
                  <a:pt x="117642" y="689811"/>
                  <a:pt x="0" y="850232"/>
                  <a:pt x="0" y="850232"/>
                </a:cubicBezTo>
                <a:lnTo>
                  <a:pt x="0" y="850232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67000" y="3048000"/>
            <a:ext cx="3886200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395913" y="1981200"/>
            <a:ext cx="3138487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 pitchFamily="1" charset="0"/>
              </a:rPr>
              <a:t>SPS enhancements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itchFamily="1" charset="0"/>
              </a:rPr>
              <a:t>(anti e-cloud 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1" charset="0"/>
              </a:rPr>
              <a:t>coating?,</a:t>
            </a:r>
            <a:r>
              <a:rPr lang="en-US" sz="2000" b="1" dirty="0" err="1">
                <a:solidFill>
                  <a:srgbClr val="FF0000"/>
                </a:solidFill>
                <a:latin typeface="Calibri" pitchFamily="1" charset="0"/>
              </a:rPr>
              <a:t>RF</a:t>
            </a:r>
            <a:r>
              <a:rPr lang="en-US" sz="2000" b="1" dirty="0">
                <a:solidFill>
                  <a:srgbClr val="FF0000"/>
                </a:solidFill>
                <a:latin typeface="Calibri" pitchFamily="1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itchFamily="1" charset="0"/>
              </a:rPr>
              <a:t>impedance), </a:t>
            </a:r>
            <a:r>
              <a:rPr lang="en-US" sz="2800" b="1" dirty="0">
                <a:solidFill>
                  <a:srgbClr val="FF0000"/>
                </a:solidFill>
                <a:latin typeface="Calibri" pitchFamily="1" charset="0"/>
              </a:rPr>
              <a:t>2012-2022</a:t>
            </a:r>
            <a:endParaRPr lang="en-US" sz="2000" b="1" dirty="0">
              <a:solidFill>
                <a:srgbClr val="FF0000"/>
              </a:solidFill>
              <a:latin typeface="Calibri" pitchFamily="1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57600" y="1524000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0000" y="3886200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151388" y="929669"/>
            <a:ext cx="2442712" cy="2185214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 pitchFamily="1" charset="0"/>
              </a:rPr>
              <a:t>IR upgrade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itchFamily="1" charset="0"/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1" charset="0"/>
              </a:rPr>
              <a:t>detectors, low-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" charset="2"/>
              </a:rPr>
              <a:t>b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1" charset="0"/>
              </a:rPr>
              <a:t> quad’s, crab cavities</a:t>
            </a:r>
            <a:r>
              <a:rPr lang="en-US" sz="2000" b="1" dirty="0">
                <a:solidFill>
                  <a:srgbClr val="FF0000"/>
                </a:solidFill>
                <a:latin typeface="Calibri" pitchFamily="1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1" charset="0"/>
              </a:rPr>
              <a:t>a few high-field dipoles, 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1" charset="0"/>
              </a:rPr>
              <a:t>etc</a:t>
            </a:r>
            <a:r>
              <a:rPr lang="en-US" sz="2000" b="1" dirty="0">
                <a:solidFill>
                  <a:srgbClr val="FF0000"/>
                </a:solidFill>
                <a:latin typeface="Calibri" pitchFamily="1" charset="0"/>
              </a:rPr>
              <a:t>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 pitchFamily="1" charset="0"/>
              </a:rPr>
              <a:t>~2022</a:t>
            </a:r>
          </a:p>
        </p:txBody>
      </p:sp>
    </p:spTree>
    <p:extLst>
      <p:ext uri="{BB962C8B-B14F-4D97-AF65-F5344CB8AC3E}">
        <p14:creationId xmlns:p14="http://schemas.microsoft.com/office/powerpoint/2010/main" val="225290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6" grpId="0" animBg="1"/>
      <p:bldP spid="17" grpId="0"/>
      <p:bldP spid="18" grpId="0" animBg="1"/>
      <p:bldP spid="20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02563" cy="914400"/>
          </a:xfrm>
        </p:spPr>
        <p:txBody>
          <a:bodyPr>
            <a:normAutofit/>
          </a:bodyPr>
          <a:lstStyle/>
          <a:p>
            <a:r>
              <a:rPr lang="fr-CH" dirty="0" smtClean="0"/>
              <a:t>(HL-)LHC Time Line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6002766" cy="441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17218"/>
            <a:ext cx="1835696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600" b="1" dirty="0" err="1">
                <a:solidFill>
                  <a:prstClr val="black"/>
                </a:solidFill>
              </a:rPr>
              <a:t>Shut</a:t>
            </a:r>
            <a:r>
              <a:rPr lang="fr-CH" sz="1600" b="1" dirty="0">
                <a:solidFill>
                  <a:prstClr val="black"/>
                </a:solidFill>
              </a:rPr>
              <a:t> down for </a:t>
            </a:r>
            <a:r>
              <a:rPr lang="fr-CH" sz="1600" b="1" dirty="0" err="1">
                <a:solidFill>
                  <a:prstClr val="black"/>
                </a:solidFill>
              </a:rPr>
              <a:t>interconnects</a:t>
            </a:r>
            <a:r>
              <a:rPr lang="fr-CH" sz="1600" b="1" dirty="0">
                <a:solidFill>
                  <a:prstClr val="black"/>
                </a:solidFill>
              </a:rPr>
              <a:t> to </a:t>
            </a:r>
            <a:r>
              <a:rPr lang="fr-CH" sz="1600" b="1" dirty="0" err="1">
                <a:solidFill>
                  <a:prstClr val="black"/>
                </a:solidFill>
              </a:rPr>
              <a:t>overcome</a:t>
            </a:r>
            <a:r>
              <a:rPr lang="fr-CH" sz="1600" b="1" dirty="0">
                <a:solidFill>
                  <a:prstClr val="black"/>
                </a:solidFill>
              </a:rPr>
              <a:t> </a:t>
            </a:r>
            <a:r>
              <a:rPr lang="fr-CH" sz="1600" b="1" dirty="0" err="1">
                <a:solidFill>
                  <a:prstClr val="black"/>
                </a:solidFill>
              </a:rPr>
              <a:t>energy</a:t>
            </a:r>
            <a:r>
              <a:rPr lang="fr-CH" sz="1600" b="1" dirty="0">
                <a:solidFill>
                  <a:prstClr val="black"/>
                </a:solidFill>
              </a:rPr>
              <a:t> limitation (LHC incident of Sept. 2008) and R2E</a:t>
            </a:r>
            <a:endParaRPr lang="en-GB" sz="1600" b="1" dirty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691679" y="2010884"/>
            <a:ext cx="1872208" cy="29006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838461" y="2253448"/>
            <a:ext cx="1296144" cy="20621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600" b="1" dirty="0" err="1">
                <a:solidFill>
                  <a:prstClr val="black"/>
                </a:solidFill>
              </a:rPr>
              <a:t>Shut</a:t>
            </a:r>
            <a:r>
              <a:rPr lang="fr-CH" sz="1600" b="1" dirty="0">
                <a:solidFill>
                  <a:prstClr val="black"/>
                </a:solidFill>
              </a:rPr>
              <a:t> down to </a:t>
            </a:r>
            <a:r>
              <a:rPr lang="fr-CH" sz="1600" b="1" dirty="0" err="1">
                <a:solidFill>
                  <a:prstClr val="black"/>
                </a:solidFill>
              </a:rPr>
              <a:t>overcome</a:t>
            </a:r>
            <a:r>
              <a:rPr lang="fr-CH" sz="1600" b="1" dirty="0">
                <a:solidFill>
                  <a:prstClr val="black"/>
                </a:solidFill>
              </a:rPr>
              <a:t> </a:t>
            </a:r>
            <a:r>
              <a:rPr lang="fr-CH" sz="1600" b="1" dirty="0" err="1">
                <a:solidFill>
                  <a:prstClr val="black"/>
                </a:solidFill>
              </a:rPr>
              <a:t>beam</a:t>
            </a:r>
            <a:r>
              <a:rPr lang="fr-CH" sz="1600" b="1" dirty="0">
                <a:solidFill>
                  <a:prstClr val="black"/>
                </a:solidFill>
              </a:rPr>
              <a:t> </a:t>
            </a:r>
            <a:r>
              <a:rPr lang="fr-CH" sz="1600" b="1" dirty="0" err="1">
                <a:solidFill>
                  <a:prstClr val="black"/>
                </a:solidFill>
              </a:rPr>
              <a:t>intensity</a:t>
            </a:r>
            <a:r>
              <a:rPr lang="fr-CH" sz="1600" b="1" dirty="0">
                <a:solidFill>
                  <a:prstClr val="black"/>
                </a:solidFill>
              </a:rPr>
              <a:t>  limitation (</a:t>
            </a:r>
            <a:r>
              <a:rPr lang="fr-CH" sz="1600" b="1" dirty="0" err="1">
                <a:solidFill>
                  <a:prstClr val="black"/>
                </a:solidFill>
              </a:rPr>
              <a:t>Injectors</a:t>
            </a:r>
            <a:r>
              <a:rPr lang="fr-CH" sz="1600" b="1" dirty="0">
                <a:solidFill>
                  <a:prstClr val="black"/>
                </a:solidFill>
              </a:rPr>
              <a:t>, collimation and more…)</a:t>
            </a:r>
            <a:endParaRPr lang="en-GB" sz="1600" b="1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364087" y="3311463"/>
            <a:ext cx="2523810" cy="42761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705613" y="1017218"/>
            <a:ext cx="1428992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prstClr val="white"/>
                </a:solidFill>
              </a:rPr>
              <a:t>Full upgrade</a:t>
            </a:r>
            <a:endParaRPr lang="en-GB" dirty="0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815174" y="1805295"/>
            <a:ext cx="1481100" cy="20558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263" y="5958935"/>
            <a:ext cx="9148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two reasons for HL-LHC: performance &amp; consolidation</a:t>
            </a:r>
            <a:endParaRPr lang="en-GB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735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12129"/>
            <a:ext cx="8928992" cy="1143000"/>
          </a:xfrm>
        </p:spPr>
        <p:txBody>
          <a:bodyPr>
            <a:normAutofit/>
          </a:bodyPr>
          <a:lstStyle/>
          <a:p>
            <a:r>
              <a:rPr lang="fr-CH" dirty="0"/>
              <a:t>i</a:t>
            </a:r>
            <a:r>
              <a:rPr lang="fr-CH" dirty="0" smtClean="0"/>
              <a:t>n LHC: 1.2 km of new </a:t>
            </a:r>
            <a:r>
              <a:rPr lang="fr-CH" dirty="0" err="1" smtClean="0"/>
              <a:t>equipment</a:t>
            </a:r>
            <a:r>
              <a:rPr lang="fr-CH" dirty="0" smtClean="0"/>
              <a:t> …</a:t>
            </a:r>
            <a:endParaRPr lang="en-GB" dirty="0"/>
          </a:p>
        </p:txBody>
      </p:sp>
      <p:pic>
        <p:nvPicPr>
          <p:cNvPr id="27" name="Object 1"/>
          <p:cNvPicPr>
            <a:picLocks noChangeAspect="1" noChangeArrowheads="1"/>
          </p:cNvPicPr>
          <p:nvPr/>
        </p:nvPicPr>
        <p:blipFill>
          <a:blip r:embed="rId2" cstate="print"/>
          <a:srcRect b="180"/>
          <a:stretch>
            <a:fillRect/>
          </a:stretch>
        </p:blipFill>
        <p:spPr bwMode="auto">
          <a:xfrm>
            <a:off x="2339752" y="1268760"/>
            <a:ext cx="4896544" cy="508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Oval 27"/>
          <p:cNvSpPr/>
          <p:nvPr/>
        </p:nvSpPr>
        <p:spPr>
          <a:xfrm>
            <a:off x="4427984" y="5122140"/>
            <a:ext cx="720080" cy="360040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405334" y="2025796"/>
            <a:ext cx="720080" cy="360040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rot="20491458">
            <a:off x="5172764" y="5120461"/>
            <a:ext cx="357065" cy="286826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 rot="2219363">
            <a:off x="3685360" y="4902259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 rot="3019893">
            <a:off x="3310555" y="4534412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 rot="1567102">
            <a:off x="4097137" y="5126701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 rot="16855689">
            <a:off x="6145641" y="3936252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 rot="4617877">
            <a:off x="6165571" y="3357609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 rot="16875212">
            <a:off x="3072300" y="3322557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 rot="4722320">
            <a:off x="3106888" y="3959742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 rot="1449380">
            <a:off x="5170785" y="2185506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 rot="20491458">
            <a:off x="4025018" y="2185507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9" r="9346"/>
          <a:stretch/>
        </p:blipFill>
        <p:spPr bwMode="auto">
          <a:xfrm>
            <a:off x="971600" y="1089703"/>
            <a:ext cx="1584176" cy="167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151620" y="2772298"/>
            <a:ext cx="122413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prstClr val="black"/>
                </a:solidFill>
              </a:rPr>
              <a:t>6.5 kW@4.5K  </a:t>
            </a:r>
            <a:r>
              <a:rPr lang="fr-CH" sz="1400" dirty="0" err="1">
                <a:solidFill>
                  <a:prstClr val="black"/>
                </a:solidFill>
              </a:rPr>
              <a:t>cryoplant</a:t>
            </a:r>
            <a:endParaRPr lang="en-GB" sz="1400" dirty="0">
              <a:solidFill>
                <a:prstClr val="black"/>
              </a:solidFill>
            </a:endParaRP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22" y="5244189"/>
            <a:ext cx="1151527" cy="15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024" y="1289323"/>
            <a:ext cx="11525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4" name="Straight Arrow Connector 43"/>
          <p:cNvCxnSpPr/>
          <p:nvPr/>
        </p:nvCxnSpPr>
        <p:spPr>
          <a:xfrm>
            <a:off x="2395596" y="2438282"/>
            <a:ext cx="1017947" cy="23558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5148064" y="5482180"/>
            <a:ext cx="2147270" cy="103054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5148064" y="1690826"/>
            <a:ext cx="2147269" cy="43303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452320" y="3605006"/>
            <a:ext cx="158417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prstClr val="black"/>
                </a:solidFill>
              </a:rPr>
              <a:t>2 x 18 kW @4.5K  </a:t>
            </a:r>
            <a:r>
              <a:rPr lang="fr-CH" sz="1400" dirty="0" err="1">
                <a:solidFill>
                  <a:prstClr val="black"/>
                </a:solidFill>
              </a:rPr>
              <a:t>cryoplants</a:t>
            </a:r>
            <a:r>
              <a:rPr lang="fr-CH" sz="1400" dirty="0">
                <a:solidFill>
                  <a:prstClr val="black"/>
                </a:solidFill>
              </a:rPr>
              <a:t> for </a:t>
            </a:r>
            <a:r>
              <a:rPr lang="fr-CH" sz="1400" dirty="0" err="1">
                <a:solidFill>
                  <a:prstClr val="black"/>
                </a:solidFill>
              </a:rPr>
              <a:t>IRs</a:t>
            </a:r>
            <a:endParaRPr lang="en-GB" sz="1400" dirty="0">
              <a:solidFill>
                <a:prstClr val="black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7956376" y="2496116"/>
            <a:ext cx="676925" cy="108915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7956376" y="4128226"/>
            <a:ext cx="779118" cy="117393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59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8390" y="0"/>
            <a:ext cx="8229600" cy="1143000"/>
          </a:xfrm>
        </p:spPr>
        <p:txBody>
          <a:bodyPr>
            <a:normAutofit/>
          </a:bodyPr>
          <a:lstStyle/>
          <a:p>
            <a:r>
              <a:rPr lang="fr-CH" dirty="0" smtClean="0"/>
              <a:t>HL-LHC Official </a:t>
            </a:r>
            <a:r>
              <a:rPr lang="fr-CH" dirty="0" err="1"/>
              <a:t>B</a:t>
            </a:r>
            <a:r>
              <a:rPr lang="fr-CH" dirty="0" err="1" smtClean="0"/>
              <a:t>eam</a:t>
            </a:r>
            <a:r>
              <a:rPr lang="fr-CH" dirty="0" smtClean="0"/>
              <a:t> </a:t>
            </a:r>
            <a:r>
              <a:rPr lang="fr-CH" dirty="0" err="1" smtClean="0"/>
              <a:t>Parameters</a:t>
            </a:r>
            <a:r>
              <a:rPr lang="fr-CH" dirty="0" smtClean="0"/>
              <a:t> </a:t>
            </a:r>
            <a:endParaRPr lang="en-GB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077828"/>
              </p:ext>
            </p:extLst>
          </p:nvPr>
        </p:nvGraphicFramePr>
        <p:xfrm>
          <a:off x="213295" y="1295400"/>
          <a:ext cx="5958905" cy="4865373"/>
        </p:xfrm>
        <a:graphic>
          <a:graphicData uri="http://schemas.openxmlformats.org/drawingml/2006/table">
            <a:tbl>
              <a:tblPr/>
              <a:tblGrid>
                <a:gridCol w="1850455"/>
                <a:gridCol w="1193800"/>
                <a:gridCol w="1466850"/>
                <a:gridCol w="1447800"/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Parameter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nominal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  25ns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50ns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1.15E+11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2.2E+11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3.5E+11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n</a:t>
                      </a:r>
                      <a:r>
                        <a:rPr kumimoji="0" lang="en-US" sz="1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b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2808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2808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1404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beam current [A]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0.58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1.12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0.89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x-ing angle [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ＭＳ Ｐゴシック" pitchFamily="-65" charset="-128"/>
                          <a:cs typeface="ＭＳ Ｐゴシック" pitchFamily="-65" charset="-128"/>
                        </a:rPr>
                        <a:t>m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rad]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300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590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590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beam separation [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ＭＳ Ｐゴシック" pitchFamily="-65" charset="-128"/>
                          <a:cs typeface="ＭＳ Ｐゴシック" pitchFamily="-65" charset="-128"/>
                        </a:rPr>
                        <a:t>s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]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12.5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11.4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ＭＳ Ｐゴシック" pitchFamily="-65" charset="-128"/>
                          <a:cs typeface="ＭＳ Ｐゴシック" pitchFamily="-65" charset="-128"/>
                        </a:rPr>
                        <a:t>b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*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 [m]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-65" charset="2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0.55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0.15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0.15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ＭＳ Ｐゴシック" pitchFamily="-65" charset="-128"/>
                          <a:cs typeface="ＭＳ Ｐゴシック" pitchFamily="-65" charset="-128"/>
                        </a:rPr>
                        <a:t>e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n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 [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ＭＳ Ｐゴシック" pitchFamily="-65" charset="-128"/>
                          <a:cs typeface="ＭＳ Ｐゴシック" pitchFamily="-65" charset="-128"/>
                        </a:rPr>
                        <a:t>m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m]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-65" charset="2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3.75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2.5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3.0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ＭＳ Ｐゴシック" pitchFamily="-65" charset="-128"/>
                          <a:cs typeface="ＭＳ Ｐゴシック" pitchFamily="-65" charset="-128"/>
                        </a:rPr>
                        <a:t>e</a:t>
                      </a:r>
                      <a:r>
                        <a:rPr kumimoji="0" lang="en-US" sz="1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L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 [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eVs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]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-65" charset="2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2.51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2.5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2.5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energy spread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1.20E-04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1.20E-04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1.20E-04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bunch length [m]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7.50E-02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7.50E-02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7.50E-02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IBS horizontal [h]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106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20.0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20.7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IBS longitudinal [h]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60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15.8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13.2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Piwinski parameter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0.68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3.1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2.9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geom. reduction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0.83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0.35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7551F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0.33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beam-beam / IP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3.10E-03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3.9E-03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5.0E-03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Peak Luminosity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7.4 10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8.5 10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Virtual Luminosity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1.2 10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21 10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26 10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400800" y="5410200"/>
            <a:ext cx="2667000" cy="728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(Leveled to 5 10</a:t>
            </a:r>
            <a:r>
              <a:rPr lang="en-US" sz="1500" baseline="300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34</a:t>
            </a:r>
            <a:r>
              <a:rPr lang="en-US" sz="15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cm</a:t>
            </a:r>
            <a:r>
              <a:rPr lang="en-US" sz="1500" baseline="300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-2</a:t>
            </a:r>
            <a:r>
              <a:rPr lang="en-US" sz="15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s</a:t>
            </a:r>
            <a:r>
              <a:rPr lang="en-US" sz="1500" baseline="300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-1</a:t>
            </a:r>
            <a:endParaRPr lang="en-US" sz="150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and 2.5 10</a:t>
            </a:r>
            <a:r>
              <a:rPr lang="en-US" sz="1500" baseline="300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34</a:t>
            </a:r>
            <a:r>
              <a:rPr lang="en-US" sz="15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cm</a:t>
            </a:r>
            <a:r>
              <a:rPr lang="en-US" sz="1500" baseline="300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-2</a:t>
            </a:r>
            <a:r>
              <a:rPr lang="en-US" sz="15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s</a:t>
            </a:r>
            <a:r>
              <a:rPr lang="en-US" sz="1500" baseline="300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-1</a:t>
            </a:r>
            <a:r>
              <a:rPr lang="en-US" sz="15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43506"/>
              </p:ext>
            </p:extLst>
          </p:nvPr>
        </p:nvGraphicFramePr>
        <p:xfrm>
          <a:off x="152400" y="6172200"/>
          <a:ext cx="8839200" cy="230188"/>
        </p:xfrm>
        <a:graphic>
          <a:graphicData uri="http://schemas.openxmlformats.org/drawingml/2006/table">
            <a:tbl>
              <a:tblPr/>
              <a:tblGrid>
                <a:gridCol w="2819400"/>
                <a:gridCol w="285750"/>
                <a:gridCol w="1466850"/>
                <a:gridCol w="1447800"/>
                <a:gridCol w="1371600"/>
                <a:gridCol w="1447800"/>
              </a:tblGrid>
              <a:tr h="23018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Events /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crossing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(peak &amp; leveled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L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19</a:t>
                      </a:r>
                      <a:endParaRPr kumimoji="0" lang="en-US" sz="14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210</a:t>
                      </a:r>
                      <a:endParaRPr kumimoji="0" 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475</a:t>
                      </a:r>
                      <a:endParaRPr kumimoji="0" 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140</a:t>
                      </a:r>
                      <a:endParaRPr kumimoji="0" 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140</a:t>
                      </a:r>
                      <a:endParaRPr kumimoji="0" 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6565106" y="1484784"/>
            <a:ext cx="2338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800000"/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  <a:sym typeface="Wingdings" pitchFamily="-65" charset="2"/>
              </a:rPr>
              <a:t>6.2 10</a:t>
            </a:r>
            <a:r>
              <a:rPr lang="en-US" sz="1600" b="1" baseline="30000" dirty="0">
                <a:solidFill>
                  <a:srgbClr val="800000"/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  <a:sym typeface="Wingdings" pitchFamily="-65" charset="2"/>
              </a:rPr>
              <a:t>14 </a:t>
            </a:r>
            <a:r>
              <a:rPr lang="en-US" sz="1600" b="1" dirty="0">
                <a:solidFill>
                  <a:srgbClr val="800000"/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  <a:sym typeface="Wingdings" pitchFamily="-65" charset="2"/>
              </a:rPr>
              <a:t>and</a:t>
            </a:r>
            <a:r>
              <a:rPr lang="en-US" sz="1600" b="1" baseline="30000" dirty="0">
                <a:solidFill>
                  <a:srgbClr val="800000"/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  <a:sym typeface="Wingdings" pitchFamily="-65" charset="2"/>
              </a:rPr>
              <a:t> </a:t>
            </a:r>
            <a:r>
              <a:rPr lang="en-US" sz="1600" b="1" dirty="0">
                <a:solidFill>
                  <a:srgbClr val="800000"/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  <a:sym typeface="Wingdings" pitchFamily="-65" charset="2"/>
              </a:rPr>
              <a:t>4.9 10</a:t>
            </a:r>
            <a:r>
              <a:rPr lang="en-US" sz="1600" b="1" baseline="30000" dirty="0">
                <a:solidFill>
                  <a:srgbClr val="800000"/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  <a:sym typeface="Wingdings" pitchFamily="-65" charset="2"/>
              </a:rPr>
              <a:t>14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800000"/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  <a:sym typeface="Wingdings" pitchFamily="-65" charset="2"/>
              </a:rPr>
              <a:t>p/beam</a:t>
            </a:r>
            <a:endParaRPr lang="de-DE" sz="1600" dirty="0">
              <a:solidFill>
                <a:srgbClr val="3B812F"/>
              </a:solidFill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6-Point Star 11"/>
          <p:cNvSpPr>
            <a:spLocks noChangeAspect="1"/>
          </p:cNvSpPr>
          <p:nvPr/>
        </p:nvSpPr>
        <p:spPr>
          <a:xfrm>
            <a:off x="2772720" y="5987064"/>
            <a:ext cx="671124" cy="671124"/>
          </a:xfrm>
          <a:prstGeom prst="star6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>
                <a:solidFill>
                  <a:prstClr val="white"/>
                </a:solidFill>
              </a:rPr>
              <a:t>27</a:t>
            </a:r>
            <a:endParaRPr lang="en-GB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3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62063"/>
            <a:ext cx="8169275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104775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prstClr val="black"/>
                </a:solidFill>
              </a:rPr>
              <a:t>luminosity leveling at the HL-LHC</a:t>
            </a:r>
          </a:p>
        </p:txBody>
      </p:sp>
      <p:sp>
        <p:nvSpPr>
          <p:cNvPr id="424964" name="TextBox 3"/>
          <p:cNvSpPr txBox="1">
            <a:spLocks noChangeArrowheads="1"/>
          </p:cNvSpPr>
          <p:nvPr/>
        </p:nvSpPr>
        <p:spPr bwMode="auto">
          <a:xfrm flipH="1">
            <a:off x="4876800" y="877888"/>
            <a:ext cx="375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example: maximum pile up 140</a:t>
            </a:r>
            <a:endParaRPr lang="en-GB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Symbol" pitchFamily="1" charset="2"/>
              </a:rPr>
              <a:t>(s</a:t>
            </a:r>
            <a:r>
              <a:rPr lang="en-US" baseline="-25000">
                <a:solidFill>
                  <a:prstClr val="black"/>
                </a:solidFill>
              </a:rPr>
              <a:t>inel</a:t>
            </a:r>
            <a:r>
              <a:rPr lang="en-US">
                <a:solidFill>
                  <a:prstClr val="black"/>
                </a:solidFill>
              </a:rPr>
              <a:t>~85 mbarn)</a:t>
            </a:r>
          </a:p>
        </p:txBody>
      </p:sp>
    </p:spTree>
    <p:extLst>
      <p:ext uri="{BB962C8B-B14F-4D97-AF65-F5344CB8AC3E}">
        <p14:creationId xmlns:p14="http://schemas.microsoft.com/office/powerpoint/2010/main" val="116848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428038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104775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prstClr val="black"/>
                </a:solidFill>
              </a:rPr>
              <a:t>luminosity leveling at the HL-LHC</a:t>
            </a:r>
          </a:p>
        </p:txBody>
      </p:sp>
      <p:sp>
        <p:nvSpPr>
          <p:cNvPr id="425988" name="TextBox 3"/>
          <p:cNvSpPr txBox="1">
            <a:spLocks noChangeArrowheads="1"/>
          </p:cNvSpPr>
          <p:nvPr/>
        </p:nvSpPr>
        <p:spPr bwMode="auto">
          <a:xfrm flipH="1">
            <a:off x="4876800" y="877888"/>
            <a:ext cx="3751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example: maximum pile up 140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9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981200"/>
            <a:ext cx="77851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81013" y="42863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prstClr val="black"/>
                </a:solidFill>
              </a:rPr>
              <a:t>luminosity &amp; integrated luminosity during 30 h at the HL-LHC</a:t>
            </a:r>
          </a:p>
        </p:txBody>
      </p:sp>
      <p:sp>
        <p:nvSpPr>
          <p:cNvPr id="427012" name="TextBox 3"/>
          <p:cNvSpPr txBox="1">
            <a:spLocks noChangeArrowheads="1"/>
          </p:cNvSpPr>
          <p:nvPr/>
        </p:nvSpPr>
        <p:spPr bwMode="auto">
          <a:xfrm flipH="1">
            <a:off x="5562600" y="1414463"/>
            <a:ext cx="3751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example: maximum pile up 140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47582" y="4251480"/>
            <a:ext cx="2089995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000" b="1" dirty="0">
                <a:solidFill>
                  <a:prstClr val="white"/>
                </a:solidFill>
              </a:rPr>
              <a:t>4 fb</a:t>
            </a:r>
            <a:r>
              <a:rPr lang="fr-CH" sz="2000" b="1" baseline="30000" dirty="0">
                <a:solidFill>
                  <a:prstClr val="white"/>
                </a:solidFill>
              </a:rPr>
              <a:t>-1</a:t>
            </a:r>
            <a:r>
              <a:rPr lang="fr-CH" sz="2000" b="1" dirty="0">
                <a:solidFill>
                  <a:prstClr val="white"/>
                </a:solidFill>
              </a:rPr>
              <a:t> per </a:t>
            </a:r>
            <a:r>
              <a:rPr lang="fr-CH" sz="2000" b="1" dirty="0" err="1">
                <a:solidFill>
                  <a:prstClr val="white"/>
                </a:solidFill>
              </a:rPr>
              <a:t>day</a:t>
            </a:r>
            <a:r>
              <a:rPr lang="fr-CH" sz="2000" b="1" dirty="0">
                <a:solidFill>
                  <a:prstClr val="white"/>
                </a:solidFill>
              </a:rPr>
              <a:t>,</a:t>
            </a:r>
          </a:p>
          <a:p>
            <a:r>
              <a:rPr lang="fr-CH" sz="2000" b="1" dirty="0" err="1">
                <a:solidFill>
                  <a:prstClr val="white"/>
                </a:solidFill>
              </a:rPr>
              <a:t>with</a:t>
            </a:r>
            <a:r>
              <a:rPr lang="fr-CH" sz="2000" b="1" dirty="0">
                <a:solidFill>
                  <a:prstClr val="white"/>
                </a:solidFill>
              </a:rPr>
              <a:t> 40% of </a:t>
            </a:r>
            <a:r>
              <a:rPr lang="fr-CH" sz="2000" b="1" dirty="0" err="1">
                <a:solidFill>
                  <a:prstClr val="white"/>
                </a:solidFill>
              </a:rPr>
              <a:t>efficiency</a:t>
            </a:r>
            <a:endParaRPr lang="fr-CH" sz="2000" b="1" dirty="0">
              <a:solidFill>
                <a:prstClr val="white"/>
              </a:solidFill>
            </a:endParaRPr>
          </a:p>
          <a:p>
            <a:r>
              <a:rPr lang="fr-CH" sz="2000" b="1" dirty="0">
                <a:solidFill>
                  <a:prstClr val="white"/>
                </a:solidFill>
              </a:rPr>
              <a:t>~250 fb</a:t>
            </a:r>
            <a:r>
              <a:rPr lang="fr-CH" sz="2000" b="1" baseline="30000" dirty="0">
                <a:solidFill>
                  <a:prstClr val="white"/>
                </a:solidFill>
              </a:rPr>
              <a:t>-1</a:t>
            </a:r>
            <a:r>
              <a:rPr lang="fr-CH" sz="2000" b="1" dirty="0">
                <a:solidFill>
                  <a:prstClr val="white"/>
                </a:solidFill>
              </a:rPr>
              <a:t> /</a:t>
            </a:r>
            <a:r>
              <a:rPr lang="fr-CH" sz="2000" b="1" dirty="0" err="1">
                <a:solidFill>
                  <a:prstClr val="white"/>
                </a:solidFill>
              </a:rPr>
              <a:t>year</a:t>
            </a:r>
            <a:endParaRPr lang="fr-CH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fr-CH" dirty="0"/>
              <a:t>f</a:t>
            </a:r>
            <a:r>
              <a:rPr lang="fr-CH" dirty="0" smtClean="0"/>
              <a:t>inal goal : 3000 fb</a:t>
            </a:r>
            <a:r>
              <a:rPr lang="fr-CH" baseline="30000" dirty="0" smtClean="0"/>
              <a:t>-1</a:t>
            </a:r>
            <a:r>
              <a:rPr lang="fr-CH" dirty="0" smtClean="0"/>
              <a:t> by 2030’s…</a:t>
            </a:r>
            <a:endParaRPr lang="en-GB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18246"/>
            <a:ext cx="7756034" cy="476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2120" y="2564904"/>
            <a:ext cx="164473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prstClr val="white"/>
                </a:solidFill>
              </a:rPr>
              <a:t>Full </a:t>
            </a:r>
            <a:r>
              <a:rPr lang="fr-CH" sz="2400" b="1" dirty="0" err="1">
                <a:solidFill>
                  <a:prstClr val="white"/>
                </a:solidFill>
              </a:rPr>
              <a:t>project</a:t>
            </a:r>
            <a:endParaRPr lang="en-GB" sz="2400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4149080"/>
            <a:ext cx="322440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2400" b="1" dirty="0" err="1">
                <a:solidFill>
                  <a:prstClr val="white"/>
                </a:solidFill>
              </a:rPr>
              <a:t>Enhanced</a:t>
            </a:r>
            <a:r>
              <a:rPr lang="fr-CH" sz="2400" b="1" dirty="0">
                <a:solidFill>
                  <a:prstClr val="white"/>
                </a:solidFill>
              </a:rPr>
              <a:t> consolidation</a:t>
            </a:r>
            <a:endParaRPr lang="en-GB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7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-42402" y="-76200"/>
            <a:ext cx="9186402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Content Placeholder 53"/>
          <p:cNvSpPr>
            <a:spLocks noGrp="1"/>
          </p:cNvSpPr>
          <p:nvPr>
            <p:ph idx="1"/>
          </p:nvPr>
        </p:nvSpPr>
        <p:spPr>
          <a:xfrm>
            <a:off x="102875" y="152400"/>
            <a:ext cx="8229600" cy="68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s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ome HL-LHC ingredients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-42402" y="1066800"/>
            <a:ext cx="9186402" cy="0"/>
          </a:xfrm>
          <a:prstGeom prst="line">
            <a:avLst/>
          </a:prstGeom>
          <a:ln w="31750" cap="flat">
            <a:solidFill>
              <a:schemeClr val="tx1">
                <a:lumMod val="65000"/>
                <a:lumOff val="35000"/>
              </a:schemeClr>
            </a:solidFill>
            <a:headEnd type="non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3092371" y="1360628"/>
            <a:ext cx="3617244" cy="5380740"/>
          </a:xfrm>
          <a:prstGeom prst="roundRect">
            <a:avLst>
              <a:gd name="adj" fmla="val 283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 smtClean="0">
                <a:solidFill>
                  <a:srgbClr val="FFFF00"/>
                </a:solidFill>
              </a:rPr>
              <a:t>11-T dipoles for dispersion suppressors</a:t>
            </a:r>
            <a:endParaRPr lang="en-US" sz="1200" b="1" dirty="0">
              <a:solidFill>
                <a:prstClr val="white"/>
              </a:solidFill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600" b="1" i="1" dirty="0">
                <a:solidFill>
                  <a:prstClr val="white"/>
                </a:solidFill>
              </a:rPr>
              <a:t>Nb</a:t>
            </a:r>
            <a:r>
              <a:rPr lang="en-US" sz="1600" b="1" i="1" baseline="-25000" dirty="0">
                <a:solidFill>
                  <a:prstClr val="white"/>
                </a:solidFill>
              </a:rPr>
              <a:t>3</a:t>
            </a:r>
            <a:r>
              <a:rPr lang="en-US" sz="1600" b="1" i="1" dirty="0">
                <a:solidFill>
                  <a:prstClr val="white"/>
                </a:solidFill>
              </a:rPr>
              <a:t>Sn </a:t>
            </a:r>
            <a:r>
              <a:rPr lang="en-US" sz="1600" b="1" dirty="0">
                <a:solidFill>
                  <a:prstClr val="white"/>
                </a:solidFill>
              </a:rPr>
              <a:t>instead of </a:t>
            </a:r>
            <a:r>
              <a:rPr lang="en-US" sz="1600" b="1" i="1" dirty="0" err="1" smtClean="0">
                <a:solidFill>
                  <a:prstClr val="white"/>
                </a:solidFill>
              </a:rPr>
              <a:t>Nb</a:t>
            </a:r>
            <a:r>
              <a:rPr lang="en-US" sz="1600" b="1" i="1" dirty="0" smtClean="0">
                <a:solidFill>
                  <a:prstClr val="white"/>
                </a:solidFill>
              </a:rPr>
              <a:t>-Ti</a:t>
            </a:r>
            <a:r>
              <a:rPr lang="en-US" sz="1600" b="1" dirty="0" smtClean="0">
                <a:solidFill>
                  <a:prstClr val="white"/>
                </a:solidFill>
              </a:rPr>
              <a:t> </a:t>
            </a:r>
            <a:endParaRPr lang="en-US" sz="1600" b="1" dirty="0">
              <a:solidFill>
                <a:prstClr val="white"/>
              </a:solidFill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600" b="1" dirty="0" smtClean="0">
                <a:solidFill>
                  <a:prstClr val="white"/>
                </a:solidFill>
              </a:rPr>
              <a:t>provide space for extra </a:t>
            </a:r>
          </a:p>
          <a:p>
            <a:pPr lvl="0"/>
            <a:r>
              <a:rPr lang="en-US" sz="1600" b="1" dirty="0" smtClean="0">
                <a:solidFill>
                  <a:prstClr val="white"/>
                </a:solidFill>
              </a:rPr>
              <a:t>    collimators catching off</a:t>
            </a:r>
          </a:p>
          <a:p>
            <a:pPr lvl="0"/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00" b="1" dirty="0" smtClean="0">
                <a:solidFill>
                  <a:prstClr val="white"/>
                </a:solidFill>
              </a:rPr>
              <a:t>   -energy protons or ions</a:t>
            </a:r>
          </a:p>
          <a:p>
            <a:pPr lvl="0"/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00" b="1" dirty="0" smtClean="0">
                <a:solidFill>
                  <a:prstClr val="white"/>
                </a:solidFill>
              </a:rPr>
              <a:t>   at ALICE, collimator </a:t>
            </a:r>
          </a:p>
          <a:p>
            <a:pPr lvl="0"/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00" b="1" dirty="0" smtClean="0">
                <a:solidFill>
                  <a:prstClr val="white"/>
                </a:solidFill>
              </a:rPr>
              <a:t>   sections, ATLAS &amp; CMS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1224" y="1360628"/>
            <a:ext cx="2968607" cy="5380740"/>
          </a:xfrm>
          <a:prstGeom prst="roundRect">
            <a:avLst>
              <a:gd name="adj" fmla="val 283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 smtClean="0">
                <a:solidFill>
                  <a:srgbClr val="FFFF00"/>
                </a:solidFill>
              </a:rPr>
              <a:t>new final </a:t>
            </a:r>
            <a:r>
              <a:rPr lang="en-US" b="1" dirty="0" err="1" smtClean="0">
                <a:solidFill>
                  <a:srgbClr val="FFFF00"/>
                </a:solidFill>
              </a:rPr>
              <a:t>quadrupoles</a:t>
            </a:r>
            <a:endParaRPr lang="en-US" b="1" dirty="0">
              <a:solidFill>
                <a:prstClr val="white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600" b="1" i="1" dirty="0" smtClean="0">
                <a:solidFill>
                  <a:prstClr val="white"/>
                </a:solidFill>
              </a:rPr>
              <a:t>Nb</a:t>
            </a:r>
            <a:r>
              <a:rPr lang="en-US" sz="1600" b="1" i="1" baseline="-25000" dirty="0" smtClean="0">
                <a:solidFill>
                  <a:prstClr val="white"/>
                </a:solidFill>
              </a:rPr>
              <a:t>3</a:t>
            </a:r>
            <a:r>
              <a:rPr lang="en-US" sz="1600" b="1" i="1" dirty="0" smtClean="0">
                <a:solidFill>
                  <a:prstClr val="white"/>
                </a:solidFill>
              </a:rPr>
              <a:t>Sn </a:t>
            </a:r>
            <a:r>
              <a:rPr lang="en-US" sz="1600" b="1" dirty="0" smtClean="0">
                <a:solidFill>
                  <a:prstClr val="white"/>
                </a:solidFill>
              </a:rPr>
              <a:t>instead of </a:t>
            </a:r>
            <a:r>
              <a:rPr lang="en-US" sz="1600" b="1" i="1" dirty="0" err="1" smtClean="0">
                <a:solidFill>
                  <a:prstClr val="white"/>
                </a:solidFill>
              </a:rPr>
              <a:t>Nb</a:t>
            </a:r>
            <a:r>
              <a:rPr lang="en-US" sz="1600" b="1" i="1" dirty="0" smtClean="0">
                <a:solidFill>
                  <a:prstClr val="white"/>
                </a:solidFill>
              </a:rPr>
              <a:t>-Ti</a:t>
            </a:r>
          </a:p>
          <a:p>
            <a:pPr marL="171450" indent="-171450">
              <a:buFont typeface="Arial"/>
              <a:buChar char="•"/>
            </a:pPr>
            <a:r>
              <a:rPr lang="en-US" sz="1600" b="1" dirty="0" smtClean="0">
                <a:solidFill>
                  <a:prstClr val="white"/>
                </a:solidFill>
              </a:rPr>
              <a:t>larger aperture</a:t>
            </a:r>
          </a:p>
          <a:p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00" b="1" dirty="0" smtClean="0">
                <a:solidFill>
                  <a:prstClr val="white"/>
                </a:solidFill>
              </a:rPr>
              <a:t>   allowing smaller </a:t>
            </a:r>
            <a:r>
              <a:rPr lang="en-US" sz="1600" b="1" dirty="0" smtClean="0">
                <a:solidFill>
                  <a:prstClr val="white"/>
                </a:solidFill>
                <a:latin typeface="Symbol" pitchFamily="18" charset="2"/>
              </a:rPr>
              <a:t>b</a:t>
            </a:r>
            <a:r>
              <a:rPr lang="en-US" sz="1600" b="1" dirty="0" smtClean="0">
                <a:solidFill>
                  <a:prstClr val="white"/>
                </a:solidFill>
              </a:rPr>
              <a:t>*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804248" y="1360628"/>
            <a:ext cx="2339752" cy="5325750"/>
          </a:xfrm>
          <a:prstGeom prst="roundRect">
            <a:avLst>
              <a:gd name="adj" fmla="val 283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 smtClean="0">
                <a:solidFill>
                  <a:srgbClr val="FFFF00"/>
                </a:solidFill>
              </a:rPr>
              <a:t>SC link</a:t>
            </a:r>
            <a:endParaRPr lang="en-US" b="1" dirty="0">
              <a:solidFill>
                <a:prstClr val="white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m</a:t>
            </a:r>
            <a:r>
              <a:rPr lang="en-US" sz="1600" b="1" dirty="0" smtClean="0">
                <a:solidFill>
                  <a:prstClr val="white"/>
                </a:solidFill>
              </a:rPr>
              <a:t>ove radiation</a:t>
            </a:r>
          </a:p>
          <a:p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00" b="1" dirty="0" smtClean="0">
                <a:solidFill>
                  <a:prstClr val="white"/>
                </a:solidFill>
              </a:rPr>
              <a:t>     sensitive power</a:t>
            </a:r>
          </a:p>
          <a:p>
            <a:r>
              <a:rPr lang="en-US" sz="1600" b="1" dirty="0" smtClean="0">
                <a:solidFill>
                  <a:prstClr val="white"/>
                </a:solidFill>
              </a:rPr>
              <a:t>      converters away from</a:t>
            </a:r>
          </a:p>
          <a:p>
            <a:r>
              <a:rPr lang="en-US" sz="1600" b="1" dirty="0" smtClean="0">
                <a:solidFill>
                  <a:prstClr val="white"/>
                </a:solidFill>
              </a:rPr>
              <a:t>      machine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solidFill>
                  <a:prstClr val="white"/>
                </a:solidFill>
              </a:rPr>
              <a:t>first </a:t>
            </a:r>
            <a:r>
              <a:rPr lang="en-US" sz="1600" b="1" dirty="0">
                <a:solidFill>
                  <a:prstClr val="white"/>
                </a:solidFill>
              </a:rPr>
              <a:t>prototype, 20 m – 20 kA, under test at CERN</a:t>
            </a:r>
            <a:r>
              <a:rPr lang="en-US" sz="1600" b="1" dirty="0" smtClean="0">
                <a:solidFill>
                  <a:prstClr val="white"/>
                </a:solidFill>
              </a:rPr>
              <a:t>!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>
              <a:solidFill>
                <a:prstClr val="white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>
              <a:solidFill>
                <a:prstClr val="white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>
              <a:solidFill>
                <a:prstClr val="white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>
              <a:solidFill>
                <a:prstClr val="white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>
              <a:solidFill>
                <a:prstClr val="white"/>
              </a:solidFill>
            </a:endParaRPr>
          </a:p>
          <a:p>
            <a:endParaRPr lang="en-US" sz="1600" b="1" dirty="0">
              <a:solidFill>
                <a:prstClr val="white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solidFill>
                  <a:prstClr val="white"/>
                </a:solidFill>
              </a:rPr>
              <a:t>also of interest for electrical power distribution 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5254" y="4626298"/>
            <a:ext cx="676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T. Baer</a:t>
            </a:r>
            <a:endParaRPr lang="en-GB" sz="1400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8" y="2540513"/>
            <a:ext cx="2934393" cy="13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2335" y="3847629"/>
            <a:ext cx="2934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LQS03 (90 mm ap., 3.7 m long):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208 T/m</a:t>
            </a:r>
            <a:r>
              <a:rPr lang="en-US" sz="1600" kern="0" dirty="0" smtClean="0">
                <a:solidFill>
                  <a:prstClr val="white"/>
                </a:solidFill>
              </a:rPr>
              <a:t>@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4.6 K,</a:t>
            </a:r>
            <a:r>
              <a:rPr lang="en-US" sz="1600" kern="0" dirty="0">
                <a:solidFill>
                  <a:prstClr val="white"/>
                </a:solidFill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210 T/m</a:t>
            </a:r>
            <a:r>
              <a:rPr lang="en-US" sz="1600" kern="0" dirty="0" smtClean="0">
                <a:solidFill>
                  <a:prstClr val="white"/>
                </a:solidFill>
              </a:rPr>
              <a:t>@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1.9 K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9" y="4471615"/>
            <a:ext cx="2743200" cy="126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91224" y="5738644"/>
            <a:ext cx="2934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prstClr val="white"/>
                </a:solidFill>
              </a:rPr>
              <a:t>H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Q02a (120 mm, 1.5 m long):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prstClr val="white"/>
                </a:solidFill>
              </a:rPr>
              <a:t>150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T/m</a:t>
            </a:r>
            <a:r>
              <a:rPr lang="en-US" sz="1600" kern="0" dirty="0" smtClean="0">
                <a:solidFill>
                  <a:prstClr val="white"/>
                </a:solidFill>
              </a:rPr>
              <a:t>@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4.6 K,</a:t>
            </a:r>
            <a:r>
              <a:rPr lang="en-US" sz="1600" kern="0" dirty="0">
                <a:solidFill>
                  <a:prstClr val="white"/>
                </a:solidFill>
              </a:rPr>
              <a:t> </a:t>
            </a:r>
            <a:r>
              <a:rPr lang="en-US" sz="1600" b="1" kern="0" dirty="0" smtClean="0">
                <a:solidFill>
                  <a:prstClr val="white"/>
                </a:solidFill>
              </a:rPr>
              <a:t>17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0 T/m</a:t>
            </a:r>
            <a:r>
              <a:rPr lang="en-US" sz="1600" kern="0" dirty="0" smtClean="0">
                <a:solidFill>
                  <a:prstClr val="white"/>
                </a:solidFill>
              </a:rPr>
              <a:t>@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1.9 K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574" y="6349312"/>
            <a:ext cx="2715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Goal: 150 mm </a:t>
            </a:r>
            <a:r>
              <a:rPr lang="en-US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ap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140 T/m</a:t>
            </a:r>
            <a:endParaRPr lang="en-GB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5132161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June 2013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647" y="3711872"/>
            <a:ext cx="3250964" cy="194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03848" y="56106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1-m model tested in April 2014,</a:t>
            </a:r>
          </a:p>
          <a:p>
            <a:r>
              <a:rPr lang="en-US" b="1" i="1" dirty="0" err="1" smtClean="0">
                <a:solidFill>
                  <a:schemeClr val="bg1"/>
                </a:solidFill>
              </a:rPr>
              <a:t>B</a:t>
            </a:r>
            <a:r>
              <a:rPr lang="en-US" b="1" i="1" baseline="-25000" dirty="0" err="1" smtClean="0">
                <a:solidFill>
                  <a:schemeClr val="bg1"/>
                </a:solidFill>
              </a:rPr>
              <a:t>nom</a:t>
            </a:r>
            <a:r>
              <a:rPr lang="en-US" b="1" dirty="0" smtClean="0">
                <a:solidFill>
                  <a:schemeClr val="bg1"/>
                </a:solidFill>
              </a:rPr>
              <a:t>=11 T achieved!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5678" y="6317046"/>
            <a:ext cx="344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Next: 2-m single bore, then 2-in-1 </a:t>
            </a:r>
            <a:endParaRPr lang="en-GB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848" y="2070158"/>
            <a:ext cx="1079566" cy="1518258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684" y="1522160"/>
            <a:ext cx="417215" cy="54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17" y="1447800"/>
            <a:ext cx="4206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544" y="3487969"/>
            <a:ext cx="2021160" cy="129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6883896" y="5727232"/>
            <a:ext cx="2180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tests of novel </a:t>
            </a:r>
            <a:r>
              <a:rPr lang="en-GB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MgB</a:t>
            </a:r>
            <a:r>
              <a:rPr lang="en-GB" b="1" baseline="-25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</a:t>
            </a:r>
            <a:r>
              <a:rPr lang="en-GB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and </a:t>
            </a:r>
            <a:r>
              <a:rPr lang="en-GB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HTS</a:t>
            </a:r>
            <a:r>
              <a:rPr lang="en-GB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(YBCO and </a:t>
            </a:r>
            <a:r>
              <a:rPr lang="en-GB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BSCCO</a:t>
            </a:r>
            <a:r>
              <a:rPr lang="en-GB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) cables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377950"/>
            <a:ext cx="687877" cy="53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634038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978" y="0"/>
            <a:ext cx="8229600" cy="1143000"/>
          </a:xfrm>
        </p:spPr>
        <p:txBody>
          <a:bodyPr>
            <a:normAutofit/>
          </a:bodyPr>
          <a:lstStyle/>
          <a:p>
            <a:r>
              <a:rPr lang="fr-CH" sz="6000" dirty="0" smtClean="0"/>
              <a:t>HL-LHC </a:t>
            </a:r>
            <a:r>
              <a:rPr lang="fr-CH" sz="6000" dirty="0" err="1" smtClean="0"/>
              <a:t>optics</a:t>
            </a:r>
            <a:endParaRPr lang="en-GB" sz="6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99" y="988988"/>
            <a:ext cx="8538359" cy="534924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fr-CH" b="1" dirty="0" err="1" smtClean="0"/>
              <a:t>Achromatic</a:t>
            </a:r>
            <a:r>
              <a:rPr lang="fr-CH" b="1" dirty="0" smtClean="0"/>
              <a:t> </a:t>
            </a:r>
            <a:r>
              <a:rPr lang="fr-CH" b="1" dirty="0" err="1" smtClean="0"/>
              <a:t>Telescopic</a:t>
            </a:r>
            <a:r>
              <a:rPr lang="fr-CH" b="1" dirty="0" smtClean="0"/>
              <a:t> Squeeze (ATS), «</a:t>
            </a:r>
            <a:r>
              <a:rPr lang="fr-CH" b="1" dirty="0" err="1" smtClean="0"/>
              <a:t>fully</a:t>
            </a:r>
            <a:r>
              <a:rPr lang="fr-CH" b="1" dirty="0" smtClean="0"/>
              <a:t> </a:t>
            </a:r>
            <a:r>
              <a:rPr lang="fr-CH" b="1" dirty="0" err="1" smtClean="0"/>
              <a:t>proven</a:t>
            </a:r>
            <a:r>
              <a:rPr lang="fr-CH" b="1" dirty="0" smtClean="0"/>
              <a:t>» </a:t>
            </a:r>
            <a:r>
              <a:rPr lang="fr-CH" b="1" dirty="0" err="1" smtClean="0"/>
              <a:t>MDs</a:t>
            </a:r>
            <a:r>
              <a:rPr lang="fr-CH" b="1" dirty="0" smtClean="0"/>
              <a:t> </a:t>
            </a:r>
            <a:r>
              <a:rPr lang="fr-CH" dirty="0" smtClean="0"/>
              <a:t>(</a:t>
            </a:r>
            <a:r>
              <a:rPr lang="fr-CH" dirty="0" smtClean="0">
                <a:sym typeface="Symbol"/>
              </a:rPr>
              <a:t>* = </a:t>
            </a:r>
            <a:r>
              <a:rPr lang="fr-CH" dirty="0" smtClean="0"/>
              <a:t>15 cm «</a:t>
            </a:r>
            <a:r>
              <a:rPr lang="fr-CH" dirty="0" err="1" smtClean="0"/>
              <a:t>easy</a:t>
            </a:r>
            <a:r>
              <a:rPr lang="fr-CH" dirty="0" smtClean="0"/>
              <a:t>», room for </a:t>
            </a:r>
            <a:r>
              <a:rPr lang="fr-CH" dirty="0">
                <a:sym typeface="Symbol"/>
              </a:rPr>
              <a:t>* </a:t>
            </a:r>
            <a:r>
              <a:rPr lang="fr-CH" dirty="0" smtClean="0">
                <a:sym typeface="Symbol"/>
              </a:rPr>
              <a:t>~ </a:t>
            </a:r>
            <a:r>
              <a:rPr lang="fr-CH" dirty="0" smtClean="0"/>
              <a:t>10-12 cm)</a:t>
            </a:r>
            <a:br>
              <a:rPr lang="fr-CH" dirty="0" smtClean="0"/>
            </a:br>
            <a:endParaRPr lang="en-GB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1" y="2204865"/>
            <a:ext cx="8905705" cy="392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971" y="6118589"/>
            <a:ext cx="898652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prstClr val="white"/>
                </a:solidFill>
              </a:rPr>
              <a:t>typical ATS collision optics with IR1 &amp;</a:t>
            </a:r>
            <a:r>
              <a:rPr lang="en-GB" sz="2400" b="1" dirty="0" smtClean="0">
                <a:solidFill>
                  <a:prstClr val="white"/>
                </a:solidFill>
              </a:rPr>
              <a:t> </a:t>
            </a:r>
            <a:r>
              <a:rPr lang="en-GB" sz="2400" b="1" dirty="0">
                <a:solidFill>
                  <a:prstClr val="white"/>
                </a:solidFill>
              </a:rPr>
              <a:t>IR5 squeezed down to </a:t>
            </a:r>
            <a:r>
              <a:rPr lang="en-GB" sz="2400" b="1" dirty="0">
                <a:solidFill>
                  <a:prstClr val="white"/>
                </a:solidFill>
                <a:latin typeface="Symbol" pitchFamily="18" charset="2"/>
              </a:rPr>
              <a:t>b</a:t>
            </a:r>
            <a:r>
              <a:rPr lang="en-GB" sz="2400" b="1" baseline="30000" dirty="0">
                <a:solidFill>
                  <a:prstClr val="white"/>
                </a:solidFill>
              </a:rPr>
              <a:t>*</a:t>
            </a:r>
            <a:r>
              <a:rPr lang="en-GB" sz="2400" b="1" dirty="0">
                <a:solidFill>
                  <a:prstClr val="white"/>
                </a:solidFill>
              </a:rPr>
              <a:t>=10 cm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2708920"/>
            <a:ext cx="20336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squeeze through </a:t>
            </a:r>
          </a:p>
          <a:p>
            <a:r>
              <a:rPr lang="en-US" dirty="0">
                <a:solidFill>
                  <a:prstClr val="black"/>
                </a:solidFill>
              </a:rPr>
              <a:t>the arcs to enhance</a:t>
            </a:r>
          </a:p>
          <a:p>
            <a:r>
              <a:rPr lang="en-US" dirty="0">
                <a:solidFill>
                  <a:prstClr val="black"/>
                </a:solidFill>
              </a:rPr>
              <a:t>effective </a:t>
            </a:r>
            <a:r>
              <a:rPr lang="en-US" dirty="0" err="1">
                <a:solidFill>
                  <a:prstClr val="black"/>
                </a:solidFill>
              </a:rPr>
              <a:t>sextupole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strength;</a:t>
            </a:r>
          </a:p>
          <a:p>
            <a:r>
              <a:rPr lang="en-US" dirty="0">
                <a:solidFill>
                  <a:prstClr val="black"/>
                </a:solidFill>
              </a:rPr>
              <a:t>tested with beam</a:t>
            </a:r>
          </a:p>
          <a:p>
            <a:r>
              <a:rPr lang="en-US" dirty="0">
                <a:solidFill>
                  <a:prstClr val="black"/>
                </a:solidFill>
              </a:rPr>
              <a:t>in LHC MDs of</a:t>
            </a:r>
          </a:p>
          <a:p>
            <a:r>
              <a:rPr lang="en-US" dirty="0">
                <a:solidFill>
                  <a:prstClr val="black"/>
                </a:solidFill>
              </a:rPr>
              <a:t>2011 &amp; 2012</a:t>
            </a: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7829" y="404664"/>
            <a:ext cx="1261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S. </a:t>
            </a:r>
            <a:r>
              <a:rPr lang="en-US" b="1" dirty="0" err="1">
                <a:solidFill>
                  <a:prstClr val="black"/>
                </a:solidFill>
              </a:rPr>
              <a:t>Fartoukh</a:t>
            </a:r>
            <a:endParaRPr lang="en-GB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7"/>
          <p:cNvSpPr txBox="1">
            <a:spLocks/>
          </p:cNvSpPr>
          <p:nvPr/>
        </p:nvSpPr>
        <p:spPr bwMode="auto">
          <a:xfrm>
            <a:off x="5901052" y="1620474"/>
            <a:ext cx="2971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rgbClr val="0000F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7D"/>
              </a:buClr>
              <a:defRPr/>
            </a:pPr>
            <a:r>
              <a:rPr lang="en-US" kern="0" dirty="0" smtClean="0">
                <a:solidFill>
                  <a:srgbClr val="00007D"/>
                </a:solidFill>
                <a:latin typeface="Arial"/>
              </a:rPr>
              <a:t>2010: </a:t>
            </a:r>
            <a:r>
              <a:rPr lang="en-US" b="1" kern="0" dirty="0" smtClean="0">
                <a:solidFill>
                  <a:srgbClr val="FF0000"/>
                </a:solidFill>
                <a:latin typeface="Arial"/>
              </a:rPr>
              <a:t>0.04 fb</a:t>
            </a:r>
            <a:r>
              <a:rPr lang="en-US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</a:p>
          <a:p>
            <a:pPr lvl="1">
              <a:buClr>
                <a:srgbClr val="9999CC"/>
              </a:buClr>
              <a:defRPr/>
            </a:pPr>
            <a:r>
              <a:rPr lang="en-US" kern="0" dirty="0" smtClean="0">
                <a:latin typeface="Arial"/>
                <a:cs typeface="Arial" charset="0"/>
              </a:rPr>
              <a:t>7 </a:t>
            </a:r>
            <a:r>
              <a:rPr lang="en-US" kern="0" dirty="0" err="1" smtClean="0">
                <a:latin typeface="Arial"/>
                <a:cs typeface="Arial" charset="0"/>
              </a:rPr>
              <a:t>TeV</a:t>
            </a:r>
            <a:r>
              <a:rPr lang="en-US" kern="0" dirty="0" smtClean="0">
                <a:latin typeface="Arial"/>
                <a:cs typeface="Arial" charset="0"/>
              </a:rPr>
              <a:t> </a:t>
            </a:r>
            <a:r>
              <a:rPr lang="en-US" kern="0" dirty="0" err="1" smtClean="0">
                <a:latin typeface="Arial"/>
                <a:cs typeface="Arial" charset="0"/>
              </a:rPr>
              <a:t>CoM</a:t>
            </a:r>
            <a:endParaRPr lang="en-US" kern="0" dirty="0" smtClean="0">
              <a:latin typeface="Arial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kern="0" dirty="0">
                <a:solidFill>
                  <a:srgbClr val="008000"/>
                </a:solidFill>
                <a:latin typeface="Arial"/>
                <a:cs typeface="Arial" charset="0"/>
              </a:rPr>
              <a:t>C</a:t>
            </a:r>
            <a:r>
              <a:rPr lang="en-US" kern="0" dirty="0" smtClean="0">
                <a:solidFill>
                  <a:srgbClr val="008000"/>
                </a:solidFill>
                <a:latin typeface="Arial"/>
                <a:cs typeface="Arial" charset="0"/>
              </a:rPr>
              <a:t>ommissioning</a:t>
            </a:r>
            <a:endParaRPr lang="en-US" kern="0" baseline="30000" dirty="0" smtClean="0">
              <a:solidFill>
                <a:srgbClr val="008000"/>
              </a:solidFill>
              <a:latin typeface="Arial"/>
              <a:cs typeface="Arial" charset="0"/>
            </a:endParaRPr>
          </a:p>
          <a:p>
            <a:pPr>
              <a:buClr>
                <a:srgbClr val="00007D"/>
              </a:buClr>
              <a:defRPr/>
            </a:pPr>
            <a:r>
              <a:rPr lang="en-US" kern="0" dirty="0" smtClean="0">
                <a:solidFill>
                  <a:srgbClr val="00007D"/>
                </a:solidFill>
                <a:latin typeface="Arial"/>
              </a:rPr>
              <a:t>2011:  </a:t>
            </a:r>
            <a:r>
              <a:rPr lang="en-US" b="1" kern="0" dirty="0" smtClean="0">
                <a:solidFill>
                  <a:srgbClr val="FF0000"/>
                </a:solidFill>
                <a:latin typeface="Arial"/>
              </a:rPr>
              <a:t>6.1  fb</a:t>
            </a:r>
            <a:r>
              <a:rPr lang="en-US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</a:p>
          <a:p>
            <a:pPr lvl="1">
              <a:buClr>
                <a:srgbClr val="9999CC"/>
              </a:buClr>
              <a:defRPr/>
            </a:pPr>
            <a:r>
              <a:rPr lang="en-US" kern="0" dirty="0" smtClean="0">
                <a:latin typeface="Arial"/>
                <a:cs typeface="Arial" charset="0"/>
              </a:rPr>
              <a:t>7 </a:t>
            </a:r>
            <a:r>
              <a:rPr lang="en-US" kern="0" dirty="0" err="1" smtClean="0">
                <a:latin typeface="Arial"/>
                <a:cs typeface="Arial" charset="0"/>
              </a:rPr>
              <a:t>TeV</a:t>
            </a:r>
            <a:r>
              <a:rPr lang="en-US" kern="0" dirty="0" smtClean="0">
                <a:latin typeface="Arial"/>
                <a:cs typeface="Arial" charset="0"/>
              </a:rPr>
              <a:t> </a:t>
            </a:r>
            <a:r>
              <a:rPr lang="en-US" kern="0" dirty="0" err="1" smtClean="0">
                <a:latin typeface="Arial"/>
                <a:cs typeface="Arial" charset="0"/>
              </a:rPr>
              <a:t>CoM</a:t>
            </a:r>
            <a:endParaRPr lang="en-US" kern="0" dirty="0" smtClean="0">
              <a:latin typeface="Arial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kern="0" dirty="0">
                <a:solidFill>
                  <a:srgbClr val="008000"/>
                </a:solidFill>
                <a:latin typeface="Arial"/>
                <a:cs typeface="Arial" charset="0"/>
              </a:rPr>
              <a:t>E</a:t>
            </a:r>
            <a:r>
              <a:rPr lang="en-US" kern="0" dirty="0" smtClean="0">
                <a:solidFill>
                  <a:srgbClr val="008000"/>
                </a:solidFill>
                <a:latin typeface="Arial"/>
                <a:cs typeface="Arial" charset="0"/>
              </a:rPr>
              <a:t>xploring the limits</a:t>
            </a:r>
          </a:p>
          <a:p>
            <a:pPr>
              <a:buClr>
                <a:srgbClr val="00007D"/>
              </a:buClr>
              <a:defRPr/>
            </a:pPr>
            <a:r>
              <a:rPr lang="en-US" kern="0" dirty="0" smtClean="0">
                <a:solidFill>
                  <a:srgbClr val="00007D"/>
                </a:solidFill>
                <a:latin typeface="Arial"/>
              </a:rPr>
              <a:t>2012:  </a:t>
            </a:r>
            <a:r>
              <a:rPr lang="en-US" b="1" kern="0" dirty="0" smtClean="0">
                <a:solidFill>
                  <a:srgbClr val="FF0000"/>
                </a:solidFill>
                <a:latin typeface="Arial"/>
              </a:rPr>
              <a:t>23.3  fb</a:t>
            </a:r>
            <a:r>
              <a:rPr lang="en-US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  <a:endParaRPr lang="en-US" b="1" kern="0" dirty="0" smtClean="0">
              <a:solidFill>
                <a:srgbClr val="FF0000"/>
              </a:solidFill>
              <a:latin typeface="Arial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kern="0" dirty="0" smtClean="0">
                <a:latin typeface="Arial"/>
                <a:cs typeface="Arial" charset="0"/>
              </a:rPr>
              <a:t>8 TeV </a:t>
            </a:r>
            <a:r>
              <a:rPr lang="en-US" kern="0" dirty="0" err="1" smtClean="0">
                <a:latin typeface="Arial"/>
                <a:cs typeface="Arial" charset="0"/>
              </a:rPr>
              <a:t>CoM</a:t>
            </a:r>
            <a:endParaRPr lang="en-US" kern="0" dirty="0" smtClean="0">
              <a:latin typeface="Arial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kern="0" dirty="0">
                <a:solidFill>
                  <a:srgbClr val="008000"/>
                </a:solidFill>
                <a:latin typeface="Arial"/>
                <a:cs typeface="Arial" charset="0"/>
              </a:rPr>
              <a:t>P</a:t>
            </a:r>
            <a:r>
              <a:rPr lang="en-US" kern="0" dirty="0" smtClean="0">
                <a:solidFill>
                  <a:srgbClr val="008000"/>
                </a:solidFill>
                <a:latin typeface="Arial"/>
                <a:cs typeface="Arial" charset="0"/>
              </a:rPr>
              <a:t>roduction</a:t>
            </a:r>
            <a:endParaRPr lang="en-US" kern="0" dirty="0">
              <a:solidFill>
                <a:srgbClr val="008000"/>
              </a:solidFill>
              <a:latin typeface="Arial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endParaRPr lang="en-US" kern="0" dirty="0" smtClean="0">
              <a:latin typeface="Arial"/>
              <a:cs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556" y="260648"/>
            <a:ext cx="8579296" cy="1138138"/>
          </a:xfrm>
        </p:spPr>
        <p:txBody>
          <a:bodyPr>
            <a:noAutofit/>
          </a:bodyPr>
          <a:lstStyle/>
          <a:p>
            <a:r>
              <a:rPr lang="en-GB" sz="4800" dirty="0" smtClean="0"/>
              <a:t>integrated </a:t>
            </a:r>
            <a:r>
              <a:rPr lang="en-GB" sz="4800" i="1" dirty="0" err="1" smtClean="0"/>
              <a:t>pp</a:t>
            </a:r>
            <a:r>
              <a:rPr lang="en-GB" sz="4800" i="1" dirty="0" smtClean="0"/>
              <a:t> </a:t>
            </a:r>
            <a:r>
              <a:rPr lang="en-GB" sz="4800" dirty="0" smtClean="0"/>
              <a:t>luminosity 2010-12</a:t>
            </a:r>
            <a:endParaRPr lang="en-US" sz="4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" y="1602851"/>
            <a:ext cx="5870055" cy="440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4288" y="6468745"/>
            <a:ext cx="1620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M. Lamont, IPAC’13</a:t>
            </a:r>
            <a:endParaRPr lang="en-GB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56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475383" y="1606544"/>
            <a:ext cx="43227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luminosity reduction factor</a:t>
            </a:r>
          </a:p>
        </p:txBody>
      </p:sp>
      <p:pic>
        <p:nvPicPr>
          <p:cNvPr id="25607" name="Picture 7" descr="Lum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18" y="2125657"/>
            <a:ext cx="6781800" cy="432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8" name="Line 8"/>
          <p:cNvSpPr>
            <a:spLocks noChangeShapeType="1"/>
          </p:cNvSpPr>
          <p:nvPr/>
        </p:nvSpPr>
        <p:spPr bwMode="auto">
          <a:xfrm flipH="1" flipV="1">
            <a:off x="1378018" y="3500718"/>
            <a:ext cx="1219200" cy="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2597218" y="3144832"/>
            <a:ext cx="14879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FF5050"/>
                </a:solidFill>
              </a:rPr>
              <a:t>nominal</a:t>
            </a:r>
            <a:r>
              <a:rPr lang="en-US" sz="2800" dirty="0">
                <a:solidFill>
                  <a:srgbClr val="FF5050"/>
                </a:solidFill>
              </a:rPr>
              <a:t> </a:t>
            </a:r>
          </a:p>
          <a:p>
            <a:r>
              <a:rPr lang="en-US" sz="2800" b="1" i="1" dirty="0">
                <a:solidFill>
                  <a:srgbClr val="FF5050"/>
                </a:solidFill>
              </a:rPr>
              <a:t>LHC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12154" y="5721121"/>
            <a:ext cx="1308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~1/</a:t>
            </a:r>
            <a:r>
              <a:rPr lang="en-US" sz="3600" dirty="0">
                <a:solidFill>
                  <a:prstClr val="black"/>
                </a:solidFill>
                <a:latin typeface="Symbol" pitchFamily="18" charset="2"/>
              </a:rPr>
              <a:t>b</a:t>
            </a:r>
            <a:r>
              <a:rPr lang="en-US" sz="3600" dirty="0">
                <a:solidFill>
                  <a:prstClr val="black"/>
                </a:solidFill>
              </a:rPr>
              <a:t>*</a:t>
            </a:r>
            <a:endParaRPr lang="en-GB" sz="3600" dirty="0">
              <a:solidFill>
                <a:prstClr val="black"/>
              </a:solidFill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4163882" y="5118634"/>
            <a:ext cx="1100336" cy="333618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335839" y="4762223"/>
            <a:ext cx="12378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FF5050"/>
                </a:solidFill>
              </a:rPr>
              <a:t>HL-LHC</a:t>
            </a: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557307"/>
              </p:ext>
            </p:extLst>
          </p:nvPr>
        </p:nvGraphicFramePr>
        <p:xfrm>
          <a:off x="4840742" y="1774014"/>
          <a:ext cx="3236458" cy="871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Equation" r:id="rId4" imgW="1600200" imgH="431640" progId="Equation.3">
                  <p:embed/>
                </p:oleObj>
              </mc:Choice>
              <mc:Fallback>
                <p:oleObj name="Equation" r:id="rId4" imgW="16002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0742" y="1774014"/>
                        <a:ext cx="3236458" cy="8715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252623" y="1232778"/>
            <a:ext cx="25314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“</a:t>
            </a:r>
            <a:r>
              <a:rPr lang="en-US" sz="2800" dirty="0" err="1">
                <a:solidFill>
                  <a:prstClr val="black"/>
                </a:solidFill>
              </a:rPr>
              <a:t>Piwinski</a:t>
            </a:r>
            <a:r>
              <a:rPr lang="en-US" sz="2800" dirty="0">
                <a:solidFill>
                  <a:prstClr val="black"/>
                </a:solidFill>
              </a:rPr>
              <a:t> angle”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8463" y="42067"/>
            <a:ext cx="8593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</a:rPr>
              <a:t>luminosity reduction due to crossing angle </a:t>
            </a:r>
          </a:p>
          <a:p>
            <a:r>
              <a:rPr lang="en-US" sz="3600" dirty="0">
                <a:solidFill>
                  <a:srgbClr val="0000CC"/>
                </a:solidFill>
              </a:rPr>
              <a:t>i</a:t>
            </a:r>
            <a:r>
              <a:rPr lang="en-US" sz="3600" dirty="0" smtClean="0">
                <a:solidFill>
                  <a:srgbClr val="0000CC"/>
                </a:solidFill>
              </a:rPr>
              <a:t>s more </a:t>
            </a:r>
            <a:r>
              <a:rPr lang="en-US" sz="3600" dirty="0">
                <a:solidFill>
                  <a:srgbClr val="0000CC"/>
                </a:solidFill>
              </a:rPr>
              <a:t>pronounced at smaller </a:t>
            </a:r>
            <a:r>
              <a:rPr lang="en-US" sz="3600" dirty="0">
                <a:solidFill>
                  <a:srgbClr val="0000CC"/>
                </a:solidFill>
                <a:latin typeface="Symbol" pitchFamily="18" charset="2"/>
              </a:rPr>
              <a:t>b</a:t>
            </a:r>
            <a:r>
              <a:rPr lang="en-US" sz="3600" dirty="0">
                <a:solidFill>
                  <a:srgbClr val="0000CC"/>
                </a:solidFill>
              </a:rPr>
              <a:t>* </a:t>
            </a:r>
            <a:endParaRPr lang="en-GB" sz="3600" dirty="0">
              <a:solidFill>
                <a:srgbClr val="0000CC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163882" y="3304874"/>
            <a:ext cx="0" cy="2300627"/>
          </a:xfrm>
          <a:prstGeom prst="straightConnector1">
            <a:avLst/>
          </a:prstGeom>
          <a:ln w="476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07898" y="3144832"/>
            <a:ext cx="1758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504D">
                    <a:lumMod val="75000"/>
                  </a:srgbClr>
                </a:solidFill>
              </a:rPr>
              <a:t>crab cavities</a:t>
            </a:r>
            <a:endParaRPr lang="en-GB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 rot="3474878">
            <a:off x="7124699" y="2900061"/>
            <a:ext cx="304800" cy="14478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 rot="18224155">
            <a:off x="7124699" y="2900061"/>
            <a:ext cx="304800" cy="1447800"/>
          </a:xfrm>
          <a:prstGeom prst="ellipse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7391399" y="3623961"/>
            <a:ext cx="762000" cy="0"/>
          </a:xfrm>
          <a:prstGeom prst="line">
            <a:avLst/>
          </a:prstGeom>
          <a:noFill/>
          <a:ln w="349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>
            <a:off x="8077199" y="3090561"/>
            <a:ext cx="381000" cy="457200"/>
          </a:xfrm>
          <a:custGeom>
            <a:avLst/>
            <a:gdLst>
              <a:gd name="T0" fmla="*/ 604837545 w 240"/>
              <a:gd name="T1" fmla="*/ 725804891 h 288"/>
              <a:gd name="T2" fmla="*/ 483870075 w 240"/>
              <a:gd name="T3" fmla="*/ 362902445 h 288"/>
              <a:gd name="T4" fmla="*/ 0 w 240"/>
              <a:gd name="T5" fmla="*/ 0 h 288"/>
              <a:gd name="T6" fmla="*/ 0 60000 65536"/>
              <a:gd name="T7" fmla="*/ 0 60000 65536"/>
              <a:gd name="T8" fmla="*/ 0 60000 65536"/>
              <a:gd name="T9" fmla="*/ 0 w 240"/>
              <a:gd name="T10" fmla="*/ 0 h 288"/>
              <a:gd name="T11" fmla="*/ 240 w 24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288">
                <a:moveTo>
                  <a:pt x="240" y="288"/>
                </a:moveTo>
                <a:cubicBezTo>
                  <a:pt x="236" y="240"/>
                  <a:pt x="232" y="192"/>
                  <a:pt x="192" y="144"/>
                </a:cubicBezTo>
                <a:cubicBezTo>
                  <a:pt x="152" y="96"/>
                  <a:pt x="32" y="24"/>
                  <a:pt x="0" y="0"/>
                </a:cubicBezTo>
              </a:path>
            </a:pathLst>
          </a:custGeom>
          <a:noFill/>
          <a:ln w="22225">
            <a:solidFill>
              <a:srgbClr val="0000FF"/>
            </a:solidFill>
            <a:round/>
            <a:headEnd type="triangle" w="lg" len="lg"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8229599" y="2938161"/>
            <a:ext cx="57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  <a:latin typeface="Symbol" pitchFamily="18" charset="2"/>
              </a:rPr>
              <a:t>q</a:t>
            </a:r>
            <a:r>
              <a:rPr lang="en-US" b="1" baseline="-25000">
                <a:solidFill>
                  <a:srgbClr val="0000FF"/>
                </a:solidFill>
                <a:latin typeface="Arial" pitchFamily="34" charset="0"/>
              </a:rPr>
              <a:t>c</a:t>
            </a:r>
            <a:r>
              <a:rPr lang="en-US" b="1">
                <a:solidFill>
                  <a:srgbClr val="0000FF"/>
                </a:solidFill>
                <a:latin typeface="Arial" pitchFamily="34" charset="0"/>
              </a:rPr>
              <a:t>/2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606340" y="4192836"/>
            <a:ext cx="23054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</a:rPr>
              <a:t>eff. beam size: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en-US" sz="2400" b="1" baseline="30000" dirty="0">
                <a:solidFill>
                  <a:prstClr val="black"/>
                </a:solidFill>
                <a:latin typeface="Symbol" pitchFamily="18" charset="2"/>
              </a:rPr>
              <a:t>*</a:t>
            </a:r>
            <a:r>
              <a:rPr lang="en-US" sz="2400" b="1" baseline="-25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x,eff</a:t>
            </a:r>
            <a:r>
              <a:rPr lang="en-US" sz="2400" b="1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cs typeface="Arial" pitchFamily="34" charset="0"/>
              </a:rPr>
              <a:t>≈ </a:t>
            </a:r>
            <a:r>
              <a:rPr lang="en-US" sz="2400" b="1" dirty="0" err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en-US" sz="2400" b="1" baseline="-25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2400" b="1" baseline="30000" dirty="0">
                <a:solidFill>
                  <a:prstClr val="black"/>
                </a:solidFill>
                <a:latin typeface="Symbol" pitchFamily="18" charset="2"/>
              </a:rPr>
              <a:t>*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</a:rPr>
              <a:t>/</a:t>
            </a:r>
            <a:r>
              <a:rPr lang="en-US" sz="2400" b="1" i="1" dirty="0" err="1">
                <a:solidFill>
                  <a:prstClr val="black"/>
                </a:solidFill>
                <a:latin typeface="Arial" pitchFamily="34" charset="0"/>
              </a:rPr>
              <a:t>R</a:t>
            </a:r>
            <a:r>
              <a:rPr lang="en-US" sz="2400" b="1" baseline="-25000" dirty="0" err="1">
                <a:solidFill>
                  <a:prstClr val="black"/>
                </a:solidFill>
                <a:latin typeface="Symbol" pitchFamily="18" charset="2"/>
              </a:rPr>
              <a:t>q</a:t>
            </a:r>
            <a:endParaRPr lang="en-US" sz="2400" b="1" baseline="-25000" dirty="0">
              <a:solidFill>
                <a:prstClr val="black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0606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TextBox 1"/>
          <p:cNvSpPr txBox="1">
            <a:spLocks noChangeArrowheads="1"/>
          </p:cNvSpPr>
          <p:nvPr/>
        </p:nvSpPr>
        <p:spPr bwMode="auto">
          <a:xfrm>
            <a:off x="0" y="30163"/>
            <a:ext cx="67415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000000"/>
                </a:solidFill>
                <a:latin typeface="Calibri" pitchFamily="1" charset="0"/>
              </a:rPr>
              <a:t>schematic of crab </a:t>
            </a:r>
            <a:r>
              <a:rPr lang="en-US" sz="4800" dirty="0" smtClean="0">
                <a:solidFill>
                  <a:srgbClr val="000000"/>
                </a:solidFill>
                <a:latin typeface="Calibri" pitchFamily="1" charset="0"/>
              </a:rPr>
              <a:t>crossing</a:t>
            </a:r>
            <a:endParaRPr lang="en-US" sz="4800" dirty="0">
              <a:solidFill>
                <a:srgbClr val="000000"/>
              </a:solidFill>
              <a:latin typeface="Calibri" pitchFamily="1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800" dirty="0">
              <a:solidFill>
                <a:srgbClr val="000000"/>
              </a:solidFill>
              <a:latin typeface="Calibri" pitchFamily="1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371600" y="846500"/>
            <a:ext cx="5029200" cy="37338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981200" y="998900"/>
            <a:ext cx="5638800" cy="35814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5105400" y="1456100"/>
            <a:ext cx="990600" cy="7620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2667000" y="1151300"/>
            <a:ext cx="1143000" cy="685800"/>
          </a:xfrm>
          <a:prstGeom prst="straightConnector1">
            <a:avLst/>
          </a:prstGeom>
          <a:ln w="34925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6238875" y="1110025"/>
            <a:ext cx="755650" cy="2638425"/>
          </a:xfrm>
          <a:custGeom>
            <a:avLst/>
            <a:gdLst>
              <a:gd name="connsiteX0" fmla="*/ 36945 w 755072"/>
              <a:gd name="connsiteY0" fmla="*/ 0 h 2639291"/>
              <a:gd name="connsiteX1" fmla="*/ 743527 w 755072"/>
              <a:gd name="connsiteY1" fmla="*/ 928255 h 2639291"/>
              <a:gd name="connsiteX2" fmla="*/ 106218 w 755072"/>
              <a:gd name="connsiteY2" fmla="*/ 2396837 h 2639291"/>
              <a:gd name="connsiteX3" fmla="*/ 106218 w 755072"/>
              <a:gd name="connsiteY3" fmla="*/ 2382982 h 263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072" h="2639291">
                <a:moveTo>
                  <a:pt x="36945" y="0"/>
                </a:moveTo>
                <a:cubicBezTo>
                  <a:pt x="384463" y="264391"/>
                  <a:pt x="731982" y="528782"/>
                  <a:pt x="743527" y="928255"/>
                </a:cubicBezTo>
                <a:cubicBezTo>
                  <a:pt x="755072" y="1327728"/>
                  <a:pt x="212436" y="2154383"/>
                  <a:pt x="106218" y="2396837"/>
                </a:cubicBezTo>
                <a:cubicBezTo>
                  <a:pt x="0" y="2639291"/>
                  <a:pt x="106218" y="2382982"/>
                  <a:pt x="106218" y="2382982"/>
                </a:cubicBezTo>
              </a:path>
            </a:pathLst>
          </a:custGeom>
          <a:ln w="34925">
            <a:solidFill>
              <a:schemeClr val="bg1">
                <a:lumMod val="50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29064" name="TextBox 7"/>
          <p:cNvSpPr txBox="1">
            <a:spLocks noChangeArrowheads="1"/>
          </p:cNvSpPr>
          <p:nvPr/>
        </p:nvSpPr>
        <p:spPr bwMode="auto">
          <a:xfrm>
            <a:off x="7239000" y="2141900"/>
            <a:ext cx="55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i="1">
                <a:solidFill>
                  <a:srgbClr val="7F7F7F"/>
                </a:solidFill>
                <a:latin typeface="Symbol" pitchFamily="1" charset="2"/>
              </a:rPr>
              <a:t>q</a:t>
            </a:r>
            <a:r>
              <a:rPr lang="en-US" sz="3600" b="1" i="1" baseline="-25000">
                <a:solidFill>
                  <a:srgbClr val="7F7F7F"/>
                </a:solidFill>
                <a:latin typeface="Calibri" pitchFamily="1" charset="0"/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3733800" y="2522900"/>
            <a:ext cx="1447800" cy="3048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52800" y="2522900"/>
            <a:ext cx="1447800" cy="304800"/>
          </a:xfrm>
          <a:prstGeom prst="ellipse">
            <a:avLst/>
          </a:prstGeom>
          <a:solidFill>
            <a:srgbClr val="FF0000">
              <a:alpha val="7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19422144">
            <a:off x="1625600" y="3683363"/>
            <a:ext cx="1447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1983671">
            <a:off x="5829300" y="3740513"/>
            <a:ext cx="1447800" cy="3048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2781301" y="3932600"/>
            <a:ext cx="381000" cy="3175"/>
          </a:xfrm>
          <a:prstGeom prst="straightConnector1">
            <a:avLst/>
          </a:prstGeom>
          <a:ln w="3492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1485900" y="3856400"/>
            <a:ext cx="382588" cy="1588"/>
          </a:xfrm>
          <a:prstGeom prst="straightConnector1">
            <a:avLst/>
          </a:prstGeom>
          <a:ln w="3492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6974682" y="3854018"/>
            <a:ext cx="381000" cy="4763"/>
          </a:xfrm>
          <a:prstGeom prst="straightConnector1">
            <a:avLst/>
          </a:prstGeom>
          <a:ln w="3492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5677694" y="3931806"/>
            <a:ext cx="381000" cy="1588"/>
          </a:xfrm>
          <a:prstGeom prst="straightConnector1">
            <a:avLst/>
          </a:prstGeom>
          <a:ln w="3492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1486" y="4580300"/>
            <a:ext cx="83820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66688" indent="-166688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RF crab cavity deflects head and tail in opposite direction so that collision is effectively “head on” for luminosity and tune shift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 bunch </a:t>
            </a:r>
            <a:r>
              <a:rPr lang="en-US" sz="2400" dirty="0" err="1">
                <a:solidFill>
                  <a:prstClr val="black"/>
                </a:solidFill>
              </a:rPr>
              <a:t>centroids</a:t>
            </a:r>
            <a:r>
              <a:rPr lang="en-US" sz="2400" dirty="0">
                <a:solidFill>
                  <a:prstClr val="black"/>
                </a:solidFill>
              </a:rPr>
              <a:t> still cross at an angle (easy separation)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 1</a:t>
            </a:r>
            <a:r>
              <a:rPr lang="en-US" sz="2400" baseline="30000" dirty="0">
                <a:solidFill>
                  <a:prstClr val="black"/>
                </a:solidFill>
              </a:rPr>
              <a:t>st</a:t>
            </a:r>
            <a:r>
              <a:rPr lang="en-US" sz="2400" dirty="0">
                <a:solidFill>
                  <a:prstClr val="black"/>
                </a:solidFill>
              </a:rPr>
              <a:t> proposed in 1988, used in operation at KEKB since 2007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143225"/>
            <a:ext cx="9333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until recently plan was</a:t>
            </a:r>
            <a:r>
              <a:rPr lang="en-GB" sz="2000" b="1" dirty="0">
                <a:solidFill>
                  <a:srgbClr val="FF0000"/>
                </a:solidFill>
              </a:rPr>
              <a:t> to vary crab cavity voltage for </a:t>
            </a:r>
            <a:r>
              <a:rPr lang="en-GB" sz="2000" b="1" dirty="0" err="1">
                <a:solidFill>
                  <a:srgbClr val="FF0000"/>
                </a:solidFill>
              </a:rPr>
              <a:t>leveling</a:t>
            </a:r>
            <a:r>
              <a:rPr lang="en-GB" sz="2000" b="1" dirty="0">
                <a:solidFill>
                  <a:srgbClr val="FF0000"/>
                </a:solidFill>
              </a:rPr>
              <a:t>, but this would change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size of luminous region &amp; is disliked by experiments (instead leveling by </a:t>
            </a:r>
            <a:r>
              <a:rPr lang="en-US" sz="2000" b="1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000" b="1" dirty="0">
                <a:solidFill>
                  <a:srgbClr val="FF0000"/>
                </a:solidFill>
              </a:rPr>
              <a:t>* or offset?) </a:t>
            </a:r>
          </a:p>
        </p:txBody>
      </p:sp>
    </p:spTree>
    <p:extLst>
      <p:ext uri="{BB962C8B-B14F-4D97-AF65-F5344CB8AC3E}">
        <p14:creationId xmlns:p14="http://schemas.microsoft.com/office/powerpoint/2010/main" val="4256358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713740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4114800"/>
            <a:ext cx="3581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4" y="4114800"/>
            <a:ext cx="3209925" cy="205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0085" name="Rectangle 4"/>
          <p:cNvSpPr>
            <a:spLocks noChangeArrowheads="1"/>
          </p:cNvSpPr>
          <p:nvPr/>
        </p:nvSpPr>
        <p:spPr bwMode="auto">
          <a:xfrm>
            <a:off x="782638" y="3089275"/>
            <a:ext cx="7858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latin typeface="Arial" charset="0"/>
              </a:rPr>
              <a:t>Final down-selected compact cavity designs for the LHC upgrade: 4-rod cavity design by Cockcroft I. &amp; JLAB (left), </a:t>
            </a:r>
            <a:r>
              <a:rPr lang="en-GB">
                <a:solidFill>
                  <a:prstClr val="black"/>
                </a:solidFill>
                <a:latin typeface="Symbol" pitchFamily="1" charset="2"/>
              </a:rPr>
              <a:t>l</a:t>
            </a:r>
            <a:r>
              <a:rPr lang="en-GB">
                <a:solidFill>
                  <a:prstClr val="black"/>
                </a:solidFill>
                <a:latin typeface="Arial" charset="0"/>
              </a:rPr>
              <a:t>/4 TEM cavity by BNL (centre), and double-ridge </a:t>
            </a:r>
            <a:r>
              <a:rPr lang="en-GB">
                <a:solidFill>
                  <a:prstClr val="black"/>
                </a:solidFill>
                <a:latin typeface="Symbol" pitchFamily="1" charset="2"/>
              </a:rPr>
              <a:t>l</a:t>
            </a:r>
            <a:r>
              <a:rPr lang="en-GB">
                <a:solidFill>
                  <a:prstClr val="black"/>
                </a:solidFill>
                <a:latin typeface="Arial" charset="0"/>
              </a:rPr>
              <a:t>/2 TEM cavity by SLAC &amp; ODU (right).</a:t>
            </a:r>
          </a:p>
        </p:txBody>
      </p:sp>
      <p:sp>
        <p:nvSpPr>
          <p:cNvPr id="430086" name="Rectangle 5"/>
          <p:cNvSpPr>
            <a:spLocks noChangeArrowheads="1"/>
          </p:cNvSpPr>
          <p:nvPr/>
        </p:nvSpPr>
        <p:spPr bwMode="auto">
          <a:xfrm>
            <a:off x="765175" y="6172200"/>
            <a:ext cx="7693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Prototype compact </a:t>
            </a:r>
            <a:r>
              <a:rPr lang="en-US" i="1" dirty="0" err="1">
                <a:solidFill>
                  <a:prstClr val="black"/>
                </a:solidFill>
                <a:latin typeface="Arial" charset="0"/>
              </a:rPr>
              <a:t>Nb</a:t>
            </a:r>
            <a:r>
              <a:rPr lang="en-US" i="1" dirty="0">
                <a:solidFill>
                  <a:prstClr val="black"/>
                </a:solidFill>
                <a:latin typeface="Arial" charset="0"/>
              </a:rPr>
              <a:t>-Ti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crab cavities for the LHC: 4-rod cavity (left) and double-ridge cavity (right).</a:t>
            </a:r>
            <a:endParaRPr lang="en-GB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087" name="TextBox 1"/>
          <p:cNvSpPr txBox="1">
            <a:spLocks noChangeArrowheads="1"/>
          </p:cNvSpPr>
          <p:nvPr/>
        </p:nvSpPr>
        <p:spPr bwMode="auto">
          <a:xfrm>
            <a:off x="284220" y="61678"/>
            <a:ext cx="86549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prstClr val="black"/>
                </a:solidFill>
              </a:rPr>
              <a:t>HL-LHC needs </a:t>
            </a:r>
            <a:r>
              <a:rPr lang="en-US" sz="4000" dirty="0">
                <a:solidFill>
                  <a:prstClr val="black"/>
                </a:solidFill>
              </a:rPr>
              <a:t>compact crab cavities</a:t>
            </a:r>
            <a:endParaRPr lang="en-GB" sz="4000" dirty="0">
              <a:solidFill>
                <a:prstClr val="black"/>
              </a:solidFill>
            </a:endParaRPr>
          </a:p>
        </p:txBody>
      </p:sp>
      <p:sp>
        <p:nvSpPr>
          <p:cNvPr id="430088" name="TextBox 1"/>
          <p:cNvSpPr txBox="1">
            <a:spLocks noChangeArrowheads="1"/>
          </p:cNvSpPr>
          <p:nvPr/>
        </p:nvSpPr>
        <p:spPr bwMode="auto">
          <a:xfrm>
            <a:off x="1941513" y="630238"/>
            <a:ext cx="496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only 19 cm beam separation, but long bunches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8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904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i="1" dirty="0">
                <a:solidFill>
                  <a:srgbClr val="FF0000"/>
                </a:solidFill>
              </a:rPr>
              <a:t>b</a:t>
            </a:r>
            <a:r>
              <a:rPr lang="en-US" sz="4000" b="1" i="1" dirty="0" smtClean="0">
                <a:solidFill>
                  <a:srgbClr val="FF0000"/>
                </a:solidFill>
              </a:rPr>
              <a:t>reaking news </a:t>
            </a:r>
            <a:r>
              <a:rPr lang="en-US" sz="4000" dirty="0" smtClean="0"/>
              <a:t>– </a:t>
            </a:r>
            <a:r>
              <a:rPr lang="en-US" sz="4000" dirty="0" err="1" smtClean="0"/>
              <a:t>PoP</a:t>
            </a:r>
            <a:r>
              <a:rPr lang="en-US" sz="4000" dirty="0" smtClean="0"/>
              <a:t> double-ridge  cavity achieved 7 MV deflecting voltage </a:t>
            </a:r>
            <a:r>
              <a:rPr lang="en-US" sz="4000" dirty="0" err="1" smtClean="0"/>
              <a:t>cw</a:t>
            </a:r>
            <a:endParaRPr lang="en-GB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613" y="1465796"/>
            <a:ext cx="2356736" cy="202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1" b="7963"/>
          <a:stretch/>
        </p:blipFill>
        <p:spPr bwMode="auto">
          <a:xfrm>
            <a:off x="2380139" y="1191192"/>
            <a:ext cx="5880786" cy="424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8" t="92798" r="39393" b="2622"/>
          <a:stretch/>
        </p:blipFill>
        <p:spPr bwMode="auto">
          <a:xfrm>
            <a:off x="8284369" y="5228390"/>
            <a:ext cx="812801" cy="21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t="85927" r="3698" b="7730"/>
          <a:stretch/>
        </p:blipFill>
        <p:spPr bwMode="auto">
          <a:xfrm>
            <a:off x="3139346" y="5439718"/>
            <a:ext cx="5145023" cy="29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8" t="92447" r="40454" b="2114"/>
          <a:stretch/>
        </p:blipFill>
        <p:spPr bwMode="auto">
          <a:xfrm>
            <a:off x="8261255" y="5505757"/>
            <a:ext cx="682244" cy="25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9" t="92248" r="38912" b="2268"/>
          <a:stretch/>
        </p:blipFill>
        <p:spPr bwMode="auto">
          <a:xfrm>
            <a:off x="8319930" y="5822241"/>
            <a:ext cx="809752" cy="25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2" t="92270" r="40944" b="2444"/>
          <a:stretch/>
        </p:blipFill>
        <p:spPr bwMode="auto">
          <a:xfrm>
            <a:off x="8292497" y="6130089"/>
            <a:ext cx="617729" cy="24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85929" r="4229" b="8082"/>
          <a:stretch/>
        </p:blipFill>
        <p:spPr bwMode="auto">
          <a:xfrm>
            <a:off x="3193193" y="5756710"/>
            <a:ext cx="5053584" cy="27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85928" r="3714" b="8258"/>
          <a:stretch/>
        </p:blipFill>
        <p:spPr bwMode="auto">
          <a:xfrm>
            <a:off x="3212498" y="6053382"/>
            <a:ext cx="5071872" cy="26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/>
        </p:nvCxnSpPr>
        <p:spPr bwMode="auto">
          <a:xfrm>
            <a:off x="5533423" y="2124387"/>
            <a:ext cx="0" cy="332803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536723" y="2247216"/>
            <a:ext cx="0" cy="3214711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ontent Placeholder 6"/>
          <p:cNvSpPr>
            <a:spLocks noGrp="1"/>
          </p:cNvSpPr>
          <p:nvPr/>
        </p:nvSpPr>
        <p:spPr bwMode="auto">
          <a:xfrm>
            <a:off x="50675" y="2971800"/>
            <a:ext cx="316979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Expected </a:t>
            </a:r>
          </a:p>
          <a:p>
            <a:pPr marL="0" indent="0">
              <a:buFontTx/>
              <a:buNone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      Q</a:t>
            </a:r>
            <a:r>
              <a:rPr lang="en-US" sz="2000" kern="0" baseline="-25000" dirty="0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 = 6.7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cs typeface="Times New Roman"/>
              </a:rPr>
              <a:t>×10</a:t>
            </a:r>
            <a:r>
              <a:rPr lang="en-US" sz="2000" kern="0" baseline="30000" dirty="0" smtClean="0">
                <a:solidFill>
                  <a:srgbClr val="000000"/>
                </a:solidFill>
                <a:latin typeface="Arial"/>
                <a:cs typeface="Times New Roman"/>
              </a:rPr>
              <a:t>9</a:t>
            </a:r>
          </a:p>
          <a:p>
            <a:pPr lvl="1"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At R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 = 22 n</a:t>
            </a:r>
            <a:r>
              <a:rPr lang="el-GR" sz="1600" kern="0" dirty="0" smtClean="0">
                <a:solidFill>
                  <a:srgbClr val="000000"/>
                </a:solidFill>
                <a:latin typeface="Arial"/>
                <a:cs typeface="Arial"/>
              </a:rPr>
              <a:t>Ω</a:t>
            </a:r>
            <a:endParaRPr lang="en-US" sz="16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lang="en-US" sz="1600" kern="0" dirty="0" err="1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lang="en-US" sz="1600" kern="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res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 = 20 n</a:t>
            </a:r>
            <a:r>
              <a:rPr lang="el-GR" sz="1600" kern="0" dirty="0" smtClean="0">
                <a:solidFill>
                  <a:srgbClr val="000000"/>
                </a:solidFill>
                <a:latin typeface="Arial"/>
                <a:cs typeface="Arial"/>
              </a:rPr>
              <a:t>Ω</a:t>
            </a:r>
            <a:endParaRPr lang="en-US" sz="16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Achieved </a:t>
            </a:r>
          </a:p>
          <a:p>
            <a:pPr marL="0" indent="0">
              <a:buFontTx/>
              <a:buNone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     Q</a:t>
            </a:r>
            <a:r>
              <a:rPr lang="en-US" sz="2000" kern="0" baseline="-25000" dirty="0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</a:rPr>
              <a:t>=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4.0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cs typeface="Times New Roman"/>
              </a:rPr>
              <a:t>×10</a:t>
            </a:r>
            <a:r>
              <a:rPr lang="en-US" sz="2000" kern="0" baseline="30000" dirty="0" smtClean="0">
                <a:solidFill>
                  <a:srgbClr val="000000"/>
                </a:solidFill>
                <a:latin typeface="Arial"/>
                <a:cs typeface="Times New Roman"/>
              </a:rPr>
              <a:t>9</a:t>
            </a:r>
            <a:endParaRPr lang="en-US" sz="2000" kern="0" baseline="30000" dirty="0">
              <a:solidFill>
                <a:srgbClr val="000000"/>
              </a:solidFill>
              <a:latin typeface="Arial"/>
              <a:cs typeface="Times New Roman"/>
            </a:endParaRPr>
          </a:p>
          <a:p>
            <a:pPr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Achieved fields</a:t>
            </a:r>
          </a:p>
          <a:p>
            <a:pPr lvl="1"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 = 18.6 MV/m</a:t>
            </a:r>
          </a:p>
          <a:p>
            <a:pPr lvl="1"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 = 7.0 MV</a:t>
            </a:r>
          </a:p>
          <a:p>
            <a:pPr lvl="1"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 = 75 MV/m</a:t>
            </a:r>
          </a:p>
          <a:p>
            <a:pPr lvl="1"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 = 131 </a:t>
            </a:r>
            <a:r>
              <a:rPr lang="en-US" sz="1600" kern="0" dirty="0" err="1" smtClean="0">
                <a:solidFill>
                  <a:srgbClr val="000000"/>
                </a:solidFill>
                <a:latin typeface="Arial"/>
                <a:cs typeface="Arial"/>
              </a:rPr>
              <a:t>mT</a:t>
            </a:r>
            <a:endParaRPr lang="en-US" sz="16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Content Placeholder 6"/>
          <p:cNvSpPr>
            <a:spLocks noGrp="1"/>
          </p:cNvSpPr>
          <p:nvPr/>
        </p:nvSpPr>
        <p:spPr bwMode="auto">
          <a:xfrm>
            <a:off x="7265371" y="3707251"/>
            <a:ext cx="1022350" cy="36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Arial"/>
                <a:cs typeface="Arial"/>
              </a:rPr>
              <a:t>Quench</a:t>
            </a:r>
            <a:endParaRPr lang="en-US" sz="1600" b="1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7765829" y="3013867"/>
            <a:ext cx="0" cy="584200"/>
          </a:xfrm>
          <a:prstGeom prst="straightConnector1">
            <a:avLst/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79854"/>
            <a:ext cx="2128619" cy="182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04666" y="3479494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BBB59">
                    <a:lumMod val="75000"/>
                  </a:srgbClr>
                </a:solidFill>
              </a:rPr>
              <a:t>4.2 K</a:t>
            </a:r>
            <a:endParaRPr lang="en-GB" sz="2000" b="1" dirty="0">
              <a:solidFill>
                <a:srgbClr val="9BBB59">
                  <a:lumMod val="75000"/>
                </a:srgb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80696" y="1594915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</a:rPr>
              <a:t>2.0 K</a:t>
            </a:r>
            <a:endParaRPr lang="en-GB" sz="2000" b="1" dirty="0">
              <a:solidFill>
                <a:srgbClr val="0000CC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90657" y="4509120"/>
            <a:ext cx="2142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b="1" dirty="0">
                <a:solidFill>
                  <a:srgbClr val="FF0000"/>
                </a:solidFill>
              </a:rPr>
              <a:t>HL-LHC goal:</a:t>
            </a:r>
          </a:p>
          <a:p>
            <a:pPr algn="r"/>
            <a:r>
              <a:rPr lang="en-GB" b="1" dirty="0">
                <a:solidFill>
                  <a:srgbClr val="FF0000"/>
                </a:solidFill>
              </a:rPr>
              <a:t>3.3 MV in operation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90669" y="6373930"/>
            <a:ext cx="2877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better than required!</a:t>
            </a:r>
            <a:endParaRPr lang="en-GB" sz="2400" b="1" i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89555" y="1302527"/>
            <a:ext cx="102803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J. </a:t>
            </a:r>
            <a:r>
              <a:rPr lang="en-US" sz="1600" dirty="0" err="1">
                <a:solidFill>
                  <a:prstClr val="black"/>
                </a:solidFill>
              </a:rPr>
              <a:t>Delayen</a:t>
            </a:r>
            <a:endParaRPr lang="en-US" sz="1600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S. De Silva</a:t>
            </a:r>
          </a:p>
          <a:p>
            <a:r>
              <a:rPr lang="en-US" sz="1600" dirty="0">
                <a:solidFill>
                  <a:prstClr val="black"/>
                </a:solidFill>
              </a:rPr>
              <a:t>et al - </a:t>
            </a:r>
            <a:endParaRPr lang="en-GB" sz="1600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ODU,</a:t>
            </a:r>
          </a:p>
          <a:p>
            <a:r>
              <a:rPr lang="en-US" sz="1600" dirty="0">
                <a:solidFill>
                  <a:prstClr val="black"/>
                </a:solidFill>
              </a:rPr>
              <a:t>SLAC,</a:t>
            </a:r>
          </a:p>
          <a:p>
            <a:r>
              <a:rPr lang="en-US" sz="1600" dirty="0">
                <a:solidFill>
                  <a:prstClr val="black"/>
                </a:solidFill>
              </a:rPr>
              <a:t>JLAB,</a:t>
            </a:r>
          </a:p>
          <a:p>
            <a:r>
              <a:rPr lang="en-US" sz="1600" dirty="0" err="1">
                <a:solidFill>
                  <a:prstClr val="black"/>
                </a:solidFill>
              </a:rPr>
              <a:t>Niowave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54101" y="6527818"/>
            <a:ext cx="1843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J. </a:t>
            </a:r>
            <a:r>
              <a:rPr lang="en-US" sz="1400" dirty="0" err="1">
                <a:solidFill>
                  <a:prstClr val="black"/>
                </a:solidFill>
              </a:rPr>
              <a:t>Delayen</a:t>
            </a:r>
            <a:r>
              <a:rPr lang="en-US" sz="1400" dirty="0">
                <a:solidFill>
                  <a:prstClr val="black"/>
                </a:solidFill>
              </a:rPr>
              <a:t>, LARP CM20</a:t>
            </a:r>
            <a:endParaRPr lang="en-GB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9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143000"/>
          </a:xfrm>
        </p:spPr>
        <p:txBody>
          <a:bodyPr>
            <a:noAutofit/>
          </a:bodyPr>
          <a:lstStyle/>
          <a:p>
            <a:r>
              <a:rPr lang="fr-CH" dirty="0" smtClean="0"/>
              <a:t>HL-LHC </a:t>
            </a:r>
            <a:r>
              <a:rPr lang="fr-CH" dirty="0" err="1" smtClean="0"/>
              <a:t>preliminary</a:t>
            </a:r>
            <a:r>
              <a:rPr lang="fr-CH" dirty="0" smtClean="0"/>
              <a:t> budget </a:t>
            </a:r>
            <a:r>
              <a:rPr lang="fr-CH" dirty="0" err="1" smtClean="0"/>
              <a:t>estimate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27" y="1055426"/>
            <a:ext cx="5023262" cy="369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637054"/>
              </p:ext>
            </p:extLst>
          </p:nvPr>
        </p:nvGraphicFramePr>
        <p:xfrm>
          <a:off x="1730974" y="4785755"/>
          <a:ext cx="5702976" cy="1850863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526039"/>
                <a:gridCol w="1314985"/>
                <a:gridCol w="1355051"/>
                <a:gridCol w="1506901"/>
              </a:tblGrid>
              <a:tr h="641267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 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Improving Consolidation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Full performance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Total HL-LHC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239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Mat. (MCHF)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476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>
                          <a:effectLst/>
                        </a:rPr>
                        <a:t>360</a:t>
                      </a:r>
                      <a:endParaRPr lang="en-GB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>
                          <a:effectLst/>
                        </a:rPr>
                        <a:t>836</a:t>
                      </a:r>
                      <a:endParaRPr lang="en-GB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239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Pers. (MCHF)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>
                          <a:effectLst/>
                        </a:rPr>
                        <a:t>182</a:t>
                      </a:r>
                      <a:endParaRPr lang="en-GB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31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>
                          <a:effectLst/>
                        </a:rPr>
                        <a:t>213</a:t>
                      </a:r>
                      <a:endParaRPr lang="en-GB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239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Pers. (FTE-y)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>
                          <a:effectLst/>
                        </a:rPr>
                        <a:t>910</a:t>
                      </a:r>
                      <a:endParaRPr lang="en-GB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>
                          <a:effectLst/>
                        </a:rPr>
                        <a:t>160</a:t>
                      </a:r>
                      <a:endParaRPr lang="en-GB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>
                          <a:effectLst/>
                        </a:rPr>
                        <a:t>1070</a:t>
                      </a:r>
                      <a:endParaRPr lang="en-GB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239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TOT (MCHF)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658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391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1,049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763688" y="6309320"/>
            <a:ext cx="5688632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44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88640"/>
            <a:ext cx="8526501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RLIUP 2013</a:t>
            </a:r>
          </a:p>
          <a:p>
            <a:r>
              <a:rPr lang="en-US" sz="3600" b="1" dirty="0">
                <a:solidFill>
                  <a:prstClr val="black"/>
                </a:solidFill>
              </a:rPr>
              <a:t>“Review of LHC and injector upgrade plans”</a:t>
            </a:r>
          </a:p>
          <a:p>
            <a:r>
              <a:rPr lang="en-US" sz="3600" dirty="0">
                <a:solidFill>
                  <a:prstClr val="black"/>
                </a:solidFill>
              </a:rPr>
              <a:t>CERN</a:t>
            </a:r>
            <a:r>
              <a:rPr lang="en-US" sz="3600" dirty="0" smtClean="0">
                <a:solidFill>
                  <a:prstClr val="black"/>
                </a:solidFill>
              </a:rPr>
              <a:t>, 29-31 October </a:t>
            </a:r>
            <a:r>
              <a:rPr lang="en-US" sz="3600" dirty="0">
                <a:solidFill>
                  <a:prstClr val="black"/>
                </a:solidFill>
              </a:rPr>
              <a:t>2013</a:t>
            </a:r>
          </a:p>
          <a:p>
            <a:endParaRPr lang="en-GB" sz="3600" dirty="0">
              <a:solidFill>
                <a:prstClr val="blac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600806"/>
              </p:ext>
            </p:extLst>
          </p:nvPr>
        </p:nvGraphicFramePr>
        <p:xfrm>
          <a:off x="199591" y="2218576"/>
          <a:ext cx="8764896" cy="372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8273"/>
                <a:gridCol w="1728192"/>
                <a:gridCol w="2088232"/>
                <a:gridCol w="1800199"/>
              </a:tblGrid>
              <a:tr h="159601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3 scenarios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PICs</a:t>
                      </a:r>
                      <a:endParaRPr lang="en-US" sz="2400" dirty="0" smtClean="0"/>
                    </a:p>
                    <a:p>
                      <a:r>
                        <a:rPr lang="en-US" sz="1800" dirty="0" smtClean="0"/>
                        <a:t>Performance </a:t>
                      </a:r>
                      <a:r>
                        <a:rPr lang="en-US" sz="1800" baseline="0" dirty="0" smtClean="0"/>
                        <a:t>Improving Consolidations </a:t>
                      </a:r>
                      <a:endParaRPr lang="en-GB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US1</a:t>
                      </a:r>
                      <a:endParaRPr lang="en-US" sz="2400" dirty="0" smtClean="0"/>
                    </a:p>
                    <a:p>
                      <a:r>
                        <a:rPr lang="en-US" sz="1800" baseline="0" dirty="0" smtClean="0"/>
                        <a:t>Upgrade Scenario 1</a:t>
                      </a:r>
                      <a:endParaRPr lang="en-GB" sz="1800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US2</a:t>
                      </a:r>
                      <a:endParaRPr lang="en-US" sz="2400" dirty="0" smtClean="0"/>
                    </a:p>
                    <a:p>
                      <a:r>
                        <a:rPr lang="en-US" sz="1800" baseline="0" dirty="0" smtClean="0"/>
                        <a:t>Upgrade Scenario 2</a:t>
                      </a:r>
                      <a:endParaRPr lang="en-GB" sz="1800" dirty="0" smtClean="0"/>
                    </a:p>
                    <a:p>
                      <a:endParaRPr lang="en-GB" dirty="0"/>
                    </a:p>
                  </a:txBody>
                  <a:tcPr/>
                </a:tc>
              </a:tr>
              <a:tr h="634869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+HHRF?+DS collimators?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+crab cavities, e-lens,…</a:t>
                      </a:r>
                      <a:endParaRPr lang="en-GB" sz="2400" dirty="0"/>
                    </a:p>
                  </a:txBody>
                  <a:tcPr/>
                </a:tc>
              </a:tr>
              <a:tr h="634869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integrated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</a:rPr>
                        <a:t> luminosity by 2035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1000-1200/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fb</a:t>
                      </a:r>
                      <a:endParaRPr lang="en-GB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2000/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fb</a:t>
                      </a:r>
                      <a:endParaRPr lang="en-GB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3000/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fb</a:t>
                      </a:r>
                      <a:endParaRPr lang="en-GB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6694" y="6165304"/>
            <a:ext cx="8922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physics needs &amp; motivation?; also, reasons to go &gt;3000/</a:t>
            </a:r>
            <a:r>
              <a:rPr lang="en-US" sz="2800" b="1" dirty="0" err="1">
                <a:solidFill>
                  <a:srgbClr val="0000CC"/>
                </a:solidFill>
              </a:rPr>
              <a:t>fb</a:t>
            </a:r>
            <a:r>
              <a:rPr lang="en-US" sz="2800" b="1" dirty="0">
                <a:solidFill>
                  <a:srgbClr val="0000CC"/>
                </a:solidFill>
              </a:rPr>
              <a:t>?</a:t>
            </a:r>
            <a:endParaRPr lang="en-GB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1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420888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i="1" dirty="0">
                <a:solidFill>
                  <a:schemeClr val="bg1"/>
                </a:solidFill>
              </a:rPr>
              <a:t>b</a:t>
            </a:r>
            <a:r>
              <a:rPr lang="en-US" sz="7200" b="1" i="1" dirty="0" smtClean="0">
                <a:solidFill>
                  <a:schemeClr val="bg1"/>
                </a:solidFill>
              </a:rPr>
              <a:t>eyond HL-LHC?</a:t>
            </a:r>
            <a:endParaRPr lang="en-GB" sz="7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76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b="1" smtClean="0"/>
              <a:t>High-Energy LHC</a:t>
            </a:r>
            <a:endParaRPr lang="en-US" sz="5400" smtClean="0"/>
          </a:p>
        </p:txBody>
      </p:sp>
      <p:pic>
        <p:nvPicPr>
          <p:cNvPr id="433155" name="Picture 3" descr="CERNcomplex-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143000"/>
            <a:ext cx="84867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343400" y="5105400"/>
            <a:ext cx="8382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33157" name="TextBox 5"/>
          <p:cNvSpPr txBox="1">
            <a:spLocks noChangeArrowheads="1"/>
          </p:cNvSpPr>
          <p:nvPr/>
        </p:nvSpPr>
        <p:spPr bwMode="auto">
          <a:xfrm>
            <a:off x="5257800" y="4648200"/>
            <a:ext cx="1722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itchFamily="1" charset="0"/>
              </a:rPr>
              <a:t>2-GeV Booster</a:t>
            </a:r>
          </a:p>
        </p:txBody>
      </p:sp>
      <p:sp>
        <p:nvSpPr>
          <p:cNvPr id="433158" name="TextBox 6"/>
          <p:cNvSpPr txBox="1">
            <a:spLocks noChangeArrowheads="1"/>
          </p:cNvSpPr>
          <p:nvPr/>
        </p:nvSpPr>
        <p:spPr bwMode="auto">
          <a:xfrm>
            <a:off x="3048000" y="5410200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Calibri" pitchFamily="1" charset="0"/>
              </a:rPr>
              <a:t>Linac4</a:t>
            </a:r>
          </a:p>
        </p:txBody>
      </p:sp>
      <p:sp>
        <p:nvSpPr>
          <p:cNvPr id="8" name="Oval 7"/>
          <p:cNvSpPr/>
          <p:nvPr/>
        </p:nvSpPr>
        <p:spPr>
          <a:xfrm>
            <a:off x="2667000" y="3048000"/>
            <a:ext cx="3886200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57800" y="2524125"/>
            <a:ext cx="11624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alibri" pitchFamily="1" charset="0"/>
              </a:rPr>
              <a:t>S-SPS?</a:t>
            </a:r>
            <a:endParaRPr lang="en-US" sz="2800" b="1" dirty="0">
              <a:solidFill>
                <a:srgbClr val="FF0000"/>
              </a:solidFill>
              <a:latin typeface="Calibri" pitchFamily="1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7600" y="1524000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0" y="3886200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94100" y="5357813"/>
            <a:ext cx="785813" cy="850900"/>
          </a:xfrm>
          <a:custGeom>
            <a:avLst/>
            <a:gdLst>
              <a:gd name="connsiteX0" fmla="*/ 786063 w 786063"/>
              <a:gd name="connsiteY0" fmla="*/ 0 h 850232"/>
              <a:gd name="connsiteX1" fmla="*/ 545431 w 786063"/>
              <a:gd name="connsiteY1" fmla="*/ 176463 h 850232"/>
              <a:gd name="connsiteX2" fmla="*/ 208547 w 786063"/>
              <a:gd name="connsiteY2" fmla="*/ 577516 h 850232"/>
              <a:gd name="connsiteX3" fmla="*/ 0 w 786063"/>
              <a:gd name="connsiteY3" fmla="*/ 850232 h 850232"/>
              <a:gd name="connsiteX4" fmla="*/ 0 w 786063"/>
              <a:gd name="connsiteY4" fmla="*/ 850232 h 85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063" h="850232">
                <a:moveTo>
                  <a:pt x="786063" y="0"/>
                </a:moveTo>
                <a:cubicBezTo>
                  <a:pt x="713873" y="40105"/>
                  <a:pt x="641684" y="80210"/>
                  <a:pt x="545431" y="176463"/>
                </a:cubicBezTo>
                <a:cubicBezTo>
                  <a:pt x="449178" y="272716"/>
                  <a:pt x="299452" y="465221"/>
                  <a:pt x="208547" y="577516"/>
                </a:cubicBezTo>
                <a:cubicBezTo>
                  <a:pt x="117642" y="689811"/>
                  <a:pt x="0" y="850232"/>
                  <a:pt x="0" y="850232"/>
                </a:cubicBezTo>
                <a:lnTo>
                  <a:pt x="0" y="85023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7200" y="1600200"/>
            <a:ext cx="7467600" cy="2362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1219200"/>
            <a:ext cx="234632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 pitchFamily="1" charset="0"/>
              </a:rPr>
              <a:t>HE-LHC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Calibri" pitchFamily="1" charset="0"/>
              </a:rPr>
              <a:t>20-T dipole magnets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 pitchFamily="1" charset="0"/>
              </a:rPr>
              <a:t>   </a:t>
            </a:r>
          </a:p>
        </p:txBody>
      </p:sp>
      <p:sp>
        <p:nvSpPr>
          <p:cNvPr id="18" name="Freeform 17"/>
          <p:cNvSpPr/>
          <p:nvPr/>
        </p:nvSpPr>
        <p:spPr>
          <a:xfrm>
            <a:off x="5940425" y="3141663"/>
            <a:ext cx="1522413" cy="269875"/>
          </a:xfrm>
          <a:custGeom>
            <a:avLst/>
            <a:gdLst>
              <a:gd name="connsiteX0" fmla="*/ 0 w 1348154"/>
              <a:gd name="connsiteY0" fmla="*/ 0 h 269630"/>
              <a:gd name="connsiteX1" fmla="*/ 480647 w 1348154"/>
              <a:gd name="connsiteY1" fmla="*/ 93784 h 269630"/>
              <a:gd name="connsiteX2" fmla="*/ 679939 w 1348154"/>
              <a:gd name="connsiteY2" fmla="*/ 234461 h 269630"/>
              <a:gd name="connsiteX3" fmla="*/ 1301262 w 1348154"/>
              <a:gd name="connsiteY3" fmla="*/ 269630 h 269630"/>
              <a:gd name="connsiteX4" fmla="*/ 1301262 w 1348154"/>
              <a:gd name="connsiteY4" fmla="*/ 269630 h 269630"/>
              <a:gd name="connsiteX5" fmla="*/ 1301262 w 1348154"/>
              <a:gd name="connsiteY5" fmla="*/ 269630 h 269630"/>
              <a:gd name="connsiteX6" fmla="*/ 1348154 w 1348154"/>
              <a:gd name="connsiteY6" fmla="*/ 269630 h 26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8154" h="269630">
                <a:moveTo>
                  <a:pt x="0" y="0"/>
                </a:moveTo>
                <a:cubicBezTo>
                  <a:pt x="183662" y="27353"/>
                  <a:pt x="367324" y="54707"/>
                  <a:pt x="480647" y="93784"/>
                </a:cubicBezTo>
                <a:cubicBezTo>
                  <a:pt x="593970" y="132861"/>
                  <a:pt x="543170" y="205153"/>
                  <a:pt x="679939" y="234461"/>
                </a:cubicBezTo>
                <a:cubicBezTo>
                  <a:pt x="816708" y="263769"/>
                  <a:pt x="1301262" y="269630"/>
                  <a:pt x="1301262" y="269630"/>
                </a:cubicBezTo>
                <a:lnTo>
                  <a:pt x="1301262" y="269630"/>
                </a:lnTo>
                <a:lnTo>
                  <a:pt x="1301262" y="269630"/>
                </a:lnTo>
                <a:lnTo>
                  <a:pt x="1348154" y="26963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92125" y="2884488"/>
            <a:ext cx="3317875" cy="1574800"/>
          </a:xfrm>
          <a:custGeom>
            <a:avLst/>
            <a:gdLst>
              <a:gd name="connsiteX0" fmla="*/ 3317631 w 3317631"/>
              <a:gd name="connsiteY0" fmla="*/ 1371600 h 1575932"/>
              <a:gd name="connsiteX1" fmla="*/ 2332893 w 3317631"/>
              <a:gd name="connsiteY1" fmla="*/ 1348154 h 1575932"/>
              <a:gd name="connsiteX2" fmla="*/ 2145323 w 3317631"/>
              <a:gd name="connsiteY2" fmla="*/ 1441938 h 1575932"/>
              <a:gd name="connsiteX3" fmla="*/ 1559169 w 3317631"/>
              <a:gd name="connsiteY3" fmla="*/ 1570892 h 1575932"/>
              <a:gd name="connsiteX4" fmla="*/ 1031631 w 3317631"/>
              <a:gd name="connsiteY4" fmla="*/ 1524000 h 1575932"/>
              <a:gd name="connsiteX5" fmla="*/ 574431 w 3317631"/>
              <a:gd name="connsiteY5" fmla="*/ 1289538 h 1575932"/>
              <a:gd name="connsiteX6" fmla="*/ 246185 w 3317631"/>
              <a:gd name="connsiteY6" fmla="*/ 855785 h 1575932"/>
              <a:gd name="connsiteX7" fmla="*/ 58616 w 3317631"/>
              <a:gd name="connsiteY7" fmla="*/ 457200 h 1575932"/>
              <a:gd name="connsiteX8" fmla="*/ 0 w 3317631"/>
              <a:gd name="connsiteY8" fmla="*/ 0 h 1575932"/>
              <a:gd name="connsiteX9" fmla="*/ 0 w 3317631"/>
              <a:gd name="connsiteY9" fmla="*/ 0 h 1575932"/>
              <a:gd name="connsiteX10" fmla="*/ 0 w 3317631"/>
              <a:gd name="connsiteY10" fmla="*/ 0 h 157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7631" h="1575932">
                <a:moveTo>
                  <a:pt x="3317631" y="1371600"/>
                </a:moveTo>
                <a:cubicBezTo>
                  <a:pt x="2922954" y="1354015"/>
                  <a:pt x="2528278" y="1336431"/>
                  <a:pt x="2332893" y="1348154"/>
                </a:cubicBezTo>
                <a:cubicBezTo>
                  <a:pt x="2137508" y="1359877"/>
                  <a:pt x="2274277" y="1404815"/>
                  <a:pt x="2145323" y="1441938"/>
                </a:cubicBezTo>
                <a:cubicBezTo>
                  <a:pt x="2016369" y="1479061"/>
                  <a:pt x="1744784" y="1557215"/>
                  <a:pt x="1559169" y="1570892"/>
                </a:cubicBezTo>
                <a:cubicBezTo>
                  <a:pt x="1373554" y="1584569"/>
                  <a:pt x="1195754" y="1570892"/>
                  <a:pt x="1031631" y="1524000"/>
                </a:cubicBezTo>
                <a:cubicBezTo>
                  <a:pt x="867508" y="1477108"/>
                  <a:pt x="705339" y="1400907"/>
                  <a:pt x="574431" y="1289538"/>
                </a:cubicBezTo>
                <a:cubicBezTo>
                  <a:pt x="443523" y="1178169"/>
                  <a:pt x="332154" y="994508"/>
                  <a:pt x="246185" y="855785"/>
                </a:cubicBezTo>
                <a:cubicBezTo>
                  <a:pt x="160216" y="717062"/>
                  <a:pt x="99647" y="599831"/>
                  <a:pt x="58616" y="457200"/>
                </a:cubicBezTo>
                <a:cubicBezTo>
                  <a:pt x="17585" y="314569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11150" y="4548188"/>
            <a:ext cx="1498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Calibri" pitchFamily="1" charset="0"/>
              </a:rPr>
              <a:t>higher energy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Calibri" pitchFamily="1" charset="0"/>
              </a:rPr>
              <a:t>transfer lines</a:t>
            </a:r>
            <a:endParaRPr lang="en-US" sz="1400" b="1">
              <a:solidFill>
                <a:srgbClr val="FF0000"/>
              </a:solidFill>
              <a:latin typeface="Calibri" pitchFamily="1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Calibri" pitchFamily="1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46400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4" grpId="0" animBg="1"/>
      <p:bldP spid="15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7776864" cy="54359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48" y="6576098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kern="0" dirty="0">
                <a:solidFill>
                  <a:prstClr val="black"/>
                </a:solidFill>
              </a:rPr>
              <a:t>E. Todesco, </a:t>
            </a:r>
            <a:r>
              <a:rPr lang="en-US" sz="1600" kern="0" dirty="0">
                <a:solidFill>
                  <a:prstClr val="black"/>
                </a:solidFill>
              </a:rPr>
              <a:t>L. Rossi,</a:t>
            </a:r>
            <a:r>
              <a:rPr lang="en-GB" sz="1600" kern="0" dirty="0">
                <a:solidFill>
                  <a:prstClr val="black"/>
                </a:solidFill>
              </a:rPr>
              <a:t> P.. McIntyre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8019" y="332656"/>
            <a:ext cx="5751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kern="0" dirty="0">
                <a:solidFill>
                  <a:prstClr val="black"/>
                </a:solidFill>
              </a:rPr>
              <a:t>20-T dipole magnet</a:t>
            </a:r>
            <a:endParaRPr lang="en-GB" sz="5400" kern="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8120" y="4869160"/>
            <a:ext cx="76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beam </a:t>
            </a:r>
          </a:p>
          <a:p>
            <a:r>
              <a:rPr lang="en-US" dirty="0">
                <a:solidFill>
                  <a:prstClr val="black"/>
                </a:solidFill>
              </a:rPr>
              <a:t>pipe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3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b="1" dirty="0" smtClean="0"/>
              <a:t>VHE-LHC</a:t>
            </a:r>
            <a:r>
              <a:rPr lang="en-US" sz="5400" dirty="0" smtClean="0"/>
              <a:t> </a:t>
            </a:r>
            <a:endParaRPr lang="en-US" sz="5400" i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3066484" cy="20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331605" y="2310544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84005" y="4672744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31205" y="2386744"/>
            <a:ext cx="7467600" cy="2362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380312" y="2023990"/>
            <a:ext cx="14766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VHE-LHC</a:t>
            </a:r>
            <a:endParaRPr lang="en-US" sz="28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   </a:t>
            </a:r>
          </a:p>
        </p:txBody>
      </p:sp>
      <p:sp>
        <p:nvSpPr>
          <p:cNvPr id="20" name="Oval 19"/>
          <p:cNvSpPr/>
          <p:nvPr/>
        </p:nvSpPr>
        <p:spPr>
          <a:xfrm>
            <a:off x="1131205" y="2512202"/>
            <a:ext cx="7467600" cy="2362200"/>
          </a:xfrm>
          <a:prstGeom prst="ellipse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613309" y="4672744"/>
            <a:ext cx="21162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CC"/>
                </a:solidFill>
                <a:latin typeface="Calibri" pitchFamily="34" charset="0"/>
              </a:rPr>
              <a:t>VHE-LHC-LER</a:t>
            </a:r>
            <a:endParaRPr lang="en-US" sz="2800" b="1" dirty="0">
              <a:solidFill>
                <a:srgbClr val="0000CC"/>
              </a:solidFill>
              <a:latin typeface="Calibri" pitchFamily="34" charset="0"/>
            </a:endParaRPr>
          </a:p>
          <a:p>
            <a:pPr eaLnBrk="1" hangingPunct="1"/>
            <a:endParaRPr lang="en-US" sz="28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740713" y="5143449"/>
            <a:ext cx="4299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CC"/>
                </a:solidFill>
                <a:latin typeface="Calibri" pitchFamily="34" charset="0"/>
              </a:rPr>
              <a:t>   </a:t>
            </a:r>
            <a:endParaRPr lang="en-US" sz="2800" b="1" dirty="0">
              <a:solidFill>
                <a:srgbClr val="0000C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41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GB" dirty="0" smtClean="0"/>
              <a:t>reliable luminosity forecasts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49008" y="722"/>
            <a:ext cx="2394992" cy="504056"/>
          </a:xfrm>
        </p:spPr>
        <p:txBody>
          <a:bodyPr/>
          <a:lstStyle/>
          <a:p>
            <a:pPr>
              <a:defRPr/>
            </a:pPr>
            <a:r>
              <a:rPr lang="en-GB" sz="1600" dirty="0" smtClean="0">
                <a:solidFill>
                  <a:prstClr val="black"/>
                </a:solidFill>
              </a:rPr>
              <a:t>Steve  Myers, CMAC</a:t>
            </a:r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534400" cy="548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631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HE_LHC%20option3_80km_UnderLake.pdf"/>
          <p:cNvPicPr/>
          <p:nvPr/>
        </p:nvPicPr>
        <p:blipFill>
          <a:blip r:embed="rId2" cstate="print"/>
          <a:srcRect l="535" t="6667" r="2890"/>
          <a:stretch>
            <a:fillRect/>
          </a:stretch>
        </p:blipFill>
        <p:spPr>
          <a:xfrm>
            <a:off x="-11689" y="697785"/>
            <a:ext cx="9144000" cy="6172200"/>
          </a:xfrm>
          <a:prstGeom prst="rect">
            <a:avLst/>
          </a:prstGeom>
        </p:spPr>
      </p:pic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799307"/>
            <a:ext cx="5976829" cy="923330"/>
          </a:xfrm>
          <a:prstGeom prst="rect">
            <a:avLst/>
          </a:prstGeom>
          <a:solidFill>
            <a:srgbClr val="E5F3EE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>
                <a:solidFill>
                  <a:srgbClr val="00B050"/>
                </a:solidFill>
              </a:rPr>
              <a:t>«</a:t>
            </a:r>
            <a:r>
              <a:rPr lang="fr-CH" b="1" i="1" dirty="0" err="1">
                <a:solidFill>
                  <a:srgbClr val="00B050"/>
                </a:solidFill>
              </a:rPr>
              <a:t>Pre-Feasibility</a:t>
            </a:r>
            <a:r>
              <a:rPr lang="fr-CH" b="1" i="1" dirty="0">
                <a:solidFill>
                  <a:srgbClr val="00B050"/>
                </a:solidFill>
              </a:rPr>
              <a:t> </a:t>
            </a:r>
            <a:r>
              <a:rPr lang="fr-CH" b="1" i="1" dirty="0" err="1">
                <a:solidFill>
                  <a:srgbClr val="00B050"/>
                </a:solidFill>
              </a:rPr>
              <a:t>Study</a:t>
            </a:r>
            <a:r>
              <a:rPr lang="fr-CH" b="1" i="1" dirty="0">
                <a:solidFill>
                  <a:srgbClr val="00B050"/>
                </a:solidFill>
              </a:rPr>
              <a:t> for an 80-km tunnel </a:t>
            </a:r>
            <a:r>
              <a:rPr lang="fr-CH" b="1" i="1" dirty="0" err="1">
                <a:solidFill>
                  <a:srgbClr val="00B050"/>
                </a:solidFill>
              </a:rPr>
              <a:t>at</a:t>
            </a:r>
            <a:r>
              <a:rPr lang="fr-CH" b="1" i="1" dirty="0">
                <a:solidFill>
                  <a:srgbClr val="00B050"/>
                </a:solidFill>
              </a:rPr>
              <a:t> CERN»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>
                <a:solidFill>
                  <a:srgbClr val="00B050"/>
                </a:solidFill>
              </a:rPr>
              <a:t>John Osborne and Caroline </a:t>
            </a:r>
            <a:r>
              <a:rPr lang="fr-CH" b="1" i="1" dirty="0" err="1">
                <a:solidFill>
                  <a:srgbClr val="00B050"/>
                </a:solidFill>
              </a:rPr>
              <a:t>Waaijer</a:t>
            </a:r>
            <a:r>
              <a:rPr lang="fr-CH" b="1" i="1" dirty="0">
                <a:solidFill>
                  <a:srgbClr val="00B050"/>
                </a:solidFill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>
                <a:solidFill>
                  <a:srgbClr val="00B050"/>
                </a:solidFill>
              </a:rPr>
              <a:t>CERN, ARUP &amp; GADZ,  </a:t>
            </a:r>
            <a:r>
              <a:rPr lang="fr-CH" b="1" i="1" dirty="0" err="1">
                <a:solidFill>
                  <a:srgbClr val="00B050"/>
                </a:solidFill>
              </a:rPr>
              <a:t>submitted</a:t>
            </a:r>
            <a:r>
              <a:rPr lang="fr-CH" b="1" i="1" dirty="0">
                <a:solidFill>
                  <a:srgbClr val="00B050"/>
                </a:solidFill>
              </a:rPr>
              <a:t> to ESPG</a:t>
            </a:r>
            <a:endParaRPr lang="en-US" b="1" i="1" dirty="0" err="1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79" y="62191"/>
            <a:ext cx="8207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cs typeface="Calibri" pitchFamily="34" charset="0"/>
              </a:rPr>
              <a:t>80-km tunnel </a:t>
            </a:r>
            <a:r>
              <a:rPr lang="en-US" sz="3600" b="1" dirty="0" smtClean="0">
                <a:solidFill>
                  <a:srgbClr val="0000FF"/>
                </a:solidFill>
                <a:cs typeface="Calibri" pitchFamily="34" charset="0"/>
              </a:rPr>
              <a:t>for VHE-LHC – </a:t>
            </a:r>
            <a:r>
              <a:rPr lang="en-US" sz="3600" b="1" dirty="0">
                <a:solidFill>
                  <a:srgbClr val="0000FF"/>
                </a:solidFill>
                <a:cs typeface="Calibri" pitchFamily="34" charset="0"/>
              </a:rPr>
              <a:t>“best” option</a:t>
            </a:r>
            <a:endParaRPr lang="en-GB" sz="3600" b="1" dirty="0">
              <a:solidFill>
                <a:srgbClr val="0000FF"/>
              </a:solidFill>
              <a:cs typeface="Calibri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70597" y="3240048"/>
            <a:ext cx="3600400" cy="36004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70997" y="4424144"/>
            <a:ext cx="1415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even better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100 km?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844824"/>
            <a:ext cx="48218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t</a:t>
            </a:r>
            <a:r>
              <a:rPr lang="en-US" b="1" dirty="0" smtClean="0">
                <a:solidFill>
                  <a:prstClr val="white"/>
                </a:solidFill>
              </a:rPr>
              <a:t>he same tunnel could host an </a:t>
            </a:r>
            <a:r>
              <a:rPr lang="en-US" b="1" i="1" dirty="0" err="1" smtClean="0">
                <a:solidFill>
                  <a:prstClr val="white"/>
                </a:solidFill>
              </a:rPr>
              <a:t>e</a:t>
            </a:r>
            <a:r>
              <a:rPr lang="en-US" b="1" baseline="30000" dirty="0" err="1" smtClean="0">
                <a:solidFill>
                  <a:prstClr val="white"/>
                </a:solidFill>
              </a:rPr>
              <a:t>+</a:t>
            </a:r>
            <a:r>
              <a:rPr lang="en-US" b="1" i="1" dirty="0" err="1" smtClean="0">
                <a:solidFill>
                  <a:prstClr val="white"/>
                </a:solidFill>
              </a:rPr>
              <a:t>e</a:t>
            </a:r>
            <a:r>
              <a:rPr lang="en-US" b="1" baseline="30000" dirty="0" smtClean="0">
                <a:solidFill>
                  <a:prstClr val="white"/>
                </a:solidFill>
              </a:rPr>
              <a:t>-</a:t>
            </a:r>
            <a:r>
              <a:rPr lang="en-US" b="1" dirty="0" smtClean="0">
                <a:solidFill>
                  <a:prstClr val="white"/>
                </a:solidFill>
              </a:rPr>
              <a:t> Higgs factory 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“TLEP” (LAL seminar  22 March 2013) and a 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highest-luminosity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smtClean="0">
                <a:solidFill>
                  <a:prstClr val="white"/>
                </a:solidFill>
              </a:rPr>
              <a:t>highest-energy </a:t>
            </a:r>
            <a:r>
              <a:rPr lang="en-US" b="1" i="1" dirty="0" smtClean="0">
                <a:solidFill>
                  <a:prstClr val="white"/>
                </a:solidFill>
              </a:rPr>
              <a:t>e-p</a:t>
            </a:r>
            <a:r>
              <a:rPr lang="en-US" b="1" dirty="0" smtClean="0">
                <a:solidFill>
                  <a:prstClr val="white"/>
                </a:solidFill>
              </a:rPr>
              <a:t>/A collider </a:t>
            </a:r>
            <a:endParaRPr lang="en-GB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88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671909"/>
            <a:ext cx="6820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</a:rPr>
              <a:t>TLEP/VHE-LHC tunnel site visit (?!) </a:t>
            </a:r>
          </a:p>
          <a:p>
            <a:r>
              <a:rPr lang="en-US" sz="3600" b="1" dirty="0">
                <a:solidFill>
                  <a:prstClr val="white"/>
                </a:solidFill>
              </a:rPr>
              <a:t>o</a:t>
            </a:r>
            <a:r>
              <a:rPr lang="en-US" sz="3600" b="1" dirty="0" smtClean="0">
                <a:solidFill>
                  <a:prstClr val="white"/>
                </a:solidFill>
              </a:rPr>
              <a:t>n Lake Geneva 12 June 2013</a:t>
            </a:r>
            <a:endParaRPr lang="en-GB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2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1" y="5902949"/>
            <a:ext cx="8857119" cy="6628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99" y="1059048"/>
            <a:ext cx="8685207" cy="532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63584"/>
            <a:ext cx="8991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CC"/>
                </a:solidFill>
              </a:rPr>
              <a:t>HE-LHC &amp; VHE-LHC parameters –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57561" y="3720188"/>
            <a:ext cx="2547392" cy="576064"/>
          </a:xfrm>
          <a:prstGeom prst="rect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5973" y="6593305"/>
            <a:ext cx="2432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O. Dominguez, L. Rossi, F.Z.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06327" y="4797152"/>
            <a:ext cx="2574097" cy="331441"/>
          </a:xfrm>
          <a:prstGeom prst="rect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99858" y="6087415"/>
            <a:ext cx="1300401" cy="29391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28443" y="1628800"/>
            <a:ext cx="2463158" cy="288032"/>
          </a:xfrm>
          <a:prstGeom prst="rect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5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3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2" y="1692932"/>
            <a:ext cx="8902906" cy="41149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907" y="3023323"/>
            <a:ext cx="2537104" cy="576064"/>
          </a:xfrm>
          <a:prstGeom prst="rect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76174" y="4103443"/>
            <a:ext cx="2501578" cy="25202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11960" y="5455544"/>
            <a:ext cx="4689078" cy="288032"/>
          </a:xfrm>
          <a:prstGeom prst="rect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52315" y="6542144"/>
            <a:ext cx="2432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O. Dominguez, L. Rossi, F.Z.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96419" y="1943203"/>
            <a:ext cx="2552723" cy="50678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" y="260648"/>
            <a:ext cx="8991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CC"/>
                </a:solidFill>
              </a:rPr>
              <a:t>HE-LHC &amp; VHE-LHC parameters –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76174" y="4653484"/>
            <a:ext cx="2501578" cy="252028"/>
          </a:xfrm>
          <a:prstGeom prst="rect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2" y="1030089"/>
            <a:ext cx="8857119" cy="66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14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6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239" y="4700177"/>
            <a:ext cx="8226488" cy="1607815"/>
          </a:xfrm>
          <a:prstGeom prst="rect">
            <a:avLst/>
          </a:prstGeom>
          <a:noFill/>
        </p:spPr>
        <p:txBody>
          <a:bodyPr wrap="square" lIns="129227" tIns="64613" rIns="129227" bIns="64613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controlled blow up</a:t>
            </a:r>
            <a:r>
              <a:rPr lang="en-US" sz="3200" dirty="0" smtClean="0">
                <a:cs typeface="Times New Roman" pitchFamily="18" charset="0"/>
              </a:rPr>
              <a:t> is applied in transverse &amp; longitudinal planes, maintaining </a:t>
            </a:r>
            <a:r>
              <a:rPr lang="en-US" sz="3200" b="1" dirty="0" err="1" smtClean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Q</a:t>
            </a:r>
            <a:r>
              <a:rPr lang="en-US" sz="3200" b="1" baseline="-25000" dirty="0" err="1" smtClean="0">
                <a:solidFill>
                  <a:srgbClr val="FF0000"/>
                </a:solidFill>
                <a:cs typeface="Times New Roman" pitchFamily="18" charset="0"/>
              </a:rPr>
              <a:t>x,y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0.01 </a:t>
            </a:r>
            <a:r>
              <a:rPr lang="en-US" sz="3200" dirty="0" smtClean="0">
                <a:cs typeface="Times New Roman" pitchFamily="18" charset="0"/>
              </a:rPr>
              <a:t>and 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constant bunch length</a:t>
            </a:r>
            <a:r>
              <a:rPr lang="en-US" sz="3200" dirty="0" smtClean="0">
                <a:cs typeface="Times New Roman" pitchFamily="18" charset="0"/>
              </a:rPr>
              <a:t>, respectively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" y="1406639"/>
            <a:ext cx="4463584" cy="312450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780" y="1412776"/>
            <a:ext cx="4454816" cy="311837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51520" y="13936"/>
            <a:ext cx="8234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VHE-LHC: time evolution with </a:t>
            </a:r>
            <a:r>
              <a:rPr lang="en-US" sz="3600" b="1" i="1" dirty="0" smtClean="0">
                <a:solidFill>
                  <a:srgbClr val="0070C0"/>
                </a:solidFill>
              </a:rPr>
              <a:t>p</a:t>
            </a:r>
            <a:r>
              <a:rPr lang="en-US" sz="3600" b="1" dirty="0" smtClean="0">
                <a:solidFill>
                  <a:srgbClr val="0070C0"/>
                </a:solidFill>
              </a:rPr>
              <a:t> burn off</a:t>
            </a:r>
          </a:p>
          <a:p>
            <a:r>
              <a:rPr lang="en-US" sz="3600" b="1" dirty="0" smtClean="0">
                <a:solidFill>
                  <a:srgbClr val="0070C0"/>
                </a:solidFill>
              </a:rPr>
              <a:t>&amp; controlled blow up during physics store</a:t>
            </a:r>
            <a:endParaRPr lang="en-GB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3429000"/>
            <a:ext cx="2097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Transverse </a:t>
            </a:r>
            <a:r>
              <a:rPr lang="en-US" sz="1400" b="1" dirty="0" smtClean="0">
                <a:solidFill>
                  <a:srgbClr val="0000CC"/>
                </a:solidFill>
              </a:rPr>
              <a:t>&amp; longitudinal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emittances</a:t>
            </a:r>
            <a:endParaRPr lang="en-US" sz="1400" b="1" dirty="0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7803" y="6307992"/>
            <a:ext cx="150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O. Dominguez</a:t>
            </a:r>
            <a:endParaRPr lang="en-GB" dirty="0"/>
          </a:p>
        </p:txBody>
      </p:sp>
      <p:sp>
        <p:nvSpPr>
          <p:cNvPr id="10" name="TextBox 7"/>
          <p:cNvSpPr txBox="1"/>
          <p:nvPr/>
        </p:nvSpPr>
        <p:spPr>
          <a:xfrm>
            <a:off x="5148064" y="2996952"/>
            <a:ext cx="28187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luminosity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0000CC"/>
                </a:solidFill>
              </a:rPr>
              <a:t>&amp; bunch intensity</a:t>
            </a:r>
            <a:endParaRPr lang="en-GB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29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999" y="188640"/>
            <a:ext cx="900951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</a:rPr>
              <a:t>HE-LHC &amp;VHE-LHC luminosities could greatly improve for bunch </a:t>
            </a:r>
            <a:r>
              <a:rPr lang="en-US" sz="3600" b="1" dirty="0" err="1">
                <a:solidFill>
                  <a:srgbClr val="0000CC"/>
                </a:solidFill>
              </a:rPr>
              <a:t>spacings</a:t>
            </a:r>
            <a:r>
              <a:rPr lang="en-US" sz="3600" b="1" dirty="0">
                <a:solidFill>
                  <a:srgbClr val="0000CC"/>
                </a:solidFill>
              </a:rPr>
              <a:t> &lt; 25 ns, </a:t>
            </a:r>
            <a:r>
              <a:rPr lang="en-US" sz="3600" b="1" dirty="0" smtClean="0">
                <a:solidFill>
                  <a:srgbClr val="0000CC"/>
                </a:solidFill>
              </a:rPr>
              <a:t>e.g</a:t>
            </a:r>
            <a:r>
              <a:rPr lang="en-US" sz="3600" b="1" dirty="0">
                <a:solidFill>
                  <a:srgbClr val="0000CC"/>
                </a:solidFill>
              </a:rPr>
              <a:t>. </a:t>
            </a:r>
            <a:r>
              <a:rPr lang="en-US" sz="3600" b="1" u="sng" dirty="0">
                <a:solidFill>
                  <a:srgbClr val="0000CC"/>
                </a:solidFill>
              </a:rPr>
              <a:t>by factor 5 for 5 ns</a:t>
            </a:r>
            <a:r>
              <a:rPr lang="en-US" sz="3600" b="1" dirty="0">
                <a:solidFill>
                  <a:srgbClr val="0000CC"/>
                </a:solidFill>
              </a:rPr>
              <a:t>, and make better use of strong radiation damping</a:t>
            </a:r>
            <a:r>
              <a:rPr lang="en-US" sz="3600" b="1" dirty="0" smtClean="0">
                <a:solidFill>
                  <a:srgbClr val="0000CC"/>
                </a:solidFill>
              </a:rPr>
              <a:t>!</a:t>
            </a:r>
          </a:p>
          <a:p>
            <a:r>
              <a:rPr lang="en-US" sz="2400" b="1" dirty="0" smtClean="0">
                <a:solidFill>
                  <a:srgbClr val="0000CC"/>
                </a:solidFill>
              </a:rPr>
              <a:t>  </a:t>
            </a:r>
            <a:endParaRPr lang="en-US" sz="2400" b="1" dirty="0">
              <a:solidFill>
                <a:srgbClr val="0000CC"/>
              </a:solidFill>
            </a:endParaRPr>
          </a:p>
          <a:p>
            <a:r>
              <a:rPr lang="en-US" sz="4400" b="1" i="1" dirty="0">
                <a:solidFill>
                  <a:srgbClr val="FF0000"/>
                </a:solidFill>
              </a:rPr>
              <a:t>are 5 ns spacing &amp; 2.5x10</a:t>
            </a:r>
            <a:r>
              <a:rPr lang="en-US" sz="4400" b="1" i="1" baseline="30000" dirty="0">
                <a:solidFill>
                  <a:srgbClr val="FF0000"/>
                </a:solidFill>
              </a:rPr>
              <a:t>35</a:t>
            </a:r>
            <a:r>
              <a:rPr lang="en-US" sz="4400" b="1" i="1" dirty="0">
                <a:solidFill>
                  <a:srgbClr val="FF0000"/>
                </a:solidFill>
              </a:rPr>
              <a:t>cm</a:t>
            </a:r>
            <a:r>
              <a:rPr lang="en-US" sz="4400" b="1" i="1" baseline="30000" dirty="0">
                <a:solidFill>
                  <a:srgbClr val="FF0000"/>
                </a:solidFill>
              </a:rPr>
              <a:t>-2</a:t>
            </a:r>
            <a:r>
              <a:rPr lang="en-US" sz="4400" b="1" i="1" dirty="0">
                <a:solidFill>
                  <a:srgbClr val="FF0000"/>
                </a:solidFill>
              </a:rPr>
              <a:t>s</a:t>
            </a:r>
            <a:r>
              <a:rPr lang="en-US" sz="4400" b="1" i="1" baseline="30000" dirty="0">
                <a:solidFill>
                  <a:srgbClr val="FF0000"/>
                </a:solidFill>
              </a:rPr>
              <a:t>-1</a:t>
            </a:r>
            <a:r>
              <a:rPr lang="en-US" sz="4400" b="1" i="1" dirty="0">
                <a:solidFill>
                  <a:srgbClr val="FF0000"/>
                </a:solidFill>
              </a:rPr>
              <a:t> acceptable for </a:t>
            </a:r>
            <a:r>
              <a:rPr lang="en-US" sz="4400" b="1" i="1" dirty="0" smtClean="0">
                <a:solidFill>
                  <a:srgbClr val="FF0000"/>
                </a:solidFill>
              </a:rPr>
              <a:t>the (V)HE-LHC detectors</a:t>
            </a:r>
            <a:r>
              <a:rPr lang="en-US" sz="4400" b="1" i="1" dirty="0">
                <a:solidFill>
                  <a:srgbClr val="FF0000"/>
                </a:solidFill>
              </a:rPr>
              <a:t>?</a:t>
            </a:r>
            <a:endParaRPr lang="en-GB" sz="44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999" y="5445222"/>
            <a:ext cx="60803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first indications: </a:t>
            </a:r>
          </a:p>
          <a:p>
            <a:r>
              <a:rPr lang="en-US" sz="4000" b="1" dirty="0" smtClean="0"/>
              <a:t>not inconceivable for ~2040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96643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1886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i="1" dirty="0" err="1" smtClean="0"/>
              <a:t>pp</a:t>
            </a:r>
            <a:r>
              <a:rPr lang="en-US" sz="6000" dirty="0" smtClean="0"/>
              <a:t> Higgs factories</a:t>
            </a:r>
            <a:endParaRPr lang="en-GB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9512" y="1340768"/>
                <a:ext cx="8568952" cy="5870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0000CC"/>
                    </a:solidFill>
                  </a:rPr>
                  <a:t>LHC</a:t>
                </a:r>
                <a:r>
                  <a:rPr lang="en-US" sz="3200" dirty="0">
                    <a:solidFill>
                      <a:prstClr val="black"/>
                    </a:solidFill>
                  </a:rPr>
                  <a:t> </a:t>
                </a:r>
                <a:r>
                  <a:rPr lang="en-US" sz="3200" b="1" dirty="0">
                    <a:solidFill>
                      <a:srgbClr val="0000CC"/>
                    </a:solidFill>
                  </a:rPr>
                  <a:t>is the 1st Higgs factory!  </a:t>
                </a:r>
              </a:p>
              <a:p>
                <a:r>
                  <a:rPr lang="en-US" sz="3200" i="1" dirty="0">
                    <a:solidFill>
                      <a:prstClr val="black"/>
                    </a:solidFill>
                  </a:rPr>
                  <a:t>E</a:t>
                </a:r>
                <a:r>
                  <a:rPr lang="en-US" sz="3200" i="1" baseline="-25000" dirty="0">
                    <a:solidFill>
                      <a:prstClr val="black"/>
                    </a:solidFill>
                  </a:rPr>
                  <a:t>CM</a:t>
                </a:r>
                <a:r>
                  <a:rPr lang="en-US" sz="3200" i="1" dirty="0">
                    <a:solidFill>
                      <a:prstClr val="black"/>
                    </a:solidFill>
                  </a:rPr>
                  <a:t>=</a:t>
                </a:r>
                <a:r>
                  <a:rPr lang="en-US" sz="3200" dirty="0">
                    <a:solidFill>
                      <a:prstClr val="black"/>
                    </a:solidFill>
                  </a:rPr>
                  <a:t>8-14 </a:t>
                </a:r>
                <a:r>
                  <a:rPr lang="en-US" sz="3200" dirty="0" err="1">
                    <a:solidFill>
                      <a:prstClr val="black"/>
                    </a:solidFill>
                  </a:rPr>
                  <a:t>TeV</a:t>
                </a:r>
                <a:r>
                  <a:rPr lang="en-US" sz="3200" dirty="0">
                    <a:solidFill>
                      <a:prstClr val="black"/>
                    </a:solidFill>
                  </a:rPr>
                  <a:t>,</a:t>
                </a:r>
                <a14:m>
                  <m:oMath xmlns:m="http://schemas.openxmlformats.org/officeDocument/2006/math" xmlns="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𝐿</m:t>
                        </m:r>
                      </m:e>
                    </m:acc>
                    <m:r>
                      <a:rPr lang="en-US" sz="3200">
                        <a:solidFill>
                          <a:prstClr val="black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</a:rPr>
                  <a:t>10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34</a:t>
                </a:r>
                <a:r>
                  <a:rPr lang="en-US" sz="3200" dirty="0">
                    <a:solidFill>
                      <a:prstClr val="black"/>
                    </a:solidFill>
                  </a:rPr>
                  <a:t>cm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-2</a:t>
                </a:r>
                <a:r>
                  <a:rPr lang="en-US" sz="3200" dirty="0">
                    <a:solidFill>
                      <a:prstClr val="black"/>
                    </a:solidFill>
                  </a:rPr>
                  <a:t>s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-1</a:t>
                </a:r>
              </a:p>
              <a:p>
                <a:endParaRPr lang="en-US" sz="4000" baseline="30000" dirty="0">
                  <a:solidFill>
                    <a:prstClr val="black"/>
                  </a:solidFill>
                </a:endParaRPr>
              </a:p>
              <a:p>
                <a:r>
                  <a:rPr lang="en-US" sz="3200" b="1" dirty="0">
                    <a:solidFill>
                      <a:srgbClr val="0000CC"/>
                    </a:solidFill>
                  </a:rPr>
                  <a:t>HL-LHC</a:t>
                </a:r>
                <a:r>
                  <a:rPr lang="en-US" sz="3200" dirty="0">
                    <a:solidFill>
                      <a:prstClr val="black"/>
                    </a:solidFill>
                  </a:rPr>
                  <a:t> (~2022-2030):</a:t>
                </a:r>
                <a:r>
                  <a:rPr lang="en-US" sz="3200" b="1" dirty="0">
                    <a:solidFill>
                      <a:srgbClr val="0000CC"/>
                    </a:solidFill>
                  </a:rPr>
                  <a:t> </a:t>
                </a:r>
              </a:p>
              <a:p>
                <a:r>
                  <a:rPr lang="en-US" sz="3200" i="1" dirty="0">
                    <a:solidFill>
                      <a:prstClr val="black"/>
                    </a:solidFill>
                  </a:rPr>
                  <a:t>E</a:t>
                </a:r>
                <a:r>
                  <a:rPr lang="en-US" sz="3200" i="1" baseline="-25000" dirty="0">
                    <a:solidFill>
                      <a:prstClr val="black"/>
                    </a:solidFill>
                  </a:rPr>
                  <a:t>CM</a:t>
                </a:r>
                <a:r>
                  <a:rPr lang="en-US" sz="3200" i="1" dirty="0">
                    <a:solidFill>
                      <a:prstClr val="black"/>
                    </a:solidFill>
                  </a:rPr>
                  <a:t>=</a:t>
                </a:r>
                <a:r>
                  <a:rPr lang="en-US" sz="3200" dirty="0">
                    <a:solidFill>
                      <a:prstClr val="black"/>
                    </a:solidFill>
                  </a:rPr>
                  <a:t>14 </a:t>
                </a:r>
                <a:r>
                  <a:rPr lang="en-US" sz="3200" dirty="0" err="1">
                    <a:solidFill>
                      <a:prstClr val="black"/>
                    </a:solidFill>
                  </a:rPr>
                  <a:t>TeV</a:t>
                </a:r>
                <a:r>
                  <a:rPr lang="en-US" sz="3200" dirty="0">
                    <a:solidFill>
                      <a:prstClr val="black"/>
                    </a:solidFill>
                  </a:rPr>
                  <a:t>,</a:t>
                </a:r>
                <a14:m>
                  <m:oMath xmlns:m="http://schemas.openxmlformats.org/officeDocument/2006/math" xmlns="">
                    <m:r>
                      <a:rPr lang="en-US" sz="320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𝐿</m:t>
                    </m:r>
                    <m:r>
                      <a:rPr lang="en-US" sz="3200">
                        <a:solidFill>
                          <a:prstClr val="black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</a:rPr>
                  <a:t>5x10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34</a:t>
                </a:r>
                <a:r>
                  <a:rPr lang="en-US" sz="3200" dirty="0">
                    <a:solidFill>
                      <a:prstClr val="black"/>
                    </a:solidFill>
                  </a:rPr>
                  <a:t>cm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-2</a:t>
                </a:r>
                <a:r>
                  <a:rPr lang="en-US" sz="3200" dirty="0">
                    <a:solidFill>
                      <a:prstClr val="black"/>
                    </a:solidFill>
                  </a:rPr>
                  <a:t>s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-1</a:t>
                </a:r>
                <a:r>
                  <a:rPr lang="en-US" sz="3200" dirty="0">
                    <a:solidFill>
                      <a:prstClr val="black"/>
                    </a:solidFill>
                  </a:rPr>
                  <a:t> (leveled)</a:t>
                </a:r>
                <a:endParaRPr lang="en-US" sz="3200" baseline="30000" dirty="0">
                  <a:solidFill>
                    <a:prstClr val="black"/>
                  </a:solidFill>
                </a:endParaRPr>
              </a:p>
              <a:p>
                <a:endParaRPr lang="en-US" sz="3200" baseline="30000" dirty="0">
                  <a:solidFill>
                    <a:prstClr val="black"/>
                  </a:solidFill>
                </a:endParaRPr>
              </a:p>
              <a:p>
                <a:r>
                  <a:rPr lang="en-US" sz="3200" b="1" dirty="0">
                    <a:solidFill>
                      <a:srgbClr val="0000CC"/>
                    </a:solidFill>
                  </a:rPr>
                  <a:t>HE-LHC</a:t>
                </a:r>
                <a:r>
                  <a:rPr lang="en-US" sz="3200" dirty="0">
                    <a:solidFill>
                      <a:prstClr val="black"/>
                    </a:solidFill>
                  </a:rPr>
                  <a:t>: in LHC tunnel (2035-?)</a:t>
                </a:r>
              </a:p>
              <a:p>
                <a:r>
                  <a:rPr lang="en-US" sz="3200" i="1" dirty="0">
                    <a:solidFill>
                      <a:prstClr val="black"/>
                    </a:solidFill>
                  </a:rPr>
                  <a:t>E</a:t>
                </a:r>
                <a:r>
                  <a:rPr lang="en-US" sz="3200" i="1" baseline="-25000" dirty="0">
                    <a:solidFill>
                      <a:prstClr val="black"/>
                    </a:solidFill>
                  </a:rPr>
                  <a:t>CM</a:t>
                </a:r>
                <a:r>
                  <a:rPr lang="en-US" sz="3200" i="1" dirty="0">
                    <a:solidFill>
                      <a:prstClr val="black"/>
                    </a:solidFill>
                  </a:rPr>
                  <a:t>=</a:t>
                </a:r>
                <a:r>
                  <a:rPr lang="en-US" sz="3200" dirty="0">
                    <a:solidFill>
                      <a:prstClr val="black"/>
                    </a:solidFill>
                  </a:rPr>
                  <a:t>33 </a:t>
                </a:r>
                <a:r>
                  <a:rPr lang="en-US" sz="3200" dirty="0" err="1">
                    <a:solidFill>
                      <a:prstClr val="black"/>
                    </a:solidFill>
                  </a:rPr>
                  <a:t>TeV</a:t>
                </a:r>
                <a:r>
                  <a:rPr lang="en-US" sz="3200" dirty="0">
                    <a:solidFill>
                      <a:prstClr val="black"/>
                    </a:solidFill>
                  </a:rPr>
                  <a:t>,</a:t>
                </a:r>
                <a14:m>
                  <m:oMath xmlns:m="http://schemas.openxmlformats.org/officeDocument/2006/math" xmlns=""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a:rPr lang="en-US" sz="320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𝐿</m:t>
                    </m:r>
                    <m:r>
                      <a:rPr lang="en-US" sz="320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</a:rPr>
                  <a:t>x10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34</a:t>
                </a:r>
                <a:r>
                  <a:rPr lang="en-US" sz="3200" dirty="0">
                    <a:solidFill>
                      <a:prstClr val="black"/>
                    </a:solidFill>
                  </a:rPr>
                  <a:t>cm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-2</a:t>
                </a:r>
                <a:r>
                  <a:rPr lang="en-US" sz="3200" dirty="0">
                    <a:solidFill>
                      <a:prstClr val="black"/>
                    </a:solidFill>
                  </a:rPr>
                  <a:t>s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-1</a:t>
                </a:r>
                <a:endParaRPr lang="en-US" sz="3200" dirty="0">
                  <a:solidFill>
                    <a:prstClr val="black"/>
                  </a:solidFill>
                </a:endParaRPr>
              </a:p>
              <a:p>
                <a:r>
                  <a:rPr lang="en-US" sz="3200" dirty="0">
                    <a:solidFill>
                      <a:prstClr val="black"/>
                    </a:solidFill>
                  </a:rPr>
                  <a:t> </a:t>
                </a:r>
              </a:p>
              <a:p>
                <a:r>
                  <a:rPr lang="en-US" sz="3200" b="1" dirty="0">
                    <a:solidFill>
                      <a:srgbClr val="0000CC"/>
                    </a:solidFill>
                  </a:rPr>
                  <a:t>VHE-LHC</a:t>
                </a:r>
                <a:r>
                  <a:rPr lang="en-US" sz="3200" dirty="0">
                    <a:solidFill>
                      <a:prstClr val="black"/>
                    </a:solidFill>
                  </a:rPr>
                  <a:t> in new 80-100 km tunnel (2040?)</a:t>
                </a:r>
              </a:p>
              <a:p>
                <a:r>
                  <a:rPr lang="en-US" sz="3200" i="1" dirty="0">
                    <a:solidFill>
                      <a:prstClr val="black"/>
                    </a:solidFill>
                  </a:rPr>
                  <a:t>E</a:t>
                </a:r>
                <a:r>
                  <a:rPr lang="en-US" sz="3200" i="1" baseline="-25000" dirty="0">
                    <a:solidFill>
                      <a:prstClr val="black"/>
                    </a:solidFill>
                  </a:rPr>
                  <a:t>CM</a:t>
                </a:r>
                <a:r>
                  <a:rPr lang="en-US" sz="3200" i="1" dirty="0">
                    <a:solidFill>
                      <a:prstClr val="black"/>
                    </a:solidFill>
                  </a:rPr>
                  <a:t>=</a:t>
                </a:r>
                <a:r>
                  <a:rPr lang="en-US" sz="3200" dirty="0">
                    <a:solidFill>
                      <a:prstClr val="black"/>
                    </a:solidFill>
                  </a:rPr>
                  <a:t>84-104 </a:t>
                </a:r>
                <a:r>
                  <a:rPr lang="en-US" sz="3200" dirty="0" err="1">
                    <a:solidFill>
                      <a:prstClr val="black"/>
                    </a:solidFill>
                  </a:rPr>
                  <a:t>TeV</a:t>
                </a:r>
                <a:r>
                  <a:rPr lang="en-US" sz="3200" dirty="0">
                    <a:solidFill>
                      <a:prstClr val="black"/>
                    </a:solidFill>
                  </a:rPr>
                  <a:t>,</a:t>
                </a:r>
                <a14:m>
                  <m:oMath xmlns:m="http://schemas.openxmlformats.org/officeDocument/2006/math" xmlns=""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  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𝐿</m:t>
                    </m:r>
                    <m:r>
                      <a:rPr lang="en-US" sz="320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</a:rPr>
                  <a:t>x10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34</a:t>
                </a:r>
                <a:r>
                  <a:rPr lang="en-US" sz="3200" dirty="0">
                    <a:solidFill>
                      <a:prstClr val="black"/>
                    </a:solidFill>
                  </a:rPr>
                  <a:t>cm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-2</a:t>
                </a:r>
                <a:r>
                  <a:rPr lang="en-US" sz="3200" dirty="0">
                    <a:solidFill>
                      <a:prstClr val="black"/>
                    </a:solidFill>
                  </a:rPr>
                  <a:t>s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-1</a:t>
                </a:r>
                <a:endParaRPr lang="en-US" sz="3200" dirty="0">
                  <a:solidFill>
                    <a:prstClr val="black"/>
                  </a:solidFill>
                </a:endParaRPr>
              </a:p>
              <a:p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340768"/>
                <a:ext cx="8568952" cy="5870581"/>
              </a:xfrm>
              <a:prstGeom prst="rect">
                <a:avLst/>
              </a:prstGeom>
              <a:blipFill rotWithShape="1">
                <a:blip r:embed="rId2"/>
                <a:stretch>
                  <a:fillRect l="-1778" t="-13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199844" y="119675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 M Higgs produced so far – more to come!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15 H bosons / min – and more to come</a:t>
            </a:r>
          </a:p>
        </p:txBody>
      </p:sp>
      <p:sp>
        <p:nvSpPr>
          <p:cNvPr id="8" name="Rectangle 7"/>
          <p:cNvSpPr/>
          <p:nvPr/>
        </p:nvSpPr>
        <p:spPr>
          <a:xfrm>
            <a:off x="6732240" y="30064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10x more Higgs </a:t>
            </a:r>
          </a:p>
        </p:txBody>
      </p:sp>
      <p:sp>
        <p:nvSpPr>
          <p:cNvPr id="9" name="Rectangle 8"/>
          <p:cNvSpPr/>
          <p:nvPr/>
        </p:nvSpPr>
        <p:spPr>
          <a:xfrm>
            <a:off x="5724128" y="427605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6x higher cross section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for </a:t>
            </a:r>
            <a:r>
              <a:rPr lang="en-US" sz="2400" b="1" i="1" dirty="0">
                <a:solidFill>
                  <a:srgbClr val="FF0000"/>
                </a:solidFill>
              </a:rPr>
              <a:t>H </a:t>
            </a:r>
            <a:r>
              <a:rPr lang="en-US" sz="2400" b="1" dirty="0">
                <a:solidFill>
                  <a:srgbClr val="FF0000"/>
                </a:solidFill>
              </a:rPr>
              <a:t>self coupling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40152" y="60270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42x higher cross section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for </a:t>
            </a:r>
            <a:r>
              <a:rPr lang="en-US" sz="2400" b="1" i="1" dirty="0">
                <a:solidFill>
                  <a:srgbClr val="FF0000"/>
                </a:solidFill>
              </a:rPr>
              <a:t>H</a:t>
            </a:r>
            <a:r>
              <a:rPr lang="en-US" sz="2400" b="1" dirty="0">
                <a:solidFill>
                  <a:srgbClr val="FF0000"/>
                </a:solidFill>
              </a:rPr>
              <a:t> self coupling</a:t>
            </a:r>
          </a:p>
        </p:txBody>
      </p:sp>
    </p:spTree>
    <p:extLst>
      <p:ext uri="{BB962C8B-B14F-4D97-AF65-F5344CB8AC3E}">
        <p14:creationId xmlns:p14="http://schemas.microsoft.com/office/powerpoint/2010/main" val="122567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880" y="116632"/>
            <a:ext cx="8229600" cy="1143000"/>
          </a:xfrm>
        </p:spPr>
        <p:txBody>
          <a:bodyPr>
            <a:noAutofit/>
          </a:bodyPr>
          <a:lstStyle/>
          <a:p>
            <a:r>
              <a:rPr lang="en-US" i="1" dirty="0" err="1"/>
              <a:t>p</a:t>
            </a:r>
            <a:r>
              <a:rPr lang="en-US" i="1" dirty="0" err="1" smtClean="0"/>
              <a:t>p</a:t>
            </a:r>
            <a:r>
              <a:rPr lang="en-US" dirty="0" smtClean="0"/>
              <a:t> Higgs coupling cross sections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c.m</a:t>
            </a:r>
            <a:r>
              <a:rPr lang="en-US" dirty="0" smtClean="0"/>
              <a:t>. energy</a:t>
            </a:r>
            <a:endParaRPr lang="en-GB" dirty="0"/>
          </a:p>
        </p:txBody>
      </p:sp>
      <p:grpSp>
        <p:nvGrpSpPr>
          <p:cNvPr id="8" name="Groupe 20"/>
          <p:cNvGrpSpPr/>
          <p:nvPr/>
        </p:nvGrpSpPr>
        <p:grpSpPr>
          <a:xfrm>
            <a:off x="5654636" y="4781482"/>
            <a:ext cx="2369713" cy="939306"/>
            <a:chOff x="3930479" y="4361902"/>
            <a:chExt cx="2369713" cy="939306"/>
          </a:xfrm>
        </p:grpSpPr>
        <p:grpSp>
          <p:nvGrpSpPr>
            <p:cNvPr id="9" name="Groupe 54"/>
            <p:cNvGrpSpPr/>
            <p:nvPr/>
          </p:nvGrpSpPr>
          <p:grpSpPr>
            <a:xfrm>
              <a:off x="3930479" y="4437112"/>
              <a:ext cx="1607370" cy="795434"/>
              <a:chOff x="3477356" y="2742976"/>
              <a:chExt cx="1607370" cy="795434"/>
            </a:xfrm>
          </p:grpSpPr>
          <p:pic>
            <p:nvPicPr>
              <p:cNvPr id="15" name="Picture 1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7356" y="2747763"/>
                <a:ext cx="1044362" cy="7906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4521718" y="2747763"/>
                <a:ext cx="563008" cy="790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fr-FR" sz="2400" b="0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" name="Connecteur droit 57"/>
              <p:cNvCxnSpPr>
                <a:stCxn id="16" idx="1"/>
                <a:endCxn id="16" idx="3"/>
              </p:cNvCxnSpPr>
              <p:nvPr/>
            </p:nvCxnSpPr>
            <p:spPr>
              <a:xfrm>
                <a:off x="4521718" y="3143087"/>
                <a:ext cx="563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ZoneTexte 58"/>
              <p:cNvSpPr txBox="1"/>
              <p:nvPr/>
            </p:nvSpPr>
            <p:spPr>
              <a:xfrm>
                <a:off x="4571041" y="2742976"/>
                <a:ext cx="3706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fr-FR" sz="2400" b="0" dirty="0" smtClean="0">
                    <a:solidFill>
                      <a:srgbClr val="000000"/>
                    </a:solidFill>
                    <a:latin typeface="Arial" charset="0"/>
                  </a:rPr>
                  <a:t>H</a:t>
                </a:r>
                <a:endParaRPr kumimoji="1" lang="fr-FR" sz="2400" b="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5537849" y="4441899"/>
              <a:ext cx="762343" cy="790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fr-FR" sz="2400" b="0">
                <a:solidFill>
                  <a:srgbClr val="FFFFFF"/>
                </a:solidFill>
              </a:endParaRPr>
            </a:p>
          </p:txBody>
        </p:sp>
        <p:cxnSp>
          <p:nvCxnSpPr>
            <p:cNvPr id="11" name="Connecteur droit 9"/>
            <p:cNvCxnSpPr>
              <a:stCxn id="10" idx="1"/>
            </p:cNvCxnSpPr>
            <p:nvPr/>
          </p:nvCxnSpPr>
          <p:spPr>
            <a:xfrm>
              <a:off x="5537849" y="4837223"/>
              <a:ext cx="762343" cy="39532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60"/>
            <p:cNvCxnSpPr>
              <a:stCxn id="10" idx="1"/>
            </p:cNvCxnSpPr>
            <p:nvPr/>
          </p:nvCxnSpPr>
          <p:spPr>
            <a:xfrm flipV="1">
              <a:off x="5537849" y="4441899"/>
              <a:ext cx="762343" cy="395324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9"/>
            <p:cNvSpPr txBox="1"/>
            <p:nvPr/>
          </p:nvSpPr>
          <p:spPr>
            <a:xfrm>
              <a:off x="5548406" y="4361902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fr-FR" sz="2400" b="0" dirty="0" smtClean="0">
                  <a:solidFill>
                    <a:srgbClr val="000000"/>
                  </a:solidFill>
                  <a:latin typeface="Arial" charset="0"/>
                </a:rPr>
                <a:t>H</a:t>
              </a:r>
              <a:endParaRPr kumimoji="1" lang="fr-FR" sz="2400" b="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ZoneTexte 62"/>
            <p:cNvSpPr txBox="1"/>
            <p:nvPr/>
          </p:nvSpPr>
          <p:spPr>
            <a:xfrm>
              <a:off x="5548406" y="490109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fr-FR" sz="2400" b="0" dirty="0" smtClean="0">
                  <a:solidFill>
                    <a:srgbClr val="000000"/>
                  </a:solidFill>
                  <a:latin typeface="Arial" charset="0"/>
                </a:rPr>
                <a:t>H</a:t>
              </a:r>
              <a:endParaRPr kumimoji="1" lang="fr-FR" sz="2400" b="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27584" y="4805751"/>
            <a:ext cx="4020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smtClean="0">
                <a:latin typeface="+mj-lt"/>
                <a:sym typeface="Wingdings" pitchFamily="2" charset="2"/>
              </a:rPr>
              <a:t> </a:t>
            </a:r>
            <a:r>
              <a:rPr lang="fr-CH" sz="2000" dirty="0">
                <a:latin typeface="+mj-lt"/>
                <a:sym typeface="Wingdings" pitchFamily="2" charset="2"/>
              </a:rPr>
              <a:t>h</a:t>
            </a:r>
            <a:r>
              <a:rPr lang="fr-CH" sz="2000" dirty="0" smtClean="0">
                <a:latin typeface="+mj-lt"/>
              </a:rPr>
              <a:t>igh </a:t>
            </a:r>
            <a:r>
              <a:rPr lang="fr-CH" sz="2000" dirty="0" err="1" smtClean="0">
                <a:latin typeface="+mj-lt"/>
              </a:rPr>
              <a:t>statistics</a:t>
            </a:r>
            <a:r>
              <a:rPr lang="fr-CH" sz="2000" dirty="0" smtClean="0">
                <a:latin typeface="+mj-lt"/>
              </a:rPr>
              <a:t> </a:t>
            </a:r>
            <a:r>
              <a:rPr lang="fr-CH" sz="2000" dirty="0" err="1" smtClean="0">
                <a:latin typeface="+mj-lt"/>
              </a:rPr>
              <a:t>studies</a:t>
            </a:r>
            <a:r>
              <a:rPr lang="fr-CH" sz="2000" dirty="0" smtClean="0">
                <a:latin typeface="+mj-lt"/>
              </a:rPr>
              <a:t> of  </a:t>
            </a:r>
            <a:r>
              <a:rPr lang="fr-CH" sz="2000" dirty="0" err="1" smtClean="0">
                <a:latin typeface="+mj-lt"/>
              </a:rPr>
              <a:t>ttH</a:t>
            </a:r>
            <a:r>
              <a:rPr lang="fr-CH" sz="2000" dirty="0" smtClean="0">
                <a:latin typeface="+mj-lt"/>
              </a:rPr>
              <a:t> </a:t>
            </a:r>
          </a:p>
          <a:p>
            <a:r>
              <a:rPr lang="fr-CH" sz="2000" dirty="0">
                <a:latin typeface="+mj-lt"/>
              </a:rPr>
              <a:t> </a:t>
            </a:r>
            <a:r>
              <a:rPr lang="fr-CH" sz="2000" dirty="0" smtClean="0">
                <a:latin typeface="+mj-lt"/>
              </a:rPr>
              <a:t>   … and, </a:t>
            </a:r>
            <a:r>
              <a:rPr lang="fr-CH" sz="2000" dirty="0" err="1" smtClean="0">
                <a:latin typeface="+mj-lt"/>
              </a:rPr>
              <a:t>at</a:t>
            </a:r>
            <a:r>
              <a:rPr lang="fr-CH" sz="2000" dirty="0" smtClean="0">
                <a:latin typeface="+mj-lt"/>
              </a:rPr>
              <a:t> long last, HHH </a:t>
            </a:r>
            <a:r>
              <a:rPr lang="fr-CH" sz="2000" dirty="0" err="1" smtClean="0">
                <a:latin typeface="+mj-lt"/>
              </a:rPr>
              <a:t>couplings</a:t>
            </a:r>
            <a:endParaRPr lang="fr-CH" sz="2000" dirty="0" smtClean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53153" y="5953712"/>
            <a:ext cx="9209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VHE-LHC is ultimate machine to measure Higgs self coupling!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(~2-5% level)</a:t>
            </a:r>
            <a:endParaRPr lang="en-GB" sz="2800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150454" cy="326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777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2805" y="159563"/>
            <a:ext cx="86623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400" b="1" dirty="0" smtClean="0">
                <a:solidFill>
                  <a:srgbClr val="0000CC"/>
                </a:solidFill>
              </a:rPr>
              <a:t>TLEP - </a:t>
            </a:r>
            <a:r>
              <a:rPr lang="fr-CH" sz="4400" b="1" dirty="0" err="1" smtClean="0">
                <a:solidFill>
                  <a:srgbClr val="0000CC"/>
                </a:solidFill>
              </a:rPr>
              <a:t>circular</a:t>
            </a:r>
            <a:r>
              <a:rPr lang="fr-CH" sz="4400" b="1" dirty="0" smtClean="0">
                <a:solidFill>
                  <a:srgbClr val="0000CC"/>
                </a:solidFill>
              </a:rPr>
              <a:t> </a:t>
            </a:r>
            <a:r>
              <a:rPr lang="fr-CH" sz="4400" b="1" i="1" dirty="0">
                <a:solidFill>
                  <a:srgbClr val="0000CC"/>
                </a:solidFill>
              </a:rPr>
              <a:t>e</a:t>
            </a:r>
            <a:r>
              <a:rPr lang="fr-CH" sz="4400" b="1" baseline="30000" dirty="0">
                <a:solidFill>
                  <a:srgbClr val="0000CC"/>
                </a:solidFill>
              </a:rPr>
              <a:t>+</a:t>
            </a:r>
            <a:r>
              <a:rPr lang="fr-CH" sz="4400" b="1" i="1" dirty="0">
                <a:solidFill>
                  <a:srgbClr val="0000CC"/>
                </a:solidFill>
              </a:rPr>
              <a:t>e</a:t>
            </a:r>
            <a:r>
              <a:rPr lang="fr-CH" sz="4400" b="1" baseline="30000" dirty="0">
                <a:solidFill>
                  <a:srgbClr val="0000CC"/>
                </a:solidFill>
              </a:rPr>
              <a:t>-</a:t>
            </a:r>
            <a:r>
              <a:rPr lang="fr-CH" sz="4400" b="1" dirty="0">
                <a:solidFill>
                  <a:srgbClr val="0000CC"/>
                </a:solidFill>
              </a:rPr>
              <a:t> </a:t>
            </a:r>
            <a:r>
              <a:rPr lang="fr-CH" sz="4400" b="1" dirty="0" err="1">
                <a:solidFill>
                  <a:srgbClr val="0000CC"/>
                </a:solidFill>
              </a:rPr>
              <a:t>colliders</a:t>
            </a:r>
            <a:r>
              <a:rPr lang="fr-CH" sz="4400" b="1" dirty="0">
                <a:solidFill>
                  <a:srgbClr val="0000CC"/>
                </a:solidFill>
              </a:rPr>
              <a:t> to </a:t>
            </a:r>
            <a:r>
              <a:rPr lang="fr-CH" sz="4400" b="1" dirty="0" err="1">
                <a:solidFill>
                  <a:srgbClr val="0000CC"/>
                </a:solidFill>
              </a:rPr>
              <a:t>study</a:t>
            </a:r>
            <a:r>
              <a:rPr lang="fr-CH" sz="4400" b="1" dirty="0">
                <a:solidFill>
                  <a:srgbClr val="0000CC"/>
                </a:solidFill>
              </a:rPr>
              <a:t> </a:t>
            </a:r>
            <a:endParaRPr lang="fr-CH" sz="4400" b="1" dirty="0" smtClean="0">
              <a:solidFill>
                <a:srgbClr val="0000CC"/>
              </a:solidFill>
            </a:endParaRPr>
          </a:p>
          <a:p>
            <a:r>
              <a:rPr lang="fr-CH" sz="4400" b="1" dirty="0" smtClean="0">
                <a:solidFill>
                  <a:srgbClr val="0000CC"/>
                </a:solidFill>
              </a:rPr>
              <a:t>the «</a:t>
            </a:r>
            <a:r>
              <a:rPr lang="fr-CH" sz="4400" b="1" dirty="0" err="1" smtClean="0">
                <a:solidFill>
                  <a:srgbClr val="0000CC"/>
                </a:solidFill>
              </a:rPr>
              <a:t>Higgs</a:t>
            </a:r>
            <a:r>
              <a:rPr lang="fr-CH" sz="4400" b="1" dirty="0" smtClean="0">
                <a:solidFill>
                  <a:srgbClr val="0000CC"/>
                </a:solidFill>
              </a:rPr>
              <a:t> boson» </a:t>
            </a:r>
            <a:r>
              <a:rPr lang="fr-CH" sz="4400" b="1" dirty="0">
                <a:solidFill>
                  <a:srgbClr val="0000CC"/>
                </a:solidFill>
              </a:rPr>
              <a:t>X(126)</a:t>
            </a:r>
            <a:endParaRPr lang="en-US" sz="4400" b="1" dirty="0" err="1">
              <a:solidFill>
                <a:srgbClr val="0000CC"/>
              </a:solidFill>
            </a:endParaRPr>
          </a:p>
        </p:txBody>
      </p:sp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32805" y="1997310"/>
            <a:ext cx="871370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32804" y="5919750"/>
            <a:ext cx="5720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>
                <a:solidFill>
                  <a:prstClr val="black"/>
                </a:solidFill>
              </a:rPr>
              <a:t>a </a:t>
            </a:r>
            <a:r>
              <a:rPr lang="fr-CH" sz="3200" dirty="0" err="1">
                <a:solidFill>
                  <a:prstClr val="black"/>
                </a:solidFill>
              </a:rPr>
              <a:t>relatively</a:t>
            </a:r>
            <a:r>
              <a:rPr lang="fr-CH" sz="3200" dirty="0">
                <a:solidFill>
                  <a:prstClr val="black"/>
                </a:solidFill>
              </a:rPr>
              <a:t> </a:t>
            </a:r>
            <a:r>
              <a:rPr lang="fr-CH" sz="3200" dirty="0" err="1">
                <a:solidFill>
                  <a:prstClr val="black"/>
                </a:solidFill>
              </a:rPr>
              <a:t>young</a:t>
            </a:r>
            <a:r>
              <a:rPr lang="fr-CH" sz="3200" dirty="0">
                <a:solidFill>
                  <a:prstClr val="black"/>
                </a:solidFill>
              </a:rPr>
              <a:t> </a:t>
            </a:r>
            <a:r>
              <a:rPr lang="fr-CH" sz="3200" dirty="0" smtClean="0">
                <a:solidFill>
                  <a:prstClr val="black"/>
                </a:solidFill>
              </a:rPr>
              <a:t>concept (2011</a:t>
            </a:r>
            <a:r>
              <a:rPr lang="fr-CH" sz="3200" dirty="0">
                <a:solidFill>
                  <a:prstClr val="black"/>
                </a:solidFill>
              </a:rPr>
              <a:t>)</a:t>
            </a:r>
            <a:endParaRPr lang="fr-CH" sz="3200" dirty="0" smtClean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6849967" y="5733256"/>
            <a:ext cx="219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A. Blondel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5" y="1182911"/>
            <a:ext cx="9211964" cy="519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686" y="-99392"/>
            <a:ext cx="8610600" cy="762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Higgs factory performances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538187"/>
            <a:ext cx="8178800" cy="5429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Precision on couplings, cross sections, mass, width,</a:t>
            </a:r>
            <a:r>
              <a:rPr lang="en-US" sz="2400" dirty="0"/>
              <a:t> </a:t>
            </a:r>
            <a:r>
              <a:rPr lang="en-US" sz="2000" dirty="0" smtClean="0"/>
              <a:t>Summary of the ICFA HF2012 workshop (FNAL, Nov. 2012) </a:t>
            </a:r>
            <a:r>
              <a:rPr lang="en-US" sz="2000" dirty="0" smtClean="0">
                <a:solidFill>
                  <a:srgbClr val="00B050"/>
                </a:solidFill>
              </a:rPr>
              <a:t>arxiv1302:3318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362200" y="1491343"/>
            <a:ext cx="1284514" cy="468085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05201" y="1480456"/>
            <a:ext cx="3418114" cy="4691743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85857" y="990600"/>
            <a:ext cx="2340429" cy="541496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984171" y="5974897"/>
            <a:ext cx="5159829" cy="83099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 smtClean="0">
                <a:solidFill>
                  <a:srgbClr val="FFFF00"/>
                </a:solidFill>
                <a:latin typeface="Calibri"/>
              </a:rPr>
              <a:t>TLEP Circular </a:t>
            </a:r>
            <a:r>
              <a:rPr lang="en-US" sz="2400" i="1" dirty="0" err="1" smtClean="0">
                <a:solidFill>
                  <a:srgbClr val="FFFF00"/>
                </a:solidFill>
                <a:latin typeface="Calibri"/>
              </a:rPr>
              <a:t>e</a:t>
            </a:r>
            <a:r>
              <a:rPr lang="en-US" sz="2400" baseline="30000" dirty="0" err="1" smtClean="0">
                <a:solidFill>
                  <a:srgbClr val="FFFF00"/>
                </a:solidFill>
                <a:latin typeface="Calibri"/>
              </a:rPr>
              <a:t>+</a:t>
            </a:r>
            <a:r>
              <a:rPr lang="en-US" sz="2400" i="1" dirty="0" err="1" smtClean="0">
                <a:solidFill>
                  <a:srgbClr val="FFFF00"/>
                </a:solidFill>
                <a:latin typeface="Calibri"/>
              </a:rPr>
              <a:t>e</a:t>
            </a:r>
            <a:r>
              <a:rPr lang="en-US" sz="2400" baseline="30000" dirty="0" smtClean="0">
                <a:solidFill>
                  <a:srgbClr val="FFFF00"/>
                </a:solidFill>
                <a:latin typeface="Calibri"/>
              </a:rPr>
              <a:t>-</a:t>
            </a:r>
            <a:r>
              <a:rPr lang="en-US" sz="2400" dirty="0" smtClean="0">
                <a:solidFill>
                  <a:srgbClr val="FFFF00"/>
                </a:solidFill>
                <a:latin typeface="Calibri"/>
              </a:rPr>
              <a:t> Higgs Factory goes to</a:t>
            </a:r>
          </a:p>
          <a:p>
            <a:pPr algn="ctr" eaLnBrk="1" hangingPunct="1"/>
            <a:r>
              <a:rPr lang="en-US" sz="2400" dirty="0">
                <a:solidFill>
                  <a:srgbClr val="FFFF00"/>
                </a:solidFill>
                <a:latin typeface="Calibri"/>
              </a:rPr>
              <a:t>p</a:t>
            </a:r>
            <a:r>
              <a:rPr lang="en-US" sz="2400" dirty="0" smtClean="0">
                <a:solidFill>
                  <a:srgbClr val="FFFF00"/>
                </a:solidFill>
                <a:latin typeface="Calibri"/>
              </a:rPr>
              <a:t>recision at few </a:t>
            </a:r>
            <a:r>
              <a:rPr lang="en-US" sz="2400" dirty="0" err="1" smtClean="0">
                <a:solidFill>
                  <a:srgbClr val="FFFF00"/>
                </a:solidFill>
                <a:latin typeface="Calibri"/>
              </a:rPr>
              <a:t>permil</a:t>
            </a:r>
            <a:r>
              <a:rPr lang="en-US" sz="2400" dirty="0" smtClean="0">
                <a:solidFill>
                  <a:srgbClr val="FFFF00"/>
                </a:solidFill>
                <a:latin typeface="Calibri"/>
              </a:rPr>
              <a:t> level</a:t>
            </a:r>
            <a:r>
              <a:rPr lang="en-US" sz="2400" b="0" dirty="0" smtClean="0">
                <a:solidFill>
                  <a:srgbClr val="FFFF00"/>
                </a:solidFill>
              </a:rPr>
              <a:t>.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83" y="6336112"/>
            <a:ext cx="3318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</a:t>
            </a:r>
            <a:r>
              <a:rPr lang="en-US" sz="2400" b="1" dirty="0" smtClean="0">
                <a:solidFill>
                  <a:srgbClr val="C00000"/>
                </a:solidFill>
              </a:rPr>
              <a:t>ee seminar of 22 March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62"/>
          </a:xfrm>
        </p:spPr>
        <p:txBody>
          <a:bodyPr>
            <a:normAutofit/>
          </a:bodyPr>
          <a:lstStyle/>
          <a:p>
            <a:r>
              <a:rPr lang="en-US" sz="4000" dirty="0"/>
              <a:t>p</a:t>
            </a:r>
            <a:r>
              <a:rPr lang="en-US" sz="4000" dirty="0" smtClean="0"/>
              <a:t>eak performance through the years</a:t>
            </a:r>
            <a:endParaRPr lang="en-US" sz="4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991554"/>
              </p:ext>
            </p:extLst>
          </p:nvPr>
        </p:nvGraphicFramePr>
        <p:xfrm>
          <a:off x="304800" y="1295400"/>
          <a:ext cx="8458198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598"/>
                <a:gridCol w="1600200"/>
                <a:gridCol w="1676400"/>
                <a:gridCol w="1676400"/>
                <a:gridCol w="1371600"/>
              </a:tblGrid>
              <a:tr h="45625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2011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2012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Nominal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bunch spacing [ns]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no. of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bunches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368</a:t>
                      </a:r>
                      <a:endParaRPr lang="en-US" sz="24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1380</a:t>
                      </a:r>
                      <a:endParaRPr lang="en-US" sz="24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1380</a:t>
                      </a:r>
                      <a:endParaRPr lang="en-US" sz="24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2808</a:t>
                      </a:r>
                      <a:endParaRPr lang="en-US" sz="20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beta*</a:t>
                      </a:r>
                      <a:r>
                        <a:rPr lang="en-US" sz="2000" dirty="0" smtClean="0"/>
                        <a:t> [m] </a:t>
                      </a:r>
                    </a:p>
                    <a:p>
                      <a:r>
                        <a:rPr lang="en-US" sz="2000" dirty="0" smtClean="0"/>
                        <a:t>ATLAS</a:t>
                      </a:r>
                      <a:r>
                        <a:rPr lang="en-US" sz="2000" baseline="0" dirty="0" smtClean="0"/>
                        <a:t> and CMS</a:t>
                      </a:r>
                      <a:endParaRPr lang="en-US" sz="20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0.6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0.55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max.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unch intensity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en-US" sz="200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2000" dirty="0" smtClean="0"/>
                        <a:t>[protons</a:t>
                      </a:r>
                      <a:r>
                        <a:rPr lang="en-US" sz="2000" baseline="0" dirty="0" smtClean="0"/>
                        <a:t>/bunch]</a:t>
                      </a:r>
                      <a:endParaRPr lang="en-US" sz="20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1.2 </a:t>
                      </a:r>
                      <a:r>
                        <a:rPr lang="en-US" sz="2400" dirty="0" smtClean="0"/>
                        <a:t>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1.45 </a:t>
                      </a:r>
                      <a:r>
                        <a:rPr lang="en-US" sz="2400" dirty="0" smtClean="0"/>
                        <a:t>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1.7 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300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1.15 </a:t>
                      </a:r>
                      <a:r>
                        <a:rPr lang="en-US" sz="2000" dirty="0" smtClean="0"/>
                        <a:t>x 10</a:t>
                      </a:r>
                      <a:r>
                        <a:rPr lang="en-US" sz="2000" baseline="30000" dirty="0" smtClean="0"/>
                        <a:t>11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normalized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mittance </a:t>
                      </a:r>
                      <a:r>
                        <a:rPr lang="en-US" sz="2000" dirty="0" smtClean="0"/>
                        <a:t>[mm-</a:t>
                      </a:r>
                      <a:r>
                        <a:rPr lang="en-US" sz="2000" dirty="0" err="1" smtClean="0"/>
                        <a:t>mrad</a:t>
                      </a:r>
                      <a:r>
                        <a:rPr lang="en-US" sz="2000" dirty="0" smtClean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~2.0</a:t>
                      </a:r>
                      <a:endParaRPr lang="en-US" sz="2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~2.4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~2.5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3.75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peak luminosity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[cm</a:t>
                      </a:r>
                      <a:r>
                        <a:rPr lang="en-US" sz="2000" baseline="30000" dirty="0" smtClean="0"/>
                        <a:t>-2</a:t>
                      </a:r>
                      <a:r>
                        <a:rPr lang="en-US" sz="2000" dirty="0" smtClean="0"/>
                        <a:t>s</a:t>
                      </a:r>
                      <a:r>
                        <a:rPr lang="en-US" sz="2000" baseline="30000" dirty="0" smtClean="0"/>
                        <a:t>-1</a:t>
                      </a:r>
                      <a:r>
                        <a:rPr lang="en-US" sz="2000" dirty="0" smtClean="0"/>
                        <a:t>]</a:t>
                      </a:r>
                      <a:endParaRPr lang="en-US" sz="20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2.1 x 10</a:t>
                      </a:r>
                      <a:r>
                        <a:rPr lang="en-US" sz="2400" baseline="30000" dirty="0" smtClean="0"/>
                        <a:t>32</a:t>
                      </a:r>
                      <a:endParaRPr lang="en-US" sz="24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3.7 x 10</a:t>
                      </a:r>
                      <a:r>
                        <a:rPr lang="en-US" sz="2400" baseline="30000" dirty="0" smtClean="0"/>
                        <a:t>33</a:t>
                      </a:r>
                      <a:endParaRPr lang="en-US" sz="24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7.7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33</a:t>
                      </a:r>
                      <a:endParaRPr lang="en-US" sz="2400" b="0" baseline="300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1.0 x 10</a:t>
                      </a:r>
                      <a:r>
                        <a:rPr lang="en-US" sz="2000" baseline="30000" dirty="0" smtClean="0"/>
                        <a:t>34</a:t>
                      </a:r>
                      <a:endParaRPr lang="en-US" sz="20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08304" y="6412813"/>
            <a:ext cx="1416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M. Lamont, IPAC’13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03466" y="6228147"/>
            <a:ext cx="3415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&gt;2x design when scaled to 7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r>
              <a:rPr lang="en-US" b="1" dirty="0" smtClean="0">
                <a:solidFill>
                  <a:srgbClr val="FF0000"/>
                </a:solidFill>
              </a:rPr>
              <a:t>!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96136" y="5445224"/>
            <a:ext cx="1512168" cy="57606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77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181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dirty="0" err="1" smtClean="0"/>
              <a:t>SuperKEKB</a:t>
            </a:r>
            <a:endParaRPr lang="en-GB" sz="4800" dirty="0"/>
          </a:p>
        </p:txBody>
      </p:sp>
      <p:pic>
        <p:nvPicPr>
          <p:cNvPr id="3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5567" y="1772816"/>
            <a:ext cx="7344816" cy="549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6456322" y="4199219"/>
            <a:ext cx="2695154" cy="930936"/>
            <a:chOff x="0" y="35"/>
            <a:chExt cx="2192" cy="665"/>
          </a:xfrm>
        </p:grpSpPr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0" y="77"/>
              <a:ext cx="2192" cy="555"/>
              <a:chOff x="0" y="0"/>
              <a:chExt cx="2192" cy="554"/>
            </a:xfrm>
          </p:grpSpPr>
          <p:sp>
            <p:nvSpPr>
              <p:cNvPr id="7" name="Rectangle 26"/>
              <p:cNvSpPr>
                <a:spLocks/>
              </p:cNvSpPr>
              <p:nvPr/>
            </p:nvSpPr>
            <p:spPr bwMode="auto">
              <a:xfrm>
                <a:off x="0" y="0"/>
                <a:ext cx="2192" cy="453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kumimoji="1" lang="ja-JP" altLang="en-US" kern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8" name="Picture 2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4" y="20"/>
                <a:ext cx="2047" cy="53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Oval 28"/>
            <p:cNvSpPr>
              <a:spLocks/>
            </p:cNvSpPr>
            <p:nvPr/>
          </p:nvSpPr>
          <p:spPr bwMode="auto">
            <a:xfrm>
              <a:off x="1218" y="35"/>
              <a:ext cx="557" cy="665"/>
            </a:xfrm>
            <a:prstGeom prst="ellipse">
              <a:avLst/>
            </a:prstGeom>
            <a:noFill/>
            <a:ln w="50800">
              <a:solidFill>
                <a:srgbClr val="FF050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kumimoji="1" lang="ja-JP" altLang="en-US" kern="0">
                <a:solidFill>
                  <a:prstClr val="black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4422" y="1153295"/>
            <a:ext cx="2943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b</a:t>
            </a:r>
            <a:r>
              <a:rPr lang="en-US" sz="2800" dirty="0" smtClean="0">
                <a:solidFill>
                  <a:prstClr val="black"/>
                </a:solidFill>
              </a:rPr>
              <a:t>eam commissioning </a:t>
            </a:r>
            <a:r>
              <a:rPr lang="en-US" sz="2800" dirty="0">
                <a:solidFill>
                  <a:prstClr val="black"/>
                </a:solidFill>
              </a:rPr>
              <a:t>will start </a:t>
            </a:r>
            <a:r>
              <a:rPr lang="en-US" sz="2800" dirty="0" smtClean="0">
                <a:solidFill>
                  <a:prstClr val="black"/>
                </a:solidFill>
              </a:rPr>
              <a:t>in early </a:t>
            </a:r>
            <a:r>
              <a:rPr lang="en-US" sz="2800" dirty="0">
                <a:solidFill>
                  <a:prstClr val="black"/>
                </a:solidFill>
              </a:rPr>
              <a:t>2015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422" y="4660513"/>
            <a:ext cx="4248472" cy="1938992"/>
          </a:xfrm>
          <a:prstGeom prst="rect">
            <a:avLst/>
          </a:prstGeom>
          <a:solidFill>
            <a:schemeClr val="tx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*=300 </a:t>
            </a:r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400" b="1" dirty="0">
                <a:solidFill>
                  <a:srgbClr val="FF0000"/>
                </a:solidFill>
              </a:rPr>
              <a:t>m (</a:t>
            </a:r>
            <a:r>
              <a:rPr lang="en-US" sz="2400" b="1" dirty="0" smtClean="0">
                <a:solidFill>
                  <a:srgbClr val="FF0000"/>
                </a:solidFill>
              </a:rPr>
              <a:t>TLEP:  </a:t>
            </a:r>
            <a:r>
              <a:rPr lang="en-US" sz="2400" b="1" dirty="0">
                <a:solidFill>
                  <a:srgbClr val="FF0000"/>
                </a:solidFill>
              </a:rPr>
              <a:t>1 mm)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lifetime 5 min (</a:t>
            </a:r>
            <a:r>
              <a:rPr lang="en-US" sz="2400" b="1" dirty="0" smtClean="0">
                <a:solidFill>
                  <a:srgbClr val="FF0000"/>
                </a:solidFill>
              </a:rPr>
              <a:t>TLEP: </a:t>
            </a:r>
            <a:r>
              <a:rPr lang="en-US" sz="2400" b="1" dirty="0">
                <a:solidFill>
                  <a:srgbClr val="FF0000"/>
                </a:solidFill>
              </a:rPr>
              <a:t>~</a:t>
            </a:r>
            <a:r>
              <a:rPr lang="en-US" sz="2400" b="1" dirty="0" smtClean="0">
                <a:solidFill>
                  <a:srgbClr val="FF0000"/>
                </a:solidFill>
              </a:rPr>
              <a:t>15min)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r>
              <a:rPr lang="en-US" sz="2400" b="1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</a:rPr>
              <a:t>=0.25</a:t>
            </a:r>
            <a:r>
              <a:rPr lang="en-US" sz="2400" b="1" dirty="0">
                <a:solidFill>
                  <a:srgbClr val="FF0000"/>
                </a:solidFill>
              </a:rPr>
              <a:t>% (~TLEP)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off </a:t>
            </a:r>
            <a:r>
              <a:rPr lang="en-US" sz="2400" b="1" dirty="0">
                <a:solidFill>
                  <a:srgbClr val="FF0000"/>
                </a:solidFill>
              </a:rPr>
              <a:t>momentum </a:t>
            </a:r>
            <a:r>
              <a:rPr lang="en-US" sz="2400" b="1" dirty="0" smtClean="0">
                <a:solidFill>
                  <a:srgbClr val="FF0000"/>
                </a:solidFill>
              </a:rPr>
              <a:t>acceptance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rgbClr val="FF0000"/>
                </a:solidFill>
              </a:rPr>
              <a:t>e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</a:rPr>
              <a:t> production rate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11596" y="116632"/>
            <a:ext cx="6352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a typeface="+mj-ea"/>
                <a:cs typeface="+mj-cs"/>
              </a:rPr>
              <a:t>– TLEP demonstrator!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4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9512" y="638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5400" dirty="0" smtClean="0">
                <a:solidFill>
                  <a:prstClr val="black"/>
                </a:solidFill>
              </a:rPr>
              <a:t>VHE-LHC + TLEP</a:t>
            </a:r>
            <a:endParaRPr lang="en-GB" sz="5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64897" y="188640"/>
            <a:ext cx="86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L. Rossi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18" y="1112596"/>
            <a:ext cx="5040560" cy="52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341" y="5746749"/>
            <a:ext cx="28055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multipurpose </a:t>
            </a:r>
          </a:p>
          <a:p>
            <a:r>
              <a:rPr lang="en-US" sz="3600" dirty="0">
                <a:solidFill>
                  <a:prstClr val="black"/>
                </a:solidFill>
              </a:rPr>
              <a:t>tunnel</a:t>
            </a:r>
            <a:endParaRPr lang="en-GB" sz="36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8" y="3565924"/>
            <a:ext cx="14157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HE-LHC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(20 T)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172" y="1052736"/>
            <a:ext cx="4072140" cy="120032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HE-LHC-LER (0.17→1.5 T)</a:t>
            </a:r>
          </a:p>
          <a:p>
            <a:r>
              <a:rPr lang="en-US" sz="2400" dirty="0">
                <a:solidFill>
                  <a:prstClr val="white"/>
                </a:solidFill>
              </a:rPr>
              <a:t>TLEP collider (0.07 or 0.05T) </a:t>
            </a:r>
          </a:p>
          <a:p>
            <a:r>
              <a:rPr lang="en-US" sz="2400" dirty="0">
                <a:solidFill>
                  <a:prstClr val="white"/>
                </a:solidFill>
              </a:rPr>
              <a:t>TLEP injector (0.007→0.05/7 T)</a:t>
            </a:r>
            <a:endParaRPr lang="en-GB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7" t="18991" r="9453" b="20706"/>
          <a:stretch/>
        </p:blipFill>
        <p:spPr>
          <a:xfrm>
            <a:off x="5598548" y="1480682"/>
            <a:ext cx="2783425" cy="2805055"/>
          </a:xfrm>
          <a:prstGeom prst="rect">
            <a:avLst/>
          </a:prstGeom>
        </p:spPr>
      </p:pic>
      <p:sp>
        <p:nvSpPr>
          <p:cNvPr id="9" name="Oval 8"/>
          <p:cNvSpPr>
            <a:spLocks noChangeAspect="1"/>
          </p:cNvSpPr>
          <p:nvPr/>
        </p:nvSpPr>
        <p:spPr>
          <a:xfrm>
            <a:off x="6385105" y="2398626"/>
            <a:ext cx="797075" cy="711840"/>
          </a:xfrm>
          <a:prstGeom prst="ellipse">
            <a:avLst/>
          </a:prstGeom>
          <a:noFill/>
          <a:ln w="1143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7791" y="2253065"/>
            <a:ext cx="1856209" cy="14773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>
                <a:solidFill>
                  <a:prstClr val="white"/>
                </a:solidFill>
              </a:rPr>
              <a:t>20 mm </a:t>
            </a:r>
            <a:r>
              <a:rPr lang="fr-CH" b="1" dirty="0" err="1">
                <a:solidFill>
                  <a:prstClr val="white"/>
                </a:solidFill>
              </a:rPr>
              <a:t>thick</a:t>
            </a:r>
            <a:r>
              <a:rPr lang="fr-CH" b="1" dirty="0">
                <a:solidFill>
                  <a:prstClr val="white"/>
                </a:solidFill>
              </a:rPr>
              <a:t> </a:t>
            </a:r>
            <a:r>
              <a:rPr lang="fr-CH" b="1" dirty="0" err="1">
                <a:solidFill>
                  <a:prstClr val="white"/>
                </a:solidFill>
              </a:rPr>
              <a:t>shield</a:t>
            </a:r>
            <a:r>
              <a:rPr lang="fr-CH" b="1" dirty="0">
                <a:solidFill>
                  <a:prstClr val="white"/>
                </a:solidFill>
              </a:rPr>
              <a:t> </a:t>
            </a:r>
            <a:r>
              <a:rPr lang="fr-CH" b="1" dirty="0" err="1">
                <a:solidFill>
                  <a:prstClr val="white"/>
                </a:solidFill>
              </a:rPr>
              <a:t>around</a:t>
            </a:r>
            <a:r>
              <a:rPr lang="fr-CH" b="1" dirty="0">
                <a:solidFill>
                  <a:prstClr val="white"/>
                </a:solidFill>
              </a:rPr>
              <a:t> </a:t>
            </a:r>
            <a:r>
              <a:rPr lang="fr-CH" b="1" dirty="0" err="1">
                <a:solidFill>
                  <a:prstClr val="white"/>
                </a:solidFill>
              </a:rPr>
              <a:t>cable</a:t>
            </a:r>
            <a:endParaRPr lang="fr-CH" b="1" dirty="0">
              <a:solidFill>
                <a:prstClr val="white"/>
              </a:solidFill>
            </a:endParaRPr>
          </a:p>
          <a:p>
            <a:r>
              <a:rPr lang="fr-CH" b="1" dirty="0">
                <a:solidFill>
                  <a:prstClr val="white"/>
                </a:solidFill>
              </a:rPr>
              <a:t>Gaps: 2 x V30xH60 mm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155" y="4567683"/>
            <a:ext cx="370046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Straight Connector 33"/>
          <p:cNvCxnSpPr/>
          <p:nvPr/>
        </p:nvCxnSpPr>
        <p:spPr>
          <a:xfrm>
            <a:off x="3203848" y="2996952"/>
            <a:ext cx="2664296" cy="936104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203848" y="1652900"/>
            <a:ext cx="2002630" cy="745726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302564" y="1017654"/>
            <a:ext cx="384143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transmission line magnet</a:t>
            </a:r>
          </a:p>
          <a:p>
            <a:r>
              <a:rPr lang="en-US" sz="2400" dirty="0">
                <a:solidFill>
                  <a:prstClr val="black"/>
                </a:solidFill>
              </a:rPr>
              <a:t>(B. Foster, H. Piekarz)</a:t>
            </a:r>
            <a:endParaRPr lang="en-GB" sz="2400" dirty="0">
              <a:solidFill>
                <a:prstClr val="black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6300192" y="3301226"/>
            <a:ext cx="360040" cy="1341916"/>
          </a:xfrm>
          <a:prstGeom prst="line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979934" y="4102550"/>
            <a:ext cx="401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super-resistive cable</a:t>
            </a:r>
            <a:endParaRPr lang="en-GB" sz="3600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38136"/>
            <a:ext cx="2404972" cy="220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71609" y="6112020"/>
            <a:ext cx="3207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based on </a:t>
            </a:r>
            <a:r>
              <a:rPr lang="en-US" sz="2400" b="1" i="1" dirty="0">
                <a:solidFill>
                  <a:srgbClr val="FF0000"/>
                </a:solidFill>
              </a:rPr>
              <a:t>MgB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 SC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only 12 </a:t>
            </a:r>
            <a:r>
              <a:rPr lang="en-US" sz="2400" b="1" dirty="0" err="1">
                <a:solidFill>
                  <a:srgbClr val="FF0000"/>
                </a:solidFill>
              </a:rPr>
              <a:t>MEuro</a:t>
            </a:r>
            <a:r>
              <a:rPr lang="en-US" sz="2400" b="1" dirty="0">
                <a:solidFill>
                  <a:srgbClr val="FF0000"/>
                </a:solidFill>
              </a:rPr>
              <a:t>/100 km!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0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 animBg="1"/>
      <p:bldP spid="10" grpId="0" animBg="1"/>
      <p:bldP spid="40" grpId="0"/>
      <p:bldP spid="48" grpId="0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53843"/>
            <a:ext cx="9144000" cy="838200"/>
          </a:xfrm>
        </p:spPr>
        <p:txBody>
          <a:bodyPr/>
          <a:lstStyle/>
          <a:p>
            <a:pPr algn="l"/>
            <a:r>
              <a:rPr lang="en-US" dirty="0" smtClean="0"/>
              <a:t>GMS-2T (TLEP)</a:t>
            </a:r>
            <a:endParaRPr lang="en-US" dirty="0"/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499992" y="2043175"/>
            <a:ext cx="4866409" cy="8381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GMS-4T (VHE-LHC)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52936"/>
            <a:ext cx="4644008" cy="321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0" y="3112904"/>
            <a:ext cx="4352071" cy="295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18" y="188640"/>
            <a:ext cx="84969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c</a:t>
            </a:r>
            <a:r>
              <a:rPr lang="en-US" sz="4400" b="1" dirty="0" smtClean="0">
                <a:solidFill>
                  <a:srgbClr val="0070C0"/>
                </a:solidFill>
              </a:rPr>
              <a:t>ommon modular detectors for </a:t>
            </a:r>
            <a:r>
              <a:rPr lang="en-US" sz="4400" b="1" i="1" dirty="0" err="1" smtClean="0">
                <a:solidFill>
                  <a:srgbClr val="0070C0"/>
                </a:solidFill>
              </a:rPr>
              <a:t>e</a:t>
            </a:r>
            <a:r>
              <a:rPr lang="en-US" sz="4400" b="1" baseline="30000" dirty="0" err="1" smtClean="0">
                <a:solidFill>
                  <a:srgbClr val="0070C0"/>
                </a:solidFill>
              </a:rPr>
              <a:t>+</a:t>
            </a:r>
            <a:r>
              <a:rPr lang="en-US" sz="4400" b="1" i="1" dirty="0" err="1" smtClean="0">
                <a:solidFill>
                  <a:srgbClr val="0070C0"/>
                </a:solidFill>
              </a:rPr>
              <a:t>e</a:t>
            </a:r>
            <a:r>
              <a:rPr lang="en-US" sz="4400" b="1" baseline="30000" dirty="0" smtClean="0">
                <a:solidFill>
                  <a:srgbClr val="0070C0"/>
                </a:solidFill>
              </a:rPr>
              <a:t>- </a:t>
            </a:r>
            <a:r>
              <a:rPr lang="en-US" sz="4400" b="1" dirty="0" smtClean="0">
                <a:solidFill>
                  <a:srgbClr val="0070C0"/>
                </a:solidFill>
              </a:rPr>
              <a:t>and </a:t>
            </a:r>
            <a:r>
              <a:rPr lang="en-US" sz="4400" b="1" i="1" dirty="0" err="1" smtClean="0">
                <a:solidFill>
                  <a:srgbClr val="0070C0"/>
                </a:solidFill>
              </a:rPr>
              <a:t>pp</a:t>
            </a:r>
            <a:r>
              <a:rPr lang="en-US" sz="4400" b="1" dirty="0" smtClean="0">
                <a:solidFill>
                  <a:srgbClr val="0070C0"/>
                </a:solidFill>
              </a:rPr>
              <a:t> collisions!?</a:t>
            </a:r>
            <a:endParaRPr lang="en-GB" sz="44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73850" y="6323554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 Meschi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7232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23936"/>
            <a:ext cx="8507288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c</a:t>
            </a:r>
            <a:r>
              <a:rPr lang="en-US" sz="5400" b="1" dirty="0" smtClean="0">
                <a:solidFill>
                  <a:srgbClr val="0070C0"/>
                </a:solidFill>
              </a:rPr>
              <a:t>onclusions - LHC</a:t>
            </a:r>
            <a:endParaRPr lang="en-GB" sz="54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80728"/>
            <a:ext cx="9144000" cy="786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LHC </a:t>
            </a:r>
            <a:r>
              <a:rPr lang="en-US" sz="3200" b="1" dirty="0" smtClean="0">
                <a:solidFill>
                  <a:srgbClr val="0000CC"/>
                </a:solidFill>
              </a:rPr>
              <a:t>running well &amp; predictably</a:t>
            </a:r>
            <a:r>
              <a:rPr lang="en-US" sz="3200" dirty="0" smtClean="0">
                <a:solidFill>
                  <a:prstClr val="black"/>
                </a:solidFill>
              </a:rPr>
              <a:t>; 2 </a:t>
            </a:r>
            <a:r>
              <a:rPr lang="en-US" sz="3200" dirty="0">
                <a:solidFill>
                  <a:prstClr val="black"/>
                </a:solidFill>
              </a:rPr>
              <a:t>years 3 months from 1</a:t>
            </a:r>
            <a:r>
              <a:rPr lang="en-US" sz="3200" dirty="0" smtClean="0">
                <a:solidFill>
                  <a:prstClr val="black"/>
                </a:solidFill>
              </a:rPr>
              <a:t>st </a:t>
            </a:r>
            <a:r>
              <a:rPr lang="en-US" sz="3200" dirty="0">
                <a:solidFill>
                  <a:prstClr val="black"/>
                </a:solidFill>
              </a:rPr>
              <a:t>collisions to </a:t>
            </a:r>
            <a:r>
              <a:rPr lang="en-US" sz="3200" dirty="0" smtClean="0">
                <a:solidFill>
                  <a:prstClr val="black"/>
                </a:solidFill>
              </a:rPr>
              <a:t>Higgs; foundations for </a:t>
            </a:r>
            <a:r>
              <a:rPr lang="en-US" sz="3200" dirty="0">
                <a:solidFill>
                  <a:prstClr val="black"/>
                </a:solidFill>
              </a:rPr>
              <a:t>run </a:t>
            </a:r>
            <a:r>
              <a:rPr lang="en-US" sz="3200" dirty="0" smtClean="0">
                <a:solidFill>
                  <a:prstClr val="black"/>
                </a:solidFill>
              </a:rPr>
              <a:t>II</a:t>
            </a:r>
            <a:endParaRPr lang="en-US" sz="600" b="1" dirty="0" smtClean="0">
              <a:solidFill>
                <a:srgbClr val="0000CC"/>
              </a:solidFill>
            </a:endParaRP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CC"/>
                </a:solidFill>
              </a:rPr>
              <a:t>in </a:t>
            </a:r>
            <a:r>
              <a:rPr lang="en-US" sz="3200" b="1" dirty="0">
                <a:solidFill>
                  <a:srgbClr val="0000CC"/>
                </a:solidFill>
              </a:rPr>
              <a:t>2015 </a:t>
            </a:r>
            <a:r>
              <a:rPr lang="en-US" sz="3200" dirty="0">
                <a:solidFill>
                  <a:prstClr val="black"/>
                </a:solidFill>
              </a:rPr>
              <a:t>LHC will operate </a:t>
            </a:r>
            <a:r>
              <a:rPr lang="en-US" sz="3200" b="1" dirty="0">
                <a:solidFill>
                  <a:srgbClr val="0000CC"/>
                </a:solidFill>
              </a:rPr>
              <a:t>close to design energy </a:t>
            </a:r>
            <a:r>
              <a:rPr lang="en-US" sz="3200" dirty="0">
                <a:solidFill>
                  <a:prstClr val="black"/>
                </a:solidFill>
              </a:rPr>
              <a:t>with peak </a:t>
            </a:r>
            <a:r>
              <a:rPr lang="en-US" sz="3200" b="1" dirty="0">
                <a:solidFill>
                  <a:srgbClr val="0000CC"/>
                </a:solidFill>
              </a:rPr>
              <a:t>luminosity likely to exceed the </a:t>
            </a:r>
            <a:r>
              <a:rPr lang="en-US" sz="3200" b="1" dirty="0" smtClean="0">
                <a:solidFill>
                  <a:srgbClr val="0000CC"/>
                </a:solidFill>
              </a:rPr>
              <a:t>design</a:t>
            </a:r>
            <a:endParaRPr lang="en-US" sz="600" dirty="0">
              <a:solidFill>
                <a:prstClr val="black"/>
              </a:solidFill>
            </a:endParaRP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new performance limits </a:t>
            </a:r>
            <a:r>
              <a:rPr lang="en-US" sz="3200" dirty="0">
                <a:solidFill>
                  <a:prstClr val="black"/>
                </a:solidFill>
              </a:rPr>
              <a:t>will be encountered (e.g. triplet cooling limit</a:t>
            </a:r>
            <a:r>
              <a:rPr lang="en-US" sz="3200" dirty="0" smtClean="0">
                <a:solidFill>
                  <a:prstClr val="black"/>
                </a:solidFill>
              </a:rPr>
              <a:t>)</a:t>
            </a:r>
            <a:endParaRPr lang="en-US" sz="600" dirty="0">
              <a:solidFill>
                <a:prstClr val="black"/>
              </a:solidFill>
            </a:endParaRP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b="1" dirty="0">
                <a:solidFill>
                  <a:srgbClr val="0000CC"/>
                </a:solidFill>
              </a:rPr>
              <a:t>baseline for 2015 is 25 ns</a:t>
            </a:r>
            <a:r>
              <a:rPr lang="en-US" sz="3200" dirty="0">
                <a:solidFill>
                  <a:prstClr val="black"/>
                </a:solidFill>
              </a:rPr>
              <a:t>, but uncertainties with regard to e-cloud and UFOs; </a:t>
            </a:r>
            <a:r>
              <a:rPr lang="en-US" sz="3200" b="1" dirty="0">
                <a:solidFill>
                  <a:srgbClr val="0000CC"/>
                </a:solidFill>
              </a:rPr>
              <a:t>backup option: 50 ns </a:t>
            </a:r>
            <a:r>
              <a:rPr lang="en-US" sz="3200" dirty="0">
                <a:solidFill>
                  <a:prstClr val="black"/>
                </a:solidFill>
              </a:rPr>
              <a:t>with leveling (pile up</a:t>
            </a:r>
            <a:r>
              <a:rPr lang="en-US" sz="3200" dirty="0" smtClean="0">
                <a:solidFill>
                  <a:prstClr val="black"/>
                </a:solidFill>
              </a:rPr>
              <a:t>)</a:t>
            </a:r>
            <a:endParaRPr lang="en-US" sz="600" dirty="0">
              <a:solidFill>
                <a:prstClr val="black"/>
              </a:solidFill>
            </a:endParaRP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b="1" dirty="0">
                <a:solidFill>
                  <a:srgbClr val="0000CC"/>
                </a:solidFill>
              </a:rPr>
              <a:t>plans &amp; schedules for </a:t>
            </a:r>
            <a:r>
              <a:rPr lang="en-US" sz="3200" b="1" dirty="0" smtClean="0">
                <a:solidFill>
                  <a:srgbClr val="0000CC"/>
                </a:solidFill>
              </a:rPr>
              <a:t>injector </a:t>
            </a:r>
            <a:r>
              <a:rPr lang="en-US" sz="3200" b="1" dirty="0">
                <a:solidFill>
                  <a:srgbClr val="0000CC"/>
                </a:solidFill>
              </a:rPr>
              <a:t>upgrade and longer </a:t>
            </a:r>
            <a:r>
              <a:rPr lang="en-US" sz="3200" b="1" dirty="0" smtClean="0">
                <a:solidFill>
                  <a:srgbClr val="0000CC"/>
                </a:solidFill>
              </a:rPr>
              <a:t>shutdowns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dirty="0" smtClean="0">
                <a:solidFill>
                  <a:prstClr val="black"/>
                </a:solidFill>
              </a:rPr>
              <a:t>till~2022 to </a:t>
            </a:r>
            <a:r>
              <a:rPr lang="en-US" sz="3200" dirty="0">
                <a:solidFill>
                  <a:prstClr val="black"/>
                </a:solidFill>
              </a:rPr>
              <a:t>be </a:t>
            </a:r>
            <a:r>
              <a:rPr lang="en-US" sz="3200" b="1" dirty="0">
                <a:solidFill>
                  <a:srgbClr val="0000CC"/>
                </a:solidFill>
              </a:rPr>
              <a:t>reviewed this fall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GB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829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10757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c</a:t>
            </a:r>
            <a:r>
              <a:rPr lang="en-US" sz="5400" b="1" dirty="0" smtClean="0">
                <a:solidFill>
                  <a:srgbClr val="0070C0"/>
                </a:solidFill>
              </a:rPr>
              <a:t>onclusions – HL-LHC &amp; beyond</a:t>
            </a:r>
            <a:endParaRPr lang="en-GB" sz="54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4695" y="908720"/>
            <a:ext cx="91440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b="1" dirty="0">
                <a:solidFill>
                  <a:srgbClr val="0000CC"/>
                </a:solidFill>
              </a:rPr>
              <a:t>w</a:t>
            </a:r>
            <a:r>
              <a:rPr lang="en-US" sz="3200" b="1" dirty="0" smtClean="0">
                <a:solidFill>
                  <a:srgbClr val="0000CC"/>
                </a:solidFill>
              </a:rPr>
              <a:t>ell defined, 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</a:rPr>
              <a:t>key prototypes successfully tested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</a:rPr>
              <a:t>lan &amp; goals for HL-LHC under review </a:t>
            </a:r>
          </a:p>
          <a:p>
            <a:r>
              <a:rPr lang="en-US" sz="3200" dirty="0">
                <a:solidFill>
                  <a:prstClr val="black"/>
                </a:solidFill>
              </a:rPr>
              <a:t>	</a:t>
            </a:r>
            <a:r>
              <a:rPr lang="en-US" sz="2800" dirty="0">
                <a:solidFill>
                  <a:prstClr val="black"/>
                </a:solidFill>
              </a:rPr>
              <a:t>- budget considerations &amp; LHC results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HL-LHC develops the </a:t>
            </a:r>
            <a:r>
              <a:rPr lang="en-US" sz="3200" b="1" dirty="0" smtClean="0">
                <a:solidFill>
                  <a:srgbClr val="0000CC"/>
                </a:solidFill>
              </a:rPr>
              <a:t>technology </a:t>
            </a:r>
            <a:r>
              <a:rPr lang="en-US" sz="3200" dirty="0">
                <a:solidFill>
                  <a:prstClr val="black"/>
                </a:solidFill>
              </a:rPr>
              <a:t>(</a:t>
            </a:r>
            <a:r>
              <a:rPr lang="en-US" sz="3200" i="1" dirty="0">
                <a:solidFill>
                  <a:prstClr val="black"/>
                </a:solidFill>
              </a:rPr>
              <a:t>Nb</a:t>
            </a:r>
            <a:r>
              <a:rPr lang="en-US" sz="3200" baseline="-25000" dirty="0">
                <a:solidFill>
                  <a:prstClr val="black"/>
                </a:solidFill>
              </a:rPr>
              <a:t>3</a:t>
            </a:r>
            <a:r>
              <a:rPr lang="en-US" sz="3200" i="1" dirty="0">
                <a:solidFill>
                  <a:prstClr val="black"/>
                </a:solidFill>
              </a:rPr>
              <a:t>Sn</a:t>
            </a:r>
            <a:r>
              <a:rPr lang="en-US" sz="3200" dirty="0">
                <a:solidFill>
                  <a:prstClr val="black"/>
                </a:solidFill>
              </a:rPr>
              <a:t> magnets, 20-kA </a:t>
            </a:r>
            <a:r>
              <a:rPr lang="en-US" sz="3200" i="1" dirty="0">
                <a:solidFill>
                  <a:prstClr val="black"/>
                </a:solidFill>
              </a:rPr>
              <a:t>HTS</a:t>
            </a:r>
            <a:r>
              <a:rPr lang="en-US" sz="3200" dirty="0">
                <a:solidFill>
                  <a:prstClr val="black"/>
                </a:solidFill>
              </a:rPr>
              <a:t> cables) </a:t>
            </a:r>
            <a:r>
              <a:rPr lang="en-US" sz="3200" b="1" dirty="0" smtClean="0">
                <a:solidFill>
                  <a:srgbClr val="0000CC"/>
                </a:solidFill>
              </a:rPr>
              <a:t>for future higher energy </a:t>
            </a:r>
            <a:r>
              <a:rPr lang="en-US" sz="3200" b="1" i="1" dirty="0" err="1" smtClean="0">
                <a:solidFill>
                  <a:srgbClr val="0000CC"/>
                </a:solidFill>
              </a:rPr>
              <a:t>pp</a:t>
            </a:r>
            <a:r>
              <a:rPr lang="en-US" sz="3200" b="1" dirty="0" smtClean="0">
                <a:solidFill>
                  <a:srgbClr val="0000CC"/>
                </a:solidFill>
              </a:rPr>
              <a:t> colliders</a:t>
            </a:r>
            <a:r>
              <a:rPr lang="en-US" sz="3200" dirty="0" smtClean="0">
                <a:solidFill>
                  <a:prstClr val="black"/>
                </a:solidFill>
              </a:rPr>
              <a:t>: </a:t>
            </a:r>
            <a:r>
              <a:rPr lang="en-US" sz="3200" b="1" dirty="0">
                <a:solidFill>
                  <a:srgbClr val="0000CC"/>
                </a:solidFill>
              </a:rPr>
              <a:t>HE-LHC</a:t>
            </a:r>
            <a:r>
              <a:rPr lang="en-US" sz="3200" dirty="0">
                <a:solidFill>
                  <a:prstClr val="black"/>
                </a:solidFill>
              </a:rPr>
              <a:t> (33 </a:t>
            </a:r>
            <a:r>
              <a:rPr lang="en-US" sz="3200" dirty="0" err="1">
                <a:solidFill>
                  <a:prstClr val="black"/>
                </a:solidFill>
              </a:rPr>
              <a:t>TeV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c.m</a:t>
            </a:r>
            <a:r>
              <a:rPr lang="en-US" sz="3200" dirty="0">
                <a:solidFill>
                  <a:prstClr val="black"/>
                </a:solidFill>
              </a:rPr>
              <a:t>.) and/or </a:t>
            </a:r>
            <a:r>
              <a:rPr lang="en-US" sz="3200" b="1" dirty="0">
                <a:solidFill>
                  <a:srgbClr val="0000CC"/>
                </a:solidFill>
              </a:rPr>
              <a:t>VHE-LHC (100 </a:t>
            </a:r>
            <a:r>
              <a:rPr lang="en-US" sz="3200" b="1" dirty="0" err="1">
                <a:solidFill>
                  <a:srgbClr val="0000CC"/>
                </a:solidFill>
              </a:rPr>
              <a:t>TeV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c.m</a:t>
            </a:r>
            <a:r>
              <a:rPr lang="en-US" sz="3200" b="1" dirty="0">
                <a:solidFill>
                  <a:srgbClr val="0000CC"/>
                </a:solidFill>
              </a:rPr>
              <a:t>.) </a:t>
            </a:r>
            <a:endParaRPr lang="en-US" sz="3200" b="1" dirty="0" smtClean="0">
              <a:solidFill>
                <a:srgbClr val="0000CC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TLEP</a:t>
            </a:r>
            <a:r>
              <a:rPr lang="en-US" sz="3200" dirty="0" smtClean="0">
                <a:solidFill>
                  <a:prstClr val="black"/>
                </a:solidFill>
              </a:rPr>
              <a:t>, </a:t>
            </a:r>
            <a:r>
              <a:rPr lang="en-US" sz="3200" b="1" dirty="0" smtClean="0">
                <a:solidFill>
                  <a:srgbClr val="FF0000"/>
                </a:solidFill>
              </a:rPr>
              <a:t>in VHE-LHC tunnel</a:t>
            </a:r>
            <a:r>
              <a:rPr lang="en-US" sz="3200" dirty="0" smtClean="0">
                <a:solidFill>
                  <a:prstClr val="black"/>
                </a:solidFill>
              </a:rPr>
              <a:t>, being studied as </a:t>
            </a:r>
            <a:r>
              <a:rPr lang="en-US" sz="3200" b="1" dirty="0" smtClean="0">
                <a:solidFill>
                  <a:srgbClr val="FF0000"/>
                </a:solidFill>
              </a:rPr>
              <a:t>highest-luminosity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e</a:t>
            </a:r>
            <a:r>
              <a:rPr lang="en-US" sz="3200" b="1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3200" b="1" i="1" dirty="0" err="1" smtClean="0">
                <a:solidFill>
                  <a:srgbClr val="FF0000"/>
                </a:solidFill>
              </a:rPr>
              <a:t>e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 Higgs factory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	</a:t>
            </a:r>
            <a:r>
              <a:rPr lang="en-US" sz="2800" dirty="0" smtClean="0">
                <a:solidFill>
                  <a:prstClr val="black"/>
                </a:solidFill>
              </a:rPr>
              <a:t>- excellent energy resolution, &amp; superb performance 		at </a:t>
            </a:r>
            <a:r>
              <a:rPr lang="en-US" sz="2800" i="1" dirty="0" smtClean="0">
                <a:solidFill>
                  <a:prstClr val="black"/>
                </a:solidFill>
              </a:rPr>
              <a:t>Z</a:t>
            </a:r>
            <a:r>
              <a:rPr lang="en-US" sz="2800" dirty="0" smtClean="0">
                <a:solidFill>
                  <a:prstClr val="black"/>
                </a:solidFill>
              </a:rPr>
              <a:t> pole , </a:t>
            </a:r>
            <a:r>
              <a:rPr lang="en-US" sz="2800" i="1" dirty="0" smtClean="0">
                <a:solidFill>
                  <a:prstClr val="black"/>
                </a:solidFill>
              </a:rPr>
              <a:t>W</a:t>
            </a:r>
            <a:r>
              <a:rPr lang="en-US" sz="2800" dirty="0" smtClean="0">
                <a:solidFill>
                  <a:prstClr val="black"/>
                </a:solidFill>
              </a:rPr>
              <a:t> &amp; top threshold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>
                <a:solidFill>
                  <a:srgbClr val="0000CC"/>
                </a:solidFill>
              </a:rPr>
              <a:t>g</a:t>
            </a:r>
            <a:r>
              <a:rPr lang="en-US" sz="3200" b="1" dirty="0" smtClean="0">
                <a:solidFill>
                  <a:srgbClr val="0000CC"/>
                </a:solidFill>
              </a:rPr>
              <a:t>lorious future </a:t>
            </a:r>
            <a:r>
              <a:rPr lang="en-US" sz="3200" dirty="0" smtClean="0">
                <a:solidFill>
                  <a:prstClr val="black"/>
                </a:solidFill>
              </a:rPr>
              <a:t>ahead of us </a:t>
            </a:r>
            <a:r>
              <a:rPr lang="en-US" sz="3200" b="1" dirty="0" smtClean="0">
                <a:solidFill>
                  <a:srgbClr val="0000CC"/>
                </a:solidFill>
              </a:rPr>
              <a:t>with right strategy</a:t>
            </a:r>
            <a:endParaRPr lang="en-US" sz="3600" b="1" dirty="0">
              <a:solidFill>
                <a:srgbClr val="0000CC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GB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1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86864" y="2972085"/>
            <a:ext cx="3796547" cy="162334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240692" y="2906331"/>
            <a:ext cx="1430352" cy="464957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80652" y="2756061"/>
            <a:ext cx="720080" cy="2160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66916" y="2667353"/>
            <a:ext cx="451664" cy="1086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5921" y="2285222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PSB</a:t>
            </a:r>
            <a:endParaRPr lang="en-GB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5727" y="2353273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 (0.6 km)</a:t>
            </a:r>
            <a:endParaRPr lang="en-GB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6808" y="2646563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SPS (6.9 km)</a:t>
            </a:r>
            <a:endParaRPr lang="en-GB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912" y="1499081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2881" y="2323397"/>
            <a:ext cx="1657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LHC (26.7 km</a:t>
            </a:r>
            <a:r>
              <a:rPr lang="en-US" sz="2000" b="1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2000" b="1" dirty="0" smtClean="0">
                <a:solidFill>
                  <a:srgbClr val="0000CC"/>
                </a:solidFill>
              </a:rPr>
              <a:t>HL-LHC  </a:t>
            </a:r>
          </a:p>
          <a:p>
            <a:r>
              <a:rPr lang="en-US" sz="400" b="1" i="1" dirty="0" smtClean="0">
                <a:solidFill>
                  <a:srgbClr val="7030A0"/>
                </a:solidFill>
              </a:rPr>
              <a:t>  </a:t>
            </a:r>
          </a:p>
        </p:txBody>
      </p:sp>
      <p:sp>
        <p:nvSpPr>
          <p:cNvPr id="13" name="Oval 12"/>
          <p:cNvSpPr/>
          <p:nvPr/>
        </p:nvSpPr>
        <p:spPr>
          <a:xfrm>
            <a:off x="214928" y="1519077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93840" y="1246179"/>
            <a:ext cx="30989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TLEP (80-100 km,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       </a:t>
            </a:r>
            <a:r>
              <a:rPr lang="en-US" sz="2800" b="1" i="1" dirty="0" err="1">
                <a:solidFill>
                  <a:srgbClr val="0000CC"/>
                </a:solidFill>
              </a:rPr>
              <a:t>e</a:t>
            </a:r>
            <a:r>
              <a:rPr lang="en-US" sz="2800" b="1" baseline="30000" dirty="0" err="1">
                <a:solidFill>
                  <a:srgbClr val="0000CC"/>
                </a:solidFill>
              </a:rPr>
              <a:t>+</a:t>
            </a:r>
            <a:r>
              <a:rPr lang="en-US" sz="2800" b="1" i="1" dirty="0" err="1">
                <a:solidFill>
                  <a:srgbClr val="0000CC"/>
                </a:solidFill>
              </a:rPr>
              <a:t>e</a:t>
            </a:r>
            <a:r>
              <a:rPr lang="en-US" sz="2800" b="1" baseline="30000" dirty="0">
                <a:solidFill>
                  <a:srgbClr val="0000CC"/>
                </a:solidFill>
              </a:rPr>
              <a:t>-</a:t>
            </a:r>
            <a:r>
              <a:rPr lang="en-US" sz="2800" b="1" dirty="0">
                <a:solidFill>
                  <a:srgbClr val="0000CC"/>
                </a:solidFill>
              </a:rPr>
              <a:t>, up to</a:t>
            </a:r>
          </a:p>
          <a:p>
            <a:r>
              <a:rPr lang="en-US" sz="2800" b="1" dirty="0">
                <a:solidFill>
                  <a:srgbClr val="0000CC"/>
                </a:solidFill>
              </a:rPr>
              <a:t>        ~350 GeV </a:t>
            </a:r>
            <a:r>
              <a:rPr lang="en-US" sz="2800" b="1" dirty="0" err="1">
                <a:solidFill>
                  <a:srgbClr val="0000CC"/>
                </a:solidFill>
              </a:rPr>
              <a:t>c.m</a:t>
            </a:r>
            <a:r>
              <a:rPr lang="en-US" sz="2800" b="1" dirty="0">
                <a:solidFill>
                  <a:srgbClr val="0000CC"/>
                </a:solidFill>
              </a:rPr>
              <a:t>.)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      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1112" y="3433912"/>
            <a:ext cx="21830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VHE-LHC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</a:rPr>
              <a:t>pp</a:t>
            </a:r>
            <a:r>
              <a:rPr lang="en-US" sz="2800" b="1" dirty="0">
                <a:solidFill>
                  <a:srgbClr val="FF0000"/>
                </a:solidFill>
              </a:rPr>
              <a:t>, up to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100 </a:t>
            </a:r>
            <a:r>
              <a:rPr lang="en-US" sz="2800" b="1" dirty="0" err="1">
                <a:solidFill>
                  <a:srgbClr val="FF0000"/>
                </a:solidFill>
              </a:rPr>
              <a:t>TeV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c.m</a:t>
            </a:r>
            <a:r>
              <a:rPr lang="en-US" sz="2800" b="1" dirty="0">
                <a:solidFill>
                  <a:srgbClr val="FF0000"/>
                </a:solidFill>
              </a:rPr>
              <a:t>.)</a:t>
            </a:r>
          </a:p>
        </p:txBody>
      </p:sp>
      <p:sp>
        <p:nvSpPr>
          <p:cNvPr id="16" name="Oval 15"/>
          <p:cNvSpPr/>
          <p:nvPr/>
        </p:nvSpPr>
        <p:spPr>
          <a:xfrm>
            <a:off x="398870" y="1570163"/>
            <a:ext cx="6416556" cy="324874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928" y="129751"/>
            <a:ext cx="80511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0070C0"/>
                </a:solidFill>
              </a:rPr>
              <a:t>possible long-term strategy</a:t>
            </a:r>
            <a:endParaRPr lang="en-GB" sz="5400" b="1" i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0451" y="5551615"/>
            <a:ext cx="9228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&amp; </a:t>
            </a:r>
            <a:r>
              <a:rPr lang="en-US" sz="2800" b="1" i="1" dirty="0">
                <a:solidFill>
                  <a:srgbClr val="00B050"/>
                </a:solidFill>
              </a:rPr>
              <a:t>e</a:t>
            </a:r>
            <a:r>
              <a:rPr lang="en-US" sz="2800" b="1" i="1" baseline="30000" dirty="0">
                <a:solidFill>
                  <a:srgbClr val="00B050"/>
                </a:solidFill>
                <a:cs typeface="Calibri"/>
              </a:rPr>
              <a:t>±</a:t>
            </a:r>
            <a:r>
              <a:rPr lang="en-US" sz="2800" b="1" dirty="0">
                <a:solidFill>
                  <a:srgbClr val="00B050"/>
                </a:solidFill>
              </a:rPr>
              <a:t> (120 GeV)–</a:t>
            </a:r>
            <a:r>
              <a:rPr lang="en-US" sz="2800" b="1" i="1" dirty="0">
                <a:solidFill>
                  <a:srgbClr val="00B050"/>
                </a:solidFill>
              </a:rPr>
              <a:t>p</a:t>
            </a:r>
            <a:r>
              <a:rPr lang="en-US" sz="2800" b="1" dirty="0">
                <a:solidFill>
                  <a:srgbClr val="00B050"/>
                </a:solidFill>
              </a:rPr>
              <a:t> (7, 16 &amp; 50 </a:t>
            </a:r>
            <a:r>
              <a:rPr lang="en-US" sz="2800" b="1" dirty="0" err="1">
                <a:solidFill>
                  <a:srgbClr val="00B050"/>
                </a:solidFill>
              </a:rPr>
              <a:t>TeV</a:t>
            </a:r>
            <a:r>
              <a:rPr lang="en-US" sz="2800" b="1" dirty="0">
                <a:solidFill>
                  <a:srgbClr val="00B050"/>
                </a:solidFill>
              </a:rPr>
              <a:t>) </a:t>
            </a:r>
            <a:r>
              <a:rPr lang="en-US" sz="2800" dirty="0">
                <a:solidFill>
                  <a:srgbClr val="00B050"/>
                </a:solidFill>
              </a:rPr>
              <a:t>collisions (</a:t>
            </a:r>
            <a:r>
              <a:rPr lang="en-US" sz="2800" b="1" dirty="0">
                <a:solidFill>
                  <a:srgbClr val="00B050"/>
                </a:solidFill>
              </a:rPr>
              <a:t>[(V)HE-]</a:t>
            </a:r>
            <a:r>
              <a:rPr lang="en-US" sz="2800" b="1" dirty="0" err="1">
                <a:solidFill>
                  <a:srgbClr val="00B050"/>
                </a:solidFill>
              </a:rPr>
              <a:t>TLHeC</a:t>
            </a:r>
            <a:r>
              <a:rPr lang="en-US" sz="2800" dirty="0">
                <a:solidFill>
                  <a:srgbClr val="00B050"/>
                </a:solidFill>
              </a:rPr>
              <a:t>) 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128" y="6044057"/>
            <a:ext cx="92161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cs typeface="Calibri"/>
              </a:rPr>
              <a:t>≥</a:t>
            </a:r>
            <a:r>
              <a:rPr lang="en-US" sz="3200" b="1" dirty="0">
                <a:solidFill>
                  <a:srgbClr val="0000CC"/>
                </a:solidFill>
              </a:rPr>
              <a:t>50 years of </a:t>
            </a:r>
            <a:r>
              <a:rPr lang="en-US" sz="3200" b="1" i="1" dirty="0" err="1">
                <a:solidFill>
                  <a:srgbClr val="0000CC"/>
                </a:solidFill>
              </a:rPr>
              <a:t>e</a:t>
            </a:r>
            <a:r>
              <a:rPr lang="en-US" sz="3200" b="1" i="1" baseline="30000" dirty="0" err="1">
                <a:solidFill>
                  <a:srgbClr val="0000CC"/>
                </a:solidFill>
              </a:rPr>
              <a:t>+</a:t>
            </a:r>
            <a:r>
              <a:rPr lang="en-US" sz="3200" b="1" i="1" dirty="0" err="1">
                <a:solidFill>
                  <a:srgbClr val="0000CC"/>
                </a:solidFill>
              </a:rPr>
              <a:t>e</a:t>
            </a:r>
            <a:r>
              <a:rPr lang="en-US" sz="3200" b="1" i="1" baseline="30000" dirty="0">
                <a:solidFill>
                  <a:srgbClr val="0000CC"/>
                </a:solidFill>
              </a:rPr>
              <a:t>-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</a:rPr>
              <a:t>pp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</a:rPr>
              <a:t>ep</a:t>
            </a:r>
            <a:r>
              <a:rPr lang="en-US" sz="3200" b="1" i="1" dirty="0">
                <a:solidFill>
                  <a:srgbClr val="0000CC"/>
                </a:solidFill>
              </a:rPr>
              <a:t>/A</a:t>
            </a:r>
            <a:r>
              <a:rPr lang="en-US" sz="3200" b="1" dirty="0">
                <a:solidFill>
                  <a:srgbClr val="0000CC"/>
                </a:solidFill>
              </a:rPr>
              <a:t> physics at highest energies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6604507" y="4807531"/>
            <a:ext cx="2645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“same” detectors!?</a:t>
            </a:r>
          </a:p>
        </p:txBody>
      </p:sp>
      <p:sp>
        <p:nvSpPr>
          <p:cNvPr id="22" name="Oval 21"/>
          <p:cNvSpPr/>
          <p:nvPr/>
        </p:nvSpPr>
        <p:spPr>
          <a:xfrm>
            <a:off x="2256808" y="3023999"/>
            <a:ext cx="3796547" cy="1623340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5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2" grpId="0" animBg="1"/>
      <p:bldP spid="13" grpId="0" animBg="1"/>
      <p:bldP spid="15" grpId="0"/>
      <p:bldP spid="16" grpId="0" animBg="1"/>
      <p:bldP spid="24" grpId="0"/>
      <p:bldP spid="25" grpId="0"/>
      <p:bldP spid="2" grpId="0"/>
      <p:bldP spid="2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785" y="2669942"/>
            <a:ext cx="1053660" cy="61051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14880" y="1349231"/>
            <a:ext cx="54133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6692" y="1349231"/>
            <a:ext cx="500063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5805" y="1349231"/>
            <a:ext cx="52228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99205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6892" y="1349231"/>
            <a:ext cx="534988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1880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26392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66142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05892" y="1349231"/>
            <a:ext cx="541338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47230" y="1349231"/>
            <a:ext cx="55403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01267" y="1349231"/>
            <a:ext cx="561975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63242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6929980" y="1349231"/>
            <a:ext cx="977900" cy="5746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25955" y="1493693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alibri" pitchFamily="1" charset="0"/>
              </a:rPr>
              <a:t>1980</a:t>
            </a:r>
            <a:endParaRPr lang="en-GB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202280" y="1504806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1990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329405" y="1493693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2000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353342" y="1500043"/>
            <a:ext cx="65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2010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436017" y="1514331"/>
            <a:ext cx="652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2020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526630" y="1504806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2030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589" y="2669942"/>
            <a:ext cx="814196" cy="6105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45" y="2669941"/>
            <a:ext cx="1130929" cy="61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63283" y="2766126"/>
            <a:ext cx="592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1" charset="0"/>
              </a:rPr>
              <a:t>LHC</a:t>
            </a:r>
            <a:endParaRPr lang="en-GB" sz="2000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761798" y="2783589"/>
            <a:ext cx="1062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844473" y="2788351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909310" y="2797876"/>
            <a:ext cx="77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Proto.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77" y="2669942"/>
            <a:ext cx="1135111" cy="6105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877435" y="2669289"/>
            <a:ext cx="936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30" y="3657872"/>
            <a:ext cx="815136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91" y="3657872"/>
            <a:ext cx="1211616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529792" y="3753724"/>
            <a:ext cx="941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1" charset="0"/>
              </a:rPr>
              <a:t>HL-LHC</a:t>
            </a:r>
            <a:endParaRPr lang="en-GB" sz="2000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034867" y="3763249"/>
            <a:ext cx="106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4934980" y="3775949"/>
            <a:ext cx="86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2" y="3657872"/>
            <a:ext cx="1382057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758517" y="3648949"/>
            <a:ext cx="1538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630" y="5569569"/>
            <a:ext cx="1938483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864" y="5571847"/>
            <a:ext cx="1488727" cy="59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2630245" y="5669103"/>
            <a:ext cx="11095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VHE-LHC</a:t>
            </a:r>
            <a:endParaRPr lang="en-GB" sz="2000" b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5804930" y="5661289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564" y="5569569"/>
            <a:ext cx="1642066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3998355" y="5578321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434234" name="TextBox 25"/>
          <p:cNvSpPr txBox="1">
            <a:spLocks noChangeArrowheads="1"/>
          </p:cNvSpPr>
          <p:nvPr/>
        </p:nvSpPr>
        <p:spPr bwMode="auto">
          <a:xfrm>
            <a:off x="257799" y="54288"/>
            <a:ext cx="7336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b="1" dirty="0" smtClean="0">
                <a:solidFill>
                  <a:srgbClr val="0070C0"/>
                </a:solidFill>
                <a:latin typeface="Calibri" pitchFamily="1" charset="0"/>
              </a:rPr>
              <a:t>possible long-term time line</a:t>
            </a:r>
            <a:endParaRPr lang="en-GB" sz="4800" b="1" dirty="0">
              <a:solidFill>
                <a:srgbClr val="0070C0"/>
              </a:solidFill>
              <a:latin typeface="Calibri" pitchFamily="1" charset="0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634705" y="1514331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2040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81" y="4585237"/>
            <a:ext cx="1331763" cy="58814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526" y="4578762"/>
            <a:ext cx="1838767" cy="59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2642621" y="4676019"/>
            <a:ext cx="6815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TLEP</a:t>
            </a:r>
            <a:endParaRPr lang="en-GB" sz="2000" b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090205" y="4699537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335155" y="4676019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41" y="4576485"/>
            <a:ext cx="1191540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3945279" y="4592672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20865" y="5578321"/>
            <a:ext cx="744362" cy="588148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7508318" y="5661289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418929" y="4570547"/>
            <a:ext cx="746297" cy="602837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8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35" grpId="0"/>
      <p:bldP spid="36" grpId="0"/>
      <p:bldP spid="37" grpId="0"/>
      <p:bldP spid="38" grpId="0"/>
      <p:bldP spid="41" grpId="0"/>
      <p:bldP spid="45" grpId="0"/>
      <p:bldP spid="46" grpId="0"/>
      <p:bldP spid="47" grpId="0"/>
      <p:bldP spid="50" grpId="0"/>
      <p:bldP spid="60" grpId="0"/>
      <p:bldP spid="61" grpId="0"/>
      <p:bldP spid="64" grpId="0"/>
      <p:bldP spid="67" grpId="0"/>
      <p:bldP spid="70" grpId="0"/>
      <p:bldP spid="71" grpId="0"/>
      <p:bldP spid="72" grpId="0"/>
      <p:bldP spid="74" grpId="0"/>
      <p:bldP spid="2" grpId="0" animBg="1"/>
      <p:bldP spid="62" grpId="0"/>
      <p:bldP spid="5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3247" y="116632"/>
            <a:ext cx="8157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smtClean="0">
                <a:solidFill>
                  <a:prstClr val="black"/>
                </a:solidFill>
              </a:rPr>
              <a:t>TLEP design </a:t>
            </a:r>
            <a:r>
              <a:rPr lang="fr-CH" sz="3600" b="1" dirty="0" err="1" smtClean="0">
                <a:solidFill>
                  <a:prstClr val="black"/>
                </a:solidFill>
              </a:rPr>
              <a:t>study</a:t>
            </a:r>
            <a:r>
              <a:rPr lang="fr-CH" sz="3600" b="1" dirty="0" smtClean="0">
                <a:solidFill>
                  <a:prstClr val="black"/>
                </a:solidFill>
              </a:rPr>
              <a:t>:  </a:t>
            </a:r>
            <a:r>
              <a:rPr lang="fr-CH" sz="3600" b="1" dirty="0" smtClean="0">
                <a:solidFill>
                  <a:srgbClr val="0000FF"/>
                </a:solidFill>
              </a:rPr>
              <a:t>http://cern.ch/tlep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800" b="1" dirty="0">
                <a:solidFill>
                  <a:srgbClr val="0000FF"/>
                </a:solidFill>
              </a:rPr>
              <a:t> </a:t>
            </a:r>
            <a:r>
              <a:rPr lang="fr-CH" sz="2800" b="1" dirty="0" smtClean="0">
                <a:solidFill>
                  <a:srgbClr val="0000FF"/>
                </a:solidFill>
              </a:rPr>
              <a:t>   </a:t>
            </a:r>
            <a:r>
              <a:rPr lang="fr-CH" sz="2000" b="1" dirty="0" err="1" smtClean="0">
                <a:solidFill>
                  <a:prstClr val="black"/>
                </a:solidFill>
              </a:rPr>
              <a:t>where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you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can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subscribe</a:t>
            </a:r>
            <a:r>
              <a:rPr lang="fr-CH" sz="2000" b="1" dirty="0" smtClean="0">
                <a:solidFill>
                  <a:prstClr val="black"/>
                </a:solidFill>
              </a:rPr>
              <a:t> for </a:t>
            </a:r>
            <a:r>
              <a:rPr lang="fr-CH" sz="2000" b="1" dirty="0" err="1" smtClean="0">
                <a:solidFill>
                  <a:prstClr val="black"/>
                </a:solidFill>
              </a:rPr>
              <a:t>work</a:t>
            </a:r>
            <a:r>
              <a:rPr lang="fr-CH" sz="2000" b="1" dirty="0" smtClean="0">
                <a:solidFill>
                  <a:prstClr val="black"/>
                </a:solidFill>
              </a:rPr>
              <a:t>, information, newsletter , etc… </a:t>
            </a:r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1" t="20419" r="5126" b="6188"/>
          <a:stretch/>
        </p:blipFill>
        <p:spPr bwMode="auto">
          <a:xfrm>
            <a:off x="467544" y="1220610"/>
            <a:ext cx="7241903" cy="3945761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80449" y="5304294"/>
            <a:ext cx="817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Global </a:t>
            </a:r>
            <a:r>
              <a:rPr lang="fr-CH" b="1" dirty="0" err="1" smtClean="0">
                <a:solidFill>
                  <a:prstClr val="black"/>
                </a:solidFill>
              </a:rPr>
              <a:t>endeavour</a:t>
            </a:r>
            <a:r>
              <a:rPr lang="fr-CH" b="1" dirty="0" smtClean="0">
                <a:solidFill>
                  <a:prstClr val="black"/>
                </a:solidFill>
              </a:rPr>
              <a:t>: </a:t>
            </a:r>
            <a:r>
              <a:rPr lang="fr-CH" b="1" dirty="0" err="1" smtClean="0">
                <a:solidFill>
                  <a:prstClr val="black"/>
                </a:solidFill>
              </a:rPr>
              <a:t>collaborators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from</a:t>
            </a:r>
            <a:r>
              <a:rPr lang="fr-CH" b="1" dirty="0" smtClean="0">
                <a:solidFill>
                  <a:prstClr val="black"/>
                </a:solidFill>
              </a:rPr>
              <a:t> Europe, US, </a:t>
            </a:r>
            <a:r>
              <a:rPr lang="fr-CH" b="1" dirty="0" err="1" smtClean="0">
                <a:solidFill>
                  <a:prstClr val="black"/>
                </a:solidFill>
              </a:rPr>
              <a:t>Japan</a:t>
            </a:r>
            <a:r>
              <a:rPr lang="fr-CH" b="1" dirty="0" smtClean="0">
                <a:solidFill>
                  <a:prstClr val="black"/>
                </a:solidFill>
              </a:rPr>
              <a:t>, China ,…</a:t>
            </a:r>
            <a:r>
              <a:rPr lang="fr-CH" b="1" dirty="0" smtClean="0">
                <a:solidFill>
                  <a:prstClr val="black"/>
                </a:solidFill>
                <a:sym typeface="Wingdings" pitchFamily="2" charset="2"/>
              </a:rPr>
              <a:t> </a:t>
            </a:r>
            <a:endParaRPr lang="fr-CH" b="1" dirty="0" smtClean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5673626"/>
            <a:ext cx="9035856" cy="11387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err="1" smtClean="0">
                <a:solidFill>
                  <a:srgbClr val="0000CC"/>
                </a:solidFill>
              </a:rPr>
              <a:t>Next</a:t>
            </a:r>
            <a:r>
              <a:rPr lang="fr-CH" sz="2000" b="1" dirty="0" smtClean="0">
                <a:solidFill>
                  <a:srgbClr val="0000CC"/>
                </a:solidFill>
              </a:rPr>
              <a:t> </a:t>
            </a:r>
            <a:r>
              <a:rPr lang="fr-CH" sz="2000" b="1" dirty="0" err="1" smtClean="0">
                <a:solidFill>
                  <a:srgbClr val="0000CC"/>
                </a:solidFill>
              </a:rPr>
              <a:t>events</a:t>
            </a:r>
            <a:r>
              <a:rPr lang="fr-CH" sz="2000" b="1" dirty="0" smtClean="0">
                <a:solidFill>
                  <a:srgbClr val="0000CC"/>
                </a:solidFill>
              </a:rPr>
              <a:t>: TLEP workshops 25-26 July 2013, </a:t>
            </a:r>
            <a:r>
              <a:rPr lang="fr-CH" sz="2000" b="1" dirty="0" err="1" smtClean="0">
                <a:solidFill>
                  <a:srgbClr val="0000CC"/>
                </a:solidFill>
              </a:rPr>
              <a:t>Fermilab</a:t>
            </a:r>
            <a:endParaRPr lang="fr-CH" sz="2000" b="1" dirty="0" smtClean="0">
              <a:solidFill>
                <a:srgbClr val="0000CC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smtClean="0">
                <a:solidFill>
                  <a:srgbClr val="0000CC"/>
                </a:solidFill>
              </a:rPr>
              <a:t>16-18 </a:t>
            </a:r>
            <a:r>
              <a:rPr lang="fr-CH" sz="2000" b="1" dirty="0" err="1" smtClean="0">
                <a:solidFill>
                  <a:srgbClr val="0000CC"/>
                </a:solidFill>
              </a:rPr>
              <a:t>October</a:t>
            </a:r>
            <a:r>
              <a:rPr lang="fr-CH" sz="2000" b="1" dirty="0" smtClean="0">
                <a:solidFill>
                  <a:srgbClr val="0000CC"/>
                </a:solidFill>
              </a:rPr>
              <a:t>, CERN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800" b="1" dirty="0" smtClean="0">
                <a:solidFill>
                  <a:srgbClr val="FF0000"/>
                </a:solidFill>
              </a:rPr>
              <a:t>Joint VHE-LHC+ TLEP kick-off meeting in </a:t>
            </a:r>
            <a:r>
              <a:rPr lang="fr-CH" sz="2800" b="1" dirty="0" err="1">
                <a:solidFill>
                  <a:srgbClr val="FF0000"/>
                </a:solidFill>
              </a:rPr>
              <a:t>F</a:t>
            </a:r>
            <a:r>
              <a:rPr lang="fr-CH" sz="2800" b="1" dirty="0" err="1" smtClean="0">
                <a:solidFill>
                  <a:srgbClr val="FF0000"/>
                </a:solidFill>
              </a:rPr>
              <a:t>ebruary</a:t>
            </a:r>
            <a:r>
              <a:rPr lang="fr-CH" sz="2800" b="1" dirty="0" smtClean="0">
                <a:solidFill>
                  <a:srgbClr val="FF0000"/>
                </a:solidFill>
              </a:rPr>
              <a:t> 2014</a:t>
            </a:r>
            <a:endParaRPr lang="fr-CH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09367" y="1340768"/>
            <a:ext cx="12795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i="1" dirty="0" smtClean="0">
                <a:solidFill>
                  <a:srgbClr val="00B050"/>
                </a:solidFill>
                <a:latin typeface="Times New Roman" pitchFamily="18" charset="0"/>
              </a:rPr>
              <a:t>R. Aleksan,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i="1" dirty="0" smtClean="0">
                <a:solidFill>
                  <a:srgbClr val="00B050"/>
                </a:solidFill>
                <a:latin typeface="Times New Roman" pitchFamily="18" charset="0"/>
              </a:rPr>
              <a:t>A. Blondel,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i="1" dirty="0" smtClean="0">
                <a:solidFill>
                  <a:srgbClr val="00B050"/>
                </a:solidFill>
                <a:latin typeface="Times New Roman" pitchFamily="18" charset="0"/>
              </a:rPr>
              <a:t>P. Janot,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i="1" dirty="0" smtClean="0">
                <a:solidFill>
                  <a:srgbClr val="00B050"/>
                </a:solidFill>
                <a:latin typeface="Times New Roman" pitchFamily="18" charset="0"/>
              </a:rPr>
              <a:t>M. Koratzinos,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i="1" dirty="0">
                <a:solidFill>
                  <a:srgbClr val="00B050"/>
                </a:solidFill>
                <a:latin typeface="Times New Roman" pitchFamily="18" charset="0"/>
              </a:rPr>
              <a:t>e</a:t>
            </a:r>
            <a:r>
              <a:rPr lang="fr-CH" sz="1400" b="1" i="1" dirty="0" smtClean="0">
                <a:solidFill>
                  <a:srgbClr val="00B050"/>
                </a:solidFill>
                <a:latin typeface="Times New Roman" pitchFamily="18" charset="0"/>
              </a:rPr>
              <a:t>t al</a:t>
            </a:r>
          </a:p>
        </p:txBody>
      </p:sp>
      <p:sp>
        <p:nvSpPr>
          <p:cNvPr id="2" name="TextBox 1"/>
          <p:cNvSpPr txBox="1"/>
          <p:nvPr/>
        </p:nvSpPr>
        <p:spPr>
          <a:xfrm rot="20622266">
            <a:off x="1168206" y="2685659"/>
            <a:ext cx="6199133" cy="10156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i="1" dirty="0">
                <a:latin typeface="+mj-lt"/>
              </a:rPr>
              <a:t>w</a:t>
            </a:r>
            <a:r>
              <a:rPr lang="en-US" sz="6000" i="1" dirty="0" smtClean="0">
                <a:latin typeface="+mj-lt"/>
              </a:rPr>
              <a:t>elcome on board!</a:t>
            </a:r>
            <a:endParaRPr lang="en-GB" sz="6000" i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5677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174945"/>
            <a:ext cx="4648200" cy="3486150"/>
          </a:xfrm>
          <a:prstGeom prst="rect">
            <a:avLst/>
          </a:prstGeom>
        </p:spPr>
      </p:pic>
      <p:sp>
        <p:nvSpPr>
          <p:cNvPr id="7" name="Slide Number Placeholder 1"/>
          <p:cNvSpPr txBox="1">
            <a:spLocks/>
          </p:cNvSpPr>
          <p:nvPr/>
        </p:nvSpPr>
        <p:spPr>
          <a:xfrm>
            <a:off x="7010400" y="266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22750" y="1592076"/>
            <a:ext cx="8964488" cy="1323439"/>
          </a:xfrm>
          <a:prstGeom prst="rect">
            <a:avLst/>
          </a:prstGeom>
          <a:solidFill>
            <a:srgbClr val="CCCC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sym typeface="Wingdings"/>
              </a:rPr>
              <a:t>Huge efforts over last months to prepare for high </a:t>
            </a:r>
            <a:r>
              <a:rPr lang="en-US" dirty="0" err="1" smtClean="0">
                <a:solidFill>
                  <a:prstClr val="black"/>
                </a:solidFill>
                <a:sym typeface="Wingdings"/>
              </a:rPr>
              <a:t>lumi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and pile-up expected in 2012: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prstClr val="black"/>
                </a:solidFill>
                <a:sym typeface="Wingdings"/>
              </a:rPr>
              <a:t>optimized trigger and offline algorithms (tracking, </a:t>
            </a:r>
            <a:r>
              <a:rPr lang="en-US" dirty="0" err="1" smtClean="0">
                <a:solidFill>
                  <a:prstClr val="black"/>
                </a:solidFill>
                <a:sym typeface="Wingdings"/>
              </a:rPr>
              <a:t>calo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noise treatment, physics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objects) </a:t>
            </a:r>
          </a:p>
          <a:p>
            <a:r>
              <a:rPr lang="en-US" dirty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   mitigate impact of pile-up on CPU, rates, efficiency, identification, resolution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prstClr val="black"/>
                </a:solidFill>
                <a:sym typeface="Wingdings"/>
              </a:rPr>
              <a:t>in spite of x2 larger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CPU/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event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and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event size  we do not request additional computing </a:t>
            </a:r>
          </a:p>
          <a:p>
            <a:r>
              <a:rPr lang="en-US" dirty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   resources (optimized computing model, increased fraction of fast simulation, etc.)</a:t>
            </a:r>
            <a:endParaRPr lang="en-US" dirty="0">
              <a:solidFill>
                <a:prstClr val="black"/>
              </a:solidFill>
              <a:sym typeface="Wingding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" y="-21233"/>
            <a:ext cx="9144000" cy="3080742"/>
            <a:chOff x="0" y="2203650"/>
            <a:chExt cx="9144000" cy="3080742"/>
          </a:xfrm>
        </p:grpSpPr>
        <p:pic>
          <p:nvPicPr>
            <p:cNvPr id="10" name="Picture 9" descr="Untitle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03650"/>
              <a:ext cx="9144000" cy="3080742"/>
            </a:xfrm>
            <a:prstGeom prst="rect">
              <a:avLst/>
            </a:prstGeom>
          </p:spPr>
        </p:pic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107510" y="4713967"/>
              <a:ext cx="1226618" cy="46166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400" dirty="0" smtClean="0">
                  <a:solidFill>
                    <a:prstClr val="black"/>
                  </a:solidFill>
                  <a:cs typeface="Lucida Grande"/>
                  <a:sym typeface="Wingdings"/>
                </a:rPr>
                <a:t>ATLAS</a:t>
              </a:r>
              <a:endParaRPr lang="en-US" sz="2400" dirty="0" smtClean="0">
                <a:solidFill>
                  <a:prstClr val="black"/>
                </a:solidFill>
                <a:sym typeface="Wingdings"/>
              </a:endParaRPr>
            </a:p>
          </p:txBody>
        </p:sp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89934" y="2203650"/>
              <a:ext cx="8932253" cy="46166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400" dirty="0" smtClean="0">
                  <a:solidFill>
                    <a:prstClr val="black"/>
                  </a:solidFill>
                  <a:sym typeface="Wingdings"/>
                </a:rPr>
                <a:t>Z </a:t>
              </a:r>
              <a:r>
                <a:rPr lang="en-US" sz="2400" dirty="0" err="1" smtClean="0">
                  <a:solidFill>
                    <a:prstClr val="black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r>
                <a:rPr lang="en-US" sz="2400" dirty="0" smtClean="0">
                  <a:solidFill>
                    <a:prstClr val="black"/>
                  </a:solidFill>
                  <a:sym typeface="Wingdings"/>
                </a:rPr>
                <a:t> event from 2012 data with 25 reconstructed vertices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01499" y="3229913"/>
            <a:ext cx="22857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pile up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will increase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at higher energy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→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experiments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request 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25 ns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operation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in 2015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8304" y="6412813"/>
            <a:ext cx="1416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M. Lamont, IPAC’13</a:t>
            </a:r>
            <a:endParaRPr lang="en-GB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1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0272" y="1196752"/>
            <a:ext cx="167687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ATLAS &amp; CMS</a:t>
            </a:r>
            <a:br>
              <a:rPr lang="en-US" dirty="0" smtClean="0"/>
            </a:br>
            <a:r>
              <a:rPr lang="en-US" i="1" dirty="0" err="1" smtClean="0"/>
              <a:t>pp</a:t>
            </a:r>
            <a:r>
              <a:rPr lang="en-US" i="1" dirty="0" smtClean="0"/>
              <a:t> </a:t>
            </a:r>
            <a:r>
              <a:rPr lang="en-US" dirty="0" smtClean="0"/>
              <a:t>physics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4642"/>
            <a:ext cx="6559937" cy="63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0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620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821884"/>
            <a:ext cx="2819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luminosity </a:t>
            </a:r>
            <a:r>
              <a:rPr lang="en-US" sz="2000" dirty="0" err="1">
                <a:solidFill>
                  <a:srgbClr val="FF0000"/>
                </a:solidFill>
              </a:rPr>
              <a:t>levelling</a:t>
            </a:r>
            <a:r>
              <a:rPr lang="en-US" sz="2000" dirty="0">
                <a:solidFill>
                  <a:srgbClr val="FF0000"/>
                </a:solidFill>
              </a:rPr>
              <a:t> at around 4e32 cm</a:t>
            </a:r>
            <a:r>
              <a:rPr lang="en-US" sz="2000" baseline="30000" dirty="0">
                <a:solidFill>
                  <a:srgbClr val="FF0000"/>
                </a:solidFill>
              </a:rPr>
              <a:t>-2</a:t>
            </a:r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baseline="30000" dirty="0">
                <a:solidFill>
                  <a:srgbClr val="FF0000"/>
                </a:solidFill>
              </a:rPr>
              <a:t>-1</a:t>
            </a:r>
            <a:r>
              <a:rPr lang="en-US" sz="2000" dirty="0">
                <a:solidFill>
                  <a:srgbClr val="FF0000"/>
                </a:solidFill>
              </a:rPr>
              <a:t> via transverse separation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(with a tilted crossing angle)</a:t>
            </a:r>
          </a:p>
        </p:txBody>
      </p:sp>
      <p:sp>
        <p:nvSpPr>
          <p:cNvPr id="9" name="Up Arrow 8"/>
          <p:cNvSpPr/>
          <p:nvPr/>
        </p:nvSpPr>
        <p:spPr>
          <a:xfrm>
            <a:off x="7162800" y="2209800"/>
            <a:ext cx="457200" cy="457200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28194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not completely trivial!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" y="914400"/>
            <a:ext cx="6093359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21336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ATLAS/CMS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0600" y="2895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LHCb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121400" y="4191000"/>
            <a:ext cx="3022600" cy="2667000"/>
            <a:chOff x="6121400" y="4191000"/>
            <a:chExt cx="3022600" cy="2667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1400" y="4845223"/>
              <a:ext cx="3022600" cy="201277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400800" y="4191000"/>
              <a:ext cx="2590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</a:rPr>
                <a:t>first evidence for the decay </a:t>
              </a:r>
              <a:r>
                <a:rPr lang="en-US" b="1" i="1" dirty="0" err="1">
                  <a:solidFill>
                    <a:prstClr val="black"/>
                  </a:solidFill>
                </a:rPr>
                <a:t>B</a:t>
              </a:r>
              <a:r>
                <a:rPr lang="en-US" b="1" i="1" baseline="-25000" dirty="0" err="1">
                  <a:solidFill>
                    <a:prstClr val="black"/>
                  </a:solidFill>
                </a:rPr>
                <a:t>s</a:t>
              </a:r>
              <a:r>
                <a:rPr lang="en-US" b="1" dirty="0">
                  <a:solidFill>
                    <a:prstClr val="black"/>
                  </a:solidFill>
                </a:rPr>
                <a:t> -&gt; </a:t>
              </a:r>
              <a:r>
                <a:rPr lang="en-US" b="1" dirty="0">
                  <a:solidFill>
                    <a:prstClr val="black"/>
                  </a:solidFill>
                  <a:latin typeface="Symbol" pitchFamily="18" charset="2"/>
                </a:rPr>
                <a:t>m</a:t>
              </a:r>
              <a:r>
                <a:rPr lang="en-US" b="1" baseline="30000" dirty="0">
                  <a:solidFill>
                    <a:prstClr val="black"/>
                  </a:solidFill>
                </a:rPr>
                <a:t>+</a:t>
              </a:r>
              <a:r>
                <a:rPr lang="en-US" b="1" dirty="0">
                  <a:solidFill>
                    <a:prstClr val="black"/>
                  </a:solidFill>
                </a:rPr>
                <a:t> </a:t>
              </a:r>
              <a:r>
                <a:rPr lang="en-US" b="1" dirty="0">
                  <a:solidFill>
                    <a:prstClr val="black"/>
                  </a:solidFill>
                  <a:latin typeface="Symbol" pitchFamily="18" charset="2"/>
                </a:rPr>
                <a:t>m</a:t>
              </a:r>
              <a:r>
                <a:rPr lang="en-US" b="1" baseline="30000" dirty="0">
                  <a:solidFill>
                    <a:prstClr val="black"/>
                  </a:solidFill>
                </a:rPr>
                <a:t>-</a:t>
              </a:r>
            </a:p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1520" y="6021288"/>
            <a:ext cx="1416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M. Lamont, IPAC’13</a:t>
            </a:r>
            <a:endParaRPr lang="en-GB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60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>
            <a:latin typeface="+mj-lt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4627</TotalTime>
  <Words>3566</Words>
  <Application>Microsoft Macintosh PowerPoint</Application>
  <PresentationFormat>Présentation à l'écran (4:3)</PresentationFormat>
  <Paragraphs>721</Paragraphs>
  <Slides>67</Slides>
  <Notes>9</Notes>
  <HiddenSlides>0</HiddenSlides>
  <MMClips>0</MMClips>
  <ScaleCrop>false</ScaleCrop>
  <HeadingPairs>
    <vt:vector size="6" baseType="variant">
      <vt:variant>
        <vt:lpstr>Thème</vt:lpstr>
      </vt:variant>
      <vt:variant>
        <vt:i4>13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67</vt:i4>
      </vt:variant>
    </vt:vector>
  </HeadingPairs>
  <TitlesOfParts>
    <vt:vector size="81" baseType="lpstr">
      <vt:lpstr>Office Theme</vt:lpstr>
      <vt:lpstr>3_Default Design</vt:lpstr>
      <vt:lpstr>6_Office Theme</vt:lpstr>
      <vt:lpstr>1_Office Theme</vt:lpstr>
      <vt:lpstr>2_Office Theme</vt:lpstr>
      <vt:lpstr>3_Office Theme</vt:lpstr>
      <vt:lpstr>7_Office Theme</vt:lpstr>
      <vt:lpstr>4_Office Theme</vt:lpstr>
      <vt:lpstr>12_Office Theme</vt:lpstr>
      <vt:lpstr>19_Office Theme</vt:lpstr>
      <vt:lpstr>20_Office Theme</vt:lpstr>
      <vt:lpstr>8_Office Theme</vt:lpstr>
      <vt:lpstr>5_Office Theme</vt:lpstr>
      <vt:lpstr>Equation</vt:lpstr>
      <vt:lpstr>LHC Status &amp; Plans</vt:lpstr>
      <vt:lpstr> short LHC history</vt:lpstr>
      <vt:lpstr>Présentation PowerPoint</vt:lpstr>
      <vt:lpstr>integrated pp luminosity 2010-12</vt:lpstr>
      <vt:lpstr>reliable luminosity forecasts</vt:lpstr>
      <vt:lpstr>peak performance through the years</vt:lpstr>
      <vt:lpstr>Présentation PowerPoint</vt:lpstr>
      <vt:lpstr>ATLAS &amp; CMS pp physics</vt:lpstr>
      <vt:lpstr>LHCb</vt:lpstr>
      <vt:lpstr>Présentation PowerPoint</vt:lpstr>
      <vt:lpstr>Pb-Pb</vt:lpstr>
      <vt:lpstr>proton-lead</vt:lpstr>
      <vt:lpstr>operational cycle</vt:lpstr>
      <vt:lpstr>availability</vt:lpstr>
      <vt:lpstr>Présentation PowerPoint</vt:lpstr>
      <vt:lpstr>earlier this week – “All Clear” for LHC UFOs?</vt:lpstr>
      <vt:lpstr>Présentation PowerPoint</vt:lpstr>
      <vt:lpstr>Long Shutdown 1 - motivation</vt:lpstr>
      <vt:lpstr>2008 “incident”</vt:lpstr>
      <vt:lpstr>Présentation PowerPoint</vt:lpstr>
      <vt:lpstr>Présentation PowerPoint</vt:lpstr>
      <vt:lpstr>Présentation PowerPoint</vt:lpstr>
      <vt:lpstr>2015 – post LS1 </vt:lpstr>
      <vt:lpstr>Présentation PowerPoint</vt:lpstr>
      <vt:lpstr>draft early 2015 schedule</vt:lpstr>
      <vt:lpstr>example LHC time line – next ten years</vt:lpstr>
      <vt:lpstr>Linac4 (160 MeV H- instead of 50-MeV p)</vt:lpstr>
      <vt:lpstr>RLIUP 2013 “Review of LHC and injector upgrade plans”, CERN, October 2013</vt:lpstr>
      <vt:lpstr>LHC luminosity forecast</vt:lpstr>
      <vt:lpstr>HL-LHC – modifications</vt:lpstr>
      <vt:lpstr>(HL-)LHC Time Line</vt:lpstr>
      <vt:lpstr>in LHC: 1.2 km of new equipment …</vt:lpstr>
      <vt:lpstr>HL-LHC Official Beam Parameters </vt:lpstr>
      <vt:lpstr>Présentation PowerPoint</vt:lpstr>
      <vt:lpstr>Présentation PowerPoint</vt:lpstr>
      <vt:lpstr>Présentation PowerPoint</vt:lpstr>
      <vt:lpstr>final goal : 3000 fb-1 by 2030’s…</vt:lpstr>
      <vt:lpstr>Présentation PowerPoint</vt:lpstr>
      <vt:lpstr>HL-LHC optics</vt:lpstr>
      <vt:lpstr>Présentation PowerPoint</vt:lpstr>
      <vt:lpstr>Présentation PowerPoint</vt:lpstr>
      <vt:lpstr>Présentation PowerPoint</vt:lpstr>
      <vt:lpstr>breaking news – PoP double-ridge  cavity achieved 7 MV deflecting voltage cw</vt:lpstr>
      <vt:lpstr>HL-LHC preliminary budget estimate</vt:lpstr>
      <vt:lpstr>Présentation PowerPoint</vt:lpstr>
      <vt:lpstr>beyond HL-LHC?</vt:lpstr>
      <vt:lpstr>High-Energy LHC</vt:lpstr>
      <vt:lpstr>Présentation PowerPoint</vt:lpstr>
      <vt:lpstr>VHE-LHC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pp Higgs factories</vt:lpstr>
      <vt:lpstr>pp Higgs coupling cross sections vs c.m. energy</vt:lpstr>
      <vt:lpstr>Présentation PowerPoint</vt:lpstr>
      <vt:lpstr>Higgs factory performances</vt:lpstr>
      <vt:lpstr>SuperKEKB</vt:lpstr>
      <vt:lpstr>Présentation PowerPoint</vt:lpstr>
      <vt:lpstr>GMS-2T (TLEP)</vt:lpstr>
      <vt:lpstr>conclusions - LHC</vt:lpstr>
      <vt:lpstr>conclusions – HL-LHC &amp; beyond</vt:lpstr>
      <vt:lpstr>Présentation PowerPoint</vt:lpstr>
      <vt:lpstr>Présentation PowerPoint</vt:lpstr>
      <vt:lpstr>Présentation PowerPoint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High-Energy Frontier Circular Colliders</dc:title>
  <dc:creator>Frank Zimmermann</dc:creator>
  <cp:lastModifiedBy>Nicolas Delerue</cp:lastModifiedBy>
  <cp:revision>46</cp:revision>
  <dcterms:created xsi:type="dcterms:W3CDTF">2013-06-22T17:06:39Z</dcterms:created>
  <dcterms:modified xsi:type="dcterms:W3CDTF">2013-06-30T22:10:30Z</dcterms:modified>
</cp:coreProperties>
</file>