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41"/>
  </p:notesMasterIdLst>
  <p:handoutMasterIdLst>
    <p:handoutMasterId r:id="rId42"/>
  </p:handoutMasterIdLst>
  <p:sldIdLst>
    <p:sldId id="426" r:id="rId3"/>
    <p:sldId id="677" r:id="rId4"/>
    <p:sldId id="678" r:id="rId5"/>
    <p:sldId id="287" r:id="rId6"/>
    <p:sldId id="691" r:id="rId7"/>
    <p:sldId id="692" r:id="rId8"/>
    <p:sldId id="694" r:id="rId9"/>
    <p:sldId id="684" r:id="rId10"/>
    <p:sldId id="685" r:id="rId11"/>
    <p:sldId id="687" r:id="rId12"/>
    <p:sldId id="682" r:id="rId13"/>
    <p:sldId id="695" r:id="rId14"/>
    <p:sldId id="683" r:id="rId15"/>
    <p:sldId id="697" r:id="rId16"/>
    <p:sldId id="698" r:id="rId17"/>
    <p:sldId id="700" r:id="rId18"/>
    <p:sldId id="701" r:id="rId19"/>
    <p:sldId id="703" r:id="rId20"/>
    <p:sldId id="702" r:id="rId21"/>
    <p:sldId id="666" r:id="rId22"/>
    <p:sldId id="633" r:id="rId23"/>
    <p:sldId id="704" r:id="rId24"/>
    <p:sldId id="705" r:id="rId25"/>
    <p:sldId id="706" r:id="rId26"/>
    <p:sldId id="614" r:id="rId27"/>
    <p:sldId id="712" r:id="rId28"/>
    <p:sldId id="713" r:id="rId29"/>
    <p:sldId id="714" r:id="rId30"/>
    <p:sldId id="711" r:id="rId31"/>
    <p:sldId id="649" r:id="rId32"/>
    <p:sldId id="650" r:id="rId33"/>
    <p:sldId id="652" r:id="rId34"/>
    <p:sldId id="690" r:id="rId35"/>
    <p:sldId id="688" r:id="rId36"/>
    <p:sldId id="651" r:id="rId37"/>
    <p:sldId id="689" r:id="rId38"/>
    <p:sldId id="709" r:id="rId39"/>
    <p:sldId id="669" r:id="rId40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941" autoAdjust="0"/>
    <p:restoredTop sz="88374" autoAdjust="0"/>
  </p:normalViewPr>
  <p:slideViewPr>
    <p:cSldViewPr>
      <p:cViewPr>
        <p:scale>
          <a:sx n="73" d="100"/>
          <a:sy n="73" d="100"/>
        </p:scale>
        <p:origin x="-3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ny\Documents\www\talks\HiggsXS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ny\Documents\www\talks\HiggsXS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0070C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Sheet1!$A$1:$A$4</c:f>
              <c:strCache>
                <c:ptCount val="4"/>
                <c:pt idx="0">
                  <c:v>ggF</c:v>
                </c:pt>
                <c:pt idx="1">
                  <c:v>ttH</c:v>
                </c:pt>
                <c:pt idx="2">
                  <c:v>VBF</c:v>
                </c:pt>
                <c:pt idx="3">
                  <c:v>VH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19.5</c:v>
                </c:pt>
                <c:pt idx="1">
                  <c:v>0.1</c:v>
                </c:pt>
                <c:pt idx="2">
                  <c:v>1.6</c:v>
                </c:pt>
                <c:pt idx="3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983927362436585"/>
          <c:y val="0.22312331106485997"/>
          <c:w val="0.22399951772812851"/>
          <c:h val="0.5053245423804463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0070C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Sheet1!$A$1:$A$4</c:f>
              <c:strCache>
                <c:ptCount val="4"/>
                <c:pt idx="0">
                  <c:v>ggF</c:v>
                </c:pt>
                <c:pt idx="1">
                  <c:v>ttH</c:v>
                </c:pt>
                <c:pt idx="2">
                  <c:v>VBF</c:v>
                </c:pt>
                <c:pt idx="3">
                  <c:v>VH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19.5</c:v>
                </c:pt>
                <c:pt idx="1">
                  <c:v>0.1</c:v>
                </c:pt>
                <c:pt idx="2">
                  <c:v>1.6</c:v>
                </c:pt>
                <c:pt idx="3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983927362436585"/>
          <c:y val="0.22312331106485997"/>
          <c:w val="0.22399951772812851"/>
          <c:h val="0.5053245423804463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2D341-558B-4FB9-922B-1A84BEC108D9}" type="datetimeFigureOut">
              <a:rPr lang="en-GB" smtClean="0"/>
              <a:pPr/>
              <a:t>25/07/2013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B6AEE-0ADF-47FD-BE64-981BFE0B92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04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3D641-E645-434B-B010-81F1938B4250}" type="datetimeFigureOut">
              <a:rPr lang="en-US" smtClean="0"/>
              <a:pPr/>
              <a:t>7/25/2013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79AF-D570-4B4D-840E-EE954D4D4C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7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2338" y="742950"/>
            <a:ext cx="4951412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88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A9032-FB20-4BE5-8490-6F35710246C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92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9741-181B-C843-8397-B3A616220FE0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white">
                    <a:shade val="50000"/>
                  </a:prstClr>
                </a:solidFill>
              </a:rPr>
              <a:t>Exploring the Origin of Mass: A New Dawn</a:t>
            </a:r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/>
              <a:t>23/4/10</a:t>
            </a: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GB" smtClean="0"/>
              <a:t>Exploring the Origin of Mass: A New Dawn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23/4/10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/>
            <a:r>
              <a:rPr lang="en-GB" dirty="0" smtClean="0"/>
              <a:t>Exploring the Origin of Mass: A New Dawn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099BB06-496F-4761-8A19-8D80EFA7D74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/>
            <a:r>
              <a:rPr lang="en-GB" dirty="0" smtClean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1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chart" Target="../charts/chart2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6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2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gif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322" y="44624"/>
            <a:ext cx="487917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439472" cy="1384176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appy 	</a:t>
            </a: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irthday</a:t>
            </a:r>
            <a:b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		o</a:t>
            </a:r>
            <a:b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		s</a:t>
            </a:r>
            <a:b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		o</a:t>
            </a:r>
            <a:b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GB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 and Couplings in ATLAS:</a:t>
            </a:r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of a Higgs Boson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732240" y="5227313"/>
            <a:ext cx="2275621" cy="83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07704" y="5686127"/>
            <a:ext cx="7236296" cy="911225"/>
          </a:xfrm>
          <a:prstGeom prst="rect">
            <a:avLst/>
          </a:prstGeom>
        </p:spPr>
        <p:txBody>
          <a:bodyPr vert="horz" lIns="118872" tIns="0" rIns="4572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Tony Doyle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behalf of the ATLAS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AutoShape 2" descr="http://www.higgshunting.fr/images/bandeau_annime_higgs_Hunting2013.gif"/>
          <p:cNvSpPr>
            <a:spLocks noChangeAspect="1" noChangeArrowheads="1"/>
          </p:cNvSpPr>
          <p:nvPr/>
        </p:nvSpPr>
        <p:spPr bwMode="auto">
          <a:xfrm>
            <a:off x="63500" y="-136525"/>
            <a:ext cx="93440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09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3434532" cy="11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8159" y="116632"/>
            <a:ext cx="3759785" cy="684057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Signal Strength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pic>
        <p:nvPicPr>
          <p:cNvPr id="14" name="Picture 2" descr="https://atlas.web.cern.ch/Atlas/GROUPS/PHYSICS/PAPERS/HIGG-2013-02/fig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40" y="507515"/>
            <a:ext cx="4417953" cy="57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76470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Signal strength μ = σ/</a:t>
            </a:r>
            <a:r>
              <a:rPr lang="en-GB" dirty="0" err="1"/>
              <a:t>σ</a:t>
            </a:r>
            <a:r>
              <a:rPr lang="en-GB" baseline="-25000" dirty="0" err="1"/>
              <a:t>SM</a:t>
            </a:r>
            <a:r>
              <a:rPr lang="en-GB" dirty="0"/>
              <a:t> </a:t>
            </a:r>
          </a:p>
          <a:p>
            <a:r>
              <a:rPr lang="en-GB" dirty="0" smtClean="0"/>
              <a:t>Combination </a:t>
            </a:r>
            <a:r>
              <a:rPr lang="en-GB" dirty="0"/>
              <a:t>of </a:t>
            </a:r>
            <a:r>
              <a:rPr lang="en-GB" dirty="0" smtClean="0"/>
              <a:t> </a:t>
            </a:r>
            <a:r>
              <a:rPr lang="en-GB" dirty="0" err="1" smtClean="0"/>
              <a:t>diboson</a:t>
            </a:r>
            <a:r>
              <a:rPr lang="en-GB" dirty="0" smtClean="0"/>
              <a:t> final states</a:t>
            </a:r>
          </a:p>
          <a:p>
            <a:r>
              <a:rPr lang="pt-BR" dirty="0"/>
              <a:t>H → γγ </a:t>
            </a:r>
          </a:p>
          <a:p>
            <a:r>
              <a:rPr lang="pt-BR" dirty="0"/>
              <a:t>H → ZZ(*) → 4</a:t>
            </a:r>
            <a:r>
              <a:rPr lang="pt-BR" i="1" dirty="0"/>
              <a:t>l</a:t>
            </a:r>
            <a:endParaRPr lang="pt-BR" dirty="0"/>
          </a:p>
          <a:p>
            <a:r>
              <a:rPr lang="en-GB" dirty="0" smtClean="0"/>
              <a:t>H </a:t>
            </a:r>
            <a:r>
              <a:rPr lang="en-GB" dirty="0"/>
              <a:t>→ WW(*) → </a:t>
            </a:r>
            <a:r>
              <a:rPr lang="en-GB" i="1" dirty="0"/>
              <a:t>l</a:t>
            </a:r>
            <a:r>
              <a:rPr lang="el-GR" i="1" dirty="0"/>
              <a:t>ν</a:t>
            </a:r>
            <a:r>
              <a:rPr lang="en-GB" i="1" dirty="0"/>
              <a:t>l</a:t>
            </a:r>
            <a:r>
              <a:rPr lang="el-GR" i="1" dirty="0" smtClean="0"/>
              <a:t>ν</a:t>
            </a:r>
            <a:endParaRPr lang="en-GB" dirty="0"/>
          </a:p>
          <a:p>
            <a:r>
              <a:rPr lang="en-GB" dirty="0" smtClean="0"/>
              <a:t>measured </a:t>
            </a:r>
            <a:r>
              <a:rPr lang="en-GB" dirty="0"/>
              <a:t>assuming </a:t>
            </a:r>
            <a:r>
              <a:rPr lang="en-GB" dirty="0" err="1"/>
              <a:t>m</a:t>
            </a:r>
            <a:r>
              <a:rPr lang="en-GB" baseline="-25000" dirty="0" err="1"/>
              <a:t>H</a:t>
            </a:r>
            <a:r>
              <a:rPr lang="en-GB" dirty="0"/>
              <a:t>=125.5 </a:t>
            </a:r>
            <a:r>
              <a:rPr lang="en-GB" dirty="0" err="1"/>
              <a:t>GeV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Variation due to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 smtClean="0"/>
              <a:t> uncertainty: ±3%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Compatibility with SM </a:t>
            </a:r>
            <a:r>
              <a:rPr lang="en-GB" dirty="0"/>
              <a:t>(μ=1</a:t>
            </a:r>
            <a:r>
              <a:rPr lang="en-GB" dirty="0" smtClean="0"/>
              <a:t>): 7% 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Largest deviation </a:t>
            </a:r>
            <a:r>
              <a:rPr lang="el-GR" dirty="0" smtClean="0"/>
              <a:t>μ</a:t>
            </a:r>
            <a:r>
              <a:rPr lang="el-GR" baseline="-25000" dirty="0" smtClean="0"/>
              <a:t>γγ</a:t>
            </a:r>
            <a:r>
              <a:rPr lang="en-GB" dirty="0" smtClean="0"/>
              <a:t>: 1.9 </a:t>
            </a:r>
            <a:r>
              <a:rPr lang="en-GB" dirty="0" smtClean="0">
                <a:latin typeface="Symbol" pitchFamily="18" charset="2"/>
              </a:rPr>
              <a:t>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Including preliminary </a:t>
            </a:r>
            <a:r>
              <a:rPr lang="el-GR" dirty="0" smtClean="0"/>
              <a:t>μ</a:t>
            </a:r>
            <a:r>
              <a:rPr lang="en-GB" baseline="-25000" dirty="0"/>
              <a:t>bb</a:t>
            </a:r>
            <a:r>
              <a:rPr lang="en-GB" dirty="0"/>
              <a:t>, </a:t>
            </a:r>
            <a:r>
              <a:rPr lang="el-GR" dirty="0" smtClean="0"/>
              <a:t>μ</a:t>
            </a:r>
            <a:r>
              <a:rPr lang="el-GR" baseline="-25000" dirty="0" smtClean="0"/>
              <a:t>ττ</a:t>
            </a:r>
            <a:r>
              <a:rPr lang="en-GB" dirty="0" smtClean="0"/>
              <a:t>:</a:t>
            </a:r>
            <a:r>
              <a:rPr lang="en-GB" dirty="0"/>
              <a:t> </a:t>
            </a:r>
            <a:r>
              <a:rPr lang="el-GR" dirty="0" smtClean="0"/>
              <a:t>μ=1.</a:t>
            </a:r>
            <a:r>
              <a:rPr lang="en-GB" dirty="0" smtClean="0"/>
              <a:t>23</a:t>
            </a:r>
            <a:r>
              <a:rPr lang="en-GB" b="1" dirty="0" smtClean="0"/>
              <a:t> </a:t>
            </a:r>
            <a:r>
              <a:rPr lang="en-GB" dirty="0"/>
              <a:t>±</a:t>
            </a:r>
            <a:r>
              <a:rPr lang="el-GR" dirty="0" smtClean="0"/>
              <a:t> </a:t>
            </a:r>
            <a:r>
              <a:rPr lang="en-GB" dirty="0" smtClean="0"/>
              <a:t>0.18</a:t>
            </a:r>
          </a:p>
          <a:p>
            <a:endParaRPr lang="en-GB" dirty="0"/>
          </a:p>
          <a:p>
            <a:r>
              <a:rPr lang="en-GB" dirty="0" smtClean="0"/>
              <a:t>ATLAS </a:t>
            </a:r>
            <a:r>
              <a:rPr lang="en-GB" dirty="0"/>
              <a:t>also sets </a:t>
            </a:r>
            <a:r>
              <a:rPr lang="en-GB" dirty="0" smtClean="0"/>
              <a:t>preliminary (95%CL) limits: </a:t>
            </a:r>
          </a:p>
          <a:p>
            <a:endParaRPr lang="en-GB" dirty="0" smtClean="0"/>
          </a:p>
          <a:p>
            <a:r>
              <a:rPr lang="en-GB" dirty="0" smtClean="0"/>
              <a:t>H </a:t>
            </a:r>
            <a:r>
              <a:rPr lang="en-GB" dirty="0"/>
              <a:t>→ </a:t>
            </a:r>
            <a:r>
              <a:rPr lang="en-GB" dirty="0" err="1"/>
              <a:t>μμ</a:t>
            </a:r>
            <a:r>
              <a:rPr lang="en-GB" dirty="0"/>
              <a:t>: μ&lt;9.8 (20.7 fb</a:t>
            </a:r>
            <a:r>
              <a:rPr lang="en-GB" baseline="30000" dirty="0"/>
              <a:t>-1</a:t>
            </a:r>
            <a:r>
              <a:rPr lang="en-GB" dirty="0"/>
              <a:t>) </a:t>
            </a:r>
          </a:p>
          <a:p>
            <a:endParaRPr lang="pt-BR" dirty="0" smtClean="0"/>
          </a:p>
          <a:p>
            <a:r>
              <a:rPr lang="pt-BR" dirty="0" smtClean="0"/>
              <a:t>H </a:t>
            </a:r>
            <a:r>
              <a:rPr lang="pt-BR" dirty="0"/>
              <a:t>→ Zγ: μ&lt;18.2 (4.6 fb</a:t>
            </a:r>
            <a:r>
              <a:rPr lang="pt-BR" baseline="30000" dirty="0"/>
              <a:t>-1</a:t>
            </a:r>
            <a:r>
              <a:rPr lang="pt-BR" dirty="0"/>
              <a:t> + 20.7 fb</a:t>
            </a:r>
            <a:r>
              <a:rPr lang="pt-BR" baseline="30000" dirty="0"/>
              <a:t>-1</a:t>
            </a:r>
            <a:r>
              <a:rPr lang="pt-BR" dirty="0"/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05" y="2555612"/>
            <a:ext cx="459241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b="1" dirty="0"/>
              <a:t>μ = </a:t>
            </a:r>
            <a:r>
              <a:rPr lang="en-GB" b="1" dirty="0" smtClean="0"/>
              <a:t>1.33 </a:t>
            </a:r>
            <a:r>
              <a:rPr lang="en-GB" b="1" dirty="0"/>
              <a:t>± </a:t>
            </a:r>
            <a:r>
              <a:rPr lang="en-GB" b="1" dirty="0" smtClean="0"/>
              <a:t>0.14 </a:t>
            </a:r>
            <a:r>
              <a:rPr lang="en-GB" b="1" dirty="0"/>
              <a:t>(stat) ± </a:t>
            </a:r>
            <a:r>
              <a:rPr lang="en-GB" b="1" dirty="0" smtClean="0"/>
              <a:t>0.15 </a:t>
            </a:r>
            <a:r>
              <a:rPr lang="en-GB" b="1" dirty="0"/>
              <a:t>(sys) ± </a:t>
            </a:r>
            <a:r>
              <a:rPr lang="en-GB" b="1" dirty="0" smtClean="0"/>
              <a:t>0.11 </a:t>
            </a:r>
            <a:r>
              <a:rPr lang="en-GB" b="1" dirty="0"/>
              <a:t>(</a:t>
            </a:r>
            <a:r>
              <a:rPr lang="en-GB" b="1" dirty="0" err="1"/>
              <a:t>theo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96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62597904"/>
              </p:ext>
            </p:extLst>
          </p:nvPr>
        </p:nvGraphicFramePr>
        <p:xfrm>
          <a:off x="4659031" y="987084"/>
          <a:ext cx="43204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Process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(</a:t>
                      </a:r>
                      <a:r>
                        <a:rPr lang="en-GB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pb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)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± scale ±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PDF </a:t>
                      </a:r>
                      <a:endParaRPr lang="en-GB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FF0000"/>
                          </a:solidFill>
                        </a:rPr>
                        <a:t>ggF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19.5 ± 1.5 ± 1.5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92D050"/>
                          </a:solidFill>
                        </a:rPr>
                        <a:t>ttH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92D050"/>
                          </a:solidFill>
                        </a:rPr>
                        <a:t>0.13 </a:t>
                      </a:r>
                      <a:r>
                        <a:rPr lang="en-GB" dirty="0" smtClean="0">
                          <a:solidFill>
                            <a:srgbClr val="92D050"/>
                          </a:solidFill>
                        </a:rPr>
                        <a:t>± 0.008 ± 0.008</a:t>
                      </a:r>
                      <a:endParaRPr lang="en-GB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70C0"/>
                          </a:solidFill>
                        </a:rPr>
                        <a:t>VBF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70C0"/>
                          </a:solidFill>
                        </a:rPr>
                        <a:t>1.58 ± 0.01 ± 0.06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VH</a:t>
                      </a:r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1.09 ± 0.01 ± 0.04</a:t>
                      </a:r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96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4714"/>
            <a:ext cx="3201516" cy="93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5" y="3381554"/>
            <a:ext cx="2599599" cy="154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05" y="4352534"/>
            <a:ext cx="1898063" cy="7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46" y="1972146"/>
            <a:ext cx="1602495" cy="8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3933" y="2827556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Vector Boson-Higgs coupling: </a:t>
            </a:r>
            <a:r>
              <a:rPr lang="el-GR" dirty="0" smtClean="0"/>
              <a:t>μ</a:t>
            </a:r>
            <a:r>
              <a:rPr lang="en-GB" baseline="-25000" dirty="0"/>
              <a:t>VBF+VH</a:t>
            </a:r>
            <a:r>
              <a:rPr lang="en-GB" dirty="0"/>
              <a:t> ≡ </a:t>
            </a:r>
            <a:r>
              <a:rPr lang="el-GR" dirty="0">
                <a:solidFill>
                  <a:srgbClr val="0070C0"/>
                </a:solidFill>
              </a:rPr>
              <a:t>μ</a:t>
            </a:r>
            <a:r>
              <a:rPr lang="en-GB" baseline="-25000" dirty="0">
                <a:solidFill>
                  <a:srgbClr val="0070C0"/>
                </a:solidFill>
              </a:rPr>
              <a:t>VBF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= </a:t>
            </a:r>
            <a:r>
              <a:rPr lang="el-GR" dirty="0">
                <a:solidFill>
                  <a:srgbClr val="7030A0"/>
                </a:solidFill>
              </a:rPr>
              <a:t>μ</a:t>
            </a:r>
            <a:r>
              <a:rPr lang="en-GB" baseline="-25000" dirty="0">
                <a:solidFill>
                  <a:srgbClr val="7030A0"/>
                </a:solidFill>
              </a:rPr>
              <a:t>VH</a:t>
            </a:r>
            <a:r>
              <a:rPr lang="en-GB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20" y="908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Fermion-Higgs coupling: </a:t>
            </a:r>
            <a:r>
              <a:rPr lang="el-GR" dirty="0"/>
              <a:t>μ</a:t>
            </a:r>
            <a:r>
              <a:rPr lang="en-GB" baseline="-25000" dirty="0" err="1"/>
              <a:t>ggF+ttH</a:t>
            </a:r>
            <a:r>
              <a:rPr lang="en-GB" dirty="0"/>
              <a:t> ≡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</a:rPr>
              <a:t>ggF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= </a:t>
            </a:r>
            <a:r>
              <a:rPr lang="el-GR" dirty="0">
                <a:solidFill>
                  <a:srgbClr val="00B050"/>
                </a:solidFill>
              </a:rPr>
              <a:t>μ</a:t>
            </a:r>
            <a:r>
              <a:rPr lang="en-GB" sz="1600" baseline="-25000" dirty="0" err="1" smtClean="0">
                <a:solidFill>
                  <a:srgbClr val="00B050"/>
                </a:solidFill>
              </a:rPr>
              <a:t>ttH</a:t>
            </a:r>
            <a:endParaRPr lang="en-GB" sz="1600" baseline="-250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3012222"/>
            <a:ext cx="217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ymbol" pitchFamily="18" charset="2"/>
              </a:rPr>
              <a:t>s</a:t>
            </a:r>
            <a:r>
              <a:rPr lang="en-GB" b="1" baseline="-25000" dirty="0" smtClean="0"/>
              <a:t>tot</a:t>
            </a:r>
            <a:r>
              <a:rPr lang="en-GB" b="1" dirty="0" smtClean="0"/>
              <a:t> = 22.3 </a:t>
            </a:r>
            <a:r>
              <a:rPr lang="en-GB" b="1" dirty="0"/>
              <a:t>± 1.5 ± 1.5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7504" y="224664"/>
            <a:ext cx="8856984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Higgs </a:t>
            </a:r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Production </a:t>
            </a:r>
            <a:r>
              <a:rPr lang="en-GB" sz="20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&lt;x&gt; </a:t>
            </a:r>
            <a:r>
              <a:rPr lang="en-GB" sz="2000" b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= 1/64=0.016; </a:t>
            </a:r>
            <a:r>
              <a:rPr lang="en-GB" sz="2000" b="1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m</a:t>
            </a:r>
            <a:r>
              <a:rPr lang="en-GB" sz="2000" b="1" baseline="-25000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</a:t>
            </a:r>
            <a:r>
              <a:rPr lang="en-GB" sz="20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 </a:t>
            </a:r>
            <a:r>
              <a:rPr lang="en-GB" sz="20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= 125 </a:t>
            </a:r>
            <a:r>
              <a:rPr lang="en-GB" sz="2000" b="1" dirty="0" err="1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GeV</a:t>
            </a:r>
            <a:r>
              <a:rPr lang="en-GB" sz="20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, √s = 8 </a:t>
            </a:r>
            <a:r>
              <a:rPr lang="en-GB" sz="2000" b="1" dirty="0" err="1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TeV</a:t>
            </a:r>
            <a:endParaRPr lang="en-US" sz="20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024" y="5397023"/>
            <a:ext cx="81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Cross section dominated by </a:t>
            </a:r>
            <a:r>
              <a:rPr lang="en-GB" dirty="0" err="1" smtClean="0"/>
              <a:t>ggF</a:t>
            </a:r>
            <a:r>
              <a:rPr lang="en-GB" dirty="0" smtClean="0"/>
              <a:t>: </a:t>
            </a:r>
          </a:p>
          <a:p>
            <a:r>
              <a:rPr lang="en-GB" dirty="0"/>
              <a:t>E</a:t>
            </a:r>
            <a:r>
              <a:rPr lang="en-GB" dirty="0" smtClean="0"/>
              <a:t>xplore sensitivity to </a:t>
            </a:r>
            <a:r>
              <a:rPr lang="en-GB" b="1" dirty="0" smtClean="0">
                <a:solidFill>
                  <a:srgbClr val="C00000"/>
                </a:solidFill>
              </a:rPr>
              <a:t>VBF</a:t>
            </a:r>
            <a:r>
              <a:rPr lang="en-GB" dirty="0" smtClean="0"/>
              <a:t> (and </a:t>
            </a:r>
            <a:r>
              <a:rPr lang="en-GB" b="1" dirty="0" smtClean="0">
                <a:solidFill>
                  <a:srgbClr val="FFC000"/>
                </a:solidFill>
              </a:rPr>
              <a:t>VH</a:t>
            </a:r>
            <a:r>
              <a:rPr lang="en-GB" dirty="0" smtClean="0"/>
              <a:t>) via data</a:t>
            </a:r>
          </a:p>
          <a:p>
            <a:pPr marL="285750" indent="-285750">
              <a:buFont typeface="Symbol"/>
              <a:buChar char="®"/>
            </a:pPr>
            <a:r>
              <a:rPr lang="en-GB" dirty="0" smtClean="0"/>
              <a:t>Associated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GB" dirty="0" smtClean="0"/>
              <a:t>→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+</a:t>
            </a:r>
            <a:r>
              <a:rPr lang="en-GB" dirty="0" smtClean="0"/>
              <a:t>jet (and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GB" dirty="0" smtClean="0"/>
              <a:t>→</a:t>
            </a:r>
            <a:r>
              <a:rPr lang="en-GB" i="1" dirty="0" smtClean="0"/>
              <a:t>WW*</a:t>
            </a:r>
            <a:r>
              <a:rPr lang="en-GB" dirty="0" smtClean="0"/>
              <a:t>+lepton) production</a:t>
            </a:r>
          </a:p>
          <a:p>
            <a:pPr marL="285750" indent="-285750">
              <a:buFont typeface="Symbol"/>
              <a:buChar char="®"/>
            </a:pPr>
            <a:r>
              <a:rPr lang="en-GB" dirty="0" smtClean="0"/>
              <a:t>Now constrained by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dirty="0"/>
              <a:t>→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jet</a:t>
            </a:r>
            <a:r>
              <a:rPr lang="en-GB" dirty="0" smtClean="0"/>
              <a:t> (+ jet veto fractions ,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)</a:t>
            </a:r>
          </a:p>
          <a:p>
            <a:pPr marL="285750" indent="-285750">
              <a:buFont typeface="Symbol"/>
              <a:buChar char="®"/>
            </a:pPr>
            <a:r>
              <a:rPr lang="en-GB" dirty="0"/>
              <a:t>Higgs new dawn of </a:t>
            </a:r>
            <a:r>
              <a:rPr lang="en-GB" dirty="0">
                <a:latin typeface="Symbol" pitchFamily="18" charset="2"/>
              </a:rPr>
              <a:t>s</a:t>
            </a:r>
            <a:r>
              <a:rPr lang="en-GB" dirty="0"/>
              <a:t> measurements 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444580"/>
              </p:ext>
            </p:extLst>
          </p:nvPr>
        </p:nvGraphicFramePr>
        <p:xfrm>
          <a:off x="4045901" y="3012222"/>
          <a:ext cx="2156460" cy="206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34" y="3622925"/>
            <a:ext cx="3126470" cy="31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3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8159" y="224663"/>
            <a:ext cx="3759785" cy="565704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VBF Production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pic>
        <p:nvPicPr>
          <p:cNvPr id="1209346" name="Picture 2" descr="https://atlas.web.cern.ch/Atlas/GROUPS/PHYSICS/PAPERS/HIGG-2013-02/fig_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09" y="83161"/>
            <a:ext cx="4589587" cy="32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9348" name="Picture 4" descr="https://atlas.web.cern.ch/Atlas/GROUPS/PHYSICS/PAPERS/HIGG-2013-02/fig_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2308"/>
            <a:ext cx="4090416" cy="53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9350" name="Picture 6" descr="https://atlas.web.cern.ch/Atlas/GROUPS/PHYSICS/PAPERS/HIGG-2013-02/fig_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87" y="4374254"/>
            <a:ext cx="3396009" cy="243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lbow Connector 8"/>
          <p:cNvCxnSpPr/>
          <p:nvPr/>
        </p:nvCxnSpPr>
        <p:spPr>
          <a:xfrm>
            <a:off x="5114364" y="4844392"/>
            <a:ext cx="1052245" cy="16878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11960" y="3003917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r>
              <a:rPr lang="en-GB" dirty="0" err="1" smtClean="0"/>
              <a:t>μ</a:t>
            </a:r>
            <a:r>
              <a:rPr lang="en-GB" baseline="-25000" dirty="0" err="1" smtClean="0"/>
              <a:t>VBF+VH</a:t>
            </a:r>
            <a:r>
              <a:rPr lang="en-GB" dirty="0" smtClean="0"/>
              <a:t> </a:t>
            </a:r>
            <a:r>
              <a:rPr lang="en-GB" dirty="0" err="1"/>
              <a:t>vs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baseline="-25000" dirty="0" err="1"/>
              <a:t>ggF+ttH</a:t>
            </a:r>
            <a:r>
              <a:rPr lang="en-GB" dirty="0"/>
              <a:t>  </a:t>
            </a:r>
            <a:r>
              <a:rPr lang="en-GB" dirty="0" smtClean="0"/>
              <a:t>potentially modified </a:t>
            </a:r>
            <a:r>
              <a:rPr lang="en-GB" dirty="0"/>
              <a:t>by </a:t>
            </a:r>
            <a:r>
              <a:rPr lang="en-GB" dirty="0" smtClean="0"/>
              <a:t>B/B</a:t>
            </a:r>
            <a:r>
              <a:rPr lang="en-GB" baseline="-25000" dirty="0" smtClean="0"/>
              <a:t>SM</a:t>
            </a:r>
          </a:p>
          <a:p>
            <a:r>
              <a:rPr lang="en-GB" dirty="0" smtClean="0"/>
              <a:t>Good agreement with SM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3.3</a:t>
            </a:r>
            <a:r>
              <a:rPr lang="en-GB" dirty="0" smtClean="0">
                <a:latin typeface="Symbol" pitchFamily="18" charset="2"/>
              </a:rPr>
              <a:t>s</a:t>
            </a:r>
            <a:r>
              <a:rPr lang="en-GB" dirty="0" smtClean="0"/>
              <a:t> evidence</a:t>
            </a:r>
          </a:p>
          <a:p>
            <a:r>
              <a:rPr lang="en-GB" dirty="0" smtClean="0"/>
              <a:t>for VBF </a:t>
            </a:r>
          </a:p>
          <a:p>
            <a:r>
              <a:rPr lang="en-GB" dirty="0"/>
              <a:t>p</a:t>
            </a:r>
            <a:r>
              <a:rPr lang="en-GB" dirty="0" smtClean="0"/>
              <a:t>roduction</a:t>
            </a:r>
          </a:p>
          <a:p>
            <a:r>
              <a:rPr lang="en-GB" dirty="0" smtClean="0"/>
              <a:t>(driven by </a:t>
            </a:r>
            <a:r>
              <a:rPr lang="pt-BR" dirty="0" smtClean="0"/>
              <a:t>H </a:t>
            </a:r>
            <a:r>
              <a:rPr lang="pt-BR" dirty="0"/>
              <a:t>→ </a:t>
            </a:r>
            <a:r>
              <a:rPr lang="pt-BR" dirty="0" smtClean="0"/>
              <a:t>γγ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211960" y="3923764"/>
            <a:ext cx="486003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 smtClean="0"/>
              <a:t>μ</a:t>
            </a:r>
            <a:r>
              <a:rPr lang="en-GB" b="1" baseline="-25000" dirty="0"/>
              <a:t>VBF+VH</a:t>
            </a:r>
            <a:r>
              <a:rPr lang="en-GB" b="1" dirty="0"/>
              <a:t> / </a:t>
            </a:r>
            <a:r>
              <a:rPr lang="el-GR" b="1" dirty="0"/>
              <a:t>μ</a:t>
            </a:r>
            <a:r>
              <a:rPr lang="en-GB" b="1" baseline="-25000" dirty="0" err="1"/>
              <a:t>ggF+ttH</a:t>
            </a:r>
            <a:r>
              <a:rPr lang="en-GB" b="1" dirty="0"/>
              <a:t> = </a:t>
            </a:r>
            <a:r>
              <a:rPr lang="en-GB" b="1" dirty="0" smtClean="0"/>
              <a:t>1.4+0.4-0.3(stat)+0.6-0.4(sys)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678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06182463"/>
              </p:ext>
            </p:extLst>
          </p:nvPr>
        </p:nvGraphicFramePr>
        <p:xfrm>
          <a:off x="4572000" y="1124744"/>
          <a:ext cx="4320480" cy="158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Process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BR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± 5% rel. </a:t>
                      </a:r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unc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GB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dirty="0" smtClean="0"/>
                        <a:t>→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1800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endParaRPr lang="fr-FR" sz="1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2.28 x 10</a:t>
                      </a:r>
                      <a:r>
                        <a:rPr lang="pt-BR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-3</a:t>
                      </a:r>
                      <a:r>
                        <a:rPr lang="en-GB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dirty="0" smtClean="0"/>
                        <a:t>→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ZZ</a:t>
                      </a:r>
                      <a:r>
                        <a:rPr lang="en-US" sz="18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*</a:t>
                      </a:r>
                      <a:r>
                        <a:rPr lang="en-US" sz="18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dirty="0" smtClean="0"/>
                        <a:t>→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 4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Symbol" charset="2"/>
                        </a:rPr>
                        <a:t>l</a:t>
                      </a:r>
                      <a:endParaRPr lang="fr-FR" sz="1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1.25 x 10</a:t>
                      </a:r>
                      <a:r>
                        <a:rPr lang="pt-BR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-4</a:t>
                      </a:r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dirty="0" smtClean="0"/>
                        <a:t>→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WW</a:t>
                      </a:r>
                      <a:r>
                        <a:rPr lang="en-US" sz="18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n-US" sz="18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*</a:t>
                      </a:r>
                      <a:r>
                        <a:rPr lang="en-US" sz="18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dirty="0" smtClean="0"/>
                        <a:t>→</a:t>
                      </a:r>
                      <a:r>
                        <a:rPr lang="en-US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Symbol" charset="2"/>
                        </a:rPr>
                        <a:t>l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pitchFamily="18" charset="2"/>
                          <a:cs typeface="Symbol" charset="2"/>
                        </a:rPr>
                        <a:t>n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Symbol" charset="2"/>
                        </a:rPr>
                        <a:t>l</a:t>
                      </a:r>
                      <a:r>
                        <a:rPr lang="en-US" sz="1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pitchFamily="18" charset="2"/>
                          <a:cs typeface="Symbol" charset="2"/>
                        </a:rPr>
                        <a:t>n</a:t>
                      </a:r>
                      <a:endParaRPr lang="en-US" sz="1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ymbol" pitchFamily="18" charset="2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0.01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96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201516" cy="93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2564904"/>
            <a:ext cx="14253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e.g. H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" y="4034761"/>
            <a:ext cx="1810440" cy="11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09547"/>
            <a:ext cx="1638868" cy="102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2" y="2959324"/>
            <a:ext cx="6266532" cy="6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3247816"/>
            <a:ext cx="9289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lvl="1"/>
            <a:r>
              <a:rPr lang="en-GB" dirty="0" smtClean="0"/>
              <a:t>			</a:t>
            </a:r>
            <a:r>
              <a:rPr lang="en-GB" dirty="0"/>
              <a:t>	</a:t>
            </a:r>
            <a:r>
              <a:rPr lang="en-GB" dirty="0" smtClean="0"/>
              <a:t>	    where </a:t>
            </a:r>
            <a:r>
              <a:rPr lang="en-GB" dirty="0">
                <a:latin typeface="Symbol" pitchFamily="18" charset="2"/>
              </a:rPr>
              <a:t>k</a:t>
            </a:r>
            <a:r>
              <a:rPr lang="en-GB" sz="1100" dirty="0" smtClean="0"/>
              <a:t>g </a:t>
            </a:r>
            <a:r>
              <a:rPr lang="en-GB" dirty="0"/>
              <a:t>and </a:t>
            </a:r>
            <a:r>
              <a:rPr lang="en-GB" dirty="0" err="1">
                <a:latin typeface="Symbol" pitchFamily="18" charset="2"/>
              </a:rPr>
              <a:t>k</a:t>
            </a:r>
            <a:r>
              <a:rPr lang="en-GB" sz="1100" dirty="0" err="1" smtClean="0"/>
              <a:t>γ</a:t>
            </a:r>
            <a:r>
              <a:rPr lang="en-GB" sz="1100" dirty="0" smtClean="0"/>
              <a:t> </a:t>
            </a:r>
            <a:r>
              <a:rPr lang="en-GB" dirty="0"/>
              <a:t>are loop </a:t>
            </a:r>
            <a:r>
              <a:rPr lang="en-GB" dirty="0" smtClean="0"/>
              <a:t>coupling </a:t>
            </a:r>
            <a:r>
              <a:rPr lang="en-GB" dirty="0"/>
              <a:t>scale </a:t>
            </a:r>
            <a:r>
              <a:rPr lang="en-GB" dirty="0" smtClean="0"/>
              <a:t>factors</a:t>
            </a:r>
          </a:p>
          <a:p>
            <a:pPr lvl="1" algn="r"/>
            <a:r>
              <a:rPr lang="en-GB" dirty="0"/>
              <a:t>a</a:t>
            </a:r>
            <a:r>
              <a:rPr lang="en-GB" dirty="0" smtClean="0"/>
              <a:t>nd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H</a:t>
            </a:r>
            <a:r>
              <a:rPr lang="en-GB" dirty="0" smtClean="0"/>
              <a:t> is the total Higgs boson width scale factor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572000" y="401202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GB" dirty="0"/>
          </a:p>
          <a:p>
            <a:r>
              <a:rPr lang="en-GB" dirty="0" smtClean="0"/>
              <a:t>Assume single narrow resonance: </a:t>
            </a:r>
          </a:p>
          <a:p>
            <a:r>
              <a:rPr lang="en-GB" dirty="0"/>
              <a:t>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® </a:t>
            </a:r>
            <a:r>
              <a:rPr lang="el-GR" dirty="0" smtClean="0"/>
              <a:t>σ</a:t>
            </a:r>
            <a:r>
              <a:rPr lang="el-GR" i="1" dirty="0" smtClean="0"/>
              <a:t>·</a:t>
            </a:r>
            <a:r>
              <a:rPr lang="en-GB" dirty="0"/>
              <a:t>BR(</a:t>
            </a:r>
            <a:r>
              <a:rPr lang="en-GB" i="1" dirty="0" err="1"/>
              <a:t>ii</a:t>
            </a:r>
            <a:r>
              <a:rPr lang="en-GB" sz="1100" dirty="0" err="1"/>
              <a:t>→</a:t>
            </a:r>
            <a:r>
              <a:rPr lang="en-GB" dirty="0" err="1"/>
              <a:t>H</a:t>
            </a:r>
            <a:r>
              <a:rPr lang="en-GB" sz="1400" dirty="0" err="1"/>
              <a:t>→</a:t>
            </a:r>
            <a:r>
              <a:rPr lang="en-GB" dirty="0" err="1"/>
              <a:t>ff</a:t>
            </a:r>
            <a:r>
              <a:rPr lang="en-GB" dirty="0"/>
              <a:t>) =</a:t>
            </a:r>
            <a:r>
              <a:rPr lang="en-GB" dirty="0" smtClean="0"/>
              <a:t> </a:t>
            </a:r>
            <a:r>
              <a:rPr lang="el-GR" dirty="0"/>
              <a:t>σ</a:t>
            </a:r>
            <a:r>
              <a:rPr lang="en-GB" sz="1100" i="1" dirty="0"/>
              <a:t>ii</a:t>
            </a:r>
            <a:r>
              <a:rPr lang="en-GB" i="1" dirty="0"/>
              <a:t>·</a:t>
            </a:r>
            <a:r>
              <a:rPr lang="el-GR" dirty="0"/>
              <a:t>Γ</a:t>
            </a:r>
            <a:r>
              <a:rPr lang="en-GB" sz="1100" dirty="0" err="1"/>
              <a:t>ff</a:t>
            </a:r>
            <a:r>
              <a:rPr lang="en-GB" sz="1100" dirty="0"/>
              <a:t> </a:t>
            </a:r>
            <a:r>
              <a:rPr lang="en-GB" dirty="0"/>
              <a:t>/ </a:t>
            </a:r>
            <a:r>
              <a:rPr lang="el-GR" dirty="0"/>
              <a:t>Γ</a:t>
            </a:r>
            <a:r>
              <a:rPr lang="en-GB" sz="1100" dirty="0" smtClean="0"/>
              <a:t>H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/>
              <a:t>T</a:t>
            </a:r>
            <a:r>
              <a:rPr lang="en-GB" dirty="0" smtClean="0"/>
              <a:t>est </a:t>
            </a:r>
            <a:r>
              <a:rPr lang="en-GB" dirty="0"/>
              <a:t>modifications to </a:t>
            </a:r>
            <a:r>
              <a:rPr lang="en-GB" dirty="0" smtClean="0"/>
              <a:t>couplings magnitude: </a:t>
            </a:r>
          </a:p>
          <a:p>
            <a:r>
              <a:rPr lang="en-GB" dirty="0" smtClean="0"/>
              <a:t>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®</a:t>
            </a:r>
            <a:r>
              <a:rPr lang="en-GB" dirty="0" smtClean="0"/>
              <a:t> </a:t>
            </a:r>
            <a:r>
              <a:rPr lang="en-GB" dirty="0"/>
              <a:t>CP even </a:t>
            </a:r>
            <a:r>
              <a:rPr lang="en-GB" dirty="0" smtClean="0"/>
              <a:t>scalar at this stage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Not </a:t>
            </a:r>
            <a:r>
              <a:rPr lang="en-GB" dirty="0"/>
              <a:t>all couplings accessible with current data, so test </a:t>
            </a:r>
            <a:r>
              <a:rPr lang="en-GB" dirty="0" smtClean="0"/>
              <a:t>5 benchmark </a:t>
            </a:r>
            <a:r>
              <a:rPr lang="en-GB" dirty="0"/>
              <a:t>models </a:t>
            </a:r>
            <a:r>
              <a:rPr lang="en-GB" dirty="0" smtClean="0"/>
              <a:t>(LHC-XS-WG)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4797152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2051720" y="465313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-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08160" y="224664"/>
            <a:ext cx="6856128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Higgs </a:t>
            </a:r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Decay, </a:t>
            </a:r>
            <a:r>
              <a:rPr lang="en-GB" sz="4100" b="1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m</a:t>
            </a:r>
            <a:r>
              <a:rPr lang="en-GB" sz="4100" b="1" baseline="-25000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</a:t>
            </a:r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 </a:t>
            </a:r>
            <a:r>
              <a:rPr lang="en-GB" sz="41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= 125.5 </a:t>
            </a:r>
            <a:r>
              <a:rPr lang="en-GB" sz="4100" b="1" dirty="0" err="1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GeV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2223467" y="2129694"/>
            <a:ext cx="1152126" cy="108012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7"/>
          <p:cNvCxnSpPr/>
          <p:nvPr/>
        </p:nvCxnSpPr>
        <p:spPr>
          <a:xfrm rot="5400000" flipH="1" flipV="1">
            <a:off x="3260881" y="3486033"/>
            <a:ext cx="1389718" cy="123252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5536" y="3644210"/>
            <a:ext cx="2526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600" dirty="0"/>
              <a:t>Functions of </a:t>
            </a:r>
            <a:r>
              <a:rPr lang="en-GB" sz="1600" dirty="0" err="1">
                <a:latin typeface="Symbol" pitchFamily="18" charset="2"/>
              </a:rPr>
              <a:t>k</a:t>
            </a:r>
            <a:r>
              <a:rPr lang="en-GB" sz="1000" dirty="0" err="1" smtClean="0"/>
              <a:t>t</a:t>
            </a:r>
            <a:r>
              <a:rPr lang="en-GB" sz="1600" dirty="0"/>
              <a:t>, </a:t>
            </a:r>
            <a:r>
              <a:rPr lang="en-GB" sz="1600" dirty="0">
                <a:latin typeface="Symbol" pitchFamily="18" charset="2"/>
              </a:rPr>
              <a:t>k</a:t>
            </a:r>
            <a:r>
              <a:rPr lang="en-GB" sz="1000" dirty="0" smtClean="0"/>
              <a:t>W</a:t>
            </a:r>
            <a:r>
              <a:rPr lang="en-GB" sz="1600" dirty="0"/>
              <a:t>,...: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49092"/>
            <a:ext cx="1803609" cy="10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3528" y="3068960"/>
            <a:ext cx="4473594" cy="3004567"/>
            <a:chOff x="323528" y="1041139"/>
            <a:chExt cx="4473594" cy="300456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41139"/>
              <a:ext cx="4371971" cy="3004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355976" y="2236222"/>
              <a:ext cx="441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(8)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8160" y="224664"/>
            <a:ext cx="5704000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Coupling Measurements</a:t>
            </a:r>
            <a:endParaRPr lang="en-US" sz="2800" baseline="-250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80728"/>
            <a:ext cx="85471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19431" y="3076489"/>
            <a:ext cx="380104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Sensitivity to couplings,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i</a:t>
            </a:r>
            <a:r>
              <a:rPr lang="en-GB" dirty="0" smtClean="0"/>
              <a:t>, </a:t>
            </a:r>
          </a:p>
          <a:p>
            <a:r>
              <a:rPr lang="en-GB" dirty="0" smtClean="0"/>
              <a:t>given </a:t>
            </a:r>
            <a:r>
              <a:rPr lang="en-GB" dirty="0" err="1" smtClean="0">
                <a:latin typeface="Symbol" pitchFamily="18" charset="2"/>
              </a:rPr>
              <a:t>s</a:t>
            </a:r>
            <a:r>
              <a:rPr lang="en-GB" baseline="30000" dirty="0" err="1" smtClean="0"/>
              <a:t>ij</a:t>
            </a:r>
            <a:r>
              <a:rPr lang="en-GB" baseline="-25000" dirty="0" err="1" smtClean="0"/>
              <a:t>ggH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>
                <a:latin typeface="Symbol" pitchFamily="18" charset="2"/>
              </a:rPr>
              <a:t>G</a:t>
            </a:r>
            <a:r>
              <a:rPr lang="en-GB" baseline="30000" dirty="0" err="1" smtClean="0"/>
              <a:t>ij</a:t>
            </a:r>
            <a:r>
              <a:rPr lang="en-GB" baseline="-25000" dirty="0" err="1" smtClean="0"/>
              <a:t>gg</a:t>
            </a:r>
            <a:r>
              <a:rPr lang="en-GB" dirty="0" smtClean="0"/>
              <a:t> and </a:t>
            </a:r>
            <a:r>
              <a:rPr lang="en-GB" dirty="0" err="1" smtClean="0">
                <a:latin typeface="Symbol" pitchFamily="18" charset="2"/>
              </a:rPr>
              <a:t>G</a:t>
            </a:r>
            <a:r>
              <a:rPr lang="en-GB" baseline="30000" dirty="0" err="1" smtClean="0"/>
              <a:t>SM</a:t>
            </a:r>
            <a:r>
              <a:rPr lang="en-GB" baseline="-25000" dirty="0" err="1" smtClean="0"/>
              <a:t>ff</a:t>
            </a:r>
            <a:r>
              <a:rPr lang="en-GB" dirty="0" smtClean="0"/>
              <a:t> from theory</a:t>
            </a:r>
          </a:p>
          <a:p>
            <a:endParaRPr lang="en-GB" dirty="0"/>
          </a:p>
          <a:p>
            <a:r>
              <a:rPr lang="en-GB" dirty="0" smtClean="0"/>
              <a:t>Equation represents dominant </a:t>
            </a:r>
          </a:p>
          <a:p>
            <a:r>
              <a:rPr lang="en-GB" dirty="0" smtClean="0"/>
              <a:t>contributions only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Test various benchmark models </a:t>
            </a:r>
          </a:p>
          <a:p>
            <a:r>
              <a:rPr lang="en-GB" dirty="0" smtClean="0"/>
              <a:t>using the profile likelihood ratio, </a:t>
            </a:r>
            <a:r>
              <a:rPr lang="en-GB" dirty="0" smtClean="0">
                <a:latin typeface="Symbol" pitchFamily="18" charset="2"/>
              </a:rPr>
              <a:t>L</a:t>
            </a:r>
            <a:r>
              <a:rPr lang="en-GB" dirty="0" smtClean="0"/>
              <a:t>(</a:t>
            </a:r>
            <a:r>
              <a:rPr lang="en-GB" b="1" dirty="0" smtClean="0">
                <a:latin typeface="Symbol" pitchFamily="18" charset="2"/>
              </a:rPr>
              <a:t>k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j</a:t>
            </a:r>
            <a:r>
              <a:rPr lang="en-GB" baseline="-25000" dirty="0" smtClean="0"/>
              <a:t> </a:t>
            </a:r>
            <a:r>
              <a:rPr lang="en-GB" dirty="0" smtClean="0"/>
              <a:t>treated as parameters of interest or </a:t>
            </a:r>
          </a:p>
          <a:p>
            <a:r>
              <a:rPr lang="en-GB" dirty="0"/>
              <a:t>n</a:t>
            </a:r>
            <a:r>
              <a:rPr lang="en-GB" dirty="0" smtClean="0"/>
              <a:t>uisance parameters </a:t>
            </a:r>
            <a:endParaRPr lang="en-GB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0" y="2762157"/>
            <a:ext cx="1728192" cy="50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563888" y="3933056"/>
            <a:ext cx="1320834" cy="1008112"/>
            <a:chOff x="257862" y="4034761"/>
            <a:chExt cx="4029515" cy="2202551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62" y="4034761"/>
              <a:ext cx="1810440" cy="115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209547"/>
              <a:ext cx="1638868" cy="1027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649092"/>
              <a:ext cx="1803609" cy="1084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43609" y="4797152"/>
              <a:ext cx="783435" cy="57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+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1722" y="4653137"/>
              <a:ext cx="798103" cy="806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-</a:t>
              </a:r>
            </a:p>
          </p:txBody>
        </p:sp>
      </p:grpSp>
      <p:cxnSp>
        <p:nvCxnSpPr>
          <p:cNvPr id="17" name="Straight Arrow Connector 17"/>
          <p:cNvCxnSpPr/>
          <p:nvPr/>
        </p:nvCxnSpPr>
        <p:spPr>
          <a:xfrm rot="10800000" flipV="1">
            <a:off x="4283969" y="4088669"/>
            <a:ext cx="735467" cy="17537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0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211394" name="Picture 2" descr="https://atlas.web.cern.ch/Atlas/GROUPS/PHYSICS/PAPERS/HIGG-2013-02/fig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6273996" cy="42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8160" y="224664"/>
            <a:ext cx="7576208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Coupling to fermions and bosons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963858"/>
            <a:ext cx="5008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F</a:t>
            </a:r>
            <a:r>
              <a:rPr lang="en-GB" dirty="0" smtClean="0"/>
              <a:t> for fermions</a:t>
            </a:r>
          </a:p>
          <a:p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/>
              <a:t>V</a:t>
            </a:r>
            <a:r>
              <a:rPr lang="en-GB" dirty="0" smtClean="0"/>
              <a:t> for bosons (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/>
              <a:t>V</a:t>
            </a:r>
            <a:r>
              <a:rPr lang="en-GB" dirty="0" smtClean="0"/>
              <a:t> &gt; 0 assumed, </a:t>
            </a:r>
          </a:p>
          <a:p>
            <a:r>
              <a:rPr lang="en-GB" dirty="0" smtClean="0"/>
              <a:t>some sensitivity to +</a:t>
            </a:r>
            <a:r>
              <a:rPr lang="en-GB" dirty="0" err="1" smtClean="0"/>
              <a:t>ve</a:t>
            </a:r>
            <a:r>
              <a:rPr lang="en-GB" dirty="0" smtClean="0"/>
              <a:t> sign via </a:t>
            </a:r>
            <a:r>
              <a:rPr lang="en-GB" dirty="0" err="1" smtClean="0"/>
              <a:t>t+W</a:t>
            </a:r>
            <a:r>
              <a:rPr lang="en-GB" dirty="0" smtClean="0"/>
              <a:t> interference,</a:t>
            </a:r>
          </a:p>
          <a:p>
            <a:r>
              <a:rPr lang="en-GB" dirty="0"/>
              <a:t>m</a:t>
            </a:r>
            <a:r>
              <a:rPr lang="en-GB" dirty="0" smtClean="0"/>
              <a:t>ainly from H →</a:t>
            </a:r>
            <a:r>
              <a:rPr lang="en-GB" dirty="0" err="1" smtClean="0">
                <a:latin typeface="Symbol" pitchFamily="18" charset="2"/>
              </a:rPr>
              <a:t>gg</a:t>
            </a:r>
            <a:r>
              <a:rPr lang="en-GB" dirty="0" smtClean="0"/>
              <a:t> decay loops)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3210" y="1340768"/>
                <a:ext cx="2709973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latin typeface="Symbol" pitchFamily="18" charset="2"/>
                  </a:rPr>
                  <a:t>k</a:t>
                </a:r>
                <a:r>
                  <a:rPr lang="en-GB" b="1" baseline="-25000" dirty="0" err="1" smtClean="0"/>
                  <a:t>F</a:t>
                </a:r>
                <a:r>
                  <a:rPr lang="en-GB" b="1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GB" b="1" dirty="0" smtClean="0"/>
                  <a:t> </a:t>
                </a:r>
                <a:r>
                  <a:rPr lang="en-GB" b="1" dirty="0"/>
                  <a:t>[</a:t>
                </a:r>
                <a:r>
                  <a:rPr lang="en-GB" b="1" dirty="0" smtClean="0"/>
                  <a:t>0.76, 1.18] (</a:t>
                </a:r>
                <a:r>
                  <a:rPr lang="en-GB" b="1" dirty="0"/>
                  <a:t>68% CL) </a:t>
                </a:r>
                <a:endParaRPr lang="en-GB" b="1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10" y="1340768"/>
                <a:ext cx="270997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566" t="-9524" r="-671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08160" y="2599772"/>
            <a:ext cx="312912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2D Compatibility with SM: </a:t>
            </a:r>
            <a:r>
              <a:rPr lang="en-GB" dirty="0" smtClean="0"/>
              <a:t>12%</a:t>
            </a:r>
          </a:p>
          <a:p>
            <a:endParaRPr lang="en-GB" dirty="0"/>
          </a:p>
          <a:p>
            <a:r>
              <a:rPr lang="en-GB" dirty="0" err="1">
                <a:latin typeface="Symbol" pitchFamily="18" charset="2"/>
              </a:rPr>
              <a:t>k</a:t>
            </a:r>
            <a:r>
              <a:rPr lang="en-GB" baseline="-25000" dirty="0" err="1"/>
              <a:t>F</a:t>
            </a:r>
            <a:r>
              <a:rPr lang="en-GB" dirty="0"/>
              <a:t> </a:t>
            </a:r>
            <a:r>
              <a:rPr lang="en-GB" dirty="0" smtClean="0"/>
              <a:t> mainly via </a:t>
            </a:r>
            <a:r>
              <a:rPr lang="en-GB" dirty="0" err="1" smtClean="0"/>
              <a:t>gg</a:t>
            </a:r>
            <a:r>
              <a:rPr lang="en-GB" dirty="0" smtClean="0"/>
              <a:t> </a:t>
            </a:r>
            <a:r>
              <a:rPr lang="en-GB" dirty="0"/>
              <a:t>→ </a:t>
            </a:r>
            <a:r>
              <a:rPr lang="en-GB" dirty="0" smtClean="0"/>
              <a:t>H loop</a:t>
            </a:r>
          </a:p>
          <a:p>
            <a:endParaRPr lang="en-GB" dirty="0" smtClean="0"/>
          </a:p>
          <a:p>
            <a:r>
              <a:rPr lang="en-GB" dirty="0" smtClean="0"/>
              <a:t>Assumes no contribution from</a:t>
            </a:r>
          </a:p>
          <a:p>
            <a:r>
              <a:rPr lang="en-GB" dirty="0"/>
              <a:t>B</a:t>
            </a:r>
            <a:r>
              <a:rPr lang="en-GB" dirty="0" smtClean="0"/>
              <a:t>SM particles  </a:t>
            </a:r>
          </a:p>
          <a:p>
            <a:endParaRPr lang="en-GB" dirty="0"/>
          </a:p>
          <a:p>
            <a:r>
              <a:rPr lang="en-GB" dirty="0" smtClean="0"/>
              <a:t>If SM constraint relaxed,</a:t>
            </a:r>
          </a:p>
          <a:p>
            <a:r>
              <a:rPr lang="en-GB" dirty="0" smtClean="0"/>
              <a:t>can constrain the ratios </a:t>
            </a:r>
          </a:p>
          <a:p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/>
              <a:t>FV</a:t>
            </a:r>
            <a:r>
              <a:rPr lang="en-GB" baseline="-25000" dirty="0" smtClean="0"/>
              <a:t> </a:t>
            </a:r>
            <a:r>
              <a:rPr lang="en-GB" dirty="0" smtClean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err="1">
                <a:latin typeface="Symbol" pitchFamily="18" charset="2"/>
              </a:rPr>
              <a:t>k</a:t>
            </a:r>
            <a:r>
              <a:rPr lang="en-GB" baseline="-25000" dirty="0" err="1"/>
              <a:t>F</a:t>
            </a:r>
            <a:r>
              <a:rPr lang="en-GB" baseline="-25000" dirty="0"/>
              <a:t> </a:t>
            </a:r>
            <a:r>
              <a:rPr lang="en-GB" dirty="0" smtClean="0"/>
              <a:t>/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/>
              <a:t>V</a:t>
            </a:r>
            <a:r>
              <a:rPr lang="en-GB" dirty="0" smtClean="0"/>
              <a:t> or </a:t>
            </a:r>
            <a:r>
              <a:rPr lang="en-GB" dirty="0" err="1">
                <a:latin typeface="Symbol" pitchFamily="18" charset="2"/>
              </a:rPr>
              <a:t>k</a:t>
            </a:r>
            <a:r>
              <a:rPr lang="en-GB" baseline="-25000" dirty="0" err="1" smtClean="0"/>
              <a:t>VV</a:t>
            </a:r>
            <a:r>
              <a:rPr lang="en-GB" baseline="-25000" dirty="0" smtClean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V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V</a:t>
            </a:r>
            <a:r>
              <a:rPr lang="en-GB" dirty="0" smtClean="0"/>
              <a:t>/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H</a:t>
            </a:r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4613" y="1794882"/>
                <a:ext cx="269907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latin typeface="Symbol" pitchFamily="18" charset="2"/>
                  </a:rPr>
                  <a:t>k</a:t>
                </a:r>
                <a:r>
                  <a:rPr lang="en-GB" b="1" baseline="-25000" dirty="0"/>
                  <a:t>V</a:t>
                </a:r>
                <a:r>
                  <a:rPr lang="en-GB" b="1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GB" b="1" dirty="0" smtClean="0"/>
                  <a:t> [1.05, 1.22] (</a:t>
                </a:r>
                <a:r>
                  <a:rPr lang="en-GB" b="1" dirty="0"/>
                  <a:t>68% CL) </a:t>
                </a:r>
                <a:endParaRPr lang="en-GB" b="1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13" y="1794882"/>
                <a:ext cx="269907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798" t="-9524" r="-4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0157" y="5579948"/>
                <a:ext cx="2790123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latin typeface="Symbol" pitchFamily="18" charset="2"/>
                  </a:rPr>
                  <a:t>l</a:t>
                </a:r>
                <a:r>
                  <a:rPr lang="en-GB" b="1" baseline="-25000" dirty="0" err="1" smtClean="0"/>
                  <a:t>FV</a:t>
                </a:r>
                <a:r>
                  <a:rPr lang="en-GB" b="1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GB" b="1" dirty="0" smtClean="0"/>
                  <a:t> </a:t>
                </a:r>
                <a:r>
                  <a:rPr lang="en-GB" b="1" dirty="0"/>
                  <a:t>[</a:t>
                </a:r>
                <a:r>
                  <a:rPr lang="en-GB" b="1" dirty="0" smtClean="0"/>
                  <a:t>0.70, 1.01] (</a:t>
                </a:r>
                <a:r>
                  <a:rPr lang="en-GB" b="1" dirty="0"/>
                  <a:t>68% CL) </a:t>
                </a:r>
                <a:endParaRPr lang="en-GB" b="1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57" y="5579948"/>
                <a:ext cx="2790123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743" t="-9524" r="-654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1560" y="6259378"/>
                <a:ext cx="279409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latin typeface="Symbol" pitchFamily="18" charset="2"/>
                  </a:rPr>
                  <a:t>k</a:t>
                </a:r>
                <a:r>
                  <a:rPr lang="en-GB" b="1" baseline="-25000" dirty="0" err="1" smtClean="0"/>
                  <a:t>VV</a:t>
                </a:r>
                <a:r>
                  <a:rPr lang="en-GB" b="1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GB" b="1" dirty="0" smtClean="0"/>
                  <a:t> [1.13, 1.45] (</a:t>
                </a:r>
                <a:r>
                  <a:rPr lang="en-GB" b="1" dirty="0"/>
                  <a:t>68% CL) </a:t>
                </a:r>
                <a:endParaRPr lang="en-GB" b="1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259378"/>
                <a:ext cx="279409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518" t="-9677" r="-434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496" y="219557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Model 1</a:t>
            </a:r>
            <a:endParaRPr lang="en-GB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919" y="5939988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Model 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881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tlas.web.cern.ch/Atlas/GROUPS/PHYSICS/PAPERS/HIGG-2013-02/fig_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18" y="2513631"/>
            <a:ext cx="5707281" cy="38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224664"/>
            <a:ext cx="5271952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Ratio of W/Z couplings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5127" y="1124744"/>
            <a:ext cx="37673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</a:t>
            </a:r>
            <a:r>
              <a:rPr lang="en-GB" dirty="0" smtClean="0"/>
              <a:t>ermion </a:t>
            </a:r>
            <a:r>
              <a:rPr lang="en-GB" dirty="0"/>
              <a:t>couplings grouped together, </a:t>
            </a:r>
            <a:endParaRPr lang="en-GB" dirty="0" smtClean="0"/>
          </a:p>
          <a:p>
            <a:pPr algn="ctr"/>
            <a:r>
              <a:rPr lang="en-GB" dirty="0" smtClean="0"/>
              <a:t>total </a:t>
            </a:r>
            <a:r>
              <a:rPr lang="en-GB" dirty="0"/>
              <a:t>width left free </a:t>
            </a:r>
          </a:p>
          <a:p>
            <a:pPr algn="ctr"/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/>
              <a:t>WZ</a:t>
            </a:r>
            <a:r>
              <a:rPr lang="en-GB" baseline="-25000" dirty="0" smtClean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/>
              <a:t>W </a:t>
            </a:r>
            <a:r>
              <a:rPr lang="en-GB" dirty="0"/>
              <a:t>/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Z</a:t>
            </a:r>
            <a:r>
              <a:rPr lang="en-GB" dirty="0" smtClean="0"/>
              <a:t> (SM </a:t>
            </a:r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/>
              <a:t>WZ</a:t>
            </a:r>
            <a:r>
              <a:rPr lang="en-GB" baseline="-25000" dirty="0" smtClean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err="1">
                <a:latin typeface="Symbol" pitchFamily="18" charset="2"/>
              </a:rPr>
              <a:t>l</a:t>
            </a:r>
            <a:r>
              <a:rPr lang="en-GB" baseline="-25000" dirty="0" err="1"/>
              <a:t>FV</a:t>
            </a:r>
            <a:r>
              <a:rPr lang="en-GB" baseline="-25000" dirty="0"/>
              <a:t> </a:t>
            </a:r>
            <a:r>
              <a:rPr lang="en-GB" dirty="0"/>
              <a:t>=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ZZ</a:t>
            </a:r>
            <a:r>
              <a:rPr lang="en-GB" baseline="-25000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1)</a:t>
            </a:r>
          </a:p>
          <a:p>
            <a:pPr algn="ctr"/>
            <a:r>
              <a:rPr lang="en-GB" dirty="0" err="1">
                <a:latin typeface="Symbol" pitchFamily="18" charset="2"/>
              </a:rPr>
              <a:t>l</a:t>
            </a:r>
            <a:r>
              <a:rPr lang="en-GB" baseline="-25000" dirty="0" err="1"/>
              <a:t>FV</a:t>
            </a:r>
            <a:r>
              <a:rPr lang="en-GB" baseline="-25000" dirty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err="1">
                <a:latin typeface="Symbol" pitchFamily="18" charset="2"/>
              </a:rPr>
              <a:t>k</a:t>
            </a:r>
            <a:r>
              <a:rPr lang="en-GB" baseline="-25000" dirty="0" err="1"/>
              <a:t>F</a:t>
            </a:r>
            <a:r>
              <a:rPr lang="en-GB" baseline="-25000" dirty="0"/>
              <a:t> </a:t>
            </a:r>
            <a:r>
              <a:rPr lang="en-GB" dirty="0"/>
              <a:t>/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/>
              <a:t>V </a:t>
            </a:r>
            <a:r>
              <a:rPr lang="en-GB" dirty="0" smtClean="0"/>
              <a:t>(profiled in fit)</a:t>
            </a:r>
            <a:endParaRPr lang="en-GB" dirty="0"/>
          </a:p>
          <a:p>
            <a:pPr algn="ctr"/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ZZ</a:t>
            </a:r>
            <a:r>
              <a:rPr lang="en-GB" baseline="-25000" dirty="0" smtClean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Z</a:t>
            </a:r>
            <a:r>
              <a:rPr lang="en-GB" baseline="-25000" dirty="0" smtClean="0"/>
              <a:t> 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Z</a:t>
            </a:r>
            <a:r>
              <a:rPr lang="en-GB" dirty="0" smtClean="0"/>
              <a:t>/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 smtClean="0"/>
              <a:t>H</a:t>
            </a:r>
            <a:r>
              <a:rPr lang="en-GB" baseline="-25000" dirty="0" smtClean="0"/>
              <a:t> </a:t>
            </a:r>
            <a:r>
              <a:rPr lang="en-GB" dirty="0"/>
              <a:t>(profiled in fit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29715" y="1052736"/>
            <a:ext cx="41408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Simplest method from measured </a:t>
            </a:r>
          </a:p>
          <a:p>
            <a:r>
              <a:rPr lang="en-GB" dirty="0" smtClean="0"/>
              <a:t>H </a:t>
            </a:r>
            <a:r>
              <a:rPr lang="en-GB" dirty="0"/>
              <a:t>→ WW* </a:t>
            </a:r>
            <a:r>
              <a:rPr lang="en-GB" dirty="0" smtClean="0"/>
              <a:t> and </a:t>
            </a:r>
            <a:r>
              <a:rPr lang="pt-BR" dirty="0"/>
              <a:t>H → ZZ</a:t>
            </a:r>
            <a:r>
              <a:rPr lang="pt-BR" dirty="0" smtClean="0"/>
              <a:t>* rates</a:t>
            </a:r>
          </a:p>
          <a:p>
            <a:r>
              <a:rPr lang="en-GB" dirty="0" smtClean="0"/>
              <a:t>with 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ggF+ttH</a:t>
            </a:r>
            <a:r>
              <a:rPr lang="en-GB" baseline="-25000" dirty="0" smtClean="0"/>
              <a:t> </a:t>
            </a:r>
            <a:r>
              <a:rPr lang="sv-SE" dirty="0" smtClean="0"/>
              <a:t>. B(</a:t>
            </a:r>
            <a:r>
              <a:rPr lang="en-GB" dirty="0"/>
              <a:t>H → </a:t>
            </a:r>
            <a:r>
              <a:rPr lang="en-GB" dirty="0" smtClean="0"/>
              <a:t>ZZ*</a:t>
            </a:r>
            <a:r>
              <a:rPr lang="pt-BR" dirty="0"/>
              <a:t>)/B</a:t>
            </a:r>
            <a:r>
              <a:rPr lang="pt-BR" baseline="-25000" dirty="0"/>
              <a:t>SM</a:t>
            </a:r>
            <a:r>
              <a:rPr lang="pt-BR" dirty="0"/>
              <a:t>(H → ZZ*)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/>
              <a:t>a</a:t>
            </a:r>
            <a:r>
              <a:rPr lang="en-GB" dirty="0" smtClean="0"/>
              <a:t>nd 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ggF+ttH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VBF+VH</a:t>
            </a:r>
            <a:r>
              <a:rPr lang="en-GB" dirty="0" smtClean="0"/>
              <a:t>/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ggF+ttH</a:t>
            </a:r>
            <a:r>
              <a:rPr lang="en-GB" dirty="0" smtClean="0"/>
              <a:t> profiled: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Slightly improved sensitivity using </a:t>
            </a:r>
          </a:p>
          <a:p>
            <a:r>
              <a:rPr lang="en-GB" dirty="0" smtClean="0"/>
              <a:t>WH and ZH (VBF) production </a:t>
            </a:r>
          </a:p>
          <a:p>
            <a:r>
              <a:rPr lang="en-GB" dirty="0" smtClean="0"/>
              <a:t>(75% W-fusion: 25% Z-fusion)</a:t>
            </a:r>
          </a:p>
          <a:p>
            <a:r>
              <a:rPr lang="en-GB" dirty="0" smtClean="0"/>
              <a:t>as well as </a:t>
            </a:r>
            <a:r>
              <a:rPr lang="pt-BR" dirty="0"/>
              <a:t>H → γγ </a:t>
            </a:r>
            <a:r>
              <a:rPr lang="en-GB" dirty="0" smtClean="0"/>
              <a:t>rate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3D </a:t>
            </a:r>
            <a:r>
              <a:rPr lang="en-GB" dirty="0"/>
              <a:t>Compatibility with SM: </a:t>
            </a:r>
            <a:r>
              <a:rPr lang="en-GB" dirty="0" smtClean="0"/>
              <a:t>19%</a:t>
            </a:r>
          </a:p>
          <a:p>
            <a:endParaRPr lang="en-GB" dirty="0" smtClean="0"/>
          </a:p>
          <a:p>
            <a:r>
              <a:rPr lang="en-GB" dirty="0" smtClean="0"/>
              <a:t>Removing </a:t>
            </a:r>
            <a:r>
              <a:rPr lang="pt-BR" dirty="0"/>
              <a:t>H → γγ </a:t>
            </a:r>
            <a:r>
              <a:rPr lang="en-GB" dirty="0" smtClean="0"/>
              <a:t>rate and  adding </a:t>
            </a:r>
          </a:p>
          <a:p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>
                <a:latin typeface="Symbol" pitchFamily="18" charset="2"/>
              </a:rPr>
              <a:t>g</a:t>
            </a:r>
            <a:r>
              <a:rPr lang="en-GB" baseline="-25000" dirty="0" err="1"/>
              <a:t>Z</a:t>
            </a:r>
            <a:r>
              <a:rPr lang="en-GB" baseline="-25000" dirty="0" smtClean="0"/>
              <a:t> </a:t>
            </a:r>
            <a:r>
              <a:rPr lang="en-GB" dirty="0"/>
              <a:t>=</a:t>
            </a:r>
            <a:r>
              <a:rPr lang="en-GB" dirty="0">
                <a:latin typeface="Symbol" pitchFamily="18" charset="2"/>
              </a:rPr>
              <a:t> 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>
                <a:latin typeface="Symbol" pitchFamily="18" charset="2"/>
              </a:rPr>
              <a:t>g</a:t>
            </a:r>
            <a:r>
              <a:rPr lang="en-GB" baseline="-25000" dirty="0" smtClean="0"/>
              <a:t> </a:t>
            </a:r>
            <a:r>
              <a:rPr lang="en-GB" dirty="0"/>
              <a:t>/</a:t>
            </a:r>
            <a:r>
              <a:rPr lang="en-GB" dirty="0" err="1" smtClean="0">
                <a:latin typeface="Symbol" pitchFamily="18" charset="2"/>
              </a:rPr>
              <a:t>k</a:t>
            </a:r>
            <a:r>
              <a:rPr lang="en-GB" baseline="-25000" dirty="0" err="1"/>
              <a:t>Z</a:t>
            </a:r>
            <a:r>
              <a:rPr lang="en-GB" dirty="0" smtClean="0"/>
              <a:t> to absorb possible BSM effects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4D </a:t>
            </a:r>
            <a:r>
              <a:rPr lang="en-GB" dirty="0"/>
              <a:t>Compatibility with SM: </a:t>
            </a:r>
            <a:r>
              <a:rPr lang="en-GB" dirty="0" smtClean="0"/>
              <a:t>20%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2794" y="3861048"/>
                <a:ext cx="286225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latin typeface="Symbol" pitchFamily="18" charset="2"/>
                  </a:rPr>
                  <a:t>l</a:t>
                </a:r>
                <a:r>
                  <a:rPr lang="en-GB" b="1" baseline="-25000" dirty="0" err="1" smtClean="0"/>
                  <a:t>WZ</a:t>
                </a:r>
                <a:r>
                  <a:rPr lang="en-GB" b="1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GB" b="1" dirty="0" smtClean="0"/>
                  <a:t> [0.61, 1.04] (</a:t>
                </a:r>
                <a:r>
                  <a:rPr lang="en-GB" b="1" dirty="0"/>
                  <a:t>68% CL) </a:t>
                </a:r>
                <a:endParaRPr lang="en-GB" b="1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94" y="3861048"/>
                <a:ext cx="286225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95" t="-9524" r="-424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55576" y="2339588"/>
            <a:ext cx="222266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b="1" dirty="0">
                <a:latin typeface="Symbol" pitchFamily="18" charset="2"/>
              </a:rPr>
              <a:t>l</a:t>
            </a:r>
            <a:r>
              <a:rPr lang="sv-SE" b="1" baseline="-25000" dirty="0" smtClean="0"/>
              <a:t>WZ</a:t>
            </a:r>
            <a:r>
              <a:rPr lang="sv-SE" sz="1200" b="1" dirty="0" smtClean="0"/>
              <a:t> </a:t>
            </a:r>
            <a:r>
              <a:rPr lang="sv-SE" b="1" dirty="0" smtClean="0"/>
              <a:t>=0.81+0.16-0.15</a:t>
            </a:r>
            <a:endParaRPr lang="sv-SE" b="1" dirty="0"/>
          </a:p>
        </p:txBody>
      </p:sp>
      <p:sp>
        <p:nvSpPr>
          <p:cNvPr id="15" name="Rectangle 14"/>
          <p:cNvSpPr/>
          <p:nvPr/>
        </p:nvSpPr>
        <p:spPr>
          <a:xfrm>
            <a:off x="989611" y="5899338"/>
            <a:ext cx="175459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b="1" dirty="0">
                <a:latin typeface="Symbol" pitchFamily="18" charset="2"/>
              </a:rPr>
              <a:t>l</a:t>
            </a:r>
            <a:r>
              <a:rPr lang="sv-SE" b="1" baseline="-25000" dirty="0" smtClean="0"/>
              <a:t>WZ</a:t>
            </a:r>
            <a:r>
              <a:rPr lang="sv-SE" sz="1200" b="1" dirty="0" smtClean="0"/>
              <a:t> </a:t>
            </a:r>
            <a:r>
              <a:rPr lang="sv-SE" b="1" dirty="0" smtClean="0"/>
              <a:t>=0.82 ± 0.15</a:t>
            </a:r>
            <a:endParaRPr lang="sv-SE" b="1" dirty="0"/>
          </a:p>
        </p:txBody>
      </p:sp>
      <p:cxnSp>
        <p:nvCxnSpPr>
          <p:cNvPr id="17" name="Straight Arrow Connector 17"/>
          <p:cNvCxnSpPr/>
          <p:nvPr/>
        </p:nvCxnSpPr>
        <p:spPr>
          <a:xfrm rot="10800000">
            <a:off x="6144727" y="5847723"/>
            <a:ext cx="531920" cy="35420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676647" y="6011996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/>
              <a:t>FZ</a:t>
            </a:r>
            <a:r>
              <a:rPr lang="en-GB" baseline="-25000" dirty="0" smtClean="0"/>
              <a:t> </a:t>
            </a:r>
            <a:r>
              <a:rPr lang="en-GB" dirty="0" smtClean="0"/>
              <a:t>&gt; 0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139952" y="6084004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Symbol" pitchFamily="18" charset="2"/>
              </a:rPr>
              <a:t>l</a:t>
            </a:r>
            <a:r>
              <a:rPr lang="en-GB" baseline="-25000" dirty="0" err="1" smtClean="0"/>
              <a:t>FZ</a:t>
            </a:r>
            <a:r>
              <a:rPr lang="en-GB" baseline="-25000" dirty="0" smtClean="0"/>
              <a:t> </a:t>
            </a:r>
            <a:r>
              <a:rPr lang="en-GB" dirty="0"/>
              <a:t>&lt;</a:t>
            </a:r>
            <a:r>
              <a:rPr lang="en-GB" dirty="0" smtClean="0"/>
              <a:t> 0</a:t>
            </a:r>
            <a:endParaRPr lang="en-GB" dirty="0"/>
          </a:p>
        </p:txBody>
      </p:sp>
      <p:cxnSp>
        <p:nvCxnSpPr>
          <p:cNvPr id="20" name="Straight Arrow Connector 17"/>
          <p:cNvCxnSpPr/>
          <p:nvPr/>
        </p:nvCxnSpPr>
        <p:spPr>
          <a:xfrm flipV="1">
            <a:off x="4863355" y="5923759"/>
            <a:ext cx="616885" cy="31355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44726" y="549753"/>
            <a:ext cx="29523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7"/>
          <p:cNvCxnSpPr/>
          <p:nvPr/>
        </p:nvCxnSpPr>
        <p:spPr>
          <a:xfrm flipV="1">
            <a:off x="3336167" y="3858796"/>
            <a:ext cx="785370" cy="156778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480240" y="216909"/>
            <a:ext cx="366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Symbol" pitchFamily="18" charset="2"/>
              </a:rPr>
              <a:t>l</a:t>
            </a:r>
            <a:r>
              <a:rPr lang="sv-SE" baseline="-25000" dirty="0"/>
              <a:t>WZ</a:t>
            </a:r>
            <a:r>
              <a:rPr lang="sv-SE" baseline="30000" dirty="0"/>
              <a:t>2</a:t>
            </a:r>
            <a:r>
              <a:rPr lang="sv-SE" sz="1200" baseline="30000" dirty="0"/>
              <a:t> </a:t>
            </a:r>
            <a:r>
              <a:rPr lang="sv-SE" dirty="0"/>
              <a:t>=    B (</a:t>
            </a:r>
            <a:r>
              <a:rPr lang="en-GB" dirty="0"/>
              <a:t>H → WW*</a:t>
            </a:r>
            <a:r>
              <a:rPr lang="pt-BR" dirty="0"/>
              <a:t>)/B (H → ZZ*)</a:t>
            </a:r>
            <a:endParaRPr lang="en-GB" dirty="0"/>
          </a:p>
          <a:p>
            <a:r>
              <a:rPr lang="en-GB" dirty="0"/>
              <a:t>             </a:t>
            </a:r>
            <a:r>
              <a:rPr lang="sv-SE" dirty="0"/>
              <a:t>B</a:t>
            </a:r>
            <a:r>
              <a:rPr lang="sv-SE" baseline="-25000" dirty="0"/>
              <a:t>SM</a:t>
            </a:r>
            <a:r>
              <a:rPr lang="sv-SE" dirty="0"/>
              <a:t>(</a:t>
            </a:r>
            <a:r>
              <a:rPr lang="en-GB" dirty="0"/>
              <a:t>H → WW*</a:t>
            </a:r>
            <a:r>
              <a:rPr lang="pt-BR" dirty="0"/>
              <a:t>)/B</a:t>
            </a:r>
            <a:r>
              <a:rPr lang="pt-BR" baseline="-25000" dirty="0"/>
              <a:t>SM</a:t>
            </a:r>
            <a:r>
              <a:rPr lang="pt-BR" dirty="0"/>
              <a:t>(H → ZZ*)</a:t>
            </a:r>
            <a:r>
              <a:rPr lang="en-GB" dirty="0"/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10686" y="2708920"/>
            <a:ext cx="0" cy="302433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22108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Model 3</a:t>
            </a:r>
            <a:endParaRPr lang="en-GB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496" y="5939988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Model 4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734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224664"/>
            <a:ext cx="8136904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36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Constraints on BSM loops and Summary</a:t>
            </a:r>
          </a:p>
        </p:txBody>
      </p:sp>
      <p:pic>
        <p:nvPicPr>
          <p:cNvPr id="1213442" name="Picture 2" descr="https://atlas.web.cern.ch/Atlas/GROUPS/PHYSICS/PAPERS/HIGG-2013-02/fig_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0" y="3933056"/>
            <a:ext cx="3923928" cy="26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4" name="Picture 4" descr="https://atlas.web.cern.ch/Atlas/GROUPS/PHYSICS/PAPERS/HIGG-2013-02/fig_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6494"/>
            <a:ext cx="3528392" cy="45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" y="2560002"/>
            <a:ext cx="2941511" cy="86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1803609" cy="10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9715" y="1052736"/>
            <a:ext cx="4411785" cy="581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New heavy particles may contribute to loops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Assume negligible contribution to width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Assume SM particles have SM couplings</a:t>
            </a:r>
          </a:p>
          <a:p>
            <a:r>
              <a:rPr lang="en-GB" dirty="0" smtClean="0"/>
              <a:t>Effective scale parameters </a:t>
            </a:r>
          </a:p>
          <a:p>
            <a:r>
              <a:rPr lang="en-GB" dirty="0" smtClean="0">
                <a:latin typeface="Symbol" pitchFamily="18" charset="2"/>
              </a:rPr>
              <a:t>	</a:t>
            </a:r>
            <a:r>
              <a:rPr lang="en-GB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baseline="-25000" dirty="0">
                <a:solidFill>
                  <a:srgbClr val="C00000"/>
                </a:solidFill>
              </a:rPr>
              <a:t>g</a:t>
            </a:r>
            <a:r>
              <a:rPr lang="en-GB" baseline="-25000" dirty="0" smtClean="0"/>
              <a:t> </a:t>
            </a:r>
            <a:r>
              <a:rPr lang="en-GB" dirty="0" smtClean="0"/>
              <a:t> 	and 	</a:t>
            </a:r>
            <a:r>
              <a:rPr lang="en-GB" dirty="0" smtClean="0">
                <a:latin typeface="Symbol" pitchFamily="18" charset="2"/>
              </a:rPr>
              <a:t>k</a:t>
            </a:r>
            <a:r>
              <a:rPr lang="en-GB" baseline="-25000" dirty="0" smtClean="0">
                <a:latin typeface="Symbol" pitchFamily="18" charset="2"/>
              </a:rPr>
              <a:t>g</a:t>
            </a: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r>
              <a:rPr lang="en-GB" dirty="0" smtClean="0"/>
              <a:t>2D </a:t>
            </a:r>
            <a:r>
              <a:rPr lang="en-GB" dirty="0"/>
              <a:t>Compatibility with SM: </a:t>
            </a:r>
            <a:r>
              <a:rPr lang="en-GB" dirty="0" smtClean="0"/>
              <a:t>14%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276446" y="3563724"/>
            <a:ext cx="1703266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sv-SE" b="1" baseline="-25000" dirty="0">
                <a:solidFill>
                  <a:srgbClr val="C00000"/>
                </a:solidFill>
              </a:rPr>
              <a:t>g</a:t>
            </a:r>
            <a:r>
              <a:rPr lang="sv-SE" sz="1200" b="1" dirty="0" smtClean="0">
                <a:solidFill>
                  <a:srgbClr val="C00000"/>
                </a:solidFill>
              </a:rPr>
              <a:t> </a:t>
            </a:r>
            <a:r>
              <a:rPr lang="sv-SE" b="1" dirty="0" smtClean="0">
                <a:solidFill>
                  <a:srgbClr val="C00000"/>
                </a:solidFill>
              </a:rPr>
              <a:t>=1.04 ± 0.14</a:t>
            </a:r>
            <a:endParaRPr lang="sv-SE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27784" y="3563724"/>
            <a:ext cx="158417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b="1" dirty="0" smtClean="0">
                <a:latin typeface="Symbol" pitchFamily="18" charset="2"/>
              </a:rPr>
              <a:t>k</a:t>
            </a:r>
            <a:r>
              <a:rPr lang="sv-SE" b="1" baseline="-25000" dirty="0">
                <a:latin typeface="Symbol" pitchFamily="18" charset="2"/>
              </a:rPr>
              <a:t>g</a:t>
            </a:r>
            <a:r>
              <a:rPr lang="sv-SE" sz="1200" b="1" dirty="0" smtClean="0"/>
              <a:t> </a:t>
            </a:r>
            <a:r>
              <a:rPr lang="sv-SE" b="1" dirty="0" smtClean="0"/>
              <a:t>=1.20 ± 0.15</a:t>
            </a:r>
            <a:endParaRPr lang="sv-S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13743" y="5589240"/>
            <a:ext cx="4134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Couplings tested for anomalies w.r.t. </a:t>
            </a:r>
          </a:p>
          <a:p>
            <a:pPr algn="ctr"/>
            <a:r>
              <a:rPr lang="en-GB" dirty="0" smtClean="0"/>
              <a:t>fermion and boson, W/Z and vertex loop </a:t>
            </a:r>
          </a:p>
          <a:p>
            <a:pPr algn="ctr"/>
            <a:r>
              <a:rPr lang="en-GB" dirty="0"/>
              <a:t>c</a:t>
            </a:r>
            <a:r>
              <a:rPr lang="en-GB" dirty="0" smtClean="0"/>
              <a:t>ontributions </a:t>
            </a:r>
            <a:r>
              <a:rPr lang="en-GB" dirty="0"/>
              <a:t>at ±10-15</a:t>
            </a:r>
            <a:r>
              <a:rPr lang="en-GB" dirty="0" smtClean="0"/>
              <a:t>% precision</a:t>
            </a:r>
            <a:endParaRPr lang="en-GB" dirty="0"/>
          </a:p>
          <a:p>
            <a:pPr marL="285750" indent="-285750" algn="ctr">
              <a:buFont typeface="Arial" pitchFamily="34" charset="0"/>
              <a:buChar char="•"/>
            </a:pPr>
            <a:r>
              <a:rPr lang="en-GB" dirty="0" smtClean="0"/>
              <a:t>Consistent with SM      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812360" y="1522810"/>
            <a:ext cx="0" cy="34903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25179" y="308332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Model 5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5374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Untitled.png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/>
          <a:stretch/>
        </p:blipFill>
        <p:spPr>
          <a:xfrm>
            <a:off x="971600" y="2420888"/>
            <a:ext cx="2798626" cy="235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6" descr="cC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6" y="764704"/>
            <a:ext cx="2995926" cy="189851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8160" y="224664"/>
            <a:ext cx="3462066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Combined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179512" y="943570"/>
            <a:ext cx="4038600" cy="190936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Alternative spin-parity hypotheses 0</a:t>
            </a:r>
            <a:r>
              <a:rPr lang="en-GB" sz="1800" baseline="30000" dirty="0" smtClean="0"/>
              <a:t>-</a:t>
            </a:r>
            <a:r>
              <a:rPr lang="en-GB" sz="1800" dirty="0" smtClean="0"/>
              <a:t>, 1</a:t>
            </a:r>
            <a:r>
              <a:rPr lang="en-GB" sz="1800" baseline="30000" dirty="0" smtClean="0"/>
              <a:t>+</a:t>
            </a:r>
            <a:r>
              <a:rPr lang="en-GB" sz="1800" dirty="0" smtClean="0"/>
              <a:t>, 1</a:t>
            </a:r>
            <a:r>
              <a:rPr lang="en-GB" sz="1800" baseline="30000" dirty="0" smtClean="0"/>
              <a:t>-</a:t>
            </a:r>
            <a:r>
              <a:rPr lang="en-GB" sz="1800" dirty="0" smtClean="0"/>
              <a:t>,2</a:t>
            </a:r>
            <a:r>
              <a:rPr lang="en-GB" sz="1800" baseline="30000" dirty="0" smtClean="0"/>
              <a:t>+</a:t>
            </a:r>
            <a:r>
              <a:rPr lang="en-GB" sz="1800" baseline="-25000" dirty="0"/>
              <a:t> </a:t>
            </a:r>
            <a:r>
              <a:rPr lang="en-GB" sz="1800" dirty="0" smtClean="0"/>
              <a:t>tested compared to o</a:t>
            </a:r>
            <a:r>
              <a:rPr lang="en-GB" sz="1800" baseline="30000" dirty="0" smtClean="0"/>
              <a:t>+</a:t>
            </a:r>
          </a:p>
          <a:p>
            <a:r>
              <a:rPr lang="en-GB" sz="1800" dirty="0" smtClean="0"/>
              <a:t>Models generated using </a:t>
            </a:r>
            <a:r>
              <a:rPr lang="en-GB" sz="1800" dirty="0" err="1" smtClean="0"/>
              <a:t>JHUGen</a:t>
            </a:r>
            <a:r>
              <a:rPr lang="en-GB" sz="1800" dirty="0" smtClean="0"/>
              <a:t> </a:t>
            </a:r>
          </a:p>
          <a:p>
            <a:pPr marL="118872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(</a:t>
            </a:r>
            <a:r>
              <a:rPr lang="en-GB" sz="1800" dirty="0" err="1" smtClean="0"/>
              <a:t>Gao</a:t>
            </a:r>
            <a:r>
              <a:rPr lang="en-GB" sz="1800" dirty="0" smtClean="0"/>
              <a:t> et</a:t>
            </a:r>
            <a:r>
              <a:rPr lang="en-GB" sz="1800" dirty="0"/>
              <a:t> </a:t>
            </a:r>
            <a:r>
              <a:rPr lang="en-GB" sz="1800" dirty="0" smtClean="0"/>
              <a:t>al:</a:t>
            </a:r>
            <a:r>
              <a:rPr lang="en-GB" sz="1800" dirty="0"/>
              <a:t> </a:t>
            </a:r>
            <a:r>
              <a:rPr lang="en-GB" sz="1800" dirty="0" smtClean="0"/>
              <a:t>arXiv1001.3369)</a:t>
            </a:r>
          </a:p>
          <a:p>
            <a:r>
              <a:rPr lang="en-GB" sz="1800" dirty="0" smtClean="0"/>
              <a:t>Use discriminants sensitive to spin and parity</a:t>
            </a:r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228913"/>
              </p:ext>
            </p:extLst>
          </p:nvPr>
        </p:nvGraphicFramePr>
        <p:xfrm>
          <a:off x="4028445" y="140079"/>
          <a:ext cx="4767897" cy="79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576"/>
                <a:gridCol w="1291022"/>
                <a:gridCol w="158929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Process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J</a:t>
                      </a:r>
                      <a:r>
                        <a:rPr lang="en-GB" baseline="30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 test</a:t>
                      </a:r>
                      <a:endParaRPr lang="en-GB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Discriminants</a:t>
                      </a:r>
                      <a:endParaRPr lang="en-GB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b="0" dirty="0" smtClean="0"/>
                        <a:t>→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1800" b="0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endParaRPr lang="fr-FR" sz="18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r>
                        <a:rPr lang="pt-BR" b="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+</a:t>
                      </a:r>
                      <a:r>
                        <a:rPr lang="pt-BR" b="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</a:t>
                      </a:r>
                      <a:r>
                        <a:rPr lang="en-GB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effectLst/>
                        </a:rPr>
                        <a:t>m</a:t>
                      </a:r>
                      <a:r>
                        <a:rPr lang="en-US" b="0" baseline="-25000" dirty="0" err="1" smtClean="0">
                          <a:effectLst/>
                          <a:latin typeface="Symbol" pitchFamily="18" charset="2"/>
                        </a:rPr>
                        <a:t>gg</a:t>
                      </a:r>
                      <a:r>
                        <a:rPr lang="en-US" b="0" dirty="0" smtClean="0">
                          <a:effectLst/>
                        </a:rPr>
                        <a:t> |</a:t>
                      </a:r>
                      <a:r>
                        <a:rPr lang="en-US" b="0" dirty="0" err="1" smtClean="0">
                          <a:effectLst/>
                        </a:rPr>
                        <a:t>cos</a:t>
                      </a:r>
                      <a:r>
                        <a:rPr lang="en-US" b="0" dirty="0" smtClean="0">
                          <a:effectLst/>
                          <a:latin typeface="Symbol" charset="2"/>
                          <a:cs typeface="Symbol" charset="2"/>
                        </a:rPr>
                        <a:t> q</a:t>
                      </a:r>
                      <a:r>
                        <a:rPr lang="en-US" b="0" dirty="0" smtClean="0">
                          <a:effectLst/>
                        </a:rPr>
                        <a:t>*|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69730"/>
              </p:ext>
            </p:extLst>
          </p:nvPr>
        </p:nvGraphicFramePr>
        <p:xfrm>
          <a:off x="3988251" y="2788920"/>
          <a:ext cx="490557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081"/>
                <a:gridCol w="1328301"/>
                <a:gridCol w="1635191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ZZ*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 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l</a:t>
                      </a:r>
                      <a:endParaRPr lang="fr-FR" sz="1800" b="0" dirty="0" smtClean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2</a:t>
                      </a:r>
                      <a:r>
                        <a:rPr lang="pt-BR" b="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+</a:t>
                      </a:r>
                      <a:r>
                        <a:rPr lang="pt-BR" b="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effectLst/>
                        </a:rPr>
                        <a:t>e.g.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effectLst/>
                        </a:rPr>
                        <a:t>cos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 q</a:t>
                      </a:r>
                      <a:r>
                        <a:rPr lang="en-US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 m</a:t>
                      </a:r>
                      <a:r>
                        <a:rPr lang="en-US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34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 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BDT (MELA)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14022"/>
              </p:ext>
            </p:extLst>
          </p:nvPr>
        </p:nvGraphicFramePr>
        <p:xfrm>
          <a:off x="378373" y="5013176"/>
          <a:ext cx="476789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576"/>
                <a:gridCol w="1291022"/>
                <a:gridCol w="158929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WW*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Symbol" pitchFamily="18" charset="2"/>
                          <a:cs typeface="Symbol" charset="2"/>
                        </a:rPr>
                        <a:t>nmn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Symbol" pitchFamily="18" charset="2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2</a:t>
                      </a:r>
                      <a:r>
                        <a:rPr lang="pt-BR" b="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+</a:t>
                      </a:r>
                      <a:r>
                        <a:rPr lang="pt-BR" b="0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e.g. </a:t>
                      </a:r>
                      <a:r>
                        <a:rPr lang="en-GB" b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GB" b="0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GB" b="0" baseline="-2500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b="0" baseline="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Df</a:t>
                      </a:r>
                      <a:r>
                        <a:rPr lang="en-GB" b="0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e</a:t>
                      </a:r>
                      <a:r>
                        <a:rPr lang="en-GB" b="0" baseline="-2500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endParaRPr lang="en-GB" b="0" baseline="-25000" dirty="0" smtClean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→ BDT</a:t>
                      </a:r>
                      <a:endParaRPr lang="en-GB" b="0" baseline="-250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364088" y="4732499"/>
            <a:ext cx="2813062" cy="1936861"/>
            <a:chOff x="5364088" y="4563734"/>
            <a:chExt cx="2813062" cy="1936861"/>
          </a:xfrm>
        </p:grpSpPr>
        <p:pic>
          <p:nvPicPr>
            <p:cNvPr id="12103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563734"/>
              <a:ext cx="2813062" cy="193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596336" y="5425479"/>
              <a:ext cx="362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e</a:t>
              </a:r>
              <a:r>
                <a:rPr lang="en-GB" sz="2000" baseline="30000" dirty="0" smtClean="0"/>
                <a:t>+</a:t>
              </a:r>
              <a:endParaRPr lang="en-GB" sz="14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2200" y="5373216"/>
              <a:ext cx="3577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Symbol" pitchFamily="18" charset="2"/>
                </a:rPr>
                <a:t>m</a:t>
              </a:r>
              <a:r>
                <a:rPr lang="en-GB" sz="2400" baseline="30000" dirty="0" smtClean="0"/>
                <a:t>-</a:t>
              </a:r>
              <a:endParaRPr lang="en-GB" sz="2400" baseline="30000" dirty="0"/>
            </a:p>
          </p:txBody>
        </p:sp>
      </p:grpSp>
      <p:sp>
        <p:nvSpPr>
          <p:cNvPr id="22" name="Content Placeholder 5"/>
          <p:cNvSpPr txBox="1">
            <a:spLocks/>
          </p:cNvSpPr>
          <p:nvPr/>
        </p:nvSpPr>
        <p:spPr>
          <a:xfrm>
            <a:off x="6338664" y="980727"/>
            <a:ext cx="2805336" cy="1682493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400" dirty="0" smtClean="0"/>
              <a:t>J = 1 → 1+1 ruled out    (Landau Yang theorem)</a:t>
            </a:r>
          </a:p>
          <a:p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pt-BR" sz="1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pt-BR" sz="1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pt-BR" sz="12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1400" dirty="0" smtClean="0"/>
              <a:t>Graviton-inspired tensor  with </a:t>
            </a:r>
            <a:r>
              <a:rPr lang="en-GB" sz="1400" i="1" dirty="0" smtClean="0"/>
              <a:t>minimal</a:t>
            </a:r>
            <a:r>
              <a:rPr lang="en-GB" sz="1400" dirty="0" smtClean="0"/>
              <a:t> SM couplings chosen </a:t>
            </a:r>
          </a:p>
          <a:p>
            <a:pPr marL="118872" indent="0">
              <a:buNone/>
            </a:pPr>
            <a:r>
              <a:rPr lang="en-GB" sz="1400" dirty="0" smtClean="0"/>
              <a:t>(</a:t>
            </a:r>
            <a:r>
              <a:rPr lang="en-GB" sz="1400" dirty="0" err="1" smtClean="0"/>
              <a:t>ggF</a:t>
            </a:r>
            <a:r>
              <a:rPr lang="en-GB" sz="1400" dirty="0" smtClean="0"/>
              <a:t> production polarisations </a:t>
            </a:r>
            <a:r>
              <a:rPr lang="sv-SE" sz="1400" dirty="0" smtClean="0"/>
              <a:t>± 2, qq annihilation </a:t>
            </a:r>
            <a:r>
              <a:rPr lang="sv-SE" sz="1400" dirty="0"/>
              <a:t>± 1</a:t>
            </a:r>
            <a:r>
              <a:rPr lang="sv-SE" sz="1400" dirty="0" smtClean="0"/>
              <a:t>)</a:t>
            </a:r>
            <a:endParaRPr lang="en-GB" sz="1400" dirty="0" smtClean="0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3996232" y="3356992"/>
            <a:ext cx="4320184" cy="93610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600" dirty="0" smtClean="0"/>
              <a:t>Full reconstruction of 4l final state</a:t>
            </a:r>
          </a:p>
          <a:p>
            <a:r>
              <a:rPr lang="en-GB" sz="1600" dirty="0" smtClean="0"/>
              <a:t>Five angles </a:t>
            </a:r>
            <a:r>
              <a:rPr lang="en-GB" sz="1600" i="1" dirty="0" smtClean="0">
                <a:latin typeface="Symbol" pitchFamily="18" charset="2"/>
              </a:rPr>
              <a:t>q</a:t>
            </a:r>
            <a:r>
              <a:rPr lang="en-GB" sz="1600" i="1" baseline="-25000" dirty="0" smtClean="0"/>
              <a:t>1</a:t>
            </a:r>
            <a:r>
              <a:rPr lang="en-GB" sz="1600" dirty="0" smtClean="0"/>
              <a:t>, </a:t>
            </a:r>
            <a:r>
              <a:rPr lang="en-GB" sz="1600" i="1" dirty="0" smtClean="0">
                <a:latin typeface="Symbol" pitchFamily="18" charset="2"/>
              </a:rPr>
              <a:t>q</a:t>
            </a:r>
            <a:r>
              <a:rPr lang="en-GB" sz="1600" i="1" baseline="-25000" dirty="0" smtClean="0"/>
              <a:t>2</a:t>
            </a:r>
            <a:r>
              <a:rPr lang="en-GB" sz="1600" dirty="0" smtClean="0"/>
              <a:t>, </a:t>
            </a:r>
            <a:r>
              <a:rPr lang="en-GB" sz="1600" i="1" dirty="0" smtClean="0">
                <a:latin typeface="Symbol" pitchFamily="18" charset="2"/>
              </a:rPr>
              <a:t>q </a:t>
            </a:r>
            <a:r>
              <a:rPr lang="en-GB" sz="1600" i="1" baseline="30000" dirty="0" smtClean="0"/>
              <a:t>*</a:t>
            </a:r>
            <a:r>
              <a:rPr lang="en-GB" sz="1600" dirty="0" smtClean="0"/>
              <a:t>, </a:t>
            </a:r>
            <a:r>
              <a:rPr lang="en-GB" sz="1600" i="1" dirty="0" smtClean="0">
                <a:latin typeface="Symbol" pitchFamily="18" charset="2"/>
              </a:rPr>
              <a:t>F</a:t>
            </a:r>
            <a:r>
              <a:rPr lang="en-GB" sz="1600" i="1" baseline="-25000" dirty="0" smtClean="0"/>
              <a:t>1</a:t>
            </a:r>
            <a:r>
              <a:rPr lang="en-GB" sz="1600" dirty="0" smtClean="0"/>
              <a:t>, </a:t>
            </a:r>
            <a:r>
              <a:rPr lang="en-GB" sz="1600" i="1" dirty="0" smtClean="0">
                <a:latin typeface="Symbol" pitchFamily="18" charset="2"/>
              </a:rPr>
              <a:t>F</a:t>
            </a:r>
            <a:r>
              <a:rPr lang="en-GB" sz="1600" dirty="0" smtClean="0"/>
              <a:t> </a:t>
            </a:r>
          </a:p>
          <a:p>
            <a:pPr marL="118872" indent="0">
              <a:buNone/>
            </a:pPr>
            <a:r>
              <a:rPr lang="en-GB" sz="1600" dirty="0" smtClean="0"/>
              <a:t>       and two masses m</a:t>
            </a:r>
            <a:r>
              <a:rPr lang="en-GB" sz="1600" baseline="-25000" dirty="0" smtClean="0"/>
              <a:t>12</a:t>
            </a:r>
            <a:r>
              <a:rPr lang="en-GB" sz="1600" dirty="0" smtClean="0"/>
              <a:t>(</a:t>
            </a:r>
            <a:r>
              <a:rPr lang="en-GB" sz="1600" dirty="0" err="1" smtClean="0"/>
              <a:t>m</a:t>
            </a:r>
            <a:r>
              <a:rPr lang="en-GB" sz="1600" baseline="-25000" dirty="0" err="1" smtClean="0"/>
              <a:t>Z</a:t>
            </a:r>
            <a:r>
              <a:rPr lang="en-GB" sz="1600" baseline="30000" dirty="0" err="1" smtClean="0"/>
              <a:t>rec</a:t>
            </a:r>
            <a:r>
              <a:rPr lang="en-GB" sz="1600" dirty="0" smtClean="0"/>
              <a:t>),</a:t>
            </a:r>
            <a:r>
              <a:rPr lang="en-GB" sz="1600" dirty="0"/>
              <a:t> </a:t>
            </a:r>
            <a:r>
              <a:rPr lang="en-GB" sz="1600" dirty="0" smtClean="0"/>
              <a:t>m</a:t>
            </a:r>
            <a:r>
              <a:rPr lang="en-GB" sz="1600" baseline="-25000" dirty="0" smtClean="0"/>
              <a:t>3</a:t>
            </a:r>
            <a:r>
              <a:rPr lang="en-GB" sz="1600" baseline="-25000" dirty="0"/>
              <a:t>4</a:t>
            </a:r>
            <a:r>
              <a:rPr lang="en-GB" sz="1600" dirty="0" smtClean="0"/>
              <a:t>(</a:t>
            </a:r>
            <a:r>
              <a:rPr lang="en-GB" sz="1600" dirty="0" err="1" smtClean="0"/>
              <a:t>m</a:t>
            </a:r>
            <a:r>
              <a:rPr lang="en-GB" sz="1600" baseline="-25000" dirty="0" err="1" smtClean="0"/>
              <a:t>Z</a:t>
            </a:r>
            <a:r>
              <a:rPr lang="en-GB" sz="1600" baseline="-25000" dirty="0" smtClean="0"/>
              <a:t>*</a:t>
            </a:r>
            <a:r>
              <a:rPr lang="en-GB" sz="1600" baseline="30000" dirty="0" smtClean="0"/>
              <a:t>rec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406872" y="5301208"/>
            <a:ext cx="4038600" cy="156725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endParaRPr lang="en-GB" sz="1600" dirty="0" smtClean="0"/>
          </a:p>
          <a:p>
            <a:r>
              <a:rPr lang="en-GB" sz="1600" dirty="0" smtClean="0"/>
              <a:t>Reduced background for </a:t>
            </a:r>
            <a:r>
              <a:rPr lang="en-GB" sz="1600" dirty="0" err="1" smtClean="0"/>
              <a:t>e</a:t>
            </a:r>
            <a:r>
              <a:rPr lang="en-GB" sz="1600" dirty="0" err="1" smtClean="0">
                <a:latin typeface="Symbol" pitchFamily="18" charset="2"/>
              </a:rPr>
              <a:t>m</a:t>
            </a:r>
            <a:r>
              <a:rPr lang="en-GB" sz="1600" dirty="0" smtClean="0"/>
              <a:t> channel</a:t>
            </a:r>
          </a:p>
          <a:p>
            <a:endParaRPr lang="en-GB" sz="1600" dirty="0" smtClean="0"/>
          </a:p>
          <a:p>
            <a:r>
              <a:rPr lang="en-GB" sz="1600" dirty="0" smtClean="0"/>
              <a:t>Combine all three channels to maximise sensitivity</a:t>
            </a:r>
          </a:p>
        </p:txBody>
      </p:sp>
    </p:spTree>
    <p:extLst>
      <p:ext uri="{BB962C8B-B14F-4D97-AF65-F5344CB8AC3E}">
        <p14:creationId xmlns:p14="http://schemas.microsoft.com/office/powerpoint/2010/main" val="1173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7"/>
            <a:ext cx="4464496" cy="31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8160" y="260648"/>
            <a:ext cx="303970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lnSpc>
                <a:spcPct val="140000"/>
              </a:lnSpc>
            </a:pP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2400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GB" sz="2400" dirty="0">
                <a:solidFill>
                  <a:srgbClr val="FFC000"/>
                </a:solidFill>
              </a:rPr>
              <a:t>→</a:t>
            </a:r>
            <a:r>
              <a:rPr lang="en-US" sz="2400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400" dirty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19</a:t>
            </a:fld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95736" y="2783128"/>
            <a:ext cx="457200" cy="0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56287" y="2008468"/>
            <a:ext cx="1820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122 &lt; </a:t>
            </a:r>
            <a:r>
              <a:rPr lang="en-GB" sz="1600" dirty="0" err="1" smtClean="0">
                <a:solidFill>
                  <a:srgbClr val="FF0000"/>
                </a:solidFill>
              </a:rPr>
              <a:t>m</a:t>
            </a:r>
            <a:r>
              <a:rPr lang="en-GB" sz="1600" baseline="-25000" dirty="0" err="1" smtClean="0">
                <a:solidFill>
                  <a:srgbClr val="FF0000"/>
                </a:solidFill>
                <a:latin typeface="Symbol" pitchFamily="18" charset="2"/>
              </a:rPr>
              <a:t>gg</a:t>
            </a:r>
            <a:r>
              <a:rPr lang="en-GB" sz="1600" dirty="0" smtClean="0">
                <a:solidFill>
                  <a:srgbClr val="FF0000"/>
                </a:solidFill>
              </a:rPr>
              <a:t> &lt; 130 </a:t>
            </a:r>
            <a:r>
              <a:rPr lang="en-GB" sz="1600" dirty="0" err="1" smtClean="0">
                <a:solidFill>
                  <a:srgbClr val="FF0000"/>
                </a:solidFill>
              </a:rPr>
              <a:t>GeV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17"/>
          <p:cNvCxnSpPr/>
          <p:nvPr/>
        </p:nvCxnSpPr>
        <p:spPr>
          <a:xfrm flipV="1">
            <a:off x="2652936" y="2580702"/>
            <a:ext cx="2239741" cy="200226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6" descr="cC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3124200" cy="1979804"/>
          </a:xfrm>
          <a:prstGeom prst="rect">
            <a:avLst/>
          </a:prstGeom>
        </p:spPr>
      </p:pic>
      <p:sp>
        <p:nvSpPr>
          <p:cNvPr id="28" name="TextBox 13"/>
          <p:cNvSpPr txBox="1"/>
          <p:nvPr/>
        </p:nvSpPr>
        <p:spPr>
          <a:xfrm>
            <a:off x="35496" y="4077072"/>
            <a:ext cx="8856984" cy="28069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Simultaneous fit to </a:t>
            </a:r>
            <a:r>
              <a:rPr lang="en-US" dirty="0" err="1" smtClean="0">
                <a:effectLst/>
              </a:rPr>
              <a:t>m</a:t>
            </a:r>
            <a:r>
              <a:rPr lang="en-US" baseline="-25000" dirty="0" err="1" smtClean="0">
                <a:effectLst/>
                <a:latin typeface="Symbol" pitchFamily="18" charset="2"/>
              </a:rPr>
              <a:t>gg</a:t>
            </a:r>
            <a:r>
              <a:rPr lang="en-US" dirty="0" smtClean="0">
                <a:effectLst/>
              </a:rPr>
              <a:t> and |</a:t>
            </a:r>
            <a:r>
              <a:rPr lang="en-US" dirty="0" err="1" smtClean="0">
                <a:effectLst/>
              </a:rPr>
              <a:t>cos</a:t>
            </a:r>
            <a:r>
              <a:rPr lang="en-US" dirty="0" smtClean="0">
                <a:effectLst/>
                <a:latin typeface="Symbol" charset="2"/>
                <a:cs typeface="Symbol" charset="2"/>
              </a:rPr>
              <a:t> q</a:t>
            </a:r>
            <a:r>
              <a:rPr lang="en-US" dirty="0" smtClean="0">
                <a:effectLst/>
              </a:rPr>
              <a:t>*|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/>
              <a:t>|</a:t>
            </a:r>
            <a:r>
              <a:rPr lang="en-US" dirty="0" err="1"/>
              <a:t>cos</a:t>
            </a:r>
            <a:r>
              <a:rPr lang="en-US" dirty="0">
                <a:latin typeface="Symbol" charset="2"/>
                <a:cs typeface="Symbol" charset="2"/>
              </a:rPr>
              <a:t> q</a:t>
            </a:r>
            <a:r>
              <a:rPr lang="en-US" dirty="0" smtClean="0"/>
              <a:t>*| for spin and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pitchFamily="18" charset="2"/>
              </a:rPr>
              <a:t>gg</a:t>
            </a:r>
            <a:r>
              <a:rPr lang="en-US" dirty="0" smtClean="0"/>
              <a:t> to control background</a:t>
            </a:r>
            <a:endParaRPr lang="en-US" dirty="0" smtClean="0">
              <a:effectLst/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/>
              <a:t>Large background derived from sideband data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err="1" smtClean="0"/>
              <a:t>Optimised</a:t>
            </a:r>
            <a:r>
              <a:rPr lang="en-US" dirty="0" smtClean="0"/>
              <a:t> cuts (p</a:t>
            </a:r>
            <a:r>
              <a:rPr lang="en-US" baseline="-25000" dirty="0" smtClean="0"/>
              <a:t>T</a:t>
            </a:r>
            <a:r>
              <a:rPr lang="en-US" baseline="30000" dirty="0" smtClean="0">
                <a:latin typeface="Symbol" pitchFamily="18" charset="2"/>
              </a:rPr>
              <a:t>g</a:t>
            </a:r>
            <a:r>
              <a:rPr lang="en-US" baseline="30000" dirty="0" smtClean="0"/>
              <a:t>1</a:t>
            </a:r>
            <a:r>
              <a:rPr lang="en-US" dirty="0"/>
              <a:t> </a:t>
            </a:r>
            <a:r>
              <a:rPr lang="en-US" dirty="0" smtClean="0"/>
              <a:t>&gt; 0.35 m</a:t>
            </a:r>
            <a:r>
              <a:rPr lang="en-GB" baseline="-25000" dirty="0" err="1" smtClean="0">
                <a:latin typeface="Symbol" pitchFamily="18" charset="2"/>
              </a:rPr>
              <a:t>gg</a:t>
            </a:r>
            <a:r>
              <a:rPr lang="en-GB" baseline="-25000" dirty="0" smtClean="0">
                <a:latin typeface="Symbol" pitchFamily="18" charset="2"/>
              </a:rPr>
              <a:t> </a:t>
            </a:r>
            <a:r>
              <a:rPr lang="en-US" dirty="0" smtClean="0"/>
              <a:t>and p</a:t>
            </a:r>
            <a:r>
              <a:rPr lang="en-US" baseline="-25000" dirty="0" smtClean="0"/>
              <a:t>T</a:t>
            </a:r>
            <a:r>
              <a:rPr lang="en-US" baseline="30000" dirty="0" smtClean="0">
                <a:latin typeface="Symbol" pitchFamily="18" charset="2"/>
              </a:rPr>
              <a:t>g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0.25 </a:t>
            </a:r>
            <a:r>
              <a:rPr lang="en-US" dirty="0"/>
              <a:t>m</a:t>
            </a:r>
            <a:r>
              <a:rPr lang="en-GB" baseline="-25000" dirty="0" err="1" smtClean="0">
                <a:latin typeface="Symbol" pitchFamily="18" charset="2"/>
              </a:rPr>
              <a:t>gg</a:t>
            </a:r>
            <a:r>
              <a:rPr lang="en-US" dirty="0" smtClean="0"/>
              <a:t> )</a:t>
            </a:r>
            <a:endParaRPr lang="en-US" baseline="30000" dirty="0" smtClean="0">
              <a:effectLst/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/>
              <a:t>Residual </a:t>
            </a:r>
            <a:r>
              <a:rPr lang="en-US" dirty="0"/>
              <a:t>correlations at 0.6% </a:t>
            </a:r>
            <a:r>
              <a:rPr lang="en-US" dirty="0" smtClean="0"/>
              <a:t>(2%) level for </a:t>
            </a:r>
            <a:r>
              <a:rPr lang="en-US" dirty="0"/>
              <a:t>|</a:t>
            </a:r>
            <a:r>
              <a:rPr lang="en-US" dirty="0" err="1"/>
              <a:t>cos</a:t>
            </a:r>
            <a:r>
              <a:rPr lang="en-US" dirty="0">
                <a:latin typeface="Symbol" charset="2"/>
                <a:cs typeface="Symbol" charset="2"/>
              </a:rPr>
              <a:t> q</a:t>
            </a:r>
            <a:r>
              <a:rPr lang="en-US" dirty="0" smtClean="0"/>
              <a:t>*| &lt; (&gt;)0.8</a:t>
            </a:r>
            <a:endParaRPr lang="en-US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Correction for </a:t>
            </a:r>
            <a:r>
              <a:rPr lang="en-GB" dirty="0" err="1"/>
              <a:t>gg</a:t>
            </a:r>
            <a:r>
              <a:rPr lang="en-GB" dirty="0"/>
              <a:t> → </a:t>
            </a:r>
            <a:r>
              <a:rPr lang="pt-BR" dirty="0"/>
              <a:t>γγ</a:t>
            </a:r>
            <a:r>
              <a:rPr lang="en-GB" dirty="0" smtClean="0"/>
              <a:t> </a:t>
            </a:r>
            <a:r>
              <a:rPr lang="en-US" dirty="0" err="1" smtClean="0">
                <a:effectLst/>
              </a:rPr>
              <a:t>bkgd</a:t>
            </a:r>
            <a:r>
              <a:rPr lang="en-US" dirty="0" smtClean="0">
                <a:effectLst/>
              </a:rPr>
              <a:t> + Higgs spin-</a:t>
            </a:r>
            <a:r>
              <a:rPr lang="en-US" dirty="0" smtClean="0">
                <a:effectLst/>
                <a:latin typeface="Symbol" pitchFamily="18" charset="2"/>
              </a:rPr>
              <a:t>0</a:t>
            </a:r>
            <a:r>
              <a:rPr lang="en-US" dirty="0" smtClean="0">
                <a:effectLst/>
              </a:rPr>
              <a:t> interference esp. </a:t>
            </a:r>
            <a:r>
              <a:rPr lang="en-US" dirty="0" smtClean="0"/>
              <a:t>for |</a:t>
            </a:r>
            <a:r>
              <a:rPr lang="en-US" dirty="0" err="1" smtClean="0"/>
              <a:t>cos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*| &gt; 0.8 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				(none available for 2+ hypothesis) </a:t>
            </a:r>
          </a:p>
        </p:txBody>
      </p:sp>
      <p:sp>
        <p:nvSpPr>
          <p:cNvPr id="29" name="ZoneTexte 8"/>
          <p:cNvSpPr txBox="1"/>
          <p:nvPr/>
        </p:nvSpPr>
        <p:spPr>
          <a:xfrm>
            <a:off x="6588224" y="4654877"/>
            <a:ext cx="2119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Collins-</a:t>
            </a:r>
            <a:r>
              <a:rPr lang="fr-FR" dirty="0" err="1" smtClean="0">
                <a:solidFill>
                  <a:srgbClr val="002060"/>
                </a:solidFill>
              </a:rPr>
              <a:t>Soper</a:t>
            </a:r>
            <a:r>
              <a:rPr lang="fr-FR" dirty="0" smtClean="0">
                <a:solidFill>
                  <a:srgbClr val="002060"/>
                </a:solidFill>
              </a:rPr>
              <a:t> Frame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(</a:t>
            </a:r>
            <a:r>
              <a:rPr lang="fr-FR" dirty="0" err="1" smtClean="0">
                <a:solidFill>
                  <a:srgbClr val="002060"/>
                </a:solidFill>
              </a:rPr>
              <a:t>Higgs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R</a:t>
            </a:r>
            <a:r>
              <a:rPr lang="fr-FR" dirty="0" err="1" smtClean="0">
                <a:solidFill>
                  <a:srgbClr val="002060"/>
                </a:solidFill>
              </a:rPr>
              <a:t>est</a:t>
            </a:r>
            <a:r>
              <a:rPr lang="fr-FR" dirty="0" smtClean="0">
                <a:solidFill>
                  <a:srgbClr val="002060"/>
                </a:solidFill>
              </a:rPr>
              <a:t> Frame)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2175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6" y="3429000"/>
            <a:ext cx="198472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V="1">
            <a:off x="1268523" y="2780928"/>
            <a:ext cx="927213" cy="220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7540" name="TextBox 1217539"/>
          <p:cNvSpPr txBox="1"/>
          <p:nvPr/>
        </p:nvSpPr>
        <p:spPr>
          <a:xfrm>
            <a:off x="971600" y="2924944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105 </a:t>
            </a:r>
            <a:r>
              <a:rPr lang="en-GB" sz="1050" dirty="0"/>
              <a:t>&lt; </a:t>
            </a:r>
            <a:r>
              <a:rPr lang="en-GB" sz="1050" dirty="0" err="1"/>
              <a:t>m</a:t>
            </a:r>
            <a:r>
              <a:rPr lang="en-GB" sz="1050" baseline="-25000" dirty="0" err="1">
                <a:latin typeface="Symbol" pitchFamily="18" charset="2"/>
              </a:rPr>
              <a:t>gg</a:t>
            </a:r>
            <a:r>
              <a:rPr lang="en-GB" sz="1050" dirty="0"/>
              <a:t> &lt; </a:t>
            </a:r>
            <a:r>
              <a:rPr lang="en-GB" sz="1050" dirty="0" smtClean="0"/>
              <a:t>122 </a:t>
            </a:r>
            <a:r>
              <a:rPr lang="en-GB" sz="1050" dirty="0" err="1" smtClean="0"/>
              <a:t>GeV</a:t>
            </a:r>
            <a:endParaRPr lang="en-GB" sz="105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27784" y="2783128"/>
            <a:ext cx="174968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13948" y="2924944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130 </a:t>
            </a:r>
            <a:r>
              <a:rPr lang="en-GB" sz="1050" dirty="0"/>
              <a:t>&lt; </a:t>
            </a:r>
            <a:r>
              <a:rPr lang="en-GB" sz="1050" dirty="0" err="1"/>
              <a:t>m</a:t>
            </a:r>
            <a:r>
              <a:rPr lang="en-GB" sz="1050" baseline="-25000" dirty="0" err="1">
                <a:latin typeface="Symbol" pitchFamily="18" charset="2"/>
              </a:rPr>
              <a:t>gg</a:t>
            </a:r>
            <a:r>
              <a:rPr lang="en-GB" sz="1050" dirty="0"/>
              <a:t> &lt; </a:t>
            </a:r>
            <a:r>
              <a:rPr lang="en-GB" sz="1050" dirty="0" smtClean="0"/>
              <a:t>160 </a:t>
            </a:r>
            <a:r>
              <a:rPr lang="en-GB" sz="1050" dirty="0" err="1" smtClean="0"/>
              <a:t>GeV</a:t>
            </a:r>
            <a:endParaRPr lang="en-GB" sz="1050" dirty="0"/>
          </a:p>
        </p:txBody>
      </p:sp>
      <p:pic>
        <p:nvPicPr>
          <p:cNvPr id="1217538" name="Picture 2" descr="https://atlas.web.cern.ch/Atlas/GROUPS/PHYSICS/PAPERS/HIGG-2013-01/fig_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12" y="962957"/>
            <a:ext cx="3532704" cy="23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2400"/>
            <a:ext cx="8229600" cy="1251062"/>
          </a:xfrm>
        </p:spPr>
        <p:txBody>
          <a:bodyPr>
            <a:normAutofit/>
          </a:bodyPr>
          <a:lstStyle/>
          <a:p>
            <a:r>
              <a:rPr lang="en-GB" dirty="0" smtClean="0"/>
              <a:t>July 2012 Revolution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6270278" cy="433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Elbow Connector 3"/>
          <p:cNvCxnSpPr/>
          <p:nvPr/>
        </p:nvCxnSpPr>
        <p:spPr>
          <a:xfrm>
            <a:off x="1475656" y="1772816"/>
            <a:ext cx="1124253" cy="39139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>
            <a:off x="1475656" y="5301208"/>
            <a:ext cx="1124253" cy="39139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409" y="508518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Old World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40409" y="1556792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NewWorld</a:t>
            </a:r>
            <a:endParaRPr lang="en-GB" dirty="0"/>
          </a:p>
        </p:txBody>
      </p:sp>
      <p:pic>
        <p:nvPicPr>
          <p:cNvPr id="1030" name="Picture 6" descr="Old Map of the 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517232"/>
            <a:ext cx="1706402" cy="980728"/>
          </a:xfrm>
          <a:prstGeom prst="rect">
            <a:avLst/>
          </a:prstGeom>
          <a:noFill/>
        </p:spPr>
      </p:pic>
      <p:pic>
        <p:nvPicPr>
          <p:cNvPr id="1032" name="Picture 8" descr="http://3.bp.blogspot.com/_HRMlac6v5NA/TN7LJ-VbMuI/AAAAAAAAAQQ/pIDMDlLIQGs/s1600/brave-new-world-revisit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16831"/>
            <a:ext cx="1584176" cy="2389625"/>
          </a:xfrm>
          <a:prstGeom prst="rect">
            <a:avLst/>
          </a:prstGeom>
          <a:noFill/>
        </p:spPr>
      </p:pic>
      <p:grpSp>
        <p:nvGrpSpPr>
          <p:cNvPr id="3" name="Group 9"/>
          <p:cNvGrpSpPr/>
          <p:nvPr/>
        </p:nvGrpSpPr>
        <p:grpSpPr>
          <a:xfrm>
            <a:off x="0" y="0"/>
            <a:ext cx="2195736" cy="1412776"/>
            <a:chOff x="0" y="0"/>
            <a:chExt cx="3131840" cy="2348880"/>
          </a:xfrm>
        </p:grpSpPr>
        <p:pic>
          <p:nvPicPr>
            <p:cNvPr id="11" name="Picture 3" descr="http://www.douglaserice.com/wp-content/uploads/2012/07/July-2012-Calenda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131840" cy="2348880"/>
            </a:xfrm>
            <a:prstGeom prst="rect">
              <a:avLst/>
            </a:prstGeom>
            <a:noFill/>
          </p:spPr>
        </p:pic>
        <p:sp>
          <p:nvSpPr>
            <p:cNvPr id="12" name="Oval 11"/>
            <p:cNvSpPr/>
            <p:nvPr/>
          </p:nvSpPr>
          <p:spPr>
            <a:xfrm>
              <a:off x="539552" y="54868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403648" y="54868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971600" y="198884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492896"/>
            <a:ext cx="2088232" cy="29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204398" y="6476999"/>
            <a:ext cx="733864" cy="27432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68A3200-7A34-42EF-90E3-C4717F949FA0}" type="slidenum">
              <a:rPr lang="fr-FR" smtClean="0"/>
              <a:pPr/>
              <a:t>2</a:t>
            </a:fld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953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372200" y="2635354"/>
            <a:ext cx="2736294" cy="2377822"/>
            <a:chOff x="6407406" y="2635354"/>
            <a:chExt cx="2736294" cy="2377822"/>
          </a:xfrm>
        </p:grpSpPr>
        <p:pic>
          <p:nvPicPr>
            <p:cNvPr id="1218566" name="Picture 6" descr="https://atlas.web.cern.ch/Atlas/GROUPS/PHYSICS/PAPERS/HIGG-2013-01/figaux_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406" y="2635354"/>
              <a:ext cx="2476165" cy="237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7"/>
            <p:cNvCxnSpPr/>
            <p:nvPr/>
          </p:nvCxnSpPr>
          <p:spPr>
            <a:xfrm>
              <a:off x="7740352" y="3516442"/>
              <a:ext cx="286586" cy="9233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6759209" y="3314761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observed</a:t>
              </a:r>
              <a:endParaRPr lang="en-GB" dirty="0"/>
            </a:p>
          </p:txBody>
        </p:sp>
        <p:cxnSp>
          <p:nvCxnSpPr>
            <p:cNvPr id="14" name="Straight Arrow Connector 17"/>
            <p:cNvCxnSpPr/>
            <p:nvPr/>
          </p:nvCxnSpPr>
          <p:spPr>
            <a:xfrm rot="10800000" flipV="1">
              <a:off x="8063592" y="4435554"/>
              <a:ext cx="434756" cy="20902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423631" y="4091670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p</a:t>
              </a:r>
              <a:r>
                <a:rPr lang="en-GB" baseline="-25000" dirty="0" smtClean="0">
                  <a:solidFill>
                    <a:srgbClr val="C00000"/>
                  </a:solidFill>
                </a:rPr>
                <a:t>0</a:t>
              </a:r>
              <a:r>
                <a:rPr lang="en-GB" dirty="0" smtClean="0">
                  <a:solidFill>
                    <a:srgbClr val="C00000"/>
                  </a:solidFill>
                </a:rPr>
                <a:t>(</a:t>
              </a:r>
              <a:r>
                <a:rPr lang="en-GB" i="1" dirty="0" smtClean="0">
                  <a:solidFill>
                    <a:srgbClr val="C00000"/>
                  </a:solidFill>
                </a:rPr>
                <a:t>2</a:t>
              </a:r>
              <a:r>
                <a:rPr lang="en-GB" baseline="30000" dirty="0" smtClean="0">
                  <a:solidFill>
                    <a:srgbClr val="C00000"/>
                  </a:solidFill>
                </a:rPr>
                <a:t>+</a:t>
              </a:r>
              <a:r>
                <a:rPr lang="en-GB" dirty="0" smtClean="0">
                  <a:solidFill>
                    <a:srgbClr val="C00000"/>
                  </a:solidFill>
                </a:rPr>
                <a:t>)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cxnSp>
          <p:nvCxnSpPr>
            <p:cNvPr id="17" name="Straight Arrow Connector 17"/>
            <p:cNvCxnSpPr/>
            <p:nvPr/>
          </p:nvCxnSpPr>
          <p:spPr>
            <a:xfrm>
              <a:off x="7390659" y="3756124"/>
              <a:ext cx="431662" cy="20902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49617" y="3506879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p</a:t>
              </a:r>
              <a:r>
                <a:rPr lang="en-GB" baseline="-25000" dirty="0" smtClean="0">
                  <a:solidFill>
                    <a:srgbClr val="002060"/>
                  </a:solidFill>
                </a:rPr>
                <a:t>0</a:t>
              </a:r>
              <a:r>
                <a:rPr lang="en-GB" dirty="0" smtClean="0">
                  <a:solidFill>
                    <a:srgbClr val="002060"/>
                  </a:solidFill>
                </a:rPr>
                <a:t>(</a:t>
              </a:r>
              <a:r>
                <a:rPr lang="en-GB" i="1" dirty="0" smtClean="0">
                  <a:solidFill>
                    <a:srgbClr val="002060"/>
                  </a:solidFill>
                </a:rPr>
                <a:t>0</a:t>
              </a:r>
              <a:r>
                <a:rPr lang="en-GB" baseline="30000" dirty="0" smtClean="0">
                  <a:solidFill>
                    <a:srgbClr val="002060"/>
                  </a:solidFill>
                </a:rPr>
                <a:t>+</a:t>
              </a:r>
              <a:r>
                <a:rPr lang="en-GB" dirty="0" smtClean="0">
                  <a:solidFill>
                    <a:srgbClr val="002060"/>
                  </a:solidFill>
                </a:rPr>
                <a:t>)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09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73" y="1340768"/>
            <a:ext cx="2912182" cy="1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/>
          <p:cNvSpPr txBox="1"/>
          <p:nvPr/>
        </p:nvSpPr>
        <p:spPr>
          <a:xfrm>
            <a:off x="3318772" y="852376"/>
            <a:ext cx="5208834" cy="4044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effectLst/>
              </a:rPr>
              <a:t>General Approach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400" dirty="0" smtClean="0"/>
              <a:t>Binned l</a:t>
            </a:r>
            <a:r>
              <a:rPr lang="en-US" sz="1400" dirty="0" smtClean="0">
                <a:effectLst/>
              </a:rPr>
              <a:t>ikelihood using discriminants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 </a:t>
            </a:r>
            <a:r>
              <a:rPr lang="en-US" sz="1400" dirty="0" smtClean="0">
                <a:effectLst/>
              </a:rPr>
              <a:t>e.g</a:t>
            </a:r>
            <a:r>
              <a:rPr lang="en-US" sz="1400" dirty="0"/>
              <a:t>. </a:t>
            </a:r>
            <a:r>
              <a:rPr lang="en-US" sz="1400" dirty="0" err="1"/>
              <a:t>m</a:t>
            </a:r>
            <a:r>
              <a:rPr lang="en-US" sz="1400" baseline="-25000" dirty="0" err="1">
                <a:latin typeface="Symbol" pitchFamily="18" charset="2"/>
              </a:rPr>
              <a:t>gg</a:t>
            </a:r>
            <a:r>
              <a:rPr lang="en-US" sz="1400" dirty="0"/>
              <a:t> and |</a:t>
            </a:r>
            <a:r>
              <a:rPr lang="en-US" sz="1400" dirty="0" err="1"/>
              <a:t>cos</a:t>
            </a:r>
            <a:r>
              <a:rPr lang="en-US" sz="1400" dirty="0">
                <a:latin typeface="Symbol" charset="2"/>
                <a:cs typeface="Symbol" charset="2"/>
              </a:rPr>
              <a:t> q</a:t>
            </a:r>
            <a:r>
              <a:rPr lang="en-US" sz="1400" dirty="0" smtClean="0"/>
              <a:t>*|</a:t>
            </a:r>
            <a:endParaRPr lang="en-US" sz="1400" dirty="0" smtClean="0">
              <a:effectLst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400" dirty="0" smtClean="0">
                <a:effectLst/>
              </a:rPr>
              <a:t>Poisson probability given a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        signal </a:t>
            </a:r>
            <a:r>
              <a:rPr lang="en-US" sz="1400" i="1" dirty="0" smtClean="0"/>
              <a:t>S</a:t>
            </a:r>
            <a:r>
              <a:rPr lang="en-US" sz="1400" dirty="0" smtClean="0"/>
              <a:t> scaled by strength </a:t>
            </a:r>
            <a:r>
              <a:rPr lang="en-US" sz="1400" i="1" dirty="0" smtClean="0">
                <a:latin typeface="Symbol" pitchFamily="18" charset="2"/>
              </a:rPr>
              <a:t>m</a:t>
            </a:r>
            <a:endParaRPr lang="en-US" sz="1400" dirty="0" smtClean="0"/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a</a:t>
            </a:r>
            <a:r>
              <a:rPr lang="en-US" sz="1400" dirty="0" smtClean="0">
                <a:effectLst/>
              </a:rPr>
              <a:t>nd background </a:t>
            </a:r>
            <a:r>
              <a:rPr lang="en-US" sz="1400" i="1" dirty="0" smtClean="0">
                <a:effectLst/>
              </a:rPr>
              <a:t>B</a:t>
            </a:r>
            <a:r>
              <a:rPr lang="en-US" sz="1400" dirty="0" smtClean="0">
                <a:effectLst/>
              </a:rPr>
              <a:t> with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</a:t>
            </a:r>
            <a:r>
              <a:rPr lang="en-US" sz="1400" dirty="0"/>
              <a:t>nuisance parameters </a:t>
            </a:r>
            <a:r>
              <a:rPr lang="en-US" sz="1400" i="1" dirty="0" smtClean="0">
                <a:latin typeface="Symbol" pitchFamily="18" charset="2"/>
              </a:rPr>
              <a:t>q </a:t>
            </a:r>
            <a:r>
              <a:rPr lang="en-US" sz="1400" dirty="0"/>
              <a:t> </a:t>
            </a:r>
            <a:r>
              <a:rPr lang="en-US" sz="1400" dirty="0" smtClean="0"/>
              <a:t>and c</a:t>
            </a:r>
            <a:r>
              <a:rPr lang="en-US" sz="1400" dirty="0" smtClean="0">
                <a:effectLst/>
              </a:rPr>
              <a:t>onstraints from auxiliary     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</a:t>
            </a:r>
            <a:r>
              <a:rPr lang="en-US" sz="1400" dirty="0" smtClean="0">
                <a:effectLst/>
              </a:rPr>
              <a:t>measurements </a:t>
            </a:r>
            <a:r>
              <a:rPr lang="en-US" sz="1400" i="1" dirty="0" smtClean="0">
                <a:effectLst/>
              </a:rPr>
              <a:t>A</a:t>
            </a:r>
            <a:r>
              <a:rPr lang="en-US" sz="1400" dirty="0" smtClean="0">
                <a:effectLst/>
              </a:rPr>
              <a:t> for each channel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Ratio </a:t>
            </a:r>
            <a:r>
              <a:rPr lang="en-US" sz="1400" dirty="0"/>
              <a:t>of </a:t>
            </a:r>
            <a:r>
              <a:rPr lang="en-US" sz="1400" dirty="0" smtClean="0"/>
              <a:t>likelihoods </a:t>
            </a:r>
            <a:r>
              <a:rPr lang="en-US" sz="1400" dirty="0"/>
              <a:t>t</a:t>
            </a:r>
            <a:r>
              <a:rPr lang="en-US" sz="1400" dirty="0" smtClean="0">
                <a:effectLst/>
              </a:rPr>
              <a:t>est </a:t>
            </a:r>
            <a:r>
              <a:rPr lang="en-US" sz="1400" dirty="0" smtClean="0"/>
              <a:t>statistic</a:t>
            </a:r>
          </a:p>
          <a:p>
            <a:pPr>
              <a:lnSpc>
                <a:spcPct val="120000"/>
              </a:lnSpc>
            </a:pPr>
            <a:r>
              <a:rPr lang="en-US" sz="1400" i="1" dirty="0">
                <a:effectLst/>
              </a:rPr>
              <a:t>	</a:t>
            </a:r>
            <a:r>
              <a:rPr lang="en-US" sz="1400" i="1" dirty="0" smtClean="0">
                <a:effectLst/>
              </a:rPr>
              <a:t>q</a:t>
            </a:r>
            <a:r>
              <a:rPr lang="en-US" sz="1400" dirty="0" smtClean="0">
                <a:effectLst/>
              </a:rPr>
              <a:t> = log(</a:t>
            </a:r>
            <a:r>
              <a:rPr lang="en-US" b="1" i="1" dirty="0" smtClean="0">
                <a:effectLst/>
                <a:latin typeface="French Script MT" pitchFamily="66" charset="0"/>
              </a:rPr>
              <a:t>L</a:t>
            </a:r>
            <a:r>
              <a:rPr lang="en-US" i="1" dirty="0" smtClean="0">
                <a:effectLst/>
                <a:latin typeface="French Script MT" pitchFamily="66" charset="0"/>
              </a:rPr>
              <a:t> </a:t>
            </a:r>
            <a:r>
              <a:rPr lang="en-US" sz="1400" dirty="0" smtClean="0">
                <a:effectLst/>
              </a:rPr>
              <a:t>(</a:t>
            </a:r>
            <a:r>
              <a:rPr lang="en-US" sz="1400" i="1" dirty="0" smtClean="0">
                <a:effectLst/>
              </a:rPr>
              <a:t>0</a:t>
            </a:r>
            <a:r>
              <a:rPr lang="en-US" sz="1400" baseline="30000" dirty="0" smtClean="0">
                <a:effectLst/>
              </a:rPr>
              <a:t>+</a:t>
            </a:r>
            <a:r>
              <a:rPr lang="en-US" sz="1400" dirty="0" smtClean="0">
                <a:effectLst/>
              </a:rPr>
              <a:t>)/</a:t>
            </a:r>
            <a:r>
              <a:rPr lang="en-US" b="1" i="1" dirty="0" smtClean="0">
                <a:solidFill>
                  <a:prstClr val="black"/>
                </a:solidFill>
                <a:latin typeface="French Script MT" pitchFamily="66" charset="0"/>
              </a:rPr>
              <a:t>L </a:t>
            </a:r>
            <a:r>
              <a:rPr lang="en-US" sz="1400" dirty="0" smtClean="0">
                <a:effectLst/>
              </a:rPr>
              <a:t>(</a:t>
            </a:r>
            <a:r>
              <a:rPr lang="en-US" sz="1400" i="1" dirty="0" err="1" smtClean="0">
                <a:effectLst/>
              </a:rPr>
              <a:t>J</a:t>
            </a:r>
            <a:r>
              <a:rPr lang="en-US" sz="1400" i="1" baseline="30000" dirty="0" err="1" smtClean="0">
                <a:effectLst/>
              </a:rPr>
              <a:t>P</a:t>
            </a:r>
            <a:r>
              <a:rPr lang="en-US" sz="1400" i="1" baseline="-25000" dirty="0" err="1" smtClean="0">
                <a:effectLst/>
              </a:rPr>
              <a:t>alt</a:t>
            </a:r>
            <a:r>
              <a:rPr lang="en-US" sz="1400" dirty="0" smtClean="0">
                <a:effectLst/>
              </a:rPr>
              <a:t>))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   w</a:t>
            </a:r>
            <a:r>
              <a:rPr lang="en-US" sz="1400" dirty="0" smtClean="0">
                <a:effectLst/>
              </a:rPr>
              <a:t>ith </a:t>
            </a:r>
            <a:r>
              <a:rPr lang="en-US" sz="1400" i="1" dirty="0" smtClean="0">
                <a:effectLst/>
                <a:latin typeface="Symbol" pitchFamily="18" charset="2"/>
              </a:rPr>
              <a:t>m </a:t>
            </a:r>
            <a:r>
              <a:rPr lang="en-US" sz="1400" dirty="0" smtClean="0">
                <a:effectLst/>
              </a:rPr>
              <a:t> fixed for a given </a:t>
            </a:r>
            <a:r>
              <a:rPr lang="en-US" sz="1400" i="1" dirty="0" smtClean="0">
                <a:effectLst/>
              </a:rPr>
              <a:t>J</a:t>
            </a:r>
            <a:r>
              <a:rPr lang="en-US" sz="1400" i="1" baseline="30000" dirty="0" smtClean="0">
                <a:effectLst/>
              </a:rPr>
              <a:t>P</a:t>
            </a:r>
            <a:r>
              <a:rPr lang="en-US" sz="1400" dirty="0" smtClean="0">
                <a:effectLst/>
              </a:rPr>
              <a:t>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400" dirty="0" smtClean="0">
                <a:effectLst/>
              </a:rPr>
              <a:t>Exclusion using CL</a:t>
            </a:r>
            <a:r>
              <a:rPr lang="en-US" sz="1400" baseline="-25000" dirty="0" smtClean="0">
                <a:effectLst/>
              </a:rPr>
              <a:t>S</a:t>
            </a:r>
            <a:r>
              <a:rPr lang="en-US" sz="1400" dirty="0" smtClean="0">
                <a:effectLst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	 CL</a:t>
            </a:r>
            <a:r>
              <a:rPr lang="en-US" sz="1400" baseline="-25000" dirty="0"/>
              <a:t>S</a:t>
            </a:r>
            <a:r>
              <a:rPr lang="en-US" sz="1400" dirty="0" smtClean="0"/>
              <a:t> = </a:t>
            </a:r>
            <a:r>
              <a:rPr lang="en-US" sz="1400" dirty="0"/>
              <a:t>p</a:t>
            </a:r>
            <a:r>
              <a:rPr lang="en-US" sz="1400" baseline="-25000" dirty="0"/>
              <a:t>0 </a:t>
            </a:r>
            <a:r>
              <a:rPr lang="en-US" sz="1400" dirty="0" smtClean="0"/>
              <a:t>(</a:t>
            </a:r>
            <a:r>
              <a:rPr lang="en-US" sz="1400" i="1" dirty="0" err="1" smtClean="0"/>
              <a:t>J</a:t>
            </a:r>
            <a:r>
              <a:rPr lang="en-US" sz="1400" i="1" baseline="30000" dirty="0" err="1" smtClean="0"/>
              <a:t>P</a:t>
            </a:r>
            <a:r>
              <a:rPr lang="en-US" sz="1400" i="1" baseline="-25000" dirty="0" err="1" smtClean="0"/>
              <a:t>alt</a:t>
            </a:r>
            <a:r>
              <a:rPr lang="en-US" sz="1400" dirty="0" smtClean="0"/>
              <a:t>) / (1-p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(</a:t>
            </a:r>
            <a:r>
              <a:rPr lang="en-US" sz="1400" i="1" dirty="0" smtClean="0"/>
              <a:t>0</a:t>
            </a:r>
            <a:r>
              <a:rPr lang="en-US" sz="1400" i="1" baseline="30000" dirty="0" smtClean="0"/>
              <a:t>+</a:t>
            </a:r>
            <a:r>
              <a:rPr lang="en-US" sz="1400" dirty="0" smtClean="0"/>
              <a:t>))</a:t>
            </a:r>
            <a:endParaRPr lang="en-US" sz="1400" dirty="0" smtClean="0">
              <a:effectLst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endParaRPr lang="en-US" sz="1400" dirty="0" smtClean="0">
              <a:effectLst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400" b="1" dirty="0" smtClean="0">
                <a:solidFill>
                  <a:srgbClr val="C00000"/>
                </a:solidFill>
                <a:effectLst/>
              </a:rPr>
              <a:t>Observed </a:t>
            </a:r>
            <a:r>
              <a:rPr lang="en-US" sz="1400" b="1" dirty="0">
                <a:solidFill>
                  <a:srgbClr val="C00000"/>
                </a:solidFill>
              </a:rPr>
              <a:t>2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+ </a:t>
            </a:r>
            <a:r>
              <a:rPr lang="en-US" sz="1400" b="1" dirty="0" smtClean="0">
                <a:solidFill>
                  <a:srgbClr val="C00000"/>
                </a:solidFill>
              </a:rPr>
              <a:t>exclusion 99.3% (1-CL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S</a:t>
            </a:r>
            <a:r>
              <a:rPr lang="en-US" sz="1400" b="1" dirty="0" smtClean="0">
                <a:solidFill>
                  <a:srgbClr val="C00000"/>
                </a:solidFill>
              </a:rPr>
              <a:t>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218564" name="Picture 4" descr="https://atlas.web.cern.ch/Atlas/GROUPS/PHYSICS/PAPERS/HIGG-2013-01/fig_02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5" y="2927325"/>
            <a:ext cx="3077938" cy="2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8160" y="260648"/>
            <a:ext cx="2967696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lnSpc>
                <a:spcPct val="140000"/>
              </a:lnSpc>
            </a:pP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400" dirty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856" y="250076"/>
            <a:ext cx="4430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i="1" dirty="0" smtClean="0"/>
              <a:t>2</a:t>
            </a:r>
            <a:r>
              <a:rPr lang="en-US" sz="2800" baseline="30000" dirty="0" smtClean="0"/>
              <a:t>+ </a:t>
            </a:r>
            <a:r>
              <a:rPr lang="en-US" sz="2000" dirty="0" smtClean="0"/>
              <a:t>after background subtraction 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218562" name="Picture 2" descr="https://atlas.web.cern.ch/Atlas/GROUPS/PHYSICS/PAPERS/HIGG-2013-01/fig_02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1" y="836713"/>
            <a:ext cx="3111712" cy="21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9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1" y="5301208"/>
            <a:ext cx="715893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64016" y="6525344"/>
            <a:ext cx="7144839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4505" y="4876476"/>
            <a:ext cx="803514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Comprehensive analysis </a:t>
            </a:r>
            <a:r>
              <a:rPr lang="en-US" sz="1600" dirty="0" err="1"/>
              <a:t>vs</a:t>
            </a:r>
            <a:r>
              <a:rPr lang="en-US" sz="1600" dirty="0"/>
              <a:t> </a:t>
            </a:r>
            <a:r>
              <a:rPr lang="en-US" sz="1600" i="1" dirty="0" err="1"/>
              <a:t>qq</a:t>
            </a:r>
            <a:r>
              <a:rPr lang="en-US" sz="1600" dirty="0"/>
              <a:t> </a:t>
            </a:r>
            <a:r>
              <a:rPr lang="en-US" sz="1600" dirty="0" smtClean="0"/>
              <a:t>fraction (4% in LO QCD, but higher-order corrections possible):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483768" y="4941168"/>
            <a:ext cx="720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7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258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48186"/>
            <a:ext cx="5808646" cy="6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257" name="Picture 65" descr="https://atlas.web.cern.ch/Atlas/GROUPS/PHYSICS/PAPERS/HIGG-2013-01/fig_0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82" y="908720"/>
            <a:ext cx="2683857" cy="26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8160" y="224664"/>
            <a:ext cx="303970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2400" dirty="0">
                <a:solidFill>
                  <a:srgbClr val="FFC000"/>
                </a:solidFill>
              </a:rPr>
              <a:t>→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4l 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032251" name="Picture 59" descr="https://atlas.web.cern.ch/Atlas/GROUPS/PHYSICS/PAPERS/HIGG-2013-01/fig_0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0" y="908720"/>
            <a:ext cx="2714038" cy="26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253" name="Picture 61" descr="https://atlas.web.cern.ch/Atlas/GROUPS/PHYSICS/PAPERS/HIGG-2013-01/fig_03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908720"/>
            <a:ext cx="2693397" cy="26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255" name="Picture 63" descr="https://atlas.web.cern.ch/Atlas/GROUPS/PHYSICS/PAPERS/HIGG-2013-01/fig_04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81" y="3898693"/>
            <a:ext cx="2683857" cy="26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804248" y="246015"/>
            <a:ext cx="1253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i="1" dirty="0" smtClean="0"/>
              <a:t>0</a:t>
            </a:r>
            <a:r>
              <a:rPr lang="en-US" sz="2800" baseline="30000" dirty="0"/>
              <a:t>-</a:t>
            </a:r>
            <a:r>
              <a:rPr lang="en-US" sz="2800" baseline="30000" dirty="0" smtClean="0"/>
              <a:t> </a:t>
            </a:r>
            <a:endParaRPr lang="en-GB" sz="2800" dirty="0"/>
          </a:p>
        </p:txBody>
      </p:sp>
      <p:sp>
        <p:nvSpPr>
          <p:cNvPr id="25" name="Rectangle 24"/>
          <p:cNvSpPr/>
          <p:nvPr/>
        </p:nvSpPr>
        <p:spPr>
          <a:xfrm>
            <a:off x="6804248" y="3409836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i="1" dirty="0" smtClean="0"/>
              <a:t>1</a:t>
            </a:r>
            <a:r>
              <a:rPr lang="en-US" sz="2800" baseline="30000" dirty="0"/>
              <a:t>+</a:t>
            </a:r>
            <a:r>
              <a:rPr lang="en-US" sz="2800" baseline="30000" dirty="0" smtClean="0"/>
              <a:t> </a:t>
            </a:r>
            <a:endParaRPr lang="en-GB" sz="2800" dirty="0"/>
          </a:p>
        </p:txBody>
      </p:sp>
      <p:sp>
        <p:nvSpPr>
          <p:cNvPr id="31" name="TextBox 13"/>
          <p:cNvSpPr txBox="1"/>
          <p:nvPr/>
        </p:nvSpPr>
        <p:spPr>
          <a:xfrm>
            <a:off x="35496" y="4050703"/>
            <a:ext cx="8856984" cy="28069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BDT using five angles and two masses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/>
              <a:t>BDT trained and evaluated separately for each hypothesis</a:t>
            </a:r>
            <a:endParaRPr lang="en-US" dirty="0" smtClean="0">
              <a:effectLst/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GB" dirty="0" smtClean="0"/>
              <a:t>115 </a:t>
            </a:r>
            <a:r>
              <a:rPr lang="en-GB" dirty="0"/>
              <a:t>&lt; </a:t>
            </a:r>
            <a:r>
              <a:rPr lang="en-GB" dirty="0" smtClean="0"/>
              <a:t>m</a:t>
            </a:r>
            <a:r>
              <a:rPr lang="en-GB" baseline="-25000" dirty="0" smtClean="0"/>
              <a:t>4l</a:t>
            </a:r>
            <a:r>
              <a:rPr lang="en-GB" dirty="0" smtClean="0"/>
              <a:t> </a:t>
            </a:r>
            <a:r>
              <a:rPr lang="en-GB" dirty="0"/>
              <a:t>&lt; </a:t>
            </a:r>
            <a:r>
              <a:rPr lang="en-GB" dirty="0" smtClean="0"/>
              <a:t>130 </a:t>
            </a:r>
            <a:r>
              <a:rPr lang="en-GB" dirty="0" err="1"/>
              <a:t>GeV</a:t>
            </a:r>
            <a:endParaRPr lang="en-GB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/>
              <a:t>Statistics limited, but sensitive to each </a:t>
            </a:r>
            <a:r>
              <a:rPr lang="en-US" i="1" dirty="0"/>
              <a:t>J</a:t>
            </a:r>
            <a:r>
              <a:rPr lang="en-US" i="1" baseline="30000" dirty="0"/>
              <a:t>P</a:t>
            </a:r>
            <a:endParaRPr lang="en-US" dirty="0" smtClean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/>
              <a:t>High purity (</a:t>
            </a:r>
            <a:r>
              <a:rPr lang="en-GB" dirty="0" smtClean="0"/>
              <a:t>121 </a:t>
            </a:r>
            <a:r>
              <a:rPr lang="en-GB" dirty="0"/>
              <a:t>&lt; m</a:t>
            </a:r>
            <a:r>
              <a:rPr lang="en-GB" baseline="-25000" dirty="0"/>
              <a:t>4l</a:t>
            </a:r>
            <a:r>
              <a:rPr lang="en-GB" dirty="0"/>
              <a:t> &lt; </a:t>
            </a:r>
            <a:r>
              <a:rPr lang="en-GB" dirty="0" smtClean="0"/>
              <a:t>127 </a:t>
            </a:r>
            <a:r>
              <a:rPr lang="en-GB" dirty="0" err="1" smtClean="0"/>
              <a:t>GeV</a:t>
            </a:r>
            <a:r>
              <a:rPr lang="en-GB" dirty="0" smtClean="0"/>
              <a:t>) </a:t>
            </a:r>
            <a:r>
              <a:rPr lang="en-US" dirty="0" smtClean="0"/>
              <a:t>and lower purity </a:t>
            </a:r>
          </a:p>
          <a:p>
            <a:pPr>
              <a:lnSpc>
                <a:spcPct val="140000"/>
              </a:lnSpc>
            </a:pPr>
            <a:r>
              <a:rPr lang="en-US" dirty="0"/>
              <a:t> </a:t>
            </a:r>
            <a:r>
              <a:rPr lang="en-US" dirty="0" smtClean="0"/>
              <a:t>     {</a:t>
            </a:r>
            <a:r>
              <a:rPr lang="en-GB" dirty="0" smtClean="0"/>
              <a:t>115 </a:t>
            </a:r>
            <a:r>
              <a:rPr lang="en-GB" dirty="0"/>
              <a:t>&lt; m</a:t>
            </a:r>
            <a:r>
              <a:rPr lang="en-GB" baseline="-25000" dirty="0"/>
              <a:t>4l</a:t>
            </a:r>
            <a:r>
              <a:rPr lang="en-GB" dirty="0"/>
              <a:t> &lt; </a:t>
            </a:r>
            <a:r>
              <a:rPr lang="en-GB" dirty="0" smtClean="0"/>
              <a:t>121 </a:t>
            </a:r>
            <a:r>
              <a:rPr lang="en-GB" dirty="0" err="1" smtClean="0"/>
              <a:t>GeV</a:t>
            </a:r>
            <a:r>
              <a:rPr lang="en-GB" dirty="0" smtClean="0"/>
              <a:t>, 127 </a:t>
            </a:r>
            <a:r>
              <a:rPr lang="en-GB" dirty="0"/>
              <a:t>&lt; m</a:t>
            </a:r>
            <a:r>
              <a:rPr lang="en-GB" baseline="-25000" dirty="0"/>
              <a:t>4l</a:t>
            </a:r>
            <a:r>
              <a:rPr lang="en-GB" dirty="0"/>
              <a:t> &lt; 130 </a:t>
            </a:r>
            <a:r>
              <a:rPr lang="en-GB" dirty="0" err="1" smtClean="0"/>
              <a:t>GeV</a:t>
            </a:r>
            <a:r>
              <a:rPr lang="en-GB" dirty="0" smtClean="0"/>
              <a:t>} evaluation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      Observed 0</a:t>
            </a:r>
            <a:r>
              <a:rPr lang="en-US" b="1" baseline="30000" dirty="0">
                <a:solidFill>
                  <a:srgbClr val="C00000"/>
                </a:solidFill>
              </a:rPr>
              <a:t>-</a:t>
            </a:r>
            <a:r>
              <a:rPr lang="en-US" b="1" baseline="30000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exclusion </a:t>
            </a:r>
            <a:r>
              <a:rPr lang="en-US" b="1" dirty="0" smtClean="0">
                <a:solidFill>
                  <a:srgbClr val="C00000"/>
                </a:solidFill>
              </a:rPr>
              <a:t>97.8% 			Observed 1</a:t>
            </a:r>
            <a:r>
              <a:rPr lang="en-US" b="1" baseline="30000" dirty="0">
                <a:solidFill>
                  <a:srgbClr val="C00000"/>
                </a:solidFill>
              </a:rPr>
              <a:t>+</a:t>
            </a:r>
            <a:r>
              <a:rPr lang="en-US" b="1" baseline="30000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exclusion </a:t>
            </a:r>
            <a:r>
              <a:rPr lang="en-US" b="1" dirty="0" smtClean="0">
                <a:solidFill>
                  <a:srgbClr val="C00000"/>
                </a:solidFill>
              </a:rPr>
              <a:t>99.8</a:t>
            </a:r>
            <a:r>
              <a:rPr lang="en-US" b="1" dirty="0">
                <a:solidFill>
                  <a:srgbClr val="C00000"/>
                </a:solidFill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20453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8160" y="224664"/>
            <a:ext cx="3471752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US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2400" dirty="0">
                <a:solidFill>
                  <a:srgbClr val="FFC000"/>
                </a:solidFill>
              </a:rPr>
              <a:t>→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fr-FR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WW*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211394" name="Picture 2" descr="https://atlas.web.cern.ch/Atlas/GROUPS/PHYSICS/PAPERS/HIGG-2013-01/fig_05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" y="911464"/>
            <a:ext cx="2880320" cy="27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1398" name="Picture 6" descr="https://atlas.web.cern.ch/Atlas/GROUPS/PHYSICS/PAPERS/HIGG-2013-01/fig_06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56" y="1052736"/>
            <a:ext cx="3165815" cy="22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1400" name="Picture 8" descr="https://atlas.web.cern.ch/Atlas/GROUPS/PHYSICS/PAPERS/HIGG-2013-01/fig_0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36" y="3344250"/>
            <a:ext cx="3510208" cy="252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3"/>
          <p:cNvSpPr txBox="1"/>
          <p:nvPr/>
        </p:nvSpPr>
        <p:spPr>
          <a:xfrm>
            <a:off x="35496" y="3676911"/>
            <a:ext cx="8856984" cy="315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/>
              <a:t>Sensitive to </a:t>
            </a:r>
            <a:r>
              <a:rPr lang="en-GB" dirty="0">
                <a:solidFill>
                  <a:prstClr val="black"/>
                </a:solidFill>
              </a:rPr>
              <a:t>1</a:t>
            </a:r>
            <a:r>
              <a:rPr lang="en-GB" baseline="30000" dirty="0">
                <a:solidFill>
                  <a:prstClr val="black"/>
                </a:solidFill>
              </a:rPr>
              <a:t>+</a:t>
            </a:r>
            <a:r>
              <a:rPr lang="en-GB" dirty="0">
                <a:solidFill>
                  <a:prstClr val="black"/>
                </a:solidFill>
              </a:rPr>
              <a:t>, 1</a:t>
            </a:r>
            <a:r>
              <a:rPr lang="en-GB" baseline="30000" dirty="0">
                <a:solidFill>
                  <a:prstClr val="black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,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pt-BR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pt-BR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GB" dirty="0" smtClean="0"/>
              <a:t> </a:t>
            </a:r>
            <a:r>
              <a:rPr lang="en-US" dirty="0" smtClean="0"/>
              <a:t>via </a:t>
            </a:r>
            <a:r>
              <a:rPr lang="en-US" dirty="0"/>
              <a:t>shapes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/>
              <a:t>Reduced background for </a:t>
            </a:r>
            <a:r>
              <a:rPr lang="en-US" dirty="0" err="1"/>
              <a:t>e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dirty="0"/>
              <a:t> events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BDTs using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e</a:t>
            </a:r>
            <a:r>
              <a:rPr lang="en-GB" baseline="-25000" dirty="0" err="1" smtClean="0">
                <a:latin typeface="Symbol" pitchFamily="18" charset="2"/>
              </a:rPr>
              <a:t>m</a:t>
            </a:r>
            <a:r>
              <a:rPr lang="en-GB" baseline="-25000" dirty="0" smtClean="0">
                <a:latin typeface="Symbol" pitchFamily="18" charset="2"/>
              </a:rPr>
              <a:t> </a:t>
            </a:r>
            <a:r>
              <a:rPr lang="en-GB" dirty="0" smtClean="0"/>
              <a:t>, </a:t>
            </a:r>
            <a:r>
              <a:rPr lang="en-GB" dirty="0" err="1" smtClean="0">
                <a:latin typeface="Symbol" pitchFamily="18" charset="2"/>
              </a:rPr>
              <a:t>Df</a:t>
            </a:r>
            <a:r>
              <a:rPr lang="en-GB" baseline="-25000" dirty="0" err="1" smtClean="0"/>
              <a:t>e</a:t>
            </a:r>
            <a:r>
              <a:rPr lang="en-GB" baseline="-25000" dirty="0" err="1" smtClean="0">
                <a:latin typeface="Symbol" pitchFamily="18" charset="2"/>
              </a:rPr>
              <a:t>m</a:t>
            </a:r>
            <a:r>
              <a:rPr lang="en-GB" dirty="0"/>
              <a:t> ,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e</a:t>
            </a:r>
            <a:r>
              <a:rPr lang="en-GB" baseline="30000" dirty="0" err="1" smtClean="0">
                <a:latin typeface="Symbol" pitchFamily="18" charset="2"/>
              </a:rPr>
              <a:t>m</a:t>
            </a:r>
            <a:r>
              <a:rPr lang="en-GB" baseline="30000" dirty="0" smtClean="0">
                <a:latin typeface="Symbol" pitchFamily="18" charset="2"/>
              </a:rPr>
              <a:t> </a:t>
            </a:r>
            <a:r>
              <a:rPr lang="en-GB" dirty="0"/>
              <a:t>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e</a:t>
            </a:r>
            <a:r>
              <a:rPr lang="en-GB" baseline="30000" dirty="0" err="1" smtClean="0">
                <a:latin typeface="Symbol" pitchFamily="18" charset="2"/>
              </a:rPr>
              <a:t>m</a:t>
            </a:r>
            <a:endParaRPr lang="en-US" baseline="30000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/>
              <a:t>Detailed study of inputs and correlations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WW background evaluated from data control regions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>
                <a:effectLst/>
              </a:rPr>
              <a:t>Two BDTs are used to distinguish (a) </a:t>
            </a:r>
            <a:r>
              <a:rPr lang="en-US" i="1" dirty="0" smtClean="0">
                <a:effectLst/>
              </a:rPr>
              <a:t>0</a:t>
            </a:r>
            <a:r>
              <a:rPr lang="en-US" i="1" baseline="30000" dirty="0" smtClean="0">
                <a:effectLst/>
              </a:rPr>
              <a:t>+</a:t>
            </a:r>
            <a:r>
              <a:rPr lang="en-US" dirty="0" smtClean="0">
                <a:effectLst/>
              </a:rPr>
              <a:t> from </a:t>
            </a:r>
            <a:r>
              <a:rPr lang="en-US" i="1" dirty="0" err="1"/>
              <a:t>J</a:t>
            </a:r>
            <a:r>
              <a:rPr lang="en-US" i="1" baseline="30000" dirty="0" err="1"/>
              <a:t>P</a:t>
            </a:r>
            <a:r>
              <a:rPr lang="en-US" i="1" baseline="-25000" dirty="0" err="1"/>
              <a:t>alt</a:t>
            </a:r>
            <a:r>
              <a:rPr lang="en-US" i="1" baseline="-25000" dirty="0"/>
              <a:t> </a:t>
            </a:r>
            <a:r>
              <a:rPr lang="en-US" i="1" baseline="-25000" dirty="0" smtClean="0"/>
              <a:t> </a:t>
            </a:r>
            <a:r>
              <a:rPr lang="en-US" dirty="0" smtClean="0">
                <a:effectLst/>
              </a:rPr>
              <a:t>and (b) </a:t>
            </a:r>
            <a:r>
              <a:rPr lang="en-US" i="1" dirty="0" smtClean="0"/>
              <a:t>0</a:t>
            </a:r>
            <a:r>
              <a:rPr lang="en-US" i="1" baseline="30000" dirty="0"/>
              <a:t>+ </a:t>
            </a:r>
            <a:r>
              <a:rPr lang="en-US" dirty="0" smtClean="0">
                <a:effectLst/>
              </a:rPr>
              <a:t>from the sum of backgrounds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1600" dirty="0" smtClean="0"/>
              <a:t>(BDT histograms are 1-D mapping of 2-D distributions with bins ordered by increasing signal)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C00000"/>
                </a:solidFill>
              </a:rPr>
              <a:t>      </a:t>
            </a:r>
            <a:r>
              <a:rPr lang="en-US" b="1" dirty="0" smtClean="0">
                <a:solidFill>
                  <a:srgbClr val="C00000"/>
                </a:solidFill>
              </a:rPr>
              <a:t>Observed 2</a:t>
            </a:r>
            <a:r>
              <a:rPr lang="en-US" b="1" baseline="30000" dirty="0">
                <a:solidFill>
                  <a:srgbClr val="C00000"/>
                </a:solidFill>
              </a:rPr>
              <a:t>+</a:t>
            </a:r>
            <a:r>
              <a:rPr lang="en-US" b="1" baseline="30000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=0</a:t>
            </a:r>
            <a:r>
              <a:rPr lang="en-US" b="1" dirty="0">
                <a:solidFill>
                  <a:srgbClr val="C00000"/>
                </a:solidFill>
              </a:rPr>
              <a:t>%) </a:t>
            </a:r>
            <a:r>
              <a:rPr lang="en-US" b="1" dirty="0" smtClean="0">
                <a:solidFill>
                  <a:srgbClr val="C00000"/>
                </a:solidFill>
              </a:rPr>
              <a:t> exclusion 95.2%          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=100%) exclusion 99.96%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84168" y="3356992"/>
            <a:ext cx="2808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4309" y="3108702"/>
            <a:ext cx="21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Increasing signal expected</a:t>
            </a:r>
            <a:endParaRPr lang="en-GB" sz="1400" dirty="0"/>
          </a:p>
        </p:txBody>
      </p:sp>
      <p:pic>
        <p:nvPicPr>
          <p:cNvPr id="1211396" name="Picture 4" descr="https://atlas.web.cern.ch/Atlas/GROUPS/PHYSICS/PAPERS/HIGG-2013-01/fig_05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46" y="911463"/>
            <a:ext cx="2808311" cy="26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149664" y="1667288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</a:rPr>
              <a:t>0</a:t>
            </a:r>
            <a:r>
              <a:rPr lang="en-US" sz="2800" baseline="30000" dirty="0" smtClean="0">
                <a:solidFill>
                  <a:srgbClr val="C00000"/>
                </a:solidFill>
              </a:rPr>
              <a:t>+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6398" y="4073804"/>
            <a:ext cx="2123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2</a:t>
            </a:r>
            <a:r>
              <a:rPr lang="en-US" sz="2800" baseline="30000" dirty="0" smtClean="0">
                <a:solidFill>
                  <a:srgbClr val="C00000"/>
                </a:solidFill>
              </a:rPr>
              <a:t>+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qq</a:t>
            </a:r>
            <a:r>
              <a:rPr lang="en-US" sz="2800" dirty="0">
                <a:solidFill>
                  <a:srgbClr val="C00000"/>
                </a:solidFill>
              </a:rPr>
              <a:t>=100</a:t>
            </a:r>
            <a:r>
              <a:rPr lang="en-US" sz="2800" dirty="0" smtClean="0">
                <a:solidFill>
                  <a:srgbClr val="C00000"/>
                </a:solidFill>
              </a:rPr>
              <a:t>%)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418" name="Picture 2" descr="https://atlas.web.cern.ch/Atlas/GROUPS/PHYSICS/PAPERS/HIGG-2013-01/fig_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1" y="755659"/>
            <a:ext cx="2816619" cy="364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2420" name="Picture 4" descr="https://atlas.web.cern.ch/Atlas/GROUPS/PHYSICS/PAPERS/HIGG-2013-01/fig_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25" y="0"/>
            <a:ext cx="47815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8160" y="224664"/>
            <a:ext cx="339974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Combined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Spin </a:t>
            </a:r>
            <a:r>
              <a:rPr lang="fr-F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Analysis</a:t>
            </a:r>
            <a:endParaRPr lang="fr-FR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1" name="TextBox 13"/>
          <p:cNvSpPr txBox="1"/>
          <p:nvPr/>
        </p:nvSpPr>
        <p:spPr>
          <a:xfrm>
            <a:off x="12080" y="4365104"/>
            <a:ext cx="885698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Trebuchet MS"/>
                <a:cs typeface="Trebuchet MS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US" dirty="0">
                <a:solidFill>
                  <a:srgbClr val="C00000"/>
                </a:solidFill>
                <a:latin typeface="Symbol" charset="2"/>
                <a:cs typeface="Symbol" charset="2"/>
              </a:rPr>
              <a:t>®</a:t>
            </a:r>
            <a:r>
              <a:rPr lang="en-US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>
                <a:solidFill>
                  <a:srgbClr val="C00000"/>
                </a:solidFill>
                <a:latin typeface="Symbol" charset="2"/>
                <a:cs typeface="Symbol" charset="2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    </a:t>
            </a:r>
            <a:r>
              <a:rPr lang="en-US" sz="1400" i="1" dirty="0" smtClean="0">
                <a:solidFill>
                  <a:srgbClr val="C00000"/>
                </a:solidFill>
                <a:cs typeface="Symbol" charset="2"/>
              </a:rPr>
              <a:t>largest contributions</a:t>
            </a:r>
            <a:r>
              <a:rPr lang="en-US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     </a:t>
            </a:r>
            <a:r>
              <a:rPr lang="en-US" i="1" dirty="0" smtClean="0">
                <a:solidFill>
                  <a:srgbClr val="C00000"/>
                </a:solidFill>
                <a:latin typeface="Trebuchet MS"/>
                <a:cs typeface="Trebuchet MS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→</a:t>
            </a:r>
            <a:r>
              <a:rPr lang="en-US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fr-FR" i="1" dirty="0">
                <a:solidFill>
                  <a:srgbClr val="C00000"/>
                </a:solidFill>
                <a:latin typeface="Trebuchet MS"/>
                <a:cs typeface="Trebuchet MS"/>
              </a:rPr>
              <a:t>WW*</a:t>
            </a:r>
            <a:r>
              <a:rPr lang="fr-FR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endParaRPr lang="pt-BR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Combined 2</a:t>
            </a:r>
            <a:r>
              <a:rPr lang="pt-BR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pt-BR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GB" dirty="0" smtClean="0"/>
              <a:t> </a:t>
            </a:r>
            <a:r>
              <a:rPr lang="en-US" dirty="0" smtClean="0"/>
              <a:t>exclusions at 3-4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level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endParaRPr lang="en-US" dirty="0"/>
          </a:p>
          <a:p>
            <a:pPr marL="285750" indent="-285750" algn="r">
              <a:lnSpc>
                <a:spcPct val="140000"/>
              </a:lnSpc>
              <a:buFontTx/>
              <a:buChar char="-"/>
            </a:pPr>
            <a:r>
              <a:rPr lang="en-US" dirty="0" smtClean="0"/>
              <a:t>Combined exclusions generally at 2-3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level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dirty="0" smtClean="0"/>
              <a:t>All observations consistent with SM Higgs Boson</a:t>
            </a:r>
            <a:endParaRPr lang="en-US" dirty="0"/>
          </a:p>
        </p:txBody>
      </p:sp>
      <p:cxnSp>
        <p:nvCxnSpPr>
          <p:cNvPr id="15" name="Straight Arrow Connector 17"/>
          <p:cNvCxnSpPr/>
          <p:nvPr/>
        </p:nvCxnSpPr>
        <p:spPr>
          <a:xfrm rot="16200000" flipV="1">
            <a:off x="2858382" y="3927948"/>
            <a:ext cx="566598" cy="30771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23528" y="3933058"/>
            <a:ext cx="576065" cy="28803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7609656" cy="880120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960440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dirty="0" smtClean="0"/>
              <a:t>“Do you hear the people sing</a:t>
            </a:r>
            <a:br>
              <a:rPr lang="en-GB" dirty="0" smtClean="0"/>
            </a:br>
            <a:r>
              <a:rPr lang="en-GB" dirty="0" smtClean="0"/>
              <a:t>Lost in the valley of the night?</a:t>
            </a:r>
            <a:br>
              <a:rPr lang="en-GB" dirty="0" smtClean="0"/>
            </a:br>
            <a:r>
              <a:rPr lang="en-GB" dirty="0" smtClean="0"/>
              <a:t>It is the music of a people</a:t>
            </a:r>
            <a:br>
              <a:rPr lang="en-GB" dirty="0" smtClean="0"/>
            </a:br>
            <a:r>
              <a:rPr lang="en-GB" dirty="0" smtClean="0"/>
              <a:t>Who are climbing to the light.”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724128" y="6429529"/>
            <a:ext cx="2910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rgbClr val="FFC000"/>
                </a:solidFill>
              </a:rPr>
              <a:t> Victor Hugo, Les </a:t>
            </a:r>
            <a:r>
              <a:rPr lang="en-GB" dirty="0" err="1">
                <a:solidFill>
                  <a:srgbClr val="FFC000"/>
                </a:solidFill>
              </a:rPr>
              <a:t>Misérables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560869"/>
            <a:ext cx="42272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Important </a:t>
            </a: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iboson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measurements now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submitted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at √s =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 and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 </a:t>
            </a: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TeV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</a:t>
            </a:r>
            <a:r>
              <a:rPr lang="en-GB" dirty="0"/>
              <a:t>→ </a:t>
            </a:r>
            <a:r>
              <a:rPr lang="en-GB" dirty="0" err="1" smtClean="0">
                <a:solidFill>
                  <a:srgbClr val="0070C0"/>
                </a:solidFill>
              </a:rPr>
              <a:t>γγ</a:t>
            </a:r>
            <a:r>
              <a:rPr lang="en-GB" dirty="0"/>
              <a:t>, </a:t>
            </a:r>
            <a:r>
              <a:rPr lang="en-GB" dirty="0" smtClean="0"/>
              <a:t>ZZ*, </a:t>
            </a:r>
            <a:r>
              <a:rPr lang="en-GB" dirty="0" smtClean="0">
                <a:solidFill>
                  <a:srgbClr val="FF0000"/>
                </a:solidFill>
              </a:rPr>
              <a:t>WW*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R</a:t>
            </a:r>
            <a:r>
              <a:rPr lang="en-GB" dirty="0" smtClean="0">
                <a:solidFill>
                  <a:srgbClr val="FFC000"/>
                </a:solidFill>
              </a:rPr>
              <a:t>esults consistent with SM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 smtClean="0"/>
              <a:t> from </a:t>
            </a:r>
            <a:r>
              <a:rPr lang="en-GB" dirty="0" err="1"/>
              <a:t>H→γγ</a:t>
            </a:r>
            <a:r>
              <a:rPr lang="en-GB" dirty="0"/>
              <a:t> and H→</a:t>
            </a:r>
            <a:r>
              <a:rPr lang="en-GB" dirty="0" smtClean="0"/>
              <a:t>ZZ*→</a:t>
            </a:r>
            <a:r>
              <a:rPr lang="en-GB" dirty="0"/>
              <a:t>4</a:t>
            </a:r>
            <a:r>
              <a:rPr lang="en-GB" i="1" dirty="0"/>
              <a:t>l </a:t>
            </a:r>
            <a:r>
              <a:rPr lang="en-GB" i="1" dirty="0" smtClean="0"/>
              <a:t>: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Signal strength: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Evidence for </a:t>
            </a:r>
            <a:r>
              <a:rPr lang="en-GB" dirty="0"/>
              <a:t>vector </a:t>
            </a:r>
            <a:r>
              <a:rPr lang="en-GB" dirty="0" smtClean="0"/>
              <a:t>boson  </a:t>
            </a:r>
            <a:r>
              <a:rPr lang="en-GB" dirty="0"/>
              <a:t>fusion (VBF</a:t>
            </a:r>
            <a:r>
              <a:rPr lang="en-GB" dirty="0" smtClean="0"/>
              <a:t>) at 3.3</a:t>
            </a:r>
            <a:r>
              <a:rPr lang="en-GB" dirty="0" smtClean="0">
                <a:latin typeface="Symbol" pitchFamily="18" charset="2"/>
              </a:rPr>
              <a:t>s</a:t>
            </a:r>
            <a:r>
              <a:rPr lang="en-GB" dirty="0" smtClean="0"/>
              <a:t> level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Couplings tested: fermion </a:t>
            </a:r>
            <a:r>
              <a:rPr lang="en-GB" dirty="0"/>
              <a:t>and boson, W/Z and vertex loop </a:t>
            </a:r>
            <a:r>
              <a:rPr lang="en-GB" dirty="0" smtClean="0"/>
              <a:t>contributions </a:t>
            </a:r>
            <a:r>
              <a:rPr lang="en-GB" dirty="0"/>
              <a:t>at ±10-15% </a:t>
            </a:r>
            <a:r>
              <a:rPr lang="en-GB" dirty="0" smtClean="0"/>
              <a:t>precision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pin </a:t>
            </a:r>
            <a:r>
              <a:rPr lang="en-GB" dirty="0"/>
              <a:t>and </a:t>
            </a:r>
            <a:r>
              <a:rPr lang="en-GB" dirty="0" smtClean="0"/>
              <a:t>parity: </a:t>
            </a:r>
            <a:r>
              <a:rPr lang="en-US" dirty="0" smtClean="0"/>
              <a:t>combined </a:t>
            </a:r>
            <a:r>
              <a:rPr lang="en-US" dirty="0"/>
              <a:t>exclusions </a:t>
            </a:r>
            <a:r>
              <a:rPr lang="en-US" dirty="0" smtClean="0"/>
              <a:t>for </a:t>
            </a:r>
            <a:r>
              <a:rPr lang="en-GB" dirty="0"/>
              <a:t>0</a:t>
            </a:r>
            <a:r>
              <a:rPr lang="en-GB" baseline="30000" dirty="0"/>
              <a:t>-</a:t>
            </a:r>
            <a:r>
              <a:rPr lang="en-GB" dirty="0"/>
              <a:t>, 1</a:t>
            </a:r>
            <a:r>
              <a:rPr lang="en-GB" baseline="30000" dirty="0"/>
              <a:t>+</a:t>
            </a:r>
            <a:r>
              <a:rPr lang="en-GB" dirty="0"/>
              <a:t>, 1</a:t>
            </a:r>
            <a:r>
              <a:rPr lang="en-GB" baseline="30000" dirty="0"/>
              <a:t>-</a:t>
            </a:r>
            <a:r>
              <a:rPr lang="en-GB" dirty="0"/>
              <a:t>,2</a:t>
            </a:r>
            <a:r>
              <a:rPr lang="en-GB" baseline="30000" dirty="0"/>
              <a:t>+</a:t>
            </a:r>
            <a:r>
              <a:rPr lang="en-GB" baseline="-25000" dirty="0"/>
              <a:t> </a:t>
            </a:r>
            <a:r>
              <a:rPr lang="en-US" dirty="0" smtClean="0"/>
              <a:t>generally </a:t>
            </a:r>
            <a:r>
              <a:rPr lang="en-US" dirty="0"/>
              <a:t>at 2-3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</a:t>
            </a:r>
            <a:r>
              <a:rPr lang="en-US" dirty="0" smtClean="0"/>
              <a:t>level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 Higgs Boson is born</a:t>
            </a:r>
            <a:endParaRPr lang="en-GB" dirty="0"/>
          </a:p>
        </p:txBody>
      </p:sp>
      <p:pic>
        <p:nvPicPr>
          <p:cNvPr id="10" name="Picture 2" descr="Birthday di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89040"/>
            <a:ext cx="1055765" cy="10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tlas.web.cern.ch/Atlas/GROUPS/PHYSICS/PAPERS/HIGG-2013-01/fig_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08" y="1765424"/>
            <a:ext cx="1562854" cy="20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atlas.web.cern.ch/Atlas/GROUPS/PHYSICS/PAPERS/HIGG-2013-02/fig_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44" y="1765424"/>
            <a:ext cx="1560306" cy="20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atlas.web.cern.ch/Atlas/GROUPS/PHYSICS/PAPERS/HIGG-2013-02/fig_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02" y="1772815"/>
            <a:ext cx="155460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atlas.web.cern.ch/Atlas/GROUPS/PHYSICS/PAPERS/HIGG-2013-02/fig_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01" y="107852"/>
            <a:ext cx="2271563" cy="16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s://atlas.web.cern.ch/Atlas/GROUPS/PHYSICS/PAPERS/HIGG-2013-02/fig_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03" y="107852"/>
            <a:ext cx="2407501" cy="16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6114" y="3933056"/>
            <a:ext cx="3767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Early days, but the </a:t>
            </a:r>
            <a:r>
              <a:rPr lang="en-GB" dirty="0"/>
              <a:t>Standard Model first birthday candle is </a:t>
            </a:r>
            <a:r>
              <a:rPr lang="en-GB" dirty="0" smtClean="0"/>
              <a:t>proving difficult </a:t>
            </a:r>
            <a:r>
              <a:rPr lang="en-GB" dirty="0"/>
              <a:t>to blow out.. </a:t>
            </a:r>
          </a:p>
        </p:txBody>
      </p:sp>
      <p:pic>
        <p:nvPicPr>
          <p:cNvPr id="16" name="Picture 13" descr="http://www.mapsofworld.com/images/world-countries-flags/france-fla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75" y="1052736"/>
            <a:ext cx="872893" cy="5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7544" y="1950507"/>
            <a:ext cx="3460148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1600" b="1" dirty="0" smtClean="0"/>
              <a:t>m</a:t>
            </a:r>
            <a:r>
              <a:rPr lang="sv-SE" sz="1100" b="1" baseline="-25000" dirty="0" smtClean="0"/>
              <a:t>H</a:t>
            </a:r>
            <a:r>
              <a:rPr lang="sv-SE" sz="1600" b="1" dirty="0" smtClean="0"/>
              <a:t>=125.5 ± 0.2 (stat) </a:t>
            </a:r>
            <a:r>
              <a:rPr lang="sv-SE" sz="1400" b="1" dirty="0"/>
              <a:t>+</a:t>
            </a:r>
            <a:r>
              <a:rPr lang="sv-SE" sz="1400" b="1" dirty="0" smtClean="0"/>
              <a:t>0.5-0.6 (</a:t>
            </a:r>
            <a:r>
              <a:rPr lang="sv-SE" sz="1600" b="1" dirty="0" smtClean="0"/>
              <a:t>sys) </a:t>
            </a:r>
            <a:r>
              <a:rPr lang="sv-SE" sz="1600" b="1" dirty="0"/>
              <a:t>GeV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037" y="2495793"/>
            <a:ext cx="4083939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600" b="1" dirty="0"/>
              <a:t>μ = </a:t>
            </a:r>
            <a:r>
              <a:rPr lang="en-GB" sz="1600" b="1" dirty="0" smtClean="0"/>
              <a:t>1.33 </a:t>
            </a:r>
            <a:r>
              <a:rPr lang="en-GB" sz="1600" b="1" dirty="0"/>
              <a:t>± </a:t>
            </a:r>
            <a:r>
              <a:rPr lang="en-GB" sz="1600" b="1" dirty="0" smtClean="0"/>
              <a:t>0.14 </a:t>
            </a:r>
            <a:r>
              <a:rPr lang="en-GB" sz="1600" b="1" dirty="0"/>
              <a:t>(stat) ± </a:t>
            </a:r>
            <a:r>
              <a:rPr lang="en-GB" sz="1600" b="1" dirty="0" smtClean="0"/>
              <a:t>0.15 </a:t>
            </a:r>
            <a:r>
              <a:rPr lang="en-GB" sz="1600" b="1" dirty="0"/>
              <a:t>(sys) ± </a:t>
            </a:r>
            <a:r>
              <a:rPr lang="en-GB" sz="1600" b="1" dirty="0" smtClean="0"/>
              <a:t>0.11 </a:t>
            </a:r>
            <a:r>
              <a:rPr lang="en-GB" sz="1600" b="1" dirty="0"/>
              <a:t>(</a:t>
            </a:r>
            <a:r>
              <a:rPr lang="en-GB" sz="1600" b="1" dirty="0" err="1"/>
              <a:t>theo</a:t>
            </a:r>
            <a:r>
              <a:rPr lang="en-GB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83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610" name="Picture 2" descr="http://pomadablog.files.wordpress.com/2012/06/3salvador-dali-persistence-of-mem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468541" cy="71014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42375" y="404664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Backups</a:t>
            </a:r>
            <a:endParaRPr lang="en-GB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78966"/>
            <a:ext cx="4176464" cy="330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93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" y="1340768"/>
            <a:ext cx="4148799" cy="398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5857875" y="140156"/>
            <a:ext cx="2619430" cy="276999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</a:rPr>
              <a:t>ATLAS-CONF-2013-079</a:t>
            </a:r>
            <a:endParaRPr lang="en-US" sz="1200" b="1" kern="0" dirty="0" smtClean="0">
              <a:solidFill>
                <a:srgbClr val="FF0000"/>
              </a:solidFill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3860800" y="1226678"/>
            <a:ext cx="52831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Require 2 </a:t>
            </a:r>
            <a:r>
              <a:rPr lang="en-US" sz="1600" i="1" dirty="0" smtClean="0">
                <a:solidFill>
                  <a:srgbClr val="2B2B2B"/>
                </a:solidFill>
                <a:latin typeface="Trebuchet MS"/>
                <a:cs typeface="Trebuchet MS"/>
              </a:rPr>
              <a:t>b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-tags and distinguish 0, 1, 2 lepton channels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Diboson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 fit where theoretical uncertainties are constrained </a:t>
            </a:r>
          </a:p>
          <a:p>
            <a:pPr lvl="1">
              <a:spcBef>
                <a:spcPts val="300"/>
              </a:spcBef>
            </a:pPr>
            <a:endParaRPr lang="en-US" sz="1600" dirty="0" smtClean="0">
              <a:solidFill>
                <a:srgbClr val="2B2B2B"/>
              </a:solidFill>
              <a:latin typeface="Trebuchet MS"/>
              <a:cs typeface="Trebuchet MS"/>
            </a:endParaRP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Higgs discrimination based on </a:t>
            </a:r>
            <a:r>
              <a:rPr lang="en-US" sz="1600" i="1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m</a:t>
            </a:r>
            <a:r>
              <a:rPr lang="en-US" sz="1600" i="1" baseline="-25000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bb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, resolution of </a:t>
            </a:r>
            <a:r>
              <a:rPr lang="en-US" sz="1600" dirty="0" smtClean="0">
                <a:solidFill>
                  <a:srgbClr val="2B2B2B"/>
                </a:solidFill>
                <a:latin typeface="Symbol" charset="2"/>
                <a:cs typeface="Symbol" charset="2"/>
              </a:rPr>
              <a:t>~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16%, improved by including </a:t>
            </a:r>
            <a:r>
              <a:rPr lang="en-US" sz="1600" dirty="0" err="1" smtClean="0">
                <a:solidFill>
                  <a:srgbClr val="2B2B2B"/>
                </a:solidFill>
                <a:latin typeface="Trebuchet MS"/>
                <a:cs typeface="Trebuchet MS"/>
              </a:rPr>
              <a:t>muons</a:t>
            </a:r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 and partial neutrino correction</a:t>
            </a:r>
          </a:p>
          <a:p>
            <a:pPr>
              <a:spcBef>
                <a:spcPts val="300"/>
              </a:spcBef>
            </a:pPr>
            <a:endParaRPr lang="en-US" sz="1600" dirty="0" smtClean="0">
              <a:solidFill>
                <a:srgbClr val="2B2B2B"/>
              </a:solidFill>
              <a:latin typeface="Trebuchet MS"/>
              <a:cs typeface="Trebuchet MS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992283" y="410401"/>
            <a:ext cx="248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latin typeface="Trebuchet MS"/>
                <a:cs typeface="Trebuchet MS"/>
              </a:rPr>
              <a:t>Also 7 TeV analysis of </a:t>
            </a:r>
            <a:r>
              <a:rPr lang="en-GB" sz="1200" i="1" dirty="0" err="1" smtClean="0">
                <a:latin typeface="Trebuchet MS"/>
                <a:cs typeface="Trebuchet MS"/>
              </a:rPr>
              <a:t>tt+H</a:t>
            </a:r>
            <a:r>
              <a:rPr lang="en-GB" sz="1200" i="1" dirty="0" smtClean="0">
                <a:latin typeface="Trebuchet MS"/>
                <a:cs typeface="Trebuchet MS"/>
              </a:rPr>
              <a:t>, with H </a:t>
            </a:r>
            <a:r>
              <a:rPr lang="en-GB" sz="1200" i="1" dirty="0" smtClean="0">
                <a:latin typeface="Symbol" charset="2"/>
                <a:cs typeface="Symbol" charset="2"/>
              </a:rPr>
              <a:t>® </a:t>
            </a:r>
            <a:r>
              <a:rPr lang="en-GB" sz="1200" i="1" dirty="0" smtClean="0">
                <a:latin typeface="Trebuchet MS"/>
                <a:cs typeface="Trebuchet MS"/>
              </a:rPr>
              <a:t>bb [</a:t>
            </a:r>
            <a:r>
              <a:rPr lang="en-US" sz="1200" i="1" dirty="0" smtClean="0">
                <a:latin typeface="Trebuchet MS"/>
                <a:cs typeface="Trebuchet MS"/>
              </a:rPr>
              <a:t>ATLAS-CONF-2012-135</a:t>
            </a:r>
            <a:r>
              <a:rPr lang="en-GB" sz="1200" i="1" dirty="0" smtClean="0">
                <a:latin typeface="Trebuchet MS"/>
                <a:cs typeface="Trebuchet MS"/>
              </a:rPr>
              <a:t>]</a:t>
            </a:r>
          </a:p>
        </p:txBody>
      </p:sp>
      <p:sp>
        <p:nvSpPr>
          <p:cNvPr id="14" name="TextBox 16"/>
          <p:cNvSpPr txBox="1"/>
          <p:nvPr/>
        </p:nvSpPr>
        <p:spPr>
          <a:xfrm>
            <a:off x="467544" y="6140043"/>
            <a:ext cx="40324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Symbol" charset="2"/>
                <a:cs typeface="Symbol" charset="2"/>
              </a:rPr>
              <a:t>m </a:t>
            </a:r>
            <a:r>
              <a:rPr lang="en-US" sz="1600" dirty="0" smtClean="0">
                <a:latin typeface="Trebuchet MS"/>
                <a:cs typeface="Trebuchet MS"/>
              </a:rPr>
              <a:t>(125 </a:t>
            </a:r>
            <a:r>
              <a:rPr lang="en-US" sz="1600" dirty="0" err="1" smtClean="0">
                <a:latin typeface="Trebuchet MS"/>
                <a:cs typeface="Trebuchet MS"/>
              </a:rPr>
              <a:t>GeV</a:t>
            </a:r>
            <a:r>
              <a:rPr lang="en-US" sz="1600" dirty="0" smtClean="0">
                <a:latin typeface="Trebuchet MS"/>
                <a:cs typeface="Trebuchet MS"/>
              </a:rPr>
              <a:t>) </a:t>
            </a:r>
            <a:r>
              <a:rPr lang="en-US" sz="1600" dirty="0">
                <a:latin typeface="Trebuchet MS"/>
                <a:cs typeface="Trebuchet MS"/>
              </a:rPr>
              <a:t>= </a:t>
            </a:r>
            <a:r>
              <a:rPr lang="en-US" sz="1600" dirty="0" smtClean="0">
                <a:latin typeface="Symbol" charset="2"/>
                <a:cs typeface="Trebuchet MS"/>
              </a:rPr>
              <a:t>  </a:t>
            </a:r>
            <a:r>
              <a:rPr lang="en-US" sz="1600" dirty="0" smtClean="0">
                <a:latin typeface="Trebuchet MS"/>
                <a:cs typeface="Trebuchet MS"/>
              </a:rPr>
              <a:t>0.2 </a:t>
            </a:r>
            <a:r>
              <a:rPr lang="en-US" sz="1600" dirty="0">
                <a:latin typeface="Trebuchet MS"/>
                <a:cs typeface="Trebuchet MS"/>
              </a:rPr>
              <a:t>± </a:t>
            </a:r>
            <a:r>
              <a:rPr lang="en-US" sz="1600" dirty="0" smtClean="0">
                <a:latin typeface="Trebuchet MS"/>
                <a:cs typeface="Trebuchet MS"/>
              </a:rPr>
              <a:t>0.5(stat</a:t>
            </a:r>
            <a:r>
              <a:rPr lang="en-US" sz="1600" dirty="0">
                <a:latin typeface="Trebuchet MS"/>
                <a:cs typeface="Trebuchet MS"/>
              </a:rPr>
              <a:t>) ± </a:t>
            </a:r>
            <a:r>
              <a:rPr lang="en-US" sz="1600" dirty="0" smtClean="0">
                <a:latin typeface="Trebuchet MS"/>
                <a:cs typeface="Trebuchet MS"/>
              </a:rPr>
              <a:t>0.4(</a:t>
            </a:r>
            <a:r>
              <a:rPr lang="en-US" sz="1600" dirty="0" err="1" smtClean="0">
                <a:latin typeface="Trebuchet MS"/>
                <a:cs typeface="Trebuchet MS"/>
              </a:rPr>
              <a:t>syst</a:t>
            </a:r>
            <a:r>
              <a:rPr lang="en-US" sz="1600" dirty="0" smtClean="0">
                <a:latin typeface="Trebuchet MS"/>
                <a:cs typeface="Trebuchet MS"/>
              </a:rPr>
              <a:t>)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8159" y="116632"/>
            <a:ext cx="5549716" cy="684057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VH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production with </a:t>
            </a:r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bb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"/>
              <a:cs typeface=""/>
            </a:endParaRPr>
          </a:p>
        </p:txBody>
      </p:sp>
      <p:pic>
        <p:nvPicPr>
          <p:cNvPr id="12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" y="915256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6"/>
          <p:cNvSpPr txBox="1"/>
          <p:nvPr/>
        </p:nvSpPr>
        <p:spPr>
          <a:xfrm>
            <a:off x="539552" y="5589240"/>
            <a:ext cx="392443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Symbol" charset="2"/>
              </a:rPr>
              <a:t>Combined limit 1.4 x SM</a:t>
            </a:r>
            <a:r>
              <a:rPr lang="en-US" sz="1600" dirty="0" smtClean="0">
                <a:latin typeface="Trebuchet MS"/>
                <a:cs typeface="Trebuchet MS"/>
              </a:rPr>
              <a:t> (1.3 expected):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979" y="899428"/>
            <a:ext cx="437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ATLAS-CONF-2013-079, see talk by Jason Lee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457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44" y="212105"/>
            <a:ext cx="4541460" cy="588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8159" y="116632"/>
            <a:ext cx="3759785" cy="684057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Signal Strength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7647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Latest combination </a:t>
            </a:r>
            <a:r>
              <a:rPr lang="en-GB" dirty="0"/>
              <a:t>of </a:t>
            </a:r>
            <a:r>
              <a:rPr lang="en-GB" dirty="0" smtClean="0"/>
              <a:t> five final states</a:t>
            </a:r>
          </a:p>
          <a:p>
            <a:r>
              <a:rPr lang="pt-BR" dirty="0" smtClean="0"/>
              <a:t>W, Z H → bb </a:t>
            </a:r>
          </a:p>
          <a:p>
            <a:r>
              <a:rPr lang="pt-BR" dirty="0"/>
              <a:t>H → </a:t>
            </a:r>
            <a:r>
              <a:rPr lang="pt-BR" dirty="0">
                <a:latin typeface="Symbol" pitchFamily="18" charset="2"/>
              </a:rPr>
              <a:t>tt</a:t>
            </a:r>
            <a:r>
              <a:rPr lang="pt-BR" dirty="0"/>
              <a:t> </a:t>
            </a:r>
          </a:p>
          <a:p>
            <a:endParaRPr lang="en-GB" dirty="0" smtClean="0"/>
          </a:p>
          <a:p>
            <a:r>
              <a:rPr lang="en-GB" dirty="0" smtClean="0"/>
              <a:t>Including preliminary </a:t>
            </a:r>
            <a:r>
              <a:rPr lang="el-GR" dirty="0" smtClean="0"/>
              <a:t>μ</a:t>
            </a:r>
            <a:r>
              <a:rPr lang="en-GB" baseline="-25000" dirty="0"/>
              <a:t>bb</a:t>
            </a:r>
            <a:r>
              <a:rPr lang="en-GB" dirty="0"/>
              <a:t>, </a:t>
            </a:r>
            <a:r>
              <a:rPr lang="el-GR" dirty="0" smtClean="0"/>
              <a:t>μ</a:t>
            </a:r>
            <a:r>
              <a:rPr lang="el-GR" baseline="-25000" dirty="0" smtClean="0"/>
              <a:t>ττ</a:t>
            </a:r>
            <a:r>
              <a:rPr lang="en-GB" dirty="0" smtClean="0"/>
              <a:t>:</a:t>
            </a:r>
            <a:r>
              <a:rPr lang="en-GB" dirty="0"/>
              <a:t> </a:t>
            </a:r>
            <a:r>
              <a:rPr lang="el-GR" dirty="0" smtClean="0"/>
              <a:t>μ=1.</a:t>
            </a:r>
            <a:r>
              <a:rPr lang="en-GB" dirty="0" smtClean="0"/>
              <a:t>23</a:t>
            </a:r>
            <a:r>
              <a:rPr lang="en-GB" b="1" dirty="0" smtClean="0"/>
              <a:t> </a:t>
            </a:r>
            <a:r>
              <a:rPr lang="en-GB" dirty="0"/>
              <a:t>±</a:t>
            </a:r>
            <a:r>
              <a:rPr lang="el-GR" dirty="0" smtClean="0"/>
              <a:t> </a:t>
            </a:r>
            <a:r>
              <a:rPr lang="en-GB" dirty="0" smtClean="0"/>
              <a:t>0.18</a:t>
            </a:r>
          </a:p>
          <a:p>
            <a:endParaRPr lang="en-GB" dirty="0"/>
          </a:p>
        </p:txBody>
      </p:sp>
      <p:pic>
        <p:nvPicPr>
          <p:cNvPr id="8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https://atlas.web.cern.ch/Atlas/GROUPS/PHYSICS/CONFNOTES/ATLAS-CONF-2013-079/fig_13.png"/>
          <p:cNvSpPr>
            <a:spLocks noChangeAspect="1" noChangeArrowheads="1"/>
          </p:cNvSpPr>
          <p:nvPr/>
        </p:nvSpPr>
        <p:spPr bwMode="auto">
          <a:xfrm>
            <a:off x="155575" y="-1943100"/>
            <a:ext cx="4181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94589"/>
            <a:ext cx="4023394" cy="39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8160" y="260648"/>
            <a:ext cx="628006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lnSpc>
                <a:spcPct val="140000"/>
              </a:lnSpc>
            </a:pP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2400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GB" sz="2400" dirty="0">
                <a:solidFill>
                  <a:srgbClr val="FFC000"/>
                </a:solidFill>
              </a:rPr>
              <a:t>→</a:t>
            </a:r>
            <a:r>
              <a:rPr lang="en-US" sz="2400" dirty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Symbol" charset="2"/>
              </a:rPr>
              <a:t>associated jet production cross sections</a:t>
            </a:r>
            <a:endParaRPr lang="fr-FR" sz="2400" dirty="0">
              <a:solidFill>
                <a:schemeClr val="accent1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0" y="1250057"/>
            <a:ext cx="2762098" cy="275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13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78" y="1268760"/>
            <a:ext cx="2689906" cy="2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13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58" y="1268760"/>
            <a:ext cx="2689906" cy="2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13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34119"/>
            <a:ext cx="2786411" cy="277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13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27" y="4059108"/>
            <a:ext cx="2761357" cy="27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437112"/>
            <a:ext cx="2475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Initial state jet radiation used to constrain production mechanism</a:t>
            </a:r>
          </a:p>
          <a:p>
            <a:endParaRPr lang="en-GB" dirty="0"/>
          </a:p>
          <a:p>
            <a:r>
              <a:rPr lang="en-GB" dirty="0" smtClean="0"/>
              <a:t>Higgs new dawn of </a:t>
            </a:r>
            <a:r>
              <a:rPr lang="en-GB" dirty="0" smtClean="0">
                <a:latin typeface="Symbol" pitchFamily="18" charset="2"/>
              </a:rPr>
              <a:t>s</a:t>
            </a:r>
            <a:r>
              <a:rPr lang="en-GB" dirty="0" smtClean="0"/>
              <a:t> measurements </a:t>
            </a:r>
            <a:endParaRPr lang="en-GB" dirty="0"/>
          </a:p>
        </p:txBody>
      </p:sp>
      <p:pic>
        <p:nvPicPr>
          <p:cNvPr id="10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" y="915256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8979" y="899428"/>
            <a:ext cx="517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ATLAS-CONF-2013-029, see talk by </a:t>
            </a:r>
            <a:r>
              <a:rPr lang="en-GB" i="1" dirty="0" smtClean="0"/>
              <a:t>Giovanni </a:t>
            </a:r>
            <a:r>
              <a:rPr lang="en-GB" i="1" dirty="0" err="1" smtClean="0"/>
              <a:t>Calderini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075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1216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025" y="3789040"/>
            <a:ext cx="4531511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19922880"/>
              </p:ext>
            </p:extLst>
          </p:nvPr>
        </p:nvGraphicFramePr>
        <p:xfrm>
          <a:off x="4659031" y="987084"/>
          <a:ext cx="43204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Process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(</a:t>
                      </a:r>
                      <a:r>
                        <a:rPr lang="en-GB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pb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  <a:latin typeface="+mn-lt"/>
                        </a:rPr>
                        <a:t>)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± scale ±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PDF </a:t>
                      </a:r>
                      <a:endParaRPr lang="en-GB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FF0000"/>
                          </a:solidFill>
                        </a:rPr>
                        <a:t>ggF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19.5 ± 1.5 ± 1.5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92D050"/>
                          </a:solidFill>
                        </a:rPr>
                        <a:t>ttH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92D050"/>
                          </a:solidFill>
                        </a:rPr>
                        <a:t>0.13 </a:t>
                      </a:r>
                      <a:r>
                        <a:rPr lang="en-GB" dirty="0" smtClean="0">
                          <a:solidFill>
                            <a:srgbClr val="92D050"/>
                          </a:solidFill>
                        </a:rPr>
                        <a:t>± 0.008 ± 0.008</a:t>
                      </a:r>
                      <a:endParaRPr lang="en-GB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70C0"/>
                          </a:solidFill>
                        </a:rPr>
                        <a:t>VBF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70C0"/>
                          </a:solidFill>
                        </a:rPr>
                        <a:t>1.58 ± 0.01 ± 0.06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VH</a:t>
                      </a:r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1.09 ± 0.01 ± 0.04</a:t>
                      </a:r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96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4714"/>
            <a:ext cx="3201516" cy="93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5" y="3381554"/>
            <a:ext cx="2599599" cy="154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05" y="4352534"/>
            <a:ext cx="1898063" cy="7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46" y="1972146"/>
            <a:ext cx="1602495" cy="8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3933" y="2827556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Vector Boson-Higgs coupling: </a:t>
            </a:r>
            <a:r>
              <a:rPr lang="el-GR" dirty="0" smtClean="0"/>
              <a:t>μ</a:t>
            </a:r>
            <a:r>
              <a:rPr lang="en-GB" baseline="-25000" dirty="0"/>
              <a:t>VBF+VH</a:t>
            </a:r>
            <a:r>
              <a:rPr lang="en-GB" dirty="0"/>
              <a:t> ≡ </a:t>
            </a:r>
            <a:r>
              <a:rPr lang="el-GR" dirty="0">
                <a:solidFill>
                  <a:srgbClr val="0070C0"/>
                </a:solidFill>
              </a:rPr>
              <a:t>μ</a:t>
            </a:r>
            <a:r>
              <a:rPr lang="en-GB" baseline="-25000" dirty="0">
                <a:solidFill>
                  <a:srgbClr val="0070C0"/>
                </a:solidFill>
              </a:rPr>
              <a:t>VBF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= </a:t>
            </a:r>
            <a:r>
              <a:rPr lang="el-GR" dirty="0">
                <a:solidFill>
                  <a:srgbClr val="7030A0"/>
                </a:solidFill>
              </a:rPr>
              <a:t>μ</a:t>
            </a:r>
            <a:r>
              <a:rPr lang="en-GB" baseline="-25000" dirty="0">
                <a:solidFill>
                  <a:srgbClr val="7030A0"/>
                </a:solidFill>
              </a:rPr>
              <a:t>VH</a:t>
            </a:r>
            <a:r>
              <a:rPr lang="en-GB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20" y="908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Fermion-Higgs coupling: </a:t>
            </a:r>
            <a:r>
              <a:rPr lang="el-GR" dirty="0"/>
              <a:t>μ</a:t>
            </a:r>
            <a:r>
              <a:rPr lang="en-GB" baseline="-25000" dirty="0" err="1"/>
              <a:t>ggF+ttH</a:t>
            </a:r>
            <a:r>
              <a:rPr lang="en-GB" dirty="0"/>
              <a:t> ≡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</a:rPr>
              <a:t>ggF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= </a:t>
            </a:r>
            <a:r>
              <a:rPr lang="el-GR" dirty="0">
                <a:solidFill>
                  <a:srgbClr val="00B050"/>
                </a:solidFill>
              </a:rPr>
              <a:t>μ</a:t>
            </a:r>
            <a:r>
              <a:rPr lang="en-GB" sz="1600" baseline="-25000" dirty="0" err="1" smtClean="0">
                <a:solidFill>
                  <a:srgbClr val="00B050"/>
                </a:solidFill>
              </a:rPr>
              <a:t>ttH</a:t>
            </a:r>
            <a:endParaRPr lang="en-GB" sz="1600" baseline="-250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3012222"/>
            <a:ext cx="217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ymbol" pitchFamily="18" charset="2"/>
              </a:rPr>
              <a:t>s</a:t>
            </a:r>
            <a:r>
              <a:rPr lang="en-GB" b="1" baseline="-25000" dirty="0" smtClean="0"/>
              <a:t>tot</a:t>
            </a:r>
            <a:r>
              <a:rPr lang="en-GB" b="1" dirty="0" smtClean="0"/>
              <a:t> = 22.3 </a:t>
            </a:r>
            <a:r>
              <a:rPr lang="en-GB" b="1" dirty="0"/>
              <a:t>± 1.5 ± 1.5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8160" y="224664"/>
            <a:ext cx="8584320" cy="684056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Higgs Production </a:t>
            </a:r>
            <a:r>
              <a:rPr lang="en-GB" sz="3200" b="1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m</a:t>
            </a:r>
            <a:r>
              <a:rPr lang="en-GB" sz="3200" b="1" baseline="-25000" dirty="0" err="1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</a:t>
            </a:r>
            <a:r>
              <a:rPr lang="en-GB" sz="32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 </a:t>
            </a:r>
            <a:r>
              <a:rPr lang="en-GB" sz="32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= 125 </a:t>
            </a:r>
            <a:r>
              <a:rPr lang="en-GB" sz="3200" b="1" dirty="0" err="1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GeV</a:t>
            </a:r>
            <a:r>
              <a:rPr lang="en-GB" sz="3200" b="1" dirty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, √s = 8 </a:t>
            </a:r>
            <a:r>
              <a:rPr lang="en-GB" sz="3200" b="1" dirty="0" err="1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TeV</a:t>
            </a:r>
            <a:endParaRPr lang="en-US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024" y="5397023"/>
            <a:ext cx="81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Cross section dominated by </a:t>
            </a:r>
            <a:r>
              <a:rPr lang="en-GB" dirty="0" err="1" smtClean="0"/>
              <a:t>ggF</a:t>
            </a:r>
            <a:r>
              <a:rPr lang="en-GB" dirty="0" smtClean="0"/>
              <a:t>: </a:t>
            </a:r>
          </a:p>
          <a:p>
            <a:r>
              <a:rPr lang="en-GB" dirty="0"/>
              <a:t>E</a:t>
            </a:r>
            <a:r>
              <a:rPr lang="en-GB" dirty="0" smtClean="0"/>
              <a:t>xplore sensitivity to </a:t>
            </a:r>
            <a:r>
              <a:rPr lang="en-GB" b="1" dirty="0" smtClean="0">
                <a:solidFill>
                  <a:srgbClr val="C00000"/>
                </a:solidFill>
              </a:rPr>
              <a:t>VBF</a:t>
            </a:r>
            <a:r>
              <a:rPr lang="en-GB" dirty="0" smtClean="0"/>
              <a:t> (and </a:t>
            </a:r>
            <a:r>
              <a:rPr lang="en-GB" b="1" dirty="0" smtClean="0">
                <a:solidFill>
                  <a:srgbClr val="FFC000"/>
                </a:solidFill>
              </a:rPr>
              <a:t>VH</a:t>
            </a:r>
            <a:r>
              <a:rPr lang="en-GB" dirty="0" smtClean="0"/>
              <a:t>) via data</a:t>
            </a:r>
          </a:p>
          <a:p>
            <a:pPr marL="285750" indent="-285750">
              <a:buFont typeface="Symbol"/>
              <a:buChar char="®"/>
            </a:pPr>
            <a:r>
              <a:rPr lang="en-GB" dirty="0" smtClean="0"/>
              <a:t>Associated 2-jet (and lepton) production</a:t>
            </a:r>
          </a:p>
          <a:p>
            <a:pPr marL="285750" indent="-285750">
              <a:buFont typeface="Symbol"/>
              <a:buChar char="®"/>
            </a:pPr>
            <a:r>
              <a:rPr lang="en-GB" dirty="0" smtClean="0"/>
              <a:t>e.g.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dirty="0"/>
              <a:t>→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GB" dirty="0" smtClean="0"/>
              <a:t>simulation breakdown by categories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432439"/>
              </p:ext>
            </p:extLst>
          </p:nvPr>
        </p:nvGraphicFramePr>
        <p:xfrm>
          <a:off x="4716016" y="2564904"/>
          <a:ext cx="2156460" cy="206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693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034" name="Picture 2" descr="2013 July 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" y="0"/>
            <a:ext cx="2029989" cy="14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5040559" cy="1251062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One year on from </a:t>
            </a:r>
            <a:br>
              <a:rPr lang="en-GB" sz="3600" dirty="0" smtClean="0"/>
            </a:br>
            <a:r>
              <a:rPr lang="en-GB" sz="3600" dirty="0" smtClean="0"/>
              <a:t>the July Revolution.. </a:t>
            </a:r>
            <a:endParaRPr lang="en-GB" sz="3600" dirty="0"/>
          </a:p>
        </p:txBody>
      </p:sp>
      <p:sp>
        <p:nvSpPr>
          <p:cNvPr id="13" name="Oval 12"/>
          <p:cNvSpPr/>
          <p:nvPr/>
        </p:nvSpPr>
        <p:spPr>
          <a:xfrm>
            <a:off x="1201708" y="260648"/>
            <a:ext cx="201940" cy="1732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201708" y="980728"/>
            <a:ext cx="201940" cy="1732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204398" y="6476999"/>
            <a:ext cx="733864" cy="27432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68A3200-7A34-42EF-90E3-C4717F949FA0}" type="slidenum">
              <a:rPr lang="fr-FR" smtClean="0"/>
              <a:pPr/>
              <a:t>3</a:t>
            </a:fld>
            <a:endParaRPr lang="fr-FR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" y="5706999"/>
            <a:ext cx="8892479" cy="1106377"/>
            <a:chOff x="1" y="1556792"/>
            <a:chExt cx="8892479" cy="1106377"/>
          </a:xfrm>
        </p:grpSpPr>
        <p:pic>
          <p:nvPicPr>
            <p:cNvPr id="11960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03" y="1628799"/>
              <a:ext cx="6177877" cy="65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Elbow Connector 3"/>
            <p:cNvCxnSpPr/>
            <p:nvPr/>
          </p:nvCxnSpPr>
          <p:spPr>
            <a:xfrm>
              <a:off x="1475656" y="1772816"/>
              <a:ext cx="1124253" cy="3913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40409" y="1556792"/>
              <a:ext cx="1197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NewWorld</a:t>
              </a:r>
              <a:endParaRPr lang="en-GB" dirty="0"/>
            </a:p>
          </p:txBody>
        </p:sp>
        <p:pic>
          <p:nvPicPr>
            <p:cNvPr id="1196036" name="Picture 4" descr="File:BananeLEo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916832"/>
              <a:ext cx="2037781" cy="7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051720" y="2276872"/>
              <a:ext cx="632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1831 French Foreign Legion</a:t>
              </a:r>
              <a:r>
                <a:rPr lang="en-GB" dirty="0"/>
                <a:t>.. Marche </a:t>
              </a:r>
              <a:r>
                <a:rPr lang="en-GB" dirty="0" err="1"/>
                <a:t>ou</a:t>
              </a:r>
              <a:r>
                <a:rPr lang="en-GB" dirty="0"/>
                <a:t> </a:t>
              </a:r>
              <a:r>
                <a:rPr lang="en-GB" dirty="0" err="1" smtClean="0"/>
                <a:t>crève</a:t>
              </a:r>
              <a:r>
                <a:rPr lang="en-GB" dirty="0" smtClean="0"/>
                <a:t>.. Standard Model?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94" y="3239232"/>
            <a:ext cx="7503714" cy="2422016"/>
            <a:chOff x="740694" y="1556792"/>
            <a:chExt cx="7503714" cy="2422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94" y="1556792"/>
              <a:ext cx="2489689" cy="24146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383" y="1556792"/>
              <a:ext cx="2497312" cy="2422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96" y="1556792"/>
              <a:ext cx="2516712" cy="241462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40409" y="1484784"/>
            <a:ext cx="8408055" cy="1728192"/>
            <a:chOff x="340409" y="3978808"/>
            <a:chExt cx="8408055" cy="1728192"/>
          </a:xfrm>
        </p:grpSpPr>
        <p:cxnSp>
          <p:nvCxnSpPr>
            <p:cNvPr id="5" name="Elbow Connector 4"/>
            <p:cNvCxnSpPr/>
            <p:nvPr/>
          </p:nvCxnSpPr>
          <p:spPr>
            <a:xfrm>
              <a:off x="1475656" y="4194832"/>
              <a:ext cx="1124253" cy="3913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40409" y="3978808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Old World</a:t>
              </a:r>
              <a:endParaRPr lang="en-GB" dirty="0"/>
            </a:p>
          </p:txBody>
        </p:sp>
        <p:pic>
          <p:nvPicPr>
            <p:cNvPr id="19" name="Picture 2" descr="http://sleevage.com/wp-content/uploads/2008/04/eugene_delacroix_-_la_liberte_guidant_le_peupl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1226" y="4348140"/>
              <a:ext cx="1512168" cy="1246026"/>
            </a:xfrm>
            <a:prstGeom prst="rect">
              <a:avLst/>
            </a:prstGeom>
            <a:noFill/>
          </p:spPr>
        </p:pic>
        <p:pic>
          <p:nvPicPr>
            <p:cNvPr id="119603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092443"/>
              <a:ext cx="5976664" cy="122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051720" y="5337668"/>
              <a:ext cx="664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1830 French Revolution</a:t>
              </a:r>
              <a:r>
                <a:rPr lang="en-GB" dirty="0"/>
                <a:t>.. </a:t>
              </a:r>
              <a:r>
                <a:rPr lang="en-GB" dirty="0" err="1"/>
                <a:t>Trois</a:t>
              </a:r>
              <a:r>
                <a:rPr lang="en-GB" dirty="0"/>
                <a:t> </a:t>
              </a:r>
              <a:r>
                <a:rPr lang="en-GB" dirty="0" err="1" smtClean="0"/>
                <a:t>Glorieuses</a:t>
              </a:r>
              <a:r>
                <a:rPr lang="en-GB" dirty="0" smtClean="0"/>
                <a:t>.. Three Glorious signals..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0"/>
            <a:ext cx="2056449" cy="1447131"/>
          </a:xfrm>
          <a:prstGeom prst="rect">
            <a:avLst/>
          </a:prstGeom>
        </p:spPr>
      </p:pic>
      <p:pic>
        <p:nvPicPr>
          <p:cNvPr id="24" name="Picture 13" descr="http://www.mapsofworld.com/images/world-countries-flags/france-flag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58" y="2276872"/>
            <a:ext cx="872893" cy="5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01708" y="735478"/>
            <a:ext cx="201940" cy="1732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499992" y="764704"/>
            <a:ext cx="45365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4l Mass Scale systematic uncertainties: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800" dirty="0" smtClean="0"/>
          </a:p>
          <a:p>
            <a:endParaRPr lang="en-US" dirty="0" smtClean="0"/>
          </a:p>
          <a:p>
            <a:r>
              <a:rPr lang="en-US" dirty="0" smtClean="0"/>
              <a:t>Further </a:t>
            </a:r>
            <a:r>
              <a:rPr lang="en-US" dirty="0"/>
              <a:t>investigation and extensive </a:t>
            </a:r>
            <a:r>
              <a:rPr lang="en-US" dirty="0" smtClean="0"/>
              <a:t>checks have not led to additional substantial sources of systematic uncertainty:</a:t>
            </a:r>
          </a:p>
          <a:p>
            <a:endParaRPr lang="en-US" sz="1400" dirty="0" smtClean="0"/>
          </a:p>
          <a:p>
            <a:r>
              <a:rPr lang="en-US" sz="1400" dirty="0" smtClean="0"/>
              <a:t>	- </a:t>
            </a:r>
            <a:r>
              <a:rPr lang="en-US" sz="1400" dirty="0" smtClean="0">
                <a:sym typeface="Wingdings"/>
              </a:rPr>
              <a:t>Measurement </a:t>
            </a:r>
            <a:r>
              <a:rPr lang="en-US" sz="1400" dirty="0">
                <a:sym typeface="Wingdings"/>
              </a:rPr>
              <a:t>with </a:t>
            </a:r>
            <a:r>
              <a:rPr lang="en-US" sz="1400" dirty="0" smtClean="0">
                <a:sym typeface="Wingdings"/>
              </a:rPr>
              <a:t>MS and ID alone</a:t>
            </a:r>
            <a:endParaRPr lang="en-US" sz="1400" dirty="0">
              <a:sym typeface="Wingdings"/>
            </a:endParaRP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Local </a:t>
            </a:r>
            <a:r>
              <a:rPr lang="en-US" sz="1400" dirty="0">
                <a:sym typeface="Wingdings"/>
              </a:rPr>
              <a:t>detector biases checked event by </a:t>
            </a:r>
            <a:r>
              <a:rPr lang="en-US" sz="1400" dirty="0" smtClean="0">
                <a:sym typeface="Wingdings"/>
              </a:rPr>
              <a:t>event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Local resolution effects checked using </a:t>
            </a:r>
            <a:r>
              <a:rPr lang="en-US" sz="1400" dirty="0">
                <a:sym typeface="Wingdings"/>
              </a:rPr>
              <a:t>event</a:t>
            </a:r>
            <a:r>
              <a:rPr lang="en-US" sz="1400" dirty="0" smtClean="0">
                <a:sym typeface="Wingdings"/>
              </a:rPr>
              <a:t>-	by</a:t>
            </a:r>
            <a:r>
              <a:rPr lang="en-US" sz="1400" dirty="0">
                <a:sym typeface="Wingdings"/>
              </a:rPr>
              <a:t>-event </a:t>
            </a:r>
            <a:r>
              <a:rPr lang="en-US" sz="1400" dirty="0" smtClean="0">
                <a:sym typeface="Wingdings"/>
              </a:rPr>
              <a:t>error; 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kinematic </a:t>
            </a:r>
            <a:r>
              <a:rPr lang="en-US" sz="1400" dirty="0">
                <a:sym typeface="Wingdings"/>
              </a:rPr>
              <a:t>distributions in agreement with </a:t>
            </a:r>
            <a:r>
              <a:rPr lang="en-US" sz="1400" dirty="0" smtClean="0">
                <a:sym typeface="Wingdings"/>
              </a:rPr>
              <a:t>	expectation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FSR simulation</a:t>
            </a:r>
          </a:p>
          <a:p>
            <a:r>
              <a:rPr lang="en-US" sz="1400" dirty="0">
                <a:sym typeface="Wingdings"/>
              </a:rPr>
              <a:t>	</a:t>
            </a:r>
            <a:r>
              <a:rPr lang="en-US" sz="1400" dirty="0" smtClean="0">
                <a:sym typeface="Wingdings"/>
              </a:rPr>
              <a:t>- Different mass reconstruction using Z</a:t>
            </a:r>
            <a:r>
              <a:rPr lang="en-US" sz="1400" dirty="0">
                <a:sym typeface="Wingdings"/>
              </a:rPr>
              <a:t>-mass </a:t>
            </a:r>
            <a:r>
              <a:rPr lang="en-US" sz="1400" dirty="0" smtClean="0">
                <a:sym typeface="Wingdings"/>
              </a:rPr>
              <a:t>	constraint </a:t>
            </a:r>
            <a:r>
              <a:rPr lang="en-US" sz="1400" dirty="0">
                <a:sym typeface="Wingdings"/>
              </a:rPr>
              <a:t>(+400 MeV shift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>
              <a:sym typeface="Wingdings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832013"/>
              </p:ext>
            </p:extLst>
          </p:nvPr>
        </p:nvGraphicFramePr>
        <p:xfrm>
          <a:off x="4864100" y="1281688"/>
          <a:ext cx="3932326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6163"/>
                <a:gridCol w="1966163"/>
              </a:tblGrid>
              <a:tr h="360131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Source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Relative Mass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Effect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Absolute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Energy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scale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calibration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from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Z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0.4%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Low</a:t>
                      </a:r>
                      <a:r>
                        <a:rPr lang="fr-FR" sz="1400" dirty="0" smtClean="0"/>
                        <a:t> transverse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electrons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0.2%</a:t>
                      </a:r>
                      <a:endParaRPr lang="fr-FR" sz="1400" dirty="0"/>
                    </a:p>
                  </a:txBody>
                  <a:tcPr/>
                </a:tc>
              </a:tr>
              <a:tr h="23865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Muon </a:t>
                      </a:r>
                      <a:r>
                        <a:rPr lang="fr-FR" sz="1400" dirty="0" err="1" smtClean="0"/>
                        <a:t>momentum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0.2%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29120" y="760051"/>
            <a:ext cx="494693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Mass Scale systematic uncertainties: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Further </a:t>
            </a:r>
            <a:r>
              <a:rPr lang="en-US" dirty="0"/>
              <a:t>investigation and extensive </a:t>
            </a:r>
            <a:r>
              <a:rPr lang="en-US" dirty="0" smtClean="0"/>
              <a:t>checks </a:t>
            </a:r>
          </a:p>
          <a:p>
            <a:r>
              <a:rPr lang="en-US" dirty="0" smtClean="0"/>
              <a:t>lead to additional sources of systematic uncertainties:</a:t>
            </a:r>
          </a:p>
          <a:p>
            <a:endParaRPr lang="en-US" sz="1400" dirty="0" smtClean="0"/>
          </a:p>
          <a:p>
            <a:r>
              <a:rPr lang="en-US" sz="1400" dirty="0" smtClean="0"/>
              <a:t>	- </a:t>
            </a:r>
            <a:r>
              <a:rPr lang="en-US" sz="1400" dirty="0" err="1"/>
              <a:t>LAr</a:t>
            </a:r>
            <a:r>
              <a:rPr lang="en-US" sz="1400" dirty="0"/>
              <a:t> </a:t>
            </a:r>
            <a:r>
              <a:rPr lang="en-US" sz="1400" dirty="0" smtClean="0"/>
              <a:t> Strips relative calibration (0.2%)</a:t>
            </a:r>
          </a:p>
          <a:p>
            <a:r>
              <a:rPr lang="en-US" sz="1400" dirty="0" smtClean="0"/>
              <a:t>	- Photon energy resolution (0.15%)</a:t>
            </a:r>
          </a:p>
          <a:p>
            <a:r>
              <a:rPr lang="en-US" sz="1400" dirty="0" smtClean="0"/>
              <a:t>	- Calibration of the high gain (0.15%)</a:t>
            </a:r>
          </a:p>
          <a:p>
            <a:r>
              <a:rPr lang="en-US" sz="1400" dirty="0" smtClean="0"/>
              <a:t>	- </a:t>
            </a:r>
            <a:r>
              <a:rPr lang="en-US" sz="1400" dirty="0" err="1" smtClean="0"/>
              <a:t>Mis</a:t>
            </a:r>
            <a:r>
              <a:rPr lang="en-US" sz="1400" dirty="0" smtClean="0"/>
              <a:t>-classification due to fake conversions (0.13%)</a:t>
            </a:r>
          </a:p>
          <a:p>
            <a:r>
              <a:rPr lang="en-US" sz="1400" dirty="0" smtClean="0"/>
              <a:t>	- </a:t>
            </a:r>
            <a:r>
              <a:rPr lang="en-US" sz="1400" dirty="0" err="1" smtClean="0"/>
              <a:t>Backgound</a:t>
            </a:r>
            <a:r>
              <a:rPr lang="en-US" sz="1400" dirty="0" smtClean="0"/>
              <a:t> modeling (0.1%)</a:t>
            </a:r>
          </a:p>
          <a:p>
            <a:r>
              <a:rPr lang="en-US" sz="1400" dirty="0" smtClean="0"/>
              <a:t>	- Lateral shower development simulation (0.1%)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 Effect of PV choice (0.03%)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69412"/>
              </p:ext>
            </p:extLst>
          </p:nvPr>
        </p:nvGraphicFramePr>
        <p:xfrm>
          <a:off x="218019" y="1140336"/>
          <a:ext cx="396257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85"/>
                <a:gridCol w="1981285"/>
              </a:tblGrid>
              <a:tr h="360131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Source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Relative Mass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Scale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Effect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Absolute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Energy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scale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calibration </a:t>
                      </a:r>
                      <a:r>
                        <a:rPr lang="fr-FR" sz="1400" dirty="0" err="1" smtClean="0">
                          <a:solidFill>
                            <a:srgbClr val="3E87FF"/>
                          </a:solidFill>
                        </a:rPr>
                        <a:t>from</a:t>
                      </a:r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 Z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3E87FF"/>
                          </a:solidFill>
                        </a:rPr>
                        <a:t>0.3%</a:t>
                      </a:r>
                      <a:endParaRPr lang="fr-FR" sz="1400" dirty="0">
                        <a:solidFill>
                          <a:srgbClr val="3E87FF"/>
                        </a:solidFill>
                      </a:endParaRPr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Upstream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material</a:t>
                      </a:r>
                      <a:r>
                        <a:rPr lang="fr-FR" sz="1400" dirty="0" smtClean="0"/>
                        <a:t> simulation </a:t>
                      </a:r>
                      <a:r>
                        <a:rPr lang="fr-FR" sz="1400" dirty="0" err="1" smtClean="0"/>
                        <a:t>inaccuracies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0.3%</a:t>
                      </a:r>
                      <a:endParaRPr lang="fr-FR" sz="1400" dirty="0"/>
                    </a:p>
                  </a:txBody>
                  <a:tcPr/>
                </a:tc>
              </a:tr>
              <a:tr h="360131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Pre</a:t>
                      </a:r>
                      <a:r>
                        <a:rPr lang="fr-FR" sz="1400" dirty="0" smtClean="0"/>
                        <a:t>-Sampler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scale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0.1%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8160" y="224664"/>
            <a:ext cx="808026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US" sz="2400" i="1" dirty="0" smtClean="0">
                <a:solidFill>
                  <a:srgbClr val="FFC000"/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i="1" dirty="0" err="1" smtClean="0">
                <a:solidFill>
                  <a:srgbClr val="FFC0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i="1" dirty="0" smtClean="0">
                <a:solidFill>
                  <a:srgbClr val="FFC000"/>
                </a:solidFill>
                <a:latin typeface="Symbol" charset="2"/>
                <a:cs typeface="Symbol" charset="2"/>
              </a:rPr>
              <a:t>  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and </a:t>
            </a:r>
            <a:r>
              <a:rPr lang="en-US" sz="2400" i="1" dirty="0" smtClean="0">
                <a:solidFill>
                  <a:srgbClr val="FFC000"/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4l Mass Scale Systematic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14315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g_007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7300" cy="3431822"/>
          </a:xfrm>
          <a:prstGeom prst="rect">
            <a:avLst/>
          </a:prstGeom>
        </p:spPr>
      </p:pic>
      <p:pic>
        <p:nvPicPr>
          <p:cNvPr id="6" name="Image 5" descr="fig_017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6" y="3107038"/>
            <a:ext cx="3896314" cy="3738262"/>
          </a:xfrm>
          <a:prstGeom prst="rect">
            <a:avLst/>
          </a:prstGeom>
        </p:spPr>
      </p:pic>
      <p:pic>
        <p:nvPicPr>
          <p:cNvPr id="7" name="Image 6" descr="fig_009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056238"/>
            <a:ext cx="3896313" cy="3738262"/>
          </a:xfrm>
          <a:prstGeom prst="rect">
            <a:avLst/>
          </a:prstGeom>
        </p:spPr>
      </p:pic>
      <p:pic>
        <p:nvPicPr>
          <p:cNvPr id="10" name="Image 9" descr="fig_022b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54" y="76200"/>
            <a:ext cx="3238401" cy="3107038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5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2"/>
          <p:cNvSpPr txBox="1"/>
          <p:nvPr/>
        </p:nvSpPr>
        <p:spPr>
          <a:xfrm>
            <a:off x="2882900" y="1399412"/>
            <a:ext cx="33841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effectLst/>
                <a:latin typeface="Trebuchet MS"/>
                <a:cs typeface="Trebuchet MS"/>
              </a:rPr>
              <a:t>Main systematics on Yield and Migration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56085"/>
              </p:ext>
            </p:extLst>
          </p:nvPr>
        </p:nvGraphicFramePr>
        <p:xfrm>
          <a:off x="2247900" y="1935783"/>
          <a:ext cx="5003800" cy="4363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1900"/>
                <a:gridCol w="2501900"/>
              </a:tblGrid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Theory</a:t>
                      </a:r>
                      <a:r>
                        <a:rPr lang="fr-FR" sz="1400" dirty="0" smtClean="0"/>
                        <a:t> (PDF, </a:t>
                      </a:r>
                      <a:r>
                        <a:rPr lang="fr-FR" sz="1400" dirty="0" err="1" smtClean="0"/>
                        <a:t>scales</a:t>
                      </a:r>
                      <a:r>
                        <a:rPr lang="fr-FR" sz="1400" dirty="0" smtClean="0"/>
                        <a:t>, </a:t>
                      </a:r>
                      <a:r>
                        <a:rPr lang="fr-FR" sz="1400" dirty="0" smtClean="0">
                          <a:latin typeface="Symbol" pitchFamily="18" charset="2"/>
                        </a:rPr>
                        <a:t>a</a:t>
                      </a:r>
                      <a:r>
                        <a:rPr lang="fr-FR" sz="1400" baseline="-25000" dirty="0" smtClean="0"/>
                        <a:t>s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~12% (</a:t>
                      </a:r>
                      <a:r>
                        <a:rPr lang="fr-FR" sz="1400" dirty="0" err="1" smtClean="0"/>
                        <a:t>overall</a:t>
                      </a:r>
                      <a:r>
                        <a:rPr lang="fr-FR" sz="1400" dirty="0" smtClean="0"/>
                        <a:t>)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 </a:t>
                      </a:r>
                      <a:r>
                        <a:rPr lang="fr-FR" sz="1400" dirty="0" err="1" smtClean="0"/>
                        <a:t>Efficiency</a:t>
                      </a:r>
                      <a:r>
                        <a:rPr lang="fr-FR" sz="1400" baseline="0" dirty="0" smtClean="0"/>
                        <a:t> 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5.3%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Background</a:t>
                      </a:r>
                      <a:r>
                        <a:rPr lang="fr-FR" sz="1400" baseline="0" dirty="0" smtClean="0"/>
                        <a:t> Model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~3%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Luminosity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3.9% and 3.6%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Trigger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0.5%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Isolation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Scale</a:t>
                      </a:r>
                      <a:r>
                        <a:rPr lang="fr-FR" sz="1400" dirty="0" smtClean="0"/>
                        <a:t> 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0.5%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JES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4%</a:t>
                      </a:r>
                      <a:r>
                        <a:rPr lang="fr-FR" sz="1400" baseline="0" dirty="0" smtClean="0"/>
                        <a:t> - 19% (HM 2-jets)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pTt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Modelling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0.8%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Material</a:t>
                      </a:r>
                      <a:r>
                        <a:rPr lang="fr-FR" sz="1400" dirty="0" smtClean="0"/>
                        <a:t> mis-</a:t>
                      </a:r>
                      <a:r>
                        <a:rPr lang="fr-FR" sz="1400" dirty="0" err="1" smtClean="0"/>
                        <a:t>modelling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~4%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UEPS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7% - 30% (LM HM 2-jets)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  <a:tr h="36361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Leptons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~2%</a:t>
                      </a:r>
                      <a:endParaRPr lang="fr-FR" sz="1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2176" y="368680"/>
            <a:ext cx="8080264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algn="ctr"/>
            <a:r>
              <a:rPr lang="en-US" sz="2400" i="1" dirty="0" smtClean="0">
                <a:solidFill>
                  <a:srgbClr val="FFC000"/>
                </a:solidFill>
                <a:latin typeface="Trebuchet MS"/>
                <a:cs typeface="Trebuchet MS"/>
              </a:rPr>
              <a:t>H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Symbol" charset="2"/>
                <a:cs typeface="Symbol" charset="2"/>
              </a:rPr>
              <a:t>®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dirty="0" smtClean="0">
                <a:solidFill>
                  <a:srgbClr val="FFC000"/>
                </a:solidFill>
                <a:latin typeface="Trebuchet MS"/>
                <a:cs typeface="Trebuchet MS"/>
              </a:rPr>
              <a:t> Normalization Systematic Uncertainties</a:t>
            </a:r>
            <a:r>
              <a:rPr lang="en-US" sz="2000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94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b_httvht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45" y="2276872"/>
            <a:ext cx="3436554" cy="357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imitVHbb_PAS_fin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1" y="908720"/>
            <a:ext cx="3623101" cy="2736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6033-E80D-474B-ABFD-42FA6F20C8D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803" y="1916832"/>
            <a:ext cx="1279646" cy="4001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VH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sym typeface="Wingdings"/>
              </a:rPr>
              <a:t>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Vbb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097819" y="2852937"/>
            <a:ext cx="997034" cy="4000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07" tIns="45704" rIns="91407" bIns="45704" rtlCol="0" anchor="ctr">
            <a:spAutoFit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n-lt"/>
              </a:rPr>
              <a:t>τ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n-lt"/>
              </a:rPr>
              <a:t>τ</a:t>
            </a:r>
            <a:endParaRPr lang="en-US" sz="200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0248" y="836713"/>
            <a:ext cx="3684916" cy="120032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Mild excess of 2.2 </a:t>
            </a:r>
            <a:r>
              <a:rPr lang="en-US" sz="18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 building up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800000"/>
                </a:solidFill>
              </a:rPr>
              <a:t>Coherent picture between the sub channels Z(</a:t>
            </a:r>
            <a:r>
              <a:rPr lang="en-US" sz="1800" dirty="0" err="1" smtClean="0">
                <a:solidFill>
                  <a:srgbClr val="800000"/>
                </a:solidFill>
              </a:rPr>
              <a:t>ll</a:t>
            </a:r>
            <a:r>
              <a:rPr lang="en-US" sz="1800" dirty="0" smtClean="0">
                <a:solidFill>
                  <a:srgbClr val="800000"/>
                </a:solidFill>
              </a:rPr>
              <a:t>)H(bb); Z</a:t>
            </a:r>
            <a:r>
              <a:rPr lang="en-US" sz="1800" dirty="0">
                <a:solidFill>
                  <a:srgbClr val="800000"/>
                </a:solidFill>
                <a:sym typeface="Wingdings"/>
              </a:rPr>
              <a:t>(</a:t>
            </a:r>
            <a:r>
              <a:rPr lang="en-US" sz="18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sz="1800" dirty="0" smtClean="0">
                <a:solidFill>
                  <a:srgbClr val="800000"/>
                </a:solidFill>
                <a:sym typeface="Wingdings"/>
              </a:rPr>
              <a:t>) H(bb); W(</a:t>
            </a:r>
            <a:r>
              <a:rPr lang="en-US" sz="1800" dirty="0" err="1" smtClean="0">
                <a:solidFill>
                  <a:srgbClr val="800000"/>
                </a:solidFill>
                <a:sym typeface="Wingdings"/>
              </a:rPr>
              <a:t>l</a:t>
            </a:r>
            <a:r>
              <a:rPr lang="en-US" sz="18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800" dirty="0" smtClean="0">
                <a:solidFill>
                  <a:srgbClr val="800000"/>
                </a:solidFill>
                <a:sym typeface="Wingdings"/>
              </a:rPr>
              <a:t>) H(bb) </a:t>
            </a:r>
            <a:r>
              <a:rPr lang="en-US" sz="1800" dirty="0" smtClean="0">
                <a:solidFill>
                  <a:srgbClr val="800000"/>
                </a:solidFill>
              </a:rPr>
              <a:t>need more statistics </a:t>
            </a:r>
          </a:p>
        </p:txBody>
      </p:sp>
      <p:pic>
        <p:nvPicPr>
          <p:cNvPr id="6" name="Picture 5" descr="cmb_s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8" y="3717032"/>
            <a:ext cx="3146624" cy="3140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77339" y="4221089"/>
            <a:ext cx="1129972" cy="4000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07" tIns="45704" rIns="91407" bIns="45704" rtlCol="0" anchor="ctr">
            <a:spAutoFit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VH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n-lt"/>
              </a:rPr>
              <a:t>Vτ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n-lt"/>
              </a:rPr>
              <a:t>τ</a:t>
            </a:r>
            <a:endParaRPr lang="en-US" sz="200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1960" y="6093296"/>
            <a:ext cx="4320480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Very mild excess is building up at 1.3 </a:t>
            </a:r>
            <a:r>
              <a:rPr lang="en-US" sz="18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level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79712" y="476672"/>
            <a:ext cx="1296144" cy="33855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90"/>
                </a:solidFill>
              </a:rPr>
              <a:t>HIG-12-044 </a:t>
            </a:r>
            <a:r>
              <a:rPr lang="en-US" sz="1600" b="1" dirty="0"/>
              <a:t>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3214" y="4869160"/>
            <a:ext cx="1240753" cy="33855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90"/>
                </a:solidFill>
              </a:rPr>
              <a:t>HIG-12-051 </a:t>
            </a:r>
            <a:r>
              <a:rPr lang="en-US" sz="1600" b="1" dirty="0"/>
              <a:t>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6038" y="2132856"/>
            <a:ext cx="1268450" cy="33855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90"/>
                </a:solidFill>
              </a:rPr>
              <a:t>HIG-12-043 </a:t>
            </a:r>
            <a:r>
              <a:rPr lang="en-US" sz="1600" b="1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333" y="4797152"/>
            <a:ext cx="239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Very small contribution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5503" y="3429000"/>
            <a:ext cx="16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All including VH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308304" y="80648"/>
            <a:ext cx="1584176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500" b="1" dirty="0" smtClean="0">
                <a:solidFill>
                  <a:srgbClr val="FFC000"/>
                </a:solidFill>
              </a:rPr>
              <a:t>Fermions</a:t>
            </a:r>
            <a:endParaRPr lang="en-US" sz="25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237057"/>
              </p:ext>
            </p:extLst>
          </p:nvPr>
        </p:nvGraphicFramePr>
        <p:xfrm>
          <a:off x="581659" y="5715000"/>
          <a:ext cx="8260081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480"/>
                <a:gridCol w="1681480"/>
                <a:gridCol w="1681480"/>
                <a:gridCol w="1534161"/>
                <a:gridCol w="1681480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(SM)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330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0.3%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- 30%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ZZ, </a:t>
                      </a:r>
                      <a:r>
                        <a:rPr lang="fr-FR" sz="1600" dirty="0" err="1" smtClean="0"/>
                        <a:t>Z+jets</a:t>
                      </a:r>
                      <a:r>
                        <a:rPr lang="fr-FR" sz="1600" dirty="0" smtClean="0"/>
                        <a:t>, top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F0000"/>
                          </a:solidFill>
                        </a:rPr>
                        <a:t>VBF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600" baseline="0" dirty="0" err="1" smtClean="0">
                          <a:solidFill>
                            <a:schemeClr val="tx1"/>
                          </a:solidFill>
                        </a:rPr>
                        <a:t>Hgg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13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290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tt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89687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209" name="Équation" r:id="rId4" imgW="393120" imgH="264960" progId="Equation.3">
                  <p:embed/>
                </p:oleObj>
              </mc:Choice>
              <mc:Fallback>
                <p:oleObj name="Équation" r:id="rId4" imgW="393120" imgH="264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841" y="254000"/>
            <a:ext cx="8483599" cy="4842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4851989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white"/>
                </a:solidFill>
                <a:latin typeface="Trebuchet MS"/>
                <a:cs typeface="Trebuchet MS"/>
              </a:rPr>
              <a:t>H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400" i="1" dirty="0" err="1" smtClean="0">
                <a:solidFill>
                  <a:prstClr val="white"/>
                </a:solidFill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had</a:t>
            </a:r>
            <a:r>
              <a:rPr lang="en-US" sz="1400" i="1" dirty="0" err="1" smtClean="0">
                <a:solidFill>
                  <a:prstClr val="white"/>
                </a:solidFill>
                <a:latin typeface="Symbol" charset="2"/>
                <a:cs typeface="Symbol" charset="2"/>
              </a:rPr>
              <a:t>t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had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candidate in VBF channel (</a:t>
            </a:r>
            <a:r>
              <a:rPr lang="en-US" sz="1400" i="1" dirty="0" err="1" smtClean="0">
                <a:solidFill>
                  <a:prstClr val="white"/>
                </a:solidFill>
                <a:latin typeface="Trebuchet MS"/>
                <a:cs typeface="Trebuchet MS"/>
              </a:rPr>
              <a:t>m</a:t>
            </a:r>
            <a:r>
              <a:rPr lang="en-US" sz="1400" baseline="-25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MMC</a:t>
            </a: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= 131 GeV)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841" y="469900"/>
            <a:ext cx="4544059" cy="977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2"/>
          <p:cNvSpPr txBox="1"/>
          <p:nvPr/>
        </p:nvSpPr>
        <p:spPr>
          <a:xfrm>
            <a:off x="332741" y="152126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ττ</a:t>
            </a:r>
            <a:endParaRPr lang="en-US" sz="2000" dirty="0" smtClean="0">
              <a:solidFill>
                <a:srgbClr val="FFFFFF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lang="en-US" sz="18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eoptimised</a:t>
            </a:r>
            <a:r>
              <a:rPr lang="en-US" sz="1800" dirty="0" smtClean="0">
                <a:solidFill>
                  <a:srgbClr val="FFFFFF"/>
                </a:solidFill>
                <a:latin typeface="Trebuchet MS"/>
                <a:cs typeface="Trebuchet MS"/>
              </a:rPr>
              <a:t> 7+8 TeV analysis</a:t>
            </a:r>
            <a:endParaRPr lang="en-US" sz="14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421641" y="1081901"/>
            <a:ext cx="2454079" cy="338554"/>
          </a:xfrm>
          <a:prstGeom prst="rect">
            <a:avLst/>
          </a:prstGeom>
          <a:noFill/>
          <a:ln>
            <a:noFill/>
          </a:ln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ATLAS-CONF-2012-160</a:t>
            </a:r>
            <a:endParaRPr lang="en-US" sz="1600" b="1" kern="0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6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486220" y="922453"/>
            <a:ext cx="612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- Search in exclusive categories: 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lep-lep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lep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-had, had-had and jets: 0, 1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(boosted or not)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2 </a:t>
            </a:r>
            <a:r>
              <a:rPr lang="en-US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(VBF, VH)</a:t>
            </a:r>
            <a:endParaRPr lang="en-US" sz="1600" dirty="0" smtClean="0">
              <a:latin typeface="Trebuchet MS"/>
              <a:cs typeface="Trebuchet MS"/>
            </a:endParaRPr>
          </a:p>
        </p:txBody>
      </p:sp>
      <p:pic>
        <p:nvPicPr>
          <p:cNvPr id="13" name="Image 12" descr="a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30132"/>
            <a:ext cx="2440733" cy="2105141"/>
          </a:xfrm>
          <a:prstGeom prst="rect">
            <a:avLst/>
          </a:prstGeom>
        </p:spPr>
      </p:pic>
      <p:pic>
        <p:nvPicPr>
          <p:cNvPr id="11" name="Image 10" descr="a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"/>
          <a:stretch/>
        </p:blipFill>
        <p:spPr>
          <a:xfrm>
            <a:off x="30401" y="2474646"/>
            <a:ext cx="2280999" cy="2091679"/>
          </a:xfrm>
          <a:prstGeom prst="rect">
            <a:avLst/>
          </a:prstGeom>
        </p:spPr>
      </p:pic>
      <p:pic>
        <p:nvPicPr>
          <p:cNvPr id="12" name="Image 11" descr="a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"/>
          <a:stretch/>
        </p:blipFill>
        <p:spPr>
          <a:xfrm>
            <a:off x="0" y="353691"/>
            <a:ext cx="2349500" cy="2082855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2632619" y="2908875"/>
            <a:ext cx="325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Use of MMC mass</a:t>
            </a:r>
          </a:p>
        </p:txBody>
      </p:sp>
      <p:pic>
        <p:nvPicPr>
          <p:cNvPr id="17" name="Picture 12" descr="fig_16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9431" y="3886200"/>
            <a:ext cx="3246564" cy="2832100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>
            <a:off x="2486220" y="5215691"/>
            <a:ext cx="437224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Trebuchet MS"/>
                <a:cs typeface="Trebuchet MS"/>
              </a:rPr>
              <a:t>(125) = 0.7 ± 0.7  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Trebuchet MS"/>
                <a:cs typeface="Trebuchet MS"/>
              </a:rPr>
              <a:t>95% CL limit (125): 1.9 [ exp: 1.2 ] × SM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Trebuchet MS"/>
                <a:cs typeface="Trebuchet MS"/>
              </a:rPr>
              <a:t> Significance (125): 1.1σ [ exp: 1.7σ ]</a:t>
            </a:r>
          </a:p>
        </p:txBody>
      </p:sp>
      <p:pic>
        <p:nvPicPr>
          <p:cNvPr id="14" name="Picture 10" descr="fig_01c-2.pdf"/>
          <p:cNvPicPr>
            <a:picLocks noChangeAspect="1"/>
          </p:cNvPicPr>
          <p:nvPr/>
        </p:nvPicPr>
        <p:blipFill>
          <a:blip r:embed="rId7" cstate="print"/>
          <a:srcRect r="3499"/>
          <a:stretch>
            <a:fillRect/>
          </a:stretch>
        </p:blipFill>
        <p:spPr>
          <a:xfrm>
            <a:off x="6277656" y="1395119"/>
            <a:ext cx="2561544" cy="2546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06161" y="2850627"/>
            <a:ext cx="14092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latin typeface="Symbol" charset="2"/>
                <a:cs typeface="Symbol" charset="2"/>
              </a:rPr>
              <a:t>s</a:t>
            </a:r>
            <a:r>
              <a:rPr lang="en-US" sz="1000" dirty="0">
                <a:latin typeface="Trebuchet MS"/>
                <a:cs typeface="Trebuchet MS"/>
              </a:rPr>
              <a:t>(</a:t>
            </a:r>
            <a:r>
              <a:rPr lang="en-US" sz="1000" i="1" dirty="0" err="1">
                <a:latin typeface="Trebuchet MS"/>
                <a:cs typeface="Trebuchet MS"/>
              </a:rPr>
              <a:t>m</a:t>
            </a:r>
            <a:r>
              <a:rPr lang="en-US" sz="1000" i="1" baseline="-25000" dirty="0" err="1">
                <a:latin typeface="Symbol" charset="2"/>
                <a:cs typeface="Symbol" charset="2"/>
              </a:rPr>
              <a:t>ττ</a:t>
            </a:r>
            <a:r>
              <a:rPr lang="en-US" sz="1000" dirty="0">
                <a:latin typeface="Trebuchet MS"/>
                <a:cs typeface="Trebuchet MS"/>
              </a:rPr>
              <a:t>) = 13% </a:t>
            </a:r>
            <a:r>
              <a:rPr lang="en-US" sz="1000" dirty="0">
                <a:latin typeface="Symbol" charset="2"/>
                <a:cs typeface="Symbol" charset="2"/>
              </a:rPr>
              <a:t>~ </a:t>
            </a:r>
            <a:r>
              <a:rPr lang="en-US" sz="1000" dirty="0">
                <a:latin typeface="Trebuchet MS"/>
                <a:cs typeface="Trebuchet MS"/>
              </a:rPr>
              <a:t>20</a:t>
            </a:r>
            <a:r>
              <a:rPr lang="en-US" sz="1000" dirty="0" smtClean="0">
                <a:latin typeface="Trebuchet MS"/>
                <a:cs typeface="Trebuchet MS"/>
              </a:rPr>
              <a:t>%</a:t>
            </a:r>
            <a:endParaRPr lang="en-US" sz="1000" i="1" dirty="0">
              <a:latin typeface="Symbol" charset="2"/>
              <a:cs typeface="Symbol" charset="2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2632619" y="3448271"/>
            <a:ext cx="325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Most powerful channel VBF 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2632618" y="1765875"/>
            <a:ext cx="3568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B2B2B"/>
                </a:solidFill>
                <a:latin typeface="Trebuchet MS"/>
                <a:cs typeface="Trebuchet MS"/>
              </a:rPr>
              <a:t>- Background modeling is critical especially in specific environments such as VBF production : Use embedding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2594518" y="12426"/>
            <a:ext cx="68046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rebuchet MS"/>
                <a:cs typeface="Trebuchet MS"/>
              </a:rPr>
              <a:t>H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i="1" dirty="0" err="1" smtClean="0">
                <a:latin typeface="Trebuchet MS"/>
                <a:cs typeface="Trebuchet MS"/>
              </a:rPr>
              <a:t>ττ</a:t>
            </a:r>
            <a:endParaRPr lang="en-US" sz="2000" dirty="0" smtClean="0"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Trebuchet MS"/>
                <a:cs typeface="Trebuchet MS"/>
              </a:rPr>
              <a:t>R</a:t>
            </a:r>
            <a:r>
              <a:rPr lang="en-US" sz="1800" dirty="0" err="1" smtClean="0">
                <a:latin typeface="Trebuchet MS"/>
                <a:cs typeface="Trebuchet MS"/>
              </a:rPr>
              <a:t>eoptimised</a:t>
            </a:r>
            <a:r>
              <a:rPr lang="en-US" sz="1800" dirty="0" smtClean="0">
                <a:latin typeface="Trebuchet MS"/>
                <a:cs typeface="Trebuchet MS"/>
              </a:rPr>
              <a:t> 7+8 TeV analysis</a:t>
            </a:r>
            <a:endParaRPr lang="en-US" sz="1400" dirty="0" smtClean="0">
              <a:latin typeface="Symbol" charset="2"/>
              <a:cs typeface="Symbol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B277-27B0-704C-8D8E-3F2BE0D94335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3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99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28808"/>
              </p:ext>
            </p:extLst>
          </p:nvPr>
        </p:nvGraphicFramePr>
        <p:xfrm>
          <a:off x="431802" y="5715000"/>
          <a:ext cx="8460738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2327"/>
                <a:gridCol w="1722327"/>
                <a:gridCol w="1940144"/>
                <a:gridCol w="1353613"/>
                <a:gridCol w="1722327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</a:t>
                      </a:r>
                      <a:r>
                        <a:rPr lang="fr-FR" sz="1600" baseline="0" dirty="0" smtClean="0"/>
                        <a:t> (SM)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Signal </a:t>
                      </a:r>
                      <a:r>
                        <a:rPr lang="fr-FR" sz="1600" dirty="0" err="1" smtClean="0"/>
                        <a:t>purity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s/b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Main backgrounds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Production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/>
                        <a:t>7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TeV</a:t>
                      </a:r>
                      <a:r>
                        <a:rPr lang="fr-FR" sz="1600" dirty="0" smtClean="0"/>
                        <a:t>      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~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~1%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- 10%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Wbb,Zbb</a:t>
                      </a:r>
                      <a:r>
                        <a:rPr lang="fr-FR" sz="1600" dirty="0" smtClean="0"/>
                        <a:t>,</a:t>
                      </a:r>
                      <a:r>
                        <a:rPr lang="fr-FR" sz="1600" baseline="0" dirty="0" smtClean="0"/>
                        <a:t> top, etc…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F0000"/>
                          </a:solidFill>
                        </a:rPr>
                        <a:t>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20 fb</a:t>
                      </a:r>
                      <a:r>
                        <a:rPr lang="fr-FR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14300" y="5294868"/>
            <a:ext cx="33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VH(</a:t>
            </a:r>
            <a:r>
              <a:rPr lang="fr-FR" dirty="0" err="1" smtClean="0"/>
              <a:t>bb</a:t>
            </a:r>
            <a:r>
              <a:rPr lang="fr-FR" dirty="0" smtClean="0"/>
              <a:t>) </a:t>
            </a:r>
            <a:r>
              <a:rPr lang="fr-FR" dirty="0" err="1" smtClean="0"/>
              <a:t>channel</a:t>
            </a:r>
            <a:r>
              <a:rPr lang="fr-FR" dirty="0" smtClean="0"/>
              <a:t> basic </a:t>
            </a:r>
            <a:r>
              <a:rPr lang="fr-FR" dirty="0" err="1" smtClean="0"/>
              <a:t>facts</a:t>
            </a:r>
            <a:r>
              <a:rPr lang="fr-FR" dirty="0" smtClean="0"/>
              <a:t> </a:t>
            </a:r>
            <a:r>
              <a:rPr lang="fr-FR" dirty="0" err="1"/>
              <a:t>s</a:t>
            </a:r>
            <a:r>
              <a:rPr lang="fr-FR" dirty="0" err="1" smtClean="0"/>
              <a:t>heet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512134"/>
              </p:ext>
            </p:extLst>
          </p:nvPr>
        </p:nvGraphicFramePr>
        <p:xfrm>
          <a:off x="8098612" y="5800328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235" name="Équation" r:id="rId4" imgW="393120" imgH="264960" progId="Equation.3">
                  <p:embed/>
                </p:oleObj>
              </mc:Choice>
              <mc:Fallback>
                <p:oleObj name="Équation" r:id="rId4" imgW="393120" imgH="264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8612" y="5800328"/>
                        <a:ext cx="677085" cy="448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1" descr="figaux_12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61635"/>
            <a:ext cx="8328354" cy="4844334"/>
          </a:xfrm>
          <a:prstGeom prst="rect">
            <a:avLst/>
          </a:prstGeom>
          <a:ln w="38100" cmpd="sng"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000" y="361635"/>
            <a:ext cx="1981200" cy="10861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2"/>
          <p:cNvSpPr txBox="1"/>
          <p:nvPr/>
        </p:nvSpPr>
        <p:spPr>
          <a:xfrm>
            <a:off x="154519" y="152400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VH 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production with 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rebuchet MS"/>
                <a:cs typeface="Trebuchet MS"/>
              </a:rPr>
              <a:t>bb</a:t>
            </a:r>
            <a:endParaRPr lang="en-US" sz="2000" dirty="0" smtClean="0">
              <a:solidFill>
                <a:schemeClr val="bg1"/>
              </a:solidFill>
              <a:latin typeface=""/>
              <a:cs typeface="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rebuchet MS"/>
                <a:cs typeface="Trebuchet MS"/>
              </a:rPr>
              <a:t>Combined and </a:t>
            </a:r>
            <a:r>
              <a:rPr lang="en-US" sz="18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reoptimised</a:t>
            </a:r>
            <a:r>
              <a:rPr lang="en-US" sz="1800" dirty="0" smtClean="0">
                <a:solidFill>
                  <a:schemeClr val="bg1"/>
                </a:solidFill>
                <a:latin typeface="Trebuchet MS"/>
                <a:cs typeface="Trebuchet MS"/>
              </a:rPr>
              <a:t> 7+8 TeV analysis</a:t>
            </a:r>
            <a:endParaRPr lang="en-US" sz="14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6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39319A-6B98-490E-8FE4-62A03C73E980}" type="slidenum">
              <a:rPr lang="fr-FR" smtClean="0">
                <a:solidFill>
                  <a:srgbClr val="000000"/>
                </a:solidFill>
              </a:rPr>
              <a:pPr/>
              <a:t>37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131840" y="-27384"/>
            <a:ext cx="60121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fr-FR" sz="1600" dirty="0" err="1" smtClean="0">
                <a:solidFill>
                  <a:srgbClr val="000000"/>
                </a:solidFill>
              </a:rPr>
              <a:t>A.Djouadi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Phys.Rept</a:t>
            </a:r>
            <a:r>
              <a:rPr lang="fr-FR" sz="1600" dirty="0" smtClean="0">
                <a:solidFill>
                  <a:srgbClr val="000000"/>
                </a:solidFill>
              </a:rPr>
              <a:t>.457:1-216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sym typeface="Wingdings"/>
              </a:rPr>
              <a:t>Huge progress in theory: signals and (complex) backgrounds</a:t>
            </a:r>
            <a:endParaRPr lang="en-US" sz="1600" dirty="0" smtClean="0"/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Major achievement of the theory community; very fruitful discussions with the experiments </a:t>
            </a:r>
            <a:r>
              <a:rPr lang="en-US" sz="1200" dirty="0" smtClean="0">
                <a:sym typeface="Wingdings"/>
              </a:rPr>
              <a:t>(e.g. through LHC Higgs x-</a:t>
            </a:r>
            <a:r>
              <a:rPr lang="en-US" sz="1200" dirty="0" err="1" smtClean="0">
                <a:sym typeface="Wingdings"/>
              </a:rPr>
              <a:t>sn</a:t>
            </a:r>
            <a:r>
              <a:rPr lang="en-US" sz="1200" dirty="0" smtClean="0">
                <a:sym typeface="Wingdings"/>
              </a:rPr>
              <a:t> WG,LPCC..)</a:t>
            </a: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9450" y="1052513"/>
            <a:ext cx="5924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196850" y="1212850"/>
            <a:ext cx="2968625" cy="3381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i="0" dirty="0">
                <a:solidFill>
                  <a:srgbClr val="FF0000"/>
                </a:solidFill>
              </a:rPr>
              <a:t>GF     </a:t>
            </a:r>
            <a:r>
              <a:rPr lang="fr-FR" sz="1600" i="0" dirty="0">
                <a:solidFill>
                  <a:srgbClr val="000000"/>
                </a:solidFill>
              </a:rPr>
              <a:t>H </a:t>
            </a:r>
            <a:r>
              <a:rPr lang="fr-FR" sz="1600" i="0" dirty="0">
                <a:solidFill>
                  <a:srgbClr val="000000"/>
                </a:solidFill>
                <a:cs typeface="Times New Roman" pitchFamily="18" charset="0"/>
              </a:rPr>
              <a:t>→ WW , ZZ , </a:t>
            </a:r>
            <a:r>
              <a:rPr lang="el-GR" sz="1600" i="0" dirty="0">
                <a:solidFill>
                  <a:srgbClr val="000000"/>
                </a:solidFill>
                <a:cs typeface="Times New Roman" pitchFamily="18" charset="0"/>
              </a:rPr>
              <a:t>γγ</a:t>
            </a:r>
            <a:r>
              <a:rPr lang="fr-FR" sz="1600" i="0" dirty="0">
                <a:solidFill>
                  <a:srgbClr val="000000"/>
                </a:solidFill>
                <a:cs typeface="Times New Roman" pitchFamily="18" charset="0"/>
              </a:rPr>
              <a:t> , </a:t>
            </a:r>
            <a:r>
              <a:rPr lang="fr-FR" sz="1600" i="0" dirty="0" err="1">
                <a:solidFill>
                  <a:srgbClr val="000000"/>
                </a:solidFill>
                <a:cs typeface="Times New Roman" pitchFamily="18" charset="0"/>
              </a:rPr>
              <a:t>bb</a:t>
            </a:r>
            <a:r>
              <a:rPr lang="fr-FR" sz="1600" i="0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fr-FR" sz="1600" i="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</a:t>
            </a:r>
            <a:endParaRPr lang="el-GR" sz="1600" i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77894" name="Oval 6"/>
          <p:cNvSpPr>
            <a:spLocks noChangeArrowheads="1"/>
          </p:cNvSpPr>
          <p:nvPr/>
        </p:nvSpPr>
        <p:spPr bwMode="auto">
          <a:xfrm>
            <a:off x="3348038" y="1268413"/>
            <a:ext cx="1152525" cy="504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7895" name="Oval 7"/>
          <p:cNvSpPr>
            <a:spLocks noChangeArrowheads="1"/>
          </p:cNvSpPr>
          <p:nvPr/>
        </p:nvSpPr>
        <p:spPr bwMode="auto">
          <a:xfrm>
            <a:off x="3348038" y="2420938"/>
            <a:ext cx="1152525" cy="504825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7897" name="Text Box 9"/>
          <p:cNvSpPr txBox="1">
            <a:spLocks noChangeArrowheads="1"/>
          </p:cNvSpPr>
          <p:nvPr/>
        </p:nvSpPr>
        <p:spPr bwMode="auto">
          <a:xfrm>
            <a:off x="471488" y="2852738"/>
            <a:ext cx="2598737" cy="3381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0">
                <a:solidFill>
                  <a:srgbClr val="00FF00"/>
                </a:solidFill>
              </a:rPr>
              <a:t>VBF</a:t>
            </a:r>
            <a:r>
              <a:rPr lang="fr-FR" sz="1600" i="0">
                <a:solidFill>
                  <a:srgbClr val="000000"/>
                </a:solidFill>
              </a:rPr>
              <a:t>  H 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→ WW, ZZ , </a:t>
            </a:r>
            <a:r>
              <a:rPr lang="el-GR" sz="1600" i="0">
                <a:solidFill>
                  <a:srgbClr val="000000"/>
                </a:solidFill>
                <a:cs typeface="Times New Roman" pitchFamily="18" charset="0"/>
              </a:rPr>
              <a:t>γγ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 , </a:t>
            </a:r>
            <a:r>
              <a:rPr lang="el-GR" sz="1600" i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</a:t>
            </a:r>
          </a:p>
        </p:txBody>
      </p:sp>
      <p:sp>
        <p:nvSpPr>
          <p:cNvPr id="677898" name="Oval 10"/>
          <p:cNvSpPr>
            <a:spLocks noChangeArrowheads="1"/>
          </p:cNvSpPr>
          <p:nvPr/>
        </p:nvSpPr>
        <p:spPr bwMode="auto">
          <a:xfrm>
            <a:off x="3348038" y="2852738"/>
            <a:ext cx="1152525" cy="6477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i="0">
              <a:solidFill>
                <a:srgbClr val="3333CC"/>
              </a:solidFill>
            </a:endParaRPr>
          </a:p>
        </p:txBody>
      </p:sp>
      <p:pic>
        <p:nvPicPr>
          <p:cNvPr id="6778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371850"/>
            <a:ext cx="2087563" cy="8477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77900" name="Text Box 12"/>
          <p:cNvSpPr txBox="1">
            <a:spLocks noChangeArrowheads="1"/>
          </p:cNvSpPr>
          <p:nvPr/>
        </p:nvSpPr>
        <p:spPr bwMode="auto">
          <a:xfrm>
            <a:off x="900113" y="4337050"/>
            <a:ext cx="1665287" cy="3381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0">
                <a:solidFill>
                  <a:srgbClr val="000000"/>
                </a:solidFill>
              </a:rPr>
              <a:t>H 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→ WW, </a:t>
            </a:r>
            <a:r>
              <a:rPr lang="el-GR" sz="1600" i="0">
                <a:solidFill>
                  <a:srgbClr val="000000"/>
                </a:solidFill>
                <a:cs typeface="Times New Roman" pitchFamily="18" charset="0"/>
              </a:rPr>
              <a:t>γγ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, bb</a:t>
            </a:r>
            <a:endParaRPr lang="el-GR" sz="1600" i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77901" name="Oval 13"/>
          <p:cNvSpPr>
            <a:spLocks noChangeArrowheads="1"/>
          </p:cNvSpPr>
          <p:nvPr/>
        </p:nvSpPr>
        <p:spPr bwMode="auto">
          <a:xfrm>
            <a:off x="3419475" y="3429000"/>
            <a:ext cx="1152525" cy="288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7790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813" y="4840288"/>
            <a:ext cx="1368425" cy="914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77903" name="Text Box 15"/>
          <p:cNvSpPr txBox="1">
            <a:spLocks noChangeArrowheads="1"/>
          </p:cNvSpPr>
          <p:nvPr/>
        </p:nvSpPr>
        <p:spPr bwMode="auto">
          <a:xfrm>
            <a:off x="731838" y="5864225"/>
            <a:ext cx="1730375" cy="393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0">
                <a:solidFill>
                  <a:srgbClr val="000000"/>
                </a:solidFill>
              </a:rPr>
              <a:t>H 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→ WW, </a:t>
            </a:r>
            <a:r>
              <a:rPr lang="el-GR" sz="1600" i="0">
                <a:solidFill>
                  <a:srgbClr val="000000"/>
                </a:solidFill>
                <a:cs typeface="Times New Roman" pitchFamily="18" charset="0"/>
              </a:rPr>
              <a:t>γγ</a:t>
            </a:r>
            <a:r>
              <a:rPr lang="fr-FR" sz="1600" i="0">
                <a:solidFill>
                  <a:srgbClr val="000000"/>
                </a:solidFill>
                <a:cs typeface="Times New Roman" pitchFamily="18" charset="0"/>
              </a:rPr>
              <a:t>, bb</a:t>
            </a:r>
            <a:endParaRPr lang="el-GR" sz="1600" i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77904" name="Text Box 16"/>
          <p:cNvSpPr txBox="1">
            <a:spLocks noChangeArrowheads="1"/>
          </p:cNvSpPr>
          <p:nvPr/>
        </p:nvSpPr>
        <p:spPr bwMode="auto">
          <a:xfrm>
            <a:off x="5364163" y="3933825"/>
            <a:ext cx="3505200" cy="1371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0" dirty="0" err="1">
                <a:solidFill>
                  <a:srgbClr val="000000"/>
                </a:solidFill>
              </a:rPr>
              <a:t>Typical</a:t>
            </a:r>
            <a:r>
              <a:rPr lang="fr-FR" sz="1600" i="0" dirty="0">
                <a:solidFill>
                  <a:srgbClr val="000000"/>
                </a:solidFill>
              </a:rPr>
              <a:t> </a:t>
            </a:r>
            <a:r>
              <a:rPr lang="fr-FR" sz="1600" i="0" dirty="0" err="1">
                <a:solidFill>
                  <a:srgbClr val="000000"/>
                </a:solidFill>
              </a:rPr>
              <a:t>uncertainties</a:t>
            </a:r>
            <a:r>
              <a:rPr lang="fr-FR" sz="1600" i="0" dirty="0">
                <a:solidFill>
                  <a:srgbClr val="000000"/>
                </a:solidFill>
              </a:rPr>
              <a:t> on cross-section</a:t>
            </a:r>
          </a:p>
          <a:p>
            <a:r>
              <a:rPr lang="fr-FR" sz="1600" i="0" dirty="0" err="1">
                <a:solidFill>
                  <a:srgbClr val="FF0000"/>
                </a:solidFill>
              </a:rPr>
              <a:t>gg</a:t>
            </a:r>
            <a:r>
              <a:rPr lang="fr-FR" sz="1600" i="0" dirty="0">
                <a:solidFill>
                  <a:srgbClr val="FF0000"/>
                </a:solidFill>
              </a:rPr>
              <a:t>          +15 -20 %        </a:t>
            </a:r>
            <a:r>
              <a:rPr lang="fr-FR" sz="1600" i="0" dirty="0" err="1">
                <a:solidFill>
                  <a:srgbClr val="FF0000"/>
                </a:solidFill>
              </a:rPr>
              <a:t>NNnLO</a:t>
            </a:r>
            <a:endParaRPr lang="fr-FR" sz="1600" i="0" dirty="0">
              <a:solidFill>
                <a:srgbClr val="FF0000"/>
              </a:solidFill>
            </a:endParaRPr>
          </a:p>
          <a:p>
            <a:r>
              <a:rPr lang="fr-FR" sz="1600" i="0" dirty="0">
                <a:solidFill>
                  <a:srgbClr val="00FF00"/>
                </a:solidFill>
              </a:rPr>
              <a:t>VBF         5%                 NLO</a:t>
            </a:r>
          </a:p>
          <a:p>
            <a:r>
              <a:rPr lang="fr-FR" sz="1600" i="0" dirty="0">
                <a:solidFill>
                  <a:srgbClr val="3333CC"/>
                </a:solidFill>
              </a:rPr>
              <a:t>WH,ZH   5%                NNLO</a:t>
            </a:r>
          </a:p>
          <a:p>
            <a:r>
              <a:rPr lang="fr-FR" sz="1600" i="0" dirty="0" err="1">
                <a:solidFill>
                  <a:srgbClr val="FF0000"/>
                </a:solidFill>
              </a:rPr>
              <a:t>ttH</a:t>
            </a:r>
            <a:r>
              <a:rPr lang="fr-FR" sz="1600" i="0" dirty="0">
                <a:solidFill>
                  <a:srgbClr val="FF0000"/>
                </a:solidFill>
              </a:rPr>
              <a:t>           15%               NLO</a:t>
            </a:r>
          </a:p>
        </p:txBody>
      </p:sp>
      <p:sp>
        <p:nvSpPr>
          <p:cNvPr id="677905" name="Text Box 17"/>
          <p:cNvSpPr txBox="1">
            <a:spLocks noChangeArrowheads="1"/>
          </p:cNvSpPr>
          <p:nvPr/>
        </p:nvSpPr>
        <p:spPr bwMode="auto">
          <a:xfrm>
            <a:off x="3779838" y="5445125"/>
            <a:ext cx="4498347" cy="7078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0" dirty="0" err="1">
                <a:solidFill>
                  <a:srgbClr val="000000"/>
                </a:solidFill>
              </a:rPr>
              <a:t>These</a:t>
            </a:r>
            <a:r>
              <a:rPr lang="fr-FR" sz="2000" b="0" dirty="0">
                <a:solidFill>
                  <a:srgbClr val="000000"/>
                </a:solidFill>
              </a:rPr>
              <a:t> production cross sections </a:t>
            </a:r>
            <a:r>
              <a:rPr lang="fr-FR" sz="2000" dirty="0" smtClean="0">
                <a:solidFill>
                  <a:srgbClr val="000000"/>
                </a:solidFill>
              </a:rPr>
              <a:t>ar</a:t>
            </a:r>
            <a:r>
              <a:rPr lang="fr-FR" sz="2000" b="0" dirty="0" smtClean="0">
                <a:solidFill>
                  <a:srgbClr val="000000"/>
                </a:solidFill>
              </a:rPr>
              <a:t>e </a:t>
            </a:r>
            <a:r>
              <a:rPr lang="fr-FR" sz="2000" b="0" dirty="0" err="1">
                <a:solidFill>
                  <a:srgbClr val="000000"/>
                </a:solidFill>
              </a:rPr>
              <a:t>used</a:t>
            </a:r>
            <a:endParaRPr lang="fr-FR" sz="2000" b="0" dirty="0">
              <a:solidFill>
                <a:srgbClr val="000000"/>
              </a:solidFill>
            </a:endParaRPr>
          </a:p>
          <a:p>
            <a:r>
              <a:rPr lang="fr-FR" sz="2000" b="0" dirty="0" err="1">
                <a:solidFill>
                  <a:srgbClr val="000000"/>
                </a:solidFill>
              </a:rPr>
              <a:t>with</a:t>
            </a:r>
            <a:r>
              <a:rPr lang="fr-FR" sz="2000" b="0" dirty="0">
                <a:solidFill>
                  <a:srgbClr val="000000"/>
                </a:solidFill>
              </a:rPr>
              <a:t> the </a:t>
            </a:r>
            <a:r>
              <a:rPr lang="fr-FR" sz="2000" b="0" dirty="0" err="1">
                <a:solidFill>
                  <a:srgbClr val="000000"/>
                </a:solidFill>
              </a:rPr>
              <a:t>decays</a:t>
            </a:r>
            <a:r>
              <a:rPr lang="fr-FR" sz="2000" dirty="0">
                <a:solidFill>
                  <a:srgbClr val="000000"/>
                </a:solidFill>
              </a:rPr>
              <a:t>  </a:t>
            </a:r>
            <a:r>
              <a:rPr lang="fr-FR" sz="2000" i="0" dirty="0" err="1">
                <a:solidFill>
                  <a:srgbClr val="000000"/>
                </a:solidFill>
              </a:rPr>
              <a:t>bb</a:t>
            </a:r>
            <a:r>
              <a:rPr lang="fr-FR" sz="2000" i="0" dirty="0">
                <a:solidFill>
                  <a:srgbClr val="000000"/>
                </a:solidFill>
              </a:rPr>
              <a:t> , </a:t>
            </a:r>
            <a:r>
              <a:rPr lang="fr-FR" sz="2000" i="0" dirty="0">
                <a:solidFill>
                  <a:srgbClr val="000000"/>
                </a:solidFill>
                <a:sym typeface="Symbol" pitchFamily="18" charset="2"/>
              </a:rPr>
              <a:t> , </a:t>
            </a:r>
            <a:r>
              <a:rPr lang="fr-FR" sz="2000" i="0" dirty="0">
                <a:solidFill>
                  <a:srgbClr val="FF0000"/>
                </a:solidFill>
                <a:sym typeface="Symbol" pitchFamily="18" charset="2"/>
              </a:rPr>
              <a:t>WW</a:t>
            </a:r>
            <a:r>
              <a:rPr lang="fr-FR" sz="2000" i="0" dirty="0">
                <a:solidFill>
                  <a:srgbClr val="000000"/>
                </a:solidFill>
                <a:sym typeface="Symbol" pitchFamily="18" charset="2"/>
              </a:rPr>
              <a:t> , </a:t>
            </a:r>
            <a:r>
              <a:rPr lang="fr-FR" sz="2000" i="0" dirty="0">
                <a:solidFill>
                  <a:srgbClr val="FF0000"/>
                </a:solidFill>
                <a:sym typeface="Symbol" pitchFamily="18" charset="2"/>
              </a:rPr>
              <a:t>ZZ</a:t>
            </a:r>
            <a:r>
              <a:rPr lang="fr-FR" sz="2000" i="0" dirty="0">
                <a:solidFill>
                  <a:srgbClr val="000000"/>
                </a:solidFill>
                <a:sym typeface="Symbol" pitchFamily="18" charset="2"/>
              </a:rPr>
              <a:t> , </a:t>
            </a:r>
            <a:r>
              <a:rPr lang="fr-FR" sz="2000" i="0" dirty="0">
                <a:solidFill>
                  <a:srgbClr val="FF0000"/>
                </a:solidFill>
                <a:sym typeface="Symbol" pitchFamily="18" charset="2"/>
              </a:rPr>
              <a:t>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75" y="80963"/>
            <a:ext cx="2016125" cy="9874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4863" y="1685925"/>
            <a:ext cx="1584325" cy="98901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30786" name="Picture 2" descr="https://twiki.cern.ch/twiki/pub/LHCPhysics/CrossSections/cooltext80406137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6237312"/>
            <a:ext cx="1885950" cy="533400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3284984"/>
            <a:ext cx="3240360" cy="30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9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7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7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30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3" grpId="0" animBg="1"/>
      <p:bldP spid="677894" grpId="0" animBg="1"/>
      <p:bldP spid="677895" grpId="0" animBg="1"/>
      <p:bldP spid="677897" grpId="0" animBg="1"/>
      <p:bldP spid="677898" grpId="0" animBg="1"/>
      <p:bldP spid="677900" grpId="0" animBg="1"/>
      <p:bldP spid="677901" grpId="0" animBg="1"/>
      <p:bldP spid="677903" grpId="0" animBg="1"/>
      <p:bldP spid="677904" grpId="0" animBg="1"/>
      <p:bldP spid="67790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l="9982"/>
          <a:stretch>
            <a:fillRect/>
          </a:stretch>
        </p:blipFill>
        <p:spPr bwMode="auto">
          <a:xfrm>
            <a:off x="432048" y="1224650"/>
            <a:ext cx="6156176" cy="4220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943600" y="2348880"/>
            <a:ext cx="3200400" cy="17018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Inner Detector (|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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|&lt;2.5, B=2T): 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Si Pixels, Si strips, Transition Radiation detector (straws) 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Precise tracking and 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vertexing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,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e/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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 separation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Momentum resolution: 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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/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1500" baseline="-25000" dirty="0" err="1">
                <a:solidFill>
                  <a:prstClr val="black"/>
                </a:solidFill>
                <a:cs typeface="Arial" charset="0"/>
              </a:rPr>
              <a:t>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 ~ 3.8x10</a:t>
            </a:r>
            <a:r>
              <a:rPr lang="en-US" sz="1500" baseline="30000" dirty="0">
                <a:solidFill>
                  <a:prstClr val="black"/>
                </a:solidFill>
                <a:cs typeface="Arial" charset="0"/>
              </a:rPr>
              <a:t>-4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1500" baseline="-25000" dirty="0" err="1">
                <a:solidFill>
                  <a:prstClr val="black"/>
                </a:solidFill>
                <a:cs typeface="Arial" charset="0"/>
              </a:rPr>
              <a:t>T</a:t>
            </a:r>
            <a:r>
              <a:rPr lang="en-US" sz="1500" baseline="-25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(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GeV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) 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 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0.0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15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553200" y="835025"/>
            <a:ext cx="2231701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Corbel"/>
              </a:rPr>
              <a:t>Length  : ~ </a:t>
            </a:r>
            <a:r>
              <a:rPr lang="en-US" dirty="0" smtClean="0">
                <a:solidFill>
                  <a:prstClr val="black"/>
                </a:solidFill>
                <a:latin typeface="Corbel"/>
              </a:rPr>
              <a:t>44 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m </a:t>
            </a:r>
          </a:p>
          <a:p>
            <a:r>
              <a:rPr lang="en-US" dirty="0">
                <a:solidFill>
                  <a:prstClr val="black"/>
                </a:solidFill>
                <a:latin typeface="Corbel"/>
              </a:rPr>
              <a:t>Radius  : ~ 12 m </a:t>
            </a:r>
          </a:p>
          <a:p>
            <a:r>
              <a:rPr lang="en-US" dirty="0">
                <a:solidFill>
                  <a:prstClr val="black"/>
                </a:solidFill>
                <a:latin typeface="Corbel"/>
              </a:rPr>
              <a:t>Weight : ~ 7000 tons</a:t>
            </a:r>
          </a:p>
          <a:p>
            <a:pPr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~10</a:t>
            </a:r>
            <a:r>
              <a:rPr lang="en-US" baseline="30000" dirty="0">
                <a:solidFill>
                  <a:prstClr val="black"/>
                </a:solidFill>
                <a:latin typeface="Corbel"/>
              </a:rPr>
              <a:t>8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 electronic channels</a:t>
            </a:r>
          </a:p>
          <a:p>
            <a:pPr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3000 km of cables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2133600" y="533400"/>
            <a:ext cx="15240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3813" y="76200"/>
            <a:ext cx="6755696" cy="55399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500" dirty="0" err="1">
                <a:solidFill>
                  <a:prstClr val="black"/>
                </a:solidFill>
                <a:latin typeface="Corbel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 Spectrometer 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(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|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|&lt;2.7) : air-core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toroids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with gas-based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chambers</a:t>
            </a:r>
            <a:endParaRPr lang="en-US" sz="1500" dirty="0">
              <a:solidFill>
                <a:prstClr val="black"/>
              </a:solidFill>
              <a:latin typeface="Corbel"/>
            </a:endParaRPr>
          </a:p>
          <a:p>
            <a:r>
              <a:rPr lang="en-US" sz="1500" dirty="0" err="1">
                <a:solidFill>
                  <a:prstClr val="black"/>
                </a:solidFill>
                <a:latin typeface="Corbel"/>
              </a:rPr>
              <a:t>Muon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 trigger and measurement with momentum resolution &lt; 10% up </a:t>
            </a:r>
            <a:r>
              <a:rPr lang="en-US" sz="1500" dirty="0" smtClean="0">
                <a:solidFill>
                  <a:prstClr val="black"/>
                </a:solidFill>
                <a:latin typeface="Corbel"/>
              </a:rPr>
              <a:t>to E</a:t>
            </a:r>
            <a:r>
              <a:rPr lang="en-US" sz="1500" baseline="-25000" dirty="0">
                <a:solidFill>
                  <a:prstClr val="black"/>
                </a:solidFill>
                <a:latin typeface="Corbel"/>
                <a:sym typeface="Symbol" charset="0"/>
              </a:rPr>
              <a:t></a:t>
            </a:r>
            <a:r>
              <a:rPr lang="en-US" sz="1500" dirty="0">
                <a:solidFill>
                  <a:prstClr val="black"/>
                </a:solidFill>
                <a:latin typeface="Corbel"/>
                <a:sym typeface="Symbol" charset="0"/>
              </a:rPr>
              <a:t> ~ 1 </a:t>
            </a:r>
            <a:r>
              <a:rPr lang="en-US" sz="1500" dirty="0" err="1">
                <a:solidFill>
                  <a:prstClr val="black"/>
                </a:solidFill>
                <a:latin typeface="Corbel"/>
                <a:sym typeface="Symbol" charset="0"/>
              </a:rPr>
              <a:t>TeV</a:t>
            </a:r>
            <a:endParaRPr lang="en-US" sz="1500" dirty="0">
              <a:solidFill>
                <a:prstClr val="black"/>
              </a:solidFill>
              <a:latin typeface="Corbel"/>
              <a:sym typeface="Symbol" charset="0"/>
            </a:endParaRPr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flipH="1" flipV="1">
            <a:off x="4191000" y="3276600"/>
            <a:ext cx="1749152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flipV="1">
            <a:off x="1331640" y="3403600"/>
            <a:ext cx="2630760" cy="211363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496" y="5521920"/>
            <a:ext cx="5029200" cy="787400"/>
          </a:xfrm>
          <a:prstGeom prst="rect">
            <a:avLst/>
          </a:prstGeom>
          <a:solidFill>
            <a:srgbClr val="FF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EM calorimeter: 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Pb-LA</a:t>
            </a:r>
            <a:r>
              <a:rPr lang="en-US" sz="1500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Accordion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e/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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 trigger, identification and measurement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E-resolution: 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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/E ~ 10%/</a:t>
            </a:r>
            <a:r>
              <a:rPr lang="en-US" sz="1500" dirty="0">
                <a:solidFill>
                  <a:prstClr val="black"/>
                </a:solidFill>
                <a:cs typeface="Arial" charset="0"/>
                <a:sym typeface="Symbol" charset="0"/>
              </a:rPr>
              <a:t>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E </a:t>
            </a:r>
            <a:endParaRPr lang="es-ES_tradnl" sz="1500" b="1" dirty="0">
              <a:solidFill>
                <a:prstClr val="black"/>
              </a:solidFill>
              <a:cs typeface="Arial" charset="0"/>
              <a:sym typeface="Symbol" charset="0"/>
            </a:endParaRPr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flipH="1" flipV="1">
            <a:off x="4114800" y="3505200"/>
            <a:ext cx="838200" cy="2209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114800" y="5638800"/>
            <a:ext cx="5029200" cy="1016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prstClr val="black"/>
                </a:solidFill>
                <a:cs typeface="Arial" charset="0"/>
              </a:rPr>
              <a:t>HAD calorimetry (|</a:t>
            </a:r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|&lt;5): segmentation, hermeticity</a:t>
            </a:r>
          </a:p>
          <a:p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Fe/scintillator Tiles (central), Cu/W-LAr (fwd)</a:t>
            </a:r>
          </a:p>
          <a:p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Trigger and measurement of jets and missing E</a:t>
            </a:r>
            <a:r>
              <a:rPr lang="en-US" sz="1500" baseline="-25000">
                <a:solidFill>
                  <a:prstClr val="black"/>
                </a:solidFill>
                <a:cs typeface="Arial" charset="0"/>
              </a:rPr>
              <a:t>T</a:t>
            </a:r>
            <a:endParaRPr lang="en-US" sz="1500">
              <a:solidFill>
                <a:prstClr val="black"/>
              </a:solidFill>
              <a:cs typeface="Arial" charset="0"/>
              <a:sym typeface="Symbol" charset="0"/>
            </a:endParaRPr>
          </a:p>
          <a:p>
            <a:r>
              <a:rPr lang="en-US" sz="1500">
                <a:solidFill>
                  <a:prstClr val="black"/>
                </a:solidFill>
                <a:cs typeface="Arial" charset="0"/>
              </a:rPr>
              <a:t>E-resolution:</a:t>
            </a:r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</a:t>
            </a:r>
            <a:r>
              <a:rPr lang="en-US" sz="1500">
                <a:solidFill>
                  <a:prstClr val="black"/>
                </a:solidFill>
                <a:cs typeface="Arial" charset="0"/>
              </a:rPr>
              <a:t>/E ~ 50%/</a:t>
            </a:r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</a:t>
            </a:r>
            <a:r>
              <a:rPr lang="en-US" sz="1500">
                <a:solidFill>
                  <a:prstClr val="black"/>
                </a:solidFill>
                <a:cs typeface="Arial" charset="0"/>
              </a:rPr>
              <a:t>E </a:t>
            </a:r>
            <a:r>
              <a:rPr lang="en-US" sz="1500">
                <a:solidFill>
                  <a:prstClr val="black"/>
                </a:solidFill>
                <a:cs typeface="Arial" charset="0"/>
                <a:sym typeface="Symbol" charset="0"/>
              </a:rPr>
              <a:t> </a:t>
            </a:r>
            <a:r>
              <a:rPr lang="en-US" sz="1500">
                <a:solidFill>
                  <a:prstClr val="black"/>
                </a:solidFill>
                <a:cs typeface="Arial" charset="0"/>
              </a:rPr>
              <a:t>0.03 </a:t>
            </a:r>
          </a:p>
        </p:txBody>
      </p:sp>
      <p:sp>
        <p:nvSpPr>
          <p:cNvPr id="12" name="Text Box 1036"/>
          <p:cNvSpPr txBox="1">
            <a:spLocks noChangeArrowheads="1"/>
          </p:cNvSpPr>
          <p:nvPr/>
        </p:nvSpPr>
        <p:spPr bwMode="auto">
          <a:xfrm>
            <a:off x="179512" y="764704"/>
            <a:ext cx="1545616" cy="101566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500" dirty="0">
                <a:solidFill>
                  <a:prstClr val="black"/>
                </a:solidFill>
                <a:latin typeface="Corbel"/>
              </a:rPr>
              <a:t>3-level trigger</a:t>
            </a:r>
          </a:p>
          <a:p>
            <a:r>
              <a:rPr lang="en-US" sz="1500" dirty="0">
                <a:solidFill>
                  <a:prstClr val="black"/>
                </a:solidFill>
                <a:latin typeface="Corbel"/>
              </a:rPr>
              <a:t>reducing the rate</a:t>
            </a:r>
          </a:p>
          <a:p>
            <a:r>
              <a:rPr lang="en-US" sz="1500" dirty="0">
                <a:solidFill>
                  <a:prstClr val="black"/>
                </a:solidFill>
                <a:latin typeface="Corbel"/>
              </a:rPr>
              <a:t>from 40 MHz to</a:t>
            </a:r>
          </a:p>
          <a:p>
            <a:r>
              <a:rPr lang="en-US" sz="1500" dirty="0">
                <a:solidFill>
                  <a:prstClr val="black"/>
                </a:solidFill>
                <a:latin typeface="Corbel"/>
              </a:rPr>
              <a:t>~200 Hz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99792" y="692696"/>
            <a:ext cx="3816424" cy="57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FFC000"/>
                </a:solidFill>
                <a:latin typeface="Trebuchet MS" pitchFamily="32" charset="0"/>
                <a:cs typeface="Arial" charset="0"/>
              </a:rPr>
              <a:t>38  Countries 	174  Institutions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FFC000"/>
                </a:solidFill>
                <a:latin typeface="Trebuchet MS" pitchFamily="32" charset="0"/>
                <a:cs typeface="Arial" charset="0"/>
              </a:rPr>
              <a:t>3000  Scientists 	1000  Students</a:t>
            </a:r>
            <a:endParaRPr lang="en-US" sz="2400" dirty="0">
              <a:solidFill>
                <a:srgbClr val="FFC000"/>
              </a:solidFill>
              <a:latin typeface="Trebuchet MS" pitchFamily="32" charset="0"/>
              <a:cs typeface="Arial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428840" y="4689160"/>
            <a:ext cx="2535648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500" b="1" dirty="0" smtClean="0">
                <a:solidFill>
                  <a:srgbClr val="FFC000"/>
                </a:solidFill>
                <a:latin typeface="Trebuchet MS" pitchFamily="32" charset="0"/>
              </a:rPr>
              <a:t>ATLAS Detector</a:t>
            </a:r>
            <a:endParaRPr lang="en-US" sz="2500" b="1" dirty="0">
              <a:solidFill>
                <a:srgbClr val="FFC000"/>
              </a:solidFill>
              <a:latin typeface="Trebuchet MS" pitchFamily="32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38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7609656" cy="88012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99992" y="90872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References:</a:t>
            </a:r>
          </a:p>
          <a:p>
            <a:pPr algn="r"/>
            <a:r>
              <a:rPr lang="en-GB" dirty="0">
                <a:solidFill>
                  <a:srgbClr val="FFC000"/>
                </a:solidFill>
              </a:rPr>
              <a:t>arXiv:1307.1427 Sub. Phys. </a:t>
            </a:r>
            <a:r>
              <a:rPr lang="en-GB" dirty="0" err="1">
                <a:solidFill>
                  <a:srgbClr val="FFC000"/>
                </a:solidFill>
              </a:rPr>
              <a:t>Lett</a:t>
            </a:r>
            <a:r>
              <a:rPr lang="en-GB" dirty="0" smtClean="0">
                <a:solidFill>
                  <a:srgbClr val="FFC000"/>
                </a:solidFill>
              </a:rPr>
              <a:t>. B </a:t>
            </a:r>
            <a:r>
              <a:rPr lang="en-GB" dirty="0">
                <a:solidFill>
                  <a:srgbClr val="FFC000"/>
                </a:solidFill>
              </a:rPr>
              <a:t>(Couplings)</a:t>
            </a:r>
          </a:p>
          <a:p>
            <a:pPr algn="r"/>
            <a:r>
              <a:rPr lang="en-GB" dirty="0" smtClean="0">
                <a:solidFill>
                  <a:srgbClr val="FFC000"/>
                </a:solidFill>
              </a:rPr>
              <a:t>arXiv:1307.1432 Sub. Phys. </a:t>
            </a:r>
            <a:r>
              <a:rPr lang="en-GB" dirty="0" err="1" smtClean="0">
                <a:solidFill>
                  <a:srgbClr val="FFC000"/>
                </a:solidFill>
              </a:rPr>
              <a:t>Lett</a:t>
            </a:r>
            <a:r>
              <a:rPr lang="en-GB" dirty="0" smtClean="0">
                <a:solidFill>
                  <a:srgbClr val="FFC000"/>
                </a:solidFill>
              </a:rPr>
              <a:t>. B (Spin</a:t>
            </a:r>
            <a:r>
              <a:rPr lang="en-GB" dirty="0">
                <a:solidFill>
                  <a:srgbClr val="FFC000"/>
                </a:solidFill>
              </a:rPr>
              <a:t>)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solidFill>
                  <a:srgbClr val="00B0F0"/>
                </a:solidFill>
              </a:rPr>
              <a:t>ATLAS-CONF-2013-012 </a:t>
            </a:r>
            <a:r>
              <a:rPr lang="el-GR" dirty="0">
                <a:solidFill>
                  <a:srgbClr val="00B0F0"/>
                </a:solidFill>
              </a:rPr>
              <a:t>(γγ)</a:t>
            </a:r>
          </a:p>
          <a:p>
            <a:r>
              <a:rPr lang="en-GB" dirty="0"/>
              <a:t>ATLAS-CONF-2013-013 (ZZ*)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ATLAS-CONF-2013‐031 </a:t>
            </a:r>
            <a:r>
              <a:rPr lang="en-GB" dirty="0">
                <a:solidFill>
                  <a:srgbClr val="FF0000"/>
                </a:solidFill>
              </a:rPr>
              <a:t>(WW*)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ATLAS-CONF-2013-040 (Spin)</a:t>
            </a:r>
          </a:p>
          <a:p>
            <a:r>
              <a:rPr lang="en-GB" dirty="0" smtClean="0"/>
              <a:t>ATLAS-CONF-2013-079 (</a:t>
            </a:r>
            <a:r>
              <a:rPr lang="en-GB" dirty="0"/>
              <a:t>VH → bb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 smtClean="0">
                <a:solidFill>
                  <a:schemeClr val="tx1">
                    <a:lumMod val="65000"/>
                  </a:schemeClr>
                </a:solidFill>
              </a:rPr>
              <a:t>ATLAS-CONF‐2012‐160 (H → </a:t>
            </a:r>
            <a:r>
              <a:rPr lang="en-GB" dirty="0" err="1" smtClean="0">
                <a:solidFill>
                  <a:schemeClr val="tx1">
                    <a:lumMod val="65000"/>
                  </a:schemeClr>
                </a:solidFill>
                <a:latin typeface="Symbol" pitchFamily="18" charset="2"/>
              </a:rPr>
              <a:t>tt</a:t>
            </a:r>
            <a:r>
              <a:rPr lang="en-GB" dirty="0" smtClean="0">
                <a:solidFill>
                  <a:schemeClr val="tx1">
                    <a:lumMod val="6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ATLAS-CONF-2013‐075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smtClean="0">
                <a:solidFill>
                  <a:srgbClr val="FF0000"/>
                </a:solidFill>
              </a:rPr>
              <a:t>WW*)</a:t>
            </a:r>
          </a:p>
          <a:p>
            <a:r>
              <a:rPr lang="en-GB" dirty="0">
                <a:solidFill>
                  <a:srgbClr val="00B0F0"/>
                </a:solidFill>
              </a:rPr>
              <a:t>ATLAS-CONF-2013-029 </a:t>
            </a:r>
            <a:r>
              <a:rPr lang="el-GR" dirty="0">
                <a:solidFill>
                  <a:srgbClr val="00B0F0"/>
                </a:solidFill>
              </a:rPr>
              <a:t>(γγ)</a:t>
            </a:r>
          </a:p>
          <a:p>
            <a:endParaRPr lang="en-GB" dirty="0" smtClean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0440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dirty="0" smtClean="0"/>
              <a:t>“Do you hear the people sing</a:t>
            </a:r>
            <a:br>
              <a:rPr lang="en-GB" dirty="0" smtClean="0"/>
            </a:br>
            <a:r>
              <a:rPr lang="en-GB" dirty="0" smtClean="0"/>
              <a:t>Lost in the valley of the night?</a:t>
            </a:r>
            <a:br>
              <a:rPr lang="en-GB" dirty="0" smtClean="0"/>
            </a:br>
            <a:r>
              <a:rPr lang="en-GB" dirty="0" smtClean="0"/>
              <a:t>It is the music of a people</a:t>
            </a:r>
            <a:br>
              <a:rPr lang="en-GB" dirty="0" smtClean="0"/>
            </a:br>
            <a:r>
              <a:rPr lang="en-GB" dirty="0" smtClean="0"/>
              <a:t>Who are climbing to the light.”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724128" y="6429529"/>
            <a:ext cx="2910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rgbClr val="FFC000"/>
                </a:solidFill>
              </a:rPr>
              <a:t> Victor Hugo, Les </a:t>
            </a:r>
            <a:r>
              <a:rPr lang="en-GB" dirty="0" err="1">
                <a:solidFill>
                  <a:srgbClr val="FFC000"/>
                </a:solidFill>
              </a:rPr>
              <a:t>Misérables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836712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</a:t>
            </a:r>
            <a:r>
              <a:rPr lang="en-GB" dirty="0"/>
              <a:t>→ </a:t>
            </a:r>
            <a:r>
              <a:rPr lang="en-GB" dirty="0" err="1" smtClean="0">
                <a:solidFill>
                  <a:srgbClr val="00B0F0"/>
                </a:solidFill>
              </a:rPr>
              <a:t>γγ</a:t>
            </a:r>
            <a:r>
              <a:rPr lang="en-GB" dirty="0"/>
              <a:t>, </a:t>
            </a:r>
            <a:r>
              <a:rPr lang="en-GB" dirty="0" smtClean="0"/>
              <a:t>ZZ*, </a:t>
            </a:r>
            <a:r>
              <a:rPr lang="en-GB" dirty="0" smtClean="0">
                <a:solidFill>
                  <a:srgbClr val="FF0000"/>
                </a:solidFill>
              </a:rPr>
              <a:t>WW*</a:t>
            </a:r>
            <a:r>
              <a:rPr lang="en-GB" dirty="0" smtClean="0"/>
              <a:t> analysis updates </a:t>
            </a:r>
          </a:p>
          <a:p>
            <a:r>
              <a:rPr lang="en-GB" dirty="0" smtClean="0"/>
              <a:t>      based on full 2011-2012 </a:t>
            </a:r>
            <a:r>
              <a:rPr lang="en-GB" dirty="0"/>
              <a:t>dataset 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 (4.6 </a:t>
            </a:r>
            <a:r>
              <a:rPr lang="en-GB" dirty="0"/>
              <a:t>fb</a:t>
            </a:r>
            <a:r>
              <a:rPr lang="en-GB" baseline="30000" dirty="0"/>
              <a:t>-1</a:t>
            </a:r>
            <a:r>
              <a:rPr lang="en-GB" dirty="0"/>
              <a:t> @ 7TeV, 20.7 fb</a:t>
            </a:r>
            <a:r>
              <a:rPr lang="en-GB" baseline="30000" dirty="0"/>
              <a:t>-1</a:t>
            </a:r>
            <a:r>
              <a:rPr lang="en-GB" dirty="0"/>
              <a:t> @ 8TeV)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Higgs mass </a:t>
            </a:r>
            <a:r>
              <a:rPr lang="en-GB" dirty="0"/>
              <a:t>from </a:t>
            </a:r>
            <a:r>
              <a:rPr lang="en-GB" dirty="0" err="1"/>
              <a:t>H→γγ</a:t>
            </a:r>
            <a:r>
              <a:rPr lang="en-GB" dirty="0"/>
              <a:t> and H→</a:t>
            </a:r>
            <a:r>
              <a:rPr lang="en-GB" dirty="0" smtClean="0"/>
              <a:t>ZZ*→</a:t>
            </a:r>
            <a:r>
              <a:rPr lang="en-GB" dirty="0"/>
              <a:t>4</a:t>
            </a:r>
            <a:r>
              <a:rPr lang="en-GB" i="1" dirty="0"/>
              <a:t>l 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Signal strengths (</a:t>
            </a:r>
            <a:r>
              <a:rPr lang="en-GB" dirty="0">
                <a:latin typeface="Symbol" pitchFamily="18" charset="2"/>
              </a:rPr>
              <a:t>m</a:t>
            </a:r>
            <a:r>
              <a:rPr lang="en-GB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Sensitivity to vector </a:t>
            </a:r>
            <a:r>
              <a:rPr lang="en-GB" dirty="0" smtClean="0"/>
              <a:t>boson </a:t>
            </a:r>
            <a:r>
              <a:rPr lang="en-GB" dirty="0"/>
              <a:t>fusion (VBF</a:t>
            </a:r>
            <a:r>
              <a:rPr lang="en-GB" dirty="0" smtClean="0"/>
              <a:t>)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Comparison of </a:t>
            </a:r>
            <a:r>
              <a:rPr lang="en-GB" dirty="0" smtClean="0"/>
              <a:t>decay </a:t>
            </a:r>
            <a:r>
              <a:rPr lang="en-GB" dirty="0"/>
              <a:t>rates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ouplings 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pin </a:t>
            </a:r>
            <a:r>
              <a:rPr lang="en-GB" dirty="0"/>
              <a:t>and </a:t>
            </a:r>
            <a:r>
              <a:rPr lang="en-GB" dirty="0" smtClean="0"/>
              <a:t>parity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Attempting to blow out the Higgs Standard Model candle..</a:t>
            </a:r>
            <a:endParaRPr lang="en-GB" dirty="0"/>
          </a:p>
        </p:txBody>
      </p:sp>
      <p:pic>
        <p:nvPicPr>
          <p:cNvPr id="10" name="Picture 2" descr="Birthday di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89040"/>
            <a:ext cx="1055765" cy="10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ent Arrow 6"/>
          <p:cNvSpPr/>
          <p:nvPr/>
        </p:nvSpPr>
        <p:spPr>
          <a:xfrm rot="16200000" flipV="1">
            <a:off x="7566123" y="2081969"/>
            <a:ext cx="444273" cy="376453"/>
          </a:xfrm>
          <a:prstGeom prst="bentArrow">
            <a:avLst>
              <a:gd name="adj1" fmla="val 17713"/>
              <a:gd name="adj2" fmla="val 25000"/>
              <a:gd name="adj3" fmla="val 39574"/>
              <a:gd name="adj4" fmla="val 4375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7569437" y="2078655"/>
            <a:ext cx="705563" cy="644370"/>
          </a:xfrm>
          <a:prstGeom prst="bentArrow">
            <a:avLst>
              <a:gd name="adj1" fmla="val 12229"/>
              <a:gd name="adj2" fmla="val 15776"/>
              <a:gd name="adj3" fmla="val 25000"/>
              <a:gd name="adj4" fmla="val 4658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16200000" flipV="1">
            <a:off x="7560329" y="2087763"/>
            <a:ext cx="1008113" cy="928706"/>
          </a:xfrm>
          <a:prstGeom prst="bentArrow">
            <a:avLst>
              <a:gd name="adj1" fmla="val 8134"/>
              <a:gd name="adj2" fmla="val 12060"/>
              <a:gd name="adj3" fmla="val 18624"/>
              <a:gd name="adj4" fmla="val 4658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16200000" flipV="1">
            <a:off x="7562181" y="2085911"/>
            <a:ext cx="1296143" cy="1220438"/>
          </a:xfrm>
          <a:prstGeom prst="bentArrow">
            <a:avLst>
              <a:gd name="adj1" fmla="val 6636"/>
              <a:gd name="adj2" fmla="val 9438"/>
              <a:gd name="adj3" fmla="val 14128"/>
              <a:gd name="adj4" fmla="val 4658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ross 13"/>
          <p:cNvSpPr/>
          <p:nvPr/>
        </p:nvSpPr>
        <p:spPr>
          <a:xfrm>
            <a:off x="4301716" y="3429000"/>
            <a:ext cx="144016" cy="144017"/>
          </a:xfrm>
          <a:prstGeom prst="plus">
            <a:avLst>
              <a:gd name="adj" fmla="val 3814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ross 15"/>
          <p:cNvSpPr/>
          <p:nvPr/>
        </p:nvSpPr>
        <p:spPr>
          <a:xfrm>
            <a:off x="4301716" y="3717033"/>
            <a:ext cx="144016" cy="144017"/>
          </a:xfrm>
          <a:prstGeom prst="plus">
            <a:avLst>
              <a:gd name="adj" fmla="val 38140"/>
            </a:avLst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9348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88" y="3416212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447" y="4237008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files.theoliva.it/200001456-0a3970b338/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992276"/>
            <a:ext cx="300820" cy="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ross 19"/>
          <p:cNvSpPr/>
          <p:nvPr/>
        </p:nvSpPr>
        <p:spPr>
          <a:xfrm>
            <a:off x="4301716" y="4005064"/>
            <a:ext cx="144016" cy="144017"/>
          </a:xfrm>
          <a:prstGeom prst="plus">
            <a:avLst>
              <a:gd name="adj" fmla="val 3814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ross 20"/>
          <p:cNvSpPr/>
          <p:nvPr/>
        </p:nvSpPr>
        <p:spPr>
          <a:xfrm>
            <a:off x="4301716" y="4293095"/>
            <a:ext cx="144016" cy="144017"/>
          </a:xfrm>
          <a:prstGeom prst="plus">
            <a:avLst>
              <a:gd name="adj" fmla="val 381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3928" y="12701"/>
            <a:ext cx="5207372" cy="50004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116981"/>
              </p:ext>
            </p:extLst>
          </p:nvPr>
        </p:nvGraphicFramePr>
        <p:xfrm>
          <a:off x="2030780" y="5445224"/>
          <a:ext cx="7077724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431"/>
                <a:gridCol w="1769431"/>
                <a:gridCol w="1769431"/>
                <a:gridCol w="1769431"/>
              </a:tblGrid>
              <a:tr h="5841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err="1" smtClean="0">
                          <a:solidFill>
                            <a:srgbClr val="FFC000"/>
                          </a:solidFill>
                        </a:rPr>
                        <a:t>Observed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(√s=8 </a:t>
                      </a:r>
                      <a:r>
                        <a:rPr lang="fr-FR" sz="12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,</a:t>
                      </a:r>
                      <a:endParaRPr lang="fr-FR" sz="2800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fr-FR" sz="1200" dirty="0" err="1" smtClean="0">
                          <a:solidFill>
                            <a:srgbClr val="FFC000"/>
                          </a:solidFill>
                        </a:rPr>
                        <a:t>m</a:t>
                      </a:r>
                      <a:r>
                        <a:rPr lang="fr-FR" sz="1200" baseline="-25000" dirty="0" err="1" smtClean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fr-FR" sz="1200" baseline="30000" dirty="0" err="1" smtClean="0">
                          <a:solidFill>
                            <a:srgbClr val="FFC000"/>
                          </a:solidFill>
                        </a:rPr>
                        <a:t>rec</a:t>
                      </a:r>
                      <a:r>
                        <a:rPr lang="fr-FR" sz="1200" baseline="3000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= 126.8 </a:t>
                      </a:r>
                      <a:r>
                        <a:rPr lang="fr-FR" sz="1200" dirty="0" err="1" smtClean="0">
                          <a:solidFill>
                            <a:srgbClr val="FFC000"/>
                          </a:solidFill>
                        </a:rPr>
                        <a:t>GeV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 ±2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)</a:t>
                      </a:r>
                      <a:endParaRPr lang="fr-FR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&lt;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Expected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purity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&gt;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s/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s+b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(√s=8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Main backgrounds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∫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Ldt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(√s=7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      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13931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370/13575 = 2.7%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C000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,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j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and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jj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4.8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20.7 fb</a:t>
                      </a:r>
                      <a:r>
                        <a:rPr lang="fr-FR" sz="1600" baseline="30000" dirty="0" smtClean="0">
                          <a:solidFill>
                            <a:srgbClr val="FFC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Image 1" descr="gg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199"/>
            <a:ext cx="4000252" cy="4000252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94219" y="557777"/>
            <a:ext cx="775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i="1" dirty="0">
                <a:latin typeface="Trebuchet MS"/>
                <a:cs typeface="Trebuchet MS"/>
              </a:rPr>
              <a:t>H</a:t>
            </a:r>
            <a:r>
              <a:rPr lang="en-US" sz="2800" dirty="0">
                <a:latin typeface="Trebuchet MS"/>
                <a:cs typeface="Trebuchet MS"/>
              </a:rPr>
              <a:t> </a:t>
            </a:r>
            <a:r>
              <a:rPr lang="en-GB" sz="2800" dirty="0"/>
              <a:t>→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i="1" dirty="0" err="1">
                <a:latin typeface="Symbol" charset="2"/>
                <a:cs typeface="Symbol" charset="2"/>
              </a:rPr>
              <a:t>gg</a:t>
            </a:r>
            <a:r>
              <a:rPr lang="en-US" sz="2800" i="1" dirty="0">
                <a:latin typeface="Symbol" charset="2"/>
                <a:cs typeface="Symbol" charset="2"/>
              </a:rPr>
              <a:t> </a:t>
            </a:r>
            <a:r>
              <a:rPr lang="fr-FR" sz="2800" dirty="0">
                <a:latin typeface="Trebuchet MS"/>
                <a:cs typeface="Trebuchet MS"/>
              </a:rPr>
              <a:t> </a:t>
            </a:r>
            <a:r>
              <a:rPr lang="fr-FR" sz="2800" dirty="0" smtClean="0">
                <a:latin typeface="Trebuchet MS"/>
                <a:cs typeface="Trebuchet MS"/>
              </a:rPr>
              <a:t>Update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Trebuchet MS"/>
                <a:cs typeface="Trebuchet MS"/>
              </a:rPr>
              <a:t>Since “Discovery Paper” 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Trebuchet MS"/>
                <a:cs typeface="Trebuchet MS"/>
              </a:rPr>
              <a:t>Phys</a:t>
            </a:r>
            <a:r>
              <a:rPr lang="en-US" sz="1400" dirty="0">
                <a:latin typeface="Trebuchet MS"/>
                <a:cs typeface="Trebuchet MS"/>
              </a:rPr>
              <a:t>. </a:t>
            </a:r>
            <a:r>
              <a:rPr lang="en-US" sz="1400" dirty="0" err="1">
                <a:latin typeface="Trebuchet MS"/>
                <a:cs typeface="Trebuchet MS"/>
              </a:rPr>
              <a:t>Lett</a:t>
            </a:r>
            <a:r>
              <a:rPr lang="en-US" sz="1400" dirty="0">
                <a:latin typeface="Trebuchet MS"/>
                <a:cs typeface="Trebuchet MS"/>
              </a:rPr>
              <a:t>. B 716 (2012) 1-29</a:t>
            </a:r>
            <a:endParaRPr lang="en-US" sz="1400" dirty="0" smtClean="0">
              <a:latin typeface="Symbol" charset="2"/>
              <a:cs typeface="Symbol" charset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8850" y="1649977"/>
            <a:ext cx="3685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 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fr-FR" sz="1600" dirty="0" smtClean="0"/>
              <a:t>arXiv:1307.1427 </a:t>
            </a:r>
          </a:p>
          <a:p>
            <a:r>
              <a:rPr lang="en-GB" sz="1600" dirty="0" smtClean="0"/>
              <a:t>(</a:t>
            </a:r>
            <a:r>
              <a:rPr lang="en-GB" sz="1600" dirty="0"/>
              <a:t>Submitted to Phys. </a:t>
            </a:r>
            <a:r>
              <a:rPr lang="en-GB" sz="1600" dirty="0" err="1"/>
              <a:t>Lett</a:t>
            </a:r>
            <a:r>
              <a:rPr lang="en-GB" sz="1600" dirty="0"/>
              <a:t>. B </a:t>
            </a:r>
            <a:r>
              <a:rPr lang="en-GB" sz="1600" dirty="0" smtClean="0"/>
              <a:t> on 4 </a:t>
            </a:r>
            <a:r>
              <a:rPr lang="en-GB" sz="1600" dirty="0"/>
              <a:t>Jul 2013)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2776860"/>
            <a:ext cx="8928992" cy="2308324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ea typeface="Lucida Grande"/>
                <a:cs typeface="Lucida Grande"/>
              </a:rPr>
              <a:t>SM </a:t>
            </a:r>
            <a:r>
              <a:rPr lang="en-US" dirty="0" smtClean="0">
                <a:ea typeface="Lucida Grande"/>
                <a:cs typeface="Lucida Grande"/>
              </a:rPr>
              <a:t>expectation</a:t>
            </a:r>
            <a:r>
              <a:rPr lang="en-US" dirty="0" smtClean="0">
                <a:effectLst/>
                <a:ea typeface="Lucida Grande"/>
                <a:cs typeface="Lucida Grande"/>
              </a:rPr>
              <a:t>: </a:t>
            </a:r>
            <a:r>
              <a:rPr lang="en-US" dirty="0" err="1" smtClean="0">
                <a:effectLst/>
                <a:ea typeface="Lucida Grande"/>
                <a:cs typeface="Lucida Grande"/>
              </a:rPr>
              <a:t>σ</a:t>
            </a:r>
            <a:r>
              <a:rPr lang="en-US" baseline="-25000" dirty="0" err="1" smtClean="0">
                <a:effectLst/>
                <a:ea typeface="Lucida Grande"/>
                <a:cs typeface="Lucida Grande"/>
              </a:rPr>
              <a:t>vis</a:t>
            </a:r>
            <a:r>
              <a:rPr lang="en-US" dirty="0" smtClean="0">
                <a:effectLst/>
              </a:rPr>
              <a:t> ~ </a:t>
            </a:r>
            <a:r>
              <a:rPr lang="en-US" dirty="0"/>
              <a:t>2</a:t>
            </a:r>
            <a:r>
              <a:rPr lang="en-US" dirty="0" smtClean="0">
                <a:effectLst/>
              </a:rPr>
              <a:t>0 </a:t>
            </a:r>
            <a:r>
              <a:rPr lang="en-US" dirty="0" err="1" smtClean="0">
                <a:effectLst/>
              </a:rPr>
              <a:t>fb</a:t>
            </a:r>
            <a:r>
              <a:rPr lang="en-US" dirty="0" smtClean="0">
                <a:effectLst/>
              </a:rPr>
              <a:t> </a:t>
            </a:r>
            <a:r>
              <a:rPr lang="en-US" dirty="0"/>
              <a:t>with </a:t>
            </a:r>
            <a:r>
              <a:rPr lang="en-US" dirty="0" smtClean="0"/>
              <a:t>relatively low experimental purity </a:t>
            </a:r>
            <a:r>
              <a:rPr lang="en-US" dirty="0"/>
              <a:t>~ 3</a:t>
            </a:r>
            <a:r>
              <a:rPr lang="en-US" dirty="0" smtClean="0"/>
              <a:t>% </a:t>
            </a:r>
            <a:r>
              <a:rPr lang="fr-FR" dirty="0" smtClean="0"/>
              <a:t>(</a:t>
            </a:r>
            <a:r>
              <a:rPr lang="fr-FR" dirty="0"/>
              <a:t>√s=8 </a:t>
            </a:r>
            <a:r>
              <a:rPr lang="fr-FR" dirty="0" err="1"/>
              <a:t>TeV</a:t>
            </a:r>
            <a:r>
              <a:rPr lang="fr-FR" dirty="0" smtClean="0"/>
              <a:t>)</a:t>
            </a:r>
            <a:endParaRPr lang="en-US" dirty="0" smtClean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  <a:ea typeface="Lucida Grande"/>
                <a:cs typeface="Lucida Grande"/>
              </a:rPr>
              <a:t>S</a:t>
            </a:r>
            <a:r>
              <a:rPr lang="en-US" dirty="0" smtClean="0">
                <a:effectLst/>
                <a:ea typeface="Lucida Grande"/>
                <a:cs typeface="Lucida Grande"/>
              </a:rPr>
              <a:t>imple </a:t>
            </a:r>
            <a:r>
              <a:rPr lang="en-US" dirty="0" smtClean="0">
                <a:ea typeface="Lucida Grande"/>
                <a:cs typeface="Lucida Grande"/>
              </a:rPr>
              <a:t>signature</a:t>
            </a:r>
            <a:r>
              <a:rPr lang="en-US" dirty="0" smtClean="0">
                <a:effectLst/>
                <a:ea typeface="Lucida Grande"/>
                <a:cs typeface="Lucida Grande"/>
              </a:rPr>
              <a:t>: two </a:t>
            </a:r>
            <a:r>
              <a:rPr lang="en-US" dirty="0">
                <a:effectLst/>
                <a:ea typeface="Lucida Grande"/>
                <a:cs typeface="Lucida Grande"/>
              </a:rPr>
              <a:t>high-</a:t>
            </a:r>
            <a:r>
              <a:rPr lang="en-US" dirty="0" err="1">
                <a:effectLst/>
                <a:ea typeface="Lucida Grande"/>
                <a:cs typeface="Lucida Grande"/>
              </a:rPr>
              <a:t>p</a:t>
            </a:r>
            <a:r>
              <a:rPr lang="en-US" baseline="-25000" dirty="0" err="1">
                <a:effectLst/>
                <a:ea typeface="Lucida Grande"/>
                <a:cs typeface="Lucida Grande"/>
              </a:rPr>
              <a:t>T</a:t>
            </a:r>
            <a:r>
              <a:rPr lang="en-US" dirty="0">
                <a:effectLst/>
                <a:ea typeface="Lucida Grande"/>
                <a:cs typeface="Lucida Grande"/>
              </a:rPr>
              <a:t> </a:t>
            </a:r>
            <a:r>
              <a:rPr lang="en-US" dirty="0" smtClean="0">
                <a:effectLst/>
                <a:ea typeface="Lucida Grande"/>
                <a:cs typeface="Lucida Grande"/>
              </a:rPr>
              <a:t>isolated photons </a:t>
            </a:r>
            <a:r>
              <a:rPr lang="en-US" dirty="0" smtClean="0">
                <a:ea typeface="Lucida Grande"/>
                <a:cs typeface="Lucida Grande"/>
              </a:rPr>
              <a:t> - </a:t>
            </a:r>
            <a:r>
              <a:rPr lang="en-US" dirty="0" smtClean="0">
                <a:effectLst/>
                <a:ea typeface="Lucida Grande"/>
                <a:cs typeface="Lucida Grande"/>
              </a:rPr>
              <a:t> </a:t>
            </a:r>
            <a:r>
              <a:rPr lang="en-US" dirty="0" smtClean="0">
                <a:effectLst/>
              </a:rPr>
              <a:t>E</a:t>
            </a:r>
            <a:r>
              <a:rPr lang="en-US" baseline="-25000" dirty="0" smtClean="0">
                <a:effectLst/>
              </a:rPr>
              <a:t>T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(</a:t>
            </a:r>
            <a:r>
              <a:rPr lang="en-US" dirty="0">
                <a:effectLst/>
                <a:ea typeface="Lucida Grande"/>
                <a:cs typeface="Lucida Grande"/>
              </a:rPr>
              <a:t>γ</a:t>
            </a:r>
            <a:r>
              <a:rPr lang="en-US" baseline="-25000" dirty="0">
                <a:effectLst/>
                <a:ea typeface="Lucida Grande"/>
                <a:cs typeface="Lucida Grande"/>
              </a:rPr>
              <a:t>1</a:t>
            </a:r>
            <a:r>
              <a:rPr lang="en-US" dirty="0">
                <a:effectLst/>
                <a:ea typeface="Lucida Grande"/>
                <a:cs typeface="Lucida Grande"/>
              </a:rPr>
              <a:t>, γ</a:t>
            </a:r>
            <a:r>
              <a:rPr lang="en-US" baseline="-25000" dirty="0">
                <a:effectLst/>
                <a:ea typeface="Lucida Grande"/>
                <a:cs typeface="Lucida Grande"/>
              </a:rPr>
              <a:t>2</a:t>
            </a:r>
            <a:r>
              <a:rPr lang="en-US" dirty="0">
                <a:effectLst/>
              </a:rPr>
              <a:t>) &gt; </a:t>
            </a:r>
            <a:r>
              <a:rPr lang="en-US" dirty="0" smtClean="0"/>
              <a:t>40</a:t>
            </a:r>
            <a:r>
              <a:rPr lang="en-US" dirty="0" smtClean="0">
                <a:effectLst/>
              </a:rPr>
              <a:t>, </a:t>
            </a:r>
            <a:r>
              <a:rPr lang="en-US" dirty="0" smtClean="0"/>
              <a:t>30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 </a:t>
            </a:r>
            <a:r>
              <a:rPr lang="fr-FR" dirty="0"/>
              <a:t>(√s=8 </a:t>
            </a:r>
            <a:r>
              <a:rPr lang="fr-FR" dirty="0" err="1"/>
              <a:t>TeV</a:t>
            </a:r>
            <a:r>
              <a:rPr lang="fr-FR" dirty="0" smtClean="0"/>
              <a:t>)</a:t>
            </a:r>
            <a:endParaRPr lang="en-US" dirty="0" smtClean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</a:rPr>
              <a:t>Main background: </a:t>
            </a:r>
            <a:r>
              <a:rPr lang="en-US" dirty="0" err="1">
                <a:effectLst/>
                <a:ea typeface="Lucida Grande"/>
                <a:cs typeface="Lucida Grande"/>
              </a:rPr>
              <a:t>γγ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continuum (irreducible, smooth, ..) as well as </a:t>
            </a:r>
            <a:r>
              <a:rPr lang="fr-FR" dirty="0" err="1" smtClean="0">
                <a:latin typeface="Symbol" charset="2"/>
                <a:cs typeface="Symbol" charset="2"/>
              </a:rPr>
              <a:t>g</a:t>
            </a:r>
            <a:r>
              <a:rPr lang="fr-FR" dirty="0" err="1" smtClean="0"/>
              <a:t>j</a:t>
            </a:r>
            <a:r>
              <a:rPr lang="fr-FR" dirty="0" smtClean="0"/>
              <a:t> </a:t>
            </a:r>
            <a:r>
              <a:rPr lang="fr-FR" dirty="0"/>
              <a:t>and </a:t>
            </a:r>
            <a:r>
              <a:rPr lang="fr-FR" dirty="0" err="1" smtClean="0"/>
              <a:t>jj</a:t>
            </a:r>
            <a:r>
              <a:rPr lang="fr-FR" dirty="0" smtClean="0"/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Events divided into categories based on </a:t>
            </a:r>
            <a:r>
              <a:rPr lang="en-US" dirty="0" smtClean="0">
                <a:effectLst/>
                <a:ea typeface="Lucida Grande"/>
                <a:cs typeface="Lucida Grande"/>
              </a:rPr>
              <a:t>η</a:t>
            </a:r>
            <a:r>
              <a:rPr lang="en-US" dirty="0">
                <a:effectLst/>
              </a:rPr>
              <a:t>-</a:t>
            </a:r>
            <a:r>
              <a:rPr lang="en-US" dirty="0" smtClean="0">
                <a:effectLst/>
              </a:rPr>
              <a:t>photon (e.g. central, rest, …) converted/unconverted, </a:t>
            </a:r>
            <a:r>
              <a:rPr lang="en-US" dirty="0" err="1" smtClean="0">
                <a:effectLst/>
              </a:rPr>
              <a:t>p</a:t>
            </a:r>
            <a:r>
              <a:rPr lang="en-US" baseline="-25000" dirty="0" err="1" smtClean="0">
                <a:effectLst/>
              </a:rPr>
              <a:t>T</a:t>
            </a:r>
            <a:r>
              <a:rPr lang="en-US" baseline="30000" dirty="0" err="1" smtClean="0">
                <a:effectLst/>
                <a:ea typeface="Lucida Grande"/>
                <a:cs typeface="Lucida Grande"/>
              </a:rPr>
              <a:t>γγ</a:t>
            </a:r>
            <a:r>
              <a:rPr lang="en-US" dirty="0" smtClean="0">
                <a:effectLst/>
              </a:rPr>
              <a:t> along thrust axis (varying s/b)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Events divided </a:t>
            </a:r>
            <a:r>
              <a:rPr lang="en-US" dirty="0"/>
              <a:t>into </a:t>
            </a:r>
            <a:r>
              <a:rPr lang="en-US" dirty="0" err="1" smtClean="0"/>
              <a:t>ggF</a:t>
            </a:r>
            <a:r>
              <a:rPr lang="en-US" dirty="0" smtClean="0"/>
              <a:t> or VH (</a:t>
            </a:r>
            <a:r>
              <a:rPr lang="en-US" dirty="0" err="1"/>
              <a:t>lepton+E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 smtClean="0"/>
              <a:t>) or VBF (</a:t>
            </a:r>
            <a:r>
              <a:rPr lang="en-US" dirty="0"/>
              <a:t>two-jet</a:t>
            </a:r>
            <a:r>
              <a:rPr lang="en-US" dirty="0" smtClean="0"/>
              <a:t>) categories </a:t>
            </a:r>
            <a:r>
              <a:rPr lang="fr-FR" dirty="0"/>
              <a:t>(√s=8 </a:t>
            </a:r>
            <a:r>
              <a:rPr lang="fr-FR" dirty="0" err="1"/>
              <a:t>TeV</a:t>
            </a:r>
            <a:r>
              <a:rPr lang="fr-FR" dirty="0" smtClean="0"/>
              <a:t>)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Main channel with s</a:t>
            </a:r>
            <a:r>
              <a:rPr lang="en-US" dirty="0" smtClean="0">
                <a:effectLst/>
              </a:rPr>
              <a:t>ensitivity to VBF production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Significance 7.4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(4.3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expected), mass resolution 1.4 – 2.5 </a:t>
            </a:r>
            <a:r>
              <a:rPr lang="en-US" dirty="0" err="1" smtClean="0"/>
              <a:t>GeV</a:t>
            </a:r>
            <a:endParaRPr lang="en-US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2" name="Picture 7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8247"/>
            <a:ext cx="1864760" cy="13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99" y="12700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4e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r="1666"/>
          <a:stretch/>
        </p:blipFill>
        <p:spPr>
          <a:xfrm>
            <a:off x="2676749" y="188640"/>
            <a:ext cx="6359747" cy="38149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6512" y="2780928"/>
            <a:ext cx="9180512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chemeClr val="bg1"/>
                </a:solidFill>
                <a:ea typeface="Lucida Grande"/>
                <a:cs typeface="Lucida Grande"/>
              </a:rPr>
              <a:t>SM expectation: </a:t>
            </a:r>
            <a:r>
              <a:rPr lang="en-US" dirty="0" err="1" smtClean="0">
                <a:solidFill>
                  <a:schemeClr val="bg1"/>
                </a:solidFill>
                <a:ea typeface="Lucida Grande"/>
                <a:cs typeface="Lucida Grande"/>
              </a:rPr>
              <a:t>σ</a:t>
            </a:r>
            <a:r>
              <a:rPr lang="en-US" baseline="-25000" dirty="0" err="1" smtClean="0">
                <a:solidFill>
                  <a:schemeClr val="bg1"/>
                </a:solidFill>
                <a:ea typeface="Lucida Grande"/>
                <a:cs typeface="Lucida Grande"/>
              </a:rPr>
              <a:t>vis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 1.3 </a:t>
            </a:r>
            <a:r>
              <a:rPr lang="en-US" dirty="0" err="1" smtClean="0">
                <a:solidFill>
                  <a:schemeClr val="bg1"/>
                </a:solidFill>
              </a:rPr>
              <a:t>fb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with </a:t>
            </a:r>
            <a:r>
              <a:rPr lang="en-US" dirty="0" smtClean="0">
                <a:solidFill>
                  <a:schemeClr val="bg1"/>
                </a:solidFill>
              </a:rPr>
              <a:t>high experimental purity </a:t>
            </a:r>
            <a:r>
              <a:rPr lang="en-US" dirty="0">
                <a:solidFill>
                  <a:schemeClr val="bg1"/>
                </a:solidFill>
              </a:rPr>
              <a:t>~ </a:t>
            </a:r>
            <a:r>
              <a:rPr lang="en-US" dirty="0" smtClean="0">
                <a:solidFill>
                  <a:schemeClr val="bg1"/>
                </a:solidFill>
              </a:rPr>
              <a:t>60% </a:t>
            </a:r>
            <a:endParaRPr lang="en-US" dirty="0">
              <a:solidFill>
                <a:schemeClr val="bg1"/>
              </a:solidFill>
              <a:ea typeface="Lucida Grande"/>
              <a:cs typeface="Lucida Grande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Good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lepton reconstruction and identification: p</a:t>
            </a:r>
            <a:r>
              <a:rPr lang="en-US" baseline="-25000" dirty="0" smtClean="0">
                <a:solidFill>
                  <a:schemeClr val="bg1"/>
                </a:solidFill>
                <a:effectLst/>
              </a:rPr>
              <a:t>T1</a:t>
            </a:r>
            <a:r>
              <a:rPr lang="en-US" dirty="0" smtClean="0">
                <a:solidFill>
                  <a:schemeClr val="bg1"/>
                </a:solidFill>
              </a:rPr>
              <a:t>, p</a:t>
            </a:r>
            <a:r>
              <a:rPr lang="en-US" baseline="-25000" dirty="0" smtClean="0">
                <a:solidFill>
                  <a:schemeClr val="bg1"/>
                </a:solidFill>
              </a:rPr>
              <a:t>T2</a:t>
            </a:r>
            <a:r>
              <a:rPr lang="en-US" dirty="0" smtClean="0">
                <a:solidFill>
                  <a:schemeClr val="bg1"/>
                </a:solidFill>
              </a:rPr>
              <a:t>, p</a:t>
            </a:r>
            <a:r>
              <a:rPr lang="en-US" baseline="-25000" dirty="0" smtClean="0">
                <a:solidFill>
                  <a:schemeClr val="bg1"/>
                </a:solidFill>
              </a:rPr>
              <a:t>T3</a:t>
            </a:r>
            <a:r>
              <a:rPr lang="en-US" dirty="0" smtClean="0">
                <a:solidFill>
                  <a:schemeClr val="bg1"/>
                </a:solidFill>
              </a:rPr>
              <a:t>, p</a:t>
            </a:r>
            <a:r>
              <a:rPr lang="en-US" baseline="-25000" dirty="0" smtClean="0">
                <a:solidFill>
                  <a:schemeClr val="bg1"/>
                </a:solidFill>
              </a:rPr>
              <a:t>T4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20, 15, 10, 7 (6)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 for e (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endParaRPr lang="en-US" baseline="-25000" dirty="0" smtClean="0">
              <a:solidFill>
                <a:schemeClr val="bg1"/>
              </a:solidFill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bg1"/>
                </a:solidFill>
                <a:effectLst/>
              </a:rPr>
              <a:t>Good lepton energy/momentum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H</a:t>
            </a:r>
            <a:r>
              <a:rPr lang="en-US" baseline="30000" dirty="0" err="1" smtClean="0">
                <a:solidFill>
                  <a:schemeClr val="bg1"/>
                </a:solidFill>
              </a:rPr>
              <a:t>rec</a:t>
            </a:r>
            <a:r>
              <a:rPr lang="en-US" dirty="0" smtClean="0">
                <a:solidFill>
                  <a:schemeClr val="bg1"/>
                </a:solidFill>
              </a:rPr>
              <a:t> r</a:t>
            </a:r>
            <a:r>
              <a:rPr lang="en-US" dirty="0" smtClean="0">
                <a:solidFill>
                  <a:schemeClr val="bg1"/>
                </a:solidFill>
                <a:effectLst/>
              </a:rPr>
              <a:t>esolution: 4</a:t>
            </a:r>
            <a:r>
              <a:rPr lang="en-US" dirty="0" smtClean="0">
                <a:solidFill>
                  <a:schemeClr val="bg1"/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effectLst/>
              </a:rPr>
              <a:t>, 2e2</a:t>
            </a:r>
            <a:r>
              <a:rPr lang="en-US" dirty="0" smtClean="0">
                <a:solidFill>
                  <a:schemeClr val="bg1"/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effectLst/>
              </a:rPr>
              <a:t>, 4e = 1.6, 1.9, 2.4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GeV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bg1"/>
                </a:solidFill>
                <a:effectLst/>
              </a:rPr>
              <a:t>Good control of reducible backgrounds (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Zbb</a:t>
            </a:r>
            <a:r>
              <a:rPr lang="en-US" dirty="0" smtClean="0">
                <a:solidFill>
                  <a:schemeClr val="bg1"/>
                </a:solidFill>
                <a:effectLst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Z+jets</a:t>
            </a:r>
            <a:r>
              <a:rPr lang="en-US" dirty="0" smtClean="0">
                <a:solidFill>
                  <a:schemeClr val="bg1"/>
                </a:solidFill>
                <a:effectLst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tt</a:t>
            </a:r>
            <a:r>
              <a:rPr lang="en-US" dirty="0" smtClean="0">
                <a:solidFill>
                  <a:schemeClr val="bg1"/>
                </a:solidFill>
                <a:effectLst/>
              </a:rPr>
              <a:t>) in low-mass region: </a:t>
            </a:r>
          </a:p>
          <a:p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cannot rely on MC alone (theoretical uncertainties, b/</a:t>
            </a:r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q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-jet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lepton </a:t>
            </a:r>
            <a:r>
              <a:rPr lang="en-US" dirty="0" err="1" smtClean="0">
                <a:solidFill>
                  <a:schemeClr val="bg1"/>
                </a:solidFill>
                <a:effectLst/>
                <a:sym typeface="Wingdings"/>
              </a:rPr>
              <a:t>modelling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, ..)</a:t>
            </a:r>
          </a:p>
          <a:p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need to compare MC to data in background-enriched control regions (but low statistics ..)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ivided </a:t>
            </a:r>
            <a:r>
              <a:rPr lang="en-US" dirty="0">
                <a:solidFill>
                  <a:schemeClr val="bg1"/>
                </a:solidFill>
              </a:rPr>
              <a:t>into </a:t>
            </a:r>
            <a:r>
              <a:rPr lang="en-US" dirty="0" err="1" smtClean="0">
                <a:solidFill>
                  <a:schemeClr val="bg1"/>
                </a:solidFill>
              </a:rPr>
              <a:t>ggF</a:t>
            </a:r>
            <a:r>
              <a:rPr lang="en-US" dirty="0" smtClean="0">
                <a:solidFill>
                  <a:schemeClr val="bg1"/>
                </a:solidFill>
              </a:rPr>
              <a:t> or VBF (</a:t>
            </a:r>
            <a:r>
              <a:rPr lang="en-US" dirty="0">
                <a:solidFill>
                  <a:schemeClr val="bg1"/>
                </a:solidFill>
              </a:rPr>
              <a:t>two-jet,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dirty="0">
                <a:solidFill>
                  <a:schemeClr val="bg1"/>
                </a:solidFill>
              </a:rPr>
              <a:t> &gt; 3,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30000" dirty="0" err="1" smtClean="0">
                <a:solidFill>
                  <a:schemeClr val="bg1"/>
                </a:solidFill>
              </a:rPr>
              <a:t>rec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&gt; </a:t>
            </a:r>
            <a:r>
              <a:rPr lang="en-US" dirty="0" smtClean="0">
                <a:solidFill>
                  <a:schemeClr val="bg1"/>
                </a:solidFill>
              </a:rPr>
              <a:t>350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eV</a:t>
            </a:r>
            <a:r>
              <a:rPr lang="en-US" dirty="0" smtClean="0">
                <a:solidFill>
                  <a:schemeClr val="bg1"/>
                </a:solidFill>
              </a:rPr>
              <a:t>) or VH (addl. </a:t>
            </a:r>
            <a:r>
              <a:rPr lang="en-US" dirty="0">
                <a:solidFill>
                  <a:schemeClr val="bg1"/>
                </a:solidFill>
              </a:rPr>
              <a:t>lepton </a:t>
            </a:r>
            <a:r>
              <a:rPr lang="en-US" dirty="0" smtClean="0">
                <a:solidFill>
                  <a:schemeClr val="bg1"/>
                </a:solidFill>
              </a:rPr>
              <a:t>) categories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Significance 6.6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(4.4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expected), mass resolution  1.6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dirty="0" smtClean="0">
                <a:solidFill>
                  <a:schemeClr val="bg1"/>
                </a:solidFill>
              </a:rPr>
              <a:t>2.4 </a:t>
            </a:r>
            <a:r>
              <a:rPr lang="en-US" dirty="0" err="1">
                <a:solidFill>
                  <a:schemeClr val="bg1"/>
                </a:solidFill>
              </a:rPr>
              <a:t>GeV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(with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constraint)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332741" y="152126"/>
            <a:ext cx="898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GB" sz="2800" dirty="0"/>
              <a:t>→</a:t>
            </a:r>
            <a:r>
              <a:rPr lang="en-US"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4l</a:t>
            </a:r>
            <a:endParaRPr lang="en-US" sz="2000" dirty="0" smtClean="0">
              <a:solidFill>
                <a:srgbClr val="FFFFFF"/>
              </a:solidFill>
              <a:latin typeface=""/>
              <a:cs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2" name="ZoneTexte 10"/>
          <p:cNvSpPr txBox="1"/>
          <p:nvPr/>
        </p:nvSpPr>
        <p:spPr>
          <a:xfrm>
            <a:off x="218850" y="2204864"/>
            <a:ext cx="1526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 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fr-FR" sz="1600" dirty="0" smtClean="0"/>
              <a:t>arXiv:1307.1427 </a:t>
            </a:r>
          </a:p>
        </p:txBody>
      </p:sp>
      <p:graphicFrame>
        <p:nvGraphicFramePr>
          <p:cNvPr id="13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79710"/>
              </p:ext>
            </p:extLst>
          </p:nvPr>
        </p:nvGraphicFramePr>
        <p:xfrm>
          <a:off x="2030780" y="5445224"/>
          <a:ext cx="7077724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431"/>
                <a:gridCol w="1769431"/>
                <a:gridCol w="1769431"/>
                <a:gridCol w="1769431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Observed</a:t>
                      </a:r>
                      <a:endParaRPr lang="fr-FR" sz="1600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(</a:t>
                      </a:r>
                      <a:r>
                        <a:rPr lang="fr-FR" sz="1200" dirty="0" err="1" smtClean="0">
                          <a:solidFill>
                            <a:srgbClr val="FFC000"/>
                          </a:solidFill>
                        </a:rPr>
                        <a:t>m</a:t>
                      </a:r>
                      <a:r>
                        <a:rPr lang="fr-FR" sz="1200" baseline="-25000" dirty="0" err="1" smtClean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fr-FR" sz="1200" baseline="30000" dirty="0" err="1" smtClean="0">
                          <a:solidFill>
                            <a:srgbClr val="FFC000"/>
                          </a:solidFill>
                        </a:rPr>
                        <a:t>rec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 = 125 ±5</a:t>
                      </a:r>
                      <a:r>
                        <a:rPr lang="fr-FR" sz="12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200" baseline="0" dirty="0" err="1" smtClean="0">
                          <a:solidFill>
                            <a:srgbClr val="FFC000"/>
                          </a:solidFill>
                        </a:rPr>
                        <a:t>GeV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)</a:t>
                      </a:r>
                      <a:endParaRPr lang="fr-FR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Expected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purity</a:t>
                      </a:r>
                      <a:endParaRPr lang="fr-FR" sz="1600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s/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s+b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(√s=7&amp;8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Main backgrounds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∫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Ldt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(√s=7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      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32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15.9/27.2 = 58%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ZZ,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Z+jets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, top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4.6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20.7 fb</a:t>
                      </a:r>
                      <a:r>
                        <a:rPr lang="fr-FR" sz="1600" baseline="30000" dirty="0" smtClean="0">
                          <a:solidFill>
                            <a:srgbClr val="FFC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9" descr="https://atlas.web.cern.ch/Atlas/GROUPS/PHYSICS/PAPERS/HIGG-2013-02/fig_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" y="620688"/>
            <a:ext cx="1996720" cy="19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13" y="32465"/>
            <a:ext cx="9144000" cy="5232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aphicFrame>
        <p:nvGraphicFramePr>
          <p:cNvPr id="8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034861"/>
              </p:ext>
            </p:extLst>
          </p:nvPr>
        </p:nvGraphicFramePr>
        <p:xfrm>
          <a:off x="8135124" y="5820093"/>
          <a:ext cx="677085" cy="44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62" name="Équation" r:id="rId3" imgW="393120" imgH="264960" progId="Equation.3">
                  <p:embed/>
                </p:oleObj>
              </mc:Choice>
              <mc:Fallback>
                <p:oleObj name="Équation" r:id="rId3" imgW="393120" imgH="264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5124" y="5820093"/>
                        <a:ext cx="677085" cy="448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1" descr="lvlv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45165"/>
            <a:ext cx="9144000" cy="51669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612" y="188640"/>
            <a:ext cx="2955899" cy="2044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61418" y="46968"/>
            <a:ext cx="2955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rebuchet MS"/>
                <a:cs typeface="Trebuchet MS"/>
              </a:rPr>
              <a:t>H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GB" sz="2800" dirty="0"/>
              <a:t>→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i="1" dirty="0" smtClean="0">
                <a:latin typeface="Trebuchet MS"/>
                <a:cs typeface="Trebuchet MS"/>
              </a:rPr>
              <a:t>WW</a:t>
            </a:r>
            <a:r>
              <a:rPr lang="en-US" sz="2800" baseline="30000" dirty="0" smtClean="0"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latin typeface="Trebuchet MS"/>
                <a:cs typeface="Trebuchet MS"/>
              </a:rPr>
              <a:t>)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</a:p>
          <a:p>
            <a:r>
              <a:rPr lang="en-US" sz="2800" dirty="0">
                <a:latin typeface="Trebuchet MS"/>
                <a:cs typeface="Trebuchet MS"/>
              </a:rPr>
              <a:t> </a:t>
            </a:r>
            <a:endParaRPr lang="en-US" sz="1400" dirty="0" smtClean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12" y="2636912"/>
            <a:ext cx="9144000" cy="25853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a typeface="Lucida Grande"/>
                <a:cs typeface="Lucida Grande"/>
              </a:rPr>
              <a:t>SM expectation: </a:t>
            </a:r>
            <a:r>
              <a:rPr lang="en-US" dirty="0" err="1" smtClean="0">
                <a:ea typeface="Lucida Grande"/>
                <a:cs typeface="Lucida Grande"/>
              </a:rPr>
              <a:t>σ</a:t>
            </a:r>
            <a:r>
              <a:rPr lang="en-US" baseline="-25000" dirty="0" err="1" smtClean="0">
                <a:ea typeface="Lucida Grande"/>
                <a:cs typeface="Lucida Grande"/>
              </a:rPr>
              <a:t>vis</a:t>
            </a:r>
            <a:r>
              <a:rPr lang="en-US" dirty="0" smtClean="0"/>
              <a:t> </a:t>
            </a:r>
            <a:r>
              <a:rPr lang="en-US" dirty="0"/>
              <a:t>~ 7</a:t>
            </a:r>
            <a:r>
              <a:rPr lang="en-US" dirty="0" smtClean="0"/>
              <a:t> </a:t>
            </a:r>
            <a:r>
              <a:rPr lang="en-US" dirty="0" err="1"/>
              <a:t>fb</a:t>
            </a:r>
            <a:r>
              <a:rPr lang="en-US" dirty="0"/>
              <a:t> </a:t>
            </a:r>
            <a:r>
              <a:rPr lang="en-US" dirty="0" smtClean="0"/>
              <a:t>with experimental purity ~ 13% </a:t>
            </a:r>
            <a:r>
              <a:rPr lang="fr-FR" dirty="0" smtClean="0"/>
              <a:t>(</a:t>
            </a:r>
            <a:r>
              <a:rPr lang="fr-FR" dirty="0"/>
              <a:t>√s=8 </a:t>
            </a:r>
            <a:r>
              <a:rPr lang="fr-FR" dirty="0" err="1"/>
              <a:t>TeV</a:t>
            </a:r>
            <a:r>
              <a:rPr lang="fr-FR" dirty="0" smtClean="0"/>
              <a:t>)</a:t>
            </a:r>
            <a:endParaRPr lang="en-US" dirty="0" smtClean="0">
              <a:effectLst/>
              <a:ea typeface="Lucida Grande"/>
              <a:cs typeface="Lucida Grande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i="1" dirty="0" err="1" smtClean="0">
                <a:latin typeface="Trebuchet MS"/>
                <a:cs typeface="Trebuchet MS"/>
              </a:rPr>
              <a:t>ee,eµ,</a:t>
            </a:r>
            <a:r>
              <a:rPr lang="en-US" i="1" dirty="0" err="1" smtClean="0">
                <a:latin typeface="Symbol" pitchFamily="18" charset="2"/>
                <a:cs typeface="Trebuchet MS"/>
              </a:rPr>
              <a:t>mm</a:t>
            </a:r>
            <a:r>
              <a:rPr lang="en-US" i="1" dirty="0" smtClean="0">
                <a:latin typeface="Trebuchet MS"/>
                <a:cs typeface="Trebuchet MS"/>
              </a:rPr>
              <a:t> </a:t>
            </a:r>
            <a:r>
              <a:rPr lang="en-US" dirty="0">
                <a:latin typeface="Trebuchet MS"/>
                <a:cs typeface="Trebuchet MS"/>
              </a:rPr>
              <a:t>+ </a:t>
            </a:r>
            <a:r>
              <a:rPr lang="en-US" dirty="0">
                <a:ea typeface="Lucida Grande"/>
                <a:cs typeface="Lucida Grande"/>
              </a:rPr>
              <a:t>2ν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final state: t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wo </a:t>
            </a:r>
            <a:r>
              <a:rPr lang="en-US" dirty="0">
                <a:ea typeface="Lucida Grande"/>
                <a:cs typeface="Lucida Grande"/>
                <a:sym typeface="Wingdings"/>
              </a:rPr>
              <a:t>isolated opposite-sign leptons,  large </a:t>
            </a:r>
            <a:r>
              <a:rPr lang="en-US" dirty="0" err="1">
                <a:ea typeface="Lucida Grande"/>
                <a:cs typeface="Lucida Grande"/>
                <a:sym typeface="Wingdings"/>
              </a:rPr>
              <a:t>E</a:t>
            </a:r>
            <a:r>
              <a:rPr lang="en-US" baseline="-25000" dirty="0" err="1">
                <a:ea typeface="Lucida Grande"/>
                <a:cs typeface="Lucida Grande"/>
                <a:sym typeface="Wingdings"/>
              </a:rPr>
              <a:t>T</a:t>
            </a:r>
            <a:r>
              <a:rPr lang="en-US" baseline="30000" dirty="0" err="1">
                <a:ea typeface="Lucida Grande"/>
                <a:cs typeface="Lucida Grande"/>
                <a:sym typeface="Wingdings"/>
              </a:rPr>
              <a:t>miss</a:t>
            </a:r>
            <a:r>
              <a:rPr lang="en-US" baseline="30000" dirty="0">
                <a:ea typeface="Lucida Grande"/>
                <a:cs typeface="Lucida Grande"/>
                <a:sym typeface="Wingdings"/>
              </a:rPr>
              <a:t> </a:t>
            </a:r>
            <a:endParaRPr lang="en-US" dirty="0">
              <a:ea typeface="Lucida Grande"/>
              <a:cs typeface="Lucida Grande"/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a typeface="Lucida Grande"/>
                <a:cs typeface="Lucida Grande"/>
              </a:rPr>
              <a:t>C</a:t>
            </a:r>
            <a:r>
              <a:rPr lang="en-US" dirty="0" smtClean="0">
                <a:effectLst/>
                <a:ea typeface="Lucida Grande"/>
                <a:cs typeface="Lucida Grande"/>
              </a:rPr>
              <a:t>hallenging: 2ν </a:t>
            </a:r>
            <a:r>
              <a:rPr lang="en-US" dirty="0">
                <a:latin typeface="Symbol" charset="2"/>
                <a:cs typeface="Symbol" charset="2"/>
              </a:rPr>
              <a:t>®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 “counting channel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”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>
                <a:effectLst/>
                <a:ea typeface="Lucida Grande"/>
                <a:cs typeface="Lucida Grande"/>
                <a:sym typeface="Wingdings"/>
              </a:rPr>
              <a:t>N</a:t>
            </a:r>
            <a:r>
              <a:rPr lang="en-US" baseline="-25000" dirty="0" err="1" smtClean="0">
                <a:effectLst/>
                <a:ea typeface="Lucida Grande"/>
                <a:cs typeface="Lucida Grande"/>
                <a:sym typeface="Wingdings"/>
              </a:rPr>
              <a:t>jet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 </a:t>
            </a:r>
            <a:r>
              <a:rPr lang="en-US" dirty="0">
                <a:ea typeface="Lucida Grande"/>
                <a:cs typeface="Lucida Grande"/>
                <a:sym typeface="Wingdings"/>
              </a:rPr>
              <a:t>classification (0,1, &gt;= 2 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jet) 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to separate </a:t>
            </a:r>
            <a:r>
              <a:rPr lang="en-US" dirty="0" err="1" smtClean="0">
                <a:effectLst/>
                <a:ea typeface="Lucida Grande"/>
                <a:cs typeface="Lucida Grande"/>
                <a:sym typeface="Wingdings"/>
              </a:rPr>
              <a:t>ggF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 and VBF (2%, 1%, 81%) processes</a:t>
            </a:r>
            <a:endParaRPr lang="en-US" dirty="0" smtClean="0">
              <a:effectLst/>
              <a:ea typeface="Lucida Grande"/>
              <a:cs typeface="Lucida Grande"/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Main backgrounds: WW, </a:t>
            </a:r>
            <a:r>
              <a:rPr lang="en-US" dirty="0" err="1" smtClean="0">
                <a:effectLst/>
              </a:rPr>
              <a:t>Wt</a:t>
            </a:r>
            <a:r>
              <a:rPr lang="en-US" dirty="0" smtClean="0"/>
              <a:t>, top</a:t>
            </a:r>
            <a:r>
              <a:rPr lang="en-US" dirty="0" smtClean="0">
                <a:effectLst/>
              </a:rPr>
              <a:t>,</a:t>
            </a:r>
            <a:r>
              <a:rPr lang="en-US" dirty="0"/>
              <a:t> </a:t>
            </a:r>
            <a:r>
              <a:rPr lang="en-US" dirty="0" err="1"/>
              <a:t>W+jets</a:t>
            </a:r>
            <a:r>
              <a:rPr lang="en-US" dirty="0"/>
              <a:t>,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Z+jets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>
                <a:effectLst/>
                <a:ea typeface="Lucida Grande"/>
                <a:cs typeface="Lucida Grande"/>
                <a:sym typeface="Wingdings"/>
              </a:rPr>
              <a:t>m</a:t>
            </a:r>
            <a:r>
              <a:rPr lang="en-US" baseline="-25000" dirty="0" err="1" smtClean="0">
                <a:effectLst/>
                <a:ea typeface="Lucida Grande"/>
                <a:cs typeface="Lucida Grande"/>
                <a:sym typeface="Wingdings"/>
              </a:rPr>
              <a:t>ll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 </a:t>
            </a:r>
            <a:r>
              <a:rPr lang="en-US" dirty="0">
                <a:effectLst/>
                <a:ea typeface="Lucida Grande"/>
                <a:cs typeface="Lucida Grande"/>
                <a:sym typeface="Wingdings"/>
              </a:rPr>
              <a:t>≠ </a:t>
            </a:r>
            <a:r>
              <a:rPr lang="en-US" dirty="0" err="1">
                <a:effectLst/>
                <a:ea typeface="Lucida Grande"/>
                <a:cs typeface="Lucida Grande"/>
                <a:sym typeface="Wingdings"/>
              </a:rPr>
              <a:t>m</a:t>
            </a:r>
            <a:r>
              <a:rPr lang="en-US" baseline="-25000" dirty="0" err="1" smtClean="0">
                <a:effectLst/>
                <a:ea typeface="Lucida Grande"/>
                <a:cs typeface="Lucida Grande"/>
                <a:sym typeface="Wingdings"/>
              </a:rPr>
              <a:t>Z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, b</a:t>
            </a:r>
            <a:r>
              <a:rPr lang="en-US" dirty="0">
                <a:effectLst/>
                <a:ea typeface="Lucida Grande"/>
                <a:cs typeface="Lucida Grande"/>
                <a:sym typeface="Wingdings"/>
              </a:rPr>
              <a:t>-jet 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veto, …  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 Topological cuts </a:t>
            </a:r>
            <a:r>
              <a:rPr lang="en-US" dirty="0" smtClean="0">
                <a:effectLst/>
                <a:sym typeface="Wingdings"/>
              </a:rPr>
              <a:t>against “irreducible” WW </a:t>
            </a:r>
            <a:r>
              <a:rPr lang="en-US" dirty="0" err="1" smtClean="0">
                <a:effectLst/>
                <a:sym typeface="Wingdings"/>
              </a:rPr>
              <a:t>bkgd</a:t>
            </a:r>
            <a:r>
              <a:rPr lang="en-US" dirty="0" smtClean="0">
                <a:effectLst/>
                <a:sym typeface="Wingdings"/>
              </a:rPr>
              <a:t>: </a:t>
            </a:r>
            <a:r>
              <a:rPr lang="en-US" dirty="0" err="1" smtClean="0">
                <a:effectLst/>
                <a:ea typeface="Lucida Grande"/>
                <a:cs typeface="Lucida Grande"/>
                <a:sym typeface="Wingdings"/>
              </a:rPr>
              <a:t>p</a:t>
            </a:r>
            <a:r>
              <a:rPr lang="en-US" baseline="-25000" dirty="0" err="1" smtClean="0">
                <a:effectLst/>
                <a:ea typeface="Lucida Grande"/>
                <a:cs typeface="Lucida Grande"/>
                <a:sym typeface="Wingdings"/>
              </a:rPr>
              <a:t>Tll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, </a:t>
            </a:r>
            <a:r>
              <a:rPr lang="en-US" dirty="0" err="1">
                <a:effectLst/>
                <a:ea typeface="Lucida Grande"/>
                <a:cs typeface="Lucida Grande"/>
                <a:sym typeface="Wingdings"/>
              </a:rPr>
              <a:t>m</a:t>
            </a:r>
            <a:r>
              <a:rPr lang="en-US" baseline="-25000" dirty="0" err="1" smtClean="0">
                <a:effectLst/>
                <a:ea typeface="Lucida Grande"/>
                <a:cs typeface="Lucida Grande"/>
                <a:sym typeface="Wingdings"/>
              </a:rPr>
              <a:t>ll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, </a:t>
            </a:r>
            <a:r>
              <a:rPr lang="en-US" dirty="0" err="1" smtClean="0">
                <a:effectLst/>
                <a:ea typeface="Lucida Grande"/>
                <a:cs typeface="Lucida Grande"/>
                <a:sym typeface="Wingdings"/>
              </a:rPr>
              <a:t>Δϕ</a:t>
            </a:r>
            <a:r>
              <a:rPr lang="en-US" baseline="-25000" dirty="0" err="1" smtClean="0">
                <a:effectLst/>
                <a:sym typeface="Wingdings"/>
              </a:rPr>
              <a:t>ll</a:t>
            </a:r>
            <a:r>
              <a:rPr lang="en-US" baseline="-25000" dirty="0" smtClean="0">
                <a:effectLst/>
                <a:sym typeface="Wingdings"/>
              </a:rPr>
              <a:t> </a:t>
            </a:r>
            <a:r>
              <a:rPr lang="en-US" sz="1400" dirty="0" smtClean="0">
                <a:effectLst/>
                <a:sym typeface="Wingdings"/>
              </a:rPr>
              <a:t>(smaller for scalar Higgs), </a:t>
            </a:r>
            <a:r>
              <a:rPr lang="en-US" sz="1400" dirty="0" err="1" smtClean="0">
                <a:effectLst/>
                <a:sym typeface="Wingdings"/>
              </a:rPr>
              <a:t>m</a:t>
            </a:r>
            <a:r>
              <a:rPr lang="en-US" sz="1400" baseline="-25000" dirty="0" err="1" smtClean="0">
                <a:effectLst/>
                <a:sym typeface="Wingdings"/>
              </a:rPr>
              <a:t>T</a:t>
            </a:r>
            <a:r>
              <a:rPr lang="en-US" sz="1400" dirty="0" smtClean="0">
                <a:effectLst/>
                <a:sym typeface="Wingdings"/>
              </a:rPr>
              <a:t> (</a:t>
            </a:r>
            <a:r>
              <a:rPr lang="en-US" sz="1400" dirty="0" err="1" smtClean="0">
                <a:effectLst/>
                <a:sym typeface="Wingdings"/>
              </a:rPr>
              <a:t>ll</a:t>
            </a:r>
            <a:r>
              <a:rPr lang="en-US" sz="1400" dirty="0" smtClean="0">
                <a:effectLst/>
                <a:sym typeface="Wingdings"/>
              </a:rPr>
              <a:t>,</a:t>
            </a:r>
            <a:r>
              <a:rPr lang="en-US" sz="1400" dirty="0">
                <a:effectLst/>
                <a:ea typeface="Lucida Grande"/>
                <a:cs typeface="Lucida Grande"/>
                <a:sym typeface="Wingdings"/>
              </a:rPr>
              <a:t> </a:t>
            </a:r>
            <a:r>
              <a:rPr lang="en-US" sz="1400" dirty="0" err="1" smtClean="0">
                <a:effectLst/>
                <a:ea typeface="Lucida Grande"/>
                <a:cs typeface="Lucida Grande"/>
                <a:sym typeface="Wingdings"/>
              </a:rPr>
              <a:t>E</a:t>
            </a:r>
            <a:r>
              <a:rPr lang="en-US" sz="1400" baseline="-25000" dirty="0" err="1" smtClean="0">
                <a:effectLst/>
                <a:ea typeface="Lucida Grande"/>
                <a:cs typeface="Lucida Grande"/>
                <a:sym typeface="Wingdings"/>
              </a:rPr>
              <a:t>t</a:t>
            </a:r>
            <a:r>
              <a:rPr lang="en-US" sz="1400" baseline="30000" dirty="0" err="1" smtClean="0">
                <a:effectLst/>
                <a:ea typeface="Lucida Grande"/>
                <a:cs typeface="Lucida Grande"/>
                <a:sym typeface="Wingdings"/>
              </a:rPr>
              <a:t>miss</a:t>
            </a:r>
            <a:r>
              <a:rPr lang="en-US" sz="1400" baseline="-25000" dirty="0" smtClean="0">
                <a:ea typeface="Lucida Grande"/>
                <a:cs typeface="Lucida Grande"/>
                <a:sym typeface="Wingdings"/>
              </a:rPr>
              <a:t>(</a:t>
            </a:r>
            <a:r>
              <a:rPr lang="en-US" sz="1400" baseline="-25000" dirty="0" err="1" smtClean="0">
                <a:ea typeface="Lucida Grande"/>
                <a:cs typeface="Lucida Grande"/>
                <a:sym typeface="Wingdings"/>
              </a:rPr>
              <a:t>r</a:t>
            </a:r>
            <a:r>
              <a:rPr lang="en-US" sz="1400" baseline="-25000" dirty="0" err="1" smtClean="0">
                <a:effectLst/>
                <a:ea typeface="Lucida Grande"/>
                <a:cs typeface="Lucida Grande"/>
                <a:sym typeface="Wingdings"/>
              </a:rPr>
              <a:t>el</a:t>
            </a:r>
            <a:r>
              <a:rPr lang="en-US" sz="1400" baseline="-25000" dirty="0" smtClean="0">
                <a:effectLst/>
                <a:ea typeface="Lucida Grande"/>
                <a:cs typeface="Lucida Grande"/>
                <a:sym typeface="Wingdings"/>
              </a:rPr>
              <a:t>)</a:t>
            </a:r>
            <a:r>
              <a:rPr lang="en-US" sz="1400" dirty="0" smtClean="0">
                <a:effectLst/>
                <a:ea typeface="Lucida Grande"/>
                <a:cs typeface="Lucida Grande"/>
                <a:sym typeface="Wingdings"/>
              </a:rPr>
              <a:t>)</a:t>
            </a:r>
          </a:p>
          <a:p>
            <a:pPr marL="285750" lvl="0" indent="-285750">
              <a:buFont typeface="Wingdings" charset="2"/>
              <a:buChar char="q"/>
            </a:pPr>
            <a:r>
              <a:rPr lang="en-US" dirty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Significance 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3.8</a:t>
            </a:r>
            <a:r>
              <a:rPr lang="en-US" dirty="0" smtClean="0">
                <a:solidFill>
                  <a:prstClr val="white"/>
                </a:solidFill>
                <a:latin typeface="Symbol" pitchFamily="18" charset="2"/>
                <a:ea typeface="Lucida Grande"/>
                <a:cs typeface="Lucida Grande"/>
                <a:sym typeface="Wingdings"/>
              </a:rPr>
              <a:t>s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 (3.8</a:t>
            </a:r>
            <a:r>
              <a:rPr lang="en-US" dirty="0" smtClean="0">
                <a:solidFill>
                  <a:prstClr val="white"/>
                </a:solidFill>
                <a:latin typeface="Symbol" pitchFamily="18" charset="2"/>
                <a:ea typeface="Lucida Grande"/>
                <a:cs typeface="Lucida Grande"/>
                <a:sym typeface="Wingdings"/>
              </a:rPr>
              <a:t>s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dirty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expected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)  for assumed </a:t>
            </a:r>
            <a:r>
              <a:rPr lang="en-US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m</a:t>
            </a:r>
            <a:r>
              <a:rPr lang="en-US" baseline="-25000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H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 = 125.5 </a:t>
            </a:r>
            <a:r>
              <a:rPr lang="en-US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GeV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 (</a:t>
            </a:r>
            <a:r>
              <a:rPr lang="en-US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m</a:t>
            </a:r>
            <a:r>
              <a:rPr lang="en-US" baseline="-25000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H</a:t>
            </a:r>
            <a:r>
              <a:rPr lang="en-US" baseline="30000" dirty="0" err="1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WW</a:t>
            </a:r>
            <a:r>
              <a:rPr lang="en-US" dirty="0" smtClean="0">
                <a:solidFill>
                  <a:prstClr val="white"/>
                </a:solidFill>
                <a:ea typeface="Lucida Grande"/>
                <a:cs typeface="Lucida Grande"/>
                <a:sym typeface="Wingdings"/>
              </a:rPr>
              <a:t> ~ 140</a:t>
            </a:r>
            <a:r>
              <a:rPr lang="sv-SE" dirty="0"/>
              <a:t> </a:t>
            </a:r>
            <a:r>
              <a:rPr lang="sv-SE" dirty="0" smtClean="0"/>
              <a:t>± 15 GeV)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a typeface="Lucida Grande"/>
                <a:cs typeface="Lucida Grande"/>
                <a:sym typeface="Wingdings"/>
              </a:rPr>
              <a:t>~80% of overall significance from </a:t>
            </a:r>
            <a:r>
              <a:rPr lang="en-US" dirty="0" err="1">
                <a:ea typeface="Lucida Grande"/>
                <a:cs typeface="Lucida Grande"/>
                <a:sym typeface="Wingdings"/>
              </a:rPr>
              <a:t>e</a:t>
            </a:r>
            <a:r>
              <a:rPr lang="en-US" dirty="0" err="1">
                <a:latin typeface="Symbol" pitchFamily="18" charset="2"/>
                <a:ea typeface="Lucida Grande"/>
                <a:cs typeface="Lucida Grande"/>
                <a:sym typeface="Wingdings"/>
              </a:rPr>
              <a:t>m</a:t>
            </a:r>
            <a:r>
              <a:rPr lang="en-US" dirty="0">
                <a:ea typeface="Lucida Grande"/>
                <a:cs typeface="Lucida Grande"/>
                <a:sym typeface="Wingdings"/>
              </a:rPr>
              <a:t> channel (DY background for </a:t>
            </a:r>
            <a:r>
              <a:rPr lang="en-US" dirty="0" err="1">
                <a:ea typeface="Lucida Grande"/>
                <a:cs typeface="Lucida Grande"/>
                <a:sym typeface="Wingdings"/>
              </a:rPr>
              <a:t>ee</a:t>
            </a:r>
            <a:r>
              <a:rPr lang="en-US" dirty="0">
                <a:ea typeface="Lucida Grande"/>
                <a:cs typeface="Lucida Grande"/>
                <a:sym typeface="Wingdings"/>
              </a:rPr>
              <a:t> and </a:t>
            </a:r>
            <a:r>
              <a:rPr lang="en-US" dirty="0">
                <a:latin typeface="Symbol" pitchFamily="18" charset="2"/>
                <a:ea typeface="Lucida Grande"/>
                <a:cs typeface="Lucida Grande"/>
                <a:sym typeface="Wingdings"/>
              </a:rPr>
              <a:t>mm</a:t>
            </a:r>
            <a:r>
              <a:rPr lang="en-US" dirty="0">
                <a:ea typeface="Lucida Grande"/>
                <a:cs typeface="Lucida Grande"/>
                <a:sym typeface="Wingdings"/>
              </a:rPr>
              <a:t> channels) </a:t>
            </a:r>
          </a:p>
        </p:txBody>
      </p:sp>
      <p:graphicFrame>
        <p:nvGraphicFramePr>
          <p:cNvPr id="15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229443"/>
              </p:ext>
            </p:extLst>
          </p:nvPr>
        </p:nvGraphicFramePr>
        <p:xfrm>
          <a:off x="2030780" y="5434033"/>
          <a:ext cx="7077724" cy="11633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431"/>
                <a:gridCol w="1769431"/>
                <a:gridCol w="1769431"/>
                <a:gridCol w="1769431"/>
              </a:tblGrid>
              <a:tr h="58419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Observed</a:t>
                      </a:r>
                      <a:endParaRPr lang="fr-FR" sz="1600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(</a:t>
                      </a:r>
                      <a:r>
                        <a:rPr lang="fr-FR" sz="1200" dirty="0" err="1" smtClean="0">
                          <a:solidFill>
                            <a:srgbClr val="FFC000"/>
                          </a:solidFill>
                        </a:rPr>
                        <a:t>N</a:t>
                      </a:r>
                      <a:r>
                        <a:rPr lang="fr-FR" sz="1200" baseline="-25000" dirty="0" err="1" smtClean="0">
                          <a:solidFill>
                            <a:srgbClr val="FFC000"/>
                          </a:solidFill>
                        </a:rPr>
                        <a:t>jet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 = 0, 1, &gt;=2)</a:t>
                      </a:r>
                      <a:endParaRPr lang="fr-FR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Expected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purity</a:t>
                      </a:r>
                      <a:endParaRPr lang="fr-FR" sz="1600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s/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s+b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(√s=8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Main backgrounds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∫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Ldt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(√s=7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8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)      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831,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309, 55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152/1188 = 12.8%</a:t>
                      </a:r>
                      <a:r>
                        <a:rPr lang="fr-FR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WW,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Wt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fr-FR" sz="1600" dirty="0" err="1" smtClean="0">
                          <a:solidFill>
                            <a:srgbClr val="FFC000"/>
                          </a:solidFill>
                        </a:rPr>
                        <a:t>W+jets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, top, etc…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4.6 </a:t>
                      </a:r>
                      <a:r>
                        <a:rPr lang="fr-FR" sz="1200" dirty="0" smtClean="0">
                          <a:solidFill>
                            <a:srgbClr val="FFC000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rgbClr val="FFC000"/>
                          </a:solidFill>
                        </a:rPr>
                        <a:t> 20.7 fb</a:t>
                      </a:r>
                      <a:r>
                        <a:rPr lang="fr-FR" sz="1600" baseline="30000" dirty="0" smtClean="0">
                          <a:solidFill>
                            <a:srgbClr val="FFC000"/>
                          </a:solidFill>
                        </a:rPr>
                        <a:t>-1</a:t>
                      </a:r>
                      <a:endParaRPr lang="fr-FR" sz="1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Picture 11" descr="https://atlas.web.cern.ch/Atlas/GROUPS/PHYSICS/PAPERS/HIGG-2013-02/fig_05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77" y="555382"/>
            <a:ext cx="1866647" cy="17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0"/>
          <p:cNvSpPr txBox="1"/>
          <p:nvPr/>
        </p:nvSpPr>
        <p:spPr>
          <a:xfrm>
            <a:off x="107504" y="2021939"/>
            <a:ext cx="1526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 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fr-FR" sz="1600" dirty="0" smtClean="0"/>
              <a:t>arXiv:1307.1427 </a:t>
            </a:r>
          </a:p>
        </p:txBody>
      </p:sp>
    </p:spTree>
    <p:extLst>
      <p:ext uri="{BB962C8B-B14F-4D97-AF65-F5344CB8AC3E}">
        <p14:creationId xmlns:p14="http://schemas.microsoft.com/office/powerpoint/2010/main" val="30599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196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8" y="3358852"/>
            <a:ext cx="3200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3740"/>
            <a:ext cx="3249234" cy="159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722679"/>
            <a:ext cx="2762849" cy="201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094" y="697867"/>
            <a:ext cx="1080745" cy="394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Common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6136" y="188640"/>
            <a:ext cx="2680542" cy="400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ZZ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*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)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4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l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(statistics)</a:t>
            </a:r>
            <a:endParaRPr lang="fr-FR" i="1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6136" y="4093547"/>
            <a:ext cx="211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C00000"/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→</a:t>
            </a:r>
            <a:r>
              <a:rPr lang="en-US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Trebuchet MS"/>
                <a:cs typeface="Trebuchet MS"/>
              </a:rPr>
              <a:t>WW</a:t>
            </a:r>
            <a:r>
              <a:rPr lang="en-US" baseline="30000" dirty="0">
                <a:solidFill>
                  <a:srgbClr val="C00000"/>
                </a:solidFill>
                <a:latin typeface="Trebuchet MS"/>
                <a:cs typeface="Trebuchet MS"/>
              </a:rPr>
              <a:t>(</a:t>
            </a:r>
            <a:r>
              <a:rPr lang="en-US" i="1" dirty="0">
                <a:solidFill>
                  <a:srgbClr val="C00000"/>
                </a:solidFill>
                <a:latin typeface="Trebuchet MS"/>
                <a:cs typeface="Trebuchet MS"/>
              </a:rPr>
              <a:t>*</a:t>
            </a:r>
            <a:r>
              <a:rPr lang="en-US" baseline="30000" dirty="0">
                <a:solidFill>
                  <a:srgbClr val="C00000"/>
                </a:solidFill>
                <a:latin typeface="Trebuchet MS"/>
                <a:cs typeface="Trebuchet MS"/>
              </a:rPr>
              <a:t>)</a:t>
            </a:r>
            <a:r>
              <a:rPr lang="en-US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→</a:t>
            </a:r>
            <a:r>
              <a:rPr lang="en-US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Symbol" charset="2"/>
              </a:rPr>
              <a:t>l</a:t>
            </a:r>
            <a:r>
              <a:rPr lang="en-US" dirty="0" err="1" smtClean="0">
                <a:solidFill>
                  <a:srgbClr val="C00000"/>
                </a:solidFill>
                <a:latin typeface="Symbol" pitchFamily="18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C00000"/>
                </a:solidFill>
                <a:cs typeface="Symbol" charset="2"/>
              </a:rPr>
              <a:t>l</a:t>
            </a:r>
            <a:r>
              <a:rPr lang="en-US" dirty="0" err="1" smtClean="0">
                <a:solidFill>
                  <a:srgbClr val="C00000"/>
                </a:solidFill>
                <a:latin typeface="Symbol" pitchFamily="18" charset="2"/>
                <a:cs typeface="Symbol" charset="2"/>
              </a:rPr>
              <a:t>n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  <a:cs typeface="Symbol" charset="2"/>
              </a:rPr>
              <a:t> </a:t>
            </a:r>
          </a:p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cs typeface="Symbol" charset="2"/>
              </a:rPr>
              <a:t>(theory + </a:t>
            </a:r>
            <a:r>
              <a:rPr lang="en-US" i="1" dirty="0" err="1" smtClean="0">
                <a:solidFill>
                  <a:srgbClr val="C00000"/>
                </a:solidFill>
                <a:cs typeface="Symbol" charset="2"/>
              </a:rPr>
              <a:t>modelling</a:t>
            </a:r>
            <a:r>
              <a:rPr lang="en-US" i="1" dirty="0" smtClean="0">
                <a:solidFill>
                  <a:srgbClr val="C00000"/>
                </a:solidFill>
                <a:cs typeface="Symbol" charset="2"/>
              </a:rPr>
              <a:t>)</a:t>
            </a:r>
            <a:endParaRPr lang="en-US" i="1" dirty="0">
              <a:solidFill>
                <a:srgbClr val="C00000"/>
              </a:solidFill>
              <a:cs typeface="Trebuchet MS"/>
            </a:endParaRPr>
          </a:p>
        </p:txBody>
      </p:sp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6" y="1046534"/>
            <a:ext cx="5047653" cy="212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921" y="3031652"/>
            <a:ext cx="282320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rgbClr val="002060"/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→</a:t>
            </a:r>
            <a:r>
              <a:rPr lang="en-US" dirty="0" smtClean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 </a:t>
            </a:r>
            <a:r>
              <a:rPr lang="en-US" i="1" dirty="0" smtClean="0">
                <a:solidFill>
                  <a:srgbClr val="002060"/>
                </a:solidFill>
                <a:cs typeface="Symbol" charset="2"/>
              </a:rPr>
              <a:t> (</a:t>
            </a:r>
            <a:r>
              <a:rPr lang="en-US" i="1" dirty="0" err="1" smtClean="0">
                <a:solidFill>
                  <a:srgbClr val="002060"/>
                </a:solidFill>
                <a:cs typeface="Symbol" charset="2"/>
              </a:rPr>
              <a:t>theory+modelling</a:t>
            </a:r>
            <a:r>
              <a:rPr lang="en-US" i="1" dirty="0" smtClean="0">
                <a:solidFill>
                  <a:srgbClr val="002060"/>
                </a:solidFill>
                <a:cs typeface="Symbol" charset="2"/>
              </a:rPr>
              <a:t>)</a:t>
            </a:r>
            <a:r>
              <a:rPr lang="en-US" i="1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 </a:t>
            </a:r>
            <a:endParaRPr lang="fr-FR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pic>
        <p:nvPicPr>
          <p:cNvPr id="1196039" name="Picture 7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86356"/>
            <a:ext cx="2448272" cy="17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6041" name="Picture 9" descr="https://atlas.web.cern.ch/Atlas/GROUPS/PHYSICS/PAPERS/HIGG-2013-02/fig_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35185"/>
            <a:ext cx="1872208" cy="17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6043" name="Picture 11" descr="https://atlas.web.cern.ch/Atlas/GROUPS/PHYSICS/PAPERS/HIGG-2013-02/fig_05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41168"/>
            <a:ext cx="187362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8160" y="224664"/>
            <a:ext cx="3183720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Systematics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pic>
        <p:nvPicPr>
          <p:cNvPr id="1196045" name="Picture 13" descr="http://www.mapsofworld.com/images/world-countries-flags/france-fla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98157"/>
            <a:ext cx="872893" cy="5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tlas.web.cern.ch/Atlas/GROUPS/PHYSICS/PAPERS/HIGG-2013-02/figaux_41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03967"/>
            <a:ext cx="1800200" cy="17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495" y="3284984"/>
            <a:ext cx="531646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Combine </a:t>
            </a:r>
            <a:r>
              <a:rPr lang="en-GB" dirty="0" err="1"/>
              <a:t>γγ</a:t>
            </a:r>
            <a:r>
              <a:rPr lang="en-GB" dirty="0"/>
              <a:t> and 4</a:t>
            </a:r>
            <a:r>
              <a:rPr lang="en-GB" i="1" dirty="0"/>
              <a:t>l </a:t>
            </a:r>
            <a:r>
              <a:rPr lang="en-GB" dirty="0"/>
              <a:t>mass measurements 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Signal </a:t>
            </a:r>
            <a:r>
              <a:rPr lang="en-GB" dirty="0"/>
              <a:t>strengths, </a:t>
            </a:r>
            <a:r>
              <a:rPr lang="en-GB" dirty="0" err="1"/>
              <a:t>μ</a:t>
            </a:r>
            <a:r>
              <a:rPr lang="en-GB" sz="1100" dirty="0" err="1"/>
              <a:t>γγ</a:t>
            </a:r>
            <a:r>
              <a:rPr lang="en-GB" sz="1100" dirty="0"/>
              <a:t> </a:t>
            </a:r>
            <a:r>
              <a:rPr lang="en-GB" dirty="0"/>
              <a:t>and μ</a:t>
            </a:r>
            <a:r>
              <a:rPr lang="en-GB" sz="1100" dirty="0"/>
              <a:t>4</a:t>
            </a:r>
            <a:r>
              <a:rPr lang="en-GB" sz="1100" i="1" dirty="0"/>
              <a:t>l</a:t>
            </a:r>
            <a:r>
              <a:rPr lang="en-GB" dirty="0"/>
              <a:t>, allowed to vary independently 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/>
              <a:t>Don’t </a:t>
            </a:r>
            <a:r>
              <a:rPr lang="en-GB" sz="1600" dirty="0"/>
              <a:t>assume SM couplings </a:t>
            </a:r>
            <a:r>
              <a:rPr lang="en-GB" sz="1600" dirty="0" smtClean="0"/>
              <a:t>(but ratio constrained)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GB" sz="1600" dirty="0"/>
          </a:p>
          <a:p>
            <a:pPr lvl="1"/>
            <a:endParaRPr lang="en-GB" sz="16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sv-SE" sz="1600" dirty="0" smtClean="0">
                <a:latin typeface="Symbol" pitchFamily="18" charset="2"/>
              </a:rPr>
              <a:t>D</a:t>
            </a:r>
            <a:r>
              <a:rPr lang="sv-SE" sz="1600" dirty="0" smtClean="0"/>
              <a:t>m</a:t>
            </a:r>
            <a:r>
              <a:rPr lang="sv-SE" sz="1100" baseline="-25000" dirty="0" smtClean="0"/>
              <a:t>H</a:t>
            </a:r>
            <a:r>
              <a:rPr lang="sv-SE" sz="1600" dirty="0" smtClean="0"/>
              <a:t>=2.3</a:t>
            </a:r>
            <a:r>
              <a:rPr lang="sv-SE" sz="1600" dirty="0"/>
              <a:t> </a:t>
            </a:r>
            <a:r>
              <a:rPr lang="sv-SE" sz="1600" dirty="0" smtClean="0"/>
              <a:t>+0.6-0.7(stat</a:t>
            </a:r>
            <a:r>
              <a:rPr lang="sv-SE" sz="1600" dirty="0"/>
              <a:t>) </a:t>
            </a:r>
            <a:r>
              <a:rPr lang="sv-SE" sz="1600" dirty="0" smtClean="0"/>
              <a:t>±0.6 GeV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sv-SE" sz="1600" dirty="0" smtClean="0"/>
              <a:t>2.4</a:t>
            </a:r>
            <a:r>
              <a:rPr lang="sv-SE" sz="1600" dirty="0" smtClean="0">
                <a:latin typeface="Symbol" pitchFamily="18" charset="2"/>
              </a:rPr>
              <a:t>s</a:t>
            </a:r>
            <a:r>
              <a:rPr lang="sv-SE" sz="1600" dirty="0" smtClean="0"/>
              <a:t> deviation</a:t>
            </a:r>
          </a:p>
          <a:p>
            <a:endParaRPr lang="en-GB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/>
              <a:t>H → </a:t>
            </a:r>
            <a:r>
              <a:rPr lang="en-GB" sz="1600" dirty="0" smtClean="0"/>
              <a:t>WW consistent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542263" y="790367"/>
            <a:ext cx="16738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ZZ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*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)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4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l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6613" y="765728"/>
            <a:ext cx="94769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dirty="0"/>
              <a:t>→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gg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196039" name="Picture 7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0" y="1098123"/>
            <a:ext cx="3151520" cy="22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6041" name="Picture 9" descr="https://atlas.web.cern.ch/Atlas/GROUPS/PHYSICS/PAPERS/HIGG-2013-02/fig_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44" y="1190460"/>
            <a:ext cx="2179952" cy="209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8160" y="116632"/>
            <a:ext cx="2751672" cy="684057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r>
              <a:rPr lang="en-GB" sz="4100" b="1" dirty="0" smtClean="0">
                <a:solidFill>
                  <a:srgbClr val="F0AD00">
                    <a:satMod val="150000"/>
                  </a:srgbClr>
                </a:solidFill>
                <a:ea typeface="+mj-ea"/>
                <a:cs typeface="+mj-cs"/>
              </a:rPr>
              <a:t>Higgs Mass</a:t>
            </a:r>
            <a:endParaRPr lang="en-US" sz="2800" dirty="0" smtClean="0">
              <a:solidFill>
                <a:srgbClr val="FFC000"/>
              </a:solidFill>
              <a:latin typeface=""/>
              <a:cs typeface="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4715852"/>
            <a:ext cx="403244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b="1" dirty="0" smtClean="0"/>
              <a:t>m</a:t>
            </a:r>
            <a:r>
              <a:rPr lang="sv-SE" sz="1200" b="1" baseline="-25000" dirty="0" smtClean="0"/>
              <a:t>H</a:t>
            </a:r>
            <a:r>
              <a:rPr lang="sv-SE" b="1" dirty="0" smtClean="0"/>
              <a:t>=125.5 ± 0.2 (stat) </a:t>
            </a:r>
            <a:r>
              <a:rPr lang="sv-SE" sz="1600" b="1" dirty="0"/>
              <a:t>+</a:t>
            </a:r>
            <a:r>
              <a:rPr lang="sv-SE" sz="1600" b="1" dirty="0" smtClean="0"/>
              <a:t>0.5-0.6 (</a:t>
            </a:r>
            <a:r>
              <a:rPr lang="sv-SE" b="1" dirty="0" smtClean="0"/>
              <a:t>sys) </a:t>
            </a:r>
            <a:r>
              <a:rPr lang="sv-SE" b="1" dirty="0"/>
              <a:t>GeV </a:t>
            </a:r>
          </a:p>
        </p:txBody>
      </p:sp>
      <p:pic>
        <p:nvPicPr>
          <p:cNvPr id="1197058" name="Picture 2" descr="https://atlas.web.cern.ch/Atlas/GROUPS/PHYSICS/PAPERS/HIGG-2013-02/figaux_3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65" y="146812"/>
            <a:ext cx="3540515" cy="34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6034" name="Picture 2" descr="https://atlas.web.cern.ch/Atlas/GROUPS/PHYSICS/PAPERS/HIGG-2013-02/figaux_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65" y="3559138"/>
            <a:ext cx="3254059" cy="31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93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44" y="3356992"/>
            <a:ext cx="2179952" cy="24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93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2481833" cy="21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78" y="6473201"/>
            <a:ext cx="286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See talk </a:t>
            </a:r>
            <a:r>
              <a:rPr lang="en-GB" i="1" dirty="0"/>
              <a:t>by </a:t>
            </a:r>
            <a:r>
              <a:rPr lang="en-GB" i="1" dirty="0" err="1"/>
              <a:t>Yohei</a:t>
            </a:r>
            <a:r>
              <a:rPr lang="en-GB" i="1" dirty="0"/>
              <a:t> Yamaguchi</a:t>
            </a:r>
          </a:p>
        </p:txBody>
      </p:sp>
    </p:spTree>
    <p:extLst>
      <p:ext uri="{BB962C8B-B14F-4D97-AF65-F5344CB8AC3E}">
        <p14:creationId xmlns:p14="http://schemas.microsoft.com/office/powerpoint/2010/main" val="27562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15570</TotalTime>
  <Words>3458</Words>
  <Application>Microsoft Office PowerPoint</Application>
  <PresentationFormat>On-screen Show (4:3)</PresentationFormat>
  <Paragraphs>698</Paragraphs>
  <Slides>38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Module</vt:lpstr>
      <vt:lpstr>1_Module</vt:lpstr>
      <vt:lpstr>Équation</vt:lpstr>
      <vt:lpstr>Happy  Birthday I  o g  s g  o s  n  Spin and Couplings in ATLAS:  Birth of a Higgs Boson</vt:lpstr>
      <vt:lpstr>July 2012 Revolution</vt:lpstr>
      <vt:lpstr>One year on from  the July Revolution..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</dc:creator>
  <cp:lastModifiedBy>Tony</cp:lastModifiedBy>
  <cp:revision>818</cp:revision>
  <dcterms:created xsi:type="dcterms:W3CDTF">2010-04-16T08:52:23Z</dcterms:created>
  <dcterms:modified xsi:type="dcterms:W3CDTF">2013-07-25T15:05:51Z</dcterms:modified>
</cp:coreProperties>
</file>