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4" r:id="rId3"/>
    <p:sldId id="312" r:id="rId4"/>
    <p:sldId id="267" r:id="rId5"/>
    <p:sldId id="286" r:id="rId6"/>
    <p:sldId id="313" r:id="rId7"/>
    <p:sldId id="314" r:id="rId8"/>
    <p:sldId id="320" r:id="rId9"/>
    <p:sldId id="321" r:id="rId10"/>
    <p:sldId id="315" r:id="rId11"/>
    <p:sldId id="258" r:id="rId12"/>
    <p:sldId id="301" r:id="rId13"/>
    <p:sldId id="291" r:id="rId14"/>
    <p:sldId id="309" r:id="rId15"/>
    <p:sldId id="306" r:id="rId16"/>
    <p:sldId id="294" r:id="rId17"/>
    <p:sldId id="319" r:id="rId18"/>
    <p:sldId id="308" r:id="rId19"/>
    <p:sldId id="316" r:id="rId20"/>
    <p:sldId id="317" r:id="rId21"/>
    <p:sldId id="311" r:id="rId22"/>
    <p:sldId id="318" r:id="rId23"/>
    <p:sldId id="277" r:id="rId24"/>
    <p:sldId id="310" r:id="rId25"/>
    <p:sldId id="295" r:id="rId26"/>
    <p:sldId id="300" r:id="rId27"/>
    <p:sldId id="283" r:id="rId28"/>
    <p:sldId id="257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8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A566F-D2B3-48C7-A1D9-E3521B95586F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8DADF-FCD2-4B2B-9F44-819E195C26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1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8DADF-FCD2-4B2B-9F44-819E195C261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00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00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79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0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90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77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82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43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7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50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22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79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08B9-D6C9-489F-A4DD-C5FEBB395266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14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8000" t="-5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207594" y="1772816"/>
            <a:ext cx="3915498" cy="1323578"/>
          </a:xfrm>
          <a:noFill/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fr-FR" sz="4000" u="sng" dirty="0" smtClean="0">
                <a:solidFill>
                  <a:schemeClr val="tx2">
                    <a:lumMod val="75000"/>
                  </a:schemeClr>
                </a:solidFill>
                <a:latin typeface="CatholicSchoolGirls Intl BB" pitchFamily="2" charset="0"/>
                <a:ea typeface="CatholicSchoolGirls Intl BB" pitchFamily="2" charset="0"/>
              </a:rPr>
              <a:t> PHIL</a:t>
            </a:r>
            <a:br>
              <a:rPr lang="fr-FR" sz="4000" u="sng" dirty="0" smtClean="0">
                <a:solidFill>
                  <a:schemeClr val="tx2">
                    <a:lumMod val="75000"/>
                  </a:schemeClr>
                </a:solidFill>
                <a:latin typeface="CatholicSchoolGirls Intl BB" pitchFamily="2" charset="0"/>
                <a:ea typeface="CatholicSchoolGirls Intl BB" pitchFamily="2" charset="0"/>
              </a:rPr>
            </a:br>
            <a:r>
              <a:rPr lang="fr-FR" sz="3200" dirty="0" err="1" smtClean="0">
                <a:solidFill>
                  <a:schemeClr val="tx2">
                    <a:lumMod val="75000"/>
                  </a:schemeClr>
                </a:solidFill>
                <a:latin typeface="CatholicSchoolGirls Intl BB" pitchFamily="2" charset="0"/>
                <a:ea typeface="CatholicSchoolGirls Intl BB" pitchFamily="2" charset="0"/>
              </a:rPr>
              <a:t>Photoinjecteur</a:t>
            </a:r>
            <a:r>
              <a:rPr lang="fr-FR" sz="3200" dirty="0" smtClean="0">
                <a:solidFill>
                  <a:schemeClr val="tx2">
                    <a:lumMod val="75000"/>
                  </a:schemeClr>
                </a:solidFill>
                <a:latin typeface="CatholicSchoolGirls Intl BB" pitchFamily="2" charset="0"/>
                <a:ea typeface="CatholicSchoolGirls Intl BB" pitchFamily="2" charset="0"/>
              </a:rPr>
              <a:t> au LAL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atholicSchoolGirls Intl BB" pitchFamily="2" charset="0"/>
              <a:ea typeface="CatholicSchoolGirls Intl BB" pitchFamily="2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7021"/>
            <a:ext cx="260985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logo-L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09" y="260648"/>
            <a:ext cx="2009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ogo_in2p3_gf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4" y="307876"/>
            <a:ext cx="3314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133350" y="130175"/>
            <a:ext cx="8759130" cy="14266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676456" y="260648"/>
            <a:ext cx="16157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51520" y="1628800"/>
            <a:ext cx="8640960" cy="47525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760958" y="5273774"/>
            <a:ext cx="3915498" cy="132357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Mufferaw" pitchFamily="66" charset="0"/>
                <a:ea typeface="CatholicSchoolGirls Intl BB" pitchFamily="2" charset="0"/>
              </a:rPr>
              <a:t>H. </a:t>
            </a:r>
            <a:r>
              <a:rPr lang="fr-FR" sz="2000" dirty="0" err="1" smtClean="0">
                <a:solidFill>
                  <a:schemeClr val="tx2">
                    <a:lumMod val="75000"/>
                  </a:schemeClr>
                </a:solidFill>
                <a:latin typeface="Mufferaw" pitchFamily="66" charset="0"/>
                <a:ea typeface="CatholicSchoolGirls Intl BB" pitchFamily="2" charset="0"/>
              </a:rPr>
              <a:t>Monard</a:t>
            </a:r>
            <a:endParaRPr lang="fr-FR" sz="2000" dirty="0" smtClean="0">
              <a:solidFill>
                <a:schemeClr val="tx2">
                  <a:lumMod val="75000"/>
                </a:schemeClr>
              </a:solidFill>
              <a:latin typeface="Mufferaw" pitchFamily="66" charset="0"/>
              <a:ea typeface="CatholicSchoolGirls Intl BB" pitchFamily="2" charset="0"/>
            </a:endParaRPr>
          </a:p>
          <a:p>
            <a:pPr algn="r"/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Mufferaw" pitchFamily="66" charset="0"/>
                <a:ea typeface="CatholicSchoolGirls Intl BB" pitchFamily="2" charset="0"/>
              </a:rPr>
              <a:t>For PHIL Team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Mufferaw" pitchFamily="66" charset="0"/>
              <a:ea typeface="CatholicSchoolGirls Intl B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mtClean="0">
                <a:solidFill>
                  <a:srgbClr val="FFC000"/>
                </a:solidFill>
              </a:rPr>
              <a:t>Some measurements on PHIL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5" name="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758950"/>
            <a:ext cx="3281362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1758950"/>
            <a:ext cx="31115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46125" y="1574800"/>
            <a:ext cx="2787650" cy="368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FFC000"/>
                </a:solidFill>
              </a:rPr>
              <a:t>Mg Cathode (</a:t>
            </a:r>
            <a:r>
              <a:rPr lang="fr-FR" dirty="0" err="1">
                <a:solidFill>
                  <a:srgbClr val="FFC000"/>
                </a:solidFill>
              </a:rPr>
              <a:t>alphax</a:t>
            </a:r>
            <a:r>
              <a:rPr lang="fr-FR" dirty="0">
                <a:solidFill>
                  <a:srgbClr val="FFC000"/>
                </a:solidFill>
              </a:rPr>
              <a:t> gun)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57788" y="1609725"/>
            <a:ext cx="2660650" cy="369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FFC000"/>
                </a:solidFill>
              </a:rPr>
              <a:t>Cu cathode </a:t>
            </a:r>
            <a:r>
              <a:rPr lang="fr-FR" dirty="0" err="1">
                <a:solidFill>
                  <a:srgbClr val="FFC000"/>
                </a:solidFill>
              </a:rPr>
              <a:t>dark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 err="1">
                <a:solidFill>
                  <a:srgbClr val="FFC000"/>
                </a:solidFill>
              </a:rPr>
              <a:t>current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4629150"/>
            <a:ext cx="330517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340350" y="4259263"/>
            <a:ext cx="3249613" cy="369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FFC000"/>
                </a:solidFill>
              </a:rPr>
              <a:t>Charge – Phase (Cu cathode)</a:t>
            </a: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8172450" y="2003425"/>
            <a:ext cx="0" cy="1654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618413" y="3657600"/>
            <a:ext cx="900112" cy="307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rgbClr val="FF0000"/>
                </a:solidFill>
              </a:rPr>
              <a:t>92 MV/m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4259263"/>
            <a:ext cx="3096344" cy="22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267414" y="4074597"/>
            <a:ext cx="205145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 err="1" smtClean="0">
                <a:solidFill>
                  <a:srgbClr val="FFC000"/>
                </a:solidFill>
              </a:rPr>
              <a:t>Energy</a:t>
            </a:r>
            <a:r>
              <a:rPr lang="fr-FR" dirty="0" smtClean="0">
                <a:solidFill>
                  <a:srgbClr val="FFC000"/>
                </a:solidFill>
              </a:rPr>
              <a:t> &amp; dispersion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-187183" y="5228741"/>
            <a:ext cx="14798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Intensity</a:t>
            </a:r>
            <a:r>
              <a:rPr lang="fr-FR" sz="1100" dirty="0" smtClean="0"/>
              <a:t> (</a:t>
            </a:r>
            <a:r>
              <a:rPr lang="fr-FR" sz="1100" dirty="0" err="1" smtClean="0"/>
              <a:t>mormalized</a:t>
            </a:r>
            <a:r>
              <a:rPr lang="fr-FR" sz="1100" dirty="0" smtClean="0"/>
              <a:t>)</a:t>
            </a:r>
            <a:endParaRPr lang="fr-FR" sz="11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656484" y="6461526"/>
            <a:ext cx="966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Energy</a:t>
            </a:r>
            <a:r>
              <a:rPr lang="fr-FR" sz="1100" dirty="0" smtClean="0"/>
              <a:t> (MeV)</a:t>
            </a:r>
            <a:endParaRPr lang="fr-FR" sz="1100" dirty="0"/>
          </a:p>
        </p:txBody>
      </p:sp>
      <p:sp>
        <p:nvSpPr>
          <p:cNvPr id="3" name="Rectangle 2"/>
          <p:cNvSpPr/>
          <p:nvPr/>
        </p:nvSpPr>
        <p:spPr>
          <a:xfrm>
            <a:off x="457200" y="1484784"/>
            <a:ext cx="8229600" cy="523835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8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necteur droit 37"/>
          <p:cNvCxnSpPr/>
          <p:nvPr/>
        </p:nvCxnSpPr>
        <p:spPr>
          <a:xfrm flipV="1">
            <a:off x="1109822" y="1963539"/>
            <a:ext cx="0" cy="1320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620688" y="2083802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648830" y="2083802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PHIL </a:t>
            </a:r>
            <a:r>
              <a:rPr lang="fr-FR" dirty="0" err="1" smtClean="0"/>
              <a:t>yearly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5498" y="2083802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691682" y="2083802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347866" y="2083802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004050" y="2083802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-290874" y="17008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2009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365310" y="17008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2010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21494" y="17008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2011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63845" y="17008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2012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013906" y="2262661"/>
            <a:ext cx="6330494" cy="3600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Alphax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Rf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gun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33862" y="167426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2013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5316587" y="2262661"/>
            <a:ext cx="2160335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PHIN </a:t>
            </a:r>
            <a:r>
              <a:rPr lang="fr-FR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Rf</a:t>
            </a:r>
            <a:r>
              <a:rPr lang="fr-F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gun</a:t>
            </a:r>
            <a:endParaRPr lang="fr-F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0" name="Connecteur droit 19"/>
          <p:cNvCxnSpPr>
            <a:endCxn id="10" idx="1"/>
          </p:cNvCxnSpPr>
          <p:nvPr/>
        </p:nvCxnSpPr>
        <p:spPr>
          <a:xfrm flipV="1">
            <a:off x="1365310" y="1885474"/>
            <a:ext cx="0" cy="918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2123730" y="1867778"/>
            <a:ext cx="0" cy="1491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415542" y="3284984"/>
            <a:ext cx="19323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Ez</a:t>
            </a:r>
            <a:r>
              <a:rPr lang="fr-FR" dirty="0" smtClean="0"/>
              <a:t> max = 92 MV/m</a:t>
            </a:r>
          </a:p>
          <a:p>
            <a:r>
              <a:rPr lang="fr-FR" dirty="0" smtClean="0"/>
              <a:t>E ~ 5 MeV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740619" y="2838095"/>
            <a:ext cx="9972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st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3851922" y="1862639"/>
            <a:ext cx="0" cy="186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885760" y="3728194"/>
            <a:ext cx="20349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Ez</a:t>
            </a:r>
            <a:r>
              <a:rPr lang="fr-FR" dirty="0" smtClean="0"/>
              <a:t> max ~ 45 MV/m</a:t>
            </a:r>
          </a:p>
          <a:p>
            <a:r>
              <a:rPr lang="fr-FR" dirty="0" smtClean="0"/>
              <a:t>E &lt; 3 MeV </a:t>
            </a:r>
            <a:r>
              <a:rPr lang="fr-FR" b="1" dirty="0" err="1" smtClean="0"/>
              <a:t>isolator</a:t>
            </a:r>
            <a:r>
              <a:rPr lang="fr-FR" b="1" dirty="0" smtClean="0"/>
              <a:t> !</a:t>
            </a:r>
            <a:endParaRPr lang="fr-FR" b="1" dirty="0"/>
          </a:p>
        </p:txBody>
      </p:sp>
      <p:cxnSp>
        <p:nvCxnSpPr>
          <p:cNvPr id="27" name="Connecteur droit 26"/>
          <p:cNvCxnSpPr>
            <a:stCxn id="28" idx="0"/>
          </p:cNvCxnSpPr>
          <p:nvPr/>
        </p:nvCxnSpPr>
        <p:spPr>
          <a:xfrm flipH="1" flipV="1">
            <a:off x="4488363" y="1858928"/>
            <a:ext cx="3945" cy="1012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980565" y="2871506"/>
            <a:ext cx="102348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YAG2,3,4</a:t>
            </a:r>
            <a:endParaRPr lang="fr-FR" dirty="0"/>
          </a:p>
        </p:txBody>
      </p:sp>
      <p:cxnSp>
        <p:nvCxnSpPr>
          <p:cNvPr id="29" name="Connecteur droit 28"/>
          <p:cNvCxnSpPr>
            <a:stCxn id="30" idx="0"/>
          </p:cNvCxnSpPr>
          <p:nvPr/>
        </p:nvCxnSpPr>
        <p:spPr>
          <a:xfrm flipV="1">
            <a:off x="5149230" y="1883604"/>
            <a:ext cx="15497" cy="1473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673907" y="3356992"/>
            <a:ext cx="9506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 Mg test</a:t>
            </a:r>
            <a:endParaRPr lang="fr-FR" dirty="0"/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5724128" y="1826453"/>
            <a:ext cx="10175" cy="1011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240422" y="2780928"/>
            <a:ext cx="130292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1st user </a:t>
            </a:r>
          </a:p>
          <a:p>
            <a:r>
              <a:rPr lang="fr-FR" sz="1400" dirty="0" smtClean="0"/>
              <a:t>FLUO </a:t>
            </a:r>
            <a:r>
              <a:rPr lang="fr-FR" sz="1400" dirty="0" err="1" smtClean="0"/>
              <a:t>spectrum</a:t>
            </a:r>
            <a:endParaRPr lang="fr-FR" sz="1400" dirty="0"/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7476922" y="2070141"/>
            <a:ext cx="0" cy="1229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526574" y="3299840"/>
            <a:ext cx="6740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YAG1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96" y="4697413"/>
            <a:ext cx="3058354" cy="177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7505297" y="3931315"/>
            <a:ext cx="147822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LEETECH </a:t>
            </a:r>
            <a:r>
              <a:rPr lang="fr-FR" dirty="0" err="1" smtClean="0"/>
              <a:t>start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 flipV="1">
            <a:off x="8172400" y="1998471"/>
            <a:ext cx="0" cy="1932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305014" y="2083802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7978642" y="167426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2014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5430592" y="4797152"/>
            <a:ext cx="19323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Ez</a:t>
            </a:r>
            <a:r>
              <a:rPr lang="fr-FR" dirty="0" smtClean="0"/>
              <a:t> max ~ 60 MV/m</a:t>
            </a:r>
          </a:p>
          <a:p>
            <a:r>
              <a:rPr lang="fr-FR" dirty="0" smtClean="0"/>
              <a:t>E ~ 4 MeV </a:t>
            </a:r>
            <a:endParaRPr lang="fr-FR" b="1" dirty="0"/>
          </a:p>
        </p:txBody>
      </p:sp>
      <p:sp>
        <p:nvSpPr>
          <p:cNvPr id="48" name="Rectangle 47"/>
          <p:cNvSpPr/>
          <p:nvPr/>
        </p:nvSpPr>
        <p:spPr>
          <a:xfrm>
            <a:off x="7476922" y="2276872"/>
            <a:ext cx="2160335" cy="360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Thomx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RF gun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1" name="Connecteur droit 50"/>
          <p:cNvCxnSpPr>
            <a:endCxn id="14" idx="3"/>
          </p:cNvCxnSpPr>
          <p:nvPr/>
        </p:nvCxnSpPr>
        <p:spPr>
          <a:xfrm flipV="1">
            <a:off x="6979168" y="1858928"/>
            <a:ext cx="7437" cy="2913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863590" y="6473469"/>
            <a:ext cx="156382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FLUO 1st </a:t>
            </a:r>
            <a:r>
              <a:rPr lang="fr-FR" sz="1400" dirty="0" err="1" smtClean="0"/>
              <a:t>spectrum</a:t>
            </a:r>
            <a:endParaRPr lang="fr-FR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6472268" y="3290251"/>
            <a:ext cx="15343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ThomX</a:t>
            </a:r>
            <a:r>
              <a:rPr lang="fr-FR" dirty="0" smtClean="0"/>
              <a:t> RF gun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54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8824913" y="1079500"/>
            <a:ext cx="0" cy="4498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275388" y="1320800"/>
            <a:ext cx="882650" cy="900113"/>
            <a:chOff x="10401" y="3405"/>
            <a:chExt cx="1389" cy="1417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11790" y="3405"/>
              <a:ext cx="0" cy="14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>
              <a:off x="10401" y="3405"/>
              <a:ext cx="13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959475" y="1328738"/>
            <a:ext cx="304800" cy="279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5959475" y="1608138"/>
            <a:ext cx="0" cy="6111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5961063" y="2225675"/>
            <a:ext cx="1254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276975" y="2206625"/>
            <a:ext cx="36513" cy="20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6310313" y="2230438"/>
            <a:ext cx="84296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6094413" y="2225675"/>
            <a:ext cx="938212" cy="1873250"/>
            <a:chOff x="10115" y="3726"/>
            <a:chExt cx="1477" cy="2951"/>
          </a:xfrm>
        </p:grpSpPr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0116" y="3726"/>
              <a:ext cx="170" cy="19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290" y="3730"/>
              <a:ext cx="1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0115" y="5545"/>
              <a:ext cx="1474" cy="1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1422" y="5543"/>
              <a:ext cx="170" cy="11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0132" y="5468"/>
              <a:ext cx="136" cy="1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11347" y="5565"/>
              <a:ext cx="136" cy="1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7129463" y="1368425"/>
            <a:ext cx="17462" cy="174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7129463" y="1343025"/>
            <a:ext cx="17462" cy="174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6505575" y="1322388"/>
            <a:ext cx="0" cy="125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6777038" y="1317625"/>
            <a:ext cx="0" cy="125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Arc 25"/>
          <p:cNvSpPr>
            <a:spLocks/>
          </p:cNvSpPr>
          <p:nvPr/>
        </p:nvSpPr>
        <p:spPr bwMode="auto">
          <a:xfrm flipH="1" flipV="1">
            <a:off x="6650038" y="1330325"/>
            <a:ext cx="119062" cy="1190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Arc 26"/>
          <p:cNvSpPr>
            <a:spLocks/>
          </p:cNvSpPr>
          <p:nvPr/>
        </p:nvSpPr>
        <p:spPr bwMode="auto">
          <a:xfrm flipV="1">
            <a:off x="6513513" y="1325563"/>
            <a:ext cx="119062" cy="1190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5214938" y="4103688"/>
            <a:ext cx="1990725" cy="179387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6526213" y="4103688"/>
            <a:ext cx="179387" cy="180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6616700" y="4103688"/>
            <a:ext cx="90488" cy="180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5035550" y="4103688"/>
            <a:ext cx="180975" cy="179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5035550" y="4281488"/>
            <a:ext cx="180975" cy="922337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3233738" y="4100513"/>
            <a:ext cx="1798637" cy="179387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5037138" y="3181350"/>
            <a:ext cx="179387" cy="917575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4497388" y="3174206"/>
            <a:ext cx="719137" cy="179387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4494213" y="1414463"/>
            <a:ext cx="179387" cy="19431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110020" y="1235075"/>
            <a:ext cx="6278404" cy="179388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7224713" y="1408113"/>
            <a:ext cx="179387" cy="504825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8572500" y="3182938"/>
            <a:ext cx="5715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200"/>
              <a:t>25 m</a:t>
            </a:r>
            <a:endParaRPr lang="fr-FR"/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7800974" y="1241425"/>
            <a:ext cx="587449" cy="1587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2895600" y="1174750"/>
            <a:ext cx="171450" cy="2921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4505424" y="1319461"/>
            <a:ext cx="147635" cy="2921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4610100" y="3184525"/>
            <a:ext cx="200025" cy="1587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5045075" y="3260725"/>
            <a:ext cx="158750" cy="187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5048250" y="4022725"/>
            <a:ext cx="165100" cy="187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5038725" y="4175125"/>
            <a:ext cx="165100" cy="187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5153025" y="4108450"/>
            <a:ext cx="146050" cy="1587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auto">
          <a:xfrm>
            <a:off x="4943475" y="4108450"/>
            <a:ext cx="146050" cy="1587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7239000" y="1308100"/>
            <a:ext cx="152400" cy="2921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4872038" y="4059238"/>
            <a:ext cx="3124200" cy="4603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5429250" y="4287838"/>
            <a:ext cx="119063" cy="120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auto">
          <a:xfrm>
            <a:off x="5545138" y="4287838"/>
            <a:ext cx="119062" cy="120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5667375" y="4294188"/>
            <a:ext cx="119063" cy="119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2" name="Rectangle 53"/>
          <p:cNvSpPr>
            <a:spLocks noChangeArrowheads="1"/>
          </p:cNvSpPr>
          <p:nvPr/>
        </p:nvSpPr>
        <p:spPr bwMode="auto">
          <a:xfrm>
            <a:off x="5792788" y="4287838"/>
            <a:ext cx="115887" cy="147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" name="Rectangle 54"/>
          <p:cNvSpPr>
            <a:spLocks noChangeArrowheads="1"/>
          </p:cNvSpPr>
          <p:nvPr/>
        </p:nvSpPr>
        <p:spPr bwMode="auto">
          <a:xfrm>
            <a:off x="5910263" y="4287838"/>
            <a:ext cx="114300" cy="147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54" name="Group 55"/>
          <p:cNvGrpSpPr>
            <a:grpSpLocks/>
          </p:cNvGrpSpPr>
          <p:nvPr/>
        </p:nvGrpSpPr>
        <p:grpSpPr bwMode="auto">
          <a:xfrm>
            <a:off x="5224463" y="4884738"/>
            <a:ext cx="293687" cy="565150"/>
            <a:chOff x="11400" y="6323"/>
            <a:chExt cx="464" cy="891"/>
          </a:xfrm>
        </p:grpSpPr>
        <p:sp>
          <p:nvSpPr>
            <p:cNvPr id="55" name="Rectangle 56"/>
            <p:cNvSpPr>
              <a:spLocks noChangeArrowheads="1"/>
            </p:cNvSpPr>
            <p:nvPr/>
          </p:nvSpPr>
          <p:spPr bwMode="auto">
            <a:xfrm>
              <a:off x="11400" y="6323"/>
              <a:ext cx="458" cy="4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11406" y="6772"/>
              <a:ext cx="458" cy="4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Oval 58"/>
            <p:cNvSpPr>
              <a:spLocks noChangeArrowheads="1"/>
            </p:cNvSpPr>
            <p:nvPr/>
          </p:nvSpPr>
          <p:spPr bwMode="auto">
            <a:xfrm>
              <a:off x="11534" y="6884"/>
              <a:ext cx="187" cy="1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8" name="Group 59"/>
          <p:cNvGrpSpPr>
            <a:grpSpLocks/>
          </p:cNvGrpSpPr>
          <p:nvPr/>
        </p:nvGrpSpPr>
        <p:grpSpPr bwMode="auto">
          <a:xfrm>
            <a:off x="4833938" y="4459288"/>
            <a:ext cx="190500" cy="1238250"/>
            <a:chOff x="8130" y="7245"/>
            <a:chExt cx="300" cy="1950"/>
          </a:xfrm>
        </p:grpSpPr>
        <p:sp>
          <p:nvSpPr>
            <p:cNvPr id="59" name="Rectangle 60"/>
            <p:cNvSpPr>
              <a:spLocks noChangeArrowheads="1"/>
            </p:cNvSpPr>
            <p:nvPr/>
          </p:nvSpPr>
          <p:spPr bwMode="auto">
            <a:xfrm>
              <a:off x="8130" y="724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8130" y="754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Rectangle 62"/>
            <p:cNvSpPr>
              <a:spLocks noChangeArrowheads="1"/>
            </p:cNvSpPr>
            <p:nvPr/>
          </p:nvSpPr>
          <p:spPr bwMode="auto">
            <a:xfrm>
              <a:off x="8130" y="784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Rectangle 63"/>
            <p:cNvSpPr>
              <a:spLocks noChangeArrowheads="1"/>
            </p:cNvSpPr>
            <p:nvPr/>
          </p:nvSpPr>
          <p:spPr bwMode="auto">
            <a:xfrm>
              <a:off x="8130" y="814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Rectangle 64"/>
            <p:cNvSpPr>
              <a:spLocks noChangeArrowheads="1"/>
            </p:cNvSpPr>
            <p:nvPr/>
          </p:nvSpPr>
          <p:spPr bwMode="auto">
            <a:xfrm>
              <a:off x="8130" y="844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Rectangle 65"/>
            <p:cNvSpPr>
              <a:spLocks noChangeArrowheads="1"/>
            </p:cNvSpPr>
            <p:nvPr/>
          </p:nvSpPr>
          <p:spPr bwMode="auto">
            <a:xfrm>
              <a:off x="8130" y="874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Rectangle 66"/>
            <p:cNvSpPr>
              <a:spLocks noChangeArrowheads="1"/>
            </p:cNvSpPr>
            <p:nvPr/>
          </p:nvSpPr>
          <p:spPr bwMode="auto">
            <a:xfrm>
              <a:off x="8130" y="9045"/>
              <a:ext cx="300" cy="1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6" name="Rectangle 67"/>
          <p:cNvSpPr>
            <a:spLocks noChangeArrowheads="1"/>
          </p:cNvSpPr>
          <p:nvPr/>
        </p:nvSpPr>
        <p:spPr bwMode="auto">
          <a:xfrm>
            <a:off x="5024438" y="4106863"/>
            <a:ext cx="66675" cy="101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" name="Rectangle 68"/>
          <p:cNvSpPr>
            <a:spLocks noChangeArrowheads="1"/>
          </p:cNvSpPr>
          <p:nvPr/>
        </p:nvSpPr>
        <p:spPr bwMode="auto">
          <a:xfrm>
            <a:off x="4843463" y="3708400"/>
            <a:ext cx="44450" cy="38576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68" name="Group 69"/>
          <p:cNvGrpSpPr>
            <a:grpSpLocks/>
          </p:cNvGrpSpPr>
          <p:nvPr/>
        </p:nvGrpSpPr>
        <p:grpSpPr bwMode="auto">
          <a:xfrm>
            <a:off x="5853113" y="4106863"/>
            <a:ext cx="1562100" cy="1743075"/>
            <a:chOff x="12660" y="5130"/>
            <a:chExt cx="2460" cy="2745"/>
          </a:xfrm>
        </p:grpSpPr>
        <p:sp>
          <p:nvSpPr>
            <p:cNvPr id="69" name="Rectangle 70"/>
            <p:cNvSpPr>
              <a:spLocks noChangeArrowheads="1"/>
            </p:cNvSpPr>
            <p:nvPr/>
          </p:nvSpPr>
          <p:spPr bwMode="auto">
            <a:xfrm>
              <a:off x="12660" y="7470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Rectangle 71"/>
            <p:cNvSpPr>
              <a:spLocks noChangeArrowheads="1"/>
            </p:cNvSpPr>
            <p:nvPr/>
          </p:nvSpPr>
          <p:spPr bwMode="auto">
            <a:xfrm rot="3600000">
              <a:off x="13050" y="736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Rectangle 72"/>
            <p:cNvSpPr>
              <a:spLocks noChangeArrowheads="1"/>
            </p:cNvSpPr>
            <p:nvPr/>
          </p:nvSpPr>
          <p:spPr bwMode="auto">
            <a:xfrm rot="3600000">
              <a:off x="13305" y="721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 rot="3600000">
              <a:off x="14610" y="6480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Rectangle 74"/>
            <p:cNvSpPr>
              <a:spLocks noChangeArrowheads="1"/>
            </p:cNvSpPr>
            <p:nvPr/>
          </p:nvSpPr>
          <p:spPr bwMode="auto">
            <a:xfrm rot="3600000">
              <a:off x="13290" y="757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Rectangle 75"/>
            <p:cNvSpPr>
              <a:spLocks noChangeArrowheads="1"/>
            </p:cNvSpPr>
            <p:nvPr/>
          </p:nvSpPr>
          <p:spPr bwMode="auto">
            <a:xfrm rot="3600000">
              <a:off x="14820" y="670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Rectangle 76"/>
            <p:cNvSpPr>
              <a:spLocks noChangeArrowheads="1"/>
            </p:cNvSpPr>
            <p:nvPr/>
          </p:nvSpPr>
          <p:spPr bwMode="auto">
            <a:xfrm rot="3600000">
              <a:off x="13696" y="6020"/>
              <a:ext cx="129" cy="183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14610" y="5910"/>
              <a:ext cx="135" cy="5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Rectangle 78"/>
            <p:cNvSpPr>
              <a:spLocks noChangeArrowheads="1"/>
            </p:cNvSpPr>
            <p:nvPr/>
          </p:nvSpPr>
          <p:spPr bwMode="auto">
            <a:xfrm>
              <a:off x="14760" y="5760"/>
              <a:ext cx="315" cy="58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Rectangle 79"/>
            <p:cNvSpPr>
              <a:spLocks noChangeArrowheads="1"/>
            </p:cNvSpPr>
            <p:nvPr/>
          </p:nvSpPr>
          <p:spPr bwMode="auto">
            <a:xfrm>
              <a:off x="14760" y="5130"/>
              <a:ext cx="315" cy="63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Rectangle 80"/>
            <p:cNvSpPr>
              <a:spLocks noChangeArrowheads="1"/>
            </p:cNvSpPr>
            <p:nvPr/>
          </p:nvSpPr>
          <p:spPr bwMode="auto">
            <a:xfrm rot="3600000">
              <a:off x="13560" y="706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Rectangle 81"/>
            <p:cNvSpPr>
              <a:spLocks noChangeArrowheads="1"/>
            </p:cNvSpPr>
            <p:nvPr/>
          </p:nvSpPr>
          <p:spPr bwMode="auto">
            <a:xfrm rot="3600000">
              <a:off x="13815" y="691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Rectangle 82"/>
            <p:cNvSpPr>
              <a:spLocks noChangeArrowheads="1"/>
            </p:cNvSpPr>
            <p:nvPr/>
          </p:nvSpPr>
          <p:spPr bwMode="auto">
            <a:xfrm rot="3600000">
              <a:off x="14085" y="676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Rectangle 83"/>
            <p:cNvSpPr>
              <a:spLocks noChangeArrowheads="1"/>
            </p:cNvSpPr>
            <p:nvPr/>
          </p:nvSpPr>
          <p:spPr bwMode="auto">
            <a:xfrm rot="3600000">
              <a:off x="14340" y="661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Rectangle 84"/>
            <p:cNvSpPr>
              <a:spLocks noChangeArrowheads="1"/>
            </p:cNvSpPr>
            <p:nvPr/>
          </p:nvSpPr>
          <p:spPr bwMode="auto">
            <a:xfrm rot="3600000">
              <a:off x="13545" y="742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Rectangle 85"/>
            <p:cNvSpPr>
              <a:spLocks noChangeArrowheads="1"/>
            </p:cNvSpPr>
            <p:nvPr/>
          </p:nvSpPr>
          <p:spPr bwMode="auto">
            <a:xfrm rot="3600000">
              <a:off x="13800" y="727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Rectangle 86"/>
            <p:cNvSpPr>
              <a:spLocks noChangeArrowheads="1"/>
            </p:cNvSpPr>
            <p:nvPr/>
          </p:nvSpPr>
          <p:spPr bwMode="auto">
            <a:xfrm rot="3600000">
              <a:off x="14055" y="712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Rectangle 87"/>
            <p:cNvSpPr>
              <a:spLocks noChangeArrowheads="1"/>
            </p:cNvSpPr>
            <p:nvPr/>
          </p:nvSpPr>
          <p:spPr bwMode="auto">
            <a:xfrm rot="3600000">
              <a:off x="14310" y="697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Rectangle 88"/>
            <p:cNvSpPr>
              <a:spLocks noChangeArrowheads="1"/>
            </p:cNvSpPr>
            <p:nvPr/>
          </p:nvSpPr>
          <p:spPr bwMode="auto">
            <a:xfrm rot="3600000">
              <a:off x="14580" y="682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8" name="Group 89"/>
          <p:cNvGrpSpPr>
            <a:grpSpLocks/>
          </p:cNvGrpSpPr>
          <p:nvPr/>
        </p:nvGrpSpPr>
        <p:grpSpPr bwMode="auto">
          <a:xfrm>
            <a:off x="514350" y="5370513"/>
            <a:ext cx="5929313" cy="1052512"/>
            <a:chOff x="3922" y="7089"/>
            <a:chExt cx="9338" cy="1658"/>
          </a:xfrm>
        </p:grpSpPr>
        <p:grpSp>
          <p:nvGrpSpPr>
            <p:cNvPr id="89" name="Group 90"/>
            <p:cNvGrpSpPr>
              <a:grpSpLocks/>
            </p:cNvGrpSpPr>
            <p:nvPr/>
          </p:nvGrpSpPr>
          <p:grpSpPr bwMode="auto">
            <a:xfrm>
              <a:off x="3922" y="7089"/>
              <a:ext cx="7950" cy="1658"/>
              <a:chOff x="3922" y="7089"/>
              <a:chExt cx="7950" cy="1658"/>
            </a:xfrm>
          </p:grpSpPr>
          <p:grpSp>
            <p:nvGrpSpPr>
              <p:cNvPr id="105" name="Group 91"/>
              <p:cNvGrpSpPr>
                <a:grpSpLocks/>
              </p:cNvGrpSpPr>
              <p:nvPr/>
            </p:nvGrpSpPr>
            <p:grpSpPr bwMode="auto">
              <a:xfrm>
                <a:off x="3922" y="7089"/>
                <a:ext cx="7950" cy="1658"/>
                <a:chOff x="3922" y="7089"/>
                <a:chExt cx="7950" cy="1658"/>
              </a:xfrm>
            </p:grpSpPr>
            <p:sp>
              <p:nvSpPr>
                <p:cNvPr id="108" name="Rectangle 92"/>
                <p:cNvSpPr>
                  <a:spLocks noChangeArrowheads="1"/>
                </p:cNvSpPr>
                <p:nvPr/>
              </p:nvSpPr>
              <p:spPr bwMode="auto">
                <a:xfrm rot="-1862706">
                  <a:off x="3922" y="8094"/>
                  <a:ext cx="2115" cy="12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9" name="Rectangle 93"/>
                <p:cNvSpPr>
                  <a:spLocks noChangeArrowheads="1"/>
                </p:cNvSpPr>
                <p:nvPr/>
              </p:nvSpPr>
              <p:spPr bwMode="auto">
                <a:xfrm>
                  <a:off x="4057" y="8604"/>
                  <a:ext cx="6420" cy="1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" name="Rectangle 94"/>
                <p:cNvSpPr>
                  <a:spLocks noChangeArrowheads="1"/>
                </p:cNvSpPr>
                <p:nvPr/>
              </p:nvSpPr>
              <p:spPr bwMode="auto">
                <a:xfrm>
                  <a:off x="5452" y="7794"/>
                  <a:ext cx="6420" cy="26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1" name="Rectangle 95"/>
                <p:cNvSpPr>
                  <a:spLocks noChangeArrowheads="1"/>
                </p:cNvSpPr>
                <p:nvPr/>
              </p:nvSpPr>
              <p:spPr bwMode="auto">
                <a:xfrm>
                  <a:off x="5827" y="7269"/>
                  <a:ext cx="600" cy="68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2" name="Rectangle 96"/>
                <p:cNvSpPr>
                  <a:spLocks noChangeArrowheads="1"/>
                </p:cNvSpPr>
                <p:nvPr/>
              </p:nvSpPr>
              <p:spPr bwMode="auto">
                <a:xfrm>
                  <a:off x="6112" y="7089"/>
                  <a:ext cx="315" cy="26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6" name="Rectangle 97"/>
              <p:cNvSpPr>
                <a:spLocks noChangeArrowheads="1"/>
              </p:cNvSpPr>
              <p:nvPr/>
            </p:nvSpPr>
            <p:spPr bwMode="auto">
              <a:xfrm>
                <a:off x="9510" y="7980"/>
                <a:ext cx="143" cy="67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" name="Rectangle 98"/>
              <p:cNvSpPr>
                <a:spLocks noChangeArrowheads="1"/>
              </p:cNvSpPr>
              <p:nvPr/>
            </p:nvSpPr>
            <p:spPr bwMode="auto">
              <a:xfrm>
                <a:off x="10215" y="7980"/>
                <a:ext cx="143" cy="67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0" name="Rectangle 99"/>
            <p:cNvSpPr>
              <a:spLocks noChangeArrowheads="1"/>
            </p:cNvSpPr>
            <p:nvPr/>
          </p:nvSpPr>
          <p:spPr bwMode="auto">
            <a:xfrm>
              <a:off x="64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Rectangle 100"/>
            <p:cNvSpPr>
              <a:spLocks noChangeArrowheads="1"/>
            </p:cNvSpPr>
            <p:nvPr/>
          </p:nvSpPr>
          <p:spPr bwMode="auto">
            <a:xfrm>
              <a:off x="67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Rectangle 101"/>
            <p:cNvSpPr>
              <a:spLocks noChangeArrowheads="1"/>
            </p:cNvSpPr>
            <p:nvPr/>
          </p:nvSpPr>
          <p:spPr bwMode="auto">
            <a:xfrm>
              <a:off x="70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Rectangle 102"/>
            <p:cNvSpPr>
              <a:spLocks noChangeArrowheads="1"/>
            </p:cNvSpPr>
            <p:nvPr/>
          </p:nvSpPr>
          <p:spPr bwMode="auto">
            <a:xfrm>
              <a:off x="73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Rectangle 103"/>
            <p:cNvSpPr>
              <a:spLocks noChangeArrowheads="1"/>
            </p:cNvSpPr>
            <p:nvPr/>
          </p:nvSpPr>
          <p:spPr bwMode="auto">
            <a:xfrm>
              <a:off x="76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Rectangle 104"/>
            <p:cNvSpPr>
              <a:spLocks noChangeArrowheads="1"/>
            </p:cNvSpPr>
            <p:nvPr/>
          </p:nvSpPr>
          <p:spPr bwMode="auto">
            <a:xfrm>
              <a:off x="79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Rectangle 105"/>
            <p:cNvSpPr>
              <a:spLocks noChangeArrowheads="1"/>
            </p:cNvSpPr>
            <p:nvPr/>
          </p:nvSpPr>
          <p:spPr bwMode="auto">
            <a:xfrm>
              <a:off x="82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Rectangle 106"/>
            <p:cNvSpPr>
              <a:spLocks noChangeArrowheads="1"/>
            </p:cNvSpPr>
            <p:nvPr/>
          </p:nvSpPr>
          <p:spPr bwMode="auto">
            <a:xfrm>
              <a:off x="85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Rectangle 107"/>
            <p:cNvSpPr>
              <a:spLocks noChangeArrowheads="1"/>
            </p:cNvSpPr>
            <p:nvPr/>
          </p:nvSpPr>
          <p:spPr bwMode="auto">
            <a:xfrm>
              <a:off x="88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Rectangle 108"/>
            <p:cNvSpPr>
              <a:spLocks noChangeArrowheads="1"/>
            </p:cNvSpPr>
            <p:nvPr/>
          </p:nvSpPr>
          <p:spPr bwMode="auto">
            <a:xfrm>
              <a:off x="91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Rectangle 109"/>
            <p:cNvSpPr>
              <a:spLocks noChangeArrowheads="1"/>
            </p:cNvSpPr>
            <p:nvPr/>
          </p:nvSpPr>
          <p:spPr bwMode="auto">
            <a:xfrm>
              <a:off x="94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Rectangle 110"/>
            <p:cNvSpPr>
              <a:spLocks noChangeArrowheads="1"/>
            </p:cNvSpPr>
            <p:nvPr/>
          </p:nvSpPr>
          <p:spPr bwMode="auto">
            <a:xfrm>
              <a:off x="97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Rectangle 111"/>
            <p:cNvSpPr>
              <a:spLocks noChangeArrowheads="1"/>
            </p:cNvSpPr>
            <p:nvPr/>
          </p:nvSpPr>
          <p:spPr bwMode="auto">
            <a:xfrm>
              <a:off x="100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Rectangle 112"/>
            <p:cNvSpPr>
              <a:spLocks noChangeArrowheads="1"/>
            </p:cNvSpPr>
            <p:nvPr/>
          </p:nvSpPr>
          <p:spPr bwMode="auto">
            <a:xfrm>
              <a:off x="10290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Rectangle 113"/>
            <p:cNvSpPr>
              <a:spLocks noChangeArrowheads="1"/>
            </p:cNvSpPr>
            <p:nvPr/>
          </p:nvSpPr>
          <p:spPr bwMode="auto">
            <a:xfrm>
              <a:off x="11625" y="7785"/>
              <a:ext cx="1635" cy="1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3" name="Group 114"/>
          <p:cNvGrpSpPr>
            <a:grpSpLocks/>
          </p:cNvGrpSpPr>
          <p:nvPr/>
        </p:nvGrpSpPr>
        <p:grpSpPr bwMode="auto">
          <a:xfrm>
            <a:off x="5756275" y="4068763"/>
            <a:ext cx="401638" cy="1512887"/>
            <a:chOff x="12313" y="5100"/>
            <a:chExt cx="633" cy="2381"/>
          </a:xfrm>
        </p:grpSpPr>
        <p:sp>
          <p:nvSpPr>
            <p:cNvPr id="114" name="Rectangle 115"/>
            <p:cNvSpPr>
              <a:spLocks noChangeArrowheads="1"/>
            </p:cNvSpPr>
            <p:nvPr/>
          </p:nvSpPr>
          <p:spPr bwMode="auto">
            <a:xfrm>
              <a:off x="12315" y="6438"/>
              <a:ext cx="249" cy="1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Rectangle 116"/>
            <p:cNvSpPr>
              <a:spLocks noChangeArrowheads="1"/>
            </p:cNvSpPr>
            <p:nvPr/>
          </p:nvSpPr>
          <p:spPr bwMode="auto">
            <a:xfrm>
              <a:off x="12314" y="6633"/>
              <a:ext cx="249" cy="1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Rectangle 117"/>
            <p:cNvSpPr>
              <a:spLocks noChangeArrowheads="1"/>
            </p:cNvSpPr>
            <p:nvPr/>
          </p:nvSpPr>
          <p:spPr bwMode="auto">
            <a:xfrm>
              <a:off x="12313" y="6818"/>
              <a:ext cx="249" cy="1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Line 118"/>
            <p:cNvSpPr>
              <a:spLocks noChangeShapeType="1"/>
            </p:cNvSpPr>
            <p:nvPr/>
          </p:nvSpPr>
          <p:spPr bwMode="auto">
            <a:xfrm flipV="1">
              <a:off x="12930" y="5100"/>
              <a:ext cx="16" cy="23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8" name="Line 119"/>
          <p:cNvSpPr>
            <a:spLocks noChangeShapeType="1"/>
          </p:cNvSpPr>
          <p:nvPr/>
        </p:nvSpPr>
        <p:spPr bwMode="auto">
          <a:xfrm>
            <a:off x="7224713" y="3375025"/>
            <a:ext cx="0" cy="712788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9" name="Text Box 120"/>
          <p:cNvSpPr txBox="1">
            <a:spLocks noChangeArrowheads="1"/>
          </p:cNvSpPr>
          <p:nvPr/>
        </p:nvSpPr>
        <p:spPr bwMode="auto">
          <a:xfrm>
            <a:off x="7185025" y="3614738"/>
            <a:ext cx="542925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200"/>
              <a:t>4 m</a:t>
            </a:r>
            <a:endParaRPr lang="fr-FR"/>
          </a:p>
        </p:txBody>
      </p:sp>
      <p:sp>
        <p:nvSpPr>
          <p:cNvPr id="120" name="Line 121"/>
          <p:cNvSpPr>
            <a:spLocks noChangeShapeType="1"/>
          </p:cNvSpPr>
          <p:nvPr/>
        </p:nvSpPr>
        <p:spPr bwMode="auto">
          <a:xfrm>
            <a:off x="6110288" y="3641725"/>
            <a:ext cx="9144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1" name="Text Box 122"/>
          <p:cNvSpPr txBox="1">
            <a:spLocks noChangeArrowheads="1"/>
          </p:cNvSpPr>
          <p:nvPr/>
        </p:nvSpPr>
        <p:spPr bwMode="auto">
          <a:xfrm>
            <a:off x="6299200" y="3529013"/>
            <a:ext cx="6096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200"/>
              <a:t>5,1 m</a:t>
            </a:r>
            <a:endParaRPr lang="fr-FR"/>
          </a:p>
        </p:txBody>
      </p:sp>
      <p:sp>
        <p:nvSpPr>
          <p:cNvPr id="122" name="Line 123"/>
          <p:cNvSpPr>
            <a:spLocks noChangeShapeType="1"/>
          </p:cNvSpPr>
          <p:nvPr/>
        </p:nvSpPr>
        <p:spPr bwMode="auto">
          <a:xfrm>
            <a:off x="7215188" y="2193925"/>
            <a:ext cx="0" cy="123825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" name="Text Box 124"/>
          <p:cNvSpPr txBox="1">
            <a:spLocks noChangeArrowheads="1"/>
          </p:cNvSpPr>
          <p:nvPr/>
        </p:nvSpPr>
        <p:spPr bwMode="auto">
          <a:xfrm>
            <a:off x="7165975" y="2633663"/>
            <a:ext cx="6096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200"/>
              <a:t>7,2 m</a:t>
            </a:r>
            <a:endParaRPr lang="fr-FR"/>
          </a:p>
        </p:txBody>
      </p:sp>
      <p:sp>
        <p:nvSpPr>
          <p:cNvPr id="124" name="Rectangle 129"/>
          <p:cNvSpPr>
            <a:spLocks noChangeArrowheads="1"/>
          </p:cNvSpPr>
          <p:nvPr/>
        </p:nvSpPr>
        <p:spPr bwMode="auto">
          <a:xfrm>
            <a:off x="2176463" y="3841750"/>
            <a:ext cx="190500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" name="Rectangle 130"/>
          <p:cNvSpPr>
            <a:spLocks noChangeArrowheads="1"/>
          </p:cNvSpPr>
          <p:nvPr/>
        </p:nvSpPr>
        <p:spPr bwMode="auto">
          <a:xfrm>
            <a:off x="2366963" y="3841750"/>
            <a:ext cx="190500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6" name="Rectangle 131"/>
          <p:cNvSpPr>
            <a:spLocks noChangeArrowheads="1"/>
          </p:cNvSpPr>
          <p:nvPr/>
        </p:nvSpPr>
        <p:spPr bwMode="auto">
          <a:xfrm>
            <a:off x="2557463" y="3851275"/>
            <a:ext cx="190500" cy="188913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7" name="Rectangle 132"/>
          <p:cNvSpPr>
            <a:spLocks noChangeArrowheads="1"/>
          </p:cNvSpPr>
          <p:nvPr/>
        </p:nvSpPr>
        <p:spPr bwMode="auto">
          <a:xfrm>
            <a:off x="2747963" y="3841750"/>
            <a:ext cx="190500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8" name="Rectangle 133"/>
          <p:cNvSpPr>
            <a:spLocks noChangeArrowheads="1"/>
          </p:cNvSpPr>
          <p:nvPr/>
        </p:nvSpPr>
        <p:spPr bwMode="auto">
          <a:xfrm>
            <a:off x="2938463" y="3841750"/>
            <a:ext cx="190500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" name="Rectangle 134"/>
          <p:cNvSpPr>
            <a:spLocks noChangeArrowheads="1"/>
          </p:cNvSpPr>
          <p:nvPr/>
        </p:nvSpPr>
        <p:spPr bwMode="auto">
          <a:xfrm>
            <a:off x="3128963" y="3841750"/>
            <a:ext cx="190500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" name="Rectangle 135"/>
          <p:cNvSpPr>
            <a:spLocks noChangeArrowheads="1"/>
          </p:cNvSpPr>
          <p:nvPr/>
        </p:nvSpPr>
        <p:spPr bwMode="auto">
          <a:xfrm>
            <a:off x="3319463" y="3841750"/>
            <a:ext cx="190500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" name="Rectangle 136"/>
          <p:cNvSpPr>
            <a:spLocks noChangeArrowheads="1"/>
          </p:cNvSpPr>
          <p:nvPr/>
        </p:nvSpPr>
        <p:spPr bwMode="auto">
          <a:xfrm>
            <a:off x="3509963" y="3841750"/>
            <a:ext cx="190500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" name="Rectangle 137"/>
          <p:cNvSpPr>
            <a:spLocks noChangeArrowheads="1"/>
          </p:cNvSpPr>
          <p:nvPr/>
        </p:nvSpPr>
        <p:spPr bwMode="auto">
          <a:xfrm>
            <a:off x="3700463" y="3841750"/>
            <a:ext cx="190500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" name="Rectangle 138"/>
          <p:cNvSpPr>
            <a:spLocks noChangeArrowheads="1"/>
          </p:cNvSpPr>
          <p:nvPr/>
        </p:nvSpPr>
        <p:spPr bwMode="auto">
          <a:xfrm>
            <a:off x="3890963" y="3841750"/>
            <a:ext cx="190500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" name="Rectangle 139"/>
          <p:cNvSpPr>
            <a:spLocks noChangeArrowheads="1"/>
          </p:cNvSpPr>
          <p:nvPr/>
        </p:nvSpPr>
        <p:spPr bwMode="auto">
          <a:xfrm>
            <a:off x="4081463" y="3841750"/>
            <a:ext cx="190500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" name="Rectangle 140"/>
          <p:cNvSpPr>
            <a:spLocks noChangeArrowheads="1"/>
          </p:cNvSpPr>
          <p:nvPr/>
        </p:nvSpPr>
        <p:spPr bwMode="auto">
          <a:xfrm>
            <a:off x="4271963" y="3841750"/>
            <a:ext cx="190500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6" name="Rectangle 141"/>
          <p:cNvSpPr>
            <a:spLocks noChangeArrowheads="1"/>
          </p:cNvSpPr>
          <p:nvPr/>
        </p:nvSpPr>
        <p:spPr bwMode="auto">
          <a:xfrm>
            <a:off x="4452938" y="3843338"/>
            <a:ext cx="142875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7" name="Rectangle 142"/>
          <p:cNvSpPr>
            <a:spLocks noChangeArrowheads="1"/>
          </p:cNvSpPr>
          <p:nvPr/>
        </p:nvSpPr>
        <p:spPr bwMode="auto">
          <a:xfrm>
            <a:off x="928688" y="4125913"/>
            <a:ext cx="66675" cy="101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8" name="Rectangle 143"/>
          <p:cNvSpPr>
            <a:spLocks noChangeArrowheads="1"/>
          </p:cNvSpPr>
          <p:nvPr/>
        </p:nvSpPr>
        <p:spPr bwMode="auto">
          <a:xfrm>
            <a:off x="3576638" y="4116388"/>
            <a:ext cx="66675" cy="101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9" name="Rectangle 144"/>
          <p:cNvSpPr>
            <a:spLocks noChangeArrowheads="1"/>
          </p:cNvSpPr>
          <p:nvPr/>
        </p:nvSpPr>
        <p:spPr bwMode="auto">
          <a:xfrm>
            <a:off x="2205038" y="4135438"/>
            <a:ext cx="171450" cy="2476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0" name="Rectangle 145"/>
          <p:cNvSpPr>
            <a:spLocks noChangeArrowheads="1"/>
          </p:cNvSpPr>
          <p:nvPr/>
        </p:nvSpPr>
        <p:spPr bwMode="auto">
          <a:xfrm>
            <a:off x="1995488" y="4135438"/>
            <a:ext cx="209550" cy="2476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1" name="Rectangle 146"/>
          <p:cNvSpPr>
            <a:spLocks noChangeArrowheads="1"/>
          </p:cNvSpPr>
          <p:nvPr/>
        </p:nvSpPr>
        <p:spPr bwMode="auto">
          <a:xfrm>
            <a:off x="2166938" y="4116388"/>
            <a:ext cx="66675" cy="101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42" name="Group 151"/>
          <p:cNvGrpSpPr>
            <a:grpSpLocks/>
          </p:cNvGrpSpPr>
          <p:nvPr/>
        </p:nvGrpSpPr>
        <p:grpSpPr bwMode="auto">
          <a:xfrm>
            <a:off x="1747838" y="4449763"/>
            <a:ext cx="2695575" cy="1009650"/>
            <a:chOff x="5805" y="5655"/>
            <a:chExt cx="4245" cy="1590"/>
          </a:xfrm>
        </p:grpSpPr>
        <p:sp>
          <p:nvSpPr>
            <p:cNvPr id="143" name="Rectangle 152"/>
            <p:cNvSpPr>
              <a:spLocks noChangeArrowheads="1"/>
            </p:cNvSpPr>
            <p:nvPr/>
          </p:nvSpPr>
          <p:spPr bwMode="auto">
            <a:xfrm>
              <a:off x="7950" y="56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Rectangle 153"/>
            <p:cNvSpPr>
              <a:spLocks noChangeArrowheads="1"/>
            </p:cNvSpPr>
            <p:nvPr/>
          </p:nvSpPr>
          <p:spPr bwMode="auto">
            <a:xfrm>
              <a:off x="8250" y="56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Rectangle 154"/>
            <p:cNvSpPr>
              <a:spLocks noChangeArrowheads="1"/>
            </p:cNvSpPr>
            <p:nvPr/>
          </p:nvSpPr>
          <p:spPr bwMode="auto">
            <a:xfrm>
              <a:off x="8550" y="56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Rectangle 155"/>
            <p:cNvSpPr>
              <a:spLocks noChangeArrowheads="1"/>
            </p:cNvSpPr>
            <p:nvPr/>
          </p:nvSpPr>
          <p:spPr bwMode="auto">
            <a:xfrm>
              <a:off x="8850" y="56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Rectangle 156"/>
            <p:cNvSpPr>
              <a:spLocks noChangeArrowheads="1"/>
            </p:cNvSpPr>
            <p:nvPr/>
          </p:nvSpPr>
          <p:spPr bwMode="auto">
            <a:xfrm>
              <a:off x="9750" y="56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Rectangle 157"/>
            <p:cNvSpPr>
              <a:spLocks noChangeArrowheads="1"/>
            </p:cNvSpPr>
            <p:nvPr/>
          </p:nvSpPr>
          <p:spPr bwMode="auto">
            <a:xfrm>
              <a:off x="9450" y="56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Rectangle 158"/>
            <p:cNvSpPr>
              <a:spLocks noChangeArrowheads="1"/>
            </p:cNvSpPr>
            <p:nvPr/>
          </p:nvSpPr>
          <p:spPr bwMode="auto">
            <a:xfrm>
              <a:off x="9150" y="56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Rectangle 159"/>
            <p:cNvSpPr>
              <a:spLocks noChangeArrowheads="1"/>
            </p:cNvSpPr>
            <p:nvPr/>
          </p:nvSpPr>
          <p:spPr bwMode="auto">
            <a:xfrm>
              <a:off x="6750" y="56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" name="Rectangle 160"/>
            <p:cNvSpPr>
              <a:spLocks noChangeArrowheads="1"/>
            </p:cNvSpPr>
            <p:nvPr/>
          </p:nvSpPr>
          <p:spPr bwMode="auto">
            <a:xfrm>
              <a:off x="7050" y="56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Rectangle 161"/>
            <p:cNvSpPr>
              <a:spLocks noChangeArrowheads="1"/>
            </p:cNvSpPr>
            <p:nvPr/>
          </p:nvSpPr>
          <p:spPr bwMode="auto">
            <a:xfrm>
              <a:off x="7350" y="56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Rectangle 162"/>
            <p:cNvSpPr>
              <a:spLocks noChangeArrowheads="1"/>
            </p:cNvSpPr>
            <p:nvPr/>
          </p:nvSpPr>
          <p:spPr bwMode="auto">
            <a:xfrm>
              <a:off x="7650" y="56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" name="Rectangle 163"/>
            <p:cNvSpPr>
              <a:spLocks noChangeArrowheads="1"/>
            </p:cNvSpPr>
            <p:nvPr/>
          </p:nvSpPr>
          <p:spPr bwMode="auto">
            <a:xfrm>
              <a:off x="6735" y="59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" name="Rectangle 164"/>
            <p:cNvSpPr>
              <a:spLocks noChangeArrowheads="1"/>
            </p:cNvSpPr>
            <p:nvPr/>
          </p:nvSpPr>
          <p:spPr bwMode="auto">
            <a:xfrm>
              <a:off x="6435" y="5970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Rectangle 165"/>
            <p:cNvSpPr>
              <a:spLocks noChangeArrowheads="1"/>
            </p:cNvSpPr>
            <p:nvPr/>
          </p:nvSpPr>
          <p:spPr bwMode="auto">
            <a:xfrm>
              <a:off x="6120" y="643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7" name="Rectangle 166"/>
            <p:cNvSpPr>
              <a:spLocks noChangeArrowheads="1"/>
            </p:cNvSpPr>
            <p:nvPr/>
          </p:nvSpPr>
          <p:spPr bwMode="auto">
            <a:xfrm>
              <a:off x="5805" y="694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Rectangle 167"/>
            <p:cNvSpPr>
              <a:spLocks noChangeArrowheads="1"/>
            </p:cNvSpPr>
            <p:nvPr/>
          </p:nvSpPr>
          <p:spPr bwMode="auto">
            <a:xfrm>
              <a:off x="6120" y="6735"/>
              <a:ext cx="285" cy="34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Rectangle 168"/>
            <p:cNvSpPr>
              <a:spLocks noChangeArrowheads="1"/>
            </p:cNvSpPr>
            <p:nvPr/>
          </p:nvSpPr>
          <p:spPr bwMode="auto">
            <a:xfrm>
              <a:off x="5805" y="664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" name="Rectangle 169"/>
            <p:cNvSpPr>
              <a:spLocks noChangeArrowheads="1"/>
            </p:cNvSpPr>
            <p:nvPr/>
          </p:nvSpPr>
          <p:spPr bwMode="auto">
            <a:xfrm>
              <a:off x="5805" y="634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" name="Rectangle 170"/>
            <p:cNvSpPr>
              <a:spLocks noChangeArrowheads="1"/>
            </p:cNvSpPr>
            <p:nvPr/>
          </p:nvSpPr>
          <p:spPr bwMode="auto">
            <a:xfrm>
              <a:off x="6120" y="613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2" name="Rectangle 171"/>
            <p:cNvSpPr>
              <a:spLocks noChangeArrowheads="1"/>
            </p:cNvSpPr>
            <p:nvPr/>
          </p:nvSpPr>
          <p:spPr bwMode="auto">
            <a:xfrm>
              <a:off x="6120" y="583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" name="Rectangle 172"/>
            <p:cNvSpPr>
              <a:spLocks noChangeArrowheads="1"/>
            </p:cNvSpPr>
            <p:nvPr/>
          </p:nvSpPr>
          <p:spPr bwMode="auto">
            <a:xfrm>
              <a:off x="5805" y="604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" name="Rectangle 173"/>
            <p:cNvSpPr>
              <a:spLocks noChangeArrowheads="1"/>
            </p:cNvSpPr>
            <p:nvPr/>
          </p:nvSpPr>
          <p:spPr bwMode="auto">
            <a:xfrm>
              <a:off x="5805" y="583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5" name="Line 174"/>
          <p:cNvSpPr>
            <a:spLocks noChangeShapeType="1"/>
          </p:cNvSpPr>
          <p:nvPr/>
        </p:nvSpPr>
        <p:spPr bwMode="auto">
          <a:xfrm>
            <a:off x="2128838" y="4897438"/>
            <a:ext cx="2695575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6" name="Text Box 175"/>
          <p:cNvSpPr txBox="1">
            <a:spLocks noChangeArrowheads="1"/>
          </p:cNvSpPr>
          <p:nvPr/>
        </p:nvSpPr>
        <p:spPr bwMode="auto">
          <a:xfrm>
            <a:off x="3184525" y="4672013"/>
            <a:ext cx="742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200"/>
              <a:t>13.5 m</a:t>
            </a:r>
            <a:endParaRPr lang="fr-FR"/>
          </a:p>
        </p:txBody>
      </p:sp>
      <p:sp>
        <p:nvSpPr>
          <p:cNvPr id="167" name="Rectangle 176"/>
          <p:cNvSpPr>
            <a:spLocks noChangeArrowheads="1"/>
          </p:cNvSpPr>
          <p:nvPr/>
        </p:nvSpPr>
        <p:spPr bwMode="auto">
          <a:xfrm>
            <a:off x="665163" y="4557713"/>
            <a:ext cx="900112" cy="774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" name="Arc 177"/>
          <p:cNvSpPr>
            <a:spLocks/>
          </p:cNvSpPr>
          <p:nvPr/>
        </p:nvSpPr>
        <p:spPr bwMode="auto">
          <a:xfrm flipH="1" flipV="1">
            <a:off x="495300" y="4618038"/>
            <a:ext cx="180975" cy="1809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9" name="Line 178"/>
          <p:cNvSpPr>
            <a:spLocks noChangeShapeType="1"/>
          </p:cNvSpPr>
          <p:nvPr/>
        </p:nvSpPr>
        <p:spPr bwMode="auto">
          <a:xfrm>
            <a:off x="661988" y="5094288"/>
            <a:ext cx="904875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0" name="Text Box 179"/>
          <p:cNvSpPr txBox="1">
            <a:spLocks noChangeArrowheads="1"/>
          </p:cNvSpPr>
          <p:nvPr/>
        </p:nvSpPr>
        <p:spPr bwMode="auto">
          <a:xfrm>
            <a:off x="893763" y="4864100"/>
            <a:ext cx="638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200"/>
              <a:t>5 m</a:t>
            </a:r>
            <a:endParaRPr lang="fr-FR"/>
          </a:p>
        </p:txBody>
      </p:sp>
      <p:sp>
        <p:nvSpPr>
          <p:cNvPr id="171" name="Line 180"/>
          <p:cNvSpPr>
            <a:spLocks noChangeShapeType="1"/>
          </p:cNvSpPr>
          <p:nvPr/>
        </p:nvSpPr>
        <p:spPr bwMode="auto">
          <a:xfrm>
            <a:off x="5319713" y="4148138"/>
            <a:ext cx="0" cy="161925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2" name="Text Box 181"/>
          <p:cNvSpPr txBox="1">
            <a:spLocks noChangeArrowheads="1"/>
          </p:cNvSpPr>
          <p:nvPr/>
        </p:nvSpPr>
        <p:spPr bwMode="auto">
          <a:xfrm>
            <a:off x="5194300" y="4595813"/>
            <a:ext cx="62865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200"/>
              <a:t>9.0 m</a:t>
            </a:r>
            <a:endParaRPr lang="fr-FR"/>
          </a:p>
        </p:txBody>
      </p:sp>
      <p:sp>
        <p:nvSpPr>
          <p:cNvPr id="173" name="Line 182"/>
          <p:cNvSpPr>
            <a:spLocks noChangeShapeType="1"/>
          </p:cNvSpPr>
          <p:nvPr/>
        </p:nvSpPr>
        <p:spPr bwMode="auto">
          <a:xfrm>
            <a:off x="5138738" y="3956050"/>
            <a:ext cx="18002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" name="Text Box 183"/>
          <p:cNvSpPr txBox="1">
            <a:spLocks noChangeArrowheads="1"/>
          </p:cNvSpPr>
          <p:nvPr/>
        </p:nvSpPr>
        <p:spPr bwMode="auto">
          <a:xfrm>
            <a:off x="5822950" y="3767138"/>
            <a:ext cx="5334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200"/>
              <a:t>10 m</a:t>
            </a:r>
            <a:endParaRPr lang="fr-FR"/>
          </a:p>
        </p:txBody>
      </p:sp>
      <p:grpSp>
        <p:nvGrpSpPr>
          <p:cNvPr id="176" name="Group 185"/>
          <p:cNvGrpSpPr>
            <a:grpSpLocks/>
          </p:cNvGrpSpPr>
          <p:nvPr/>
        </p:nvGrpSpPr>
        <p:grpSpPr bwMode="auto">
          <a:xfrm>
            <a:off x="3433763" y="2355850"/>
            <a:ext cx="1066800" cy="1495425"/>
            <a:chOff x="8070" y="2415"/>
            <a:chExt cx="1680" cy="2355"/>
          </a:xfrm>
        </p:grpSpPr>
        <p:grpSp>
          <p:nvGrpSpPr>
            <p:cNvPr id="177" name="Group 186"/>
            <p:cNvGrpSpPr>
              <a:grpSpLocks/>
            </p:cNvGrpSpPr>
            <p:nvPr/>
          </p:nvGrpSpPr>
          <p:grpSpPr bwMode="auto">
            <a:xfrm>
              <a:off x="8145" y="2415"/>
              <a:ext cx="270" cy="285"/>
              <a:chOff x="8145" y="2415"/>
              <a:chExt cx="270" cy="285"/>
            </a:xfrm>
          </p:grpSpPr>
          <p:sp>
            <p:nvSpPr>
              <p:cNvPr id="188" name="Arc 187"/>
              <p:cNvSpPr>
                <a:spLocks/>
              </p:cNvSpPr>
              <p:nvPr/>
            </p:nvSpPr>
            <p:spPr bwMode="auto">
              <a:xfrm flipV="1">
                <a:off x="8160" y="2445"/>
                <a:ext cx="255" cy="25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" name="Line 188"/>
              <p:cNvSpPr>
                <a:spLocks noChangeShapeType="1"/>
              </p:cNvSpPr>
              <p:nvPr/>
            </p:nvSpPr>
            <p:spPr bwMode="auto">
              <a:xfrm>
                <a:off x="8145" y="2415"/>
                <a:ext cx="0" cy="2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8" name="Group 189"/>
            <p:cNvGrpSpPr>
              <a:grpSpLocks/>
            </p:cNvGrpSpPr>
            <p:nvPr/>
          </p:nvGrpSpPr>
          <p:grpSpPr bwMode="auto">
            <a:xfrm rot="-5400000">
              <a:off x="8445" y="2700"/>
              <a:ext cx="270" cy="285"/>
              <a:chOff x="8145" y="2415"/>
              <a:chExt cx="270" cy="285"/>
            </a:xfrm>
          </p:grpSpPr>
          <p:sp>
            <p:nvSpPr>
              <p:cNvPr id="186" name="Arc 190"/>
              <p:cNvSpPr>
                <a:spLocks/>
              </p:cNvSpPr>
              <p:nvPr/>
            </p:nvSpPr>
            <p:spPr bwMode="auto">
              <a:xfrm flipV="1">
                <a:off x="8160" y="2445"/>
                <a:ext cx="255" cy="25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" name="Line 191"/>
              <p:cNvSpPr>
                <a:spLocks noChangeShapeType="1"/>
              </p:cNvSpPr>
              <p:nvPr/>
            </p:nvSpPr>
            <p:spPr bwMode="auto">
              <a:xfrm>
                <a:off x="8145" y="2415"/>
                <a:ext cx="0" cy="2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9" name="Line 192"/>
            <p:cNvSpPr>
              <a:spLocks noChangeShapeType="1"/>
            </p:cNvSpPr>
            <p:nvPr/>
          </p:nvSpPr>
          <p:spPr bwMode="auto">
            <a:xfrm flipV="1">
              <a:off x="9705" y="3630"/>
              <a:ext cx="0" cy="11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0" name="Line 193"/>
            <p:cNvSpPr>
              <a:spLocks noChangeShapeType="1"/>
            </p:cNvSpPr>
            <p:nvPr/>
          </p:nvSpPr>
          <p:spPr bwMode="auto">
            <a:xfrm flipV="1">
              <a:off x="9210" y="2430"/>
              <a:ext cx="0" cy="12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1" name="Line 194"/>
            <p:cNvSpPr>
              <a:spLocks noChangeShapeType="1"/>
            </p:cNvSpPr>
            <p:nvPr/>
          </p:nvSpPr>
          <p:spPr bwMode="auto">
            <a:xfrm rot="5400000" flipV="1">
              <a:off x="9458" y="3397"/>
              <a:ext cx="0" cy="49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2" name="Line 195"/>
            <p:cNvSpPr>
              <a:spLocks noChangeShapeType="1"/>
            </p:cNvSpPr>
            <p:nvPr/>
          </p:nvSpPr>
          <p:spPr bwMode="auto">
            <a:xfrm rot="5400000" flipV="1">
              <a:off x="8828" y="2077"/>
              <a:ext cx="0" cy="7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3" name="Line 196"/>
            <p:cNvSpPr>
              <a:spLocks noChangeShapeType="1"/>
            </p:cNvSpPr>
            <p:nvPr/>
          </p:nvSpPr>
          <p:spPr bwMode="auto">
            <a:xfrm rot="5400000" flipV="1">
              <a:off x="8280" y="2955"/>
              <a:ext cx="0" cy="3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4" name="Line 197"/>
            <p:cNvSpPr>
              <a:spLocks noChangeShapeType="1"/>
            </p:cNvSpPr>
            <p:nvPr/>
          </p:nvSpPr>
          <p:spPr bwMode="auto">
            <a:xfrm flipV="1">
              <a:off x="8070" y="2430"/>
              <a:ext cx="0" cy="23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5" name="Text Box 198"/>
            <p:cNvSpPr txBox="1">
              <a:spLocks noChangeArrowheads="1"/>
            </p:cNvSpPr>
            <p:nvPr/>
          </p:nvSpPr>
          <p:spPr bwMode="auto">
            <a:xfrm>
              <a:off x="8160" y="4162"/>
              <a:ext cx="1590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90" name="Rectangle 199"/>
          <p:cNvSpPr>
            <a:spLocks noChangeArrowheads="1"/>
          </p:cNvSpPr>
          <p:nvPr/>
        </p:nvSpPr>
        <p:spPr bwMode="auto">
          <a:xfrm>
            <a:off x="3424238" y="2355850"/>
            <a:ext cx="257175" cy="43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1" name="Text Box 201"/>
          <p:cNvSpPr txBox="1">
            <a:spLocks noChangeArrowheads="1"/>
          </p:cNvSpPr>
          <p:nvPr/>
        </p:nvSpPr>
        <p:spPr bwMode="auto">
          <a:xfrm>
            <a:off x="7739063" y="1501775"/>
            <a:ext cx="914400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1200" dirty="0" err="1" smtClean="0"/>
              <a:t>Contrôl</a:t>
            </a:r>
            <a:endParaRPr lang="fr-FR" sz="1200" dirty="0" smtClean="0"/>
          </a:p>
          <a:p>
            <a:r>
              <a:rPr lang="fr-FR" sz="1200" dirty="0" smtClean="0"/>
              <a:t>Room</a:t>
            </a:r>
            <a:endParaRPr lang="fr-FR" dirty="0"/>
          </a:p>
        </p:txBody>
      </p:sp>
      <p:sp>
        <p:nvSpPr>
          <p:cNvPr id="192" name="Line 203"/>
          <p:cNvSpPr>
            <a:spLocks noChangeShapeType="1"/>
          </p:cNvSpPr>
          <p:nvPr/>
        </p:nvSpPr>
        <p:spPr bwMode="auto">
          <a:xfrm flipH="1" flipV="1">
            <a:off x="7015163" y="1654175"/>
            <a:ext cx="781050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3" name="Oval 204"/>
          <p:cNvSpPr>
            <a:spLocks noChangeArrowheads="1"/>
          </p:cNvSpPr>
          <p:nvPr/>
        </p:nvSpPr>
        <p:spPr bwMode="auto">
          <a:xfrm>
            <a:off x="2366963" y="41783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" name="Oval 205"/>
          <p:cNvSpPr>
            <a:spLocks noChangeArrowheads="1"/>
          </p:cNvSpPr>
          <p:nvPr/>
        </p:nvSpPr>
        <p:spPr bwMode="auto">
          <a:xfrm>
            <a:off x="2128838" y="5178425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5" name="Oval 206"/>
          <p:cNvSpPr>
            <a:spLocks noChangeArrowheads="1"/>
          </p:cNvSpPr>
          <p:nvPr/>
        </p:nvSpPr>
        <p:spPr bwMode="auto">
          <a:xfrm>
            <a:off x="4995863" y="52451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6" name="Line 210"/>
          <p:cNvSpPr>
            <a:spLocks noChangeShapeType="1"/>
          </p:cNvSpPr>
          <p:nvPr/>
        </p:nvSpPr>
        <p:spPr bwMode="auto">
          <a:xfrm>
            <a:off x="1976438" y="4359275"/>
            <a:ext cx="0" cy="20955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9" name="Line 213"/>
          <p:cNvSpPr>
            <a:spLocks noChangeShapeType="1"/>
          </p:cNvSpPr>
          <p:nvPr/>
        </p:nvSpPr>
        <p:spPr bwMode="auto">
          <a:xfrm>
            <a:off x="6005513" y="2206625"/>
            <a:ext cx="28575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0" name="Rectangle 216"/>
          <p:cNvSpPr>
            <a:spLocks noChangeArrowheads="1"/>
          </p:cNvSpPr>
          <p:nvPr/>
        </p:nvSpPr>
        <p:spPr bwMode="auto">
          <a:xfrm>
            <a:off x="1757363" y="4354513"/>
            <a:ext cx="190500" cy="201612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" name="Line 217"/>
          <p:cNvSpPr>
            <a:spLocks noChangeShapeType="1"/>
          </p:cNvSpPr>
          <p:nvPr/>
        </p:nvSpPr>
        <p:spPr bwMode="auto">
          <a:xfrm flipV="1">
            <a:off x="4843463" y="2082800"/>
            <a:ext cx="0" cy="1628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2" name="Line 218"/>
          <p:cNvSpPr>
            <a:spLocks noChangeShapeType="1"/>
          </p:cNvSpPr>
          <p:nvPr/>
        </p:nvSpPr>
        <p:spPr bwMode="auto">
          <a:xfrm flipH="1">
            <a:off x="2633663" y="2082800"/>
            <a:ext cx="2209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3" name="Line 219"/>
          <p:cNvSpPr>
            <a:spLocks noChangeShapeType="1"/>
          </p:cNvSpPr>
          <p:nvPr/>
        </p:nvSpPr>
        <p:spPr bwMode="auto">
          <a:xfrm flipH="1">
            <a:off x="2338388" y="2368550"/>
            <a:ext cx="10763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" name="Arc 220"/>
          <p:cNvSpPr>
            <a:spLocks/>
          </p:cNvSpPr>
          <p:nvPr/>
        </p:nvSpPr>
        <p:spPr bwMode="auto">
          <a:xfrm rot="16200000" flipH="1">
            <a:off x="2476500" y="2104230"/>
            <a:ext cx="180975" cy="1809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" name="Line 221"/>
          <p:cNvSpPr>
            <a:spLocks noChangeShapeType="1"/>
          </p:cNvSpPr>
          <p:nvPr/>
        </p:nvSpPr>
        <p:spPr bwMode="auto">
          <a:xfrm flipH="1">
            <a:off x="2643188" y="1320800"/>
            <a:ext cx="32956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" name="Line 222"/>
          <p:cNvSpPr>
            <a:spLocks noChangeShapeType="1"/>
          </p:cNvSpPr>
          <p:nvPr/>
        </p:nvSpPr>
        <p:spPr bwMode="auto">
          <a:xfrm>
            <a:off x="2633663" y="1311275"/>
            <a:ext cx="0" cy="771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7" name="Line 223"/>
          <p:cNvSpPr>
            <a:spLocks noChangeShapeType="1"/>
          </p:cNvSpPr>
          <p:nvPr/>
        </p:nvSpPr>
        <p:spPr bwMode="auto">
          <a:xfrm>
            <a:off x="2347913" y="1330325"/>
            <a:ext cx="0" cy="1028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8" name="Line 224"/>
          <p:cNvSpPr>
            <a:spLocks noChangeShapeType="1"/>
          </p:cNvSpPr>
          <p:nvPr/>
        </p:nvSpPr>
        <p:spPr bwMode="auto">
          <a:xfrm flipH="1" flipV="1">
            <a:off x="2338388" y="1016000"/>
            <a:ext cx="2905125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9" name="Line 225"/>
          <p:cNvSpPr>
            <a:spLocks noChangeShapeType="1"/>
          </p:cNvSpPr>
          <p:nvPr/>
        </p:nvSpPr>
        <p:spPr bwMode="auto">
          <a:xfrm flipH="1">
            <a:off x="1328738" y="1339850"/>
            <a:ext cx="10191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0" name="Text Box 226"/>
          <p:cNvSpPr txBox="1">
            <a:spLocks noChangeArrowheads="1"/>
          </p:cNvSpPr>
          <p:nvPr/>
        </p:nvSpPr>
        <p:spPr bwMode="auto">
          <a:xfrm>
            <a:off x="5251450" y="9525"/>
            <a:ext cx="666750" cy="72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1200"/>
              <a:t>Salle bleue</a:t>
            </a:r>
            <a:endParaRPr lang="fr-FR"/>
          </a:p>
        </p:txBody>
      </p:sp>
      <p:sp>
        <p:nvSpPr>
          <p:cNvPr id="211" name="Text Box 227"/>
          <p:cNvSpPr txBox="1">
            <a:spLocks noChangeArrowheads="1"/>
          </p:cNvSpPr>
          <p:nvPr/>
        </p:nvSpPr>
        <p:spPr bwMode="auto">
          <a:xfrm>
            <a:off x="6108700" y="0"/>
            <a:ext cx="1600200" cy="72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1200"/>
              <a:t>Amphi LAL</a:t>
            </a:r>
            <a:endParaRPr lang="fr-FR"/>
          </a:p>
        </p:txBody>
      </p:sp>
      <p:sp>
        <p:nvSpPr>
          <p:cNvPr id="212" name="Line 228"/>
          <p:cNvSpPr>
            <a:spLocks noChangeShapeType="1"/>
          </p:cNvSpPr>
          <p:nvPr/>
        </p:nvSpPr>
        <p:spPr bwMode="auto">
          <a:xfrm>
            <a:off x="5253038" y="720725"/>
            <a:ext cx="0" cy="323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3" name="Line 229"/>
          <p:cNvSpPr>
            <a:spLocks noChangeShapeType="1"/>
          </p:cNvSpPr>
          <p:nvPr/>
        </p:nvSpPr>
        <p:spPr bwMode="auto">
          <a:xfrm>
            <a:off x="2471738" y="2111375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4" name="Text Box 230"/>
          <p:cNvSpPr txBox="1">
            <a:spLocks noChangeArrowheads="1"/>
          </p:cNvSpPr>
          <p:nvPr/>
        </p:nvSpPr>
        <p:spPr bwMode="auto">
          <a:xfrm>
            <a:off x="412750" y="246063"/>
            <a:ext cx="2369559" cy="52322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dirty="0" smtClean="0"/>
              <a:t>PHIL </a:t>
            </a:r>
            <a:r>
              <a:rPr lang="fr-FR" sz="2800" dirty="0" err="1" smtClean="0"/>
              <a:t>inside</a:t>
            </a:r>
            <a:r>
              <a:rPr lang="fr-FR" sz="2800" dirty="0" smtClean="0"/>
              <a:t> LAL</a:t>
            </a:r>
            <a:endParaRPr lang="fr-FR" sz="2800" dirty="0"/>
          </a:p>
        </p:txBody>
      </p:sp>
      <p:sp>
        <p:nvSpPr>
          <p:cNvPr id="215" name="Rectangle 231"/>
          <p:cNvSpPr>
            <a:spLocks noChangeArrowheads="1"/>
          </p:cNvSpPr>
          <p:nvPr/>
        </p:nvSpPr>
        <p:spPr bwMode="auto">
          <a:xfrm>
            <a:off x="-466725" y="4035425"/>
            <a:ext cx="5057775" cy="9048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" name="Line 232"/>
          <p:cNvSpPr>
            <a:spLocks noChangeShapeType="1"/>
          </p:cNvSpPr>
          <p:nvPr/>
        </p:nvSpPr>
        <p:spPr bwMode="auto">
          <a:xfrm flipH="1">
            <a:off x="3076575" y="5162550"/>
            <a:ext cx="1323975" cy="0"/>
          </a:xfrm>
          <a:prstGeom prst="line">
            <a:avLst/>
          </a:prstGeom>
          <a:noFill/>
          <a:ln w="38100" cmpd="dbl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7" name="Text Box 233"/>
          <p:cNvSpPr txBox="1">
            <a:spLocks noChangeArrowheads="1"/>
          </p:cNvSpPr>
          <p:nvPr/>
        </p:nvSpPr>
        <p:spPr bwMode="auto">
          <a:xfrm>
            <a:off x="3327400" y="5209455"/>
            <a:ext cx="12947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rgbClr val="FF3300"/>
                </a:solidFill>
              </a:rPr>
              <a:t>Beam</a:t>
            </a:r>
            <a:r>
              <a:rPr lang="fr-FR" sz="1400" dirty="0" smtClean="0">
                <a:solidFill>
                  <a:srgbClr val="FF3300"/>
                </a:solidFill>
              </a:rPr>
              <a:t> direction</a:t>
            </a:r>
            <a:endParaRPr lang="fr-FR" sz="1400" dirty="0">
              <a:solidFill>
                <a:srgbClr val="FF3300"/>
              </a:solidFill>
            </a:endParaRPr>
          </a:p>
        </p:txBody>
      </p:sp>
      <p:sp>
        <p:nvSpPr>
          <p:cNvPr id="220" name="Text Box 236"/>
          <p:cNvSpPr txBox="1">
            <a:spLocks noChangeArrowheads="1"/>
          </p:cNvSpPr>
          <p:nvPr/>
        </p:nvSpPr>
        <p:spPr bwMode="auto">
          <a:xfrm>
            <a:off x="4995863" y="5453063"/>
            <a:ext cx="1014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dirty="0"/>
              <a:t>Non climatisée</a:t>
            </a:r>
          </a:p>
        </p:txBody>
      </p:sp>
      <p:grpSp>
        <p:nvGrpSpPr>
          <p:cNvPr id="228" name="Groupe 227"/>
          <p:cNvGrpSpPr/>
          <p:nvPr/>
        </p:nvGrpSpPr>
        <p:grpSpPr>
          <a:xfrm rot="16200000">
            <a:off x="5154443" y="1095375"/>
            <a:ext cx="271463" cy="131763"/>
            <a:chOff x="6657975" y="1470025"/>
            <a:chExt cx="271463" cy="131763"/>
          </a:xfrm>
        </p:grpSpPr>
        <p:sp>
          <p:nvSpPr>
            <p:cNvPr id="224" name="Line 23"/>
            <p:cNvSpPr>
              <a:spLocks noChangeShapeType="1"/>
            </p:cNvSpPr>
            <p:nvPr/>
          </p:nvSpPr>
          <p:spPr bwMode="auto">
            <a:xfrm>
              <a:off x="6657975" y="1474788"/>
              <a:ext cx="0" cy="1254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" name="Line 24"/>
            <p:cNvSpPr>
              <a:spLocks noChangeShapeType="1"/>
            </p:cNvSpPr>
            <p:nvPr/>
          </p:nvSpPr>
          <p:spPr bwMode="auto">
            <a:xfrm>
              <a:off x="6929438" y="1470025"/>
              <a:ext cx="0" cy="125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" name="Arc 25"/>
            <p:cNvSpPr>
              <a:spLocks/>
            </p:cNvSpPr>
            <p:nvPr/>
          </p:nvSpPr>
          <p:spPr bwMode="auto">
            <a:xfrm flipH="1" flipV="1">
              <a:off x="6802438" y="1482725"/>
              <a:ext cx="119062" cy="11906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" name="Arc 26"/>
            <p:cNvSpPr>
              <a:spLocks/>
            </p:cNvSpPr>
            <p:nvPr/>
          </p:nvSpPr>
          <p:spPr bwMode="auto">
            <a:xfrm flipV="1">
              <a:off x="6665913" y="1477963"/>
              <a:ext cx="119062" cy="1190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9" name="Groupe 228"/>
          <p:cNvGrpSpPr/>
          <p:nvPr/>
        </p:nvGrpSpPr>
        <p:grpSpPr>
          <a:xfrm rot="16200000">
            <a:off x="2834481" y="1104900"/>
            <a:ext cx="271463" cy="131763"/>
            <a:chOff x="6657975" y="1470025"/>
            <a:chExt cx="271463" cy="131763"/>
          </a:xfrm>
        </p:grpSpPr>
        <p:sp>
          <p:nvSpPr>
            <p:cNvPr id="230" name="Line 23"/>
            <p:cNvSpPr>
              <a:spLocks noChangeShapeType="1"/>
            </p:cNvSpPr>
            <p:nvPr/>
          </p:nvSpPr>
          <p:spPr bwMode="auto">
            <a:xfrm>
              <a:off x="6657975" y="1474788"/>
              <a:ext cx="0" cy="1254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" name="Line 24"/>
            <p:cNvSpPr>
              <a:spLocks noChangeShapeType="1"/>
            </p:cNvSpPr>
            <p:nvPr/>
          </p:nvSpPr>
          <p:spPr bwMode="auto">
            <a:xfrm>
              <a:off x="6929438" y="1470025"/>
              <a:ext cx="0" cy="125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" name="Arc 25"/>
            <p:cNvSpPr>
              <a:spLocks/>
            </p:cNvSpPr>
            <p:nvPr/>
          </p:nvSpPr>
          <p:spPr bwMode="auto">
            <a:xfrm flipH="1" flipV="1">
              <a:off x="6802438" y="1482725"/>
              <a:ext cx="119062" cy="11906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" name="Arc 26"/>
            <p:cNvSpPr>
              <a:spLocks/>
            </p:cNvSpPr>
            <p:nvPr/>
          </p:nvSpPr>
          <p:spPr bwMode="auto">
            <a:xfrm flipV="1">
              <a:off x="6665913" y="1477963"/>
              <a:ext cx="119062" cy="1190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34" name="Arc 220"/>
          <p:cNvSpPr>
            <a:spLocks/>
          </p:cNvSpPr>
          <p:nvPr/>
        </p:nvSpPr>
        <p:spPr bwMode="auto">
          <a:xfrm flipH="1">
            <a:off x="2411760" y="1863725"/>
            <a:ext cx="180975" cy="1809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236" name="Connecteur droit 235"/>
          <p:cNvCxnSpPr>
            <a:stCxn id="234" idx="0"/>
            <a:endCxn id="234" idx="2"/>
          </p:cNvCxnSpPr>
          <p:nvPr/>
        </p:nvCxnSpPr>
        <p:spPr>
          <a:xfrm>
            <a:off x="2592735" y="1863725"/>
            <a:ext cx="0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Line 229"/>
          <p:cNvSpPr>
            <a:spLocks noChangeShapeType="1"/>
          </p:cNvSpPr>
          <p:nvPr/>
        </p:nvSpPr>
        <p:spPr bwMode="auto">
          <a:xfrm>
            <a:off x="2357438" y="2044700"/>
            <a:ext cx="547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8" name="Line 229"/>
          <p:cNvSpPr>
            <a:spLocks noChangeShapeType="1"/>
          </p:cNvSpPr>
          <p:nvPr/>
        </p:nvSpPr>
        <p:spPr bwMode="auto">
          <a:xfrm>
            <a:off x="2588420" y="2044700"/>
            <a:ext cx="547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1" name="Line 229"/>
          <p:cNvSpPr>
            <a:spLocks noChangeShapeType="1"/>
          </p:cNvSpPr>
          <p:nvPr/>
        </p:nvSpPr>
        <p:spPr bwMode="auto">
          <a:xfrm>
            <a:off x="2657475" y="2292031"/>
            <a:ext cx="0" cy="730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2" name="Line 229"/>
          <p:cNvSpPr>
            <a:spLocks noChangeShapeType="1"/>
          </p:cNvSpPr>
          <p:nvPr/>
        </p:nvSpPr>
        <p:spPr bwMode="auto">
          <a:xfrm>
            <a:off x="2662238" y="2082799"/>
            <a:ext cx="0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3" name="ZoneTexte 242"/>
          <p:cNvSpPr txBox="1"/>
          <p:nvPr/>
        </p:nvSpPr>
        <p:spPr>
          <a:xfrm>
            <a:off x="4887913" y="2968595"/>
            <a:ext cx="5036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</a:rPr>
              <a:t>galerie</a:t>
            </a:r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4" name="Rectangle 42"/>
          <p:cNvSpPr>
            <a:spLocks noChangeArrowheads="1"/>
          </p:cNvSpPr>
          <p:nvPr/>
        </p:nvSpPr>
        <p:spPr bwMode="auto">
          <a:xfrm>
            <a:off x="6105527" y="4466819"/>
            <a:ext cx="122298" cy="33219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5" name="Rectangle 141"/>
          <p:cNvSpPr>
            <a:spLocks noChangeArrowheads="1"/>
          </p:cNvSpPr>
          <p:nvPr/>
        </p:nvSpPr>
        <p:spPr bwMode="auto">
          <a:xfrm>
            <a:off x="4335463" y="4140200"/>
            <a:ext cx="260350" cy="698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6" name="Rectangle 141"/>
          <p:cNvSpPr>
            <a:spLocks noChangeArrowheads="1"/>
          </p:cNvSpPr>
          <p:nvPr/>
        </p:nvSpPr>
        <p:spPr bwMode="auto">
          <a:xfrm>
            <a:off x="4046638" y="4368800"/>
            <a:ext cx="406299" cy="571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9" name="Text Box 201"/>
          <p:cNvSpPr txBox="1">
            <a:spLocks noChangeArrowheads="1"/>
          </p:cNvSpPr>
          <p:nvPr/>
        </p:nvSpPr>
        <p:spPr bwMode="auto">
          <a:xfrm>
            <a:off x="5725341" y="6168443"/>
            <a:ext cx="708797" cy="26177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1200" dirty="0" smtClean="0"/>
              <a:t>Klystron</a:t>
            </a:r>
            <a:endParaRPr lang="fr-FR" dirty="0"/>
          </a:p>
        </p:txBody>
      </p:sp>
      <p:sp>
        <p:nvSpPr>
          <p:cNvPr id="240" name="Text Box 201"/>
          <p:cNvSpPr txBox="1">
            <a:spLocks noChangeArrowheads="1"/>
          </p:cNvSpPr>
          <p:nvPr/>
        </p:nvSpPr>
        <p:spPr bwMode="auto">
          <a:xfrm>
            <a:off x="3501632" y="2998787"/>
            <a:ext cx="465531" cy="523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1000" dirty="0" smtClean="0"/>
              <a:t>Laser</a:t>
            </a:r>
          </a:p>
        </p:txBody>
      </p:sp>
      <p:grpSp>
        <p:nvGrpSpPr>
          <p:cNvPr id="247" name="Group 100"/>
          <p:cNvGrpSpPr>
            <a:grpSpLocks/>
          </p:cNvGrpSpPr>
          <p:nvPr/>
        </p:nvGrpSpPr>
        <p:grpSpPr bwMode="auto">
          <a:xfrm rot="10800000">
            <a:off x="4219134" y="5042831"/>
            <a:ext cx="353526" cy="222721"/>
            <a:chOff x="1191" y="1478"/>
            <a:chExt cx="100" cy="63"/>
          </a:xfrm>
        </p:grpSpPr>
        <p:sp>
          <p:nvSpPr>
            <p:cNvPr id="248" name="Rectangle 101"/>
            <p:cNvSpPr>
              <a:spLocks noChangeArrowheads="1"/>
            </p:cNvSpPr>
            <p:nvPr/>
          </p:nvSpPr>
          <p:spPr bwMode="auto">
            <a:xfrm>
              <a:off x="1200" y="1478"/>
              <a:ext cx="83" cy="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9" name="AutoShape 102"/>
            <p:cNvSpPr>
              <a:spLocks noChangeArrowheads="1"/>
            </p:cNvSpPr>
            <p:nvPr/>
          </p:nvSpPr>
          <p:spPr bwMode="auto">
            <a:xfrm>
              <a:off x="1218" y="1488"/>
              <a:ext cx="25" cy="43"/>
            </a:xfrm>
            <a:prstGeom prst="roundRect">
              <a:avLst>
                <a:gd name="adj" fmla="val 4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0" name="AutoShape 103"/>
            <p:cNvSpPr>
              <a:spLocks noChangeArrowheads="1"/>
            </p:cNvSpPr>
            <p:nvPr/>
          </p:nvSpPr>
          <p:spPr bwMode="auto">
            <a:xfrm>
              <a:off x="1247" y="1488"/>
              <a:ext cx="25" cy="43"/>
            </a:xfrm>
            <a:prstGeom prst="roundRect">
              <a:avLst>
                <a:gd name="adj" fmla="val 4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1" name="AutoShape 104"/>
            <p:cNvSpPr>
              <a:spLocks noChangeArrowheads="1"/>
            </p:cNvSpPr>
            <p:nvPr/>
          </p:nvSpPr>
          <p:spPr bwMode="auto">
            <a:xfrm>
              <a:off x="1195" y="1488"/>
              <a:ext cx="19" cy="43"/>
            </a:xfrm>
            <a:prstGeom prst="roundRect">
              <a:avLst>
                <a:gd name="adj" fmla="val 4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2" name="Rectangle 105"/>
            <p:cNvSpPr>
              <a:spLocks noChangeArrowheads="1"/>
            </p:cNvSpPr>
            <p:nvPr/>
          </p:nvSpPr>
          <p:spPr bwMode="auto">
            <a:xfrm>
              <a:off x="1191" y="1478"/>
              <a:ext cx="9" cy="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3" name="Rectangle 106"/>
            <p:cNvSpPr>
              <a:spLocks noChangeArrowheads="1"/>
            </p:cNvSpPr>
            <p:nvPr/>
          </p:nvSpPr>
          <p:spPr bwMode="auto">
            <a:xfrm>
              <a:off x="1204" y="1505"/>
              <a:ext cx="87" cy="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3" name="Connecteur droit 2"/>
          <p:cNvCxnSpPr>
            <a:stCxn id="239" idx="0"/>
            <a:endCxn id="56" idx="3"/>
          </p:cNvCxnSpPr>
          <p:nvPr/>
        </p:nvCxnSpPr>
        <p:spPr>
          <a:xfrm flipH="1" flipV="1">
            <a:off x="5518150" y="5309711"/>
            <a:ext cx="561590" cy="858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/>
          <p:cNvCxnSpPr>
            <a:stCxn id="240" idx="2"/>
          </p:cNvCxnSpPr>
          <p:nvPr/>
        </p:nvCxnSpPr>
        <p:spPr>
          <a:xfrm>
            <a:off x="3734398" y="3522662"/>
            <a:ext cx="30052" cy="1570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/>
          <p:cNvCxnSpPr>
            <a:stCxn id="252" idx="3"/>
          </p:cNvCxnSpPr>
          <p:nvPr/>
        </p:nvCxnSpPr>
        <p:spPr>
          <a:xfrm flipH="1" flipV="1">
            <a:off x="3757613" y="5094288"/>
            <a:ext cx="783230" cy="59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 Box 201"/>
          <p:cNvSpPr txBox="1">
            <a:spLocks noChangeArrowheads="1"/>
          </p:cNvSpPr>
          <p:nvPr/>
        </p:nvSpPr>
        <p:spPr bwMode="auto">
          <a:xfrm>
            <a:off x="6554849" y="5914595"/>
            <a:ext cx="854053" cy="26177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1200" dirty="0" err="1" smtClean="0"/>
              <a:t>Modulator</a:t>
            </a:r>
            <a:endParaRPr lang="fr-FR" dirty="0"/>
          </a:p>
        </p:txBody>
      </p:sp>
      <p:cxnSp>
        <p:nvCxnSpPr>
          <p:cNvPr id="257" name="Connecteur droit 256"/>
          <p:cNvCxnSpPr>
            <a:endCxn id="55" idx="3"/>
          </p:cNvCxnSpPr>
          <p:nvPr/>
        </p:nvCxnSpPr>
        <p:spPr>
          <a:xfrm flipH="1" flipV="1">
            <a:off x="5514352" y="5024916"/>
            <a:ext cx="1051164" cy="895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ctangle 97"/>
          <p:cNvSpPr>
            <a:spLocks noChangeArrowheads="1"/>
          </p:cNvSpPr>
          <p:nvPr/>
        </p:nvSpPr>
        <p:spPr bwMode="auto">
          <a:xfrm rot="3600000">
            <a:off x="6838190" y="4751353"/>
            <a:ext cx="84931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62663" y="3570288"/>
            <a:ext cx="217487" cy="20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05338" y="2897188"/>
            <a:ext cx="217487" cy="898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17663" y="2989263"/>
            <a:ext cx="217487" cy="898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73100" y="3121025"/>
            <a:ext cx="5092700" cy="450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57200" y="269875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4400" dirty="0" smtClean="0">
                <a:solidFill>
                  <a:srgbClr val="FFFF00"/>
                </a:solidFill>
              </a:rPr>
              <a:t>PHIL </a:t>
            </a:r>
            <a:r>
              <a:rPr lang="fr-FR" sz="4400" dirty="0" err="1" smtClean="0">
                <a:solidFill>
                  <a:srgbClr val="FFFF00"/>
                </a:solidFill>
              </a:rPr>
              <a:t>today</a:t>
            </a:r>
            <a:endParaRPr lang="fr-FR" sz="4400" dirty="0">
              <a:solidFill>
                <a:srgbClr val="FFFF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16050" y="3025775"/>
            <a:ext cx="50800" cy="628650"/>
          </a:xfrm>
          <a:prstGeom prst="rect">
            <a:avLst/>
          </a:prstGeom>
          <a:solidFill>
            <a:srgbClr val="502C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473200" y="3273425"/>
            <a:ext cx="171450" cy="1460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835650" y="3114675"/>
            <a:ext cx="203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7112000" y="35782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967538" y="3821113"/>
            <a:ext cx="703262" cy="1204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6297613" y="3578225"/>
            <a:ext cx="979487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7283450" y="5032375"/>
            <a:ext cx="38735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835650" y="31146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835650" y="35718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6965950" y="3575050"/>
            <a:ext cx="144463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775075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96875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98780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794125" y="3311525"/>
            <a:ext cx="16986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375285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457575" y="3311525"/>
            <a:ext cx="5556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3162300" y="3635375"/>
            <a:ext cx="1044575" cy="701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17195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419100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4010025" y="3311525"/>
            <a:ext cx="153988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4032250" y="3076575"/>
            <a:ext cx="107950" cy="533400"/>
          </a:xfrm>
          <a:prstGeom prst="rect">
            <a:avLst/>
          </a:prstGeom>
          <a:solidFill>
            <a:srgbClr val="502C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4210050" y="3308350"/>
            <a:ext cx="146526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679950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4660900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5004048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5699125" y="328612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 rot="5400000">
            <a:off x="3642520" y="3415506"/>
            <a:ext cx="17462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 rot="5400000">
            <a:off x="3642520" y="3139281"/>
            <a:ext cx="17462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 rot="5400000">
            <a:off x="3642520" y="3158331"/>
            <a:ext cx="17462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 rot="5400000">
            <a:off x="3545681" y="3312319"/>
            <a:ext cx="211138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 rot="5400000">
            <a:off x="3642520" y="3399631"/>
            <a:ext cx="17462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2133600" y="4013200"/>
            <a:ext cx="342900" cy="33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2" name="Group 40"/>
          <p:cNvGrpSpPr>
            <a:grpSpLocks/>
          </p:cNvGrpSpPr>
          <p:nvPr/>
        </p:nvGrpSpPr>
        <p:grpSpPr bwMode="auto">
          <a:xfrm>
            <a:off x="4543425" y="3254375"/>
            <a:ext cx="104775" cy="185738"/>
            <a:chOff x="1536" y="2044"/>
            <a:chExt cx="66" cy="117"/>
          </a:xfrm>
        </p:grpSpPr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1536" y="2134"/>
              <a:ext cx="66" cy="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536" y="2044"/>
              <a:ext cx="66" cy="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546" y="2058"/>
              <a:ext cx="46" cy="88"/>
            </a:xfrm>
            <a:prstGeom prst="rect">
              <a:avLst/>
            </a:prstGeom>
            <a:solidFill>
              <a:srgbClr val="502C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1536" y="2094"/>
              <a:ext cx="66" cy="1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1660525" y="3311525"/>
            <a:ext cx="155575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1644650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1695450" y="3384550"/>
            <a:ext cx="42863" cy="117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1695450" y="3203575"/>
            <a:ext cx="42863" cy="107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1663700" y="3454400"/>
            <a:ext cx="111125" cy="11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1628775" y="3570288"/>
            <a:ext cx="168275" cy="2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1628775" y="3598863"/>
            <a:ext cx="168275" cy="2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546225" y="3648075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822450" y="3038475"/>
            <a:ext cx="82550" cy="628650"/>
          </a:xfrm>
          <a:prstGeom prst="rect">
            <a:avLst/>
          </a:prstGeom>
          <a:solidFill>
            <a:srgbClr val="502C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1673225" y="2435225"/>
            <a:ext cx="88900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1692275" y="2451100"/>
            <a:ext cx="50800" cy="10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1695450" y="2578100"/>
            <a:ext cx="42863" cy="596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1670050" y="3178175"/>
            <a:ext cx="88900" cy="2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1670050" y="3152775"/>
            <a:ext cx="88900" cy="2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1905000" y="3311525"/>
            <a:ext cx="1847850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2193925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2174875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Rectangle 68"/>
          <p:cNvSpPr>
            <a:spLocks noChangeArrowheads="1"/>
          </p:cNvSpPr>
          <p:nvPr/>
        </p:nvSpPr>
        <p:spPr bwMode="auto">
          <a:xfrm>
            <a:off x="240665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238760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Rectangle 70"/>
          <p:cNvSpPr>
            <a:spLocks noChangeArrowheads="1"/>
          </p:cNvSpPr>
          <p:nvPr/>
        </p:nvSpPr>
        <p:spPr bwMode="auto">
          <a:xfrm>
            <a:off x="2279650" y="3190875"/>
            <a:ext cx="57150" cy="263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" name="Oval 71"/>
          <p:cNvSpPr>
            <a:spLocks noChangeArrowheads="1"/>
          </p:cNvSpPr>
          <p:nvPr/>
        </p:nvSpPr>
        <p:spPr bwMode="auto">
          <a:xfrm>
            <a:off x="2251075" y="3292475"/>
            <a:ext cx="120650" cy="1206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2273300" y="3221038"/>
            <a:ext cx="71438" cy="17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2273300" y="3233738"/>
            <a:ext cx="71438" cy="17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2273300" y="3430588"/>
            <a:ext cx="71438" cy="17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2273300" y="3446463"/>
            <a:ext cx="71438" cy="17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2266950" y="4181475"/>
            <a:ext cx="88900" cy="36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9" name="Group 77"/>
          <p:cNvGrpSpPr>
            <a:grpSpLocks/>
          </p:cNvGrpSpPr>
          <p:nvPr/>
        </p:nvGrpSpPr>
        <p:grpSpPr bwMode="auto">
          <a:xfrm>
            <a:off x="3165475" y="3279775"/>
            <a:ext cx="39688" cy="130175"/>
            <a:chOff x="1994" y="2060"/>
            <a:chExt cx="25" cy="82"/>
          </a:xfrm>
        </p:grpSpPr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2" name="Rectangle 80"/>
          <p:cNvSpPr>
            <a:spLocks noChangeArrowheads="1"/>
          </p:cNvSpPr>
          <p:nvPr/>
        </p:nvSpPr>
        <p:spPr bwMode="auto">
          <a:xfrm>
            <a:off x="3441700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3" name="Rectangle 81"/>
          <p:cNvSpPr>
            <a:spLocks noChangeArrowheads="1"/>
          </p:cNvSpPr>
          <p:nvPr/>
        </p:nvSpPr>
        <p:spPr bwMode="auto">
          <a:xfrm>
            <a:off x="3419475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4" name="Rectangle 82"/>
          <p:cNvSpPr>
            <a:spLocks noChangeArrowheads="1"/>
          </p:cNvSpPr>
          <p:nvPr/>
        </p:nvSpPr>
        <p:spPr bwMode="auto">
          <a:xfrm>
            <a:off x="351790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5" name="Rectangle 83"/>
          <p:cNvSpPr>
            <a:spLocks noChangeArrowheads="1"/>
          </p:cNvSpPr>
          <p:nvPr/>
        </p:nvSpPr>
        <p:spPr bwMode="auto">
          <a:xfrm>
            <a:off x="3540125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6" name="Oval 84"/>
          <p:cNvSpPr>
            <a:spLocks noChangeArrowheads="1"/>
          </p:cNvSpPr>
          <p:nvPr/>
        </p:nvSpPr>
        <p:spPr bwMode="auto">
          <a:xfrm>
            <a:off x="3562350" y="3251200"/>
            <a:ext cx="177800" cy="17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7" name="Group 85"/>
          <p:cNvGrpSpPr>
            <a:grpSpLocks/>
          </p:cNvGrpSpPr>
          <p:nvPr/>
        </p:nvGrpSpPr>
        <p:grpSpPr bwMode="auto">
          <a:xfrm>
            <a:off x="3238500" y="3186113"/>
            <a:ext cx="149225" cy="328612"/>
            <a:chOff x="2040" y="2001"/>
            <a:chExt cx="94" cy="207"/>
          </a:xfrm>
        </p:grpSpPr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4" name="Rectangle 92"/>
          <p:cNvSpPr>
            <a:spLocks noChangeArrowheads="1"/>
          </p:cNvSpPr>
          <p:nvPr/>
        </p:nvSpPr>
        <p:spPr bwMode="auto">
          <a:xfrm>
            <a:off x="5711825" y="3308350"/>
            <a:ext cx="1881188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5" name="Rectangle 93"/>
          <p:cNvSpPr>
            <a:spLocks noChangeArrowheads="1"/>
          </p:cNvSpPr>
          <p:nvPr/>
        </p:nvSpPr>
        <p:spPr bwMode="auto">
          <a:xfrm>
            <a:off x="5873750" y="327660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6" name="Rectangle 94"/>
          <p:cNvSpPr>
            <a:spLocks noChangeArrowheads="1"/>
          </p:cNvSpPr>
          <p:nvPr/>
        </p:nvSpPr>
        <p:spPr bwMode="auto">
          <a:xfrm>
            <a:off x="5854700" y="327660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7" name="Rectangle 95"/>
          <p:cNvSpPr>
            <a:spLocks noChangeArrowheads="1"/>
          </p:cNvSpPr>
          <p:nvPr/>
        </p:nvSpPr>
        <p:spPr bwMode="auto">
          <a:xfrm>
            <a:off x="7616825" y="327342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8" name="Rectangle 96"/>
          <p:cNvSpPr>
            <a:spLocks noChangeArrowheads="1"/>
          </p:cNvSpPr>
          <p:nvPr/>
        </p:nvSpPr>
        <p:spPr bwMode="auto">
          <a:xfrm>
            <a:off x="7597775" y="327342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9" name="Rectangle 97"/>
          <p:cNvSpPr>
            <a:spLocks noChangeArrowheads="1"/>
          </p:cNvSpPr>
          <p:nvPr/>
        </p:nvSpPr>
        <p:spPr bwMode="auto">
          <a:xfrm rot="3600000">
            <a:off x="6403181" y="3999707"/>
            <a:ext cx="84931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0" name="Freeform 98"/>
          <p:cNvSpPr>
            <a:spLocks/>
          </p:cNvSpPr>
          <p:nvPr/>
        </p:nvSpPr>
        <p:spPr bwMode="auto">
          <a:xfrm>
            <a:off x="5921375" y="3225800"/>
            <a:ext cx="835025" cy="609600"/>
          </a:xfrm>
          <a:custGeom>
            <a:avLst/>
            <a:gdLst>
              <a:gd name="T0" fmla="*/ 2147483647 w 526"/>
              <a:gd name="T1" fmla="*/ 2147483647 h 384"/>
              <a:gd name="T2" fmla="*/ 2147483647 w 526"/>
              <a:gd name="T3" fmla="*/ 2147483647 h 384"/>
              <a:gd name="T4" fmla="*/ 2147483647 w 526"/>
              <a:gd name="T5" fmla="*/ 2147483647 h 384"/>
              <a:gd name="T6" fmla="*/ 2147483647 w 526"/>
              <a:gd name="T7" fmla="*/ 2147483647 h 384"/>
              <a:gd name="T8" fmla="*/ 2147483647 w 526"/>
              <a:gd name="T9" fmla="*/ 2147483647 h 384"/>
              <a:gd name="T10" fmla="*/ 2147483647 w 526"/>
              <a:gd name="T11" fmla="*/ 2147483647 h 384"/>
              <a:gd name="T12" fmla="*/ 2147483647 w 526"/>
              <a:gd name="T13" fmla="*/ 2147483647 h 384"/>
              <a:gd name="T14" fmla="*/ 2147483647 w 526"/>
              <a:gd name="T15" fmla="*/ 2147483647 h 384"/>
              <a:gd name="T16" fmla="*/ 2147483647 w 526"/>
              <a:gd name="T17" fmla="*/ 2147483647 h 384"/>
              <a:gd name="T18" fmla="*/ 2147483647 w 526"/>
              <a:gd name="T19" fmla="*/ 2147483647 h 384"/>
              <a:gd name="T20" fmla="*/ 2147483647 w 526"/>
              <a:gd name="T21" fmla="*/ 2147483647 h 384"/>
              <a:gd name="T22" fmla="*/ 2147483647 w 526"/>
              <a:gd name="T23" fmla="*/ 2147483647 h 384"/>
              <a:gd name="T24" fmla="*/ 2147483647 w 526"/>
              <a:gd name="T25" fmla="*/ 2147483647 h 384"/>
              <a:gd name="T26" fmla="*/ 2147483647 w 526"/>
              <a:gd name="T27" fmla="*/ 2147483647 h 384"/>
              <a:gd name="T28" fmla="*/ 2147483647 w 526"/>
              <a:gd name="T29" fmla="*/ 2147483647 h 384"/>
              <a:gd name="T30" fmla="*/ 2147483647 w 526"/>
              <a:gd name="T31" fmla="*/ 2147483647 h 384"/>
              <a:gd name="T32" fmla="*/ 2147483647 w 526"/>
              <a:gd name="T33" fmla="*/ 2147483647 h 384"/>
              <a:gd name="T34" fmla="*/ 2147483647 w 526"/>
              <a:gd name="T35" fmla="*/ 2147483647 h 384"/>
              <a:gd name="T36" fmla="*/ 2147483647 w 526"/>
              <a:gd name="T37" fmla="*/ 2147483647 h 384"/>
              <a:gd name="T38" fmla="*/ 2147483647 w 526"/>
              <a:gd name="T39" fmla="*/ 2147483647 h 384"/>
              <a:gd name="T40" fmla="*/ 2147483647 w 526"/>
              <a:gd name="T41" fmla="*/ 2147483647 h 384"/>
              <a:gd name="T42" fmla="*/ 2147483647 w 526"/>
              <a:gd name="T43" fmla="*/ 2147483647 h 384"/>
              <a:gd name="T44" fmla="*/ 2147483647 w 526"/>
              <a:gd name="T45" fmla="*/ 2147483647 h 384"/>
              <a:gd name="T46" fmla="*/ 2147483647 w 526"/>
              <a:gd name="T47" fmla="*/ 0 h 384"/>
              <a:gd name="T48" fmla="*/ 2147483647 w 526"/>
              <a:gd name="T49" fmla="*/ 0 h 384"/>
              <a:gd name="T50" fmla="*/ 2147483647 w 526"/>
              <a:gd name="T51" fmla="*/ 2147483647 h 384"/>
              <a:gd name="T52" fmla="*/ 0 w 526"/>
              <a:gd name="T53" fmla="*/ 2147483647 h 384"/>
              <a:gd name="T54" fmla="*/ 2147483647 w 526"/>
              <a:gd name="T55" fmla="*/ 2147483647 h 38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26"/>
              <a:gd name="T85" fmla="*/ 0 h 384"/>
              <a:gd name="T86" fmla="*/ 526 w 526"/>
              <a:gd name="T87" fmla="*/ 384 h 38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26" h="384">
                <a:moveTo>
                  <a:pt x="10" y="146"/>
                </a:moveTo>
                <a:lnTo>
                  <a:pt x="412" y="378"/>
                </a:lnTo>
                <a:lnTo>
                  <a:pt x="422" y="384"/>
                </a:lnTo>
                <a:lnTo>
                  <a:pt x="438" y="382"/>
                </a:lnTo>
                <a:lnTo>
                  <a:pt x="454" y="374"/>
                </a:lnTo>
                <a:lnTo>
                  <a:pt x="522" y="300"/>
                </a:lnTo>
                <a:lnTo>
                  <a:pt x="526" y="286"/>
                </a:lnTo>
                <a:lnTo>
                  <a:pt x="524" y="272"/>
                </a:lnTo>
                <a:lnTo>
                  <a:pt x="510" y="248"/>
                </a:lnTo>
                <a:lnTo>
                  <a:pt x="488" y="220"/>
                </a:lnTo>
                <a:lnTo>
                  <a:pt x="466" y="190"/>
                </a:lnTo>
                <a:lnTo>
                  <a:pt x="444" y="168"/>
                </a:lnTo>
                <a:lnTo>
                  <a:pt x="418" y="144"/>
                </a:lnTo>
                <a:lnTo>
                  <a:pt x="388" y="122"/>
                </a:lnTo>
                <a:lnTo>
                  <a:pt x="360" y="98"/>
                </a:lnTo>
                <a:lnTo>
                  <a:pt x="338" y="86"/>
                </a:lnTo>
                <a:lnTo>
                  <a:pt x="316" y="72"/>
                </a:lnTo>
                <a:lnTo>
                  <a:pt x="286" y="58"/>
                </a:lnTo>
                <a:lnTo>
                  <a:pt x="248" y="42"/>
                </a:lnTo>
                <a:lnTo>
                  <a:pt x="218" y="30"/>
                </a:lnTo>
                <a:lnTo>
                  <a:pt x="184" y="20"/>
                </a:lnTo>
                <a:lnTo>
                  <a:pt x="146" y="12"/>
                </a:lnTo>
                <a:lnTo>
                  <a:pt x="110" y="6"/>
                </a:lnTo>
                <a:lnTo>
                  <a:pt x="66" y="0"/>
                </a:lnTo>
                <a:lnTo>
                  <a:pt x="52" y="0"/>
                </a:lnTo>
                <a:lnTo>
                  <a:pt x="32" y="12"/>
                </a:lnTo>
                <a:lnTo>
                  <a:pt x="0" y="118"/>
                </a:lnTo>
                <a:lnTo>
                  <a:pt x="10" y="146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" name="Freeform 99"/>
          <p:cNvSpPr>
            <a:spLocks/>
          </p:cNvSpPr>
          <p:nvPr/>
        </p:nvSpPr>
        <p:spPr bwMode="auto">
          <a:xfrm>
            <a:off x="5921375" y="3267075"/>
            <a:ext cx="790575" cy="619125"/>
          </a:xfrm>
          <a:custGeom>
            <a:avLst/>
            <a:gdLst>
              <a:gd name="T0" fmla="*/ 0 w 498"/>
              <a:gd name="T1" fmla="*/ 2147483647 h 390"/>
              <a:gd name="T2" fmla="*/ 2147483647 w 498"/>
              <a:gd name="T3" fmla="*/ 2147483647 h 390"/>
              <a:gd name="T4" fmla="*/ 2147483647 w 498"/>
              <a:gd name="T5" fmla="*/ 2147483647 h 390"/>
              <a:gd name="T6" fmla="*/ 2147483647 w 498"/>
              <a:gd name="T7" fmla="*/ 2147483647 h 390"/>
              <a:gd name="T8" fmla="*/ 2147483647 w 498"/>
              <a:gd name="T9" fmla="*/ 2147483647 h 390"/>
              <a:gd name="T10" fmla="*/ 2147483647 w 498"/>
              <a:gd name="T11" fmla="*/ 2147483647 h 390"/>
              <a:gd name="T12" fmla="*/ 2147483647 w 498"/>
              <a:gd name="T13" fmla="*/ 2147483647 h 390"/>
              <a:gd name="T14" fmla="*/ 2147483647 w 498"/>
              <a:gd name="T15" fmla="*/ 2147483647 h 390"/>
              <a:gd name="T16" fmla="*/ 2147483647 w 498"/>
              <a:gd name="T17" fmla="*/ 2147483647 h 390"/>
              <a:gd name="T18" fmla="*/ 2147483647 w 498"/>
              <a:gd name="T19" fmla="*/ 2147483647 h 390"/>
              <a:gd name="T20" fmla="*/ 2147483647 w 498"/>
              <a:gd name="T21" fmla="*/ 2147483647 h 390"/>
              <a:gd name="T22" fmla="*/ 2147483647 w 498"/>
              <a:gd name="T23" fmla="*/ 2147483647 h 390"/>
              <a:gd name="T24" fmla="*/ 2147483647 w 498"/>
              <a:gd name="T25" fmla="*/ 2147483647 h 390"/>
              <a:gd name="T26" fmla="*/ 2147483647 w 498"/>
              <a:gd name="T27" fmla="*/ 2147483647 h 390"/>
              <a:gd name="T28" fmla="*/ 2147483647 w 498"/>
              <a:gd name="T29" fmla="*/ 2147483647 h 390"/>
              <a:gd name="T30" fmla="*/ 2147483647 w 498"/>
              <a:gd name="T31" fmla="*/ 0 h 390"/>
              <a:gd name="T32" fmla="*/ 2147483647 w 498"/>
              <a:gd name="T33" fmla="*/ 0 h 390"/>
              <a:gd name="T34" fmla="*/ 0 w 498"/>
              <a:gd name="T35" fmla="*/ 2147483647 h 3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8"/>
              <a:gd name="T55" fmla="*/ 0 h 390"/>
              <a:gd name="T56" fmla="*/ 498 w 498"/>
              <a:gd name="T57" fmla="*/ 390 h 39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8" h="390">
                <a:moveTo>
                  <a:pt x="0" y="172"/>
                </a:moveTo>
                <a:lnTo>
                  <a:pt x="378" y="390"/>
                </a:lnTo>
                <a:lnTo>
                  <a:pt x="498" y="256"/>
                </a:lnTo>
                <a:lnTo>
                  <a:pt x="486" y="230"/>
                </a:lnTo>
                <a:lnTo>
                  <a:pt x="458" y="198"/>
                </a:lnTo>
                <a:lnTo>
                  <a:pt x="430" y="164"/>
                </a:lnTo>
                <a:lnTo>
                  <a:pt x="398" y="134"/>
                </a:lnTo>
                <a:lnTo>
                  <a:pt x="364" y="104"/>
                </a:lnTo>
                <a:lnTo>
                  <a:pt x="338" y="86"/>
                </a:lnTo>
                <a:lnTo>
                  <a:pt x="306" y="70"/>
                </a:lnTo>
                <a:lnTo>
                  <a:pt x="278" y="54"/>
                </a:lnTo>
                <a:lnTo>
                  <a:pt x="234" y="36"/>
                </a:lnTo>
                <a:lnTo>
                  <a:pt x="198" y="24"/>
                </a:lnTo>
                <a:lnTo>
                  <a:pt x="152" y="10"/>
                </a:lnTo>
                <a:lnTo>
                  <a:pt x="100" y="2"/>
                </a:lnTo>
                <a:lnTo>
                  <a:pt x="72" y="0"/>
                </a:lnTo>
                <a:lnTo>
                  <a:pt x="60" y="0"/>
                </a:lnTo>
                <a:lnTo>
                  <a:pt x="0" y="172"/>
                </a:lnTo>
                <a:close/>
              </a:path>
            </a:pathLst>
          </a:custGeom>
          <a:solidFill>
            <a:srgbClr val="502CD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02" name="Group 100"/>
          <p:cNvGrpSpPr>
            <a:grpSpLocks/>
          </p:cNvGrpSpPr>
          <p:nvPr/>
        </p:nvGrpSpPr>
        <p:grpSpPr bwMode="auto">
          <a:xfrm rot="3600000">
            <a:off x="7251268" y="4718735"/>
            <a:ext cx="36512" cy="130175"/>
            <a:chOff x="4922" y="2192"/>
            <a:chExt cx="23" cy="82"/>
          </a:xfrm>
        </p:grpSpPr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4934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4922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5" name="Oval 103"/>
          <p:cNvSpPr>
            <a:spLocks noChangeArrowheads="1"/>
          </p:cNvSpPr>
          <p:nvPr/>
        </p:nvSpPr>
        <p:spPr bwMode="auto">
          <a:xfrm>
            <a:off x="6721475" y="3898900"/>
            <a:ext cx="117475" cy="1174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6" name="Line 104"/>
          <p:cNvSpPr>
            <a:spLocks noChangeShapeType="1"/>
          </p:cNvSpPr>
          <p:nvPr/>
        </p:nvSpPr>
        <p:spPr bwMode="auto">
          <a:xfrm flipH="1">
            <a:off x="6743700" y="3917950"/>
            <a:ext cx="762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" name="Line 105"/>
          <p:cNvSpPr>
            <a:spLocks noChangeShapeType="1"/>
          </p:cNvSpPr>
          <p:nvPr/>
        </p:nvSpPr>
        <p:spPr bwMode="auto">
          <a:xfrm flipH="1" flipV="1">
            <a:off x="6740525" y="3921125"/>
            <a:ext cx="79375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08" name="Group 106"/>
          <p:cNvGrpSpPr>
            <a:grpSpLocks/>
          </p:cNvGrpSpPr>
          <p:nvPr/>
        </p:nvGrpSpPr>
        <p:grpSpPr bwMode="auto">
          <a:xfrm rot="3600000">
            <a:off x="6712745" y="3802856"/>
            <a:ext cx="36512" cy="130175"/>
            <a:chOff x="4922" y="2192"/>
            <a:chExt cx="23" cy="82"/>
          </a:xfrm>
        </p:grpSpPr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4934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4922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1" name="Group 109"/>
          <p:cNvGrpSpPr>
            <a:grpSpLocks/>
          </p:cNvGrpSpPr>
          <p:nvPr/>
        </p:nvGrpSpPr>
        <p:grpSpPr bwMode="auto">
          <a:xfrm rot="3600000">
            <a:off x="7032193" y="4344085"/>
            <a:ext cx="36512" cy="130175"/>
            <a:chOff x="4922" y="2192"/>
            <a:chExt cx="23" cy="82"/>
          </a:xfrm>
        </p:grpSpPr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4934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" name="Rectangle 111"/>
            <p:cNvSpPr>
              <a:spLocks noChangeArrowheads="1"/>
            </p:cNvSpPr>
            <p:nvPr/>
          </p:nvSpPr>
          <p:spPr bwMode="auto">
            <a:xfrm>
              <a:off x="4922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4" name="Rectangle 112"/>
          <p:cNvSpPr>
            <a:spLocks noChangeArrowheads="1"/>
          </p:cNvSpPr>
          <p:nvPr/>
        </p:nvSpPr>
        <p:spPr bwMode="auto">
          <a:xfrm rot="19800000">
            <a:off x="6907573" y="4433779"/>
            <a:ext cx="387350" cy="889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5" name="Rectangle 113"/>
          <p:cNvSpPr>
            <a:spLocks noChangeArrowheads="1"/>
          </p:cNvSpPr>
          <p:nvPr/>
        </p:nvSpPr>
        <p:spPr bwMode="auto">
          <a:xfrm rot="3600000">
            <a:off x="7183004" y="4821923"/>
            <a:ext cx="401638" cy="311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6" name="Group 114"/>
          <p:cNvGrpSpPr>
            <a:grpSpLocks/>
          </p:cNvGrpSpPr>
          <p:nvPr/>
        </p:nvGrpSpPr>
        <p:grpSpPr bwMode="auto">
          <a:xfrm>
            <a:off x="2746375" y="3279775"/>
            <a:ext cx="39688" cy="130175"/>
            <a:chOff x="1994" y="2060"/>
            <a:chExt cx="25" cy="82"/>
          </a:xfrm>
        </p:grpSpPr>
        <p:sp>
          <p:nvSpPr>
            <p:cNvPr id="117" name="Rectangle 115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Rectangle 116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9" name="Group 117"/>
          <p:cNvGrpSpPr>
            <a:grpSpLocks/>
          </p:cNvGrpSpPr>
          <p:nvPr/>
        </p:nvGrpSpPr>
        <p:grpSpPr bwMode="auto">
          <a:xfrm>
            <a:off x="2857500" y="3282950"/>
            <a:ext cx="39688" cy="130175"/>
            <a:chOff x="1994" y="2060"/>
            <a:chExt cx="25" cy="82"/>
          </a:xfrm>
        </p:grpSpPr>
        <p:sp>
          <p:nvSpPr>
            <p:cNvPr id="120" name="Rectangle 118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1" name="Rectangle 119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2" name="Rectangle 120"/>
          <p:cNvSpPr>
            <a:spLocks noChangeArrowheads="1"/>
          </p:cNvSpPr>
          <p:nvPr/>
        </p:nvSpPr>
        <p:spPr bwMode="auto">
          <a:xfrm>
            <a:off x="2784475" y="3314700"/>
            <a:ext cx="69850" cy="66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" name="Line 128"/>
          <p:cNvSpPr>
            <a:spLocks noChangeShapeType="1"/>
          </p:cNvSpPr>
          <p:nvPr/>
        </p:nvSpPr>
        <p:spPr bwMode="auto">
          <a:xfrm>
            <a:off x="7877175" y="31146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" name="Rectangle 129"/>
          <p:cNvSpPr>
            <a:spLocks noChangeArrowheads="1"/>
          </p:cNvSpPr>
          <p:nvPr/>
        </p:nvSpPr>
        <p:spPr bwMode="auto">
          <a:xfrm rot="3600000">
            <a:off x="6893719" y="4909344"/>
            <a:ext cx="217487" cy="219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5" name="Rectangle 130"/>
          <p:cNvSpPr>
            <a:spLocks noChangeArrowheads="1"/>
          </p:cNvSpPr>
          <p:nvPr/>
        </p:nvSpPr>
        <p:spPr bwMode="auto">
          <a:xfrm rot="3600000">
            <a:off x="7493794" y="4566444"/>
            <a:ext cx="217487" cy="219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6" name="Rectangle 131"/>
          <p:cNvSpPr>
            <a:spLocks noChangeArrowheads="1"/>
          </p:cNvSpPr>
          <p:nvPr/>
        </p:nvSpPr>
        <p:spPr bwMode="auto">
          <a:xfrm>
            <a:off x="7192963" y="2903538"/>
            <a:ext cx="217487" cy="20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7" name="Rectangle 132"/>
          <p:cNvSpPr>
            <a:spLocks noChangeArrowheads="1"/>
          </p:cNvSpPr>
          <p:nvPr/>
        </p:nvSpPr>
        <p:spPr bwMode="auto">
          <a:xfrm>
            <a:off x="7196138" y="3586163"/>
            <a:ext cx="217487" cy="20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8" name="Rectangle 133"/>
          <p:cNvSpPr>
            <a:spLocks noChangeArrowheads="1"/>
          </p:cNvSpPr>
          <p:nvPr/>
        </p:nvSpPr>
        <p:spPr bwMode="auto">
          <a:xfrm>
            <a:off x="6062663" y="2903538"/>
            <a:ext cx="217487" cy="20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9" name="Rectangle 134"/>
          <p:cNvSpPr>
            <a:spLocks noChangeArrowheads="1"/>
          </p:cNvSpPr>
          <p:nvPr/>
        </p:nvSpPr>
        <p:spPr bwMode="auto">
          <a:xfrm>
            <a:off x="8274819" y="3179763"/>
            <a:ext cx="401637" cy="311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0" name="Line 135"/>
          <p:cNvSpPr>
            <a:spLocks noChangeShapeType="1"/>
          </p:cNvSpPr>
          <p:nvPr/>
        </p:nvSpPr>
        <p:spPr bwMode="auto">
          <a:xfrm flipV="1">
            <a:off x="3314700" y="3521075"/>
            <a:ext cx="0" cy="673100"/>
          </a:xfrm>
          <a:prstGeom prst="line">
            <a:avLst/>
          </a:prstGeom>
          <a:noFill/>
          <a:ln w="9525">
            <a:solidFill>
              <a:srgbClr val="502CD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1" name="Rectangle 136"/>
          <p:cNvSpPr>
            <a:spLocks noChangeArrowheads="1"/>
          </p:cNvSpPr>
          <p:nvPr/>
        </p:nvSpPr>
        <p:spPr bwMode="auto">
          <a:xfrm rot="2700000">
            <a:off x="3250407" y="4201318"/>
            <a:ext cx="107950" cy="36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2" name="Rectangle 137"/>
          <p:cNvSpPr>
            <a:spLocks noChangeArrowheads="1"/>
          </p:cNvSpPr>
          <p:nvPr/>
        </p:nvSpPr>
        <p:spPr bwMode="auto">
          <a:xfrm rot="18900000">
            <a:off x="3984625" y="4187825"/>
            <a:ext cx="107950" cy="36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" name="Line 138"/>
          <p:cNvSpPr>
            <a:spLocks noChangeShapeType="1"/>
          </p:cNvSpPr>
          <p:nvPr/>
        </p:nvSpPr>
        <p:spPr bwMode="auto">
          <a:xfrm flipH="1">
            <a:off x="3314700" y="4197350"/>
            <a:ext cx="701675" cy="0"/>
          </a:xfrm>
          <a:prstGeom prst="line">
            <a:avLst/>
          </a:prstGeom>
          <a:noFill/>
          <a:ln w="9525">
            <a:solidFill>
              <a:srgbClr val="502C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" name="Oval 139"/>
          <p:cNvSpPr>
            <a:spLocks noChangeArrowheads="1"/>
          </p:cNvSpPr>
          <p:nvPr/>
        </p:nvSpPr>
        <p:spPr bwMode="auto">
          <a:xfrm>
            <a:off x="3971925" y="3711575"/>
            <a:ext cx="88900" cy="50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5" name="Oval 140"/>
          <p:cNvSpPr>
            <a:spLocks noChangeArrowheads="1"/>
          </p:cNvSpPr>
          <p:nvPr/>
        </p:nvSpPr>
        <p:spPr bwMode="auto">
          <a:xfrm>
            <a:off x="3971925" y="3724275"/>
            <a:ext cx="88900" cy="50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6" name="Line 141"/>
          <p:cNvSpPr>
            <a:spLocks noChangeShapeType="1"/>
          </p:cNvSpPr>
          <p:nvPr/>
        </p:nvSpPr>
        <p:spPr bwMode="auto">
          <a:xfrm flipH="1" flipV="1">
            <a:off x="4016375" y="3752850"/>
            <a:ext cx="3175" cy="431800"/>
          </a:xfrm>
          <a:prstGeom prst="line">
            <a:avLst/>
          </a:prstGeom>
          <a:noFill/>
          <a:ln w="9525">
            <a:solidFill>
              <a:srgbClr val="502C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7" name="Text Box 142"/>
          <p:cNvSpPr txBox="1">
            <a:spLocks noChangeArrowheads="1"/>
          </p:cNvSpPr>
          <p:nvPr/>
        </p:nvSpPr>
        <p:spPr bwMode="auto">
          <a:xfrm>
            <a:off x="3352800" y="3916363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502CD6"/>
                </a:solidFill>
              </a:rPr>
              <a:t>laser</a:t>
            </a:r>
          </a:p>
        </p:txBody>
      </p:sp>
      <p:sp>
        <p:nvSpPr>
          <p:cNvPr id="138" name="Line 143"/>
          <p:cNvSpPr>
            <a:spLocks noChangeShapeType="1"/>
          </p:cNvSpPr>
          <p:nvPr/>
        </p:nvSpPr>
        <p:spPr bwMode="auto">
          <a:xfrm>
            <a:off x="2308225" y="3463925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9" name="Text Box 145"/>
          <p:cNvSpPr txBox="1">
            <a:spLocks noChangeArrowheads="1"/>
          </p:cNvSpPr>
          <p:nvPr/>
        </p:nvSpPr>
        <p:spPr bwMode="auto">
          <a:xfrm>
            <a:off x="593725" y="2535238"/>
            <a:ext cx="7713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RF gun</a:t>
            </a:r>
            <a:endParaRPr lang="fr-FR" sz="1400" dirty="0"/>
          </a:p>
        </p:txBody>
      </p:sp>
      <p:sp>
        <p:nvSpPr>
          <p:cNvPr id="140" name="Text Box 148"/>
          <p:cNvSpPr txBox="1">
            <a:spLocks noChangeArrowheads="1"/>
          </p:cNvSpPr>
          <p:nvPr/>
        </p:nvSpPr>
        <p:spPr bwMode="auto">
          <a:xfrm>
            <a:off x="7501789" y="5385009"/>
            <a:ext cx="1040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err="1" smtClean="0"/>
              <a:t>Beam</a:t>
            </a:r>
            <a:r>
              <a:rPr lang="fr-FR" sz="1400" dirty="0" smtClean="0"/>
              <a:t> stop</a:t>
            </a:r>
            <a:endParaRPr lang="fr-FR" sz="1400" dirty="0"/>
          </a:p>
        </p:txBody>
      </p:sp>
      <p:sp>
        <p:nvSpPr>
          <p:cNvPr id="141" name="Text Box 151"/>
          <p:cNvSpPr txBox="1">
            <a:spLocks noChangeArrowheads="1"/>
          </p:cNvSpPr>
          <p:nvPr/>
        </p:nvSpPr>
        <p:spPr bwMode="auto">
          <a:xfrm>
            <a:off x="987425" y="4375150"/>
            <a:ext cx="94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1400" dirty="0" err="1" smtClean="0">
                <a:solidFill>
                  <a:schemeClr val="accent2">
                    <a:lumMod val="75000"/>
                  </a:schemeClr>
                </a:solidFill>
              </a:rPr>
              <a:t>solenoids</a:t>
            </a:r>
            <a:endParaRPr lang="fr-FR" sz="1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2" name="Text Box 152"/>
          <p:cNvSpPr txBox="1">
            <a:spLocks noChangeArrowheads="1"/>
          </p:cNvSpPr>
          <p:nvPr/>
        </p:nvSpPr>
        <p:spPr bwMode="auto">
          <a:xfrm>
            <a:off x="7102475" y="2143125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YAG3</a:t>
            </a:r>
          </a:p>
        </p:txBody>
      </p:sp>
      <p:sp>
        <p:nvSpPr>
          <p:cNvPr id="143" name="Text Box 153"/>
          <p:cNvSpPr txBox="1">
            <a:spLocks noChangeArrowheads="1"/>
          </p:cNvSpPr>
          <p:nvPr/>
        </p:nvSpPr>
        <p:spPr bwMode="auto">
          <a:xfrm>
            <a:off x="1279525" y="1798638"/>
            <a:ext cx="9108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 RF input</a:t>
            </a:r>
            <a:endParaRPr lang="fr-FR" sz="1400" dirty="0"/>
          </a:p>
        </p:txBody>
      </p:sp>
      <p:sp>
        <p:nvSpPr>
          <p:cNvPr id="145" name="Rectangle 155"/>
          <p:cNvSpPr>
            <a:spLocks noChangeArrowheads="1"/>
          </p:cNvSpPr>
          <p:nvPr/>
        </p:nvSpPr>
        <p:spPr bwMode="auto">
          <a:xfrm>
            <a:off x="1955800" y="2955925"/>
            <a:ext cx="8890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46" name="Group 156"/>
          <p:cNvGrpSpPr>
            <a:grpSpLocks/>
          </p:cNvGrpSpPr>
          <p:nvPr/>
        </p:nvGrpSpPr>
        <p:grpSpPr bwMode="auto">
          <a:xfrm>
            <a:off x="1943100" y="3289300"/>
            <a:ext cx="117475" cy="117475"/>
            <a:chOff x="1224" y="2066"/>
            <a:chExt cx="74" cy="74"/>
          </a:xfrm>
        </p:grpSpPr>
        <p:sp>
          <p:nvSpPr>
            <p:cNvPr id="147" name="Oval 157"/>
            <p:cNvSpPr>
              <a:spLocks noChangeArrowheads="1"/>
            </p:cNvSpPr>
            <p:nvPr/>
          </p:nvSpPr>
          <p:spPr bwMode="auto">
            <a:xfrm>
              <a:off x="1224" y="2066"/>
              <a:ext cx="74" cy="7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" name="Line 158"/>
            <p:cNvSpPr>
              <a:spLocks noChangeShapeType="1"/>
            </p:cNvSpPr>
            <p:nvPr/>
          </p:nvSpPr>
          <p:spPr bwMode="auto">
            <a:xfrm flipH="1">
              <a:off x="1238" y="2078"/>
              <a:ext cx="48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Line 159"/>
            <p:cNvSpPr>
              <a:spLocks noChangeShapeType="1"/>
            </p:cNvSpPr>
            <p:nvPr/>
          </p:nvSpPr>
          <p:spPr bwMode="auto">
            <a:xfrm flipH="1" flipV="1">
              <a:off x="1236" y="2080"/>
              <a:ext cx="5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0" name="Rectangle 160"/>
          <p:cNvSpPr>
            <a:spLocks noChangeArrowheads="1"/>
          </p:cNvSpPr>
          <p:nvPr/>
        </p:nvSpPr>
        <p:spPr bwMode="auto">
          <a:xfrm>
            <a:off x="1930400" y="295433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1" name="Rectangle 161"/>
          <p:cNvSpPr>
            <a:spLocks noChangeArrowheads="1"/>
          </p:cNvSpPr>
          <p:nvPr/>
        </p:nvSpPr>
        <p:spPr bwMode="auto">
          <a:xfrm>
            <a:off x="1930400" y="292258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2" name="Rectangle 162"/>
          <p:cNvSpPr>
            <a:spLocks noChangeArrowheads="1"/>
          </p:cNvSpPr>
          <p:nvPr/>
        </p:nvSpPr>
        <p:spPr bwMode="auto">
          <a:xfrm>
            <a:off x="1825625" y="2759075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" name="Rectangle 163"/>
          <p:cNvSpPr>
            <a:spLocks noChangeArrowheads="1"/>
          </p:cNvSpPr>
          <p:nvPr/>
        </p:nvSpPr>
        <p:spPr bwMode="auto">
          <a:xfrm>
            <a:off x="3606800" y="2908300"/>
            <a:ext cx="88900" cy="285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4" name="Rectangle 164"/>
          <p:cNvSpPr>
            <a:spLocks noChangeArrowheads="1"/>
          </p:cNvSpPr>
          <p:nvPr/>
        </p:nvSpPr>
        <p:spPr bwMode="auto">
          <a:xfrm>
            <a:off x="3578225" y="295433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5" name="Rectangle 165"/>
          <p:cNvSpPr>
            <a:spLocks noChangeArrowheads="1"/>
          </p:cNvSpPr>
          <p:nvPr/>
        </p:nvSpPr>
        <p:spPr bwMode="auto">
          <a:xfrm>
            <a:off x="3578225" y="291623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6" name="Rectangle 166"/>
          <p:cNvSpPr>
            <a:spLocks noChangeArrowheads="1"/>
          </p:cNvSpPr>
          <p:nvPr/>
        </p:nvSpPr>
        <p:spPr bwMode="auto">
          <a:xfrm>
            <a:off x="3473450" y="2752725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57" name="Group 167"/>
          <p:cNvGrpSpPr>
            <a:grpSpLocks/>
          </p:cNvGrpSpPr>
          <p:nvPr/>
        </p:nvGrpSpPr>
        <p:grpSpPr bwMode="auto">
          <a:xfrm>
            <a:off x="4257675" y="3176588"/>
            <a:ext cx="149225" cy="328612"/>
            <a:chOff x="2040" y="2001"/>
            <a:chExt cx="94" cy="207"/>
          </a:xfrm>
        </p:grpSpPr>
        <p:sp>
          <p:nvSpPr>
            <p:cNvPr id="158" name="Rectangle 168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9" name="Rectangle 169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" name="Rectangle 170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" name="Oval 171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" name="Rectangle 172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" name="Rectangle 173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4" name="Rectangle 174"/>
          <p:cNvSpPr>
            <a:spLocks noChangeArrowheads="1"/>
          </p:cNvSpPr>
          <p:nvPr/>
        </p:nvSpPr>
        <p:spPr bwMode="auto">
          <a:xfrm>
            <a:off x="4286250" y="2889250"/>
            <a:ext cx="88900" cy="285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5" name="Rectangle 175"/>
          <p:cNvSpPr>
            <a:spLocks noChangeArrowheads="1"/>
          </p:cNvSpPr>
          <p:nvPr/>
        </p:nvSpPr>
        <p:spPr bwMode="auto">
          <a:xfrm>
            <a:off x="4257675" y="293528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6" name="Rectangle 176"/>
          <p:cNvSpPr>
            <a:spLocks noChangeArrowheads="1"/>
          </p:cNvSpPr>
          <p:nvPr/>
        </p:nvSpPr>
        <p:spPr bwMode="auto">
          <a:xfrm>
            <a:off x="4257675" y="289718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7" name="Rectangle 177"/>
          <p:cNvSpPr>
            <a:spLocks noChangeArrowheads="1"/>
          </p:cNvSpPr>
          <p:nvPr/>
        </p:nvSpPr>
        <p:spPr bwMode="auto">
          <a:xfrm>
            <a:off x="4152900" y="2733675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8" name="Group 178"/>
          <p:cNvGrpSpPr>
            <a:grpSpLocks/>
          </p:cNvGrpSpPr>
          <p:nvPr/>
        </p:nvGrpSpPr>
        <p:grpSpPr bwMode="auto">
          <a:xfrm>
            <a:off x="7273925" y="3176588"/>
            <a:ext cx="149225" cy="328612"/>
            <a:chOff x="2040" y="2001"/>
            <a:chExt cx="94" cy="207"/>
          </a:xfrm>
        </p:grpSpPr>
        <p:sp>
          <p:nvSpPr>
            <p:cNvPr id="169" name="Rectangle 179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0" name="Rectangle 180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1" name="Rectangle 181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2" name="Oval 182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" name="Rectangle 183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" name="Rectangle 184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76" name="Group 190"/>
          <p:cNvGrpSpPr>
            <a:grpSpLocks/>
          </p:cNvGrpSpPr>
          <p:nvPr/>
        </p:nvGrpSpPr>
        <p:grpSpPr bwMode="auto">
          <a:xfrm rot="3600000">
            <a:off x="7122186" y="4496088"/>
            <a:ext cx="149225" cy="328613"/>
            <a:chOff x="2040" y="2001"/>
            <a:chExt cx="94" cy="207"/>
          </a:xfrm>
          <a:solidFill>
            <a:schemeClr val="bg1"/>
          </a:solidFill>
        </p:grpSpPr>
        <p:sp>
          <p:nvSpPr>
            <p:cNvPr id="181" name="Rectangle 191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2" name="Rectangle 192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3" name="Rectangle 193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" name="Oval 194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5" name="Rectangle 195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6" name="Rectangle 196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77" name="Rectangle 197"/>
          <p:cNvSpPr>
            <a:spLocks noChangeArrowheads="1"/>
          </p:cNvSpPr>
          <p:nvPr/>
        </p:nvSpPr>
        <p:spPr bwMode="auto">
          <a:xfrm rot="3600000">
            <a:off x="7418957" y="4361760"/>
            <a:ext cx="88900" cy="285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8" name="Rectangle 198"/>
          <p:cNvSpPr>
            <a:spLocks noChangeArrowheads="1"/>
          </p:cNvSpPr>
          <p:nvPr/>
        </p:nvSpPr>
        <p:spPr bwMode="auto">
          <a:xfrm rot="3600000">
            <a:off x="7460816" y="4442964"/>
            <a:ext cx="136525" cy="36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9" name="Rectangle 199"/>
          <p:cNvSpPr>
            <a:spLocks noChangeArrowheads="1"/>
          </p:cNvSpPr>
          <p:nvPr/>
        </p:nvSpPr>
        <p:spPr bwMode="auto">
          <a:xfrm rot="3600000">
            <a:off x="7493812" y="4423914"/>
            <a:ext cx="136525" cy="36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0" name="Rectangle 200"/>
          <p:cNvSpPr>
            <a:spLocks noChangeArrowheads="1"/>
          </p:cNvSpPr>
          <p:nvPr/>
        </p:nvSpPr>
        <p:spPr bwMode="auto">
          <a:xfrm rot="3600000">
            <a:off x="7473163" y="4316304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8" name="Line 204"/>
          <p:cNvSpPr>
            <a:spLocks noChangeShapeType="1"/>
          </p:cNvSpPr>
          <p:nvPr/>
        </p:nvSpPr>
        <p:spPr bwMode="auto">
          <a:xfrm flipH="1" flipV="1">
            <a:off x="7388342" y="4987513"/>
            <a:ext cx="226894" cy="4155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9" name="Line 208"/>
          <p:cNvSpPr>
            <a:spLocks noChangeShapeType="1"/>
          </p:cNvSpPr>
          <p:nvPr/>
        </p:nvSpPr>
        <p:spPr bwMode="auto">
          <a:xfrm flipH="1">
            <a:off x="1673225" y="3638550"/>
            <a:ext cx="193675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0" name="Line 209"/>
          <p:cNvSpPr>
            <a:spLocks noChangeShapeType="1"/>
          </p:cNvSpPr>
          <p:nvPr/>
        </p:nvSpPr>
        <p:spPr bwMode="auto">
          <a:xfrm flipH="1">
            <a:off x="1212850" y="3629025"/>
            <a:ext cx="23495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1" name="Line 210"/>
          <p:cNvSpPr>
            <a:spLocks noChangeShapeType="1"/>
          </p:cNvSpPr>
          <p:nvPr/>
        </p:nvSpPr>
        <p:spPr bwMode="auto">
          <a:xfrm>
            <a:off x="1714500" y="2085975"/>
            <a:ext cx="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2" name="Line 211"/>
          <p:cNvSpPr>
            <a:spLocks noChangeShapeType="1"/>
          </p:cNvSpPr>
          <p:nvPr/>
        </p:nvSpPr>
        <p:spPr bwMode="auto">
          <a:xfrm>
            <a:off x="1238250" y="2771775"/>
            <a:ext cx="304800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93" name="Group 212"/>
          <p:cNvGrpSpPr>
            <a:grpSpLocks/>
          </p:cNvGrpSpPr>
          <p:nvPr/>
        </p:nvGrpSpPr>
        <p:grpSpPr bwMode="auto">
          <a:xfrm>
            <a:off x="2438400" y="3254375"/>
            <a:ext cx="104775" cy="185738"/>
            <a:chOff x="1536" y="2044"/>
            <a:chExt cx="66" cy="117"/>
          </a:xfrm>
        </p:grpSpPr>
        <p:sp>
          <p:nvSpPr>
            <p:cNvPr id="194" name="Rectangle 213"/>
            <p:cNvSpPr>
              <a:spLocks noChangeArrowheads="1"/>
            </p:cNvSpPr>
            <p:nvPr/>
          </p:nvSpPr>
          <p:spPr bwMode="auto">
            <a:xfrm>
              <a:off x="1536" y="2134"/>
              <a:ext cx="66" cy="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" name="Rectangle 214"/>
            <p:cNvSpPr>
              <a:spLocks noChangeArrowheads="1"/>
            </p:cNvSpPr>
            <p:nvPr/>
          </p:nvSpPr>
          <p:spPr bwMode="auto">
            <a:xfrm>
              <a:off x="1536" y="2044"/>
              <a:ext cx="66" cy="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6" name="Rectangle 215"/>
            <p:cNvSpPr>
              <a:spLocks noChangeArrowheads="1"/>
            </p:cNvSpPr>
            <p:nvPr/>
          </p:nvSpPr>
          <p:spPr bwMode="auto">
            <a:xfrm>
              <a:off x="1546" y="2058"/>
              <a:ext cx="46" cy="88"/>
            </a:xfrm>
            <a:prstGeom prst="rect">
              <a:avLst/>
            </a:prstGeom>
            <a:solidFill>
              <a:srgbClr val="502C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7" name="Rectangle 216"/>
            <p:cNvSpPr>
              <a:spLocks noChangeArrowheads="1"/>
            </p:cNvSpPr>
            <p:nvPr/>
          </p:nvSpPr>
          <p:spPr bwMode="auto">
            <a:xfrm>
              <a:off x="1536" y="2094"/>
              <a:ext cx="66" cy="1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8" name="Line 217"/>
          <p:cNvSpPr>
            <a:spLocks noChangeShapeType="1"/>
          </p:cNvSpPr>
          <p:nvPr/>
        </p:nvSpPr>
        <p:spPr bwMode="auto">
          <a:xfrm flipH="1">
            <a:off x="3590925" y="3286125"/>
            <a:ext cx="123825" cy="123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9" name="Line 218"/>
          <p:cNvSpPr>
            <a:spLocks noChangeShapeType="1"/>
          </p:cNvSpPr>
          <p:nvPr/>
        </p:nvSpPr>
        <p:spPr bwMode="auto">
          <a:xfrm flipH="1">
            <a:off x="7283450" y="3282950"/>
            <a:ext cx="123825" cy="123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0" name="Line 219"/>
          <p:cNvSpPr>
            <a:spLocks noChangeShapeType="1"/>
          </p:cNvSpPr>
          <p:nvPr/>
        </p:nvSpPr>
        <p:spPr bwMode="auto">
          <a:xfrm flipH="1">
            <a:off x="7142115" y="4598772"/>
            <a:ext cx="123825" cy="123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1" name="Text Box 220"/>
          <p:cNvSpPr txBox="1">
            <a:spLocks noChangeArrowheads="1"/>
          </p:cNvSpPr>
          <p:nvPr/>
        </p:nvSpPr>
        <p:spPr bwMode="auto">
          <a:xfrm>
            <a:off x="3708400" y="2420938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 1</a:t>
            </a:r>
          </a:p>
        </p:txBody>
      </p:sp>
      <p:sp>
        <p:nvSpPr>
          <p:cNvPr id="202" name="Line 221"/>
          <p:cNvSpPr>
            <a:spLocks noChangeShapeType="1"/>
          </p:cNvSpPr>
          <p:nvPr/>
        </p:nvSpPr>
        <p:spPr bwMode="auto">
          <a:xfrm flipH="1">
            <a:off x="3714750" y="2714625"/>
            <a:ext cx="266700" cy="5715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03" name="Group 222"/>
          <p:cNvGrpSpPr>
            <a:grpSpLocks/>
          </p:cNvGrpSpPr>
          <p:nvPr/>
        </p:nvGrpSpPr>
        <p:grpSpPr bwMode="auto">
          <a:xfrm>
            <a:off x="4478338" y="1901825"/>
            <a:ext cx="1116012" cy="304800"/>
            <a:chOff x="2496" y="3565"/>
            <a:chExt cx="703" cy="192"/>
          </a:xfrm>
        </p:grpSpPr>
        <p:sp>
          <p:nvSpPr>
            <p:cNvPr id="204" name="Line 223"/>
            <p:cNvSpPr>
              <a:spLocks noChangeShapeType="1"/>
            </p:cNvSpPr>
            <p:nvPr/>
          </p:nvSpPr>
          <p:spPr bwMode="auto">
            <a:xfrm>
              <a:off x="2496" y="3654"/>
              <a:ext cx="7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Text Box 224"/>
            <p:cNvSpPr txBox="1">
              <a:spLocks noChangeArrowheads="1"/>
            </p:cNvSpPr>
            <p:nvPr/>
          </p:nvSpPr>
          <p:spPr bwMode="auto">
            <a:xfrm>
              <a:off x="2690" y="3565"/>
              <a:ext cx="30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400"/>
                <a:t>1 m</a:t>
              </a:r>
            </a:p>
          </p:txBody>
        </p:sp>
      </p:grpSp>
      <p:sp>
        <p:nvSpPr>
          <p:cNvPr id="206" name="Rectangle 226"/>
          <p:cNvSpPr>
            <a:spLocks noChangeArrowheads="1"/>
          </p:cNvSpPr>
          <p:nvPr/>
        </p:nvSpPr>
        <p:spPr bwMode="auto">
          <a:xfrm>
            <a:off x="361950" y="1647825"/>
            <a:ext cx="8610600" cy="415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07" name="Group 227"/>
          <p:cNvGrpSpPr>
            <a:grpSpLocks/>
          </p:cNvGrpSpPr>
          <p:nvPr/>
        </p:nvGrpSpPr>
        <p:grpSpPr bwMode="auto">
          <a:xfrm>
            <a:off x="6950075" y="3289300"/>
            <a:ext cx="39688" cy="130175"/>
            <a:chOff x="1994" y="2060"/>
            <a:chExt cx="25" cy="82"/>
          </a:xfrm>
        </p:grpSpPr>
        <p:sp>
          <p:nvSpPr>
            <p:cNvPr id="208" name="Rectangle 228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9" name="Rectangle 229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10" name="Group 230"/>
          <p:cNvGrpSpPr>
            <a:grpSpLocks/>
          </p:cNvGrpSpPr>
          <p:nvPr/>
        </p:nvGrpSpPr>
        <p:grpSpPr bwMode="auto">
          <a:xfrm>
            <a:off x="7086600" y="3286125"/>
            <a:ext cx="39688" cy="130175"/>
            <a:chOff x="1994" y="2060"/>
            <a:chExt cx="25" cy="82"/>
          </a:xfrm>
        </p:grpSpPr>
        <p:sp>
          <p:nvSpPr>
            <p:cNvPr id="211" name="Rectangle 231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2" name="Rectangle 232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13" name="Oval 233"/>
          <p:cNvSpPr>
            <a:spLocks noChangeArrowheads="1"/>
          </p:cNvSpPr>
          <p:nvPr/>
        </p:nvSpPr>
        <p:spPr bwMode="auto">
          <a:xfrm>
            <a:off x="7016750" y="3330575"/>
            <a:ext cx="46038" cy="36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14" name="Group 236"/>
          <p:cNvGrpSpPr>
            <a:grpSpLocks/>
          </p:cNvGrpSpPr>
          <p:nvPr/>
        </p:nvGrpSpPr>
        <p:grpSpPr bwMode="auto">
          <a:xfrm>
            <a:off x="6610350" y="3292475"/>
            <a:ext cx="117475" cy="117475"/>
            <a:chOff x="4234" y="2450"/>
            <a:chExt cx="74" cy="74"/>
          </a:xfrm>
        </p:grpSpPr>
        <p:sp>
          <p:nvSpPr>
            <p:cNvPr id="215" name="Oval 237"/>
            <p:cNvSpPr>
              <a:spLocks noChangeArrowheads="1"/>
            </p:cNvSpPr>
            <p:nvPr/>
          </p:nvSpPr>
          <p:spPr bwMode="auto">
            <a:xfrm>
              <a:off x="4234" y="2450"/>
              <a:ext cx="74" cy="7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6" name="Line 238"/>
            <p:cNvSpPr>
              <a:spLocks noChangeShapeType="1"/>
            </p:cNvSpPr>
            <p:nvPr/>
          </p:nvSpPr>
          <p:spPr bwMode="auto">
            <a:xfrm flipH="1">
              <a:off x="4248" y="2462"/>
              <a:ext cx="48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" name="Line 239"/>
            <p:cNvSpPr>
              <a:spLocks noChangeShapeType="1"/>
            </p:cNvSpPr>
            <p:nvPr/>
          </p:nvSpPr>
          <p:spPr bwMode="auto">
            <a:xfrm flipH="1" flipV="1">
              <a:off x="4246" y="2464"/>
              <a:ext cx="5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8" name="Rectangle 240"/>
          <p:cNvSpPr>
            <a:spLocks noChangeArrowheads="1"/>
          </p:cNvSpPr>
          <p:nvPr/>
        </p:nvSpPr>
        <p:spPr bwMode="auto">
          <a:xfrm>
            <a:off x="6762750" y="3203575"/>
            <a:ext cx="152400" cy="2984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9" name="Line 241"/>
          <p:cNvSpPr>
            <a:spLocks noChangeShapeType="1"/>
          </p:cNvSpPr>
          <p:nvPr/>
        </p:nvSpPr>
        <p:spPr bwMode="auto">
          <a:xfrm flipH="1" flipV="1">
            <a:off x="6838950" y="2409825"/>
            <a:ext cx="0" cy="7683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0" name="Text Box 242"/>
          <p:cNvSpPr txBox="1">
            <a:spLocks noChangeArrowheads="1"/>
          </p:cNvSpPr>
          <p:nvPr/>
        </p:nvSpPr>
        <p:spPr bwMode="auto">
          <a:xfrm>
            <a:off x="6524625" y="2054225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rgbClr val="00B050"/>
                </a:solidFill>
              </a:rPr>
              <a:t>ICT2</a:t>
            </a:r>
          </a:p>
        </p:txBody>
      </p:sp>
      <p:sp>
        <p:nvSpPr>
          <p:cNvPr id="221" name="Line 243"/>
          <p:cNvSpPr>
            <a:spLocks noChangeShapeType="1"/>
          </p:cNvSpPr>
          <p:nvPr/>
        </p:nvSpPr>
        <p:spPr bwMode="auto">
          <a:xfrm flipH="1" flipV="1">
            <a:off x="7353300" y="2447925"/>
            <a:ext cx="0" cy="892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2" name="Text Box 244"/>
          <p:cNvSpPr txBox="1">
            <a:spLocks noChangeArrowheads="1"/>
          </p:cNvSpPr>
          <p:nvPr/>
        </p:nvSpPr>
        <p:spPr bwMode="auto">
          <a:xfrm>
            <a:off x="5927725" y="4795838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YAG4</a:t>
            </a:r>
          </a:p>
        </p:txBody>
      </p:sp>
      <p:sp>
        <p:nvSpPr>
          <p:cNvPr id="223" name="Line 245"/>
          <p:cNvSpPr>
            <a:spLocks noChangeShapeType="1"/>
          </p:cNvSpPr>
          <p:nvPr/>
        </p:nvSpPr>
        <p:spPr bwMode="auto">
          <a:xfrm flipH="1">
            <a:off x="6340474" y="4722597"/>
            <a:ext cx="735049" cy="11292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24" name="Group 247"/>
          <p:cNvGrpSpPr>
            <a:grpSpLocks/>
          </p:cNvGrpSpPr>
          <p:nvPr/>
        </p:nvGrpSpPr>
        <p:grpSpPr bwMode="auto">
          <a:xfrm>
            <a:off x="4782815" y="3173413"/>
            <a:ext cx="149225" cy="328612"/>
            <a:chOff x="2040" y="2001"/>
            <a:chExt cx="94" cy="207"/>
          </a:xfrm>
        </p:grpSpPr>
        <p:sp>
          <p:nvSpPr>
            <p:cNvPr id="225" name="Rectangle 248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6" name="Rectangle 249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7" name="Rectangle 250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8" name="Oval 251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9" name="Rectangle 252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" name="Rectangle 253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2" name="Text Box 255"/>
          <p:cNvSpPr txBox="1">
            <a:spLocks noChangeArrowheads="1"/>
          </p:cNvSpPr>
          <p:nvPr/>
        </p:nvSpPr>
        <p:spPr bwMode="auto">
          <a:xfrm>
            <a:off x="4923309" y="2420938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rgbClr val="C00000"/>
                </a:solidFill>
              </a:rPr>
              <a:t>YAG2</a:t>
            </a:r>
          </a:p>
        </p:txBody>
      </p:sp>
      <p:sp>
        <p:nvSpPr>
          <p:cNvPr id="233" name="Line 256"/>
          <p:cNvSpPr>
            <a:spLocks noChangeShapeType="1"/>
          </p:cNvSpPr>
          <p:nvPr/>
        </p:nvSpPr>
        <p:spPr bwMode="auto">
          <a:xfrm flipH="1" flipV="1">
            <a:off x="5173189" y="2668587"/>
            <a:ext cx="0" cy="6254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4" name="Rectangle 257"/>
          <p:cNvSpPr>
            <a:spLocks noChangeArrowheads="1"/>
          </p:cNvSpPr>
          <p:nvPr/>
        </p:nvSpPr>
        <p:spPr bwMode="auto">
          <a:xfrm>
            <a:off x="2579166" y="3200400"/>
            <a:ext cx="131217" cy="2984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" name="Line 258"/>
          <p:cNvSpPr>
            <a:spLocks noChangeShapeType="1"/>
          </p:cNvSpPr>
          <p:nvPr/>
        </p:nvSpPr>
        <p:spPr bwMode="auto">
          <a:xfrm flipH="1" flipV="1">
            <a:off x="2644775" y="2535238"/>
            <a:ext cx="0" cy="6492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6" name="Text Box 259"/>
          <p:cNvSpPr txBox="1">
            <a:spLocks noChangeArrowheads="1"/>
          </p:cNvSpPr>
          <p:nvPr/>
        </p:nvSpPr>
        <p:spPr bwMode="auto">
          <a:xfrm>
            <a:off x="2419350" y="2197100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00B050"/>
                </a:solidFill>
              </a:rPr>
              <a:t>ICT1</a:t>
            </a:r>
          </a:p>
        </p:txBody>
      </p:sp>
      <p:sp>
        <p:nvSpPr>
          <p:cNvPr id="237" name="Text Box 244"/>
          <p:cNvSpPr txBox="1">
            <a:spLocks noChangeArrowheads="1"/>
          </p:cNvSpPr>
          <p:nvPr/>
        </p:nvSpPr>
        <p:spPr bwMode="auto">
          <a:xfrm>
            <a:off x="5837638" y="4400923"/>
            <a:ext cx="4042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err="1" smtClean="0"/>
              <a:t>slit</a:t>
            </a:r>
            <a:endParaRPr lang="fr-FR" sz="1400" dirty="0"/>
          </a:p>
        </p:txBody>
      </p:sp>
      <p:sp>
        <p:nvSpPr>
          <p:cNvPr id="238" name="Text Box 244"/>
          <p:cNvSpPr txBox="1">
            <a:spLocks noChangeArrowheads="1"/>
          </p:cNvSpPr>
          <p:nvPr/>
        </p:nvSpPr>
        <p:spPr bwMode="auto">
          <a:xfrm>
            <a:off x="6807200" y="2574925"/>
            <a:ext cx="57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/>
              <a:t>BPM</a:t>
            </a:r>
          </a:p>
        </p:txBody>
      </p:sp>
      <p:sp>
        <p:nvSpPr>
          <p:cNvPr id="239" name="Line 241"/>
          <p:cNvSpPr>
            <a:spLocks noChangeShapeType="1"/>
          </p:cNvSpPr>
          <p:nvPr/>
        </p:nvSpPr>
        <p:spPr bwMode="auto">
          <a:xfrm flipH="1" flipV="1">
            <a:off x="7019925" y="2840038"/>
            <a:ext cx="0" cy="4905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0" name="Line 245"/>
          <p:cNvSpPr>
            <a:spLocks noChangeShapeType="1"/>
          </p:cNvSpPr>
          <p:nvPr/>
        </p:nvSpPr>
        <p:spPr bwMode="auto">
          <a:xfrm flipH="1">
            <a:off x="6419849" y="4530895"/>
            <a:ext cx="546100" cy="7036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1" name="Text Box 244"/>
          <p:cNvSpPr txBox="1">
            <a:spLocks noChangeArrowheads="1"/>
          </p:cNvSpPr>
          <p:nvPr/>
        </p:nvSpPr>
        <p:spPr bwMode="auto">
          <a:xfrm>
            <a:off x="1628775" y="4727575"/>
            <a:ext cx="14157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Virtual Cathode</a:t>
            </a:r>
            <a:endParaRPr lang="fr-FR" sz="1400" dirty="0"/>
          </a:p>
        </p:txBody>
      </p:sp>
      <p:sp>
        <p:nvSpPr>
          <p:cNvPr id="242" name="Line 258"/>
          <p:cNvSpPr>
            <a:spLocks noChangeShapeType="1"/>
          </p:cNvSpPr>
          <p:nvPr/>
        </p:nvSpPr>
        <p:spPr bwMode="auto">
          <a:xfrm flipH="1" flipV="1">
            <a:off x="2316163" y="4270375"/>
            <a:ext cx="0" cy="4000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4" name="Rectangle 39"/>
          <p:cNvSpPr>
            <a:spLocks noChangeArrowheads="1"/>
          </p:cNvSpPr>
          <p:nvPr/>
        </p:nvSpPr>
        <p:spPr bwMode="auto">
          <a:xfrm>
            <a:off x="7884138" y="3108325"/>
            <a:ext cx="802662" cy="477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" name="Text Box 242"/>
          <p:cNvSpPr txBox="1">
            <a:spLocks noChangeArrowheads="1"/>
          </p:cNvSpPr>
          <p:nvPr/>
        </p:nvSpPr>
        <p:spPr bwMode="auto">
          <a:xfrm>
            <a:off x="7650484" y="2535238"/>
            <a:ext cx="1321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Al exit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window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6" name="Line 245"/>
          <p:cNvSpPr>
            <a:spLocks noChangeShapeType="1"/>
          </p:cNvSpPr>
          <p:nvPr/>
        </p:nvSpPr>
        <p:spPr bwMode="auto">
          <a:xfrm flipH="1">
            <a:off x="7650483" y="2794001"/>
            <a:ext cx="434975" cy="53101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49" name="Groupe 248"/>
          <p:cNvGrpSpPr/>
          <p:nvPr/>
        </p:nvGrpSpPr>
        <p:grpSpPr>
          <a:xfrm>
            <a:off x="7857908" y="3262114"/>
            <a:ext cx="295491" cy="136922"/>
            <a:chOff x="7884368" y="3251201"/>
            <a:chExt cx="393519" cy="171846"/>
          </a:xfrm>
        </p:grpSpPr>
        <p:sp>
          <p:nvSpPr>
            <p:cNvPr id="247" name="Triangle isocèle 246"/>
            <p:cNvSpPr/>
            <p:nvPr/>
          </p:nvSpPr>
          <p:spPr>
            <a:xfrm rot="5400000">
              <a:off x="8094134" y="3239294"/>
              <a:ext cx="171450" cy="19605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7884368" y="3251201"/>
              <a:ext cx="199231" cy="1714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0" name="Ellipse 249"/>
          <p:cNvSpPr/>
          <p:nvPr/>
        </p:nvSpPr>
        <p:spPr>
          <a:xfrm>
            <a:off x="7686225" y="3259825"/>
            <a:ext cx="150125" cy="1501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1" name="Text Box 244"/>
          <p:cNvSpPr txBox="1">
            <a:spLocks noChangeArrowheads="1"/>
          </p:cNvSpPr>
          <p:nvPr/>
        </p:nvSpPr>
        <p:spPr bwMode="auto">
          <a:xfrm>
            <a:off x="7936066" y="3981415"/>
            <a:ext cx="10021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b="1" dirty="0" smtClean="0">
                <a:solidFill>
                  <a:srgbClr val="00B050"/>
                </a:solidFill>
              </a:rPr>
              <a:t>User area</a:t>
            </a:r>
            <a:endParaRPr lang="fr-FR" sz="1400" b="1" dirty="0">
              <a:solidFill>
                <a:srgbClr val="00B050"/>
              </a:solidFill>
            </a:endParaRPr>
          </a:p>
        </p:txBody>
      </p:sp>
      <p:sp>
        <p:nvSpPr>
          <p:cNvPr id="253" name="Ellipse 252"/>
          <p:cNvSpPr/>
          <p:nvPr/>
        </p:nvSpPr>
        <p:spPr>
          <a:xfrm>
            <a:off x="7668344" y="2780928"/>
            <a:ext cx="1638303" cy="1260475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4" name="Rectangle 32"/>
          <p:cNvSpPr>
            <a:spLocks noChangeArrowheads="1"/>
          </p:cNvSpPr>
          <p:nvPr/>
        </p:nvSpPr>
        <p:spPr bwMode="auto">
          <a:xfrm>
            <a:off x="5026025" y="3282949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5" name="Rectangle 32"/>
          <p:cNvSpPr>
            <a:spLocks noChangeArrowheads="1"/>
          </p:cNvSpPr>
          <p:nvPr/>
        </p:nvSpPr>
        <p:spPr bwMode="auto">
          <a:xfrm>
            <a:off x="5675313" y="3287712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7" name="Rectangle 32"/>
          <p:cNvSpPr>
            <a:spLocks noChangeArrowheads="1"/>
          </p:cNvSpPr>
          <p:nvPr/>
        </p:nvSpPr>
        <p:spPr bwMode="auto">
          <a:xfrm>
            <a:off x="5318397" y="3281933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8" name="Group 247"/>
          <p:cNvGrpSpPr>
            <a:grpSpLocks/>
          </p:cNvGrpSpPr>
          <p:nvPr/>
        </p:nvGrpSpPr>
        <p:grpSpPr bwMode="auto">
          <a:xfrm>
            <a:off x="5097164" y="3172396"/>
            <a:ext cx="149225" cy="328612"/>
            <a:chOff x="2040" y="2001"/>
            <a:chExt cx="94" cy="207"/>
          </a:xfrm>
        </p:grpSpPr>
        <p:sp>
          <p:nvSpPr>
            <p:cNvPr id="259" name="Rectangle 248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0" name="Rectangle 249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1" name="Rectangle 250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2" name="Oval 251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3" name="Rectangle 252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4" name="Rectangle 253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5" name="Line 254"/>
          <p:cNvSpPr>
            <a:spLocks noChangeShapeType="1"/>
          </p:cNvSpPr>
          <p:nvPr/>
        </p:nvSpPr>
        <p:spPr bwMode="auto">
          <a:xfrm flipH="1">
            <a:off x="5120182" y="3280346"/>
            <a:ext cx="103187" cy="1031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" name="Rectangle 49"/>
          <p:cNvSpPr>
            <a:spLocks noChangeArrowheads="1"/>
          </p:cNvSpPr>
          <p:nvPr/>
        </p:nvSpPr>
        <p:spPr bwMode="auto">
          <a:xfrm>
            <a:off x="827584" y="3309937"/>
            <a:ext cx="585291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7" name="Rectangle 49"/>
          <p:cNvSpPr>
            <a:spLocks noChangeArrowheads="1"/>
          </p:cNvSpPr>
          <p:nvPr/>
        </p:nvSpPr>
        <p:spPr bwMode="auto">
          <a:xfrm>
            <a:off x="1238250" y="3383281"/>
            <a:ext cx="63624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8" name="Rectangle 49"/>
          <p:cNvSpPr>
            <a:spLocks noChangeArrowheads="1"/>
          </p:cNvSpPr>
          <p:nvPr/>
        </p:nvSpPr>
        <p:spPr bwMode="auto">
          <a:xfrm>
            <a:off x="1238250" y="3259708"/>
            <a:ext cx="63624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9" name="Rectangle 49"/>
          <p:cNvSpPr>
            <a:spLocks noChangeArrowheads="1"/>
          </p:cNvSpPr>
          <p:nvPr/>
        </p:nvSpPr>
        <p:spPr bwMode="auto">
          <a:xfrm>
            <a:off x="1191555" y="3429000"/>
            <a:ext cx="157014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0" name="Rectangle 49"/>
          <p:cNvSpPr>
            <a:spLocks noChangeArrowheads="1"/>
          </p:cNvSpPr>
          <p:nvPr/>
        </p:nvSpPr>
        <p:spPr bwMode="auto">
          <a:xfrm>
            <a:off x="1194677" y="3210084"/>
            <a:ext cx="157014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1" name="Text Box 244"/>
          <p:cNvSpPr txBox="1">
            <a:spLocks noChangeArrowheads="1"/>
          </p:cNvSpPr>
          <p:nvPr/>
        </p:nvSpPr>
        <p:spPr bwMode="auto">
          <a:xfrm>
            <a:off x="19655" y="3780808"/>
            <a:ext cx="12504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Transfert arm</a:t>
            </a:r>
            <a:endParaRPr lang="fr-FR" sz="1400" dirty="0"/>
          </a:p>
        </p:txBody>
      </p:sp>
      <p:sp>
        <p:nvSpPr>
          <p:cNvPr id="272" name="Text Box 244"/>
          <p:cNvSpPr txBox="1">
            <a:spLocks noChangeArrowheads="1"/>
          </p:cNvSpPr>
          <p:nvPr/>
        </p:nvSpPr>
        <p:spPr bwMode="auto">
          <a:xfrm>
            <a:off x="4364321" y="4057327"/>
            <a:ext cx="9509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err="1" smtClean="0"/>
              <a:t>Cerenkov</a:t>
            </a:r>
            <a:endParaRPr lang="fr-FR" sz="1400" dirty="0"/>
          </a:p>
        </p:txBody>
      </p:sp>
      <p:sp>
        <p:nvSpPr>
          <p:cNvPr id="273" name="Line 143"/>
          <p:cNvSpPr>
            <a:spLocks noChangeShapeType="1"/>
          </p:cNvSpPr>
          <p:nvPr/>
        </p:nvSpPr>
        <p:spPr bwMode="auto">
          <a:xfrm>
            <a:off x="4858221" y="3463925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4" name="Line 143"/>
          <p:cNvSpPr>
            <a:spLocks noChangeShapeType="1"/>
          </p:cNvSpPr>
          <p:nvPr/>
        </p:nvSpPr>
        <p:spPr bwMode="auto">
          <a:xfrm flipH="1">
            <a:off x="593725" y="3322637"/>
            <a:ext cx="394171" cy="47307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57200" y="269875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4400" dirty="0" smtClean="0">
                <a:solidFill>
                  <a:srgbClr val="FFFF00"/>
                </a:solidFill>
              </a:rPr>
              <a:t>PHIL </a:t>
            </a:r>
            <a:r>
              <a:rPr lang="fr-FR" sz="4400" dirty="0" err="1" smtClean="0">
                <a:solidFill>
                  <a:srgbClr val="FFFF00"/>
                </a:solidFill>
              </a:rPr>
              <a:t>today</a:t>
            </a:r>
            <a:endParaRPr lang="fr-FR" sz="4400" dirty="0">
              <a:solidFill>
                <a:srgbClr val="FFFF00"/>
              </a:solidFill>
            </a:endParaRPr>
          </a:p>
        </p:txBody>
      </p:sp>
      <p:sp>
        <p:nvSpPr>
          <p:cNvPr id="206" name="Rectangle 226"/>
          <p:cNvSpPr>
            <a:spLocks noChangeArrowheads="1"/>
          </p:cNvSpPr>
          <p:nvPr/>
        </p:nvSpPr>
        <p:spPr bwMode="auto">
          <a:xfrm>
            <a:off x="361950" y="1647825"/>
            <a:ext cx="8610600" cy="415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7" name="Rectangle 97"/>
          <p:cNvSpPr>
            <a:spLocks noChangeArrowheads="1"/>
          </p:cNvSpPr>
          <p:nvPr/>
        </p:nvSpPr>
        <p:spPr bwMode="auto">
          <a:xfrm rot="3600000">
            <a:off x="6838190" y="4751353"/>
            <a:ext cx="84931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8" name="Rectangle 2"/>
          <p:cNvSpPr>
            <a:spLocks noChangeArrowheads="1"/>
          </p:cNvSpPr>
          <p:nvPr/>
        </p:nvSpPr>
        <p:spPr bwMode="auto">
          <a:xfrm>
            <a:off x="6062663" y="3570288"/>
            <a:ext cx="217487" cy="20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9" name="Rectangle 3"/>
          <p:cNvSpPr>
            <a:spLocks noChangeArrowheads="1"/>
          </p:cNvSpPr>
          <p:nvPr/>
        </p:nvSpPr>
        <p:spPr bwMode="auto">
          <a:xfrm>
            <a:off x="4605338" y="2897188"/>
            <a:ext cx="217487" cy="898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0" name="Rectangle 4"/>
          <p:cNvSpPr>
            <a:spLocks noChangeArrowheads="1"/>
          </p:cNvSpPr>
          <p:nvPr/>
        </p:nvSpPr>
        <p:spPr bwMode="auto">
          <a:xfrm>
            <a:off x="1617663" y="2989263"/>
            <a:ext cx="217487" cy="898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1" name="Rectangle 5"/>
          <p:cNvSpPr>
            <a:spLocks noChangeArrowheads="1"/>
          </p:cNvSpPr>
          <p:nvPr/>
        </p:nvSpPr>
        <p:spPr bwMode="auto">
          <a:xfrm>
            <a:off x="673100" y="3121025"/>
            <a:ext cx="5092700" cy="450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2" name="Rectangle 8"/>
          <p:cNvSpPr>
            <a:spLocks noChangeArrowheads="1"/>
          </p:cNvSpPr>
          <p:nvPr/>
        </p:nvSpPr>
        <p:spPr bwMode="auto">
          <a:xfrm>
            <a:off x="1416050" y="3025775"/>
            <a:ext cx="50800" cy="628650"/>
          </a:xfrm>
          <a:prstGeom prst="rect">
            <a:avLst/>
          </a:prstGeom>
          <a:solidFill>
            <a:srgbClr val="502C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3" name="Rectangle 9"/>
          <p:cNvSpPr>
            <a:spLocks noChangeArrowheads="1"/>
          </p:cNvSpPr>
          <p:nvPr/>
        </p:nvSpPr>
        <p:spPr bwMode="auto">
          <a:xfrm>
            <a:off x="1473200" y="3273425"/>
            <a:ext cx="171450" cy="1460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4" name="Line 10"/>
          <p:cNvSpPr>
            <a:spLocks noChangeShapeType="1"/>
          </p:cNvSpPr>
          <p:nvPr/>
        </p:nvSpPr>
        <p:spPr bwMode="auto">
          <a:xfrm>
            <a:off x="5835650" y="3114675"/>
            <a:ext cx="203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5" name="Line 11"/>
          <p:cNvSpPr>
            <a:spLocks noChangeShapeType="1"/>
          </p:cNvSpPr>
          <p:nvPr/>
        </p:nvSpPr>
        <p:spPr bwMode="auto">
          <a:xfrm>
            <a:off x="7112000" y="35782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" name="Line 12"/>
          <p:cNvSpPr>
            <a:spLocks noChangeShapeType="1"/>
          </p:cNvSpPr>
          <p:nvPr/>
        </p:nvSpPr>
        <p:spPr bwMode="auto">
          <a:xfrm>
            <a:off x="6967538" y="3821113"/>
            <a:ext cx="703262" cy="1204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7" name="Line 13"/>
          <p:cNvSpPr>
            <a:spLocks noChangeShapeType="1"/>
          </p:cNvSpPr>
          <p:nvPr/>
        </p:nvSpPr>
        <p:spPr bwMode="auto">
          <a:xfrm>
            <a:off x="6297613" y="3578225"/>
            <a:ext cx="979487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8" name="Line 14"/>
          <p:cNvSpPr>
            <a:spLocks noChangeShapeType="1"/>
          </p:cNvSpPr>
          <p:nvPr/>
        </p:nvSpPr>
        <p:spPr bwMode="auto">
          <a:xfrm flipV="1">
            <a:off x="7283450" y="5032375"/>
            <a:ext cx="38735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9" name="Line 15"/>
          <p:cNvSpPr>
            <a:spLocks noChangeShapeType="1"/>
          </p:cNvSpPr>
          <p:nvPr/>
        </p:nvSpPr>
        <p:spPr bwMode="auto">
          <a:xfrm>
            <a:off x="5835650" y="31146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0" name="Line 16"/>
          <p:cNvSpPr>
            <a:spLocks noChangeShapeType="1"/>
          </p:cNvSpPr>
          <p:nvPr/>
        </p:nvSpPr>
        <p:spPr bwMode="auto">
          <a:xfrm>
            <a:off x="5835650" y="35718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1" name="Line 17"/>
          <p:cNvSpPr>
            <a:spLocks noChangeShapeType="1"/>
          </p:cNvSpPr>
          <p:nvPr/>
        </p:nvSpPr>
        <p:spPr bwMode="auto">
          <a:xfrm flipH="1">
            <a:off x="6965950" y="3575050"/>
            <a:ext cx="144463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2" name="Rectangle 18"/>
          <p:cNvSpPr>
            <a:spLocks noChangeArrowheads="1"/>
          </p:cNvSpPr>
          <p:nvPr/>
        </p:nvSpPr>
        <p:spPr bwMode="auto">
          <a:xfrm>
            <a:off x="3775075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3" name="Rectangle 19"/>
          <p:cNvSpPr>
            <a:spLocks noChangeArrowheads="1"/>
          </p:cNvSpPr>
          <p:nvPr/>
        </p:nvSpPr>
        <p:spPr bwMode="auto">
          <a:xfrm>
            <a:off x="396875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4" name="Rectangle 20"/>
          <p:cNvSpPr>
            <a:spLocks noChangeArrowheads="1"/>
          </p:cNvSpPr>
          <p:nvPr/>
        </p:nvSpPr>
        <p:spPr bwMode="auto">
          <a:xfrm>
            <a:off x="398780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5" name="Rectangle 21"/>
          <p:cNvSpPr>
            <a:spLocks noChangeArrowheads="1"/>
          </p:cNvSpPr>
          <p:nvPr/>
        </p:nvSpPr>
        <p:spPr bwMode="auto">
          <a:xfrm>
            <a:off x="3794125" y="3311525"/>
            <a:ext cx="16986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6" name="Rectangle 22"/>
          <p:cNvSpPr>
            <a:spLocks noChangeArrowheads="1"/>
          </p:cNvSpPr>
          <p:nvPr/>
        </p:nvSpPr>
        <p:spPr bwMode="auto">
          <a:xfrm>
            <a:off x="375285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7" name="Rectangle 23"/>
          <p:cNvSpPr>
            <a:spLocks noChangeArrowheads="1"/>
          </p:cNvSpPr>
          <p:nvPr/>
        </p:nvSpPr>
        <p:spPr bwMode="auto">
          <a:xfrm>
            <a:off x="3457575" y="3311525"/>
            <a:ext cx="5556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8" name="Rectangle 24"/>
          <p:cNvSpPr>
            <a:spLocks noChangeArrowheads="1"/>
          </p:cNvSpPr>
          <p:nvPr/>
        </p:nvSpPr>
        <p:spPr bwMode="auto">
          <a:xfrm>
            <a:off x="3162300" y="3635375"/>
            <a:ext cx="1044575" cy="701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79" name="Rectangle 25"/>
          <p:cNvSpPr>
            <a:spLocks noChangeArrowheads="1"/>
          </p:cNvSpPr>
          <p:nvPr/>
        </p:nvSpPr>
        <p:spPr bwMode="auto">
          <a:xfrm>
            <a:off x="417195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0" name="Rectangle 26"/>
          <p:cNvSpPr>
            <a:spLocks noChangeArrowheads="1"/>
          </p:cNvSpPr>
          <p:nvPr/>
        </p:nvSpPr>
        <p:spPr bwMode="auto">
          <a:xfrm>
            <a:off x="419100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1" name="Rectangle 27"/>
          <p:cNvSpPr>
            <a:spLocks noChangeArrowheads="1"/>
          </p:cNvSpPr>
          <p:nvPr/>
        </p:nvSpPr>
        <p:spPr bwMode="auto">
          <a:xfrm>
            <a:off x="4010025" y="3311525"/>
            <a:ext cx="153988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2" name="Rectangle 28"/>
          <p:cNvSpPr>
            <a:spLocks noChangeArrowheads="1"/>
          </p:cNvSpPr>
          <p:nvPr/>
        </p:nvSpPr>
        <p:spPr bwMode="auto">
          <a:xfrm>
            <a:off x="4032250" y="3076575"/>
            <a:ext cx="107950" cy="533400"/>
          </a:xfrm>
          <a:prstGeom prst="rect">
            <a:avLst/>
          </a:prstGeom>
          <a:solidFill>
            <a:srgbClr val="502C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3" name="Rectangle 29"/>
          <p:cNvSpPr>
            <a:spLocks noChangeArrowheads="1"/>
          </p:cNvSpPr>
          <p:nvPr/>
        </p:nvSpPr>
        <p:spPr bwMode="auto">
          <a:xfrm>
            <a:off x="4210050" y="3308350"/>
            <a:ext cx="146526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4" name="Rectangle 30"/>
          <p:cNvSpPr>
            <a:spLocks noChangeArrowheads="1"/>
          </p:cNvSpPr>
          <p:nvPr/>
        </p:nvSpPr>
        <p:spPr bwMode="auto">
          <a:xfrm>
            <a:off x="4679950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5" name="Rectangle 31"/>
          <p:cNvSpPr>
            <a:spLocks noChangeArrowheads="1"/>
          </p:cNvSpPr>
          <p:nvPr/>
        </p:nvSpPr>
        <p:spPr bwMode="auto">
          <a:xfrm>
            <a:off x="4660900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" name="Rectangle 32"/>
          <p:cNvSpPr>
            <a:spLocks noChangeArrowheads="1"/>
          </p:cNvSpPr>
          <p:nvPr/>
        </p:nvSpPr>
        <p:spPr bwMode="auto">
          <a:xfrm>
            <a:off x="5004048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7" name="Rectangle 33"/>
          <p:cNvSpPr>
            <a:spLocks noChangeArrowheads="1"/>
          </p:cNvSpPr>
          <p:nvPr/>
        </p:nvSpPr>
        <p:spPr bwMode="auto">
          <a:xfrm>
            <a:off x="5699125" y="328612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8" name="Rectangle 34"/>
          <p:cNvSpPr>
            <a:spLocks noChangeArrowheads="1"/>
          </p:cNvSpPr>
          <p:nvPr/>
        </p:nvSpPr>
        <p:spPr bwMode="auto">
          <a:xfrm rot="5400000">
            <a:off x="3642520" y="3415506"/>
            <a:ext cx="17462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9" name="Rectangle 35"/>
          <p:cNvSpPr>
            <a:spLocks noChangeArrowheads="1"/>
          </p:cNvSpPr>
          <p:nvPr/>
        </p:nvSpPr>
        <p:spPr bwMode="auto">
          <a:xfrm rot="5400000">
            <a:off x="3642520" y="3139281"/>
            <a:ext cx="17462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0" name="Rectangle 36"/>
          <p:cNvSpPr>
            <a:spLocks noChangeArrowheads="1"/>
          </p:cNvSpPr>
          <p:nvPr/>
        </p:nvSpPr>
        <p:spPr bwMode="auto">
          <a:xfrm rot="5400000">
            <a:off x="3642520" y="3158331"/>
            <a:ext cx="17462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1" name="Rectangle 37"/>
          <p:cNvSpPr>
            <a:spLocks noChangeArrowheads="1"/>
          </p:cNvSpPr>
          <p:nvPr/>
        </p:nvSpPr>
        <p:spPr bwMode="auto">
          <a:xfrm rot="5400000">
            <a:off x="3545681" y="3312319"/>
            <a:ext cx="211138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2" name="Rectangle 38"/>
          <p:cNvSpPr>
            <a:spLocks noChangeArrowheads="1"/>
          </p:cNvSpPr>
          <p:nvPr/>
        </p:nvSpPr>
        <p:spPr bwMode="auto">
          <a:xfrm rot="5400000">
            <a:off x="3642520" y="3399631"/>
            <a:ext cx="17462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3" name="Rectangle 39"/>
          <p:cNvSpPr>
            <a:spLocks noChangeArrowheads="1"/>
          </p:cNvSpPr>
          <p:nvPr/>
        </p:nvSpPr>
        <p:spPr bwMode="auto">
          <a:xfrm>
            <a:off x="2133600" y="4013200"/>
            <a:ext cx="342900" cy="33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94" name="Group 40"/>
          <p:cNvGrpSpPr>
            <a:grpSpLocks/>
          </p:cNvGrpSpPr>
          <p:nvPr/>
        </p:nvGrpSpPr>
        <p:grpSpPr bwMode="auto">
          <a:xfrm>
            <a:off x="4543425" y="3254375"/>
            <a:ext cx="104775" cy="185738"/>
            <a:chOff x="1536" y="2044"/>
            <a:chExt cx="66" cy="117"/>
          </a:xfrm>
        </p:grpSpPr>
        <p:sp>
          <p:nvSpPr>
            <p:cNvPr id="295" name="Rectangle 41"/>
            <p:cNvSpPr>
              <a:spLocks noChangeArrowheads="1"/>
            </p:cNvSpPr>
            <p:nvPr/>
          </p:nvSpPr>
          <p:spPr bwMode="auto">
            <a:xfrm>
              <a:off x="1536" y="2134"/>
              <a:ext cx="66" cy="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6" name="Rectangle 42"/>
            <p:cNvSpPr>
              <a:spLocks noChangeArrowheads="1"/>
            </p:cNvSpPr>
            <p:nvPr/>
          </p:nvSpPr>
          <p:spPr bwMode="auto">
            <a:xfrm>
              <a:off x="1536" y="2044"/>
              <a:ext cx="66" cy="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" name="Rectangle 43"/>
            <p:cNvSpPr>
              <a:spLocks noChangeArrowheads="1"/>
            </p:cNvSpPr>
            <p:nvPr/>
          </p:nvSpPr>
          <p:spPr bwMode="auto">
            <a:xfrm>
              <a:off x="1546" y="2058"/>
              <a:ext cx="46" cy="88"/>
            </a:xfrm>
            <a:prstGeom prst="rect">
              <a:avLst/>
            </a:prstGeom>
            <a:solidFill>
              <a:srgbClr val="502C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8" name="Rectangle 44"/>
            <p:cNvSpPr>
              <a:spLocks noChangeArrowheads="1"/>
            </p:cNvSpPr>
            <p:nvPr/>
          </p:nvSpPr>
          <p:spPr bwMode="auto">
            <a:xfrm>
              <a:off x="1536" y="2094"/>
              <a:ext cx="66" cy="1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99" name="Rectangle 49"/>
          <p:cNvSpPr>
            <a:spLocks noChangeArrowheads="1"/>
          </p:cNvSpPr>
          <p:nvPr/>
        </p:nvSpPr>
        <p:spPr bwMode="auto">
          <a:xfrm>
            <a:off x="1660525" y="3311525"/>
            <a:ext cx="155575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0" name="Rectangle 50"/>
          <p:cNvSpPr>
            <a:spLocks noChangeArrowheads="1"/>
          </p:cNvSpPr>
          <p:nvPr/>
        </p:nvSpPr>
        <p:spPr bwMode="auto">
          <a:xfrm>
            <a:off x="1644650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1" name="Rectangle 51"/>
          <p:cNvSpPr>
            <a:spLocks noChangeArrowheads="1"/>
          </p:cNvSpPr>
          <p:nvPr/>
        </p:nvSpPr>
        <p:spPr bwMode="auto">
          <a:xfrm>
            <a:off x="1695450" y="3384550"/>
            <a:ext cx="42863" cy="117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2" name="Rectangle 52"/>
          <p:cNvSpPr>
            <a:spLocks noChangeArrowheads="1"/>
          </p:cNvSpPr>
          <p:nvPr/>
        </p:nvSpPr>
        <p:spPr bwMode="auto">
          <a:xfrm>
            <a:off x="1695450" y="3203575"/>
            <a:ext cx="42863" cy="107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3" name="Rectangle 53"/>
          <p:cNvSpPr>
            <a:spLocks noChangeArrowheads="1"/>
          </p:cNvSpPr>
          <p:nvPr/>
        </p:nvSpPr>
        <p:spPr bwMode="auto">
          <a:xfrm>
            <a:off x="1663700" y="3454400"/>
            <a:ext cx="111125" cy="11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4" name="Rectangle 54"/>
          <p:cNvSpPr>
            <a:spLocks noChangeArrowheads="1"/>
          </p:cNvSpPr>
          <p:nvPr/>
        </p:nvSpPr>
        <p:spPr bwMode="auto">
          <a:xfrm>
            <a:off x="1628775" y="3570288"/>
            <a:ext cx="168275" cy="2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5" name="Rectangle 55"/>
          <p:cNvSpPr>
            <a:spLocks noChangeArrowheads="1"/>
          </p:cNvSpPr>
          <p:nvPr/>
        </p:nvSpPr>
        <p:spPr bwMode="auto">
          <a:xfrm>
            <a:off x="1628775" y="3598863"/>
            <a:ext cx="168275" cy="2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6" name="Rectangle 56"/>
          <p:cNvSpPr>
            <a:spLocks noChangeArrowheads="1"/>
          </p:cNvSpPr>
          <p:nvPr/>
        </p:nvSpPr>
        <p:spPr bwMode="auto">
          <a:xfrm>
            <a:off x="1546225" y="3648075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" name="Rectangle 57"/>
          <p:cNvSpPr>
            <a:spLocks noChangeArrowheads="1"/>
          </p:cNvSpPr>
          <p:nvPr/>
        </p:nvSpPr>
        <p:spPr bwMode="auto">
          <a:xfrm>
            <a:off x="1822450" y="3038475"/>
            <a:ext cx="82550" cy="628650"/>
          </a:xfrm>
          <a:prstGeom prst="rect">
            <a:avLst/>
          </a:prstGeom>
          <a:solidFill>
            <a:srgbClr val="502C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" name="Rectangle 58"/>
          <p:cNvSpPr>
            <a:spLocks noChangeArrowheads="1"/>
          </p:cNvSpPr>
          <p:nvPr/>
        </p:nvSpPr>
        <p:spPr bwMode="auto">
          <a:xfrm>
            <a:off x="1673225" y="2435225"/>
            <a:ext cx="88900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9" name="Rectangle 59"/>
          <p:cNvSpPr>
            <a:spLocks noChangeArrowheads="1"/>
          </p:cNvSpPr>
          <p:nvPr/>
        </p:nvSpPr>
        <p:spPr bwMode="auto">
          <a:xfrm>
            <a:off x="1692275" y="2451100"/>
            <a:ext cx="50800" cy="10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0" name="Rectangle 60"/>
          <p:cNvSpPr>
            <a:spLocks noChangeArrowheads="1"/>
          </p:cNvSpPr>
          <p:nvPr/>
        </p:nvSpPr>
        <p:spPr bwMode="auto">
          <a:xfrm>
            <a:off x="1695450" y="2578100"/>
            <a:ext cx="42863" cy="596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1" name="Rectangle 61"/>
          <p:cNvSpPr>
            <a:spLocks noChangeArrowheads="1"/>
          </p:cNvSpPr>
          <p:nvPr/>
        </p:nvSpPr>
        <p:spPr bwMode="auto">
          <a:xfrm>
            <a:off x="1670050" y="3178175"/>
            <a:ext cx="88900" cy="2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2" name="Rectangle 62"/>
          <p:cNvSpPr>
            <a:spLocks noChangeArrowheads="1"/>
          </p:cNvSpPr>
          <p:nvPr/>
        </p:nvSpPr>
        <p:spPr bwMode="auto">
          <a:xfrm>
            <a:off x="1670050" y="3152775"/>
            <a:ext cx="88900" cy="2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3" name="Rectangle 63"/>
          <p:cNvSpPr>
            <a:spLocks noChangeArrowheads="1"/>
          </p:cNvSpPr>
          <p:nvPr/>
        </p:nvSpPr>
        <p:spPr bwMode="auto">
          <a:xfrm>
            <a:off x="1905000" y="3311525"/>
            <a:ext cx="1847850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4" name="Rectangle 66"/>
          <p:cNvSpPr>
            <a:spLocks noChangeArrowheads="1"/>
          </p:cNvSpPr>
          <p:nvPr/>
        </p:nvSpPr>
        <p:spPr bwMode="auto">
          <a:xfrm>
            <a:off x="2193925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5" name="Rectangle 67"/>
          <p:cNvSpPr>
            <a:spLocks noChangeArrowheads="1"/>
          </p:cNvSpPr>
          <p:nvPr/>
        </p:nvSpPr>
        <p:spPr bwMode="auto">
          <a:xfrm>
            <a:off x="2174875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6" name="Rectangle 68"/>
          <p:cNvSpPr>
            <a:spLocks noChangeArrowheads="1"/>
          </p:cNvSpPr>
          <p:nvPr/>
        </p:nvSpPr>
        <p:spPr bwMode="auto">
          <a:xfrm>
            <a:off x="240665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7" name="Rectangle 69"/>
          <p:cNvSpPr>
            <a:spLocks noChangeArrowheads="1"/>
          </p:cNvSpPr>
          <p:nvPr/>
        </p:nvSpPr>
        <p:spPr bwMode="auto">
          <a:xfrm>
            <a:off x="238760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8" name="Rectangle 70"/>
          <p:cNvSpPr>
            <a:spLocks noChangeArrowheads="1"/>
          </p:cNvSpPr>
          <p:nvPr/>
        </p:nvSpPr>
        <p:spPr bwMode="auto">
          <a:xfrm>
            <a:off x="2279650" y="3190875"/>
            <a:ext cx="57150" cy="263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9" name="Oval 71"/>
          <p:cNvSpPr>
            <a:spLocks noChangeArrowheads="1"/>
          </p:cNvSpPr>
          <p:nvPr/>
        </p:nvSpPr>
        <p:spPr bwMode="auto">
          <a:xfrm>
            <a:off x="2251075" y="3292475"/>
            <a:ext cx="120650" cy="1206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0" name="Rectangle 72"/>
          <p:cNvSpPr>
            <a:spLocks noChangeArrowheads="1"/>
          </p:cNvSpPr>
          <p:nvPr/>
        </p:nvSpPr>
        <p:spPr bwMode="auto">
          <a:xfrm>
            <a:off x="2273300" y="3221038"/>
            <a:ext cx="71438" cy="17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1" name="Rectangle 73"/>
          <p:cNvSpPr>
            <a:spLocks noChangeArrowheads="1"/>
          </p:cNvSpPr>
          <p:nvPr/>
        </p:nvSpPr>
        <p:spPr bwMode="auto">
          <a:xfrm>
            <a:off x="2273300" y="3233738"/>
            <a:ext cx="71438" cy="17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2" name="Rectangle 74"/>
          <p:cNvSpPr>
            <a:spLocks noChangeArrowheads="1"/>
          </p:cNvSpPr>
          <p:nvPr/>
        </p:nvSpPr>
        <p:spPr bwMode="auto">
          <a:xfrm>
            <a:off x="2273300" y="3430588"/>
            <a:ext cx="71438" cy="17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3" name="Rectangle 75"/>
          <p:cNvSpPr>
            <a:spLocks noChangeArrowheads="1"/>
          </p:cNvSpPr>
          <p:nvPr/>
        </p:nvSpPr>
        <p:spPr bwMode="auto">
          <a:xfrm>
            <a:off x="2273300" y="3446463"/>
            <a:ext cx="71438" cy="17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4" name="Rectangle 76"/>
          <p:cNvSpPr>
            <a:spLocks noChangeArrowheads="1"/>
          </p:cNvSpPr>
          <p:nvPr/>
        </p:nvSpPr>
        <p:spPr bwMode="auto">
          <a:xfrm>
            <a:off x="2266950" y="4181475"/>
            <a:ext cx="88900" cy="36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5" name="Group 77"/>
          <p:cNvGrpSpPr>
            <a:grpSpLocks/>
          </p:cNvGrpSpPr>
          <p:nvPr/>
        </p:nvGrpSpPr>
        <p:grpSpPr bwMode="auto">
          <a:xfrm>
            <a:off x="3165475" y="3279775"/>
            <a:ext cx="39688" cy="130175"/>
            <a:chOff x="1994" y="2060"/>
            <a:chExt cx="25" cy="82"/>
          </a:xfrm>
        </p:grpSpPr>
        <p:sp>
          <p:nvSpPr>
            <p:cNvPr id="326" name="Rectangle 78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" name="Rectangle 79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8" name="Rectangle 80"/>
          <p:cNvSpPr>
            <a:spLocks noChangeArrowheads="1"/>
          </p:cNvSpPr>
          <p:nvPr/>
        </p:nvSpPr>
        <p:spPr bwMode="auto">
          <a:xfrm>
            <a:off x="3441700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9" name="Rectangle 81"/>
          <p:cNvSpPr>
            <a:spLocks noChangeArrowheads="1"/>
          </p:cNvSpPr>
          <p:nvPr/>
        </p:nvSpPr>
        <p:spPr bwMode="auto">
          <a:xfrm>
            <a:off x="3419475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0" name="Rectangle 82"/>
          <p:cNvSpPr>
            <a:spLocks noChangeArrowheads="1"/>
          </p:cNvSpPr>
          <p:nvPr/>
        </p:nvSpPr>
        <p:spPr bwMode="auto">
          <a:xfrm>
            <a:off x="351790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1" name="Rectangle 83"/>
          <p:cNvSpPr>
            <a:spLocks noChangeArrowheads="1"/>
          </p:cNvSpPr>
          <p:nvPr/>
        </p:nvSpPr>
        <p:spPr bwMode="auto">
          <a:xfrm>
            <a:off x="3540125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2" name="Oval 84"/>
          <p:cNvSpPr>
            <a:spLocks noChangeArrowheads="1"/>
          </p:cNvSpPr>
          <p:nvPr/>
        </p:nvSpPr>
        <p:spPr bwMode="auto">
          <a:xfrm>
            <a:off x="3562350" y="3251200"/>
            <a:ext cx="177800" cy="17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3" name="Group 85"/>
          <p:cNvGrpSpPr>
            <a:grpSpLocks/>
          </p:cNvGrpSpPr>
          <p:nvPr/>
        </p:nvGrpSpPr>
        <p:grpSpPr bwMode="auto">
          <a:xfrm>
            <a:off x="3238500" y="3186113"/>
            <a:ext cx="149225" cy="328612"/>
            <a:chOff x="2040" y="2001"/>
            <a:chExt cx="94" cy="207"/>
          </a:xfrm>
        </p:grpSpPr>
        <p:sp>
          <p:nvSpPr>
            <p:cNvPr id="334" name="Rectangle 86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" name="Rectangle 87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6" name="Rectangle 88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7" name="Oval 89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" name="Rectangle 90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9" name="Rectangle 91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0" name="Rectangle 92"/>
          <p:cNvSpPr>
            <a:spLocks noChangeArrowheads="1"/>
          </p:cNvSpPr>
          <p:nvPr/>
        </p:nvSpPr>
        <p:spPr bwMode="auto">
          <a:xfrm>
            <a:off x="5711825" y="3308350"/>
            <a:ext cx="1881188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1" name="Rectangle 93"/>
          <p:cNvSpPr>
            <a:spLocks noChangeArrowheads="1"/>
          </p:cNvSpPr>
          <p:nvPr/>
        </p:nvSpPr>
        <p:spPr bwMode="auto">
          <a:xfrm>
            <a:off x="5873750" y="327660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2" name="Rectangle 94"/>
          <p:cNvSpPr>
            <a:spLocks noChangeArrowheads="1"/>
          </p:cNvSpPr>
          <p:nvPr/>
        </p:nvSpPr>
        <p:spPr bwMode="auto">
          <a:xfrm>
            <a:off x="5854700" y="327660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3" name="Rectangle 95"/>
          <p:cNvSpPr>
            <a:spLocks noChangeArrowheads="1"/>
          </p:cNvSpPr>
          <p:nvPr/>
        </p:nvSpPr>
        <p:spPr bwMode="auto">
          <a:xfrm>
            <a:off x="7616825" y="327342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4" name="Rectangle 96"/>
          <p:cNvSpPr>
            <a:spLocks noChangeArrowheads="1"/>
          </p:cNvSpPr>
          <p:nvPr/>
        </p:nvSpPr>
        <p:spPr bwMode="auto">
          <a:xfrm>
            <a:off x="7597775" y="327342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5" name="Rectangle 97"/>
          <p:cNvSpPr>
            <a:spLocks noChangeArrowheads="1"/>
          </p:cNvSpPr>
          <p:nvPr/>
        </p:nvSpPr>
        <p:spPr bwMode="auto">
          <a:xfrm rot="3600000">
            <a:off x="6403181" y="3999707"/>
            <a:ext cx="84931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5921375" y="3225800"/>
            <a:ext cx="835025" cy="660400"/>
            <a:chOff x="5921375" y="3225800"/>
            <a:chExt cx="835025" cy="660400"/>
          </a:xfrm>
        </p:grpSpPr>
        <p:sp>
          <p:nvSpPr>
            <p:cNvPr id="346" name="Freeform 98"/>
            <p:cNvSpPr>
              <a:spLocks/>
            </p:cNvSpPr>
            <p:nvPr/>
          </p:nvSpPr>
          <p:spPr bwMode="auto">
            <a:xfrm>
              <a:off x="5921375" y="3225800"/>
              <a:ext cx="835025" cy="609600"/>
            </a:xfrm>
            <a:custGeom>
              <a:avLst/>
              <a:gdLst>
                <a:gd name="T0" fmla="*/ 2147483647 w 526"/>
                <a:gd name="T1" fmla="*/ 2147483647 h 384"/>
                <a:gd name="T2" fmla="*/ 2147483647 w 526"/>
                <a:gd name="T3" fmla="*/ 2147483647 h 384"/>
                <a:gd name="T4" fmla="*/ 2147483647 w 526"/>
                <a:gd name="T5" fmla="*/ 2147483647 h 384"/>
                <a:gd name="T6" fmla="*/ 2147483647 w 526"/>
                <a:gd name="T7" fmla="*/ 2147483647 h 384"/>
                <a:gd name="T8" fmla="*/ 2147483647 w 526"/>
                <a:gd name="T9" fmla="*/ 2147483647 h 384"/>
                <a:gd name="T10" fmla="*/ 2147483647 w 526"/>
                <a:gd name="T11" fmla="*/ 2147483647 h 384"/>
                <a:gd name="T12" fmla="*/ 2147483647 w 526"/>
                <a:gd name="T13" fmla="*/ 2147483647 h 384"/>
                <a:gd name="T14" fmla="*/ 2147483647 w 526"/>
                <a:gd name="T15" fmla="*/ 2147483647 h 384"/>
                <a:gd name="T16" fmla="*/ 2147483647 w 526"/>
                <a:gd name="T17" fmla="*/ 2147483647 h 384"/>
                <a:gd name="T18" fmla="*/ 2147483647 w 526"/>
                <a:gd name="T19" fmla="*/ 2147483647 h 384"/>
                <a:gd name="T20" fmla="*/ 2147483647 w 526"/>
                <a:gd name="T21" fmla="*/ 2147483647 h 384"/>
                <a:gd name="T22" fmla="*/ 2147483647 w 526"/>
                <a:gd name="T23" fmla="*/ 2147483647 h 384"/>
                <a:gd name="T24" fmla="*/ 2147483647 w 526"/>
                <a:gd name="T25" fmla="*/ 2147483647 h 384"/>
                <a:gd name="T26" fmla="*/ 2147483647 w 526"/>
                <a:gd name="T27" fmla="*/ 2147483647 h 384"/>
                <a:gd name="T28" fmla="*/ 2147483647 w 526"/>
                <a:gd name="T29" fmla="*/ 2147483647 h 384"/>
                <a:gd name="T30" fmla="*/ 2147483647 w 526"/>
                <a:gd name="T31" fmla="*/ 2147483647 h 384"/>
                <a:gd name="T32" fmla="*/ 2147483647 w 526"/>
                <a:gd name="T33" fmla="*/ 2147483647 h 384"/>
                <a:gd name="T34" fmla="*/ 2147483647 w 526"/>
                <a:gd name="T35" fmla="*/ 2147483647 h 384"/>
                <a:gd name="T36" fmla="*/ 2147483647 w 526"/>
                <a:gd name="T37" fmla="*/ 2147483647 h 384"/>
                <a:gd name="T38" fmla="*/ 2147483647 w 526"/>
                <a:gd name="T39" fmla="*/ 2147483647 h 384"/>
                <a:gd name="T40" fmla="*/ 2147483647 w 526"/>
                <a:gd name="T41" fmla="*/ 2147483647 h 384"/>
                <a:gd name="T42" fmla="*/ 2147483647 w 526"/>
                <a:gd name="T43" fmla="*/ 2147483647 h 384"/>
                <a:gd name="T44" fmla="*/ 2147483647 w 526"/>
                <a:gd name="T45" fmla="*/ 2147483647 h 384"/>
                <a:gd name="T46" fmla="*/ 2147483647 w 526"/>
                <a:gd name="T47" fmla="*/ 0 h 384"/>
                <a:gd name="T48" fmla="*/ 2147483647 w 526"/>
                <a:gd name="T49" fmla="*/ 0 h 384"/>
                <a:gd name="T50" fmla="*/ 2147483647 w 526"/>
                <a:gd name="T51" fmla="*/ 2147483647 h 384"/>
                <a:gd name="T52" fmla="*/ 0 w 526"/>
                <a:gd name="T53" fmla="*/ 2147483647 h 384"/>
                <a:gd name="T54" fmla="*/ 2147483647 w 526"/>
                <a:gd name="T55" fmla="*/ 2147483647 h 3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6"/>
                <a:gd name="T85" fmla="*/ 0 h 384"/>
                <a:gd name="T86" fmla="*/ 526 w 526"/>
                <a:gd name="T87" fmla="*/ 384 h 3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6" h="384">
                  <a:moveTo>
                    <a:pt x="10" y="146"/>
                  </a:moveTo>
                  <a:lnTo>
                    <a:pt x="412" y="378"/>
                  </a:lnTo>
                  <a:lnTo>
                    <a:pt x="422" y="384"/>
                  </a:lnTo>
                  <a:lnTo>
                    <a:pt x="438" y="382"/>
                  </a:lnTo>
                  <a:lnTo>
                    <a:pt x="454" y="374"/>
                  </a:lnTo>
                  <a:lnTo>
                    <a:pt x="522" y="300"/>
                  </a:lnTo>
                  <a:lnTo>
                    <a:pt x="526" y="286"/>
                  </a:lnTo>
                  <a:lnTo>
                    <a:pt x="524" y="272"/>
                  </a:lnTo>
                  <a:lnTo>
                    <a:pt x="510" y="248"/>
                  </a:lnTo>
                  <a:lnTo>
                    <a:pt x="488" y="220"/>
                  </a:lnTo>
                  <a:lnTo>
                    <a:pt x="466" y="190"/>
                  </a:lnTo>
                  <a:lnTo>
                    <a:pt x="444" y="168"/>
                  </a:lnTo>
                  <a:lnTo>
                    <a:pt x="418" y="144"/>
                  </a:lnTo>
                  <a:lnTo>
                    <a:pt x="388" y="122"/>
                  </a:lnTo>
                  <a:lnTo>
                    <a:pt x="360" y="98"/>
                  </a:lnTo>
                  <a:lnTo>
                    <a:pt x="338" y="86"/>
                  </a:lnTo>
                  <a:lnTo>
                    <a:pt x="316" y="72"/>
                  </a:lnTo>
                  <a:lnTo>
                    <a:pt x="286" y="58"/>
                  </a:lnTo>
                  <a:lnTo>
                    <a:pt x="248" y="42"/>
                  </a:lnTo>
                  <a:lnTo>
                    <a:pt x="218" y="30"/>
                  </a:lnTo>
                  <a:lnTo>
                    <a:pt x="184" y="20"/>
                  </a:lnTo>
                  <a:lnTo>
                    <a:pt x="146" y="12"/>
                  </a:lnTo>
                  <a:lnTo>
                    <a:pt x="110" y="6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32" y="12"/>
                  </a:lnTo>
                  <a:lnTo>
                    <a:pt x="0" y="118"/>
                  </a:lnTo>
                  <a:lnTo>
                    <a:pt x="10" y="14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7" name="Freeform 99"/>
            <p:cNvSpPr>
              <a:spLocks/>
            </p:cNvSpPr>
            <p:nvPr/>
          </p:nvSpPr>
          <p:spPr bwMode="auto">
            <a:xfrm>
              <a:off x="5921375" y="3267075"/>
              <a:ext cx="790575" cy="619125"/>
            </a:xfrm>
            <a:custGeom>
              <a:avLst/>
              <a:gdLst>
                <a:gd name="T0" fmla="*/ 0 w 498"/>
                <a:gd name="T1" fmla="*/ 2147483647 h 390"/>
                <a:gd name="T2" fmla="*/ 2147483647 w 498"/>
                <a:gd name="T3" fmla="*/ 2147483647 h 390"/>
                <a:gd name="T4" fmla="*/ 2147483647 w 498"/>
                <a:gd name="T5" fmla="*/ 2147483647 h 390"/>
                <a:gd name="T6" fmla="*/ 2147483647 w 498"/>
                <a:gd name="T7" fmla="*/ 2147483647 h 390"/>
                <a:gd name="T8" fmla="*/ 2147483647 w 498"/>
                <a:gd name="T9" fmla="*/ 2147483647 h 390"/>
                <a:gd name="T10" fmla="*/ 2147483647 w 498"/>
                <a:gd name="T11" fmla="*/ 2147483647 h 390"/>
                <a:gd name="T12" fmla="*/ 2147483647 w 498"/>
                <a:gd name="T13" fmla="*/ 2147483647 h 390"/>
                <a:gd name="T14" fmla="*/ 2147483647 w 498"/>
                <a:gd name="T15" fmla="*/ 2147483647 h 390"/>
                <a:gd name="T16" fmla="*/ 2147483647 w 498"/>
                <a:gd name="T17" fmla="*/ 2147483647 h 390"/>
                <a:gd name="T18" fmla="*/ 2147483647 w 498"/>
                <a:gd name="T19" fmla="*/ 2147483647 h 390"/>
                <a:gd name="T20" fmla="*/ 2147483647 w 498"/>
                <a:gd name="T21" fmla="*/ 2147483647 h 390"/>
                <a:gd name="T22" fmla="*/ 2147483647 w 498"/>
                <a:gd name="T23" fmla="*/ 2147483647 h 390"/>
                <a:gd name="T24" fmla="*/ 2147483647 w 498"/>
                <a:gd name="T25" fmla="*/ 2147483647 h 390"/>
                <a:gd name="T26" fmla="*/ 2147483647 w 498"/>
                <a:gd name="T27" fmla="*/ 2147483647 h 390"/>
                <a:gd name="T28" fmla="*/ 2147483647 w 498"/>
                <a:gd name="T29" fmla="*/ 2147483647 h 390"/>
                <a:gd name="T30" fmla="*/ 2147483647 w 498"/>
                <a:gd name="T31" fmla="*/ 0 h 390"/>
                <a:gd name="T32" fmla="*/ 2147483647 w 498"/>
                <a:gd name="T33" fmla="*/ 0 h 390"/>
                <a:gd name="T34" fmla="*/ 0 w 498"/>
                <a:gd name="T35" fmla="*/ 2147483647 h 3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8"/>
                <a:gd name="T55" fmla="*/ 0 h 390"/>
                <a:gd name="T56" fmla="*/ 498 w 498"/>
                <a:gd name="T57" fmla="*/ 390 h 3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8" h="390">
                  <a:moveTo>
                    <a:pt x="0" y="172"/>
                  </a:moveTo>
                  <a:lnTo>
                    <a:pt x="378" y="390"/>
                  </a:lnTo>
                  <a:lnTo>
                    <a:pt x="498" y="256"/>
                  </a:lnTo>
                  <a:lnTo>
                    <a:pt x="486" y="230"/>
                  </a:lnTo>
                  <a:lnTo>
                    <a:pt x="458" y="198"/>
                  </a:lnTo>
                  <a:lnTo>
                    <a:pt x="430" y="164"/>
                  </a:lnTo>
                  <a:lnTo>
                    <a:pt x="398" y="134"/>
                  </a:lnTo>
                  <a:lnTo>
                    <a:pt x="364" y="104"/>
                  </a:lnTo>
                  <a:lnTo>
                    <a:pt x="338" y="86"/>
                  </a:lnTo>
                  <a:lnTo>
                    <a:pt x="306" y="70"/>
                  </a:lnTo>
                  <a:lnTo>
                    <a:pt x="278" y="54"/>
                  </a:lnTo>
                  <a:lnTo>
                    <a:pt x="234" y="36"/>
                  </a:lnTo>
                  <a:lnTo>
                    <a:pt x="198" y="24"/>
                  </a:lnTo>
                  <a:lnTo>
                    <a:pt x="152" y="10"/>
                  </a:lnTo>
                  <a:lnTo>
                    <a:pt x="100" y="2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502C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48" name="Group 100"/>
          <p:cNvGrpSpPr>
            <a:grpSpLocks/>
          </p:cNvGrpSpPr>
          <p:nvPr/>
        </p:nvGrpSpPr>
        <p:grpSpPr bwMode="auto">
          <a:xfrm rot="3600000">
            <a:off x="7251268" y="4718735"/>
            <a:ext cx="36512" cy="130175"/>
            <a:chOff x="4922" y="2192"/>
            <a:chExt cx="23" cy="82"/>
          </a:xfrm>
        </p:grpSpPr>
        <p:sp>
          <p:nvSpPr>
            <p:cNvPr id="349" name="Rectangle 101"/>
            <p:cNvSpPr>
              <a:spLocks noChangeArrowheads="1"/>
            </p:cNvSpPr>
            <p:nvPr/>
          </p:nvSpPr>
          <p:spPr bwMode="auto">
            <a:xfrm>
              <a:off x="4934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0" name="Rectangle 102"/>
            <p:cNvSpPr>
              <a:spLocks noChangeArrowheads="1"/>
            </p:cNvSpPr>
            <p:nvPr/>
          </p:nvSpPr>
          <p:spPr bwMode="auto">
            <a:xfrm>
              <a:off x="4922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1" name="Oval 103"/>
          <p:cNvSpPr>
            <a:spLocks noChangeArrowheads="1"/>
          </p:cNvSpPr>
          <p:nvPr/>
        </p:nvSpPr>
        <p:spPr bwMode="auto">
          <a:xfrm>
            <a:off x="6721475" y="3898900"/>
            <a:ext cx="117475" cy="1174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2" name="Line 104"/>
          <p:cNvSpPr>
            <a:spLocks noChangeShapeType="1"/>
          </p:cNvSpPr>
          <p:nvPr/>
        </p:nvSpPr>
        <p:spPr bwMode="auto">
          <a:xfrm flipH="1">
            <a:off x="6743700" y="3917950"/>
            <a:ext cx="762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3" name="Line 105"/>
          <p:cNvSpPr>
            <a:spLocks noChangeShapeType="1"/>
          </p:cNvSpPr>
          <p:nvPr/>
        </p:nvSpPr>
        <p:spPr bwMode="auto">
          <a:xfrm flipH="1" flipV="1">
            <a:off x="6740525" y="3921125"/>
            <a:ext cx="79375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54" name="Group 106"/>
          <p:cNvGrpSpPr>
            <a:grpSpLocks/>
          </p:cNvGrpSpPr>
          <p:nvPr/>
        </p:nvGrpSpPr>
        <p:grpSpPr bwMode="auto">
          <a:xfrm rot="3600000">
            <a:off x="6712745" y="3802856"/>
            <a:ext cx="36512" cy="130175"/>
            <a:chOff x="4922" y="2192"/>
            <a:chExt cx="23" cy="82"/>
          </a:xfrm>
        </p:grpSpPr>
        <p:sp>
          <p:nvSpPr>
            <p:cNvPr id="355" name="Rectangle 107"/>
            <p:cNvSpPr>
              <a:spLocks noChangeArrowheads="1"/>
            </p:cNvSpPr>
            <p:nvPr/>
          </p:nvSpPr>
          <p:spPr bwMode="auto">
            <a:xfrm>
              <a:off x="4934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6" name="Rectangle 108"/>
            <p:cNvSpPr>
              <a:spLocks noChangeArrowheads="1"/>
            </p:cNvSpPr>
            <p:nvPr/>
          </p:nvSpPr>
          <p:spPr bwMode="auto">
            <a:xfrm>
              <a:off x="4922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57" name="Group 109"/>
          <p:cNvGrpSpPr>
            <a:grpSpLocks/>
          </p:cNvGrpSpPr>
          <p:nvPr/>
        </p:nvGrpSpPr>
        <p:grpSpPr bwMode="auto">
          <a:xfrm rot="3600000">
            <a:off x="7032193" y="4344085"/>
            <a:ext cx="36512" cy="130175"/>
            <a:chOff x="4922" y="2192"/>
            <a:chExt cx="23" cy="82"/>
          </a:xfrm>
        </p:grpSpPr>
        <p:sp>
          <p:nvSpPr>
            <p:cNvPr id="358" name="Rectangle 110"/>
            <p:cNvSpPr>
              <a:spLocks noChangeArrowheads="1"/>
            </p:cNvSpPr>
            <p:nvPr/>
          </p:nvSpPr>
          <p:spPr bwMode="auto">
            <a:xfrm>
              <a:off x="4934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" name="Rectangle 111"/>
            <p:cNvSpPr>
              <a:spLocks noChangeArrowheads="1"/>
            </p:cNvSpPr>
            <p:nvPr/>
          </p:nvSpPr>
          <p:spPr bwMode="auto">
            <a:xfrm>
              <a:off x="4922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0" name="Rectangle 112"/>
          <p:cNvSpPr>
            <a:spLocks noChangeArrowheads="1"/>
          </p:cNvSpPr>
          <p:nvPr/>
        </p:nvSpPr>
        <p:spPr bwMode="auto">
          <a:xfrm rot="19800000">
            <a:off x="6907573" y="4433779"/>
            <a:ext cx="387350" cy="889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1" name="Rectangle 113"/>
          <p:cNvSpPr>
            <a:spLocks noChangeArrowheads="1"/>
          </p:cNvSpPr>
          <p:nvPr/>
        </p:nvSpPr>
        <p:spPr bwMode="auto">
          <a:xfrm rot="3600000">
            <a:off x="7183004" y="4821923"/>
            <a:ext cx="401638" cy="311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2" name="Group 114"/>
          <p:cNvGrpSpPr>
            <a:grpSpLocks/>
          </p:cNvGrpSpPr>
          <p:nvPr/>
        </p:nvGrpSpPr>
        <p:grpSpPr bwMode="auto">
          <a:xfrm>
            <a:off x="2746375" y="3279775"/>
            <a:ext cx="39688" cy="130175"/>
            <a:chOff x="1994" y="2060"/>
            <a:chExt cx="25" cy="82"/>
          </a:xfrm>
        </p:grpSpPr>
        <p:sp>
          <p:nvSpPr>
            <p:cNvPr id="363" name="Rectangle 115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4" name="Rectangle 116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65" name="Group 117"/>
          <p:cNvGrpSpPr>
            <a:grpSpLocks/>
          </p:cNvGrpSpPr>
          <p:nvPr/>
        </p:nvGrpSpPr>
        <p:grpSpPr bwMode="auto">
          <a:xfrm>
            <a:off x="2857500" y="3282950"/>
            <a:ext cx="39688" cy="130175"/>
            <a:chOff x="1994" y="2060"/>
            <a:chExt cx="25" cy="82"/>
          </a:xfrm>
        </p:grpSpPr>
        <p:sp>
          <p:nvSpPr>
            <p:cNvPr id="366" name="Rectangle 118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7" name="Rectangle 119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8" name="Rectangle 120"/>
          <p:cNvSpPr>
            <a:spLocks noChangeArrowheads="1"/>
          </p:cNvSpPr>
          <p:nvPr/>
        </p:nvSpPr>
        <p:spPr bwMode="auto">
          <a:xfrm>
            <a:off x="2784475" y="3314700"/>
            <a:ext cx="69850" cy="66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9" name="Line 128"/>
          <p:cNvSpPr>
            <a:spLocks noChangeShapeType="1"/>
          </p:cNvSpPr>
          <p:nvPr/>
        </p:nvSpPr>
        <p:spPr bwMode="auto">
          <a:xfrm>
            <a:off x="7877175" y="31146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0" name="Rectangle 129"/>
          <p:cNvSpPr>
            <a:spLocks noChangeArrowheads="1"/>
          </p:cNvSpPr>
          <p:nvPr/>
        </p:nvSpPr>
        <p:spPr bwMode="auto">
          <a:xfrm rot="3600000">
            <a:off x="6893719" y="4909344"/>
            <a:ext cx="217487" cy="219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1" name="Rectangle 130"/>
          <p:cNvSpPr>
            <a:spLocks noChangeArrowheads="1"/>
          </p:cNvSpPr>
          <p:nvPr/>
        </p:nvSpPr>
        <p:spPr bwMode="auto">
          <a:xfrm rot="3600000">
            <a:off x="7493794" y="4566444"/>
            <a:ext cx="217487" cy="219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2" name="Rectangle 131"/>
          <p:cNvSpPr>
            <a:spLocks noChangeArrowheads="1"/>
          </p:cNvSpPr>
          <p:nvPr/>
        </p:nvSpPr>
        <p:spPr bwMode="auto">
          <a:xfrm>
            <a:off x="7192963" y="2903538"/>
            <a:ext cx="217487" cy="20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3" name="Rectangle 132"/>
          <p:cNvSpPr>
            <a:spLocks noChangeArrowheads="1"/>
          </p:cNvSpPr>
          <p:nvPr/>
        </p:nvSpPr>
        <p:spPr bwMode="auto">
          <a:xfrm>
            <a:off x="7196138" y="3586163"/>
            <a:ext cx="217487" cy="20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4" name="Rectangle 133"/>
          <p:cNvSpPr>
            <a:spLocks noChangeArrowheads="1"/>
          </p:cNvSpPr>
          <p:nvPr/>
        </p:nvSpPr>
        <p:spPr bwMode="auto">
          <a:xfrm>
            <a:off x="6062663" y="2903538"/>
            <a:ext cx="217487" cy="20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5" name="Rectangle 134"/>
          <p:cNvSpPr>
            <a:spLocks noChangeArrowheads="1"/>
          </p:cNvSpPr>
          <p:nvPr/>
        </p:nvSpPr>
        <p:spPr bwMode="auto">
          <a:xfrm>
            <a:off x="8274819" y="3179763"/>
            <a:ext cx="401637" cy="311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76" name="Line 135"/>
          <p:cNvSpPr>
            <a:spLocks noChangeShapeType="1"/>
          </p:cNvSpPr>
          <p:nvPr/>
        </p:nvSpPr>
        <p:spPr bwMode="auto">
          <a:xfrm flipV="1">
            <a:off x="3314700" y="3521075"/>
            <a:ext cx="0" cy="673100"/>
          </a:xfrm>
          <a:prstGeom prst="line">
            <a:avLst/>
          </a:prstGeom>
          <a:noFill/>
          <a:ln w="9525">
            <a:solidFill>
              <a:srgbClr val="502CD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7" name="Rectangle 136"/>
          <p:cNvSpPr>
            <a:spLocks noChangeArrowheads="1"/>
          </p:cNvSpPr>
          <p:nvPr/>
        </p:nvSpPr>
        <p:spPr bwMode="auto">
          <a:xfrm rot="2700000">
            <a:off x="3250407" y="4201318"/>
            <a:ext cx="107950" cy="36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78" name="Rectangle 137"/>
          <p:cNvSpPr>
            <a:spLocks noChangeArrowheads="1"/>
          </p:cNvSpPr>
          <p:nvPr/>
        </p:nvSpPr>
        <p:spPr bwMode="auto">
          <a:xfrm rot="18900000">
            <a:off x="3984625" y="4187825"/>
            <a:ext cx="107950" cy="36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79" name="Line 138"/>
          <p:cNvSpPr>
            <a:spLocks noChangeShapeType="1"/>
          </p:cNvSpPr>
          <p:nvPr/>
        </p:nvSpPr>
        <p:spPr bwMode="auto">
          <a:xfrm flipH="1">
            <a:off x="3314700" y="4197350"/>
            <a:ext cx="701675" cy="0"/>
          </a:xfrm>
          <a:prstGeom prst="line">
            <a:avLst/>
          </a:prstGeom>
          <a:noFill/>
          <a:ln w="9525">
            <a:solidFill>
              <a:srgbClr val="502C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0" name="Oval 139"/>
          <p:cNvSpPr>
            <a:spLocks noChangeArrowheads="1"/>
          </p:cNvSpPr>
          <p:nvPr/>
        </p:nvSpPr>
        <p:spPr bwMode="auto">
          <a:xfrm>
            <a:off x="3971925" y="3711575"/>
            <a:ext cx="88900" cy="50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1" name="Oval 140"/>
          <p:cNvSpPr>
            <a:spLocks noChangeArrowheads="1"/>
          </p:cNvSpPr>
          <p:nvPr/>
        </p:nvSpPr>
        <p:spPr bwMode="auto">
          <a:xfrm>
            <a:off x="3971925" y="3724275"/>
            <a:ext cx="88900" cy="50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2" name="Line 141"/>
          <p:cNvSpPr>
            <a:spLocks noChangeShapeType="1"/>
          </p:cNvSpPr>
          <p:nvPr/>
        </p:nvSpPr>
        <p:spPr bwMode="auto">
          <a:xfrm flipH="1" flipV="1">
            <a:off x="4016375" y="3752850"/>
            <a:ext cx="3175" cy="431800"/>
          </a:xfrm>
          <a:prstGeom prst="line">
            <a:avLst/>
          </a:prstGeom>
          <a:noFill/>
          <a:ln w="9525">
            <a:solidFill>
              <a:srgbClr val="502C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3" name="Text Box 142"/>
          <p:cNvSpPr txBox="1">
            <a:spLocks noChangeArrowheads="1"/>
          </p:cNvSpPr>
          <p:nvPr/>
        </p:nvSpPr>
        <p:spPr bwMode="auto">
          <a:xfrm>
            <a:off x="3352800" y="3916363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502CD6"/>
                </a:solidFill>
              </a:rPr>
              <a:t>laser</a:t>
            </a:r>
          </a:p>
        </p:txBody>
      </p:sp>
      <p:sp>
        <p:nvSpPr>
          <p:cNvPr id="384" name="Line 143"/>
          <p:cNvSpPr>
            <a:spLocks noChangeShapeType="1"/>
          </p:cNvSpPr>
          <p:nvPr/>
        </p:nvSpPr>
        <p:spPr bwMode="auto">
          <a:xfrm>
            <a:off x="2308225" y="3463925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5" name="Text Box 145"/>
          <p:cNvSpPr txBox="1">
            <a:spLocks noChangeArrowheads="1"/>
          </p:cNvSpPr>
          <p:nvPr/>
        </p:nvSpPr>
        <p:spPr bwMode="auto">
          <a:xfrm>
            <a:off x="593725" y="2535238"/>
            <a:ext cx="7713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RF gun</a:t>
            </a:r>
            <a:endParaRPr lang="fr-FR" sz="1400" dirty="0"/>
          </a:p>
        </p:txBody>
      </p:sp>
      <p:sp>
        <p:nvSpPr>
          <p:cNvPr id="386" name="Text Box 148"/>
          <p:cNvSpPr txBox="1">
            <a:spLocks noChangeArrowheads="1"/>
          </p:cNvSpPr>
          <p:nvPr/>
        </p:nvSpPr>
        <p:spPr bwMode="auto">
          <a:xfrm>
            <a:off x="7501789" y="5385009"/>
            <a:ext cx="1040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err="1" smtClean="0"/>
              <a:t>Beam</a:t>
            </a:r>
            <a:r>
              <a:rPr lang="fr-FR" sz="1400" dirty="0" smtClean="0"/>
              <a:t> stop</a:t>
            </a:r>
            <a:endParaRPr lang="fr-FR" sz="1400" dirty="0"/>
          </a:p>
        </p:txBody>
      </p:sp>
      <p:sp>
        <p:nvSpPr>
          <p:cNvPr id="387" name="Text Box 151"/>
          <p:cNvSpPr txBox="1">
            <a:spLocks noChangeArrowheads="1"/>
          </p:cNvSpPr>
          <p:nvPr/>
        </p:nvSpPr>
        <p:spPr bwMode="auto">
          <a:xfrm>
            <a:off x="987425" y="4375150"/>
            <a:ext cx="94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1400" dirty="0" err="1" smtClean="0">
                <a:solidFill>
                  <a:schemeClr val="accent2">
                    <a:lumMod val="75000"/>
                  </a:schemeClr>
                </a:solidFill>
              </a:rPr>
              <a:t>solenoids</a:t>
            </a:r>
            <a:endParaRPr lang="fr-FR" sz="1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8" name="Text Box 152"/>
          <p:cNvSpPr txBox="1">
            <a:spLocks noChangeArrowheads="1"/>
          </p:cNvSpPr>
          <p:nvPr/>
        </p:nvSpPr>
        <p:spPr bwMode="auto">
          <a:xfrm>
            <a:off x="7102475" y="2143125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YAG3</a:t>
            </a:r>
          </a:p>
        </p:txBody>
      </p:sp>
      <p:sp>
        <p:nvSpPr>
          <p:cNvPr id="389" name="Text Box 153"/>
          <p:cNvSpPr txBox="1">
            <a:spLocks noChangeArrowheads="1"/>
          </p:cNvSpPr>
          <p:nvPr/>
        </p:nvSpPr>
        <p:spPr bwMode="auto">
          <a:xfrm>
            <a:off x="1279525" y="1798638"/>
            <a:ext cx="9108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 RF input</a:t>
            </a:r>
            <a:endParaRPr lang="fr-FR" sz="1400" dirty="0"/>
          </a:p>
        </p:txBody>
      </p:sp>
      <p:sp>
        <p:nvSpPr>
          <p:cNvPr id="390" name="Rectangle 155"/>
          <p:cNvSpPr>
            <a:spLocks noChangeArrowheads="1"/>
          </p:cNvSpPr>
          <p:nvPr/>
        </p:nvSpPr>
        <p:spPr bwMode="auto">
          <a:xfrm>
            <a:off x="1955800" y="2955925"/>
            <a:ext cx="8890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91" name="Group 156"/>
          <p:cNvGrpSpPr>
            <a:grpSpLocks/>
          </p:cNvGrpSpPr>
          <p:nvPr/>
        </p:nvGrpSpPr>
        <p:grpSpPr bwMode="auto">
          <a:xfrm>
            <a:off x="1943100" y="3289300"/>
            <a:ext cx="117475" cy="117475"/>
            <a:chOff x="1224" y="2066"/>
            <a:chExt cx="74" cy="74"/>
          </a:xfrm>
        </p:grpSpPr>
        <p:sp>
          <p:nvSpPr>
            <p:cNvPr id="392" name="Oval 157"/>
            <p:cNvSpPr>
              <a:spLocks noChangeArrowheads="1"/>
            </p:cNvSpPr>
            <p:nvPr/>
          </p:nvSpPr>
          <p:spPr bwMode="auto">
            <a:xfrm>
              <a:off x="1224" y="2066"/>
              <a:ext cx="74" cy="7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3" name="Line 158"/>
            <p:cNvSpPr>
              <a:spLocks noChangeShapeType="1"/>
            </p:cNvSpPr>
            <p:nvPr/>
          </p:nvSpPr>
          <p:spPr bwMode="auto">
            <a:xfrm flipH="1">
              <a:off x="1238" y="2078"/>
              <a:ext cx="48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" name="Line 159"/>
            <p:cNvSpPr>
              <a:spLocks noChangeShapeType="1"/>
            </p:cNvSpPr>
            <p:nvPr/>
          </p:nvSpPr>
          <p:spPr bwMode="auto">
            <a:xfrm flipH="1" flipV="1">
              <a:off x="1236" y="2080"/>
              <a:ext cx="5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95" name="Rectangle 160"/>
          <p:cNvSpPr>
            <a:spLocks noChangeArrowheads="1"/>
          </p:cNvSpPr>
          <p:nvPr/>
        </p:nvSpPr>
        <p:spPr bwMode="auto">
          <a:xfrm>
            <a:off x="1930400" y="295433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6" name="Rectangle 161"/>
          <p:cNvSpPr>
            <a:spLocks noChangeArrowheads="1"/>
          </p:cNvSpPr>
          <p:nvPr/>
        </p:nvSpPr>
        <p:spPr bwMode="auto">
          <a:xfrm>
            <a:off x="1930400" y="292258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7" name="Rectangle 162"/>
          <p:cNvSpPr>
            <a:spLocks noChangeArrowheads="1"/>
          </p:cNvSpPr>
          <p:nvPr/>
        </p:nvSpPr>
        <p:spPr bwMode="auto">
          <a:xfrm>
            <a:off x="1825625" y="2759075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8" name="Rectangle 163"/>
          <p:cNvSpPr>
            <a:spLocks noChangeArrowheads="1"/>
          </p:cNvSpPr>
          <p:nvPr/>
        </p:nvSpPr>
        <p:spPr bwMode="auto">
          <a:xfrm>
            <a:off x="3606800" y="2908300"/>
            <a:ext cx="88900" cy="285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" name="Rectangle 164"/>
          <p:cNvSpPr>
            <a:spLocks noChangeArrowheads="1"/>
          </p:cNvSpPr>
          <p:nvPr/>
        </p:nvSpPr>
        <p:spPr bwMode="auto">
          <a:xfrm>
            <a:off x="3578225" y="295433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0" name="Rectangle 165"/>
          <p:cNvSpPr>
            <a:spLocks noChangeArrowheads="1"/>
          </p:cNvSpPr>
          <p:nvPr/>
        </p:nvSpPr>
        <p:spPr bwMode="auto">
          <a:xfrm>
            <a:off x="3578225" y="291623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1" name="Rectangle 166"/>
          <p:cNvSpPr>
            <a:spLocks noChangeArrowheads="1"/>
          </p:cNvSpPr>
          <p:nvPr/>
        </p:nvSpPr>
        <p:spPr bwMode="auto">
          <a:xfrm>
            <a:off x="3473450" y="2752725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02" name="Group 167"/>
          <p:cNvGrpSpPr>
            <a:grpSpLocks/>
          </p:cNvGrpSpPr>
          <p:nvPr/>
        </p:nvGrpSpPr>
        <p:grpSpPr bwMode="auto">
          <a:xfrm>
            <a:off x="4257675" y="3176588"/>
            <a:ext cx="149225" cy="328612"/>
            <a:chOff x="2040" y="2001"/>
            <a:chExt cx="94" cy="207"/>
          </a:xfrm>
        </p:grpSpPr>
        <p:sp>
          <p:nvSpPr>
            <p:cNvPr id="403" name="Rectangle 168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4" name="Rectangle 169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" name="Rectangle 170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6" name="Oval 171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7" name="Rectangle 172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" name="Rectangle 173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09" name="Rectangle 174"/>
          <p:cNvSpPr>
            <a:spLocks noChangeArrowheads="1"/>
          </p:cNvSpPr>
          <p:nvPr/>
        </p:nvSpPr>
        <p:spPr bwMode="auto">
          <a:xfrm>
            <a:off x="4286250" y="2889250"/>
            <a:ext cx="88900" cy="285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" name="Rectangle 175"/>
          <p:cNvSpPr>
            <a:spLocks noChangeArrowheads="1"/>
          </p:cNvSpPr>
          <p:nvPr/>
        </p:nvSpPr>
        <p:spPr bwMode="auto">
          <a:xfrm>
            <a:off x="4257675" y="293528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1" name="Rectangle 176"/>
          <p:cNvSpPr>
            <a:spLocks noChangeArrowheads="1"/>
          </p:cNvSpPr>
          <p:nvPr/>
        </p:nvSpPr>
        <p:spPr bwMode="auto">
          <a:xfrm>
            <a:off x="4257675" y="289718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2" name="Rectangle 177"/>
          <p:cNvSpPr>
            <a:spLocks noChangeArrowheads="1"/>
          </p:cNvSpPr>
          <p:nvPr/>
        </p:nvSpPr>
        <p:spPr bwMode="auto">
          <a:xfrm>
            <a:off x="4152900" y="2733675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13" name="Group 178"/>
          <p:cNvGrpSpPr>
            <a:grpSpLocks/>
          </p:cNvGrpSpPr>
          <p:nvPr/>
        </p:nvGrpSpPr>
        <p:grpSpPr bwMode="auto">
          <a:xfrm>
            <a:off x="7273925" y="3176588"/>
            <a:ext cx="149225" cy="328612"/>
            <a:chOff x="2040" y="2001"/>
            <a:chExt cx="94" cy="207"/>
          </a:xfrm>
        </p:grpSpPr>
        <p:sp>
          <p:nvSpPr>
            <p:cNvPr id="414" name="Rectangle 179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5" name="Rectangle 180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6" name="Rectangle 181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7" name="Oval 182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8" name="Rectangle 183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9" name="Rectangle 184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20" name="Group 190"/>
          <p:cNvGrpSpPr>
            <a:grpSpLocks/>
          </p:cNvGrpSpPr>
          <p:nvPr/>
        </p:nvGrpSpPr>
        <p:grpSpPr bwMode="auto">
          <a:xfrm rot="3600000">
            <a:off x="7122186" y="4496088"/>
            <a:ext cx="149225" cy="328613"/>
            <a:chOff x="2040" y="2001"/>
            <a:chExt cx="94" cy="207"/>
          </a:xfrm>
          <a:solidFill>
            <a:schemeClr val="bg1"/>
          </a:solidFill>
        </p:grpSpPr>
        <p:sp>
          <p:nvSpPr>
            <p:cNvPr id="421" name="Rectangle 191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2" name="Rectangle 192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" name="Rectangle 193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" name="Oval 194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" name="Rectangle 195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6" name="Rectangle 196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27" name="Rectangle 197"/>
          <p:cNvSpPr>
            <a:spLocks noChangeArrowheads="1"/>
          </p:cNvSpPr>
          <p:nvPr/>
        </p:nvSpPr>
        <p:spPr bwMode="auto">
          <a:xfrm rot="3600000">
            <a:off x="7418957" y="4361760"/>
            <a:ext cx="88900" cy="285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28" name="Rectangle 198"/>
          <p:cNvSpPr>
            <a:spLocks noChangeArrowheads="1"/>
          </p:cNvSpPr>
          <p:nvPr/>
        </p:nvSpPr>
        <p:spPr bwMode="auto">
          <a:xfrm rot="3600000">
            <a:off x="7460816" y="4442964"/>
            <a:ext cx="136525" cy="36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29" name="Rectangle 199"/>
          <p:cNvSpPr>
            <a:spLocks noChangeArrowheads="1"/>
          </p:cNvSpPr>
          <p:nvPr/>
        </p:nvSpPr>
        <p:spPr bwMode="auto">
          <a:xfrm rot="3600000">
            <a:off x="7493812" y="4423914"/>
            <a:ext cx="136525" cy="36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" name="Rectangle 200"/>
          <p:cNvSpPr>
            <a:spLocks noChangeArrowheads="1"/>
          </p:cNvSpPr>
          <p:nvPr/>
        </p:nvSpPr>
        <p:spPr bwMode="auto">
          <a:xfrm rot="3600000">
            <a:off x="7473163" y="4316304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1" name="Line 204"/>
          <p:cNvSpPr>
            <a:spLocks noChangeShapeType="1"/>
          </p:cNvSpPr>
          <p:nvPr/>
        </p:nvSpPr>
        <p:spPr bwMode="auto">
          <a:xfrm flipH="1" flipV="1">
            <a:off x="7388342" y="4987513"/>
            <a:ext cx="226894" cy="4155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2" name="Line 208"/>
          <p:cNvSpPr>
            <a:spLocks noChangeShapeType="1"/>
          </p:cNvSpPr>
          <p:nvPr/>
        </p:nvSpPr>
        <p:spPr bwMode="auto">
          <a:xfrm flipH="1">
            <a:off x="1673225" y="3638550"/>
            <a:ext cx="193675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3" name="Line 209"/>
          <p:cNvSpPr>
            <a:spLocks noChangeShapeType="1"/>
          </p:cNvSpPr>
          <p:nvPr/>
        </p:nvSpPr>
        <p:spPr bwMode="auto">
          <a:xfrm flipH="1">
            <a:off x="1212850" y="3629025"/>
            <a:ext cx="23495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4" name="Line 210"/>
          <p:cNvSpPr>
            <a:spLocks noChangeShapeType="1"/>
          </p:cNvSpPr>
          <p:nvPr/>
        </p:nvSpPr>
        <p:spPr bwMode="auto">
          <a:xfrm>
            <a:off x="1714500" y="2085975"/>
            <a:ext cx="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5" name="Line 211"/>
          <p:cNvSpPr>
            <a:spLocks noChangeShapeType="1"/>
          </p:cNvSpPr>
          <p:nvPr/>
        </p:nvSpPr>
        <p:spPr bwMode="auto">
          <a:xfrm>
            <a:off x="1238250" y="2771775"/>
            <a:ext cx="304800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36" name="Group 212"/>
          <p:cNvGrpSpPr>
            <a:grpSpLocks/>
          </p:cNvGrpSpPr>
          <p:nvPr/>
        </p:nvGrpSpPr>
        <p:grpSpPr bwMode="auto">
          <a:xfrm>
            <a:off x="2438400" y="3254375"/>
            <a:ext cx="104775" cy="185738"/>
            <a:chOff x="1536" y="2044"/>
            <a:chExt cx="66" cy="117"/>
          </a:xfrm>
        </p:grpSpPr>
        <p:sp>
          <p:nvSpPr>
            <p:cNvPr id="437" name="Rectangle 213"/>
            <p:cNvSpPr>
              <a:spLocks noChangeArrowheads="1"/>
            </p:cNvSpPr>
            <p:nvPr/>
          </p:nvSpPr>
          <p:spPr bwMode="auto">
            <a:xfrm>
              <a:off x="1536" y="2134"/>
              <a:ext cx="66" cy="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8" name="Rectangle 214"/>
            <p:cNvSpPr>
              <a:spLocks noChangeArrowheads="1"/>
            </p:cNvSpPr>
            <p:nvPr/>
          </p:nvSpPr>
          <p:spPr bwMode="auto">
            <a:xfrm>
              <a:off x="1536" y="2044"/>
              <a:ext cx="66" cy="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9" name="Rectangle 215"/>
            <p:cNvSpPr>
              <a:spLocks noChangeArrowheads="1"/>
            </p:cNvSpPr>
            <p:nvPr/>
          </p:nvSpPr>
          <p:spPr bwMode="auto">
            <a:xfrm>
              <a:off x="1546" y="2058"/>
              <a:ext cx="46" cy="88"/>
            </a:xfrm>
            <a:prstGeom prst="rect">
              <a:avLst/>
            </a:prstGeom>
            <a:solidFill>
              <a:srgbClr val="502C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0" name="Rectangle 216"/>
            <p:cNvSpPr>
              <a:spLocks noChangeArrowheads="1"/>
            </p:cNvSpPr>
            <p:nvPr/>
          </p:nvSpPr>
          <p:spPr bwMode="auto">
            <a:xfrm>
              <a:off x="1536" y="2094"/>
              <a:ext cx="66" cy="1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41" name="Line 217"/>
          <p:cNvSpPr>
            <a:spLocks noChangeShapeType="1"/>
          </p:cNvSpPr>
          <p:nvPr/>
        </p:nvSpPr>
        <p:spPr bwMode="auto">
          <a:xfrm flipH="1">
            <a:off x="3590925" y="3286125"/>
            <a:ext cx="123825" cy="123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2" name="Line 218"/>
          <p:cNvSpPr>
            <a:spLocks noChangeShapeType="1"/>
          </p:cNvSpPr>
          <p:nvPr/>
        </p:nvSpPr>
        <p:spPr bwMode="auto">
          <a:xfrm flipH="1">
            <a:off x="7283450" y="3282950"/>
            <a:ext cx="123825" cy="123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3" name="Line 219"/>
          <p:cNvSpPr>
            <a:spLocks noChangeShapeType="1"/>
          </p:cNvSpPr>
          <p:nvPr/>
        </p:nvSpPr>
        <p:spPr bwMode="auto">
          <a:xfrm flipH="1">
            <a:off x="7142115" y="4598772"/>
            <a:ext cx="123825" cy="123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4" name="Text Box 220"/>
          <p:cNvSpPr txBox="1">
            <a:spLocks noChangeArrowheads="1"/>
          </p:cNvSpPr>
          <p:nvPr/>
        </p:nvSpPr>
        <p:spPr bwMode="auto">
          <a:xfrm>
            <a:off x="3708400" y="2420938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 1</a:t>
            </a:r>
          </a:p>
        </p:txBody>
      </p:sp>
      <p:sp>
        <p:nvSpPr>
          <p:cNvPr id="445" name="Line 221"/>
          <p:cNvSpPr>
            <a:spLocks noChangeShapeType="1"/>
          </p:cNvSpPr>
          <p:nvPr/>
        </p:nvSpPr>
        <p:spPr bwMode="auto">
          <a:xfrm flipH="1">
            <a:off x="3714750" y="2714625"/>
            <a:ext cx="266700" cy="5715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46" name="Group 222"/>
          <p:cNvGrpSpPr>
            <a:grpSpLocks/>
          </p:cNvGrpSpPr>
          <p:nvPr/>
        </p:nvGrpSpPr>
        <p:grpSpPr bwMode="auto">
          <a:xfrm>
            <a:off x="4478338" y="1901825"/>
            <a:ext cx="1116012" cy="304800"/>
            <a:chOff x="2496" y="3565"/>
            <a:chExt cx="703" cy="192"/>
          </a:xfrm>
        </p:grpSpPr>
        <p:sp>
          <p:nvSpPr>
            <p:cNvPr id="447" name="Line 223"/>
            <p:cNvSpPr>
              <a:spLocks noChangeShapeType="1"/>
            </p:cNvSpPr>
            <p:nvPr/>
          </p:nvSpPr>
          <p:spPr bwMode="auto">
            <a:xfrm>
              <a:off x="2496" y="3654"/>
              <a:ext cx="7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8" name="Text Box 224"/>
            <p:cNvSpPr txBox="1">
              <a:spLocks noChangeArrowheads="1"/>
            </p:cNvSpPr>
            <p:nvPr/>
          </p:nvSpPr>
          <p:spPr bwMode="auto">
            <a:xfrm>
              <a:off x="2690" y="3565"/>
              <a:ext cx="30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400"/>
                <a:t>1 m</a:t>
              </a:r>
            </a:p>
          </p:txBody>
        </p:sp>
      </p:grpSp>
      <p:sp>
        <p:nvSpPr>
          <p:cNvPr id="449" name="Rectangle 226"/>
          <p:cNvSpPr>
            <a:spLocks noChangeArrowheads="1"/>
          </p:cNvSpPr>
          <p:nvPr/>
        </p:nvSpPr>
        <p:spPr bwMode="auto">
          <a:xfrm>
            <a:off x="361950" y="1647825"/>
            <a:ext cx="8610600" cy="415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50" name="Group 227"/>
          <p:cNvGrpSpPr>
            <a:grpSpLocks/>
          </p:cNvGrpSpPr>
          <p:nvPr/>
        </p:nvGrpSpPr>
        <p:grpSpPr bwMode="auto">
          <a:xfrm>
            <a:off x="6950075" y="3289300"/>
            <a:ext cx="39688" cy="130175"/>
            <a:chOff x="1994" y="2060"/>
            <a:chExt cx="25" cy="82"/>
          </a:xfrm>
        </p:grpSpPr>
        <p:sp>
          <p:nvSpPr>
            <p:cNvPr id="451" name="Rectangle 228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2" name="Rectangle 229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53" name="Group 230"/>
          <p:cNvGrpSpPr>
            <a:grpSpLocks/>
          </p:cNvGrpSpPr>
          <p:nvPr/>
        </p:nvGrpSpPr>
        <p:grpSpPr bwMode="auto">
          <a:xfrm>
            <a:off x="7086600" y="3286125"/>
            <a:ext cx="39688" cy="130175"/>
            <a:chOff x="1994" y="2060"/>
            <a:chExt cx="25" cy="82"/>
          </a:xfrm>
        </p:grpSpPr>
        <p:sp>
          <p:nvSpPr>
            <p:cNvPr id="454" name="Rectangle 231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5" name="Rectangle 232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56" name="Oval 233"/>
          <p:cNvSpPr>
            <a:spLocks noChangeArrowheads="1"/>
          </p:cNvSpPr>
          <p:nvPr/>
        </p:nvSpPr>
        <p:spPr bwMode="auto">
          <a:xfrm>
            <a:off x="7016750" y="3330575"/>
            <a:ext cx="46038" cy="36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57" name="Group 236"/>
          <p:cNvGrpSpPr>
            <a:grpSpLocks/>
          </p:cNvGrpSpPr>
          <p:nvPr/>
        </p:nvGrpSpPr>
        <p:grpSpPr bwMode="auto">
          <a:xfrm>
            <a:off x="6610350" y="3292475"/>
            <a:ext cx="117475" cy="117475"/>
            <a:chOff x="4234" y="2450"/>
            <a:chExt cx="74" cy="74"/>
          </a:xfrm>
        </p:grpSpPr>
        <p:sp>
          <p:nvSpPr>
            <p:cNvPr id="458" name="Oval 237"/>
            <p:cNvSpPr>
              <a:spLocks noChangeArrowheads="1"/>
            </p:cNvSpPr>
            <p:nvPr/>
          </p:nvSpPr>
          <p:spPr bwMode="auto">
            <a:xfrm>
              <a:off x="4234" y="2450"/>
              <a:ext cx="74" cy="7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9" name="Line 238"/>
            <p:cNvSpPr>
              <a:spLocks noChangeShapeType="1"/>
            </p:cNvSpPr>
            <p:nvPr/>
          </p:nvSpPr>
          <p:spPr bwMode="auto">
            <a:xfrm flipH="1">
              <a:off x="4248" y="2462"/>
              <a:ext cx="48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0" name="Line 239"/>
            <p:cNvSpPr>
              <a:spLocks noChangeShapeType="1"/>
            </p:cNvSpPr>
            <p:nvPr/>
          </p:nvSpPr>
          <p:spPr bwMode="auto">
            <a:xfrm flipH="1" flipV="1">
              <a:off x="4246" y="2464"/>
              <a:ext cx="5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61" name="Rectangle 240"/>
          <p:cNvSpPr>
            <a:spLocks noChangeArrowheads="1"/>
          </p:cNvSpPr>
          <p:nvPr/>
        </p:nvSpPr>
        <p:spPr bwMode="auto">
          <a:xfrm>
            <a:off x="6762750" y="3203575"/>
            <a:ext cx="152400" cy="2984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62" name="Line 241"/>
          <p:cNvSpPr>
            <a:spLocks noChangeShapeType="1"/>
          </p:cNvSpPr>
          <p:nvPr/>
        </p:nvSpPr>
        <p:spPr bwMode="auto">
          <a:xfrm flipH="1" flipV="1">
            <a:off x="6838950" y="2409825"/>
            <a:ext cx="0" cy="7683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3" name="Text Box 242"/>
          <p:cNvSpPr txBox="1">
            <a:spLocks noChangeArrowheads="1"/>
          </p:cNvSpPr>
          <p:nvPr/>
        </p:nvSpPr>
        <p:spPr bwMode="auto">
          <a:xfrm>
            <a:off x="6524625" y="2054225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rgbClr val="00B050"/>
                </a:solidFill>
              </a:rPr>
              <a:t>ICT2</a:t>
            </a:r>
          </a:p>
        </p:txBody>
      </p:sp>
      <p:sp>
        <p:nvSpPr>
          <p:cNvPr id="464" name="Line 243"/>
          <p:cNvSpPr>
            <a:spLocks noChangeShapeType="1"/>
          </p:cNvSpPr>
          <p:nvPr/>
        </p:nvSpPr>
        <p:spPr bwMode="auto">
          <a:xfrm flipH="1" flipV="1">
            <a:off x="7353300" y="2447925"/>
            <a:ext cx="0" cy="892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5" name="Text Box 244"/>
          <p:cNvSpPr txBox="1">
            <a:spLocks noChangeArrowheads="1"/>
          </p:cNvSpPr>
          <p:nvPr/>
        </p:nvSpPr>
        <p:spPr bwMode="auto">
          <a:xfrm>
            <a:off x="5927725" y="4795838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YAG4</a:t>
            </a:r>
          </a:p>
        </p:txBody>
      </p:sp>
      <p:sp>
        <p:nvSpPr>
          <p:cNvPr id="466" name="Line 245"/>
          <p:cNvSpPr>
            <a:spLocks noChangeShapeType="1"/>
          </p:cNvSpPr>
          <p:nvPr/>
        </p:nvSpPr>
        <p:spPr bwMode="auto">
          <a:xfrm flipH="1">
            <a:off x="6340474" y="4722597"/>
            <a:ext cx="735049" cy="11292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67" name="Group 247"/>
          <p:cNvGrpSpPr>
            <a:grpSpLocks/>
          </p:cNvGrpSpPr>
          <p:nvPr/>
        </p:nvGrpSpPr>
        <p:grpSpPr bwMode="auto">
          <a:xfrm>
            <a:off x="4782815" y="3173413"/>
            <a:ext cx="149225" cy="328612"/>
            <a:chOff x="2040" y="2001"/>
            <a:chExt cx="94" cy="207"/>
          </a:xfrm>
        </p:grpSpPr>
        <p:sp>
          <p:nvSpPr>
            <p:cNvPr id="468" name="Rectangle 248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" name="Rectangle 249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" name="Rectangle 250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1" name="Oval 251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2" name="Rectangle 252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3" name="Rectangle 253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74" name="Text Box 255"/>
          <p:cNvSpPr txBox="1">
            <a:spLocks noChangeArrowheads="1"/>
          </p:cNvSpPr>
          <p:nvPr/>
        </p:nvSpPr>
        <p:spPr bwMode="auto">
          <a:xfrm>
            <a:off x="4923309" y="2420938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rgbClr val="C00000"/>
                </a:solidFill>
              </a:rPr>
              <a:t>YAG2</a:t>
            </a:r>
          </a:p>
        </p:txBody>
      </p:sp>
      <p:sp>
        <p:nvSpPr>
          <p:cNvPr id="475" name="Line 256"/>
          <p:cNvSpPr>
            <a:spLocks noChangeShapeType="1"/>
          </p:cNvSpPr>
          <p:nvPr/>
        </p:nvSpPr>
        <p:spPr bwMode="auto">
          <a:xfrm flipH="1" flipV="1">
            <a:off x="5173189" y="2668587"/>
            <a:ext cx="0" cy="6254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6" name="Rectangle 257"/>
          <p:cNvSpPr>
            <a:spLocks noChangeArrowheads="1"/>
          </p:cNvSpPr>
          <p:nvPr/>
        </p:nvSpPr>
        <p:spPr bwMode="auto">
          <a:xfrm>
            <a:off x="2579166" y="3200400"/>
            <a:ext cx="131217" cy="2984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77" name="Line 258"/>
          <p:cNvSpPr>
            <a:spLocks noChangeShapeType="1"/>
          </p:cNvSpPr>
          <p:nvPr/>
        </p:nvSpPr>
        <p:spPr bwMode="auto">
          <a:xfrm flipH="1" flipV="1">
            <a:off x="2644775" y="2535238"/>
            <a:ext cx="0" cy="6492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8" name="Text Box 259"/>
          <p:cNvSpPr txBox="1">
            <a:spLocks noChangeArrowheads="1"/>
          </p:cNvSpPr>
          <p:nvPr/>
        </p:nvSpPr>
        <p:spPr bwMode="auto">
          <a:xfrm>
            <a:off x="2419350" y="2197100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00B050"/>
                </a:solidFill>
              </a:rPr>
              <a:t>ICT1</a:t>
            </a:r>
          </a:p>
        </p:txBody>
      </p:sp>
      <p:sp>
        <p:nvSpPr>
          <p:cNvPr id="479" name="Text Box 244"/>
          <p:cNvSpPr txBox="1">
            <a:spLocks noChangeArrowheads="1"/>
          </p:cNvSpPr>
          <p:nvPr/>
        </p:nvSpPr>
        <p:spPr bwMode="auto">
          <a:xfrm>
            <a:off x="5837638" y="4400923"/>
            <a:ext cx="4042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err="1" smtClean="0"/>
              <a:t>slit</a:t>
            </a:r>
            <a:endParaRPr lang="fr-FR" sz="1400" dirty="0"/>
          </a:p>
        </p:txBody>
      </p:sp>
      <p:sp>
        <p:nvSpPr>
          <p:cNvPr id="480" name="Text Box 244"/>
          <p:cNvSpPr txBox="1">
            <a:spLocks noChangeArrowheads="1"/>
          </p:cNvSpPr>
          <p:nvPr/>
        </p:nvSpPr>
        <p:spPr bwMode="auto">
          <a:xfrm>
            <a:off x="6807200" y="2574925"/>
            <a:ext cx="57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/>
              <a:t>BPM</a:t>
            </a:r>
          </a:p>
        </p:txBody>
      </p:sp>
      <p:sp>
        <p:nvSpPr>
          <p:cNvPr id="481" name="Line 241"/>
          <p:cNvSpPr>
            <a:spLocks noChangeShapeType="1"/>
          </p:cNvSpPr>
          <p:nvPr/>
        </p:nvSpPr>
        <p:spPr bwMode="auto">
          <a:xfrm flipH="1" flipV="1">
            <a:off x="7019925" y="2840038"/>
            <a:ext cx="0" cy="4905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2" name="Line 245"/>
          <p:cNvSpPr>
            <a:spLocks noChangeShapeType="1"/>
          </p:cNvSpPr>
          <p:nvPr/>
        </p:nvSpPr>
        <p:spPr bwMode="auto">
          <a:xfrm flipH="1">
            <a:off x="6419849" y="4530895"/>
            <a:ext cx="546100" cy="7036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3" name="Text Box 244"/>
          <p:cNvSpPr txBox="1">
            <a:spLocks noChangeArrowheads="1"/>
          </p:cNvSpPr>
          <p:nvPr/>
        </p:nvSpPr>
        <p:spPr bwMode="auto">
          <a:xfrm>
            <a:off x="1628775" y="4727575"/>
            <a:ext cx="14157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Virtual Cathode</a:t>
            </a:r>
            <a:endParaRPr lang="fr-FR" sz="1400" dirty="0"/>
          </a:p>
        </p:txBody>
      </p:sp>
      <p:sp>
        <p:nvSpPr>
          <p:cNvPr id="484" name="Line 258"/>
          <p:cNvSpPr>
            <a:spLocks noChangeShapeType="1"/>
          </p:cNvSpPr>
          <p:nvPr/>
        </p:nvSpPr>
        <p:spPr bwMode="auto">
          <a:xfrm flipH="1" flipV="1">
            <a:off x="2316163" y="4270375"/>
            <a:ext cx="0" cy="4000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5" name="Rectangle 39"/>
          <p:cNvSpPr>
            <a:spLocks noChangeArrowheads="1"/>
          </p:cNvSpPr>
          <p:nvPr/>
        </p:nvSpPr>
        <p:spPr bwMode="auto">
          <a:xfrm>
            <a:off x="7884138" y="3108325"/>
            <a:ext cx="802662" cy="477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6" name="Text Box 242"/>
          <p:cNvSpPr txBox="1">
            <a:spLocks noChangeArrowheads="1"/>
          </p:cNvSpPr>
          <p:nvPr/>
        </p:nvSpPr>
        <p:spPr bwMode="auto">
          <a:xfrm>
            <a:off x="7650484" y="2535238"/>
            <a:ext cx="1321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Al exit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window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7" name="Line 245"/>
          <p:cNvSpPr>
            <a:spLocks noChangeShapeType="1"/>
          </p:cNvSpPr>
          <p:nvPr/>
        </p:nvSpPr>
        <p:spPr bwMode="auto">
          <a:xfrm flipH="1">
            <a:off x="7650483" y="2794001"/>
            <a:ext cx="434975" cy="53101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88" name="Groupe 487"/>
          <p:cNvGrpSpPr/>
          <p:nvPr/>
        </p:nvGrpSpPr>
        <p:grpSpPr>
          <a:xfrm>
            <a:off x="7857908" y="3262114"/>
            <a:ext cx="295491" cy="136922"/>
            <a:chOff x="7884368" y="3251201"/>
            <a:chExt cx="393519" cy="171846"/>
          </a:xfrm>
        </p:grpSpPr>
        <p:sp>
          <p:nvSpPr>
            <p:cNvPr id="489" name="Triangle isocèle 488"/>
            <p:cNvSpPr/>
            <p:nvPr/>
          </p:nvSpPr>
          <p:spPr>
            <a:xfrm rot="5400000">
              <a:off x="8094134" y="3239294"/>
              <a:ext cx="171450" cy="19605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7884368" y="3251201"/>
              <a:ext cx="199231" cy="1714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91" name="Ellipse 490"/>
          <p:cNvSpPr/>
          <p:nvPr/>
        </p:nvSpPr>
        <p:spPr>
          <a:xfrm>
            <a:off x="7686225" y="3259825"/>
            <a:ext cx="150125" cy="1501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2" name="Text Box 244"/>
          <p:cNvSpPr txBox="1">
            <a:spLocks noChangeArrowheads="1"/>
          </p:cNvSpPr>
          <p:nvPr/>
        </p:nvSpPr>
        <p:spPr bwMode="auto">
          <a:xfrm>
            <a:off x="7936066" y="3981415"/>
            <a:ext cx="10021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b="1" dirty="0" smtClean="0">
                <a:solidFill>
                  <a:srgbClr val="00B050"/>
                </a:solidFill>
              </a:rPr>
              <a:t>User area</a:t>
            </a:r>
            <a:endParaRPr lang="fr-FR" sz="1400" b="1" dirty="0">
              <a:solidFill>
                <a:srgbClr val="00B050"/>
              </a:solidFill>
            </a:endParaRPr>
          </a:p>
        </p:txBody>
      </p:sp>
      <p:sp>
        <p:nvSpPr>
          <p:cNvPr id="493" name="Ellipse 492"/>
          <p:cNvSpPr/>
          <p:nvPr/>
        </p:nvSpPr>
        <p:spPr>
          <a:xfrm>
            <a:off x="7668344" y="2780928"/>
            <a:ext cx="1638303" cy="1260475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4" name="Rectangle 32"/>
          <p:cNvSpPr>
            <a:spLocks noChangeArrowheads="1"/>
          </p:cNvSpPr>
          <p:nvPr/>
        </p:nvSpPr>
        <p:spPr bwMode="auto">
          <a:xfrm>
            <a:off x="5026025" y="3282949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5" name="Rectangle 32"/>
          <p:cNvSpPr>
            <a:spLocks noChangeArrowheads="1"/>
          </p:cNvSpPr>
          <p:nvPr/>
        </p:nvSpPr>
        <p:spPr bwMode="auto">
          <a:xfrm>
            <a:off x="5675313" y="3287712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6" name="Rectangle 32"/>
          <p:cNvSpPr>
            <a:spLocks noChangeArrowheads="1"/>
          </p:cNvSpPr>
          <p:nvPr/>
        </p:nvSpPr>
        <p:spPr bwMode="auto">
          <a:xfrm>
            <a:off x="5318397" y="3281933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97" name="Group 247"/>
          <p:cNvGrpSpPr>
            <a:grpSpLocks/>
          </p:cNvGrpSpPr>
          <p:nvPr/>
        </p:nvGrpSpPr>
        <p:grpSpPr bwMode="auto">
          <a:xfrm>
            <a:off x="5097164" y="3172396"/>
            <a:ext cx="149225" cy="328612"/>
            <a:chOff x="2040" y="2001"/>
            <a:chExt cx="94" cy="207"/>
          </a:xfrm>
        </p:grpSpPr>
        <p:sp>
          <p:nvSpPr>
            <p:cNvPr id="498" name="Rectangle 248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9" name="Rectangle 249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0" name="Rectangle 250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1" name="Oval 251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2" name="Rectangle 252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3" name="Rectangle 253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04" name="Line 254"/>
          <p:cNvSpPr>
            <a:spLocks noChangeShapeType="1"/>
          </p:cNvSpPr>
          <p:nvPr/>
        </p:nvSpPr>
        <p:spPr bwMode="auto">
          <a:xfrm flipH="1">
            <a:off x="5120182" y="3280346"/>
            <a:ext cx="103187" cy="1031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5" name="Rectangle 49"/>
          <p:cNvSpPr>
            <a:spLocks noChangeArrowheads="1"/>
          </p:cNvSpPr>
          <p:nvPr/>
        </p:nvSpPr>
        <p:spPr bwMode="auto">
          <a:xfrm>
            <a:off x="827584" y="3309937"/>
            <a:ext cx="585291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6" name="Rectangle 49"/>
          <p:cNvSpPr>
            <a:spLocks noChangeArrowheads="1"/>
          </p:cNvSpPr>
          <p:nvPr/>
        </p:nvSpPr>
        <p:spPr bwMode="auto">
          <a:xfrm>
            <a:off x="1238250" y="3383281"/>
            <a:ext cx="63624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7" name="Rectangle 49"/>
          <p:cNvSpPr>
            <a:spLocks noChangeArrowheads="1"/>
          </p:cNvSpPr>
          <p:nvPr/>
        </p:nvSpPr>
        <p:spPr bwMode="auto">
          <a:xfrm>
            <a:off x="1238250" y="3259708"/>
            <a:ext cx="63624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8" name="Rectangle 49"/>
          <p:cNvSpPr>
            <a:spLocks noChangeArrowheads="1"/>
          </p:cNvSpPr>
          <p:nvPr/>
        </p:nvSpPr>
        <p:spPr bwMode="auto">
          <a:xfrm>
            <a:off x="1191555" y="3429000"/>
            <a:ext cx="157014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9" name="Rectangle 49"/>
          <p:cNvSpPr>
            <a:spLocks noChangeArrowheads="1"/>
          </p:cNvSpPr>
          <p:nvPr/>
        </p:nvSpPr>
        <p:spPr bwMode="auto">
          <a:xfrm>
            <a:off x="1194677" y="3210084"/>
            <a:ext cx="157014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0" name="Text Box 244"/>
          <p:cNvSpPr txBox="1">
            <a:spLocks noChangeArrowheads="1"/>
          </p:cNvSpPr>
          <p:nvPr/>
        </p:nvSpPr>
        <p:spPr bwMode="auto">
          <a:xfrm>
            <a:off x="4364321" y="4057327"/>
            <a:ext cx="9509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err="1" smtClean="0"/>
              <a:t>Cerenkov</a:t>
            </a:r>
            <a:endParaRPr lang="fr-FR" sz="1400" dirty="0"/>
          </a:p>
        </p:txBody>
      </p:sp>
      <p:sp>
        <p:nvSpPr>
          <p:cNvPr id="511" name="Line 143"/>
          <p:cNvSpPr>
            <a:spLocks noChangeShapeType="1"/>
          </p:cNvSpPr>
          <p:nvPr/>
        </p:nvSpPr>
        <p:spPr bwMode="auto">
          <a:xfrm>
            <a:off x="4858221" y="3463925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" name="Line 143"/>
          <p:cNvSpPr>
            <a:spLocks noChangeShapeType="1"/>
          </p:cNvSpPr>
          <p:nvPr/>
        </p:nvSpPr>
        <p:spPr bwMode="auto">
          <a:xfrm flipH="1">
            <a:off x="593725" y="3322637"/>
            <a:ext cx="394171" cy="47307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" name="Text Box 244"/>
          <p:cNvSpPr txBox="1">
            <a:spLocks noChangeArrowheads="1"/>
          </p:cNvSpPr>
          <p:nvPr/>
        </p:nvSpPr>
        <p:spPr bwMode="auto">
          <a:xfrm>
            <a:off x="19655" y="3780808"/>
            <a:ext cx="12504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Transfert arm</a:t>
            </a:r>
            <a:endParaRPr lang="fr-FR" sz="1400" dirty="0"/>
          </a:p>
        </p:txBody>
      </p:sp>
      <p:sp>
        <p:nvSpPr>
          <p:cNvPr id="256" name="Text Box 244"/>
          <p:cNvSpPr txBox="1">
            <a:spLocks noChangeArrowheads="1"/>
          </p:cNvSpPr>
          <p:nvPr/>
        </p:nvSpPr>
        <p:spPr bwMode="auto">
          <a:xfrm>
            <a:off x="550863" y="5249863"/>
            <a:ext cx="6936514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b="1" dirty="0" err="1" smtClean="0">
                <a:solidFill>
                  <a:srgbClr val="7030A0"/>
                </a:solidFill>
              </a:rPr>
              <a:t>Beam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Parameters</a:t>
            </a:r>
            <a:r>
              <a:rPr lang="fr-FR" dirty="0" smtClean="0">
                <a:solidFill>
                  <a:srgbClr val="7030A0"/>
                </a:solidFill>
              </a:rPr>
              <a:t>   </a:t>
            </a:r>
          </a:p>
          <a:p>
            <a:pPr eaLnBrk="1" hangingPunct="1">
              <a:defRPr/>
            </a:pPr>
            <a:r>
              <a:rPr lang="fr-FR" dirty="0" smtClean="0">
                <a:solidFill>
                  <a:srgbClr val="7030A0"/>
                </a:solidFill>
              </a:rPr>
              <a:t>10 </a:t>
            </a:r>
            <a:r>
              <a:rPr lang="fr-FR" dirty="0" err="1" smtClean="0">
                <a:solidFill>
                  <a:srgbClr val="7030A0"/>
                </a:solidFill>
              </a:rPr>
              <a:t>pC</a:t>
            </a:r>
            <a:r>
              <a:rPr lang="fr-FR" dirty="0" smtClean="0">
                <a:solidFill>
                  <a:srgbClr val="7030A0"/>
                </a:solidFill>
              </a:rPr>
              <a:t> &lt; Q &lt; 300 </a:t>
            </a:r>
            <a:r>
              <a:rPr lang="fr-FR" dirty="0" err="1">
                <a:solidFill>
                  <a:srgbClr val="7030A0"/>
                </a:solidFill>
              </a:rPr>
              <a:t>p</a:t>
            </a:r>
            <a:r>
              <a:rPr lang="fr-FR" dirty="0" err="1" smtClean="0">
                <a:solidFill>
                  <a:srgbClr val="7030A0"/>
                </a:solidFill>
              </a:rPr>
              <a:t>C</a:t>
            </a:r>
            <a:r>
              <a:rPr lang="fr-FR" dirty="0" smtClean="0">
                <a:solidFill>
                  <a:srgbClr val="7030A0"/>
                </a:solidFill>
              </a:rPr>
              <a:t> (Cu)   </a:t>
            </a:r>
            <a:r>
              <a:rPr lang="fr-FR" dirty="0" err="1" smtClean="0">
                <a:solidFill>
                  <a:srgbClr val="7030A0"/>
                </a:solidFill>
              </a:rPr>
              <a:t>with</a:t>
            </a:r>
            <a:r>
              <a:rPr lang="fr-FR" dirty="0" smtClean="0">
                <a:solidFill>
                  <a:srgbClr val="7030A0"/>
                </a:solidFill>
              </a:rPr>
              <a:t> Mg  Q ~ 1.4 </a:t>
            </a:r>
            <a:r>
              <a:rPr lang="fr-FR" dirty="0" err="1" smtClean="0">
                <a:solidFill>
                  <a:srgbClr val="7030A0"/>
                </a:solidFill>
              </a:rPr>
              <a:t>nC</a:t>
            </a:r>
            <a:endParaRPr lang="fr-FR" dirty="0" smtClean="0">
              <a:solidFill>
                <a:srgbClr val="7030A0"/>
              </a:solidFill>
            </a:endParaRPr>
          </a:p>
          <a:p>
            <a:pPr eaLnBrk="1" hangingPunct="1">
              <a:defRPr/>
            </a:pPr>
            <a:r>
              <a:rPr lang="fr-FR" dirty="0" smtClean="0">
                <a:solidFill>
                  <a:srgbClr val="7030A0"/>
                </a:solidFill>
              </a:rPr>
              <a:t> 1.5 MeV &lt; E &lt; 4 MeV    </a:t>
            </a:r>
            <a:r>
              <a:rPr lang="fr-FR" dirty="0" err="1" smtClean="0">
                <a:solidFill>
                  <a:srgbClr val="7030A0"/>
                </a:solidFill>
              </a:rPr>
              <a:t>dE</a:t>
            </a:r>
            <a:r>
              <a:rPr lang="fr-FR" dirty="0" smtClean="0">
                <a:solidFill>
                  <a:srgbClr val="7030A0"/>
                </a:solidFill>
              </a:rPr>
              <a:t>/E = 0.2% for 100pC@3 MeV  </a:t>
            </a:r>
          </a:p>
          <a:p>
            <a:pPr eaLnBrk="1" hangingPunct="1">
              <a:defRPr/>
            </a:pPr>
            <a:r>
              <a:rPr lang="fr-FR" dirty="0" smtClean="0">
                <a:solidFill>
                  <a:srgbClr val="7030A0"/>
                </a:solidFill>
              </a:rPr>
              <a:t>Pulse Duration ?  (7 </a:t>
            </a:r>
            <a:r>
              <a:rPr lang="fr-FR" dirty="0" err="1" smtClean="0">
                <a:solidFill>
                  <a:srgbClr val="7030A0"/>
                </a:solidFill>
              </a:rPr>
              <a:t>ps</a:t>
            </a:r>
            <a:r>
              <a:rPr lang="fr-FR" dirty="0" smtClean="0">
                <a:solidFill>
                  <a:srgbClr val="7030A0"/>
                </a:solidFill>
              </a:rPr>
              <a:t> FWHM)        </a:t>
            </a:r>
            <a:r>
              <a:rPr lang="fr-FR" dirty="0" err="1" smtClean="0">
                <a:solidFill>
                  <a:srgbClr val="7030A0"/>
                </a:solidFill>
              </a:rPr>
              <a:t>Emittance</a:t>
            </a:r>
            <a:r>
              <a:rPr lang="fr-FR" dirty="0" smtClean="0">
                <a:solidFill>
                  <a:srgbClr val="7030A0"/>
                </a:solidFill>
              </a:rPr>
              <a:t> ~ 4 to 10 </a:t>
            </a:r>
            <a:r>
              <a:rPr lang="fr-FR" dirty="0" err="1" smtClean="0">
                <a:solidFill>
                  <a:srgbClr val="7030A0"/>
                </a:solidFill>
              </a:rPr>
              <a:t>mm.mrad</a:t>
            </a:r>
            <a:endParaRPr lang="fr-FR" dirty="0" smtClean="0">
              <a:solidFill>
                <a:srgbClr val="7030A0"/>
              </a:solidFill>
            </a:endParaRPr>
          </a:p>
          <a:p>
            <a:pPr eaLnBrk="1" hangingPunct="1">
              <a:defRPr/>
            </a:pPr>
            <a:r>
              <a:rPr lang="fr-FR" dirty="0" smtClean="0">
                <a:solidFill>
                  <a:srgbClr val="7030A0"/>
                </a:solidFill>
              </a:rPr>
              <a:t>F = 5 Hz  </a:t>
            </a:r>
            <a:r>
              <a:rPr lang="fr-FR" dirty="0" err="1" smtClean="0">
                <a:solidFill>
                  <a:srgbClr val="7030A0"/>
                </a:solidFill>
              </a:rPr>
              <a:t>Imoy</a:t>
            </a:r>
            <a:r>
              <a:rPr lang="fr-FR" dirty="0" smtClean="0">
                <a:solidFill>
                  <a:srgbClr val="7030A0"/>
                </a:solidFill>
              </a:rPr>
              <a:t> ~ 1 </a:t>
            </a:r>
            <a:r>
              <a:rPr lang="fr-FR" dirty="0" err="1" smtClean="0">
                <a:solidFill>
                  <a:srgbClr val="7030A0"/>
                </a:solidFill>
              </a:rPr>
              <a:t>nA</a:t>
            </a:r>
            <a:endParaRPr lang="fr-FR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5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7411" name="Titr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4000" dirty="0" err="1" smtClean="0">
                <a:solidFill>
                  <a:srgbClr val="FFFF00"/>
                </a:solidFill>
              </a:rPr>
              <a:t>Beam</a:t>
            </a:r>
            <a:r>
              <a:rPr lang="fr-FR" sz="4000" dirty="0" smtClean="0">
                <a:solidFill>
                  <a:srgbClr val="FFFF00"/>
                </a:solidFill>
              </a:rPr>
              <a:t> Exit </a:t>
            </a:r>
            <a:r>
              <a:rPr lang="fr-FR" sz="4000" dirty="0" err="1" smtClean="0">
                <a:solidFill>
                  <a:srgbClr val="FFFF00"/>
                </a:solidFill>
              </a:rPr>
              <a:t>window</a:t>
            </a:r>
            <a:r>
              <a:rPr lang="fr-FR" sz="4000" dirty="0" smtClean="0">
                <a:solidFill>
                  <a:srgbClr val="FFFF00"/>
                </a:solidFill>
              </a:rPr>
              <a:t> of PHIL</a:t>
            </a:r>
            <a:endParaRPr lang="fr-FR" sz="4000" dirty="0">
              <a:solidFill>
                <a:srgbClr val="FFFF00"/>
              </a:solidFill>
            </a:endParaRPr>
          </a:p>
        </p:txBody>
      </p:sp>
      <p:pic>
        <p:nvPicPr>
          <p:cNvPr id="17412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1728788"/>
            <a:ext cx="2498725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26003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508500"/>
            <a:ext cx="2052638" cy="154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08500"/>
            <a:ext cx="205105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08500"/>
            <a:ext cx="2052638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7" name="Text Box 16"/>
          <p:cNvSpPr txBox="1">
            <a:spLocks noChangeArrowheads="1"/>
          </p:cNvSpPr>
          <p:nvPr/>
        </p:nvSpPr>
        <p:spPr bwMode="auto">
          <a:xfrm>
            <a:off x="876300" y="3652838"/>
            <a:ext cx="23484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err="1" smtClean="0">
                <a:cs typeface="Arial" charset="0"/>
              </a:rPr>
              <a:t>window</a:t>
            </a:r>
            <a:r>
              <a:rPr lang="fr-FR" sz="1400" dirty="0" smtClean="0">
                <a:cs typeface="Arial" charset="0"/>
              </a:rPr>
              <a:t> </a:t>
            </a:r>
            <a:r>
              <a:rPr lang="fr-FR" sz="1400" dirty="0">
                <a:cs typeface="Arial" charset="0"/>
              </a:rPr>
              <a:t>: Al </a:t>
            </a:r>
            <a:r>
              <a:rPr lang="fr-FR" sz="1400" dirty="0" smtClean="0">
                <a:cs typeface="Arial" charset="0"/>
              </a:rPr>
              <a:t>18 µm </a:t>
            </a:r>
            <a:r>
              <a:rPr lang="fr-FR" sz="1400" dirty="0" smtClean="0">
                <a:latin typeface="Calibri"/>
                <a:cs typeface="Calibri"/>
              </a:rPr>
              <a:t>Ø</a:t>
            </a:r>
            <a:r>
              <a:rPr lang="fr-FR" sz="1400" dirty="0" smtClean="0">
                <a:cs typeface="Arial" charset="0"/>
              </a:rPr>
              <a:t>16 mm</a:t>
            </a:r>
            <a:endParaRPr lang="fr-FR" sz="1400" dirty="0">
              <a:cs typeface="Arial" charset="0"/>
            </a:endParaRPr>
          </a:p>
        </p:txBody>
      </p:sp>
      <p:sp>
        <p:nvSpPr>
          <p:cNvPr id="17418" name="Text Box 16"/>
          <p:cNvSpPr txBox="1">
            <a:spLocks noChangeArrowheads="1"/>
          </p:cNvSpPr>
          <p:nvPr/>
        </p:nvSpPr>
        <p:spPr bwMode="auto">
          <a:xfrm>
            <a:off x="6443663" y="3630613"/>
            <a:ext cx="18549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>
                <a:cs typeface="Arial" charset="0"/>
              </a:rPr>
              <a:t>Fluorescence </a:t>
            </a:r>
            <a:r>
              <a:rPr lang="fr-FR" sz="1400" dirty="0" err="1" smtClean="0">
                <a:cs typeface="Arial" charset="0"/>
              </a:rPr>
              <a:t>sphere</a:t>
            </a:r>
            <a:endParaRPr lang="fr-FR" sz="1400" dirty="0">
              <a:cs typeface="Arial" charset="0"/>
            </a:endParaRPr>
          </a:p>
        </p:txBody>
      </p:sp>
      <p:sp>
        <p:nvSpPr>
          <p:cNvPr id="17419" name="Text Box 16"/>
          <p:cNvSpPr txBox="1">
            <a:spLocks noChangeArrowheads="1"/>
          </p:cNvSpPr>
          <p:nvPr/>
        </p:nvSpPr>
        <p:spPr bwMode="auto">
          <a:xfrm>
            <a:off x="1158875" y="6124575"/>
            <a:ext cx="7826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YAG2</a:t>
            </a:r>
          </a:p>
        </p:txBody>
      </p:sp>
      <p:sp>
        <p:nvSpPr>
          <p:cNvPr id="17420" name="Text Box 16"/>
          <p:cNvSpPr txBox="1">
            <a:spLocks noChangeArrowheads="1"/>
          </p:cNvSpPr>
          <p:nvPr/>
        </p:nvSpPr>
        <p:spPr bwMode="auto">
          <a:xfrm>
            <a:off x="3506788" y="6083300"/>
            <a:ext cx="7826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YAG3</a:t>
            </a:r>
          </a:p>
        </p:txBody>
      </p:sp>
      <p:sp>
        <p:nvSpPr>
          <p:cNvPr id="17421" name="Text Box 16"/>
          <p:cNvSpPr txBox="1">
            <a:spLocks noChangeArrowheads="1"/>
          </p:cNvSpPr>
          <p:nvPr/>
        </p:nvSpPr>
        <p:spPr bwMode="auto">
          <a:xfrm>
            <a:off x="5838825" y="6075363"/>
            <a:ext cx="814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Lanex</a:t>
            </a:r>
          </a:p>
        </p:txBody>
      </p:sp>
      <p:pic>
        <p:nvPicPr>
          <p:cNvPr id="1742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719263"/>
            <a:ext cx="2506663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3506788" y="3606800"/>
            <a:ext cx="13083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>
                <a:cs typeface="Arial" charset="0"/>
              </a:rPr>
              <a:t> </a:t>
            </a:r>
            <a:r>
              <a:rPr lang="fr-FR" sz="1400" dirty="0" err="1" smtClean="0">
                <a:cs typeface="Arial" charset="0"/>
              </a:rPr>
              <a:t>Lanex</a:t>
            </a:r>
            <a:r>
              <a:rPr lang="fr-FR" sz="1400" dirty="0" smtClean="0">
                <a:cs typeface="Arial" charset="0"/>
              </a:rPr>
              <a:t> </a:t>
            </a:r>
            <a:r>
              <a:rPr lang="fr-FR" sz="1400" dirty="0" err="1" smtClean="0">
                <a:cs typeface="Arial" charset="0"/>
              </a:rPr>
              <a:t>screen</a:t>
            </a:r>
            <a:endParaRPr lang="fr-FR" sz="1400" dirty="0">
              <a:cs typeface="Arial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68313" y="4084638"/>
            <a:ext cx="42457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i="1" dirty="0" err="1" smtClean="0">
                <a:solidFill>
                  <a:srgbClr val="92D050"/>
                </a:solidFill>
                <a:cs typeface="Arial" charset="0"/>
              </a:rPr>
              <a:t>Beam</a:t>
            </a:r>
            <a:r>
              <a:rPr lang="fr-FR" i="1" dirty="0" smtClean="0">
                <a:solidFill>
                  <a:srgbClr val="92D050"/>
                </a:solidFill>
                <a:cs typeface="Arial" charset="0"/>
              </a:rPr>
              <a:t> on YAG </a:t>
            </a:r>
            <a:r>
              <a:rPr lang="fr-FR" i="1" dirty="0" err="1" smtClean="0">
                <a:solidFill>
                  <a:srgbClr val="92D050"/>
                </a:solidFill>
                <a:cs typeface="Arial" charset="0"/>
              </a:rPr>
              <a:t>screens</a:t>
            </a:r>
            <a:r>
              <a:rPr lang="fr-FR" i="1" dirty="0" smtClean="0">
                <a:solidFill>
                  <a:srgbClr val="92D050"/>
                </a:solidFill>
                <a:cs typeface="Arial" charset="0"/>
              </a:rPr>
              <a:t> &amp; </a:t>
            </a:r>
            <a:r>
              <a:rPr lang="fr-FR" i="1" dirty="0" err="1">
                <a:solidFill>
                  <a:srgbClr val="92D050"/>
                </a:solidFill>
                <a:cs typeface="Arial" charset="0"/>
              </a:rPr>
              <a:t>Lanex</a:t>
            </a:r>
            <a:r>
              <a:rPr lang="fr-FR" i="1" dirty="0">
                <a:solidFill>
                  <a:srgbClr val="92D050"/>
                </a:solidFill>
                <a:cs typeface="Arial" charset="0"/>
              </a:rPr>
              <a:t> </a:t>
            </a:r>
            <a:r>
              <a:rPr lang="fr-FR" i="1" dirty="0" smtClean="0">
                <a:solidFill>
                  <a:srgbClr val="92D050"/>
                </a:solidFill>
                <a:cs typeface="Arial" charset="0"/>
              </a:rPr>
              <a:t>(in l’air</a:t>
            </a:r>
            <a:r>
              <a:rPr lang="fr-FR" i="1" dirty="0">
                <a:solidFill>
                  <a:srgbClr val="92D050"/>
                </a:solidFill>
                <a:cs typeface="Arial" charset="0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288" y="1557338"/>
            <a:ext cx="8424862" cy="2403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95288" y="4049713"/>
            <a:ext cx="8424862" cy="2403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3802063" y="2536825"/>
            <a:ext cx="488950" cy="10937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6948488" y="2620963"/>
            <a:ext cx="503237" cy="79851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7417" idx="0"/>
          </p:cNvCxnSpPr>
          <p:nvPr/>
        </p:nvCxnSpPr>
        <p:spPr>
          <a:xfrm flipH="1" flipV="1">
            <a:off x="1927229" y="2971800"/>
            <a:ext cx="123303" cy="68103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0" name="Text Box 16"/>
          <p:cNvSpPr txBox="1">
            <a:spLocks noChangeArrowheads="1"/>
          </p:cNvSpPr>
          <p:nvPr/>
        </p:nvSpPr>
        <p:spPr bwMode="auto">
          <a:xfrm>
            <a:off x="7272338" y="4868863"/>
            <a:ext cx="1473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cs typeface="Arial" charset="0"/>
              </a:rPr>
              <a:t>Distance = 5 cm</a:t>
            </a:r>
          </a:p>
        </p:txBody>
      </p:sp>
    </p:spTree>
    <p:extLst>
      <p:ext uri="{BB962C8B-B14F-4D97-AF65-F5344CB8AC3E}">
        <p14:creationId xmlns:p14="http://schemas.microsoft.com/office/powerpoint/2010/main" val="25141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/>
          <a:p>
            <a:pPr eaLnBrk="0" hangingPunct="0"/>
            <a:r>
              <a:rPr lang="fr-FR" dirty="0" err="1" smtClean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Examples</a:t>
            </a:r>
            <a:r>
              <a:rPr lang="fr-FR" dirty="0" smtClean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r-FR" dirty="0" err="1" smtClean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Beam</a:t>
            </a:r>
            <a:r>
              <a:rPr lang="fr-FR" dirty="0" smtClean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 Images</a:t>
            </a:r>
            <a:endParaRPr lang="fr-FR" dirty="0">
              <a:solidFill>
                <a:srgbClr val="FFFF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73052"/>
            <a:ext cx="2868750" cy="216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06" y="4365104"/>
            <a:ext cx="2868750" cy="216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65104"/>
            <a:ext cx="2868750" cy="216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78385"/>
            <a:ext cx="2874123" cy="2160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915816" y="2162364"/>
            <a:ext cx="67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YAG2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545797" y="2078574"/>
            <a:ext cx="67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YAG3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022303" y="4374818"/>
            <a:ext cx="67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YAG4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228184" y="4391983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Lanex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fr-FR" dirty="0" err="1" smtClean="0">
                <a:solidFill>
                  <a:srgbClr val="FF0000"/>
                </a:solidFill>
              </a:rPr>
              <a:t>outside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61959" y="1484784"/>
            <a:ext cx="3332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Transport conditions are </a:t>
            </a:r>
            <a:r>
              <a:rPr lang="fr-FR" dirty="0" err="1" smtClean="0"/>
              <a:t>different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484784"/>
            <a:ext cx="8208912" cy="51843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4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Connecteur droit 43"/>
          <p:cNvCxnSpPr/>
          <p:nvPr/>
        </p:nvCxnSpPr>
        <p:spPr>
          <a:xfrm flipV="1">
            <a:off x="1645717" y="5517232"/>
            <a:ext cx="1990179" cy="14401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1691680" y="5748650"/>
            <a:ext cx="1944216" cy="2006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Beam</a:t>
            </a:r>
            <a:r>
              <a:rPr lang="fr-FR" dirty="0" smtClean="0"/>
              <a:t> size </a:t>
            </a:r>
            <a:r>
              <a:rPr lang="fr-FR" dirty="0" err="1" smtClean="0"/>
              <a:t>outside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pipe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1" y="1658695"/>
            <a:ext cx="3900537" cy="238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8587" y="4511547"/>
            <a:ext cx="2109094" cy="87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fr-FR" sz="3600" dirty="0" err="1" smtClean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Beam</a:t>
            </a:r>
            <a:r>
              <a:rPr lang="fr-FR" sz="36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 size </a:t>
            </a:r>
            <a:r>
              <a:rPr lang="fr-FR" sz="3600" dirty="0" err="1" smtClean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outside</a:t>
            </a:r>
            <a:r>
              <a:rPr lang="fr-FR" sz="36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r-FR" sz="3600" dirty="0" err="1" smtClean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beam</a:t>
            </a:r>
            <a:r>
              <a:rPr lang="fr-FR" sz="36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 pipe</a:t>
            </a:r>
            <a:endParaRPr lang="fr-FR" sz="3600" dirty="0">
              <a:solidFill>
                <a:srgbClr val="FFFF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56792"/>
            <a:ext cx="1915200" cy="144000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84984"/>
            <a:ext cx="1915200" cy="144000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13336"/>
            <a:ext cx="1915200" cy="144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967239" y="2636912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D = 1 cm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975970" y="4340437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D = 6 cm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967238" y="6093296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D = 15 cm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295307" y="5968840"/>
            <a:ext cx="528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miror</a:t>
            </a:r>
            <a:endParaRPr lang="fr-FR" sz="1200" dirty="0"/>
          </a:p>
        </p:txBody>
      </p:sp>
      <p:sp>
        <p:nvSpPr>
          <p:cNvPr id="4" name="Trapèze 3"/>
          <p:cNvSpPr/>
          <p:nvPr/>
        </p:nvSpPr>
        <p:spPr>
          <a:xfrm>
            <a:off x="1957248" y="5143725"/>
            <a:ext cx="192602" cy="835845"/>
          </a:xfrm>
          <a:prstGeom prst="trapezoid">
            <a:avLst/>
          </a:prstGeom>
          <a:solidFill>
            <a:srgbClr val="FFFF00">
              <a:alpha val="43000"/>
            </a:srgb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635896" y="5480810"/>
            <a:ext cx="0" cy="4987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923928" y="5620029"/>
            <a:ext cx="72008" cy="25724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4004320" y="5503210"/>
            <a:ext cx="495672" cy="48871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855200" y="5013336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YAG </a:t>
            </a:r>
            <a:r>
              <a:rPr lang="fr-FR" sz="1000" dirty="0" err="1" smtClean="0"/>
              <a:t>screen</a:t>
            </a:r>
            <a:endParaRPr lang="fr-FR" sz="1000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1566419" y="5229200"/>
            <a:ext cx="781658" cy="78165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024565" y="4162217"/>
            <a:ext cx="6639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 e- </a:t>
            </a:r>
            <a:r>
              <a:rPr lang="fr-FR" sz="1050" dirty="0" err="1" smtClean="0"/>
              <a:t>beam</a:t>
            </a:r>
            <a:endParaRPr lang="fr-FR" sz="1050" dirty="0"/>
          </a:p>
        </p:txBody>
      </p:sp>
      <p:cxnSp>
        <p:nvCxnSpPr>
          <p:cNvPr id="22" name="Connecteur droit 21"/>
          <p:cNvCxnSpPr/>
          <p:nvPr/>
        </p:nvCxnSpPr>
        <p:spPr>
          <a:xfrm flipH="1">
            <a:off x="2569809" y="5157192"/>
            <a:ext cx="1066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2079867" y="4972998"/>
            <a:ext cx="6288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2662438" y="4832502"/>
            <a:ext cx="443609" cy="14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3106047" y="4832502"/>
            <a:ext cx="6288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3417455" y="4832502"/>
            <a:ext cx="0" cy="3454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496274" y="486672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D</a:t>
            </a:r>
            <a:endParaRPr lang="fr-FR" sz="1200" dirty="0"/>
          </a:p>
        </p:txBody>
      </p:sp>
      <p:sp>
        <p:nvSpPr>
          <p:cNvPr id="35" name="Rectangle 34"/>
          <p:cNvSpPr/>
          <p:nvPr/>
        </p:nvSpPr>
        <p:spPr>
          <a:xfrm>
            <a:off x="467544" y="1484784"/>
            <a:ext cx="8208912" cy="51843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4004320" y="6093296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CCD </a:t>
            </a:r>
            <a:endParaRPr lang="fr-FR" sz="1200" dirty="0"/>
          </a:p>
        </p:txBody>
      </p:sp>
      <p:sp>
        <p:nvSpPr>
          <p:cNvPr id="37" name="Trapèze 36"/>
          <p:cNvSpPr/>
          <p:nvPr/>
        </p:nvSpPr>
        <p:spPr>
          <a:xfrm rot="10800000">
            <a:off x="1957248" y="4340436"/>
            <a:ext cx="192602" cy="616477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1907381" y="4973792"/>
            <a:ext cx="316707" cy="48264"/>
          </a:xfrm>
          <a:custGeom>
            <a:avLst/>
            <a:gdLst>
              <a:gd name="connsiteX0" fmla="*/ 0 w 316707"/>
              <a:gd name="connsiteY0" fmla="*/ 48264 h 48264"/>
              <a:gd name="connsiteX1" fmla="*/ 52388 w 316707"/>
              <a:gd name="connsiteY1" fmla="*/ 14927 h 48264"/>
              <a:gd name="connsiteX2" fmla="*/ 104775 w 316707"/>
              <a:gd name="connsiteY2" fmla="*/ 3021 h 48264"/>
              <a:gd name="connsiteX3" fmla="*/ 188119 w 316707"/>
              <a:gd name="connsiteY3" fmla="*/ 639 h 48264"/>
              <a:gd name="connsiteX4" fmla="*/ 264319 w 316707"/>
              <a:gd name="connsiteY4" fmla="*/ 12546 h 48264"/>
              <a:gd name="connsiteX5" fmla="*/ 316707 w 316707"/>
              <a:gd name="connsiteY5" fmla="*/ 48264 h 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707" h="48264">
                <a:moveTo>
                  <a:pt x="0" y="48264"/>
                </a:moveTo>
                <a:cubicBezTo>
                  <a:pt x="17463" y="35365"/>
                  <a:pt x="34926" y="22467"/>
                  <a:pt x="52388" y="14927"/>
                </a:cubicBezTo>
                <a:cubicBezTo>
                  <a:pt x="69850" y="7387"/>
                  <a:pt x="82153" y="5402"/>
                  <a:pt x="104775" y="3021"/>
                </a:cubicBezTo>
                <a:cubicBezTo>
                  <a:pt x="127397" y="640"/>
                  <a:pt x="161528" y="-949"/>
                  <a:pt x="188119" y="639"/>
                </a:cubicBezTo>
                <a:cubicBezTo>
                  <a:pt x="214710" y="2227"/>
                  <a:pt x="242888" y="4609"/>
                  <a:pt x="264319" y="12546"/>
                </a:cubicBezTo>
                <a:cubicBezTo>
                  <a:pt x="285750" y="20483"/>
                  <a:pt x="301228" y="34373"/>
                  <a:pt x="316707" y="482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987740" y="4425075"/>
            <a:ext cx="856325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700" dirty="0" smtClean="0"/>
              <a:t>Vacuum 10</a:t>
            </a:r>
            <a:r>
              <a:rPr lang="fr-FR" sz="700" baseline="30000" dirty="0" smtClean="0"/>
              <a:t>-7</a:t>
            </a:r>
            <a:r>
              <a:rPr lang="fr-FR" sz="700" dirty="0" smtClean="0"/>
              <a:t> mbar</a:t>
            </a:r>
            <a:endParaRPr lang="fr-FR" sz="700" dirty="0"/>
          </a:p>
        </p:txBody>
      </p:sp>
      <p:sp>
        <p:nvSpPr>
          <p:cNvPr id="40" name="ZoneTexte 39"/>
          <p:cNvSpPr txBox="1"/>
          <p:nvPr/>
        </p:nvSpPr>
        <p:spPr>
          <a:xfrm>
            <a:off x="954924" y="4847568"/>
            <a:ext cx="636713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700" dirty="0" smtClean="0"/>
              <a:t>air 10</a:t>
            </a:r>
            <a:r>
              <a:rPr lang="fr-FR" sz="700" baseline="30000" dirty="0"/>
              <a:t>3</a:t>
            </a:r>
            <a:r>
              <a:rPr lang="fr-FR" sz="700" dirty="0" smtClean="0"/>
              <a:t> mbar</a:t>
            </a:r>
            <a:endParaRPr lang="fr-FR" sz="700" dirty="0"/>
          </a:p>
        </p:txBody>
      </p:sp>
      <p:sp>
        <p:nvSpPr>
          <p:cNvPr id="41" name="Trapèze 40"/>
          <p:cNvSpPr/>
          <p:nvPr/>
        </p:nvSpPr>
        <p:spPr>
          <a:xfrm>
            <a:off x="2015182" y="4982470"/>
            <a:ext cx="76733" cy="151159"/>
          </a:xfrm>
          <a:prstGeom prst="trapezoid">
            <a:avLst>
              <a:gd name="adj" fmla="val 383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riangle rectangle 41"/>
          <p:cNvSpPr/>
          <p:nvPr/>
        </p:nvSpPr>
        <p:spPr>
          <a:xfrm>
            <a:off x="1907704" y="5601093"/>
            <a:ext cx="432048" cy="4320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1566419" y="5589239"/>
            <a:ext cx="340962" cy="259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>
            <a:off x="1691680" y="5728825"/>
            <a:ext cx="223224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3635896" y="5517233"/>
            <a:ext cx="288032" cy="14401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3635896" y="5805264"/>
            <a:ext cx="288032" cy="14401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483768" y="5221084"/>
            <a:ext cx="569431" cy="259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2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25" y="1600200"/>
            <a:ext cx="7702550" cy="452596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 rot="1378060">
            <a:off x="593725" y="1511300"/>
            <a:ext cx="1182688" cy="1997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36"/>
          <p:cNvSpPr txBox="1">
            <a:spLocks noChangeArrowheads="1"/>
          </p:cNvSpPr>
          <p:nvPr/>
        </p:nvSpPr>
        <p:spPr bwMode="auto">
          <a:xfrm>
            <a:off x="177800" y="4064000"/>
            <a:ext cx="21659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dirty="0">
                <a:solidFill>
                  <a:srgbClr val="FF0000"/>
                </a:solidFill>
              </a:rPr>
              <a:t>Cathode </a:t>
            </a:r>
            <a:r>
              <a:rPr lang="fr-FR" dirty="0" smtClean="0">
                <a:solidFill>
                  <a:srgbClr val="FF0000"/>
                </a:solidFill>
              </a:rPr>
              <a:t>transfert</a:t>
            </a:r>
          </a:p>
          <a:p>
            <a:pPr eaLnBrk="1" hangingPunct="1"/>
            <a:r>
              <a:rPr lang="fr-FR" dirty="0" smtClean="0">
                <a:solidFill>
                  <a:srgbClr val="FF0000"/>
                </a:solidFill>
              </a:rPr>
              <a:t>+ cathode </a:t>
            </a:r>
            <a:r>
              <a:rPr lang="fr-FR" dirty="0" err="1" smtClean="0">
                <a:solidFill>
                  <a:srgbClr val="FF0000"/>
                </a:solidFill>
              </a:rPr>
              <a:t>reservoir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 rot="2007267">
            <a:off x="4008438" y="2862263"/>
            <a:ext cx="579437" cy="1620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38"/>
          <p:cNvSpPr txBox="1">
            <a:spLocks noChangeArrowheads="1"/>
          </p:cNvSpPr>
          <p:nvPr/>
        </p:nvSpPr>
        <p:spPr bwMode="auto">
          <a:xfrm>
            <a:off x="2497138" y="4418013"/>
            <a:ext cx="20826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dirty="0" smtClean="0">
                <a:solidFill>
                  <a:srgbClr val="FF0000"/>
                </a:solidFill>
              </a:rPr>
              <a:t>Duration </a:t>
            </a:r>
            <a:r>
              <a:rPr lang="fr-FR" dirty="0" err="1" smtClean="0">
                <a:solidFill>
                  <a:srgbClr val="FF0000"/>
                </a:solidFill>
              </a:rPr>
              <a:t>measure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  <a:p>
            <a:pPr eaLnBrk="1" hangingPunct="1"/>
            <a:r>
              <a:rPr lang="fr-FR" dirty="0"/>
              <a:t>(</a:t>
            </a:r>
            <a:r>
              <a:rPr lang="fr-FR" dirty="0" err="1"/>
              <a:t>Cerenkov</a:t>
            </a:r>
            <a:r>
              <a:rPr lang="fr-FR" dirty="0"/>
              <a:t>)</a:t>
            </a:r>
          </a:p>
        </p:txBody>
      </p:sp>
      <p:sp>
        <p:nvSpPr>
          <p:cNvPr id="9" name="Ellipse 8"/>
          <p:cNvSpPr/>
          <p:nvPr/>
        </p:nvSpPr>
        <p:spPr>
          <a:xfrm rot="2007267">
            <a:off x="4683125" y="2559050"/>
            <a:ext cx="736600" cy="1620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38"/>
          <p:cNvSpPr txBox="1">
            <a:spLocks noChangeArrowheads="1"/>
          </p:cNvSpPr>
          <p:nvPr/>
        </p:nvSpPr>
        <p:spPr bwMode="auto">
          <a:xfrm>
            <a:off x="5721350" y="2106613"/>
            <a:ext cx="22300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dirty="0" err="1">
                <a:solidFill>
                  <a:srgbClr val="FF0000"/>
                </a:solidFill>
              </a:rPr>
              <a:t>Emittance</a:t>
            </a:r>
            <a:endParaRPr lang="fr-FR" dirty="0">
              <a:solidFill>
                <a:srgbClr val="FF0000"/>
              </a:solidFill>
            </a:endParaRPr>
          </a:p>
          <a:p>
            <a:pPr eaLnBrk="1" hangingPunct="1"/>
            <a:r>
              <a:rPr lang="fr-FR" dirty="0" smtClean="0"/>
              <a:t>(</a:t>
            </a:r>
            <a:r>
              <a:rPr lang="fr-FR" dirty="0" err="1" smtClean="0"/>
              <a:t>slits</a:t>
            </a:r>
            <a:r>
              <a:rPr lang="fr-FR" dirty="0" smtClean="0"/>
              <a:t> H&amp;V </a:t>
            </a:r>
            <a:r>
              <a:rPr lang="fr-FR" dirty="0"/>
              <a:t>+ </a:t>
            </a:r>
            <a:r>
              <a:rPr lang="fr-FR" dirty="0" err="1" smtClean="0"/>
              <a:t>screen</a:t>
            </a:r>
            <a:r>
              <a:rPr lang="fr-FR" dirty="0" smtClean="0"/>
              <a:t>)</a:t>
            </a:r>
          </a:p>
          <a:p>
            <a:pPr eaLnBrk="1" hangingPunct="1"/>
            <a:r>
              <a:rPr lang="fr-FR" dirty="0" smtClean="0"/>
              <a:t>     Not </a:t>
            </a:r>
            <a:r>
              <a:rPr lang="fr-FR" dirty="0" err="1" smtClean="0"/>
              <a:t>installed</a:t>
            </a:r>
            <a:endParaRPr lang="fr-FR" dirty="0"/>
          </a:p>
        </p:txBody>
      </p:sp>
      <p:sp>
        <p:nvSpPr>
          <p:cNvPr id="11" name="ZoneTexte 40"/>
          <p:cNvSpPr txBox="1">
            <a:spLocks noChangeArrowheads="1"/>
          </p:cNvSpPr>
          <p:nvPr/>
        </p:nvSpPr>
        <p:spPr bwMode="auto">
          <a:xfrm>
            <a:off x="7817981" y="3879324"/>
            <a:ext cx="1197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dirty="0" smtClean="0">
                <a:solidFill>
                  <a:srgbClr val="FF0000"/>
                </a:solidFill>
              </a:rPr>
              <a:t>User area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 rot="1449834">
            <a:off x="7388225" y="4367213"/>
            <a:ext cx="1570038" cy="1022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460375" y="311150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sz="4400" dirty="0" smtClean="0">
                <a:solidFill>
                  <a:srgbClr val="FFFF00"/>
                </a:solidFill>
              </a:rPr>
              <a:t>PHIL </a:t>
            </a:r>
            <a:r>
              <a:rPr lang="fr-FR" sz="4400" dirty="0" err="1" smtClean="0">
                <a:solidFill>
                  <a:srgbClr val="FFFF00"/>
                </a:solidFill>
              </a:rPr>
              <a:t>tomorrow</a:t>
            </a:r>
            <a:endParaRPr lang="fr-FR" sz="4400" dirty="0">
              <a:solidFill>
                <a:srgbClr val="FFFF00"/>
              </a:solidFill>
            </a:endParaRPr>
          </a:p>
        </p:txBody>
      </p:sp>
      <p:sp>
        <p:nvSpPr>
          <p:cNvPr id="14" name="Text Box 152"/>
          <p:cNvSpPr txBox="1">
            <a:spLocks noChangeArrowheads="1"/>
          </p:cNvSpPr>
          <p:nvPr/>
        </p:nvSpPr>
        <p:spPr bwMode="auto">
          <a:xfrm>
            <a:off x="7191375" y="3508375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YAG3</a:t>
            </a:r>
          </a:p>
        </p:txBody>
      </p:sp>
      <p:sp>
        <p:nvSpPr>
          <p:cNvPr id="15" name="Text Box 220"/>
          <p:cNvSpPr txBox="1">
            <a:spLocks noChangeArrowheads="1"/>
          </p:cNvSpPr>
          <p:nvPr/>
        </p:nvSpPr>
        <p:spPr bwMode="auto">
          <a:xfrm>
            <a:off x="4008438" y="2403475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 1</a:t>
            </a:r>
          </a:p>
        </p:txBody>
      </p:sp>
      <p:sp>
        <p:nvSpPr>
          <p:cNvPr id="16" name="Text Box 255"/>
          <p:cNvSpPr txBox="1">
            <a:spLocks noChangeArrowheads="1"/>
          </p:cNvSpPr>
          <p:nvPr/>
        </p:nvSpPr>
        <p:spPr bwMode="auto">
          <a:xfrm>
            <a:off x="5641975" y="2973388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YAG2</a:t>
            </a:r>
          </a:p>
        </p:txBody>
      </p:sp>
      <p:sp>
        <p:nvSpPr>
          <p:cNvPr id="17" name="Text Box 152"/>
          <p:cNvSpPr txBox="1">
            <a:spLocks noChangeArrowheads="1"/>
          </p:cNvSpPr>
          <p:nvPr/>
        </p:nvSpPr>
        <p:spPr bwMode="auto">
          <a:xfrm>
            <a:off x="6226175" y="5157788"/>
            <a:ext cx="649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rgbClr val="C00000"/>
                </a:solidFill>
              </a:rPr>
              <a:t>YAG4</a:t>
            </a:r>
          </a:p>
        </p:txBody>
      </p:sp>
    </p:spTree>
    <p:extLst>
      <p:ext uri="{BB962C8B-B14F-4D97-AF65-F5344CB8AC3E}">
        <p14:creationId xmlns:p14="http://schemas.microsoft.com/office/powerpoint/2010/main" val="10288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3" y="1471613"/>
            <a:ext cx="8128001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4400">
                <a:solidFill>
                  <a:srgbClr val="FFFF00"/>
                </a:solidFill>
              </a:rPr>
              <a:t>Photocathodes transfer</a:t>
            </a:r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073400"/>
            <a:ext cx="2484437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87488"/>
            <a:ext cx="207645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H="1">
            <a:off x="1284288" y="4386263"/>
            <a:ext cx="520700" cy="903287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1330325" y="2049463"/>
            <a:ext cx="963613" cy="444500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1"/>
          <p:cNvSpPr txBox="1">
            <a:spLocks noChangeArrowheads="1"/>
          </p:cNvSpPr>
          <p:nvPr/>
        </p:nvSpPr>
        <p:spPr bwMode="auto">
          <a:xfrm>
            <a:off x="3659188" y="6227763"/>
            <a:ext cx="324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rgbClr val="FFC000"/>
                </a:solidFill>
              </a:rPr>
              <a:t>Collaboration with CERN/CTF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588125" y="1525588"/>
            <a:ext cx="207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rgbClr val="FFC000"/>
                </a:solidFill>
              </a:rPr>
              <a:t>4 Cathodes holder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544638" y="1865313"/>
            <a:ext cx="1497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rgbClr val="FFC000"/>
                </a:solidFill>
              </a:rPr>
              <a:t>Transfer arm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93663" y="4652963"/>
            <a:ext cx="14542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>
                <a:solidFill>
                  <a:srgbClr val="FFC000"/>
                </a:solidFill>
              </a:rPr>
              <a:t>« </a:t>
            </a:r>
            <a:r>
              <a:rPr lang="fr-FR" dirty="0" err="1" smtClean="0">
                <a:solidFill>
                  <a:srgbClr val="FFC000"/>
                </a:solidFill>
              </a:rPr>
              <a:t>Diplomatic</a:t>
            </a:r>
            <a:endParaRPr lang="fr-FR" dirty="0">
              <a:solidFill>
                <a:srgbClr val="FFC000"/>
              </a:solidFill>
            </a:endParaRPr>
          </a:p>
          <a:p>
            <a:pPr eaLnBrk="1" hangingPunct="1"/>
            <a:r>
              <a:rPr lang="fr-FR" dirty="0" err="1" smtClean="0">
                <a:solidFill>
                  <a:srgbClr val="FFC000"/>
                </a:solidFill>
              </a:rPr>
              <a:t>Suitcase</a:t>
            </a:r>
            <a:r>
              <a:rPr lang="fr-FR" dirty="0" smtClean="0">
                <a:solidFill>
                  <a:srgbClr val="FFC000"/>
                </a:solidFill>
              </a:rPr>
              <a:t> » </a:t>
            </a:r>
          </a:p>
          <a:p>
            <a:pPr eaLnBrk="1" hangingPunct="1"/>
            <a:r>
              <a:rPr lang="fr-FR" dirty="0">
                <a:solidFill>
                  <a:srgbClr val="FFC000"/>
                </a:solidFill>
              </a:rPr>
              <a:t>Cathodes</a:t>
            </a:r>
          </a:p>
          <a:p>
            <a:pPr eaLnBrk="1" hangingPunct="1"/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 </a:t>
            </a:r>
            <a:r>
              <a:rPr lang="fr-FR" dirty="0" smtClean="0"/>
              <a:t> ACCDEP </a:t>
            </a:r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  <a:ln>
            <a:solidFill>
              <a:srgbClr val="9900CC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FF"/>
                </a:solidFill>
              </a:rPr>
              <a:t>R&amp;D photo-</a:t>
            </a:r>
            <a:r>
              <a:rPr lang="fr-FR" dirty="0" err="1">
                <a:solidFill>
                  <a:srgbClr val="0000FF"/>
                </a:solidFill>
              </a:rPr>
              <a:t>injectors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 : futur e- </a:t>
            </a:r>
            <a:r>
              <a:rPr lang="fr-FR" dirty="0" err="1" smtClean="0">
                <a:solidFill>
                  <a:srgbClr val="0000FF"/>
                </a:solidFill>
              </a:rPr>
              <a:t>accelerators</a:t>
            </a:r>
            <a:r>
              <a:rPr lang="fr-FR" dirty="0" smtClean="0">
                <a:solidFill>
                  <a:srgbClr val="0000FF"/>
                </a:solidFill>
              </a:rPr>
              <a:t> = </a:t>
            </a:r>
            <a:r>
              <a:rPr lang="fr-FR" dirty="0" err="1" smtClean="0">
                <a:solidFill>
                  <a:srgbClr val="0000FF"/>
                </a:solidFill>
              </a:rPr>
              <a:t>very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bright</a:t>
            </a:r>
            <a:r>
              <a:rPr lang="fr-FR" dirty="0" smtClean="0">
                <a:solidFill>
                  <a:srgbClr val="0000FF"/>
                </a:solidFill>
              </a:rPr>
              <a:t> sources </a:t>
            </a:r>
          </a:p>
          <a:p>
            <a:r>
              <a:rPr lang="fr-FR" dirty="0" err="1" smtClean="0">
                <a:solidFill>
                  <a:srgbClr val="A50021"/>
                </a:solidFill>
              </a:rPr>
              <a:t>Users</a:t>
            </a:r>
            <a:r>
              <a:rPr lang="fr-FR" dirty="0" smtClean="0">
                <a:solidFill>
                  <a:srgbClr val="A50021"/>
                </a:solidFill>
              </a:rPr>
              <a:t> </a:t>
            </a:r>
            <a:r>
              <a:rPr lang="fr-FR" dirty="0" err="1" smtClean="0">
                <a:solidFill>
                  <a:srgbClr val="A50021"/>
                </a:solidFill>
              </a:rPr>
              <a:t>interested</a:t>
            </a:r>
            <a:r>
              <a:rPr lang="fr-FR" dirty="0" smtClean="0">
                <a:solidFill>
                  <a:srgbClr val="A50021"/>
                </a:solidFill>
              </a:rPr>
              <a:t> in </a:t>
            </a:r>
            <a:r>
              <a:rPr lang="fr-FR" dirty="0" err="1" smtClean="0">
                <a:solidFill>
                  <a:srgbClr val="A50021"/>
                </a:solidFill>
              </a:rPr>
              <a:t>low</a:t>
            </a:r>
            <a:r>
              <a:rPr lang="fr-FR" dirty="0" smtClean="0">
                <a:solidFill>
                  <a:srgbClr val="A50021"/>
                </a:solidFill>
              </a:rPr>
              <a:t> </a:t>
            </a:r>
            <a:r>
              <a:rPr lang="fr-FR" dirty="0" err="1" smtClean="0">
                <a:solidFill>
                  <a:srgbClr val="A50021"/>
                </a:solidFill>
              </a:rPr>
              <a:t>energy</a:t>
            </a:r>
            <a:r>
              <a:rPr lang="fr-FR" dirty="0" smtClean="0">
                <a:solidFill>
                  <a:srgbClr val="A50021"/>
                </a:solidFill>
              </a:rPr>
              <a:t>, good </a:t>
            </a:r>
            <a:r>
              <a:rPr lang="fr-FR" dirty="0" err="1" smtClean="0">
                <a:solidFill>
                  <a:srgbClr val="A50021"/>
                </a:solidFill>
              </a:rPr>
              <a:t>quality</a:t>
            </a:r>
            <a:r>
              <a:rPr lang="fr-FR" dirty="0" smtClean="0">
                <a:solidFill>
                  <a:srgbClr val="A50021"/>
                </a:solidFill>
              </a:rPr>
              <a:t> </a:t>
            </a:r>
            <a:r>
              <a:rPr lang="fr-FR" dirty="0" err="1" smtClean="0">
                <a:solidFill>
                  <a:srgbClr val="A50021"/>
                </a:solidFill>
              </a:rPr>
              <a:t>electron</a:t>
            </a:r>
            <a:r>
              <a:rPr lang="fr-FR" dirty="0" smtClean="0">
                <a:solidFill>
                  <a:srgbClr val="A50021"/>
                </a:solidFill>
              </a:rPr>
              <a:t> </a:t>
            </a:r>
            <a:r>
              <a:rPr lang="fr-FR" dirty="0" err="1" smtClean="0">
                <a:solidFill>
                  <a:srgbClr val="A50021"/>
                </a:solidFill>
              </a:rPr>
              <a:t>beam</a:t>
            </a:r>
            <a:endParaRPr lang="fr-FR" dirty="0" smtClean="0">
              <a:solidFill>
                <a:srgbClr val="A50021"/>
              </a:solidFill>
            </a:endParaRPr>
          </a:p>
          <a:p>
            <a:r>
              <a:rPr lang="fr-FR" dirty="0" smtClean="0"/>
              <a:t> local </a:t>
            </a:r>
            <a:r>
              <a:rPr lang="fr-FR" dirty="0" err="1" smtClean="0"/>
              <a:t>accelerator</a:t>
            </a:r>
            <a:r>
              <a:rPr lang="fr-FR" dirty="0" smtClean="0"/>
              <a:t> : 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plateform</a:t>
            </a:r>
            <a:r>
              <a:rPr lang="fr-FR" dirty="0" smtClean="0"/>
              <a:t> </a:t>
            </a:r>
            <a:r>
              <a:rPr lang="fr-FR" dirty="0" err="1" smtClean="0"/>
              <a:t>developp</a:t>
            </a:r>
            <a:r>
              <a:rPr lang="fr-FR" dirty="0" smtClean="0"/>
              <a:t> know-how and test stand for LAL </a:t>
            </a:r>
            <a:r>
              <a:rPr lang="fr-FR" dirty="0" err="1" smtClean="0"/>
              <a:t>others</a:t>
            </a:r>
            <a:r>
              <a:rPr lang="fr-FR" dirty="0" smtClean="0"/>
              <a:t> </a:t>
            </a:r>
            <a:r>
              <a:rPr lang="fr-FR" dirty="0" err="1" smtClean="0"/>
              <a:t>accelerator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  (THOMX )</a:t>
            </a:r>
          </a:p>
          <a:p>
            <a:r>
              <a:rPr lang="fr-FR" dirty="0" smtClean="0"/>
              <a:t>training of </a:t>
            </a:r>
            <a:r>
              <a:rPr lang="fr-FR" dirty="0" err="1" smtClean="0"/>
              <a:t>personnal</a:t>
            </a:r>
            <a:r>
              <a:rPr lang="fr-FR" dirty="0" smtClean="0"/>
              <a:t> &amp; </a:t>
            </a:r>
            <a:r>
              <a:rPr lang="fr-FR" dirty="0" err="1" smtClean="0"/>
              <a:t>students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60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69875"/>
            <a:ext cx="82296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 cmpd="dbl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4400" dirty="0">
                <a:solidFill>
                  <a:srgbClr val="FFFF00"/>
                </a:solidFill>
              </a:rPr>
              <a:t>First </a:t>
            </a:r>
            <a:r>
              <a:rPr lang="fr-FR" sz="4400" dirty="0" err="1">
                <a:solidFill>
                  <a:srgbClr val="FFFF00"/>
                </a:solidFill>
              </a:rPr>
              <a:t>users</a:t>
            </a:r>
            <a:r>
              <a:rPr lang="fr-FR" sz="4400" dirty="0">
                <a:solidFill>
                  <a:srgbClr val="FFFF00"/>
                </a:solidFill>
              </a:rPr>
              <a:t> :</a:t>
            </a:r>
            <a:br>
              <a:rPr lang="fr-FR" sz="4400" dirty="0">
                <a:solidFill>
                  <a:srgbClr val="FFFF00"/>
                </a:solidFill>
              </a:rPr>
            </a:br>
            <a:r>
              <a:rPr lang="fr-FR" sz="4400" dirty="0">
                <a:solidFill>
                  <a:srgbClr val="FFFF00"/>
                </a:solidFill>
              </a:rPr>
              <a:t>fluorescence of air </a:t>
            </a:r>
          </a:p>
        </p:txBody>
      </p:sp>
      <p:pic>
        <p:nvPicPr>
          <p:cNvPr id="5" name="Picture 5" descr="Sphere Flu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762250"/>
            <a:ext cx="5411787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346950" y="1046163"/>
            <a:ext cx="135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JEM/EUSO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51750" y="1931988"/>
            <a:ext cx="1260475" cy="376237"/>
          </a:xfrm>
          <a:prstGeom prst="rect">
            <a:avLst/>
          </a:prstGeom>
          <a:noFill/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LAL / APC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373813" y="1481138"/>
            <a:ext cx="2770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200">
                <a:cs typeface="Arial" charset="0"/>
              </a:rPr>
              <a:t>Japanese Experiment Module</a:t>
            </a:r>
          </a:p>
          <a:p>
            <a:pPr eaLnBrk="1" hangingPunct="1"/>
            <a:r>
              <a:rPr lang="fr-FR" sz="1200">
                <a:cs typeface="Arial" charset="0"/>
              </a:rPr>
              <a:t> EXtreme Universe Space observatory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476375" y="4133850"/>
            <a:ext cx="1495425" cy="276225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16863040">
            <a:off x="4545806" y="3091657"/>
            <a:ext cx="220663" cy="3289300"/>
          </a:xfrm>
          <a:prstGeom prst="triangle">
            <a:avLst>
              <a:gd name="adj" fmla="val 50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4629150" y="4229100"/>
            <a:ext cx="57150" cy="371475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4502150" y="4816475"/>
            <a:ext cx="76200" cy="314325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724400" y="4886325"/>
            <a:ext cx="76200" cy="238125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 flipV="1">
            <a:off x="4305300" y="4276725"/>
            <a:ext cx="200025" cy="2286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65150" y="3830638"/>
            <a:ext cx="1327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cs typeface="Arial" charset="0"/>
              </a:rPr>
              <a:t>Electron beam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660525" y="5846763"/>
            <a:ext cx="19207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err="1">
                <a:cs typeface="Arial" charset="0"/>
              </a:rPr>
              <a:t>window</a:t>
            </a:r>
            <a:r>
              <a:rPr lang="fr-FR" dirty="0">
                <a:cs typeface="Arial" charset="0"/>
              </a:rPr>
              <a:t> Al </a:t>
            </a:r>
            <a:r>
              <a:rPr lang="fr-FR" dirty="0" smtClean="0">
                <a:cs typeface="Arial" charset="0"/>
              </a:rPr>
              <a:t>18 </a:t>
            </a:r>
            <a:r>
              <a:rPr lang="fr-FR" dirty="0">
                <a:cs typeface="Arial" charset="0"/>
              </a:rPr>
              <a:t>µm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2771775" y="4581525"/>
            <a:ext cx="238125" cy="1104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117600" y="4491038"/>
            <a:ext cx="1108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200">
                <a:cs typeface="Arial" charset="0"/>
              </a:rPr>
              <a:t>P = 10</a:t>
            </a:r>
            <a:r>
              <a:rPr lang="fr-FR" sz="1200" baseline="30000">
                <a:cs typeface="Arial" charset="0"/>
              </a:rPr>
              <a:t>-8</a:t>
            </a:r>
            <a:r>
              <a:rPr lang="fr-FR" sz="1200">
                <a:cs typeface="Arial" charset="0"/>
              </a:rPr>
              <a:t> mbar</a:t>
            </a: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 flipV="1">
            <a:off x="619125" y="4800600"/>
            <a:ext cx="192405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 flipV="1">
            <a:off x="758825" y="5006975"/>
            <a:ext cx="192405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812800" y="2879725"/>
            <a:ext cx="192405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 flipV="1">
            <a:off x="866775" y="3067050"/>
            <a:ext cx="192405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933825" y="5707063"/>
            <a:ext cx="1458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200">
                <a:cs typeface="Arial" charset="0"/>
              </a:rPr>
              <a:t>P = 1 mbar à Patm</a:t>
            </a:r>
          </a:p>
          <a:p>
            <a:pPr eaLnBrk="1" hangingPunct="1"/>
            <a:r>
              <a:rPr lang="fr-FR" sz="1200">
                <a:cs typeface="Arial" charset="0"/>
              </a:rPr>
              <a:t>T = -50°C à 20°C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838950" y="2732088"/>
            <a:ext cx="2066925" cy="925512"/>
          </a:xfrm>
          <a:prstGeom prst="rect">
            <a:avLst/>
          </a:prstGeom>
          <a:noFill/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Charge &gt; 100 pC  </a:t>
            </a:r>
          </a:p>
          <a:p>
            <a:pPr eaLnBrk="1" hangingPunct="1"/>
            <a:r>
              <a:rPr lang="fr-FR">
                <a:cs typeface="Arial" charset="0"/>
              </a:rPr>
              <a:t>measurement 2%</a:t>
            </a:r>
          </a:p>
          <a:p>
            <a:pPr eaLnBrk="1" hangingPunct="1"/>
            <a:r>
              <a:rPr lang="fr-FR">
                <a:cs typeface="Arial" charset="0"/>
              </a:rPr>
              <a:t>E ~ MeV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918325" y="2449513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cs typeface="Arial" charset="0"/>
              </a:rPr>
              <a:t>Desired Caractéristics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74650" y="1627188"/>
            <a:ext cx="6022803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>
                <a:cs typeface="Arial" charset="0"/>
              </a:rPr>
              <a:t>Light </a:t>
            </a:r>
            <a:r>
              <a:rPr lang="fr-FR" sz="1400" dirty="0" err="1">
                <a:cs typeface="Arial" charset="0"/>
              </a:rPr>
              <a:t>created</a:t>
            </a:r>
            <a:r>
              <a:rPr lang="fr-FR" sz="1400" dirty="0">
                <a:cs typeface="Arial" charset="0"/>
              </a:rPr>
              <a:t> by </a:t>
            </a:r>
            <a:r>
              <a:rPr lang="fr-FR" sz="1400" dirty="0" err="1">
                <a:cs typeface="Arial" charset="0"/>
              </a:rPr>
              <a:t>secondary</a:t>
            </a:r>
            <a:r>
              <a:rPr lang="fr-FR" sz="1400" dirty="0">
                <a:cs typeface="Arial" charset="0"/>
              </a:rPr>
              <a:t> </a:t>
            </a:r>
            <a:r>
              <a:rPr lang="fr-FR" sz="1400" dirty="0" err="1" smtClean="0">
                <a:cs typeface="Arial" charset="0"/>
              </a:rPr>
              <a:t>particles</a:t>
            </a:r>
            <a:r>
              <a:rPr lang="fr-FR" sz="1400" dirty="0" smtClean="0">
                <a:cs typeface="Arial" charset="0"/>
              </a:rPr>
              <a:t> </a:t>
            </a:r>
            <a:r>
              <a:rPr lang="fr-FR" sz="1400" dirty="0" err="1" smtClean="0">
                <a:cs typeface="Arial" charset="0"/>
              </a:rPr>
              <a:t>from</a:t>
            </a:r>
            <a:r>
              <a:rPr lang="fr-FR" sz="1400" dirty="0" smtClean="0">
                <a:cs typeface="Arial" charset="0"/>
              </a:rPr>
              <a:t> </a:t>
            </a:r>
            <a:r>
              <a:rPr lang="fr-FR" sz="1400" dirty="0" err="1">
                <a:cs typeface="Arial" charset="0"/>
              </a:rPr>
              <a:t>cosmic</a:t>
            </a:r>
            <a:r>
              <a:rPr lang="fr-FR" sz="1400" dirty="0">
                <a:cs typeface="Arial" charset="0"/>
              </a:rPr>
              <a:t> rays in high </a:t>
            </a:r>
            <a:r>
              <a:rPr lang="fr-FR" sz="1400" dirty="0" err="1">
                <a:cs typeface="Arial" charset="0"/>
              </a:rPr>
              <a:t>atmosphere</a:t>
            </a:r>
            <a:endParaRPr lang="fr-FR" sz="1400" dirty="0">
              <a:cs typeface="Arial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2393950" y="2030413"/>
            <a:ext cx="3990975" cy="527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cs typeface="Arial" charset="0"/>
              </a:rPr>
              <a:t>Primaries energy estimated with flourescence of</a:t>
            </a:r>
          </a:p>
          <a:p>
            <a:pPr eaLnBrk="1" hangingPunct="1"/>
            <a:r>
              <a:rPr lang="fr-FR" sz="1400">
                <a:cs typeface="Arial" charset="0"/>
              </a:rPr>
              <a:t>Air with precision of 20%   </a:t>
            </a:r>
            <a:r>
              <a:rPr lang="fr-FR" sz="1400">
                <a:cs typeface="Arial" charset="0"/>
                <a:sym typeface="Wingdings" pitchFamily="2" charset="2"/>
              </a:rPr>
              <a:t> </a:t>
            </a:r>
            <a:r>
              <a:rPr lang="fr-FR" sz="1400">
                <a:cs typeface="Arial" charset="0"/>
              </a:rPr>
              <a:t>improved  to &lt; 5% 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950967" y="6396038"/>
            <a:ext cx="19415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200" dirty="0">
                <a:cs typeface="Arial" charset="0"/>
              </a:rPr>
              <a:t>D. Monnier, P </a:t>
            </a:r>
            <a:r>
              <a:rPr lang="fr-FR" sz="1200" dirty="0" err="1">
                <a:cs typeface="Arial" charset="0"/>
              </a:rPr>
              <a:t>Gorodetsky</a:t>
            </a:r>
            <a:endParaRPr lang="fr-FR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460375" y="311150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sz="4400" dirty="0" smtClean="0">
                <a:solidFill>
                  <a:srgbClr val="FFFF00"/>
                </a:solidFill>
              </a:rPr>
              <a:t>LEETECH @PHIL</a:t>
            </a:r>
            <a:endParaRPr lang="fr-FR" sz="4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1" y="1700808"/>
            <a:ext cx="800073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3491880" y="3634763"/>
            <a:ext cx="818721" cy="360000"/>
            <a:chOff x="3491880" y="3580513"/>
            <a:chExt cx="931287" cy="448834"/>
          </a:xfrm>
        </p:grpSpPr>
        <p:grpSp>
          <p:nvGrpSpPr>
            <p:cNvPr id="5" name="Groupe 4"/>
            <p:cNvGrpSpPr/>
            <p:nvPr/>
          </p:nvGrpSpPr>
          <p:grpSpPr>
            <a:xfrm>
              <a:off x="3491880" y="3580513"/>
              <a:ext cx="219357" cy="448834"/>
              <a:chOff x="2897188" y="3068960"/>
              <a:chExt cx="268287" cy="548953"/>
            </a:xfrm>
          </p:grpSpPr>
          <p:sp>
            <p:nvSpPr>
              <p:cNvPr id="6" name="Rectangle à coins arrondis 5"/>
              <p:cNvSpPr/>
              <p:nvPr/>
            </p:nvSpPr>
            <p:spPr>
              <a:xfrm>
                <a:off x="2897188" y="3068960"/>
                <a:ext cx="259569" cy="188913"/>
              </a:xfrm>
              <a:prstGeom prst="roundRect">
                <a:avLst>
                  <a:gd name="adj" fmla="val 36835"/>
                </a:avLst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Rectangle à coins arrondis 6"/>
              <p:cNvSpPr/>
              <p:nvPr/>
            </p:nvSpPr>
            <p:spPr>
              <a:xfrm>
                <a:off x="2905906" y="3429000"/>
                <a:ext cx="259569" cy="188913"/>
              </a:xfrm>
              <a:prstGeom prst="roundRect">
                <a:avLst>
                  <a:gd name="adj" fmla="val 36835"/>
                </a:avLst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Rectangle 57"/>
              <p:cNvSpPr>
                <a:spLocks noChangeArrowheads="1"/>
              </p:cNvSpPr>
              <p:nvPr/>
            </p:nvSpPr>
            <p:spPr bwMode="auto">
              <a:xfrm>
                <a:off x="2963710" y="3135312"/>
                <a:ext cx="152103" cy="428178"/>
              </a:xfrm>
              <a:prstGeom prst="rect">
                <a:avLst/>
              </a:prstGeom>
              <a:solidFill>
                <a:srgbClr val="502CD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3791629" y="3580513"/>
              <a:ext cx="340173" cy="448834"/>
              <a:chOff x="2897188" y="3068960"/>
              <a:chExt cx="268287" cy="548953"/>
            </a:xfrm>
          </p:grpSpPr>
          <p:sp>
            <p:nvSpPr>
              <p:cNvPr id="10" name="Rectangle à coins arrondis 9"/>
              <p:cNvSpPr/>
              <p:nvPr/>
            </p:nvSpPr>
            <p:spPr>
              <a:xfrm>
                <a:off x="2897188" y="3068960"/>
                <a:ext cx="259569" cy="188913"/>
              </a:xfrm>
              <a:prstGeom prst="roundRect">
                <a:avLst>
                  <a:gd name="adj" fmla="val 36835"/>
                </a:avLst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à coins arrondis 10"/>
              <p:cNvSpPr/>
              <p:nvPr/>
            </p:nvSpPr>
            <p:spPr>
              <a:xfrm>
                <a:off x="2905906" y="3429000"/>
                <a:ext cx="259569" cy="188913"/>
              </a:xfrm>
              <a:prstGeom prst="roundRect">
                <a:avLst>
                  <a:gd name="adj" fmla="val 36835"/>
                </a:avLst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57"/>
              <p:cNvSpPr>
                <a:spLocks noChangeArrowheads="1"/>
              </p:cNvSpPr>
              <p:nvPr/>
            </p:nvSpPr>
            <p:spPr bwMode="auto">
              <a:xfrm>
                <a:off x="2963710" y="3135312"/>
                <a:ext cx="152103" cy="428178"/>
              </a:xfrm>
              <a:prstGeom prst="rect">
                <a:avLst/>
              </a:prstGeom>
              <a:solidFill>
                <a:srgbClr val="502CD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3" name="Groupe 12"/>
            <p:cNvGrpSpPr/>
            <p:nvPr/>
          </p:nvGrpSpPr>
          <p:grpSpPr>
            <a:xfrm>
              <a:off x="4203810" y="3580513"/>
              <a:ext cx="219357" cy="448834"/>
              <a:chOff x="2897188" y="3068960"/>
              <a:chExt cx="268287" cy="548953"/>
            </a:xfrm>
          </p:grpSpPr>
          <p:sp>
            <p:nvSpPr>
              <p:cNvPr id="14" name="Rectangle à coins arrondis 13"/>
              <p:cNvSpPr/>
              <p:nvPr/>
            </p:nvSpPr>
            <p:spPr>
              <a:xfrm>
                <a:off x="2897188" y="3068960"/>
                <a:ext cx="259569" cy="188913"/>
              </a:xfrm>
              <a:prstGeom prst="roundRect">
                <a:avLst>
                  <a:gd name="adj" fmla="val 36835"/>
                </a:avLst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à coins arrondis 14"/>
              <p:cNvSpPr/>
              <p:nvPr/>
            </p:nvSpPr>
            <p:spPr>
              <a:xfrm>
                <a:off x="2905906" y="3429000"/>
                <a:ext cx="259569" cy="188913"/>
              </a:xfrm>
              <a:prstGeom prst="roundRect">
                <a:avLst>
                  <a:gd name="adj" fmla="val 36835"/>
                </a:avLst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57"/>
              <p:cNvSpPr>
                <a:spLocks noChangeArrowheads="1"/>
              </p:cNvSpPr>
              <p:nvPr/>
            </p:nvSpPr>
            <p:spPr bwMode="auto">
              <a:xfrm>
                <a:off x="2963710" y="3135312"/>
                <a:ext cx="152103" cy="428178"/>
              </a:xfrm>
              <a:prstGeom prst="rect">
                <a:avLst/>
              </a:prstGeom>
              <a:solidFill>
                <a:srgbClr val="502CD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683567" y="3789040"/>
            <a:ext cx="3891607" cy="45719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529455" y="3743793"/>
            <a:ext cx="45719" cy="135632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804248" y="2727027"/>
            <a:ext cx="53893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3,6 m</a:t>
            </a:r>
            <a:endParaRPr lang="fr-FR" sz="1200" dirty="0"/>
          </a:p>
        </p:txBody>
      </p:sp>
      <p:grpSp>
        <p:nvGrpSpPr>
          <p:cNvPr id="26" name="Groupe 25"/>
          <p:cNvGrpSpPr/>
          <p:nvPr/>
        </p:nvGrpSpPr>
        <p:grpSpPr>
          <a:xfrm>
            <a:off x="1979712" y="3667933"/>
            <a:ext cx="726917" cy="577150"/>
            <a:chOff x="5921375" y="3225800"/>
            <a:chExt cx="835025" cy="660400"/>
          </a:xfrm>
        </p:grpSpPr>
        <p:sp>
          <p:nvSpPr>
            <p:cNvPr id="27" name="Freeform 98"/>
            <p:cNvSpPr>
              <a:spLocks/>
            </p:cNvSpPr>
            <p:nvPr/>
          </p:nvSpPr>
          <p:spPr bwMode="auto">
            <a:xfrm>
              <a:off x="5921375" y="3225800"/>
              <a:ext cx="835025" cy="609600"/>
            </a:xfrm>
            <a:custGeom>
              <a:avLst/>
              <a:gdLst>
                <a:gd name="T0" fmla="*/ 2147483647 w 526"/>
                <a:gd name="T1" fmla="*/ 2147483647 h 384"/>
                <a:gd name="T2" fmla="*/ 2147483647 w 526"/>
                <a:gd name="T3" fmla="*/ 2147483647 h 384"/>
                <a:gd name="T4" fmla="*/ 2147483647 w 526"/>
                <a:gd name="T5" fmla="*/ 2147483647 h 384"/>
                <a:gd name="T6" fmla="*/ 2147483647 w 526"/>
                <a:gd name="T7" fmla="*/ 2147483647 h 384"/>
                <a:gd name="T8" fmla="*/ 2147483647 w 526"/>
                <a:gd name="T9" fmla="*/ 2147483647 h 384"/>
                <a:gd name="T10" fmla="*/ 2147483647 w 526"/>
                <a:gd name="T11" fmla="*/ 2147483647 h 384"/>
                <a:gd name="T12" fmla="*/ 2147483647 w 526"/>
                <a:gd name="T13" fmla="*/ 2147483647 h 384"/>
                <a:gd name="T14" fmla="*/ 2147483647 w 526"/>
                <a:gd name="T15" fmla="*/ 2147483647 h 384"/>
                <a:gd name="T16" fmla="*/ 2147483647 w 526"/>
                <a:gd name="T17" fmla="*/ 2147483647 h 384"/>
                <a:gd name="T18" fmla="*/ 2147483647 w 526"/>
                <a:gd name="T19" fmla="*/ 2147483647 h 384"/>
                <a:gd name="T20" fmla="*/ 2147483647 w 526"/>
                <a:gd name="T21" fmla="*/ 2147483647 h 384"/>
                <a:gd name="T22" fmla="*/ 2147483647 w 526"/>
                <a:gd name="T23" fmla="*/ 2147483647 h 384"/>
                <a:gd name="T24" fmla="*/ 2147483647 w 526"/>
                <a:gd name="T25" fmla="*/ 2147483647 h 384"/>
                <a:gd name="T26" fmla="*/ 2147483647 w 526"/>
                <a:gd name="T27" fmla="*/ 2147483647 h 384"/>
                <a:gd name="T28" fmla="*/ 2147483647 w 526"/>
                <a:gd name="T29" fmla="*/ 2147483647 h 384"/>
                <a:gd name="T30" fmla="*/ 2147483647 w 526"/>
                <a:gd name="T31" fmla="*/ 2147483647 h 384"/>
                <a:gd name="T32" fmla="*/ 2147483647 w 526"/>
                <a:gd name="T33" fmla="*/ 2147483647 h 384"/>
                <a:gd name="T34" fmla="*/ 2147483647 w 526"/>
                <a:gd name="T35" fmla="*/ 2147483647 h 384"/>
                <a:gd name="T36" fmla="*/ 2147483647 w 526"/>
                <a:gd name="T37" fmla="*/ 2147483647 h 384"/>
                <a:gd name="T38" fmla="*/ 2147483647 w 526"/>
                <a:gd name="T39" fmla="*/ 2147483647 h 384"/>
                <a:gd name="T40" fmla="*/ 2147483647 w 526"/>
                <a:gd name="T41" fmla="*/ 2147483647 h 384"/>
                <a:gd name="T42" fmla="*/ 2147483647 w 526"/>
                <a:gd name="T43" fmla="*/ 2147483647 h 384"/>
                <a:gd name="T44" fmla="*/ 2147483647 w 526"/>
                <a:gd name="T45" fmla="*/ 2147483647 h 384"/>
                <a:gd name="T46" fmla="*/ 2147483647 w 526"/>
                <a:gd name="T47" fmla="*/ 0 h 384"/>
                <a:gd name="T48" fmla="*/ 2147483647 w 526"/>
                <a:gd name="T49" fmla="*/ 0 h 384"/>
                <a:gd name="T50" fmla="*/ 2147483647 w 526"/>
                <a:gd name="T51" fmla="*/ 2147483647 h 384"/>
                <a:gd name="T52" fmla="*/ 0 w 526"/>
                <a:gd name="T53" fmla="*/ 2147483647 h 384"/>
                <a:gd name="T54" fmla="*/ 2147483647 w 526"/>
                <a:gd name="T55" fmla="*/ 2147483647 h 3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6"/>
                <a:gd name="T85" fmla="*/ 0 h 384"/>
                <a:gd name="T86" fmla="*/ 526 w 526"/>
                <a:gd name="T87" fmla="*/ 384 h 3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6" h="384">
                  <a:moveTo>
                    <a:pt x="10" y="146"/>
                  </a:moveTo>
                  <a:lnTo>
                    <a:pt x="412" y="378"/>
                  </a:lnTo>
                  <a:lnTo>
                    <a:pt x="422" y="384"/>
                  </a:lnTo>
                  <a:lnTo>
                    <a:pt x="438" y="382"/>
                  </a:lnTo>
                  <a:lnTo>
                    <a:pt x="454" y="374"/>
                  </a:lnTo>
                  <a:lnTo>
                    <a:pt x="522" y="300"/>
                  </a:lnTo>
                  <a:lnTo>
                    <a:pt x="526" y="286"/>
                  </a:lnTo>
                  <a:lnTo>
                    <a:pt x="524" y="272"/>
                  </a:lnTo>
                  <a:lnTo>
                    <a:pt x="510" y="248"/>
                  </a:lnTo>
                  <a:lnTo>
                    <a:pt x="488" y="220"/>
                  </a:lnTo>
                  <a:lnTo>
                    <a:pt x="466" y="190"/>
                  </a:lnTo>
                  <a:lnTo>
                    <a:pt x="444" y="168"/>
                  </a:lnTo>
                  <a:lnTo>
                    <a:pt x="418" y="144"/>
                  </a:lnTo>
                  <a:lnTo>
                    <a:pt x="388" y="122"/>
                  </a:lnTo>
                  <a:lnTo>
                    <a:pt x="360" y="98"/>
                  </a:lnTo>
                  <a:lnTo>
                    <a:pt x="338" y="86"/>
                  </a:lnTo>
                  <a:lnTo>
                    <a:pt x="316" y="72"/>
                  </a:lnTo>
                  <a:lnTo>
                    <a:pt x="286" y="58"/>
                  </a:lnTo>
                  <a:lnTo>
                    <a:pt x="248" y="42"/>
                  </a:lnTo>
                  <a:lnTo>
                    <a:pt x="218" y="30"/>
                  </a:lnTo>
                  <a:lnTo>
                    <a:pt x="184" y="20"/>
                  </a:lnTo>
                  <a:lnTo>
                    <a:pt x="146" y="12"/>
                  </a:lnTo>
                  <a:lnTo>
                    <a:pt x="110" y="6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32" y="12"/>
                  </a:lnTo>
                  <a:lnTo>
                    <a:pt x="0" y="118"/>
                  </a:lnTo>
                  <a:lnTo>
                    <a:pt x="10" y="14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99"/>
            <p:cNvSpPr>
              <a:spLocks/>
            </p:cNvSpPr>
            <p:nvPr/>
          </p:nvSpPr>
          <p:spPr bwMode="auto">
            <a:xfrm>
              <a:off x="5921375" y="3267075"/>
              <a:ext cx="790575" cy="619125"/>
            </a:xfrm>
            <a:custGeom>
              <a:avLst/>
              <a:gdLst>
                <a:gd name="T0" fmla="*/ 0 w 498"/>
                <a:gd name="T1" fmla="*/ 2147483647 h 390"/>
                <a:gd name="T2" fmla="*/ 2147483647 w 498"/>
                <a:gd name="T3" fmla="*/ 2147483647 h 390"/>
                <a:gd name="T4" fmla="*/ 2147483647 w 498"/>
                <a:gd name="T5" fmla="*/ 2147483647 h 390"/>
                <a:gd name="T6" fmla="*/ 2147483647 w 498"/>
                <a:gd name="T7" fmla="*/ 2147483647 h 390"/>
                <a:gd name="T8" fmla="*/ 2147483647 w 498"/>
                <a:gd name="T9" fmla="*/ 2147483647 h 390"/>
                <a:gd name="T10" fmla="*/ 2147483647 w 498"/>
                <a:gd name="T11" fmla="*/ 2147483647 h 390"/>
                <a:gd name="T12" fmla="*/ 2147483647 w 498"/>
                <a:gd name="T13" fmla="*/ 2147483647 h 390"/>
                <a:gd name="T14" fmla="*/ 2147483647 w 498"/>
                <a:gd name="T15" fmla="*/ 2147483647 h 390"/>
                <a:gd name="T16" fmla="*/ 2147483647 w 498"/>
                <a:gd name="T17" fmla="*/ 2147483647 h 390"/>
                <a:gd name="T18" fmla="*/ 2147483647 w 498"/>
                <a:gd name="T19" fmla="*/ 2147483647 h 390"/>
                <a:gd name="T20" fmla="*/ 2147483647 w 498"/>
                <a:gd name="T21" fmla="*/ 2147483647 h 390"/>
                <a:gd name="T22" fmla="*/ 2147483647 w 498"/>
                <a:gd name="T23" fmla="*/ 2147483647 h 390"/>
                <a:gd name="T24" fmla="*/ 2147483647 w 498"/>
                <a:gd name="T25" fmla="*/ 2147483647 h 390"/>
                <a:gd name="T26" fmla="*/ 2147483647 w 498"/>
                <a:gd name="T27" fmla="*/ 2147483647 h 390"/>
                <a:gd name="T28" fmla="*/ 2147483647 w 498"/>
                <a:gd name="T29" fmla="*/ 2147483647 h 390"/>
                <a:gd name="T30" fmla="*/ 2147483647 w 498"/>
                <a:gd name="T31" fmla="*/ 0 h 390"/>
                <a:gd name="T32" fmla="*/ 2147483647 w 498"/>
                <a:gd name="T33" fmla="*/ 0 h 390"/>
                <a:gd name="T34" fmla="*/ 0 w 498"/>
                <a:gd name="T35" fmla="*/ 2147483647 h 3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8"/>
                <a:gd name="T55" fmla="*/ 0 h 390"/>
                <a:gd name="T56" fmla="*/ 498 w 498"/>
                <a:gd name="T57" fmla="*/ 390 h 3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8" h="390">
                  <a:moveTo>
                    <a:pt x="0" y="172"/>
                  </a:moveTo>
                  <a:lnTo>
                    <a:pt x="378" y="390"/>
                  </a:lnTo>
                  <a:lnTo>
                    <a:pt x="498" y="256"/>
                  </a:lnTo>
                  <a:lnTo>
                    <a:pt x="486" y="230"/>
                  </a:lnTo>
                  <a:lnTo>
                    <a:pt x="458" y="198"/>
                  </a:lnTo>
                  <a:lnTo>
                    <a:pt x="430" y="164"/>
                  </a:lnTo>
                  <a:lnTo>
                    <a:pt x="398" y="134"/>
                  </a:lnTo>
                  <a:lnTo>
                    <a:pt x="364" y="104"/>
                  </a:lnTo>
                  <a:lnTo>
                    <a:pt x="338" y="86"/>
                  </a:lnTo>
                  <a:lnTo>
                    <a:pt x="306" y="70"/>
                  </a:lnTo>
                  <a:lnTo>
                    <a:pt x="278" y="54"/>
                  </a:lnTo>
                  <a:lnTo>
                    <a:pt x="234" y="36"/>
                  </a:lnTo>
                  <a:lnTo>
                    <a:pt x="198" y="24"/>
                  </a:lnTo>
                  <a:lnTo>
                    <a:pt x="152" y="10"/>
                  </a:lnTo>
                  <a:lnTo>
                    <a:pt x="100" y="2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502C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2426" y="1684090"/>
            <a:ext cx="8006408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8583686" y="1700808"/>
            <a:ext cx="380802" cy="43757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804248" y="5157192"/>
            <a:ext cx="1779438" cy="9444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395536" y="6076528"/>
            <a:ext cx="8568952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580112" y="4725888"/>
            <a:ext cx="53893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2,5 m</a:t>
            </a:r>
            <a:endParaRPr lang="fr-FR" sz="12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11971"/>
            <a:ext cx="1385900" cy="137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2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4000">
                <a:solidFill>
                  <a:srgbClr val="FFFF00"/>
                </a:solidFill>
              </a:rPr>
              <a:t>Tomorrow’s PHIL changes 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2000" b="1" dirty="0" err="1">
                <a:solidFill>
                  <a:srgbClr val="92D050"/>
                </a:solidFill>
              </a:rPr>
              <a:t>Shorter</a:t>
            </a:r>
            <a:r>
              <a:rPr lang="fr-FR" sz="2000" b="1" dirty="0">
                <a:solidFill>
                  <a:srgbClr val="92D050"/>
                </a:solidFill>
              </a:rPr>
              <a:t> laser pulses </a:t>
            </a:r>
            <a:r>
              <a:rPr lang="fr-FR" sz="2000" b="1" dirty="0"/>
              <a:t>(100 </a:t>
            </a:r>
            <a:r>
              <a:rPr lang="fr-FR" sz="2000" b="1" dirty="0" err="1"/>
              <a:t>fs</a:t>
            </a:r>
            <a:r>
              <a:rPr lang="fr-FR" sz="2000" b="1" dirty="0"/>
              <a:t>)</a:t>
            </a:r>
            <a:r>
              <a:rPr lang="fr-FR" sz="2000" dirty="0"/>
              <a:t> 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1600" dirty="0"/>
              <a:t> </a:t>
            </a:r>
            <a:r>
              <a:rPr lang="fr-FR" sz="1600" dirty="0" err="1"/>
              <a:t>need</a:t>
            </a:r>
            <a:r>
              <a:rPr lang="fr-FR" sz="1600" dirty="0"/>
              <a:t> new laser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2000" b="1" dirty="0">
                <a:solidFill>
                  <a:srgbClr val="92D050"/>
                </a:solidFill>
              </a:rPr>
              <a:t>4.5 </a:t>
            </a:r>
            <a:r>
              <a:rPr lang="fr-FR" sz="2000" b="1" dirty="0" err="1">
                <a:solidFill>
                  <a:srgbClr val="92D050"/>
                </a:solidFill>
              </a:rPr>
              <a:t>cell</a:t>
            </a:r>
            <a:r>
              <a:rPr lang="fr-FR" sz="2000" b="1" dirty="0">
                <a:solidFill>
                  <a:srgbClr val="92D050"/>
                </a:solidFill>
              </a:rPr>
              <a:t> RF gun </a:t>
            </a:r>
            <a:r>
              <a:rPr lang="fr-FR" sz="2000" dirty="0"/>
              <a:t> 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1600" dirty="0" err="1"/>
              <a:t>Reduce</a:t>
            </a:r>
            <a:r>
              <a:rPr lang="fr-FR" sz="1600" dirty="0"/>
              <a:t> </a:t>
            </a:r>
            <a:r>
              <a:rPr lang="fr-FR" sz="1600" dirty="0" err="1"/>
              <a:t>energy</a:t>
            </a:r>
            <a:r>
              <a:rPr lang="fr-FR" sz="1600" dirty="0"/>
              <a:t> upgrade </a:t>
            </a:r>
            <a:r>
              <a:rPr lang="fr-FR" sz="1600" dirty="0" err="1"/>
              <a:t>costs</a:t>
            </a:r>
            <a:r>
              <a:rPr lang="fr-FR" sz="1600" dirty="0"/>
              <a:t> 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2000" b="1" dirty="0" err="1">
                <a:solidFill>
                  <a:srgbClr val="92D050"/>
                </a:solidFill>
              </a:rPr>
              <a:t>magnetic</a:t>
            </a:r>
            <a:r>
              <a:rPr lang="fr-FR" sz="2000" b="1" dirty="0">
                <a:solidFill>
                  <a:srgbClr val="92D050"/>
                </a:solidFill>
              </a:rPr>
              <a:t> chicane (2 </a:t>
            </a:r>
            <a:r>
              <a:rPr lang="fr-FR" sz="2000" b="1" dirty="0" err="1">
                <a:solidFill>
                  <a:srgbClr val="92D050"/>
                </a:solidFill>
              </a:rPr>
              <a:t>dipoles</a:t>
            </a:r>
            <a:r>
              <a:rPr lang="fr-FR" sz="2000" b="1" dirty="0">
                <a:solidFill>
                  <a:srgbClr val="92D050"/>
                </a:solidFill>
              </a:rPr>
              <a:t>)</a:t>
            </a:r>
            <a:r>
              <a:rPr lang="fr-FR" sz="2000" dirty="0"/>
              <a:t> 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1600" dirty="0">
                <a:sym typeface="Wingdings" pitchFamily="2" charset="2"/>
              </a:rPr>
              <a:t> </a:t>
            </a:r>
            <a:r>
              <a:rPr lang="fr-FR" sz="1600" dirty="0" err="1">
                <a:sym typeface="Wingdings" pitchFamily="2" charset="2"/>
              </a:rPr>
              <a:t>beam</a:t>
            </a:r>
            <a:r>
              <a:rPr lang="fr-FR" sz="1600" dirty="0">
                <a:sym typeface="Wingdings" pitchFamily="2" charset="2"/>
              </a:rPr>
              <a:t> transport </a:t>
            </a:r>
            <a:r>
              <a:rPr lang="fr-FR" sz="1600" dirty="0" err="1">
                <a:sym typeface="Wingdings" pitchFamily="2" charset="2"/>
              </a:rPr>
              <a:t>study+magnets</a:t>
            </a:r>
            <a:endParaRPr lang="fr-FR" sz="1600" dirty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2000" b="1" dirty="0" smtClean="0">
                <a:solidFill>
                  <a:srgbClr val="92D050"/>
                </a:solidFill>
                <a:sym typeface="Wingdings" pitchFamily="2" charset="2"/>
              </a:rPr>
              <a:t>Upgrade </a:t>
            </a:r>
            <a:r>
              <a:rPr lang="fr-FR" sz="2000" b="1" dirty="0">
                <a:solidFill>
                  <a:srgbClr val="92D050"/>
                </a:solidFill>
                <a:sym typeface="Wingdings" pitchFamily="2" charset="2"/>
              </a:rPr>
              <a:t>to 10 Hz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1600" dirty="0" err="1">
                <a:sym typeface="Wingdings" pitchFamily="2" charset="2"/>
              </a:rPr>
              <a:t>decrease</a:t>
            </a:r>
            <a:r>
              <a:rPr lang="fr-FR" sz="1600" dirty="0">
                <a:sym typeface="Wingdings" pitchFamily="2" charset="2"/>
              </a:rPr>
              <a:t> acquisition time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2000" b="1" dirty="0">
                <a:solidFill>
                  <a:srgbClr val="92D050"/>
                </a:solidFill>
                <a:sym typeface="Wingdings" pitchFamily="2" charset="2"/>
              </a:rPr>
              <a:t>Cathode </a:t>
            </a:r>
            <a:r>
              <a:rPr lang="fr-FR" sz="2000" b="1" dirty="0" err="1">
                <a:solidFill>
                  <a:srgbClr val="92D050"/>
                </a:solidFill>
                <a:sym typeface="Wingdings" pitchFamily="2" charset="2"/>
              </a:rPr>
              <a:t>preparation</a:t>
            </a:r>
            <a:r>
              <a:rPr lang="fr-FR" sz="2000" b="1" dirty="0">
                <a:solidFill>
                  <a:srgbClr val="92D050"/>
                </a:solidFill>
                <a:sym typeface="Wingdings" pitchFamily="2" charset="2"/>
              </a:rPr>
              <a:t> </a:t>
            </a:r>
            <a:r>
              <a:rPr lang="fr-FR" sz="2000" b="1" dirty="0" err="1">
                <a:solidFill>
                  <a:srgbClr val="92D050"/>
                </a:solidFill>
                <a:sym typeface="Wingdings" pitchFamily="2" charset="2"/>
              </a:rPr>
              <a:t>chamber</a:t>
            </a:r>
            <a:endParaRPr lang="fr-FR" sz="2000" b="1" dirty="0">
              <a:solidFill>
                <a:srgbClr val="92D050"/>
              </a:solidFill>
              <a:sym typeface="Wingdings" pitchFamily="2" charset="2"/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1600" dirty="0">
                <a:sym typeface="Wingdings" pitchFamily="2" charset="2"/>
              </a:rPr>
              <a:t>LAL </a:t>
            </a:r>
            <a:r>
              <a:rPr lang="fr-FR" sz="1600" dirty="0" err="1">
                <a:sym typeface="Wingdings" pitchFamily="2" charset="2"/>
              </a:rPr>
              <a:t>own</a:t>
            </a:r>
            <a:r>
              <a:rPr lang="fr-FR" sz="1600" dirty="0">
                <a:sym typeface="Wingdings" pitchFamily="2" charset="2"/>
              </a:rPr>
              <a:t> production for PHIL and </a:t>
            </a:r>
            <a:r>
              <a:rPr lang="fr-FR" sz="1600" dirty="0" err="1">
                <a:sym typeface="Wingdings" pitchFamily="2" charset="2"/>
              </a:rPr>
              <a:t>ThomX</a:t>
            </a:r>
            <a:r>
              <a:rPr lang="fr-FR" sz="1600" dirty="0">
                <a:sym typeface="Wingdings" pitchFamily="2" charset="2"/>
              </a:rPr>
              <a:t> ?</a:t>
            </a:r>
            <a:r>
              <a:rPr lang="fr-FR" sz="2000" b="1" dirty="0">
                <a:sym typeface="Wingdings" pitchFamily="2" charset="2"/>
              </a:rPr>
              <a:t>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2000" b="1" dirty="0" smtClean="0">
                <a:solidFill>
                  <a:srgbClr val="92D050"/>
                </a:solidFill>
                <a:sym typeface="Wingdings" pitchFamily="2" charset="2"/>
              </a:rPr>
              <a:t>More </a:t>
            </a:r>
            <a:r>
              <a:rPr lang="fr-FR" sz="2000" b="1" dirty="0" err="1">
                <a:solidFill>
                  <a:srgbClr val="92D050"/>
                </a:solidFill>
                <a:sym typeface="Wingdings" pitchFamily="2" charset="2"/>
              </a:rPr>
              <a:t>users</a:t>
            </a:r>
            <a:endParaRPr lang="fr-FR" sz="2000" b="1" dirty="0">
              <a:solidFill>
                <a:srgbClr val="92D05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4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028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PHIL </a:t>
            </a:r>
            <a:r>
              <a:rPr lang="fr-FR" dirty="0" err="1" smtClean="0"/>
              <a:t>Users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ln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Fluorescence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air High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atmosphere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conditions</a:t>
            </a:r>
            <a:r>
              <a:rPr lang="fr-FR" dirty="0" smtClean="0"/>
              <a:t> </a:t>
            </a:r>
          </a:p>
          <a:p>
            <a:pPr marL="0" indent="0"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                 (LAL D. Monnier) – </a:t>
            </a:r>
            <a:r>
              <a:rPr lang="fr-FR" dirty="0" smtClean="0">
                <a:solidFill>
                  <a:srgbClr val="92D050"/>
                </a:solidFill>
              </a:rPr>
              <a:t>first </a:t>
            </a:r>
            <a:r>
              <a:rPr lang="fr-FR" dirty="0" err="1" smtClean="0">
                <a:solidFill>
                  <a:srgbClr val="92D050"/>
                </a:solidFill>
              </a:rPr>
              <a:t>results</a:t>
            </a:r>
            <a:endParaRPr lang="fr-FR" dirty="0" smtClean="0">
              <a:solidFill>
                <a:srgbClr val="92D050"/>
              </a:solidFill>
            </a:endParaRPr>
          </a:p>
          <a:p>
            <a:pPr>
              <a:defRPr/>
            </a:pPr>
            <a:r>
              <a:rPr lang="fr-FR" dirty="0" err="1" smtClean="0">
                <a:solidFill>
                  <a:srgbClr val="92D050"/>
                </a:solidFill>
              </a:rPr>
              <a:t>Diamond</a:t>
            </a:r>
            <a:r>
              <a:rPr lang="fr-FR" dirty="0" smtClean="0">
                <a:solidFill>
                  <a:srgbClr val="92D050"/>
                </a:solidFill>
              </a:rPr>
              <a:t> detector (LAL P. </a:t>
            </a:r>
            <a:r>
              <a:rPr lang="fr-FR" dirty="0" err="1">
                <a:solidFill>
                  <a:srgbClr val="92D050"/>
                </a:solidFill>
              </a:rPr>
              <a:t>B</a:t>
            </a:r>
            <a:r>
              <a:rPr lang="fr-FR" dirty="0" err="1" smtClean="0">
                <a:solidFill>
                  <a:srgbClr val="92D050"/>
                </a:solidFill>
              </a:rPr>
              <a:t>ambade</a:t>
            </a:r>
            <a:r>
              <a:rPr lang="fr-FR" dirty="0" smtClean="0">
                <a:solidFill>
                  <a:srgbClr val="92D050"/>
                </a:solidFill>
              </a:rPr>
              <a:t>)</a:t>
            </a:r>
          </a:p>
          <a:p>
            <a:pPr>
              <a:defRPr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X ray source (100 eV) </a:t>
            </a:r>
            <a:r>
              <a:rPr lang="fr-FR" dirty="0" smtClean="0"/>
              <a:t>(UPMC P </a:t>
            </a:r>
            <a:r>
              <a:rPr lang="fr-FR" dirty="0" err="1" smtClean="0"/>
              <a:t>Jonnard</a:t>
            </a:r>
            <a:r>
              <a:rPr lang="fr-FR" dirty="0" smtClean="0"/>
              <a:t>)  –  </a:t>
            </a:r>
            <a:r>
              <a:rPr lang="fr-FR" dirty="0" err="1" smtClean="0"/>
              <a:t>october</a:t>
            </a:r>
            <a:r>
              <a:rPr lang="fr-FR" dirty="0" smtClean="0"/>
              <a:t> ?</a:t>
            </a:r>
          </a:p>
          <a:p>
            <a:pPr>
              <a:defRPr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Irradiation of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</a:rPr>
              <a:t>electronic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 diodes </a:t>
            </a:r>
            <a:r>
              <a:rPr lang="fr-FR" dirty="0" smtClean="0"/>
              <a:t>(</a:t>
            </a:r>
            <a:r>
              <a:rPr lang="fr-FR" dirty="0" err="1" smtClean="0"/>
              <a:t>Univ</a:t>
            </a:r>
            <a:r>
              <a:rPr lang="fr-FR" dirty="0" smtClean="0"/>
              <a:t> Cherbourg ) </a:t>
            </a:r>
          </a:p>
          <a:p>
            <a:pPr>
              <a:defRPr/>
            </a:pP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LEETECH -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Micromegas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 smtClean="0"/>
              <a:t>(LAL - S </a:t>
            </a:r>
            <a:r>
              <a:rPr lang="fr-FR" dirty="0" err="1" smtClean="0"/>
              <a:t>Barsuk</a:t>
            </a:r>
            <a:r>
              <a:rPr lang="fr-FR" dirty="0" smtClean="0"/>
              <a:t>)</a:t>
            </a:r>
          </a:p>
          <a:p>
            <a:pPr marL="0" indent="0"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      - </a:t>
            </a:r>
            <a:r>
              <a:rPr lang="fr-FR" dirty="0">
                <a:solidFill>
                  <a:srgbClr val="FF0000"/>
                </a:solidFill>
              </a:rPr>
              <a:t>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electron</a:t>
            </a:r>
            <a:r>
              <a:rPr lang="fr-FR" dirty="0" smtClean="0">
                <a:solidFill>
                  <a:srgbClr val="FF0000"/>
                </a:solidFill>
              </a:rPr>
              <a:t> &lt; 100 </a:t>
            </a:r>
          </a:p>
          <a:p>
            <a:pPr>
              <a:defRPr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Carbon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nanotubes cathode tests ? </a:t>
            </a:r>
            <a:r>
              <a:rPr lang="fr-FR" dirty="0" smtClean="0"/>
              <a:t>(TRT-Thales)</a:t>
            </a:r>
          </a:p>
          <a:p>
            <a:pPr marL="0" indent="0">
              <a:buNone/>
              <a:defRPr/>
            </a:pPr>
            <a:r>
              <a:rPr lang="fr-FR" dirty="0" smtClean="0"/>
              <a:t>…</a:t>
            </a:r>
          </a:p>
          <a:p>
            <a:pPr>
              <a:defRPr/>
            </a:pPr>
            <a:endParaRPr lang="fr-FR" dirty="0" smtClean="0"/>
          </a:p>
          <a:p>
            <a:pPr marL="0" indent="0">
              <a:buFontTx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</a:t>
            </a:r>
          </a:p>
          <a:p>
            <a:pPr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202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460375" y="311150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sz="4400" dirty="0" smtClean="0">
                <a:solidFill>
                  <a:srgbClr val="FFFF00"/>
                </a:solidFill>
              </a:rPr>
              <a:t>PHIL </a:t>
            </a:r>
            <a:r>
              <a:rPr lang="fr-FR" sz="4400" dirty="0" err="1" smtClean="0">
                <a:solidFill>
                  <a:srgbClr val="FFFF00"/>
                </a:solidFill>
              </a:rPr>
              <a:t>after</a:t>
            </a:r>
            <a:r>
              <a:rPr lang="fr-FR" sz="4400" dirty="0" smtClean="0">
                <a:solidFill>
                  <a:srgbClr val="FFFF00"/>
                </a:solidFill>
              </a:rPr>
              <a:t> </a:t>
            </a:r>
            <a:r>
              <a:rPr lang="fr-FR" sz="4400" dirty="0" err="1" smtClean="0">
                <a:solidFill>
                  <a:srgbClr val="FFFF00"/>
                </a:solidFill>
              </a:rPr>
              <a:t>tomorrow</a:t>
            </a:r>
            <a:r>
              <a:rPr lang="fr-FR" sz="4400" dirty="0" smtClean="0">
                <a:solidFill>
                  <a:srgbClr val="FFFF00"/>
                </a:solidFill>
              </a:rPr>
              <a:t> ?</a:t>
            </a:r>
            <a:endParaRPr lang="fr-FR" sz="4400" dirty="0">
              <a:solidFill>
                <a:srgbClr val="FFFF00"/>
              </a:solidFill>
            </a:endParaRPr>
          </a:p>
        </p:txBody>
      </p:sp>
      <p:sp>
        <p:nvSpPr>
          <p:cNvPr id="90" name="Text Box 145"/>
          <p:cNvSpPr txBox="1">
            <a:spLocks noChangeArrowheads="1"/>
          </p:cNvSpPr>
          <p:nvPr/>
        </p:nvSpPr>
        <p:spPr bwMode="auto">
          <a:xfrm>
            <a:off x="646180" y="4267311"/>
            <a:ext cx="1080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Canon RF</a:t>
            </a:r>
          </a:p>
          <a:p>
            <a:pPr eaLnBrk="1" hangingPunct="1"/>
            <a:r>
              <a:rPr lang="fr-FR" sz="1400" dirty="0" smtClean="0"/>
              <a:t>4.5 cellules</a:t>
            </a:r>
            <a:endParaRPr lang="fr-FR" sz="1400" dirty="0"/>
          </a:p>
        </p:txBody>
      </p:sp>
      <p:sp>
        <p:nvSpPr>
          <p:cNvPr id="91" name="Text Box 148"/>
          <p:cNvSpPr txBox="1">
            <a:spLocks noChangeArrowheads="1"/>
          </p:cNvSpPr>
          <p:nvPr/>
        </p:nvSpPr>
        <p:spPr bwMode="auto">
          <a:xfrm>
            <a:off x="5325646" y="4928939"/>
            <a:ext cx="1040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err="1" smtClean="0"/>
              <a:t>Beam</a:t>
            </a:r>
            <a:r>
              <a:rPr lang="fr-FR" sz="1400" dirty="0" smtClean="0"/>
              <a:t> stop</a:t>
            </a:r>
            <a:endParaRPr lang="fr-FR" sz="1400" dirty="0"/>
          </a:p>
        </p:txBody>
      </p:sp>
      <p:sp>
        <p:nvSpPr>
          <p:cNvPr id="92" name="Text Box 152"/>
          <p:cNvSpPr txBox="1">
            <a:spLocks noChangeArrowheads="1"/>
          </p:cNvSpPr>
          <p:nvPr/>
        </p:nvSpPr>
        <p:spPr bwMode="auto">
          <a:xfrm>
            <a:off x="5446451" y="2247243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rgbClr val="C00000"/>
                </a:solidFill>
              </a:rPr>
              <a:t>YAG3</a:t>
            </a:r>
          </a:p>
        </p:txBody>
      </p:sp>
      <p:sp>
        <p:nvSpPr>
          <p:cNvPr id="93" name="Text Box 153"/>
          <p:cNvSpPr txBox="1">
            <a:spLocks noChangeArrowheads="1"/>
          </p:cNvSpPr>
          <p:nvPr/>
        </p:nvSpPr>
        <p:spPr bwMode="auto">
          <a:xfrm>
            <a:off x="1279525" y="1798638"/>
            <a:ext cx="9108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 RF input</a:t>
            </a:r>
            <a:endParaRPr lang="fr-FR" sz="1400" dirty="0"/>
          </a:p>
        </p:txBody>
      </p:sp>
      <p:sp>
        <p:nvSpPr>
          <p:cNvPr id="117" name="Line 210"/>
          <p:cNvSpPr>
            <a:spLocks noChangeShapeType="1"/>
          </p:cNvSpPr>
          <p:nvPr/>
        </p:nvSpPr>
        <p:spPr bwMode="auto">
          <a:xfrm>
            <a:off x="1516741" y="2163435"/>
            <a:ext cx="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8" name="Line 211"/>
          <p:cNvSpPr>
            <a:spLocks noChangeShapeType="1"/>
          </p:cNvSpPr>
          <p:nvPr/>
        </p:nvSpPr>
        <p:spPr bwMode="auto">
          <a:xfrm flipV="1">
            <a:off x="1279524" y="3182856"/>
            <a:ext cx="123373" cy="10996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" name="Text Box 220"/>
          <p:cNvSpPr txBox="1">
            <a:spLocks noChangeArrowheads="1"/>
          </p:cNvSpPr>
          <p:nvPr/>
        </p:nvSpPr>
        <p:spPr bwMode="auto">
          <a:xfrm>
            <a:off x="3070585" y="2282826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rgbClr val="C00000"/>
                </a:solidFill>
              </a:rPr>
              <a:t>YAG 1</a:t>
            </a:r>
          </a:p>
        </p:txBody>
      </p:sp>
      <p:sp>
        <p:nvSpPr>
          <p:cNvPr id="130" name="Rectangle 226"/>
          <p:cNvSpPr>
            <a:spLocks noChangeArrowheads="1"/>
          </p:cNvSpPr>
          <p:nvPr/>
        </p:nvSpPr>
        <p:spPr bwMode="auto">
          <a:xfrm>
            <a:off x="361950" y="1647825"/>
            <a:ext cx="8610600" cy="415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1" name="Text Box 242"/>
          <p:cNvSpPr txBox="1">
            <a:spLocks noChangeArrowheads="1"/>
          </p:cNvSpPr>
          <p:nvPr/>
        </p:nvSpPr>
        <p:spPr bwMode="auto">
          <a:xfrm>
            <a:off x="4919398" y="2235562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rgbClr val="00B050"/>
                </a:solidFill>
              </a:rPr>
              <a:t>ICT2</a:t>
            </a:r>
          </a:p>
        </p:txBody>
      </p:sp>
      <p:sp>
        <p:nvSpPr>
          <p:cNvPr id="134" name="Text Box 259"/>
          <p:cNvSpPr txBox="1">
            <a:spLocks noChangeArrowheads="1"/>
          </p:cNvSpPr>
          <p:nvPr/>
        </p:nvSpPr>
        <p:spPr bwMode="auto">
          <a:xfrm>
            <a:off x="1992921" y="2254983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00B050"/>
                </a:solidFill>
              </a:rPr>
              <a:t>ICT1</a:t>
            </a:r>
          </a:p>
        </p:txBody>
      </p:sp>
      <p:sp>
        <p:nvSpPr>
          <p:cNvPr id="135" name="Text Box 244"/>
          <p:cNvSpPr txBox="1">
            <a:spLocks noChangeArrowheads="1"/>
          </p:cNvSpPr>
          <p:nvPr/>
        </p:nvSpPr>
        <p:spPr bwMode="auto">
          <a:xfrm>
            <a:off x="1095255" y="5323671"/>
            <a:ext cx="2517036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-  9 MeV</a:t>
            </a:r>
          </a:p>
          <a:p>
            <a:pPr eaLnBrk="1" hangingPunct="1"/>
            <a:r>
              <a:rPr lang="fr-FR" sz="1400" dirty="0" smtClean="0"/>
              <a:t>-  </a:t>
            </a:r>
            <a:r>
              <a:rPr lang="fr-FR" sz="1400" dirty="0" err="1" smtClean="0"/>
              <a:t>Better</a:t>
            </a:r>
            <a:r>
              <a:rPr lang="fr-FR" sz="1400" dirty="0" smtClean="0"/>
              <a:t> charge transmission</a:t>
            </a:r>
          </a:p>
          <a:p>
            <a:pPr eaLnBrk="1" hangingPunct="1"/>
            <a:r>
              <a:rPr lang="fr-FR" sz="1400" dirty="0" smtClean="0"/>
              <a:t>- 2 </a:t>
            </a:r>
            <a:r>
              <a:rPr lang="fr-FR" sz="1400" dirty="0" err="1" smtClean="0"/>
              <a:t>users</a:t>
            </a:r>
            <a:r>
              <a:rPr lang="fr-FR" sz="1400" dirty="0" smtClean="0"/>
              <a:t> </a:t>
            </a:r>
            <a:r>
              <a:rPr lang="fr-FR" sz="1400" dirty="0" err="1" smtClean="0"/>
              <a:t>aera</a:t>
            </a:r>
            <a:r>
              <a:rPr lang="fr-FR" sz="1400" dirty="0" smtClean="0"/>
              <a:t> : 2 </a:t>
            </a:r>
            <a:r>
              <a:rPr lang="fr-FR" sz="1400" dirty="0" err="1" smtClean="0"/>
              <a:t>dipoles</a:t>
            </a:r>
            <a:endParaRPr lang="fr-FR" sz="1400" dirty="0" smtClean="0"/>
          </a:p>
          <a:p>
            <a:pPr eaLnBrk="1" hangingPunct="1"/>
            <a:r>
              <a:rPr lang="fr-FR" sz="1400" dirty="0" smtClean="0"/>
              <a:t>   </a:t>
            </a:r>
            <a:r>
              <a:rPr lang="fr-FR" sz="1400" dirty="0" err="1" smtClean="0"/>
              <a:t>Dark</a:t>
            </a:r>
            <a:r>
              <a:rPr lang="fr-FR" sz="1400" dirty="0" smtClean="0"/>
              <a:t> </a:t>
            </a:r>
            <a:r>
              <a:rPr lang="fr-FR" sz="1400" dirty="0" err="1" smtClean="0"/>
              <a:t>current</a:t>
            </a:r>
            <a:r>
              <a:rPr lang="fr-FR" sz="1400" dirty="0" smtClean="0"/>
              <a:t> &lt; 1% in user 2</a:t>
            </a:r>
            <a:endParaRPr lang="fr-FR" sz="1400" dirty="0"/>
          </a:p>
        </p:txBody>
      </p:sp>
      <p:sp>
        <p:nvSpPr>
          <p:cNvPr id="216" name="Ellipse 215"/>
          <p:cNvSpPr/>
          <p:nvPr/>
        </p:nvSpPr>
        <p:spPr>
          <a:xfrm>
            <a:off x="5775858" y="2530553"/>
            <a:ext cx="1638303" cy="1260475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4" name="Ellipse 243"/>
          <p:cNvSpPr/>
          <p:nvPr/>
        </p:nvSpPr>
        <p:spPr>
          <a:xfrm>
            <a:off x="7081942" y="3809292"/>
            <a:ext cx="1638303" cy="1132378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7" name="Text Box 153"/>
          <p:cNvSpPr txBox="1">
            <a:spLocks noChangeArrowheads="1"/>
          </p:cNvSpPr>
          <p:nvPr/>
        </p:nvSpPr>
        <p:spPr bwMode="auto">
          <a:xfrm>
            <a:off x="6694076" y="2349499"/>
            <a:ext cx="712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User 1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8" name="Text Box 153"/>
          <p:cNvSpPr txBox="1">
            <a:spLocks noChangeArrowheads="1"/>
          </p:cNvSpPr>
          <p:nvPr/>
        </p:nvSpPr>
        <p:spPr bwMode="auto">
          <a:xfrm>
            <a:off x="7701429" y="4941168"/>
            <a:ext cx="712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User 2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0" name="Rectangle 249"/>
          <p:cNvSpPr>
            <a:spLocks noChangeArrowheads="1"/>
          </p:cNvSpPr>
          <p:nvPr/>
        </p:nvSpPr>
        <p:spPr bwMode="auto">
          <a:xfrm>
            <a:off x="3873696" y="2812936"/>
            <a:ext cx="177822" cy="73465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" name="Rectangle 250"/>
          <p:cNvSpPr>
            <a:spLocks noChangeArrowheads="1"/>
          </p:cNvSpPr>
          <p:nvPr/>
        </p:nvSpPr>
        <p:spPr bwMode="auto">
          <a:xfrm>
            <a:off x="1430916" y="2888218"/>
            <a:ext cx="177822" cy="73465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2" name="Rectangle 251"/>
          <p:cNvSpPr>
            <a:spLocks noChangeArrowheads="1"/>
          </p:cNvSpPr>
          <p:nvPr/>
        </p:nvSpPr>
        <p:spPr bwMode="auto">
          <a:xfrm>
            <a:off x="658624" y="2995949"/>
            <a:ext cx="3731035" cy="3686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3" name="Rectangle 252"/>
          <p:cNvSpPr>
            <a:spLocks noChangeArrowheads="1"/>
          </p:cNvSpPr>
          <p:nvPr/>
        </p:nvSpPr>
        <p:spPr bwMode="auto">
          <a:xfrm>
            <a:off x="2992374" y="2993353"/>
            <a:ext cx="202483" cy="36862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4" name="Rectangle 8"/>
          <p:cNvSpPr>
            <a:spLocks noChangeArrowheads="1"/>
          </p:cNvSpPr>
          <p:nvPr/>
        </p:nvSpPr>
        <p:spPr bwMode="auto">
          <a:xfrm>
            <a:off x="1266074" y="2918071"/>
            <a:ext cx="41535" cy="513996"/>
          </a:xfrm>
          <a:prstGeom prst="rect">
            <a:avLst/>
          </a:prstGeom>
          <a:solidFill>
            <a:srgbClr val="502C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5" name="Rectangle 9"/>
          <p:cNvSpPr>
            <a:spLocks noChangeArrowheads="1"/>
          </p:cNvSpPr>
          <p:nvPr/>
        </p:nvSpPr>
        <p:spPr bwMode="auto">
          <a:xfrm>
            <a:off x="1312800" y="3120554"/>
            <a:ext cx="140181" cy="1194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" name="Rectangle 18"/>
          <p:cNvSpPr>
            <a:spLocks noChangeArrowheads="1"/>
          </p:cNvSpPr>
          <p:nvPr/>
        </p:nvSpPr>
        <p:spPr bwMode="auto">
          <a:xfrm>
            <a:off x="3194857" y="3125746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7" name="Rectangle 19"/>
          <p:cNvSpPr>
            <a:spLocks noChangeArrowheads="1"/>
          </p:cNvSpPr>
          <p:nvPr/>
        </p:nvSpPr>
        <p:spPr bwMode="auto">
          <a:xfrm>
            <a:off x="3353210" y="3125746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8" name="Rectangle 20"/>
          <p:cNvSpPr>
            <a:spLocks noChangeArrowheads="1"/>
          </p:cNvSpPr>
          <p:nvPr/>
        </p:nvSpPr>
        <p:spPr bwMode="auto">
          <a:xfrm>
            <a:off x="3368785" y="3125746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9" name="Rectangle 21"/>
          <p:cNvSpPr>
            <a:spLocks noChangeArrowheads="1"/>
          </p:cNvSpPr>
          <p:nvPr/>
        </p:nvSpPr>
        <p:spPr bwMode="auto">
          <a:xfrm>
            <a:off x="3210433" y="3151705"/>
            <a:ext cx="138883" cy="571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0" name="Rectangle 22"/>
          <p:cNvSpPr>
            <a:spLocks noChangeArrowheads="1"/>
          </p:cNvSpPr>
          <p:nvPr/>
        </p:nvSpPr>
        <p:spPr bwMode="auto">
          <a:xfrm>
            <a:off x="3176686" y="3125746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1" name="Rectangle 23"/>
          <p:cNvSpPr>
            <a:spLocks noChangeArrowheads="1"/>
          </p:cNvSpPr>
          <p:nvPr/>
        </p:nvSpPr>
        <p:spPr bwMode="auto">
          <a:xfrm>
            <a:off x="2935263" y="3151705"/>
            <a:ext cx="45429" cy="571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2" name="Rectangle 24"/>
          <p:cNvSpPr>
            <a:spLocks noChangeArrowheads="1"/>
          </p:cNvSpPr>
          <p:nvPr/>
        </p:nvSpPr>
        <p:spPr bwMode="auto">
          <a:xfrm>
            <a:off x="2693841" y="3416491"/>
            <a:ext cx="854064" cy="57370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63" name="Rectangle 25"/>
          <p:cNvSpPr>
            <a:spLocks noChangeArrowheads="1"/>
          </p:cNvSpPr>
          <p:nvPr/>
        </p:nvSpPr>
        <p:spPr bwMode="auto">
          <a:xfrm>
            <a:off x="3519350" y="3125746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4" name="Rectangle 26"/>
          <p:cNvSpPr>
            <a:spLocks noChangeArrowheads="1"/>
          </p:cNvSpPr>
          <p:nvPr/>
        </p:nvSpPr>
        <p:spPr bwMode="auto">
          <a:xfrm>
            <a:off x="3534925" y="3125746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5" name="Rectangle 27"/>
          <p:cNvSpPr>
            <a:spLocks noChangeArrowheads="1"/>
          </p:cNvSpPr>
          <p:nvPr/>
        </p:nvSpPr>
        <p:spPr bwMode="auto">
          <a:xfrm>
            <a:off x="3386957" y="3151705"/>
            <a:ext cx="125904" cy="571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" name="Rectangle 29"/>
          <p:cNvSpPr>
            <a:spLocks noChangeArrowheads="1"/>
          </p:cNvSpPr>
          <p:nvPr/>
        </p:nvSpPr>
        <p:spPr bwMode="auto">
          <a:xfrm>
            <a:off x="3550501" y="3149110"/>
            <a:ext cx="1198027" cy="571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7" name="Rectangle 30"/>
          <p:cNvSpPr>
            <a:spLocks noChangeArrowheads="1"/>
          </p:cNvSpPr>
          <p:nvPr/>
        </p:nvSpPr>
        <p:spPr bwMode="auto">
          <a:xfrm>
            <a:off x="3964188" y="3128342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8" name="Rectangle 31"/>
          <p:cNvSpPr>
            <a:spLocks noChangeArrowheads="1"/>
          </p:cNvSpPr>
          <p:nvPr/>
        </p:nvSpPr>
        <p:spPr bwMode="auto">
          <a:xfrm>
            <a:off x="3978466" y="3128342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9" name="Rectangle 32"/>
          <p:cNvSpPr>
            <a:spLocks noChangeArrowheads="1"/>
          </p:cNvSpPr>
          <p:nvPr/>
        </p:nvSpPr>
        <p:spPr bwMode="auto">
          <a:xfrm>
            <a:off x="4538661" y="3128342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0" name="Rectangle 34"/>
          <p:cNvSpPr>
            <a:spLocks noChangeArrowheads="1"/>
          </p:cNvSpPr>
          <p:nvPr/>
        </p:nvSpPr>
        <p:spPr bwMode="auto">
          <a:xfrm rot="5400000">
            <a:off x="3086478" y="3236722"/>
            <a:ext cx="14277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1" name="Rectangle 35"/>
          <p:cNvSpPr>
            <a:spLocks noChangeArrowheads="1"/>
          </p:cNvSpPr>
          <p:nvPr/>
        </p:nvSpPr>
        <p:spPr bwMode="auto">
          <a:xfrm rot="5400000">
            <a:off x="3086478" y="3010876"/>
            <a:ext cx="14277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2" name="Rectangle 36"/>
          <p:cNvSpPr>
            <a:spLocks noChangeArrowheads="1"/>
          </p:cNvSpPr>
          <p:nvPr/>
        </p:nvSpPr>
        <p:spPr bwMode="auto">
          <a:xfrm rot="5400000">
            <a:off x="3086478" y="3026451"/>
            <a:ext cx="14277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3" name="Rectangle 37"/>
          <p:cNvSpPr>
            <a:spLocks noChangeArrowheads="1"/>
          </p:cNvSpPr>
          <p:nvPr/>
        </p:nvSpPr>
        <p:spPr bwMode="auto">
          <a:xfrm rot="5400000">
            <a:off x="3007300" y="3152355"/>
            <a:ext cx="172630" cy="571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4" name="Rectangle 38"/>
          <p:cNvSpPr>
            <a:spLocks noChangeArrowheads="1"/>
          </p:cNvSpPr>
          <p:nvPr/>
        </p:nvSpPr>
        <p:spPr bwMode="auto">
          <a:xfrm rot="5400000">
            <a:off x="3086478" y="3223743"/>
            <a:ext cx="14277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5" name="Rectangle 39"/>
          <p:cNvSpPr>
            <a:spLocks noChangeArrowheads="1"/>
          </p:cNvSpPr>
          <p:nvPr/>
        </p:nvSpPr>
        <p:spPr bwMode="auto">
          <a:xfrm>
            <a:off x="1852756" y="3725408"/>
            <a:ext cx="280362" cy="275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" name="Rectangle 45"/>
          <p:cNvSpPr>
            <a:spLocks noChangeArrowheads="1"/>
          </p:cNvSpPr>
          <p:nvPr/>
        </p:nvSpPr>
        <p:spPr bwMode="auto">
          <a:xfrm>
            <a:off x="959753" y="3130938"/>
            <a:ext cx="306321" cy="10124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7" name="Rectangle 49"/>
          <p:cNvSpPr>
            <a:spLocks noChangeArrowheads="1"/>
          </p:cNvSpPr>
          <p:nvPr/>
        </p:nvSpPr>
        <p:spPr bwMode="auto">
          <a:xfrm>
            <a:off x="1465961" y="3151705"/>
            <a:ext cx="127201" cy="597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8" name="Rectangle 50"/>
          <p:cNvSpPr>
            <a:spLocks noChangeArrowheads="1"/>
          </p:cNvSpPr>
          <p:nvPr/>
        </p:nvSpPr>
        <p:spPr bwMode="auto">
          <a:xfrm>
            <a:off x="1452981" y="3128342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9" name="Rectangle 51"/>
          <p:cNvSpPr>
            <a:spLocks noChangeArrowheads="1"/>
          </p:cNvSpPr>
          <p:nvPr/>
        </p:nvSpPr>
        <p:spPr bwMode="auto">
          <a:xfrm>
            <a:off x="1494516" y="3211412"/>
            <a:ext cx="35046" cy="96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0" name="Rectangle 52"/>
          <p:cNvSpPr>
            <a:spLocks noChangeArrowheads="1"/>
          </p:cNvSpPr>
          <p:nvPr/>
        </p:nvSpPr>
        <p:spPr bwMode="auto">
          <a:xfrm>
            <a:off x="1494516" y="3063444"/>
            <a:ext cx="35046" cy="88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1" name="Rectangle 53"/>
          <p:cNvSpPr>
            <a:spLocks noChangeArrowheads="1"/>
          </p:cNvSpPr>
          <p:nvPr/>
        </p:nvSpPr>
        <p:spPr bwMode="auto">
          <a:xfrm>
            <a:off x="1468557" y="3268523"/>
            <a:ext cx="90858" cy="908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2" name="Rectangle 54"/>
          <p:cNvSpPr>
            <a:spLocks noChangeArrowheads="1"/>
          </p:cNvSpPr>
          <p:nvPr/>
        </p:nvSpPr>
        <p:spPr bwMode="auto">
          <a:xfrm>
            <a:off x="1440002" y="3363275"/>
            <a:ext cx="137585" cy="23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3" name="Rectangle 55"/>
          <p:cNvSpPr>
            <a:spLocks noChangeArrowheads="1"/>
          </p:cNvSpPr>
          <p:nvPr/>
        </p:nvSpPr>
        <p:spPr bwMode="auto">
          <a:xfrm>
            <a:off x="1440002" y="3386638"/>
            <a:ext cx="137585" cy="23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4" name="Rectangle 56"/>
          <p:cNvSpPr>
            <a:spLocks noChangeArrowheads="1"/>
          </p:cNvSpPr>
          <p:nvPr/>
        </p:nvSpPr>
        <p:spPr bwMode="auto">
          <a:xfrm>
            <a:off x="1372507" y="3426875"/>
            <a:ext cx="293341" cy="13239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5" name="Rectangle 57"/>
          <p:cNvSpPr>
            <a:spLocks noChangeArrowheads="1"/>
          </p:cNvSpPr>
          <p:nvPr/>
        </p:nvSpPr>
        <p:spPr bwMode="auto">
          <a:xfrm>
            <a:off x="1598354" y="2928455"/>
            <a:ext cx="67494" cy="513996"/>
          </a:xfrm>
          <a:prstGeom prst="rect">
            <a:avLst/>
          </a:prstGeom>
          <a:solidFill>
            <a:srgbClr val="502C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" name="Rectangle 58"/>
          <p:cNvSpPr>
            <a:spLocks noChangeArrowheads="1"/>
          </p:cNvSpPr>
          <p:nvPr/>
        </p:nvSpPr>
        <p:spPr bwMode="auto">
          <a:xfrm>
            <a:off x="1476345" y="2435226"/>
            <a:ext cx="72686" cy="1168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7" name="Rectangle 59"/>
          <p:cNvSpPr>
            <a:spLocks noChangeArrowheads="1"/>
          </p:cNvSpPr>
          <p:nvPr/>
        </p:nvSpPr>
        <p:spPr bwMode="auto">
          <a:xfrm>
            <a:off x="1491920" y="2448206"/>
            <a:ext cx="41535" cy="856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8" name="Rectangle 60"/>
          <p:cNvSpPr>
            <a:spLocks noChangeArrowheads="1"/>
          </p:cNvSpPr>
          <p:nvPr/>
        </p:nvSpPr>
        <p:spPr bwMode="auto">
          <a:xfrm>
            <a:off x="1494516" y="2552043"/>
            <a:ext cx="35046" cy="488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9" name="Rectangle 61"/>
          <p:cNvSpPr>
            <a:spLocks noChangeArrowheads="1"/>
          </p:cNvSpPr>
          <p:nvPr/>
        </p:nvSpPr>
        <p:spPr bwMode="auto">
          <a:xfrm>
            <a:off x="1473749" y="3042676"/>
            <a:ext cx="72686" cy="23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0" name="Rectangle 62"/>
          <p:cNvSpPr>
            <a:spLocks noChangeArrowheads="1"/>
          </p:cNvSpPr>
          <p:nvPr/>
        </p:nvSpPr>
        <p:spPr bwMode="auto">
          <a:xfrm>
            <a:off x="1473749" y="3021908"/>
            <a:ext cx="72686" cy="23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1" name="Rectangle 63"/>
          <p:cNvSpPr>
            <a:spLocks noChangeArrowheads="1"/>
          </p:cNvSpPr>
          <p:nvPr/>
        </p:nvSpPr>
        <p:spPr bwMode="auto">
          <a:xfrm>
            <a:off x="1665848" y="3151705"/>
            <a:ext cx="1510837" cy="597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2" name="Rectangle 66"/>
          <p:cNvSpPr>
            <a:spLocks noChangeArrowheads="1"/>
          </p:cNvSpPr>
          <p:nvPr/>
        </p:nvSpPr>
        <p:spPr bwMode="auto">
          <a:xfrm>
            <a:off x="1902079" y="3125746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3" name="Rectangle 67"/>
          <p:cNvSpPr>
            <a:spLocks noChangeArrowheads="1"/>
          </p:cNvSpPr>
          <p:nvPr/>
        </p:nvSpPr>
        <p:spPr bwMode="auto">
          <a:xfrm>
            <a:off x="1886503" y="3125746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4" name="Rectangle 68"/>
          <p:cNvSpPr>
            <a:spLocks noChangeArrowheads="1"/>
          </p:cNvSpPr>
          <p:nvPr/>
        </p:nvSpPr>
        <p:spPr bwMode="auto">
          <a:xfrm>
            <a:off x="2076007" y="3125746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5" name="Rectangle 69"/>
          <p:cNvSpPr>
            <a:spLocks noChangeArrowheads="1"/>
          </p:cNvSpPr>
          <p:nvPr/>
        </p:nvSpPr>
        <p:spPr bwMode="auto">
          <a:xfrm>
            <a:off x="2060431" y="3125746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6" name="Rectangle 70"/>
          <p:cNvSpPr>
            <a:spLocks noChangeArrowheads="1"/>
          </p:cNvSpPr>
          <p:nvPr/>
        </p:nvSpPr>
        <p:spPr bwMode="auto">
          <a:xfrm>
            <a:off x="1972169" y="3053060"/>
            <a:ext cx="46727" cy="21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7" name="Oval 71"/>
          <p:cNvSpPr>
            <a:spLocks noChangeArrowheads="1"/>
          </p:cNvSpPr>
          <p:nvPr/>
        </p:nvSpPr>
        <p:spPr bwMode="auto">
          <a:xfrm>
            <a:off x="1948806" y="3136130"/>
            <a:ext cx="98646" cy="9864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8" name="Rectangle 72"/>
          <p:cNvSpPr>
            <a:spLocks noChangeArrowheads="1"/>
          </p:cNvSpPr>
          <p:nvPr/>
        </p:nvSpPr>
        <p:spPr bwMode="auto">
          <a:xfrm>
            <a:off x="1966977" y="3077722"/>
            <a:ext cx="58409" cy="142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9" name="Rectangle 73"/>
          <p:cNvSpPr>
            <a:spLocks noChangeArrowheads="1"/>
          </p:cNvSpPr>
          <p:nvPr/>
        </p:nvSpPr>
        <p:spPr bwMode="auto">
          <a:xfrm>
            <a:off x="1966977" y="3088105"/>
            <a:ext cx="58409" cy="142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0" name="Rectangle 74"/>
          <p:cNvSpPr>
            <a:spLocks noChangeArrowheads="1"/>
          </p:cNvSpPr>
          <p:nvPr/>
        </p:nvSpPr>
        <p:spPr bwMode="auto">
          <a:xfrm>
            <a:off x="1966977" y="3249054"/>
            <a:ext cx="58409" cy="142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1" name="Rectangle 75"/>
          <p:cNvSpPr>
            <a:spLocks noChangeArrowheads="1"/>
          </p:cNvSpPr>
          <p:nvPr/>
        </p:nvSpPr>
        <p:spPr bwMode="auto">
          <a:xfrm>
            <a:off x="1966977" y="3262033"/>
            <a:ext cx="58409" cy="142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2" name="Rectangle 76"/>
          <p:cNvSpPr>
            <a:spLocks noChangeArrowheads="1"/>
          </p:cNvSpPr>
          <p:nvPr/>
        </p:nvSpPr>
        <p:spPr bwMode="auto">
          <a:xfrm>
            <a:off x="1961786" y="3862993"/>
            <a:ext cx="72686" cy="298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3" name="Group 77"/>
          <p:cNvGrpSpPr>
            <a:grpSpLocks/>
          </p:cNvGrpSpPr>
          <p:nvPr/>
        </p:nvGrpSpPr>
        <p:grpSpPr bwMode="auto">
          <a:xfrm>
            <a:off x="2696437" y="3125746"/>
            <a:ext cx="32450" cy="106434"/>
            <a:chOff x="1994" y="2060"/>
            <a:chExt cx="25" cy="82"/>
          </a:xfrm>
        </p:grpSpPr>
        <p:sp>
          <p:nvSpPr>
            <p:cNvPr id="304" name="Rectangle 78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" name="Rectangle 79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6" name="Rectangle 80"/>
          <p:cNvSpPr>
            <a:spLocks noChangeArrowheads="1"/>
          </p:cNvSpPr>
          <p:nvPr/>
        </p:nvSpPr>
        <p:spPr bwMode="auto">
          <a:xfrm>
            <a:off x="2922283" y="3128342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" name="Rectangle 81"/>
          <p:cNvSpPr>
            <a:spLocks noChangeArrowheads="1"/>
          </p:cNvSpPr>
          <p:nvPr/>
        </p:nvSpPr>
        <p:spPr bwMode="auto">
          <a:xfrm>
            <a:off x="2904112" y="3128342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" name="Rectangle 82"/>
          <p:cNvSpPr>
            <a:spLocks noChangeArrowheads="1"/>
          </p:cNvSpPr>
          <p:nvPr/>
        </p:nvSpPr>
        <p:spPr bwMode="auto">
          <a:xfrm>
            <a:off x="2984586" y="3125746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9" name="Rectangle 83"/>
          <p:cNvSpPr>
            <a:spLocks noChangeArrowheads="1"/>
          </p:cNvSpPr>
          <p:nvPr/>
        </p:nvSpPr>
        <p:spPr bwMode="auto">
          <a:xfrm>
            <a:off x="3002758" y="3125746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0" name="Oval 84"/>
          <p:cNvSpPr>
            <a:spLocks noChangeArrowheads="1"/>
          </p:cNvSpPr>
          <p:nvPr/>
        </p:nvSpPr>
        <p:spPr bwMode="auto">
          <a:xfrm>
            <a:off x="3020929" y="3102383"/>
            <a:ext cx="145373" cy="14537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1" name="Group 85"/>
          <p:cNvGrpSpPr>
            <a:grpSpLocks/>
          </p:cNvGrpSpPr>
          <p:nvPr/>
        </p:nvGrpSpPr>
        <p:grpSpPr bwMode="auto">
          <a:xfrm>
            <a:off x="2756143" y="3049166"/>
            <a:ext cx="122009" cy="268679"/>
            <a:chOff x="2040" y="2001"/>
            <a:chExt cx="94" cy="207"/>
          </a:xfrm>
        </p:grpSpPr>
        <p:sp>
          <p:nvSpPr>
            <p:cNvPr id="312" name="Rectangle 86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" name="Rectangle 87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" name="Rectangle 88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" name="Oval 89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" name="Rectangle 90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" name="Rectangle 91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8" name="Group 114"/>
          <p:cNvGrpSpPr>
            <a:grpSpLocks/>
          </p:cNvGrpSpPr>
          <p:nvPr/>
        </p:nvGrpSpPr>
        <p:grpSpPr bwMode="auto">
          <a:xfrm>
            <a:off x="2353773" y="3125746"/>
            <a:ext cx="32450" cy="106434"/>
            <a:chOff x="1994" y="2060"/>
            <a:chExt cx="25" cy="82"/>
          </a:xfrm>
        </p:grpSpPr>
        <p:sp>
          <p:nvSpPr>
            <p:cNvPr id="319" name="Rectangle 115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" name="Rectangle 116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1" name="Group 117"/>
          <p:cNvGrpSpPr>
            <a:grpSpLocks/>
          </p:cNvGrpSpPr>
          <p:nvPr/>
        </p:nvGrpSpPr>
        <p:grpSpPr bwMode="auto">
          <a:xfrm>
            <a:off x="2444630" y="3128342"/>
            <a:ext cx="32450" cy="106434"/>
            <a:chOff x="1994" y="2060"/>
            <a:chExt cx="25" cy="82"/>
          </a:xfrm>
        </p:grpSpPr>
        <p:sp>
          <p:nvSpPr>
            <p:cNvPr id="322" name="Rectangle 118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" name="Rectangle 119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4" name="Rectangle 120"/>
          <p:cNvSpPr>
            <a:spLocks noChangeArrowheads="1"/>
          </p:cNvSpPr>
          <p:nvPr/>
        </p:nvSpPr>
        <p:spPr bwMode="auto">
          <a:xfrm>
            <a:off x="2384924" y="3154301"/>
            <a:ext cx="57111" cy="545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5" name="Line 135"/>
          <p:cNvSpPr>
            <a:spLocks noChangeShapeType="1"/>
          </p:cNvSpPr>
          <p:nvPr/>
        </p:nvSpPr>
        <p:spPr bwMode="auto">
          <a:xfrm flipV="1">
            <a:off x="2818446" y="3323038"/>
            <a:ext cx="0" cy="550339"/>
          </a:xfrm>
          <a:prstGeom prst="line">
            <a:avLst/>
          </a:prstGeom>
          <a:noFill/>
          <a:ln w="9525">
            <a:solidFill>
              <a:srgbClr val="502CD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6" name="Rectangle 136"/>
          <p:cNvSpPr>
            <a:spLocks noChangeArrowheads="1"/>
          </p:cNvSpPr>
          <p:nvPr/>
        </p:nvSpPr>
        <p:spPr bwMode="auto">
          <a:xfrm rot="2700000">
            <a:off x="2765879" y="3879217"/>
            <a:ext cx="88262" cy="29854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7" name="Rectangle 137"/>
          <p:cNvSpPr>
            <a:spLocks noChangeArrowheads="1"/>
          </p:cNvSpPr>
          <p:nvPr/>
        </p:nvSpPr>
        <p:spPr bwMode="auto">
          <a:xfrm rot="18900000">
            <a:off x="3366189" y="3868185"/>
            <a:ext cx="88262" cy="29854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8" name="Line 138"/>
          <p:cNvSpPr>
            <a:spLocks noChangeShapeType="1"/>
          </p:cNvSpPr>
          <p:nvPr/>
        </p:nvSpPr>
        <p:spPr bwMode="auto">
          <a:xfrm flipH="1">
            <a:off x="2818446" y="3875973"/>
            <a:ext cx="573703" cy="0"/>
          </a:xfrm>
          <a:prstGeom prst="line">
            <a:avLst/>
          </a:prstGeom>
          <a:noFill/>
          <a:ln w="9525">
            <a:solidFill>
              <a:srgbClr val="502C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9" name="Oval 139"/>
          <p:cNvSpPr>
            <a:spLocks noChangeArrowheads="1"/>
          </p:cNvSpPr>
          <p:nvPr/>
        </p:nvSpPr>
        <p:spPr bwMode="auto">
          <a:xfrm>
            <a:off x="3355805" y="3478794"/>
            <a:ext cx="72686" cy="4153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0" name="Oval 140"/>
          <p:cNvSpPr>
            <a:spLocks noChangeArrowheads="1"/>
          </p:cNvSpPr>
          <p:nvPr/>
        </p:nvSpPr>
        <p:spPr bwMode="auto">
          <a:xfrm>
            <a:off x="3355805" y="3489178"/>
            <a:ext cx="72686" cy="4153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1" name="Line 141"/>
          <p:cNvSpPr>
            <a:spLocks noChangeShapeType="1"/>
          </p:cNvSpPr>
          <p:nvPr/>
        </p:nvSpPr>
        <p:spPr bwMode="auto">
          <a:xfrm flipH="1" flipV="1">
            <a:off x="3392149" y="3512541"/>
            <a:ext cx="2596" cy="353048"/>
          </a:xfrm>
          <a:prstGeom prst="line">
            <a:avLst/>
          </a:prstGeom>
          <a:noFill/>
          <a:ln w="9525">
            <a:solidFill>
              <a:srgbClr val="502C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2" name="Line 143"/>
          <p:cNvSpPr>
            <a:spLocks noChangeShapeType="1"/>
          </p:cNvSpPr>
          <p:nvPr/>
        </p:nvSpPr>
        <p:spPr bwMode="auto">
          <a:xfrm>
            <a:off x="1995533" y="3276311"/>
            <a:ext cx="0" cy="58149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3" name="Rectangle 155"/>
          <p:cNvSpPr>
            <a:spLocks noChangeArrowheads="1"/>
          </p:cNvSpPr>
          <p:nvPr/>
        </p:nvSpPr>
        <p:spPr bwMode="auto">
          <a:xfrm>
            <a:off x="1707383" y="2860960"/>
            <a:ext cx="72686" cy="2933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4" name="Group 156"/>
          <p:cNvGrpSpPr>
            <a:grpSpLocks/>
          </p:cNvGrpSpPr>
          <p:nvPr/>
        </p:nvGrpSpPr>
        <p:grpSpPr bwMode="auto">
          <a:xfrm>
            <a:off x="1697000" y="3133534"/>
            <a:ext cx="96050" cy="96050"/>
            <a:chOff x="1224" y="2066"/>
            <a:chExt cx="74" cy="74"/>
          </a:xfrm>
        </p:grpSpPr>
        <p:sp>
          <p:nvSpPr>
            <p:cNvPr id="335" name="Oval 157"/>
            <p:cNvSpPr>
              <a:spLocks noChangeArrowheads="1"/>
            </p:cNvSpPr>
            <p:nvPr/>
          </p:nvSpPr>
          <p:spPr bwMode="auto">
            <a:xfrm>
              <a:off x="1224" y="2066"/>
              <a:ext cx="74" cy="7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6" name="Line 158"/>
            <p:cNvSpPr>
              <a:spLocks noChangeShapeType="1"/>
            </p:cNvSpPr>
            <p:nvPr/>
          </p:nvSpPr>
          <p:spPr bwMode="auto">
            <a:xfrm flipH="1">
              <a:off x="1238" y="2078"/>
              <a:ext cx="48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7" name="Line 159"/>
            <p:cNvSpPr>
              <a:spLocks noChangeShapeType="1"/>
            </p:cNvSpPr>
            <p:nvPr/>
          </p:nvSpPr>
          <p:spPr bwMode="auto">
            <a:xfrm flipH="1" flipV="1">
              <a:off x="1236" y="2080"/>
              <a:ext cx="5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8" name="Rectangle 160"/>
          <p:cNvSpPr>
            <a:spLocks noChangeArrowheads="1"/>
          </p:cNvSpPr>
          <p:nvPr/>
        </p:nvSpPr>
        <p:spPr bwMode="auto">
          <a:xfrm>
            <a:off x="1686616" y="2859663"/>
            <a:ext cx="111625" cy="298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9" name="Rectangle 161"/>
          <p:cNvSpPr>
            <a:spLocks noChangeArrowheads="1"/>
          </p:cNvSpPr>
          <p:nvPr/>
        </p:nvSpPr>
        <p:spPr bwMode="auto">
          <a:xfrm>
            <a:off x="1686616" y="2833703"/>
            <a:ext cx="111625" cy="298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0" name="Rectangle 162"/>
          <p:cNvSpPr>
            <a:spLocks noChangeArrowheads="1"/>
          </p:cNvSpPr>
          <p:nvPr/>
        </p:nvSpPr>
        <p:spPr bwMode="auto">
          <a:xfrm>
            <a:off x="1600950" y="2700012"/>
            <a:ext cx="293341" cy="13239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1" name="Rectangle 163"/>
          <p:cNvSpPr>
            <a:spLocks noChangeArrowheads="1"/>
          </p:cNvSpPr>
          <p:nvPr/>
        </p:nvSpPr>
        <p:spPr bwMode="auto">
          <a:xfrm>
            <a:off x="3057272" y="2822021"/>
            <a:ext cx="72686" cy="2336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2" name="Rectangle 164"/>
          <p:cNvSpPr>
            <a:spLocks noChangeArrowheads="1"/>
          </p:cNvSpPr>
          <p:nvPr/>
        </p:nvSpPr>
        <p:spPr bwMode="auto">
          <a:xfrm>
            <a:off x="3033909" y="2859663"/>
            <a:ext cx="111625" cy="298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3" name="Rectangle 165"/>
          <p:cNvSpPr>
            <a:spLocks noChangeArrowheads="1"/>
          </p:cNvSpPr>
          <p:nvPr/>
        </p:nvSpPr>
        <p:spPr bwMode="auto">
          <a:xfrm>
            <a:off x="3033909" y="2828511"/>
            <a:ext cx="111625" cy="298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4" name="Rectangle 166"/>
          <p:cNvSpPr>
            <a:spLocks noChangeArrowheads="1"/>
          </p:cNvSpPr>
          <p:nvPr/>
        </p:nvSpPr>
        <p:spPr bwMode="auto">
          <a:xfrm>
            <a:off x="2948243" y="2694820"/>
            <a:ext cx="293341" cy="13239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5" name="Group 167"/>
          <p:cNvGrpSpPr>
            <a:grpSpLocks/>
          </p:cNvGrpSpPr>
          <p:nvPr/>
        </p:nvGrpSpPr>
        <p:grpSpPr bwMode="auto">
          <a:xfrm>
            <a:off x="3589440" y="3041378"/>
            <a:ext cx="122009" cy="268679"/>
            <a:chOff x="2040" y="2001"/>
            <a:chExt cx="94" cy="207"/>
          </a:xfrm>
        </p:grpSpPr>
        <p:sp>
          <p:nvSpPr>
            <p:cNvPr id="346" name="Rectangle 168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7" name="Rectangle 169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" name="Rectangle 170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9" name="Oval 171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0" name="Rectangle 172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1" name="Rectangle 173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2" name="Rectangle 174"/>
          <p:cNvSpPr>
            <a:spLocks noChangeArrowheads="1"/>
          </p:cNvSpPr>
          <p:nvPr/>
        </p:nvSpPr>
        <p:spPr bwMode="auto">
          <a:xfrm>
            <a:off x="3612804" y="2806445"/>
            <a:ext cx="72686" cy="2336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3" name="Rectangle 175"/>
          <p:cNvSpPr>
            <a:spLocks noChangeArrowheads="1"/>
          </p:cNvSpPr>
          <p:nvPr/>
        </p:nvSpPr>
        <p:spPr bwMode="auto">
          <a:xfrm>
            <a:off x="3589440" y="2844087"/>
            <a:ext cx="111625" cy="298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4" name="Rectangle 176"/>
          <p:cNvSpPr>
            <a:spLocks noChangeArrowheads="1"/>
          </p:cNvSpPr>
          <p:nvPr/>
        </p:nvSpPr>
        <p:spPr bwMode="auto">
          <a:xfrm>
            <a:off x="3589440" y="2812936"/>
            <a:ext cx="111625" cy="298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5" name="Rectangle 177"/>
          <p:cNvSpPr>
            <a:spLocks noChangeArrowheads="1"/>
          </p:cNvSpPr>
          <p:nvPr/>
        </p:nvSpPr>
        <p:spPr bwMode="auto">
          <a:xfrm>
            <a:off x="3503774" y="2679244"/>
            <a:ext cx="293341" cy="13239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6" name="Group 212"/>
          <p:cNvGrpSpPr>
            <a:grpSpLocks/>
          </p:cNvGrpSpPr>
          <p:nvPr/>
        </p:nvGrpSpPr>
        <p:grpSpPr bwMode="auto">
          <a:xfrm>
            <a:off x="2101966" y="3104979"/>
            <a:ext cx="85666" cy="151863"/>
            <a:chOff x="1536" y="2044"/>
            <a:chExt cx="66" cy="117"/>
          </a:xfrm>
        </p:grpSpPr>
        <p:sp>
          <p:nvSpPr>
            <p:cNvPr id="357" name="Rectangle 213"/>
            <p:cNvSpPr>
              <a:spLocks noChangeArrowheads="1"/>
            </p:cNvSpPr>
            <p:nvPr/>
          </p:nvSpPr>
          <p:spPr bwMode="auto">
            <a:xfrm>
              <a:off x="1536" y="2134"/>
              <a:ext cx="66" cy="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" name="Rectangle 214"/>
            <p:cNvSpPr>
              <a:spLocks noChangeArrowheads="1"/>
            </p:cNvSpPr>
            <p:nvPr/>
          </p:nvSpPr>
          <p:spPr bwMode="auto">
            <a:xfrm>
              <a:off x="1536" y="2044"/>
              <a:ext cx="66" cy="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" name="Rectangle 215"/>
            <p:cNvSpPr>
              <a:spLocks noChangeArrowheads="1"/>
            </p:cNvSpPr>
            <p:nvPr/>
          </p:nvSpPr>
          <p:spPr bwMode="auto">
            <a:xfrm>
              <a:off x="1546" y="2058"/>
              <a:ext cx="46" cy="88"/>
            </a:xfrm>
            <a:prstGeom prst="rect">
              <a:avLst/>
            </a:prstGeom>
            <a:solidFill>
              <a:srgbClr val="502C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0" name="Rectangle 216"/>
            <p:cNvSpPr>
              <a:spLocks noChangeArrowheads="1"/>
            </p:cNvSpPr>
            <p:nvPr/>
          </p:nvSpPr>
          <p:spPr bwMode="auto">
            <a:xfrm>
              <a:off x="1536" y="2094"/>
              <a:ext cx="66" cy="1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1" name="Line 217"/>
          <p:cNvSpPr>
            <a:spLocks noChangeShapeType="1"/>
          </p:cNvSpPr>
          <p:nvPr/>
        </p:nvSpPr>
        <p:spPr bwMode="auto">
          <a:xfrm flipH="1">
            <a:off x="3044293" y="3130938"/>
            <a:ext cx="101242" cy="10124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2" name="Line 221"/>
          <p:cNvSpPr>
            <a:spLocks noChangeShapeType="1"/>
          </p:cNvSpPr>
          <p:nvPr/>
        </p:nvSpPr>
        <p:spPr bwMode="auto">
          <a:xfrm flipH="1">
            <a:off x="3145534" y="2663669"/>
            <a:ext cx="218059" cy="467269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3" name="Rectangle 257"/>
          <p:cNvSpPr>
            <a:spLocks noChangeArrowheads="1"/>
          </p:cNvSpPr>
          <p:nvPr/>
        </p:nvSpPr>
        <p:spPr bwMode="auto">
          <a:xfrm>
            <a:off x="2208400" y="3068635"/>
            <a:ext cx="124605" cy="24401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4" name="Line 258"/>
          <p:cNvSpPr>
            <a:spLocks noChangeShapeType="1"/>
          </p:cNvSpPr>
          <p:nvPr/>
        </p:nvSpPr>
        <p:spPr bwMode="auto">
          <a:xfrm flipH="1" flipV="1">
            <a:off x="2270702" y="2516999"/>
            <a:ext cx="0" cy="530869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5" name="Line 258"/>
          <p:cNvSpPr>
            <a:spLocks noChangeShapeType="1"/>
          </p:cNvSpPr>
          <p:nvPr/>
        </p:nvSpPr>
        <p:spPr bwMode="auto">
          <a:xfrm flipH="1" flipV="1">
            <a:off x="2002023" y="3935679"/>
            <a:ext cx="0" cy="3270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6" name="Rectangle 32"/>
          <p:cNvSpPr>
            <a:spLocks noChangeArrowheads="1"/>
          </p:cNvSpPr>
          <p:nvPr/>
        </p:nvSpPr>
        <p:spPr bwMode="auto">
          <a:xfrm>
            <a:off x="4554643" y="3126739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7" name="Groupe 366"/>
          <p:cNvGrpSpPr/>
          <p:nvPr/>
        </p:nvGrpSpPr>
        <p:grpSpPr>
          <a:xfrm>
            <a:off x="2477080" y="2953380"/>
            <a:ext cx="219357" cy="448834"/>
            <a:chOff x="2897188" y="3068960"/>
            <a:chExt cx="268287" cy="548953"/>
          </a:xfrm>
        </p:grpSpPr>
        <p:sp>
          <p:nvSpPr>
            <p:cNvPr id="368" name="Rectangle à coins arrondis 367"/>
            <p:cNvSpPr/>
            <p:nvPr/>
          </p:nvSpPr>
          <p:spPr>
            <a:xfrm>
              <a:off x="2897188" y="3068960"/>
              <a:ext cx="259569" cy="188913"/>
            </a:xfrm>
            <a:prstGeom prst="roundRect">
              <a:avLst>
                <a:gd name="adj" fmla="val 36835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9" name="Rectangle à coins arrondis 368"/>
            <p:cNvSpPr/>
            <p:nvPr/>
          </p:nvSpPr>
          <p:spPr>
            <a:xfrm>
              <a:off x="2905906" y="3429000"/>
              <a:ext cx="259569" cy="188913"/>
            </a:xfrm>
            <a:prstGeom prst="roundRect">
              <a:avLst>
                <a:gd name="adj" fmla="val 36835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0" name="Rectangle 57"/>
            <p:cNvSpPr>
              <a:spLocks noChangeArrowheads="1"/>
            </p:cNvSpPr>
            <p:nvPr/>
          </p:nvSpPr>
          <p:spPr bwMode="auto">
            <a:xfrm>
              <a:off x="2963710" y="3135312"/>
              <a:ext cx="152103" cy="428178"/>
            </a:xfrm>
            <a:prstGeom prst="rect">
              <a:avLst/>
            </a:prstGeom>
            <a:solidFill>
              <a:srgbClr val="502C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1" name="Groupe 370"/>
          <p:cNvGrpSpPr/>
          <p:nvPr/>
        </p:nvGrpSpPr>
        <p:grpSpPr>
          <a:xfrm>
            <a:off x="3205241" y="2949485"/>
            <a:ext cx="219357" cy="448834"/>
            <a:chOff x="2897188" y="3068960"/>
            <a:chExt cx="268287" cy="548953"/>
          </a:xfrm>
        </p:grpSpPr>
        <p:sp>
          <p:nvSpPr>
            <p:cNvPr id="372" name="Rectangle à coins arrondis 371"/>
            <p:cNvSpPr/>
            <p:nvPr/>
          </p:nvSpPr>
          <p:spPr>
            <a:xfrm>
              <a:off x="2897188" y="3068960"/>
              <a:ext cx="259569" cy="188913"/>
            </a:xfrm>
            <a:prstGeom prst="roundRect">
              <a:avLst>
                <a:gd name="adj" fmla="val 36835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3" name="Rectangle à coins arrondis 372"/>
            <p:cNvSpPr/>
            <p:nvPr/>
          </p:nvSpPr>
          <p:spPr>
            <a:xfrm>
              <a:off x="2905906" y="3429000"/>
              <a:ext cx="259569" cy="188913"/>
            </a:xfrm>
            <a:prstGeom prst="roundRect">
              <a:avLst>
                <a:gd name="adj" fmla="val 36835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4" name="Rectangle 57"/>
            <p:cNvSpPr>
              <a:spLocks noChangeArrowheads="1"/>
            </p:cNvSpPr>
            <p:nvPr/>
          </p:nvSpPr>
          <p:spPr bwMode="auto">
            <a:xfrm>
              <a:off x="2963710" y="3135312"/>
              <a:ext cx="152103" cy="428178"/>
            </a:xfrm>
            <a:prstGeom prst="rect">
              <a:avLst/>
            </a:prstGeom>
            <a:solidFill>
              <a:srgbClr val="502C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5" name="Groupe 374"/>
          <p:cNvGrpSpPr/>
          <p:nvPr/>
        </p:nvGrpSpPr>
        <p:grpSpPr>
          <a:xfrm>
            <a:off x="3743250" y="2940916"/>
            <a:ext cx="219357" cy="448834"/>
            <a:chOff x="2897188" y="3068960"/>
            <a:chExt cx="268287" cy="548953"/>
          </a:xfrm>
        </p:grpSpPr>
        <p:sp>
          <p:nvSpPr>
            <p:cNvPr id="376" name="Rectangle à coins arrondis 375"/>
            <p:cNvSpPr/>
            <p:nvPr/>
          </p:nvSpPr>
          <p:spPr>
            <a:xfrm>
              <a:off x="2897188" y="3068960"/>
              <a:ext cx="259569" cy="188913"/>
            </a:xfrm>
            <a:prstGeom prst="roundRect">
              <a:avLst>
                <a:gd name="adj" fmla="val 36835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7" name="Rectangle à coins arrondis 376"/>
            <p:cNvSpPr/>
            <p:nvPr/>
          </p:nvSpPr>
          <p:spPr>
            <a:xfrm>
              <a:off x="2905906" y="3429000"/>
              <a:ext cx="259569" cy="188913"/>
            </a:xfrm>
            <a:prstGeom prst="roundRect">
              <a:avLst>
                <a:gd name="adj" fmla="val 36835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8" name="Rectangle 57"/>
            <p:cNvSpPr>
              <a:spLocks noChangeArrowheads="1"/>
            </p:cNvSpPr>
            <p:nvPr/>
          </p:nvSpPr>
          <p:spPr bwMode="auto">
            <a:xfrm>
              <a:off x="2963710" y="3135312"/>
              <a:ext cx="152103" cy="428178"/>
            </a:xfrm>
            <a:prstGeom prst="rect">
              <a:avLst/>
            </a:prstGeom>
            <a:solidFill>
              <a:srgbClr val="502C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9" name="Group 167"/>
          <p:cNvGrpSpPr>
            <a:grpSpLocks/>
          </p:cNvGrpSpPr>
          <p:nvPr/>
        </p:nvGrpSpPr>
        <p:grpSpPr bwMode="auto">
          <a:xfrm>
            <a:off x="4021665" y="3047219"/>
            <a:ext cx="122009" cy="268679"/>
            <a:chOff x="2040" y="2001"/>
            <a:chExt cx="94" cy="207"/>
          </a:xfrm>
        </p:grpSpPr>
        <p:sp>
          <p:nvSpPr>
            <p:cNvPr id="380" name="Rectangle 168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1" name="Rectangle 169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2" name="Rectangle 170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3" name="Oval 171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4" name="Rectangle 172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5" name="Rectangle 173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6" name="Rectangle 97"/>
          <p:cNvSpPr>
            <a:spLocks noChangeArrowheads="1"/>
          </p:cNvSpPr>
          <p:nvPr/>
        </p:nvSpPr>
        <p:spPr bwMode="auto">
          <a:xfrm rot="3600000">
            <a:off x="5209354" y="4328936"/>
            <a:ext cx="694414" cy="571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7" name="Rectangle 2"/>
          <p:cNvSpPr>
            <a:spLocks noChangeArrowheads="1"/>
          </p:cNvSpPr>
          <p:nvPr/>
        </p:nvSpPr>
        <p:spPr bwMode="auto">
          <a:xfrm>
            <a:off x="4575269" y="3363275"/>
            <a:ext cx="177822" cy="16614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8" name="Line 10"/>
          <p:cNvSpPr>
            <a:spLocks noChangeShapeType="1"/>
          </p:cNvSpPr>
          <p:nvPr/>
        </p:nvSpPr>
        <p:spPr bwMode="auto">
          <a:xfrm>
            <a:off x="4389659" y="2990757"/>
            <a:ext cx="16665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" name="Line 11"/>
          <p:cNvSpPr>
            <a:spLocks noChangeShapeType="1"/>
          </p:cNvSpPr>
          <p:nvPr/>
        </p:nvSpPr>
        <p:spPr bwMode="auto">
          <a:xfrm>
            <a:off x="5433227" y="3369764"/>
            <a:ext cx="6230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0" name="Line 12"/>
          <p:cNvSpPr>
            <a:spLocks noChangeShapeType="1"/>
          </p:cNvSpPr>
          <p:nvPr/>
        </p:nvSpPr>
        <p:spPr bwMode="auto">
          <a:xfrm>
            <a:off x="5315112" y="3568354"/>
            <a:ext cx="575000" cy="9851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1" name="Line 13"/>
          <p:cNvSpPr>
            <a:spLocks noChangeShapeType="1"/>
          </p:cNvSpPr>
          <p:nvPr/>
        </p:nvSpPr>
        <p:spPr bwMode="auto">
          <a:xfrm>
            <a:off x="4767368" y="3369764"/>
            <a:ext cx="800847" cy="13706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2" name="Line 14"/>
          <p:cNvSpPr>
            <a:spLocks noChangeShapeType="1"/>
          </p:cNvSpPr>
          <p:nvPr/>
        </p:nvSpPr>
        <p:spPr bwMode="auto">
          <a:xfrm flipV="1">
            <a:off x="5573407" y="4558705"/>
            <a:ext cx="316705" cy="1817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3" name="Line 15"/>
          <p:cNvSpPr>
            <a:spLocks noChangeShapeType="1"/>
          </p:cNvSpPr>
          <p:nvPr/>
        </p:nvSpPr>
        <p:spPr bwMode="auto">
          <a:xfrm>
            <a:off x="4389659" y="2990757"/>
            <a:ext cx="0" cy="3738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4" name="Line 16"/>
          <p:cNvSpPr>
            <a:spLocks noChangeShapeType="1"/>
          </p:cNvSpPr>
          <p:nvPr/>
        </p:nvSpPr>
        <p:spPr bwMode="auto">
          <a:xfrm>
            <a:off x="4389659" y="3364573"/>
            <a:ext cx="3738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5" name="Line 17"/>
          <p:cNvSpPr>
            <a:spLocks noChangeShapeType="1"/>
          </p:cNvSpPr>
          <p:nvPr/>
        </p:nvSpPr>
        <p:spPr bwMode="auto">
          <a:xfrm flipH="1">
            <a:off x="5313813" y="3367169"/>
            <a:ext cx="118116" cy="2024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6" name="Rectangle 33"/>
          <p:cNvSpPr>
            <a:spLocks noChangeArrowheads="1"/>
          </p:cNvSpPr>
          <p:nvPr/>
        </p:nvSpPr>
        <p:spPr bwMode="auto">
          <a:xfrm>
            <a:off x="4278033" y="3130938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7" name="Rectangle 92"/>
          <p:cNvSpPr>
            <a:spLocks noChangeArrowheads="1"/>
          </p:cNvSpPr>
          <p:nvPr/>
        </p:nvSpPr>
        <p:spPr bwMode="auto">
          <a:xfrm>
            <a:off x="4288417" y="3149110"/>
            <a:ext cx="1538095" cy="571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8" name="Rectangle 93"/>
          <p:cNvSpPr>
            <a:spLocks noChangeArrowheads="1"/>
          </p:cNvSpPr>
          <p:nvPr/>
        </p:nvSpPr>
        <p:spPr bwMode="auto">
          <a:xfrm>
            <a:off x="4420810" y="3123150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" name="Rectangle 94"/>
          <p:cNvSpPr>
            <a:spLocks noChangeArrowheads="1"/>
          </p:cNvSpPr>
          <p:nvPr/>
        </p:nvSpPr>
        <p:spPr bwMode="auto">
          <a:xfrm>
            <a:off x="4405234" y="3123150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0" name="Rectangle 95"/>
          <p:cNvSpPr>
            <a:spLocks noChangeArrowheads="1"/>
          </p:cNvSpPr>
          <p:nvPr/>
        </p:nvSpPr>
        <p:spPr bwMode="auto">
          <a:xfrm>
            <a:off x="5845981" y="3120554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1" name="Rectangle 96"/>
          <p:cNvSpPr>
            <a:spLocks noChangeArrowheads="1"/>
          </p:cNvSpPr>
          <p:nvPr/>
        </p:nvSpPr>
        <p:spPr bwMode="auto">
          <a:xfrm>
            <a:off x="5830405" y="3120554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2" name="Rectangle 97"/>
          <p:cNvSpPr>
            <a:spLocks noChangeArrowheads="1"/>
          </p:cNvSpPr>
          <p:nvPr/>
        </p:nvSpPr>
        <p:spPr bwMode="auto">
          <a:xfrm rot="3600000">
            <a:off x="4732374" y="3644339"/>
            <a:ext cx="856159" cy="571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03" name="Groupe 402"/>
          <p:cNvGrpSpPr/>
          <p:nvPr/>
        </p:nvGrpSpPr>
        <p:grpSpPr>
          <a:xfrm>
            <a:off x="4503346" y="3052411"/>
            <a:ext cx="520255" cy="411456"/>
            <a:chOff x="5921375" y="3225800"/>
            <a:chExt cx="835025" cy="660400"/>
          </a:xfrm>
        </p:grpSpPr>
        <p:sp>
          <p:nvSpPr>
            <p:cNvPr id="404" name="Freeform 98"/>
            <p:cNvSpPr>
              <a:spLocks/>
            </p:cNvSpPr>
            <p:nvPr/>
          </p:nvSpPr>
          <p:spPr bwMode="auto">
            <a:xfrm>
              <a:off x="5921375" y="3225800"/>
              <a:ext cx="835025" cy="609600"/>
            </a:xfrm>
            <a:custGeom>
              <a:avLst/>
              <a:gdLst>
                <a:gd name="T0" fmla="*/ 2147483647 w 526"/>
                <a:gd name="T1" fmla="*/ 2147483647 h 384"/>
                <a:gd name="T2" fmla="*/ 2147483647 w 526"/>
                <a:gd name="T3" fmla="*/ 2147483647 h 384"/>
                <a:gd name="T4" fmla="*/ 2147483647 w 526"/>
                <a:gd name="T5" fmla="*/ 2147483647 h 384"/>
                <a:gd name="T6" fmla="*/ 2147483647 w 526"/>
                <a:gd name="T7" fmla="*/ 2147483647 h 384"/>
                <a:gd name="T8" fmla="*/ 2147483647 w 526"/>
                <a:gd name="T9" fmla="*/ 2147483647 h 384"/>
                <a:gd name="T10" fmla="*/ 2147483647 w 526"/>
                <a:gd name="T11" fmla="*/ 2147483647 h 384"/>
                <a:gd name="T12" fmla="*/ 2147483647 w 526"/>
                <a:gd name="T13" fmla="*/ 2147483647 h 384"/>
                <a:gd name="T14" fmla="*/ 2147483647 w 526"/>
                <a:gd name="T15" fmla="*/ 2147483647 h 384"/>
                <a:gd name="T16" fmla="*/ 2147483647 w 526"/>
                <a:gd name="T17" fmla="*/ 2147483647 h 384"/>
                <a:gd name="T18" fmla="*/ 2147483647 w 526"/>
                <a:gd name="T19" fmla="*/ 2147483647 h 384"/>
                <a:gd name="T20" fmla="*/ 2147483647 w 526"/>
                <a:gd name="T21" fmla="*/ 2147483647 h 384"/>
                <a:gd name="T22" fmla="*/ 2147483647 w 526"/>
                <a:gd name="T23" fmla="*/ 2147483647 h 384"/>
                <a:gd name="T24" fmla="*/ 2147483647 w 526"/>
                <a:gd name="T25" fmla="*/ 2147483647 h 384"/>
                <a:gd name="T26" fmla="*/ 2147483647 w 526"/>
                <a:gd name="T27" fmla="*/ 2147483647 h 384"/>
                <a:gd name="T28" fmla="*/ 2147483647 w 526"/>
                <a:gd name="T29" fmla="*/ 2147483647 h 384"/>
                <a:gd name="T30" fmla="*/ 2147483647 w 526"/>
                <a:gd name="T31" fmla="*/ 2147483647 h 384"/>
                <a:gd name="T32" fmla="*/ 2147483647 w 526"/>
                <a:gd name="T33" fmla="*/ 2147483647 h 384"/>
                <a:gd name="T34" fmla="*/ 2147483647 w 526"/>
                <a:gd name="T35" fmla="*/ 2147483647 h 384"/>
                <a:gd name="T36" fmla="*/ 2147483647 w 526"/>
                <a:gd name="T37" fmla="*/ 2147483647 h 384"/>
                <a:gd name="T38" fmla="*/ 2147483647 w 526"/>
                <a:gd name="T39" fmla="*/ 2147483647 h 384"/>
                <a:gd name="T40" fmla="*/ 2147483647 w 526"/>
                <a:gd name="T41" fmla="*/ 2147483647 h 384"/>
                <a:gd name="T42" fmla="*/ 2147483647 w 526"/>
                <a:gd name="T43" fmla="*/ 2147483647 h 384"/>
                <a:gd name="T44" fmla="*/ 2147483647 w 526"/>
                <a:gd name="T45" fmla="*/ 2147483647 h 384"/>
                <a:gd name="T46" fmla="*/ 2147483647 w 526"/>
                <a:gd name="T47" fmla="*/ 0 h 384"/>
                <a:gd name="T48" fmla="*/ 2147483647 w 526"/>
                <a:gd name="T49" fmla="*/ 0 h 384"/>
                <a:gd name="T50" fmla="*/ 2147483647 w 526"/>
                <a:gd name="T51" fmla="*/ 2147483647 h 384"/>
                <a:gd name="T52" fmla="*/ 0 w 526"/>
                <a:gd name="T53" fmla="*/ 2147483647 h 384"/>
                <a:gd name="T54" fmla="*/ 2147483647 w 526"/>
                <a:gd name="T55" fmla="*/ 2147483647 h 3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6"/>
                <a:gd name="T85" fmla="*/ 0 h 384"/>
                <a:gd name="T86" fmla="*/ 526 w 526"/>
                <a:gd name="T87" fmla="*/ 384 h 3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6" h="384">
                  <a:moveTo>
                    <a:pt x="10" y="146"/>
                  </a:moveTo>
                  <a:lnTo>
                    <a:pt x="412" y="378"/>
                  </a:lnTo>
                  <a:lnTo>
                    <a:pt x="422" y="384"/>
                  </a:lnTo>
                  <a:lnTo>
                    <a:pt x="438" y="382"/>
                  </a:lnTo>
                  <a:lnTo>
                    <a:pt x="454" y="374"/>
                  </a:lnTo>
                  <a:lnTo>
                    <a:pt x="522" y="300"/>
                  </a:lnTo>
                  <a:lnTo>
                    <a:pt x="526" y="286"/>
                  </a:lnTo>
                  <a:lnTo>
                    <a:pt x="524" y="272"/>
                  </a:lnTo>
                  <a:lnTo>
                    <a:pt x="510" y="248"/>
                  </a:lnTo>
                  <a:lnTo>
                    <a:pt x="488" y="220"/>
                  </a:lnTo>
                  <a:lnTo>
                    <a:pt x="466" y="190"/>
                  </a:lnTo>
                  <a:lnTo>
                    <a:pt x="444" y="168"/>
                  </a:lnTo>
                  <a:lnTo>
                    <a:pt x="418" y="144"/>
                  </a:lnTo>
                  <a:lnTo>
                    <a:pt x="388" y="122"/>
                  </a:lnTo>
                  <a:lnTo>
                    <a:pt x="360" y="98"/>
                  </a:lnTo>
                  <a:lnTo>
                    <a:pt x="338" y="86"/>
                  </a:lnTo>
                  <a:lnTo>
                    <a:pt x="316" y="72"/>
                  </a:lnTo>
                  <a:lnTo>
                    <a:pt x="286" y="58"/>
                  </a:lnTo>
                  <a:lnTo>
                    <a:pt x="248" y="42"/>
                  </a:lnTo>
                  <a:lnTo>
                    <a:pt x="218" y="30"/>
                  </a:lnTo>
                  <a:lnTo>
                    <a:pt x="184" y="20"/>
                  </a:lnTo>
                  <a:lnTo>
                    <a:pt x="146" y="12"/>
                  </a:lnTo>
                  <a:lnTo>
                    <a:pt x="110" y="6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32" y="12"/>
                  </a:lnTo>
                  <a:lnTo>
                    <a:pt x="0" y="118"/>
                  </a:lnTo>
                  <a:lnTo>
                    <a:pt x="10" y="14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5" name="Freeform 99"/>
            <p:cNvSpPr>
              <a:spLocks/>
            </p:cNvSpPr>
            <p:nvPr/>
          </p:nvSpPr>
          <p:spPr bwMode="auto">
            <a:xfrm>
              <a:off x="5921375" y="3267075"/>
              <a:ext cx="790575" cy="619125"/>
            </a:xfrm>
            <a:custGeom>
              <a:avLst/>
              <a:gdLst>
                <a:gd name="T0" fmla="*/ 0 w 498"/>
                <a:gd name="T1" fmla="*/ 2147483647 h 390"/>
                <a:gd name="T2" fmla="*/ 2147483647 w 498"/>
                <a:gd name="T3" fmla="*/ 2147483647 h 390"/>
                <a:gd name="T4" fmla="*/ 2147483647 w 498"/>
                <a:gd name="T5" fmla="*/ 2147483647 h 390"/>
                <a:gd name="T6" fmla="*/ 2147483647 w 498"/>
                <a:gd name="T7" fmla="*/ 2147483647 h 390"/>
                <a:gd name="T8" fmla="*/ 2147483647 w 498"/>
                <a:gd name="T9" fmla="*/ 2147483647 h 390"/>
                <a:gd name="T10" fmla="*/ 2147483647 w 498"/>
                <a:gd name="T11" fmla="*/ 2147483647 h 390"/>
                <a:gd name="T12" fmla="*/ 2147483647 w 498"/>
                <a:gd name="T13" fmla="*/ 2147483647 h 390"/>
                <a:gd name="T14" fmla="*/ 2147483647 w 498"/>
                <a:gd name="T15" fmla="*/ 2147483647 h 390"/>
                <a:gd name="T16" fmla="*/ 2147483647 w 498"/>
                <a:gd name="T17" fmla="*/ 2147483647 h 390"/>
                <a:gd name="T18" fmla="*/ 2147483647 w 498"/>
                <a:gd name="T19" fmla="*/ 2147483647 h 390"/>
                <a:gd name="T20" fmla="*/ 2147483647 w 498"/>
                <a:gd name="T21" fmla="*/ 2147483647 h 390"/>
                <a:gd name="T22" fmla="*/ 2147483647 w 498"/>
                <a:gd name="T23" fmla="*/ 2147483647 h 390"/>
                <a:gd name="T24" fmla="*/ 2147483647 w 498"/>
                <a:gd name="T25" fmla="*/ 2147483647 h 390"/>
                <a:gd name="T26" fmla="*/ 2147483647 w 498"/>
                <a:gd name="T27" fmla="*/ 2147483647 h 390"/>
                <a:gd name="T28" fmla="*/ 2147483647 w 498"/>
                <a:gd name="T29" fmla="*/ 2147483647 h 390"/>
                <a:gd name="T30" fmla="*/ 2147483647 w 498"/>
                <a:gd name="T31" fmla="*/ 0 h 390"/>
                <a:gd name="T32" fmla="*/ 2147483647 w 498"/>
                <a:gd name="T33" fmla="*/ 0 h 390"/>
                <a:gd name="T34" fmla="*/ 0 w 498"/>
                <a:gd name="T35" fmla="*/ 2147483647 h 3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8"/>
                <a:gd name="T55" fmla="*/ 0 h 390"/>
                <a:gd name="T56" fmla="*/ 498 w 498"/>
                <a:gd name="T57" fmla="*/ 390 h 3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8" h="390">
                  <a:moveTo>
                    <a:pt x="0" y="172"/>
                  </a:moveTo>
                  <a:lnTo>
                    <a:pt x="378" y="390"/>
                  </a:lnTo>
                  <a:lnTo>
                    <a:pt x="498" y="256"/>
                  </a:lnTo>
                  <a:lnTo>
                    <a:pt x="486" y="230"/>
                  </a:lnTo>
                  <a:lnTo>
                    <a:pt x="458" y="198"/>
                  </a:lnTo>
                  <a:lnTo>
                    <a:pt x="430" y="164"/>
                  </a:lnTo>
                  <a:lnTo>
                    <a:pt x="398" y="134"/>
                  </a:lnTo>
                  <a:lnTo>
                    <a:pt x="364" y="104"/>
                  </a:lnTo>
                  <a:lnTo>
                    <a:pt x="338" y="86"/>
                  </a:lnTo>
                  <a:lnTo>
                    <a:pt x="306" y="70"/>
                  </a:lnTo>
                  <a:lnTo>
                    <a:pt x="278" y="54"/>
                  </a:lnTo>
                  <a:lnTo>
                    <a:pt x="234" y="36"/>
                  </a:lnTo>
                  <a:lnTo>
                    <a:pt x="198" y="24"/>
                  </a:lnTo>
                  <a:lnTo>
                    <a:pt x="152" y="10"/>
                  </a:lnTo>
                  <a:lnTo>
                    <a:pt x="100" y="2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502C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06" name="Group 106"/>
          <p:cNvGrpSpPr>
            <a:grpSpLocks/>
          </p:cNvGrpSpPr>
          <p:nvPr/>
        </p:nvGrpSpPr>
        <p:grpSpPr bwMode="auto">
          <a:xfrm rot="3600000">
            <a:off x="5106788" y="3553427"/>
            <a:ext cx="29853" cy="106434"/>
            <a:chOff x="4922" y="2192"/>
            <a:chExt cx="23" cy="82"/>
          </a:xfrm>
        </p:grpSpPr>
        <p:sp>
          <p:nvSpPr>
            <p:cNvPr id="407" name="Rectangle 107"/>
            <p:cNvSpPr>
              <a:spLocks noChangeArrowheads="1"/>
            </p:cNvSpPr>
            <p:nvPr/>
          </p:nvSpPr>
          <p:spPr bwMode="auto">
            <a:xfrm>
              <a:off x="4934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" name="Rectangle 108"/>
            <p:cNvSpPr>
              <a:spLocks noChangeArrowheads="1"/>
            </p:cNvSpPr>
            <p:nvPr/>
          </p:nvSpPr>
          <p:spPr bwMode="auto">
            <a:xfrm>
              <a:off x="4922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09" name="Group 109"/>
          <p:cNvGrpSpPr>
            <a:grpSpLocks/>
          </p:cNvGrpSpPr>
          <p:nvPr/>
        </p:nvGrpSpPr>
        <p:grpSpPr bwMode="auto">
          <a:xfrm rot="3600000">
            <a:off x="5367975" y="3995946"/>
            <a:ext cx="29853" cy="106434"/>
            <a:chOff x="4922" y="2192"/>
            <a:chExt cx="23" cy="82"/>
          </a:xfrm>
        </p:grpSpPr>
        <p:sp>
          <p:nvSpPr>
            <p:cNvPr id="410" name="Rectangle 110"/>
            <p:cNvSpPr>
              <a:spLocks noChangeArrowheads="1"/>
            </p:cNvSpPr>
            <p:nvPr/>
          </p:nvSpPr>
          <p:spPr bwMode="auto">
            <a:xfrm>
              <a:off x="4934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1" name="Rectangle 111"/>
            <p:cNvSpPr>
              <a:spLocks noChangeArrowheads="1"/>
            </p:cNvSpPr>
            <p:nvPr/>
          </p:nvSpPr>
          <p:spPr bwMode="auto">
            <a:xfrm>
              <a:off x="4922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12" name="Line 128"/>
          <p:cNvSpPr>
            <a:spLocks noChangeShapeType="1"/>
          </p:cNvSpPr>
          <p:nvPr/>
        </p:nvSpPr>
        <p:spPr bwMode="auto">
          <a:xfrm>
            <a:off x="6058848" y="2990757"/>
            <a:ext cx="0" cy="3790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3" name="Rectangle 129"/>
          <p:cNvSpPr>
            <a:spLocks noChangeArrowheads="1"/>
          </p:cNvSpPr>
          <p:nvPr/>
        </p:nvSpPr>
        <p:spPr bwMode="auto">
          <a:xfrm rot="3600000">
            <a:off x="5254756" y="4458113"/>
            <a:ext cx="177821" cy="17912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4" name="Rectangle 130"/>
          <p:cNvSpPr>
            <a:spLocks noChangeArrowheads="1"/>
          </p:cNvSpPr>
          <p:nvPr/>
        </p:nvSpPr>
        <p:spPr bwMode="auto">
          <a:xfrm rot="3600000">
            <a:off x="5745389" y="4177751"/>
            <a:ext cx="177821" cy="17912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5" name="Rectangle 131"/>
          <p:cNvSpPr>
            <a:spLocks noChangeArrowheads="1"/>
          </p:cNvSpPr>
          <p:nvPr/>
        </p:nvSpPr>
        <p:spPr bwMode="auto">
          <a:xfrm>
            <a:off x="5499423" y="2818128"/>
            <a:ext cx="177822" cy="16614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6" name="Rectangle 132"/>
          <p:cNvSpPr>
            <a:spLocks noChangeArrowheads="1"/>
          </p:cNvSpPr>
          <p:nvPr/>
        </p:nvSpPr>
        <p:spPr bwMode="auto">
          <a:xfrm>
            <a:off x="5502019" y="3376255"/>
            <a:ext cx="177822" cy="16614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7" name="Rectangle 133"/>
          <p:cNvSpPr>
            <a:spLocks noChangeArrowheads="1"/>
          </p:cNvSpPr>
          <p:nvPr/>
        </p:nvSpPr>
        <p:spPr bwMode="auto">
          <a:xfrm>
            <a:off x="4575269" y="2818128"/>
            <a:ext cx="177822" cy="16614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8" name="Rectangle 134"/>
          <p:cNvSpPr>
            <a:spLocks noChangeArrowheads="1"/>
          </p:cNvSpPr>
          <p:nvPr/>
        </p:nvSpPr>
        <p:spPr bwMode="auto">
          <a:xfrm>
            <a:off x="6383969" y="3043974"/>
            <a:ext cx="328386" cy="25440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19" name="Group 178"/>
          <p:cNvGrpSpPr>
            <a:grpSpLocks/>
          </p:cNvGrpSpPr>
          <p:nvPr/>
        </p:nvGrpSpPr>
        <p:grpSpPr bwMode="auto">
          <a:xfrm>
            <a:off x="5565619" y="3041378"/>
            <a:ext cx="122009" cy="268679"/>
            <a:chOff x="2040" y="2001"/>
            <a:chExt cx="94" cy="207"/>
          </a:xfrm>
        </p:grpSpPr>
        <p:sp>
          <p:nvSpPr>
            <p:cNvPr id="420" name="Rectangle 179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1" name="Rectangle 180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2" name="Rectangle 181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" name="Oval 182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" name="Rectangle 183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" name="Rectangle 184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26" name="Line 204"/>
          <p:cNvSpPr>
            <a:spLocks noChangeShapeType="1"/>
          </p:cNvSpPr>
          <p:nvPr/>
        </p:nvSpPr>
        <p:spPr bwMode="auto">
          <a:xfrm flipH="1" flipV="1">
            <a:off x="5659169" y="4522025"/>
            <a:ext cx="185513" cy="339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7" name="Line 218"/>
          <p:cNvSpPr>
            <a:spLocks noChangeShapeType="1"/>
          </p:cNvSpPr>
          <p:nvPr/>
        </p:nvSpPr>
        <p:spPr bwMode="auto">
          <a:xfrm flipH="1">
            <a:off x="5573407" y="3128342"/>
            <a:ext cx="101242" cy="10124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28" name="Group 227"/>
          <p:cNvGrpSpPr>
            <a:grpSpLocks/>
          </p:cNvGrpSpPr>
          <p:nvPr/>
        </p:nvGrpSpPr>
        <p:grpSpPr bwMode="auto">
          <a:xfrm>
            <a:off x="5300834" y="3133534"/>
            <a:ext cx="32450" cy="106434"/>
            <a:chOff x="1994" y="2060"/>
            <a:chExt cx="25" cy="82"/>
          </a:xfrm>
        </p:grpSpPr>
        <p:sp>
          <p:nvSpPr>
            <p:cNvPr id="429" name="Rectangle 228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0" name="Rectangle 229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31" name="Group 230"/>
          <p:cNvGrpSpPr>
            <a:grpSpLocks/>
          </p:cNvGrpSpPr>
          <p:nvPr/>
        </p:nvGrpSpPr>
        <p:grpSpPr bwMode="auto">
          <a:xfrm>
            <a:off x="5412459" y="3130938"/>
            <a:ext cx="32450" cy="106434"/>
            <a:chOff x="1994" y="2060"/>
            <a:chExt cx="25" cy="82"/>
          </a:xfrm>
        </p:grpSpPr>
        <p:sp>
          <p:nvSpPr>
            <p:cNvPr id="432" name="Rectangle 231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3" name="Rectangle 232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34" name="Group 236"/>
          <p:cNvGrpSpPr>
            <a:grpSpLocks/>
          </p:cNvGrpSpPr>
          <p:nvPr/>
        </p:nvGrpSpPr>
        <p:grpSpPr bwMode="auto">
          <a:xfrm>
            <a:off x="5023068" y="3136130"/>
            <a:ext cx="96050" cy="96050"/>
            <a:chOff x="4234" y="2450"/>
            <a:chExt cx="74" cy="74"/>
          </a:xfrm>
        </p:grpSpPr>
        <p:sp>
          <p:nvSpPr>
            <p:cNvPr id="435" name="Oval 237"/>
            <p:cNvSpPr>
              <a:spLocks noChangeArrowheads="1"/>
            </p:cNvSpPr>
            <p:nvPr/>
          </p:nvSpPr>
          <p:spPr bwMode="auto">
            <a:xfrm>
              <a:off x="4234" y="2450"/>
              <a:ext cx="74" cy="7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6" name="Line 238"/>
            <p:cNvSpPr>
              <a:spLocks noChangeShapeType="1"/>
            </p:cNvSpPr>
            <p:nvPr/>
          </p:nvSpPr>
          <p:spPr bwMode="auto">
            <a:xfrm flipH="1">
              <a:off x="4248" y="2462"/>
              <a:ext cx="48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7" name="Line 239"/>
            <p:cNvSpPr>
              <a:spLocks noChangeShapeType="1"/>
            </p:cNvSpPr>
            <p:nvPr/>
          </p:nvSpPr>
          <p:spPr bwMode="auto">
            <a:xfrm flipH="1" flipV="1">
              <a:off x="4246" y="2464"/>
              <a:ext cx="5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38" name="Rectangle 240"/>
          <p:cNvSpPr>
            <a:spLocks noChangeArrowheads="1"/>
          </p:cNvSpPr>
          <p:nvPr/>
        </p:nvSpPr>
        <p:spPr bwMode="auto">
          <a:xfrm>
            <a:off x="5147673" y="3063444"/>
            <a:ext cx="124605" cy="24401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9" name="Rectangle 39"/>
          <p:cNvSpPr>
            <a:spLocks noChangeArrowheads="1"/>
          </p:cNvSpPr>
          <p:nvPr/>
        </p:nvSpPr>
        <p:spPr bwMode="auto">
          <a:xfrm>
            <a:off x="6064541" y="2985565"/>
            <a:ext cx="656272" cy="390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40" name="Groupe 439"/>
          <p:cNvGrpSpPr/>
          <p:nvPr/>
        </p:nvGrpSpPr>
        <p:grpSpPr>
          <a:xfrm>
            <a:off x="6043095" y="3111306"/>
            <a:ext cx="241599" cy="111950"/>
            <a:chOff x="7884368" y="3251201"/>
            <a:chExt cx="393519" cy="171846"/>
          </a:xfrm>
        </p:grpSpPr>
        <p:sp>
          <p:nvSpPr>
            <p:cNvPr id="441" name="Triangle isocèle 440"/>
            <p:cNvSpPr/>
            <p:nvPr/>
          </p:nvSpPr>
          <p:spPr>
            <a:xfrm rot="5400000">
              <a:off x="8094134" y="3239294"/>
              <a:ext cx="171450" cy="19605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7884368" y="3251201"/>
              <a:ext cx="199231" cy="1714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43" name="Rectangle 92"/>
          <p:cNvSpPr>
            <a:spLocks noChangeArrowheads="1"/>
          </p:cNvSpPr>
          <p:nvPr/>
        </p:nvSpPr>
        <p:spPr bwMode="auto">
          <a:xfrm>
            <a:off x="5786525" y="4345651"/>
            <a:ext cx="1809811" cy="9146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4" name="Ellipse 443"/>
          <p:cNvSpPr/>
          <p:nvPr/>
        </p:nvSpPr>
        <p:spPr>
          <a:xfrm>
            <a:off x="5902724" y="3109435"/>
            <a:ext cx="122745" cy="1227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5" name="Rectangle 32"/>
          <p:cNvSpPr>
            <a:spLocks noChangeArrowheads="1"/>
          </p:cNvSpPr>
          <p:nvPr/>
        </p:nvSpPr>
        <p:spPr bwMode="auto">
          <a:xfrm>
            <a:off x="4258564" y="3132236"/>
            <a:ext cx="14278" cy="1064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46" name="Groupe 445"/>
          <p:cNvGrpSpPr/>
          <p:nvPr/>
        </p:nvGrpSpPr>
        <p:grpSpPr>
          <a:xfrm rot="10800000">
            <a:off x="5372871" y="4060934"/>
            <a:ext cx="520255" cy="411456"/>
            <a:chOff x="5921375" y="3225800"/>
            <a:chExt cx="835025" cy="660400"/>
          </a:xfrm>
        </p:grpSpPr>
        <p:sp>
          <p:nvSpPr>
            <p:cNvPr id="447" name="Freeform 98"/>
            <p:cNvSpPr>
              <a:spLocks/>
            </p:cNvSpPr>
            <p:nvPr/>
          </p:nvSpPr>
          <p:spPr bwMode="auto">
            <a:xfrm>
              <a:off x="5921375" y="3225800"/>
              <a:ext cx="835025" cy="609600"/>
            </a:xfrm>
            <a:custGeom>
              <a:avLst/>
              <a:gdLst>
                <a:gd name="T0" fmla="*/ 2147483647 w 526"/>
                <a:gd name="T1" fmla="*/ 2147483647 h 384"/>
                <a:gd name="T2" fmla="*/ 2147483647 w 526"/>
                <a:gd name="T3" fmla="*/ 2147483647 h 384"/>
                <a:gd name="T4" fmla="*/ 2147483647 w 526"/>
                <a:gd name="T5" fmla="*/ 2147483647 h 384"/>
                <a:gd name="T6" fmla="*/ 2147483647 w 526"/>
                <a:gd name="T7" fmla="*/ 2147483647 h 384"/>
                <a:gd name="T8" fmla="*/ 2147483647 w 526"/>
                <a:gd name="T9" fmla="*/ 2147483647 h 384"/>
                <a:gd name="T10" fmla="*/ 2147483647 w 526"/>
                <a:gd name="T11" fmla="*/ 2147483647 h 384"/>
                <a:gd name="T12" fmla="*/ 2147483647 w 526"/>
                <a:gd name="T13" fmla="*/ 2147483647 h 384"/>
                <a:gd name="T14" fmla="*/ 2147483647 w 526"/>
                <a:gd name="T15" fmla="*/ 2147483647 h 384"/>
                <a:gd name="T16" fmla="*/ 2147483647 w 526"/>
                <a:gd name="T17" fmla="*/ 2147483647 h 384"/>
                <a:gd name="T18" fmla="*/ 2147483647 w 526"/>
                <a:gd name="T19" fmla="*/ 2147483647 h 384"/>
                <a:gd name="T20" fmla="*/ 2147483647 w 526"/>
                <a:gd name="T21" fmla="*/ 2147483647 h 384"/>
                <a:gd name="T22" fmla="*/ 2147483647 w 526"/>
                <a:gd name="T23" fmla="*/ 2147483647 h 384"/>
                <a:gd name="T24" fmla="*/ 2147483647 w 526"/>
                <a:gd name="T25" fmla="*/ 2147483647 h 384"/>
                <a:gd name="T26" fmla="*/ 2147483647 w 526"/>
                <a:gd name="T27" fmla="*/ 2147483647 h 384"/>
                <a:gd name="T28" fmla="*/ 2147483647 w 526"/>
                <a:gd name="T29" fmla="*/ 2147483647 h 384"/>
                <a:gd name="T30" fmla="*/ 2147483647 w 526"/>
                <a:gd name="T31" fmla="*/ 2147483647 h 384"/>
                <a:gd name="T32" fmla="*/ 2147483647 w 526"/>
                <a:gd name="T33" fmla="*/ 2147483647 h 384"/>
                <a:gd name="T34" fmla="*/ 2147483647 w 526"/>
                <a:gd name="T35" fmla="*/ 2147483647 h 384"/>
                <a:gd name="T36" fmla="*/ 2147483647 w 526"/>
                <a:gd name="T37" fmla="*/ 2147483647 h 384"/>
                <a:gd name="T38" fmla="*/ 2147483647 w 526"/>
                <a:gd name="T39" fmla="*/ 2147483647 h 384"/>
                <a:gd name="T40" fmla="*/ 2147483647 w 526"/>
                <a:gd name="T41" fmla="*/ 2147483647 h 384"/>
                <a:gd name="T42" fmla="*/ 2147483647 w 526"/>
                <a:gd name="T43" fmla="*/ 2147483647 h 384"/>
                <a:gd name="T44" fmla="*/ 2147483647 w 526"/>
                <a:gd name="T45" fmla="*/ 2147483647 h 384"/>
                <a:gd name="T46" fmla="*/ 2147483647 w 526"/>
                <a:gd name="T47" fmla="*/ 0 h 384"/>
                <a:gd name="T48" fmla="*/ 2147483647 w 526"/>
                <a:gd name="T49" fmla="*/ 0 h 384"/>
                <a:gd name="T50" fmla="*/ 2147483647 w 526"/>
                <a:gd name="T51" fmla="*/ 2147483647 h 384"/>
                <a:gd name="T52" fmla="*/ 0 w 526"/>
                <a:gd name="T53" fmla="*/ 2147483647 h 384"/>
                <a:gd name="T54" fmla="*/ 2147483647 w 526"/>
                <a:gd name="T55" fmla="*/ 2147483647 h 3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6"/>
                <a:gd name="T85" fmla="*/ 0 h 384"/>
                <a:gd name="T86" fmla="*/ 526 w 526"/>
                <a:gd name="T87" fmla="*/ 384 h 3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6" h="384">
                  <a:moveTo>
                    <a:pt x="10" y="146"/>
                  </a:moveTo>
                  <a:lnTo>
                    <a:pt x="412" y="378"/>
                  </a:lnTo>
                  <a:lnTo>
                    <a:pt x="422" y="384"/>
                  </a:lnTo>
                  <a:lnTo>
                    <a:pt x="438" y="382"/>
                  </a:lnTo>
                  <a:lnTo>
                    <a:pt x="454" y="374"/>
                  </a:lnTo>
                  <a:lnTo>
                    <a:pt x="522" y="300"/>
                  </a:lnTo>
                  <a:lnTo>
                    <a:pt x="526" y="286"/>
                  </a:lnTo>
                  <a:lnTo>
                    <a:pt x="524" y="272"/>
                  </a:lnTo>
                  <a:lnTo>
                    <a:pt x="510" y="248"/>
                  </a:lnTo>
                  <a:lnTo>
                    <a:pt x="488" y="220"/>
                  </a:lnTo>
                  <a:lnTo>
                    <a:pt x="466" y="190"/>
                  </a:lnTo>
                  <a:lnTo>
                    <a:pt x="444" y="168"/>
                  </a:lnTo>
                  <a:lnTo>
                    <a:pt x="418" y="144"/>
                  </a:lnTo>
                  <a:lnTo>
                    <a:pt x="388" y="122"/>
                  </a:lnTo>
                  <a:lnTo>
                    <a:pt x="360" y="98"/>
                  </a:lnTo>
                  <a:lnTo>
                    <a:pt x="338" y="86"/>
                  </a:lnTo>
                  <a:lnTo>
                    <a:pt x="316" y="72"/>
                  </a:lnTo>
                  <a:lnTo>
                    <a:pt x="286" y="58"/>
                  </a:lnTo>
                  <a:lnTo>
                    <a:pt x="248" y="42"/>
                  </a:lnTo>
                  <a:lnTo>
                    <a:pt x="218" y="30"/>
                  </a:lnTo>
                  <a:lnTo>
                    <a:pt x="184" y="20"/>
                  </a:lnTo>
                  <a:lnTo>
                    <a:pt x="146" y="12"/>
                  </a:lnTo>
                  <a:lnTo>
                    <a:pt x="110" y="6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32" y="12"/>
                  </a:lnTo>
                  <a:lnTo>
                    <a:pt x="0" y="118"/>
                  </a:lnTo>
                  <a:lnTo>
                    <a:pt x="10" y="14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8" name="Freeform 99"/>
            <p:cNvSpPr>
              <a:spLocks/>
            </p:cNvSpPr>
            <p:nvPr/>
          </p:nvSpPr>
          <p:spPr bwMode="auto">
            <a:xfrm>
              <a:off x="5921375" y="3267075"/>
              <a:ext cx="790575" cy="619125"/>
            </a:xfrm>
            <a:custGeom>
              <a:avLst/>
              <a:gdLst>
                <a:gd name="T0" fmla="*/ 0 w 498"/>
                <a:gd name="T1" fmla="*/ 2147483647 h 390"/>
                <a:gd name="T2" fmla="*/ 2147483647 w 498"/>
                <a:gd name="T3" fmla="*/ 2147483647 h 390"/>
                <a:gd name="T4" fmla="*/ 2147483647 w 498"/>
                <a:gd name="T5" fmla="*/ 2147483647 h 390"/>
                <a:gd name="T6" fmla="*/ 2147483647 w 498"/>
                <a:gd name="T7" fmla="*/ 2147483647 h 390"/>
                <a:gd name="T8" fmla="*/ 2147483647 w 498"/>
                <a:gd name="T9" fmla="*/ 2147483647 h 390"/>
                <a:gd name="T10" fmla="*/ 2147483647 w 498"/>
                <a:gd name="T11" fmla="*/ 2147483647 h 390"/>
                <a:gd name="T12" fmla="*/ 2147483647 w 498"/>
                <a:gd name="T13" fmla="*/ 2147483647 h 390"/>
                <a:gd name="T14" fmla="*/ 2147483647 w 498"/>
                <a:gd name="T15" fmla="*/ 2147483647 h 390"/>
                <a:gd name="T16" fmla="*/ 2147483647 w 498"/>
                <a:gd name="T17" fmla="*/ 2147483647 h 390"/>
                <a:gd name="T18" fmla="*/ 2147483647 w 498"/>
                <a:gd name="T19" fmla="*/ 2147483647 h 390"/>
                <a:gd name="T20" fmla="*/ 2147483647 w 498"/>
                <a:gd name="T21" fmla="*/ 2147483647 h 390"/>
                <a:gd name="T22" fmla="*/ 2147483647 w 498"/>
                <a:gd name="T23" fmla="*/ 2147483647 h 390"/>
                <a:gd name="T24" fmla="*/ 2147483647 w 498"/>
                <a:gd name="T25" fmla="*/ 2147483647 h 390"/>
                <a:gd name="T26" fmla="*/ 2147483647 w 498"/>
                <a:gd name="T27" fmla="*/ 2147483647 h 390"/>
                <a:gd name="T28" fmla="*/ 2147483647 w 498"/>
                <a:gd name="T29" fmla="*/ 2147483647 h 390"/>
                <a:gd name="T30" fmla="*/ 2147483647 w 498"/>
                <a:gd name="T31" fmla="*/ 0 h 390"/>
                <a:gd name="T32" fmla="*/ 2147483647 w 498"/>
                <a:gd name="T33" fmla="*/ 0 h 390"/>
                <a:gd name="T34" fmla="*/ 0 w 498"/>
                <a:gd name="T35" fmla="*/ 2147483647 h 3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8"/>
                <a:gd name="T55" fmla="*/ 0 h 390"/>
                <a:gd name="T56" fmla="*/ 498 w 498"/>
                <a:gd name="T57" fmla="*/ 390 h 3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8" h="390">
                  <a:moveTo>
                    <a:pt x="0" y="172"/>
                  </a:moveTo>
                  <a:lnTo>
                    <a:pt x="378" y="390"/>
                  </a:lnTo>
                  <a:lnTo>
                    <a:pt x="498" y="256"/>
                  </a:lnTo>
                  <a:lnTo>
                    <a:pt x="486" y="230"/>
                  </a:lnTo>
                  <a:lnTo>
                    <a:pt x="458" y="198"/>
                  </a:lnTo>
                  <a:lnTo>
                    <a:pt x="430" y="164"/>
                  </a:lnTo>
                  <a:lnTo>
                    <a:pt x="398" y="134"/>
                  </a:lnTo>
                  <a:lnTo>
                    <a:pt x="364" y="104"/>
                  </a:lnTo>
                  <a:lnTo>
                    <a:pt x="338" y="86"/>
                  </a:lnTo>
                  <a:lnTo>
                    <a:pt x="306" y="70"/>
                  </a:lnTo>
                  <a:lnTo>
                    <a:pt x="278" y="54"/>
                  </a:lnTo>
                  <a:lnTo>
                    <a:pt x="234" y="36"/>
                  </a:lnTo>
                  <a:lnTo>
                    <a:pt x="198" y="24"/>
                  </a:lnTo>
                  <a:lnTo>
                    <a:pt x="152" y="10"/>
                  </a:lnTo>
                  <a:lnTo>
                    <a:pt x="100" y="2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502C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49" name="Rectangle 240"/>
          <p:cNvSpPr>
            <a:spLocks noChangeArrowheads="1"/>
          </p:cNvSpPr>
          <p:nvPr/>
        </p:nvSpPr>
        <p:spPr bwMode="auto">
          <a:xfrm>
            <a:off x="593725" y="3055656"/>
            <a:ext cx="656773" cy="24401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" name="Rectangle 240"/>
          <p:cNvSpPr>
            <a:spLocks noChangeArrowheads="1"/>
          </p:cNvSpPr>
          <p:nvPr/>
        </p:nvSpPr>
        <p:spPr bwMode="auto">
          <a:xfrm>
            <a:off x="847935" y="3468410"/>
            <a:ext cx="284447" cy="74461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1" name="Rectangle 240"/>
          <p:cNvSpPr>
            <a:spLocks noChangeArrowheads="1"/>
          </p:cNvSpPr>
          <p:nvPr/>
        </p:nvSpPr>
        <p:spPr bwMode="auto">
          <a:xfrm>
            <a:off x="956869" y="3297078"/>
            <a:ext cx="70186" cy="21546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52" name="Connecteur droit 451"/>
          <p:cNvCxnSpPr/>
          <p:nvPr/>
        </p:nvCxnSpPr>
        <p:spPr>
          <a:xfrm>
            <a:off x="5868144" y="4581128"/>
            <a:ext cx="18332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Connecteur droit 452"/>
          <p:cNvCxnSpPr/>
          <p:nvPr/>
        </p:nvCxnSpPr>
        <p:spPr>
          <a:xfrm>
            <a:off x="5712282" y="4177102"/>
            <a:ext cx="18840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Rectangle 453"/>
          <p:cNvSpPr/>
          <p:nvPr/>
        </p:nvSpPr>
        <p:spPr>
          <a:xfrm rot="3780172">
            <a:off x="5641735" y="4583719"/>
            <a:ext cx="226323" cy="24376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55" name="Groupe 454"/>
          <p:cNvGrpSpPr/>
          <p:nvPr/>
        </p:nvGrpSpPr>
        <p:grpSpPr>
          <a:xfrm>
            <a:off x="7278200" y="4237897"/>
            <a:ext cx="308708" cy="268679"/>
            <a:chOff x="7628656" y="4130631"/>
            <a:chExt cx="377570" cy="328612"/>
          </a:xfrm>
        </p:grpSpPr>
        <p:sp>
          <p:nvSpPr>
            <p:cNvPr id="456" name="Rectangle 92"/>
            <p:cNvSpPr>
              <a:spLocks noChangeArrowheads="1"/>
            </p:cNvSpPr>
            <p:nvPr/>
          </p:nvSpPr>
          <p:spPr bwMode="auto">
            <a:xfrm>
              <a:off x="7632138" y="4265577"/>
              <a:ext cx="354244" cy="714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57" name="Group 178"/>
            <p:cNvGrpSpPr>
              <a:grpSpLocks/>
            </p:cNvGrpSpPr>
            <p:nvPr/>
          </p:nvGrpSpPr>
          <p:grpSpPr bwMode="auto">
            <a:xfrm>
              <a:off x="7734323" y="4130631"/>
              <a:ext cx="149225" cy="328612"/>
              <a:chOff x="2040" y="2001"/>
              <a:chExt cx="94" cy="207"/>
            </a:xfrm>
          </p:grpSpPr>
          <p:sp>
            <p:nvSpPr>
              <p:cNvPr id="465" name="Rectangle 179"/>
              <p:cNvSpPr>
                <a:spLocks noChangeArrowheads="1"/>
              </p:cNvSpPr>
              <p:nvPr/>
            </p:nvSpPr>
            <p:spPr bwMode="auto">
              <a:xfrm rot="5400000">
                <a:off x="2082" y="2162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" name="Rectangle 180"/>
              <p:cNvSpPr>
                <a:spLocks noChangeArrowheads="1"/>
              </p:cNvSpPr>
              <p:nvPr/>
            </p:nvSpPr>
            <p:spPr bwMode="auto">
              <a:xfrm rot="5400000">
                <a:off x="2006" y="2082"/>
                <a:ext cx="163" cy="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7" name="Rectangle 181"/>
              <p:cNvSpPr>
                <a:spLocks noChangeArrowheads="1"/>
              </p:cNvSpPr>
              <p:nvPr/>
            </p:nvSpPr>
            <p:spPr bwMode="auto">
              <a:xfrm rot="5400000">
                <a:off x="2082" y="2152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8" name="Oval 182"/>
              <p:cNvSpPr>
                <a:spLocks noChangeArrowheads="1"/>
              </p:cNvSpPr>
              <p:nvPr/>
            </p:nvSpPr>
            <p:spPr bwMode="auto">
              <a:xfrm>
                <a:off x="2040" y="2056"/>
                <a:ext cx="94" cy="9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9" name="Rectangle 183"/>
              <p:cNvSpPr>
                <a:spLocks noChangeArrowheads="1"/>
              </p:cNvSpPr>
              <p:nvPr/>
            </p:nvSpPr>
            <p:spPr bwMode="auto">
              <a:xfrm rot="5400000">
                <a:off x="2082" y="1976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0" name="Rectangle 184"/>
              <p:cNvSpPr>
                <a:spLocks noChangeArrowheads="1"/>
              </p:cNvSpPr>
              <p:nvPr/>
            </p:nvSpPr>
            <p:spPr bwMode="auto">
              <a:xfrm rot="5400000">
                <a:off x="2082" y="1966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458" name="Line 218"/>
            <p:cNvSpPr>
              <a:spLocks noChangeShapeType="1"/>
            </p:cNvSpPr>
            <p:nvPr/>
          </p:nvSpPr>
          <p:spPr bwMode="auto">
            <a:xfrm flipH="1">
              <a:off x="7743848" y="4236993"/>
              <a:ext cx="123825" cy="1238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59" name="Group 230"/>
            <p:cNvGrpSpPr>
              <a:grpSpLocks/>
            </p:cNvGrpSpPr>
            <p:nvPr/>
          </p:nvGrpSpPr>
          <p:grpSpPr bwMode="auto">
            <a:xfrm>
              <a:off x="7628656" y="4236993"/>
              <a:ext cx="39688" cy="130175"/>
              <a:chOff x="1994" y="2060"/>
              <a:chExt cx="25" cy="82"/>
            </a:xfrm>
          </p:grpSpPr>
          <p:sp>
            <p:nvSpPr>
              <p:cNvPr id="463" name="Rectangle 231"/>
              <p:cNvSpPr>
                <a:spLocks noChangeArrowheads="1"/>
              </p:cNvSpPr>
              <p:nvPr/>
            </p:nvSpPr>
            <p:spPr bwMode="auto">
              <a:xfrm>
                <a:off x="1994" y="2060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4" name="Rectangle 232"/>
              <p:cNvSpPr>
                <a:spLocks noChangeArrowheads="1"/>
              </p:cNvSpPr>
              <p:nvPr/>
            </p:nvSpPr>
            <p:spPr bwMode="auto">
              <a:xfrm>
                <a:off x="2008" y="2060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60" name="Group 230"/>
            <p:cNvGrpSpPr>
              <a:grpSpLocks/>
            </p:cNvGrpSpPr>
            <p:nvPr/>
          </p:nvGrpSpPr>
          <p:grpSpPr bwMode="auto">
            <a:xfrm>
              <a:off x="7966538" y="4236993"/>
              <a:ext cx="39688" cy="130175"/>
              <a:chOff x="1994" y="2060"/>
              <a:chExt cx="25" cy="82"/>
            </a:xfrm>
          </p:grpSpPr>
          <p:sp>
            <p:nvSpPr>
              <p:cNvPr id="461" name="Rectangle 231"/>
              <p:cNvSpPr>
                <a:spLocks noChangeArrowheads="1"/>
              </p:cNvSpPr>
              <p:nvPr/>
            </p:nvSpPr>
            <p:spPr bwMode="auto">
              <a:xfrm>
                <a:off x="1994" y="2060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2" name="Rectangle 232"/>
              <p:cNvSpPr>
                <a:spLocks noChangeArrowheads="1"/>
              </p:cNvSpPr>
              <p:nvPr/>
            </p:nvSpPr>
            <p:spPr bwMode="auto">
              <a:xfrm>
                <a:off x="2008" y="2060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471" name="Line 258"/>
          <p:cNvSpPr>
            <a:spLocks noChangeShapeType="1"/>
          </p:cNvSpPr>
          <p:nvPr/>
        </p:nvSpPr>
        <p:spPr bwMode="auto">
          <a:xfrm flipH="1" flipV="1">
            <a:off x="5209976" y="2540362"/>
            <a:ext cx="0" cy="530869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2" name="Line 258"/>
          <p:cNvSpPr>
            <a:spLocks noChangeShapeType="1"/>
          </p:cNvSpPr>
          <p:nvPr/>
        </p:nvSpPr>
        <p:spPr bwMode="auto">
          <a:xfrm flipH="1" flipV="1">
            <a:off x="5632998" y="2555938"/>
            <a:ext cx="0" cy="530869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473" name="Connecteur droit 472"/>
          <p:cNvCxnSpPr/>
          <p:nvPr/>
        </p:nvCxnSpPr>
        <p:spPr>
          <a:xfrm>
            <a:off x="7596336" y="4177102"/>
            <a:ext cx="0" cy="390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4" name="Groupe 473"/>
          <p:cNvGrpSpPr/>
          <p:nvPr/>
        </p:nvGrpSpPr>
        <p:grpSpPr>
          <a:xfrm>
            <a:off x="6164326" y="4166964"/>
            <a:ext cx="219357" cy="448834"/>
            <a:chOff x="2897188" y="3068960"/>
            <a:chExt cx="268287" cy="548953"/>
          </a:xfrm>
        </p:grpSpPr>
        <p:sp>
          <p:nvSpPr>
            <p:cNvPr id="475" name="Rectangle à coins arrondis 474"/>
            <p:cNvSpPr/>
            <p:nvPr/>
          </p:nvSpPr>
          <p:spPr>
            <a:xfrm>
              <a:off x="2897188" y="3068960"/>
              <a:ext cx="259569" cy="188913"/>
            </a:xfrm>
            <a:prstGeom prst="roundRect">
              <a:avLst>
                <a:gd name="adj" fmla="val 36835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6" name="Rectangle à coins arrondis 475"/>
            <p:cNvSpPr/>
            <p:nvPr/>
          </p:nvSpPr>
          <p:spPr>
            <a:xfrm>
              <a:off x="2905906" y="3429000"/>
              <a:ext cx="259569" cy="188913"/>
            </a:xfrm>
            <a:prstGeom prst="roundRect">
              <a:avLst>
                <a:gd name="adj" fmla="val 36835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7" name="Rectangle 57"/>
            <p:cNvSpPr>
              <a:spLocks noChangeArrowheads="1"/>
            </p:cNvSpPr>
            <p:nvPr/>
          </p:nvSpPr>
          <p:spPr bwMode="auto">
            <a:xfrm>
              <a:off x="2963710" y="3135312"/>
              <a:ext cx="152103" cy="428178"/>
            </a:xfrm>
            <a:prstGeom prst="rect">
              <a:avLst/>
            </a:prstGeom>
            <a:solidFill>
              <a:srgbClr val="502C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78" name="Groupe 477"/>
          <p:cNvGrpSpPr/>
          <p:nvPr/>
        </p:nvGrpSpPr>
        <p:grpSpPr>
          <a:xfrm>
            <a:off x="6464075" y="4166964"/>
            <a:ext cx="340173" cy="448834"/>
            <a:chOff x="2897188" y="3068960"/>
            <a:chExt cx="268287" cy="548953"/>
          </a:xfrm>
        </p:grpSpPr>
        <p:sp>
          <p:nvSpPr>
            <p:cNvPr id="479" name="Rectangle à coins arrondis 478"/>
            <p:cNvSpPr/>
            <p:nvPr/>
          </p:nvSpPr>
          <p:spPr>
            <a:xfrm>
              <a:off x="2897188" y="3068960"/>
              <a:ext cx="259569" cy="188913"/>
            </a:xfrm>
            <a:prstGeom prst="roundRect">
              <a:avLst>
                <a:gd name="adj" fmla="val 36835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0" name="Rectangle à coins arrondis 479"/>
            <p:cNvSpPr/>
            <p:nvPr/>
          </p:nvSpPr>
          <p:spPr>
            <a:xfrm>
              <a:off x="2905906" y="3429000"/>
              <a:ext cx="259569" cy="188913"/>
            </a:xfrm>
            <a:prstGeom prst="roundRect">
              <a:avLst>
                <a:gd name="adj" fmla="val 36835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1" name="Rectangle 57"/>
            <p:cNvSpPr>
              <a:spLocks noChangeArrowheads="1"/>
            </p:cNvSpPr>
            <p:nvPr/>
          </p:nvSpPr>
          <p:spPr bwMode="auto">
            <a:xfrm>
              <a:off x="2963710" y="3135312"/>
              <a:ext cx="152103" cy="428178"/>
            </a:xfrm>
            <a:prstGeom prst="rect">
              <a:avLst/>
            </a:prstGeom>
            <a:solidFill>
              <a:srgbClr val="502C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82" name="Groupe 481"/>
          <p:cNvGrpSpPr/>
          <p:nvPr/>
        </p:nvGrpSpPr>
        <p:grpSpPr>
          <a:xfrm>
            <a:off x="6876256" y="4166964"/>
            <a:ext cx="219357" cy="448834"/>
            <a:chOff x="2897188" y="3068960"/>
            <a:chExt cx="268287" cy="548953"/>
          </a:xfrm>
        </p:grpSpPr>
        <p:sp>
          <p:nvSpPr>
            <p:cNvPr id="483" name="Rectangle à coins arrondis 482"/>
            <p:cNvSpPr/>
            <p:nvPr/>
          </p:nvSpPr>
          <p:spPr>
            <a:xfrm>
              <a:off x="2897188" y="3068960"/>
              <a:ext cx="259569" cy="188913"/>
            </a:xfrm>
            <a:prstGeom prst="roundRect">
              <a:avLst>
                <a:gd name="adj" fmla="val 36835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4" name="Rectangle à coins arrondis 483"/>
            <p:cNvSpPr/>
            <p:nvPr/>
          </p:nvSpPr>
          <p:spPr>
            <a:xfrm>
              <a:off x="2905906" y="3429000"/>
              <a:ext cx="259569" cy="188913"/>
            </a:xfrm>
            <a:prstGeom prst="roundRect">
              <a:avLst>
                <a:gd name="adj" fmla="val 36835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5" name="Rectangle 57"/>
            <p:cNvSpPr>
              <a:spLocks noChangeArrowheads="1"/>
            </p:cNvSpPr>
            <p:nvPr/>
          </p:nvSpPr>
          <p:spPr bwMode="auto">
            <a:xfrm>
              <a:off x="2963710" y="3135312"/>
              <a:ext cx="152103" cy="428178"/>
            </a:xfrm>
            <a:prstGeom prst="rect">
              <a:avLst/>
            </a:prstGeom>
            <a:solidFill>
              <a:srgbClr val="502C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8" name="Text Box 142"/>
          <p:cNvSpPr txBox="1">
            <a:spLocks noChangeArrowheads="1"/>
          </p:cNvSpPr>
          <p:nvPr/>
        </p:nvSpPr>
        <p:spPr bwMode="auto">
          <a:xfrm>
            <a:off x="2818632" y="3574631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rgbClr val="502CD6"/>
                </a:solidFill>
              </a:rPr>
              <a:t>laser</a:t>
            </a:r>
          </a:p>
        </p:txBody>
      </p:sp>
      <p:sp>
        <p:nvSpPr>
          <p:cNvPr id="486" name="Rectangle 240"/>
          <p:cNvSpPr>
            <a:spLocks noChangeArrowheads="1"/>
          </p:cNvSpPr>
          <p:nvPr/>
        </p:nvSpPr>
        <p:spPr bwMode="auto">
          <a:xfrm>
            <a:off x="7234069" y="4265102"/>
            <a:ext cx="76581" cy="24401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87" name="Text Box 242"/>
          <p:cNvSpPr txBox="1">
            <a:spLocks noChangeArrowheads="1"/>
          </p:cNvSpPr>
          <p:nvPr/>
        </p:nvSpPr>
        <p:spPr bwMode="auto">
          <a:xfrm>
            <a:off x="7070217" y="3740456"/>
            <a:ext cx="5725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>
                <a:solidFill>
                  <a:srgbClr val="00B050"/>
                </a:solidFill>
              </a:rPr>
              <a:t>ICT3</a:t>
            </a:r>
            <a:endParaRPr lang="fr-FR" sz="1400" dirty="0">
              <a:solidFill>
                <a:srgbClr val="00B050"/>
              </a:solidFill>
            </a:endParaRPr>
          </a:p>
        </p:txBody>
      </p:sp>
      <p:sp>
        <p:nvSpPr>
          <p:cNvPr id="488" name="Text Box 152"/>
          <p:cNvSpPr txBox="1">
            <a:spLocks noChangeArrowheads="1"/>
          </p:cNvSpPr>
          <p:nvPr/>
        </p:nvSpPr>
        <p:spPr bwMode="auto">
          <a:xfrm>
            <a:off x="3992744" y="2226095"/>
            <a:ext cx="6506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>
                <a:solidFill>
                  <a:srgbClr val="C00000"/>
                </a:solidFill>
              </a:rPr>
              <a:t>YAG2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489" name="Line 258"/>
          <p:cNvSpPr>
            <a:spLocks noChangeShapeType="1"/>
          </p:cNvSpPr>
          <p:nvPr/>
        </p:nvSpPr>
        <p:spPr bwMode="auto">
          <a:xfrm flipH="1" flipV="1">
            <a:off x="4301026" y="2499740"/>
            <a:ext cx="0" cy="530869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90" name="Groupe 489"/>
          <p:cNvGrpSpPr/>
          <p:nvPr/>
        </p:nvGrpSpPr>
        <p:grpSpPr>
          <a:xfrm>
            <a:off x="4151855" y="3016305"/>
            <a:ext cx="308708" cy="268679"/>
            <a:chOff x="7628656" y="4130631"/>
            <a:chExt cx="377570" cy="328612"/>
          </a:xfrm>
        </p:grpSpPr>
        <p:sp>
          <p:nvSpPr>
            <p:cNvPr id="491" name="Rectangle 92"/>
            <p:cNvSpPr>
              <a:spLocks noChangeArrowheads="1"/>
            </p:cNvSpPr>
            <p:nvPr/>
          </p:nvSpPr>
          <p:spPr bwMode="auto">
            <a:xfrm>
              <a:off x="7632138" y="4265577"/>
              <a:ext cx="354244" cy="714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92" name="Group 178"/>
            <p:cNvGrpSpPr>
              <a:grpSpLocks/>
            </p:cNvGrpSpPr>
            <p:nvPr/>
          </p:nvGrpSpPr>
          <p:grpSpPr bwMode="auto">
            <a:xfrm>
              <a:off x="7734323" y="4130631"/>
              <a:ext cx="149225" cy="328612"/>
              <a:chOff x="2040" y="2001"/>
              <a:chExt cx="94" cy="207"/>
            </a:xfrm>
          </p:grpSpPr>
          <p:sp>
            <p:nvSpPr>
              <p:cNvPr id="500" name="Rectangle 179"/>
              <p:cNvSpPr>
                <a:spLocks noChangeArrowheads="1"/>
              </p:cNvSpPr>
              <p:nvPr/>
            </p:nvSpPr>
            <p:spPr bwMode="auto">
              <a:xfrm rot="5400000">
                <a:off x="2082" y="2162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1" name="Rectangle 180"/>
              <p:cNvSpPr>
                <a:spLocks noChangeArrowheads="1"/>
              </p:cNvSpPr>
              <p:nvPr/>
            </p:nvSpPr>
            <p:spPr bwMode="auto">
              <a:xfrm rot="5400000">
                <a:off x="2006" y="2082"/>
                <a:ext cx="163" cy="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" name="Rectangle 181"/>
              <p:cNvSpPr>
                <a:spLocks noChangeArrowheads="1"/>
              </p:cNvSpPr>
              <p:nvPr/>
            </p:nvSpPr>
            <p:spPr bwMode="auto">
              <a:xfrm rot="5400000">
                <a:off x="2082" y="2152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3" name="Oval 182"/>
              <p:cNvSpPr>
                <a:spLocks noChangeArrowheads="1"/>
              </p:cNvSpPr>
              <p:nvPr/>
            </p:nvSpPr>
            <p:spPr bwMode="auto">
              <a:xfrm>
                <a:off x="2040" y="2056"/>
                <a:ext cx="94" cy="9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4" name="Rectangle 183"/>
              <p:cNvSpPr>
                <a:spLocks noChangeArrowheads="1"/>
              </p:cNvSpPr>
              <p:nvPr/>
            </p:nvSpPr>
            <p:spPr bwMode="auto">
              <a:xfrm rot="5400000">
                <a:off x="2082" y="1976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5" name="Rectangle 184"/>
              <p:cNvSpPr>
                <a:spLocks noChangeArrowheads="1"/>
              </p:cNvSpPr>
              <p:nvPr/>
            </p:nvSpPr>
            <p:spPr bwMode="auto">
              <a:xfrm rot="5400000">
                <a:off x="2082" y="1966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493" name="Line 218"/>
            <p:cNvSpPr>
              <a:spLocks noChangeShapeType="1"/>
            </p:cNvSpPr>
            <p:nvPr/>
          </p:nvSpPr>
          <p:spPr bwMode="auto">
            <a:xfrm flipH="1">
              <a:off x="7743848" y="4236993"/>
              <a:ext cx="123825" cy="1238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94" name="Group 230"/>
            <p:cNvGrpSpPr>
              <a:grpSpLocks/>
            </p:cNvGrpSpPr>
            <p:nvPr/>
          </p:nvGrpSpPr>
          <p:grpSpPr bwMode="auto">
            <a:xfrm>
              <a:off x="7628656" y="4236993"/>
              <a:ext cx="39688" cy="130175"/>
              <a:chOff x="1994" y="2060"/>
              <a:chExt cx="25" cy="82"/>
            </a:xfrm>
          </p:grpSpPr>
          <p:sp>
            <p:nvSpPr>
              <p:cNvPr id="498" name="Rectangle 231"/>
              <p:cNvSpPr>
                <a:spLocks noChangeArrowheads="1"/>
              </p:cNvSpPr>
              <p:nvPr/>
            </p:nvSpPr>
            <p:spPr bwMode="auto">
              <a:xfrm>
                <a:off x="1994" y="2060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9" name="Rectangle 232"/>
              <p:cNvSpPr>
                <a:spLocks noChangeArrowheads="1"/>
              </p:cNvSpPr>
              <p:nvPr/>
            </p:nvSpPr>
            <p:spPr bwMode="auto">
              <a:xfrm>
                <a:off x="2008" y="2060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95" name="Group 230"/>
            <p:cNvGrpSpPr>
              <a:grpSpLocks/>
            </p:cNvGrpSpPr>
            <p:nvPr/>
          </p:nvGrpSpPr>
          <p:grpSpPr bwMode="auto">
            <a:xfrm>
              <a:off x="7966538" y="4236993"/>
              <a:ext cx="39688" cy="130175"/>
              <a:chOff x="1994" y="2060"/>
              <a:chExt cx="25" cy="82"/>
            </a:xfrm>
          </p:grpSpPr>
          <p:sp>
            <p:nvSpPr>
              <p:cNvPr id="496" name="Rectangle 231"/>
              <p:cNvSpPr>
                <a:spLocks noChangeArrowheads="1"/>
              </p:cNvSpPr>
              <p:nvPr/>
            </p:nvSpPr>
            <p:spPr bwMode="auto">
              <a:xfrm>
                <a:off x="1994" y="2060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7" name="Rectangle 232"/>
              <p:cNvSpPr>
                <a:spLocks noChangeArrowheads="1"/>
              </p:cNvSpPr>
              <p:nvPr/>
            </p:nvSpPr>
            <p:spPr bwMode="auto">
              <a:xfrm>
                <a:off x="2008" y="2060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61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PHILnov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2925"/>
            <a:ext cx="8316912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15816" y="5661248"/>
            <a:ext cx="249895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Thanks</a:t>
            </a:r>
            <a:r>
              <a:rPr lang="fr-FR" dirty="0" smtClean="0"/>
              <a:t> to all PHIL team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67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5796136" y="1772816"/>
            <a:ext cx="1728192" cy="1223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683568" y="2996408"/>
            <a:ext cx="2137022" cy="93610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EM source (klystron ~ 15 MW)</a:t>
            </a:r>
            <a:endParaRPr lang="fr-FR" dirty="0"/>
          </a:p>
        </p:txBody>
      </p:sp>
      <p:grpSp>
        <p:nvGrpSpPr>
          <p:cNvPr id="6" name="Group 100"/>
          <p:cNvGrpSpPr>
            <a:grpSpLocks/>
          </p:cNvGrpSpPr>
          <p:nvPr/>
        </p:nvGrpSpPr>
        <p:grpSpPr bwMode="auto">
          <a:xfrm>
            <a:off x="3518387" y="4702149"/>
            <a:ext cx="1555097" cy="979711"/>
            <a:chOff x="1191" y="1478"/>
            <a:chExt cx="100" cy="63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1200" y="1478"/>
              <a:ext cx="83" cy="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AutoShape 102"/>
            <p:cNvSpPr>
              <a:spLocks noChangeArrowheads="1"/>
            </p:cNvSpPr>
            <p:nvPr/>
          </p:nvSpPr>
          <p:spPr bwMode="auto">
            <a:xfrm>
              <a:off x="1218" y="1488"/>
              <a:ext cx="25" cy="43"/>
            </a:xfrm>
            <a:prstGeom prst="roundRect">
              <a:avLst>
                <a:gd name="adj" fmla="val 4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AutoShape 103"/>
            <p:cNvSpPr>
              <a:spLocks noChangeArrowheads="1"/>
            </p:cNvSpPr>
            <p:nvPr/>
          </p:nvSpPr>
          <p:spPr bwMode="auto">
            <a:xfrm>
              <a:off x="1247" y="1488"/>
              <a:ext cx="25" cy="43"/>
            </a:xfrm>
            <a:prstGeom prst="roundRect">
              <a:avLst>
                <a:gd name="adj" fmla="val 4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AutoShape 104"/>
            <p:cNvSpPr>
              <a:spLocks noChangeArrowheads="1"/>
            </p:cNvSpPr>
            <p:nvPr/>
          </p:nvSpPr>
          <p:spPr bwMode="auto">
            <a:xfrm>
              <a:off x="1195" y="1488"/>
              <a:ext cx="19" cy="43"/>
            </a:xfrm>
            <a:prstGeom prst="roundRect">
              <a:avLst>
                <a:gd name="adj" fmla="val 4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Rectangle 105"/>
            <p:cNvSpPr>
              <a:spLocks noChangeArrowheads="1"/>
            </p:cNvSpPr>
            <p:nvPr/>
          </p:nvSpPr>
          <p:spPr bwMode="auto">
            <a:xfrm>
              <a:off x="1191" y="1478"/>
              <a:ext cx="9" cy="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Rectangle 106"/>
            <p:cNvSpPr>
              <a:spLocks noChangeArrowheads="1"/>
            </p:cNvSpPr>
            <p:nvPr/>
          </p:nvSpPr>
          <p:spPr bwMode="auto">
            <a:xfrm>
              <a:off x="1204" y="1505"/>
              <a:ext cx="87" cy="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15" name="Connecteur droit 14"/>
          <p:cNvCxnSpPr>
            <a:endCxn id="5" idx="0"/>
          </p:cNvCxnSpPr>
          <p:nvPr/>
        </p:nvCxnSpPr>
        <p:spPr>
          <a:xfrm flipH="1">
            <a:off x="1752079" y="2528356"/>
            <a:ext cx="13526" cy="46805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endCxn id="57" idx="1"/>
          </p:cNvCxnSpPr>
          <p:nvPr/>
        </p:nvCxnSpPr>
        <p:spPr>
          <a:xfrm>
            <a:off x="1765605" y="2528356"/>
            <a:ext cx="1918958" cy="3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57" idx="3"/>
          </p:cNvCxnSpPr>
          <p:nvPr/>
        </p:nvCxnSpPr>
        <p:spPr>
          <a:xfrm flipV="1">
            <a:off x="4940163" y="2526378"/>
            <a:ext cx="855973" cy="517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15"/>
          <p:cNvSpPr txBox="1">
            <a:spLocks noChangeArrowheads="1"/>
          </p:cNvSpPr>
          <p:nvPr/>
        </p:nvSpPr>
        <p:spPr bwMode="auto">
          <a:xfrm>
            <a:off x="3931680" y="3189131"/>
            <a:ext cx="553357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 dirty="0" smtClean="0"/>
              <a:t>3 </a:t>
            </a:r>
            <a:r>
              <a:rPr lang="fr-FR" sz="1200" dirty="0"/>
              <a:t>G</a:t>
            </a:r>
            <a:r>
              <a:rPr lang="fr-FR" sz="1200" dirty="0" smtClean="0"/>
              <a:t>Hz</a:t>
            </a:r>
            <a:endParaRPr lang="fr-FR" sz="1200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4208358" y="2721079"/>
            <a:ext cx="0" cy="46805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629701" y="3329804"/>
            <a:ext cx="1323265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280961" y="215704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LASER</a:t>
            </a:r>
            <a:endParaRPr lang="fr-FR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3291333" y="5193220"/>
            <a:ext cx="473705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1397494" y="2063773"/>
            <a:ext cx="0" cy="93263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397494" y="2063773"/>
            <a:ext cx="4398642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15"/>
          <p:cNvSpPr txBox="1">
            <a:spLocks noChangeArrowheads="1"/>
          </p:cNvSpPr>
          <p:nvPr/>
        </p:nvSpPr>
        <p:spPr bwMode="auto">
          <a:xfrm>
            <a:off x="3990124" y="1925273"/>
            <a:ext cx="455574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fr-FR" sz="1200" dirty="0"/>
              <a:t>5</a:t>
            </a:r>
            <a:r>
              <a:rPr lang="fr-FR" sz="1200" dirty="0" smtClean="0"/>
              <a:t> Hz</a:t>
            </a:r>
            <a:endParaRPr lang="fr-FR" sz="1200" dirty="0"/>
          </a:p>
        </p:txBody>
      </p:sp>
      <p:sp>
        <p:nvSpPr>
          <p:cNvPr id="35" name="Rectangle 34"/>
          <p:cNvSpPr/>
          <p:nvPr/>
        </p:nvSpPr>
        <p:spPr>
          <a:xfrm>
            <a:off x="3997963" y="4584286"/>
            <a:ext cx="417093" cy="1555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475656" y="3938907"/>
            <a:ext cx="489101" cy="1555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1974150" y="4259406"/>
            <a:ext cx="2012623" cy="14401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Secteurs 37"/>
          <p:cNvSpPr/>
          <p:nvPr/>
        </p:nvSpPr>
        <p:spPr>
          <a:xfrm rot="16200000">
            <a:off x="1649733" y="3785412"/>
            <a:ext cx="618010" cy="618010"/>
          </a:xfrm>
          <a:prstGeom prst="pie">
            <a:avLst>
              <a:gd name="adj1" fmla="val 10783847"/>
              <a:gd name="adj2" fmla="val 1620000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Secteurs 38"/>
          <p:cNvSpPr/>
          <p:nvPr/>
        </p:nvSpPr>
        <p:spPr>
          <a:xfrm rot="16200000">
            <a:off x="1787353" y="3923032"/>
            <a:ext cx="342769" cy="342769"/>
          </a:xfrm>
          <a:prstGeom prst="pie">
            <a:avLst>
              <a:gd name="adj1" fmla="val 10783847"/>
              <a:gd name="adj2" fmla="val 1620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42" name="Groupe 41"/>
          <p:cNvGrpSpPr/>
          <p:nvPr/>
        </p:nvGrpSpPr>
        <p:grpSpPr>
          <a:xfrm rot="10800000">
            <a:off x="3677926" y="4259406"/>
            <a:ext cx="618010" cy="618010"/>
            <a:chOff x="1802133" y="3937812"/>
            <a:chExt cx="618010" cy="618010"/>
          </a:xfrm>
        </p:grpSpPr>
        <p:sp>
          <p:nvSpPr>
            <p:cNvPr id="40" name="Secteurs 39"/>
            <p:cNvSpPr/>
            <p:nvPr/>
          </p:nvSpPr>
          <p:spPr>
            <a:xfrm rot="16200000">
              <a:off x="1802133" y="3937812"/>
              <a:ext cx="618010" cy="618010"/>
            </a:xfrm>
            <a:prstGeom prst="pie">
              <a:avLst>
                <a:gd name="adj1" fmla="val 10783847"/>
                <a:gd name="adj2" fmla="val 1620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1" name="Secteurs 40"/>
            <p:cNvSpPr/>
            <p:nvPr/>
          </p:nvSpPr>
          <p:spPr>
            <a:xfrm rot="16200000">
              <a:off x="1939753" y="4075432"/>
              <a:ext cx="342769" cy="342769"/>
            </a:xfrm>
            <a:prstGeom prst="pie">
              <a:avLst>
                <a:gd name="adj1" fmla="val 10783847"/>
                <a:gd name="adj2" fmla="val 1620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3629348" y="5062466"/>
            <a:ext cx="57996" cy="2764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/>
          <p:cNvCxnSpPr/>
          <p:nvPr/>
        </p:nvCxnSpPr>
        <p:spPr>
          <a:xfrm>
            <a:off x="4065740" y="5351330"/>
            <a:ext cx="619148" cy="0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6603503" y="4819335"/>
            <a:ext cx="293130" cy="29313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4" idx="2"/>
          </p:cNvCxnSpPr>
          <p:nvPr/>
        </p:nvCxnSpPr>
        <p:spPr>
          <a:xfrm>
            <a:off x="6660232" y="2996408"/>
            <a:ext cx="0" cy="20660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H="1">
            <a:off x="3694564" y="5025151"/>
            <a:ext cx="2965668" cy="1590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3684563" y="5193220"/>
            <a:ext cx="3479725" cy="0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1425053" y="4831379"/>
            <a:ext cx="161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Cavity</a:t>
            </a:r>
            <a:r>
              <a:rPr lang="fr-FR" dirty="0" smtClean="0"/>
              <a:t>=  RF gun</a:t>
            </a:r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1166552" y="5598181"/>
            <a:ext cx="1533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</a:t>
            </a:r>
            <a:r>
              <a:rPr lang="fr-FR" dirty="0" err="1" smtClean="0"/>
              <a:t>hotoCathode</a:t>
            </a:r>
            <a:endParaRPr lang="fr-FR" dirty="0"/>
          </a:p>
        </p:txBody>
      </p:sp>
      <p:sp>
        <p:nvSpPr>
          <p:cNvPr id="60" name="ZoneTexte 59"/>
          <p:cNvSpPr txBox="1"/>
          <p:nvPr/>
        </p:nvSpPr>
        <p:spPr>
          <a:xfrm>
            <a:off x="6673085" y="384477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laser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6651623" y="5200711"/>
            <a:ext cx="105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B050"/>
                </a:solidFill>
              </a:rPr>
              <a:t>e</a:t>
            </a:r>
            <a:r>
              <a:rPr lang="fr-FR" dirty="0" err="1" smtClean="0">
                <a:solidFill>
                  <a:srgbClr val="00B050"/>
                </a:solidFill>
              </a:rPr>
              <a:t>lectrons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357441" y="5849837"/>
            <a:ext cx="3756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Electric </a:t>
            </a:r>
            <a:r>
              <a:rPr lang="fr-FR" dirty="0" err="1" smtClean="0"/>
              <a:t>field</a:t>
            </a:r>
            <a:r>
              <a:rPr lang="fr-FR" dirty="0" smtClean="0"/>
              <a:t>   E = </a:t>
            </a:r>
            <a:r>
              <a:rPr lang="fr-FR" dirty="0" err="1" smtClean="0"/>
              <a:t>Eo</a:t>
            </a:r>
            <a:r>
              <a:rPr lang="fr-FR" dirty="0" smtClean="0"/>
              <a:t> cos(</a:t>
            </a:r>
            <a:r>
              <a:rPr lang="fr-FR" dirty="0" err="1" smtClean="0"/>
              <a:t>kz</a:t>
            </a:r>
            <a:r>
              <a:rPr lang="fr-FR" dirty="0" smtClean="0"/>
              <a:t>) sin(</a:t>
            </a:r>
            <a:r>
              <a:rPr lang="fr-FR" dirty="0" err="1" smtClean="0">
                <a:latin typeface="Symbol" pitchFamily="18" charset="2"/>
              </a:rPr>
              <a:t>w</a:t>
            </a:r>
            <a:r>
              <a:rPr lang="fr-FR" dirty="0" err="1" smtClean="0"/>
              <a:t>t+</a:t>
            </a:r>
            <a:r>
              <a:rPr lang="fr-FR" dirty="0" err="1" smtClean="0">
                <a:latin typeface="Symbol" pitchFamily="18" charset="2"/>
              </a:rPr>
              <a:t>f</a:t>
            </a:r>
            <a:r>
              <a:rPr lang="fr-FR" dirty="0" smtClean="0"/>
              <a:t>))</a:t>
            </a:r>
            <a:endParaRPr lang="fr-FR" dirty="0"/>
          </a:p>
        </p:txBody>
      </p:sp>
      <p:cxnSp>
        <p:nvCxnSpPr>
          <p:cNvPr id="63" name="Connecteur droit 62"/>
          <p:cNvCxnSpPr>
            <a:endCxn id="43" idx="2"/>
          </p:cNvCxnSpPr>
          <p:nvPr/>
        </p:nvCxnSpPr>
        <p:spPr>
          <a:xfrm flipV="1">
            <a:off x="2639578" y="5338956"/>
            <a:ext cx="1018768" cy="373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468313" y="264473"/>
            <a:ext cx="822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4400" dirty="0" smtClean="0">
                <a:latin typeface="+mj-lt"/>
                <a:ea typeface="+mj-ea"/>
                <a:cs typeface="+mj-cs"/>
              </a:rPr>
              <a:t>Synchronisation</a:t>
            </a:r>
            <a:endParaRPr lang="fr-FR" sz="4400" dirty="0">
              <a:latin typeface="+mj-lt"/>
              <a:ea typeface="+mj-ea"/>
              <a:cs typeface="+mj-cs"/>
            </a:endParaRPr>
          </a:p>
        </p:txBody>
      </p:sp>
      <p:cxnSp>
        <p:nvCxnSpPr>
          <p:cNvPr id="66" name="Connecteur droit 65"/>
          <p:cNvCxnSpPr>
            <a:stCxn id="62" idx="0"/>
          </p:cNvCxnSpPr>
          <p:nvPr/>
        </p:nvCxnSpPr>
        <p:spPr>
          <a:xfrm flipH="1" flipV="1">
            <a:off x="4206524" y="5385377"/>
            <a:ext cx="1029156" cy="464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468313" y="1700808"/>
            <a:ext cx="2889128" cy="296123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5168814" y="1515791"/>
            <a:ext cx="2889128" cy="296123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 droit 75"/>
          <p:cNvCxnSpPr/>
          <p:nvPr/>
        </p:nvCxnSpPr>
        <p:spPr>
          <a:xfrm>
            <a:off x="4949077" y="5526351"/>
            <a:ext cx="35804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4949077" y="4898358"/>
            <a:ext cx="15396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6989838" y="4898358"/>
            <a:ext cx="15396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6488730" y="4662041"/>
            <a:ext cx="0" cy="2363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6989838" y="4659695"/>
            <a:ext cx="0" cy="2363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405633" y="4568411"/>
            <a:ext cx="667302" cy="936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2629701" y="4331414"/>
            <a:ext cx="3526475" cy="2121922"/>
          </a:xfrm>
          <a:prstGeom prst="ellipse">
            <a:avLst/>
          </a:prstGeom>
          <a:noFill/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Text Box 115"/>
          <p:cNvSpPr txBox="1">
            <a:spLocks noChangeArrowheads="1"/>
          </p:cNvSpPr>
          <p:nvPr/>
        </p:nvSpPr>
        <p:spPr bwMode="auto">
          <a:xfrm>
            <a:off x="3684563" y="2300717"/>
            <a:ext cx="12556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 dirty="0" smtClean="0"/>
              <a:t>Master </a:t>
            </a:r>
            <a:r>
              <a:rPr lang="fr-FR" sz="1200" dirty="0" err="1" smtClean="0"/>
              <a:t>Oscillator</a:t>
            </a:r>
            <a:endParaRPr lang="fr-FR" sz="1200" dirty="0" smtClean="0"/>
          </a:p>
          <a:p>
            <a:r>
              <a:rPr lang="fr-FR" sz="1200" dirty="0" smtClean="0"/>
              <a:t>75 MHz</a:t>
            </a:r>
            <a:endParaRPr lang="fr-FR" sz="1200" dirty="0"/>
          </a:p>
        </p:txBody>
      </p:sp>
      <p:sp>
        <p:nvSpPr>
          <p:cNvPr id="28" name="Rectangle 27"/>
          <p:cNvSpPr/>
          <p:nvPr/>
        </p:nvSpPr>
        <p:spPr>
          <a:xfrm>
            <a:off x="3580591" y="1628800"/>
            <a:ext cx="1492893" cy="20882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1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Photoinjector</a:t>
            </a:r>
            <a:r>
              <a:rPr lang="fr-FR" dirty="0" smtClean="0"/>
              <a:t> R&amp;D issues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349067"/>
              </p:ext>
            </p:extLst>
          </p:nvPr>
        </p:nvGraphicFramePr>
        <p:xfrm>
          <a:off x="611560" y="1568442"/>
          <a:ext cx="7776864" cy="486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796"/>
                <a:gridCol w="1824620"/>
                <a:gridCol w="1800200"/>
                <a:gridCol w="2232248"/>
              </a:tblGrid>
              <a:tr h="54586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Parameter</a:t>
                      </a:r>
                      <a:endParaRPr lang="fr-F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Laser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photocathodes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RF gun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91674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Energy</a:t>
                      </a:r>
                      <a:r>
                        <a:rPr lang="fr-FR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  </a:t>
                      </a:r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(9</a:t>
                      </a:r>
                      <a:r>
                        <a:rPr lang="fr-FR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MeV)</a:t>
                      </a:r>
                      <a:endParaRPr lang="fr-FR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Dispersion</a:t>
                      </a:r>
                      <a:r>
                        <a:rPr lang="fr-FR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(&lt; 1%)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Energy Distribution (</a:t>
                      </a:r>
                      <a:r>
                        <a:rPr lang="en-US" baseline="0" dirty="0" err="1" smtClean="0"/>
                        <a:t>x,y</a:t>
                      </a:r>
                      <a:r>
                        <a:rPr lang="en-US" baseline="0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Homogeneity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QE(</a:t>
                      </a:r>
                      <a:r>
                        <a:rPr lang="en-US" baseline="0" dirty="0" err="1" smtClean="0"/>
                        <a:t>x,y</a:t>
                      </a:r>
                      <a:r>
                        <a:rPr lang="en-US" baseline="0" dirty="0" smtClean="0"/>
                        <a:t>)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2.5 à 4.5 cell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or Booster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397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High</a:t>
                      </a:r>
                      <a:r>
                        <a:rPr lang="fr-FR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curent</a:t>
                      </a: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(&gt; 1 kA)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Very</a:t>
                      </a:r>
                      <a:r>
                        <a:rPr lang="fr-FR" dirty="0" smtClean="0"/>
                        <a:t> short pulse</a:t>
                      </a:r>
                    </a:p>
                    <a:p>
                      <a:r>
                        <a:rPr lang="fr-FR" dirty="0" smtClean="0"/>
                        <a:t>( 100 </a:t>
                      </a:r>
                      <a:r>
                        <a:rPr lang="fr-FR" dirty="0" err="1" smtClean="0"/>
                        <a:t>fs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QE</a:t>
                      </a:r>
                      <a:r>
                        <a:rPr lang="en-US" baseline="0" dirty="0" smtClean="0"/>
                        <a:t> (&gt;10%)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 gradient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(&gt; 100 MV/m)</a:t>
                      </a:r>
                      <a:endParaRPr lang="fr-FR" dirty="0" smtClean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62826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low</a:t>
                      </a:r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fr-FR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emittance</a:t>
                      </a:r>
                      <a:endParaRPr lang="fr-FR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(&lt; 5 µ</a:t>
                      </a:r>
                      <a:r>
                        <a:rPr lang="fr-FR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m.rad</a:t>
                      </a:r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Energy Distribution (</a:t>
                      </a:r>
                      <a:r>
                        <a:rPr lang="en-US" baseline="0" dirty="0" err="1" smtClean="0"/>
                        <a:t>x,y</a:t>
                      </a:r>
                      <a:r>
                        <a:rPr lang="en-US" baseline="0" dirty="0" smtClean="0"/>
                        <a:t>)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Homogeneïty</a:t>
                      </a:r>
                      <a:r>
                        <a:rPr lang="fr-FR" baseline="0" dirty="0" smtClean="0"/>
                        <a:t> </a:t>
                      </a:r>
                    </a:p>
                    <a:p>
                      <a:r>
                        <a:rPr lang="fr-FR" baseline="0" dirty="0" smtClean="0"/>
                        <a:t>QE(</a:t>
                      </a:r>
                      <a:r>
                        <a:rPr lang="fr-FR" baseline="0" dirty="0" err="1" smtClean="0"/>
                        <a:t>x,y</a:t>
                      </a:r>
                      <a:r>
                        <a:rPr lang="fr-FR" baseline="0" dirty="0" smtClean="0"/>
                        <a:t>)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 gradient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(&gt; 100 MV/m)</a:t>
                      </a:r>
                      <a:endParaRPr lang="fr-FR" dirty="0" smtClean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397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high gradient</a:t>
                      </a: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(&gt; 100 MV/m)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Electrical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continuity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Surface state, geometry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3978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Repetition</a:t>
                      </a:r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rate</a:t>
                      </a: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(&gt; 10 Hz)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Synchronization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</a:t>
                      </a:r>
                      <a:r>
                        <a:rPr lang="en-US" baseline="0" dirty="0" smtClean="0"/>
                        <a:t> time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cooling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397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Short</a:t>
                      </a:r>
                      <a:r>
                        <a:rPr lang="fr-FR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pulse</a:t>
                      </a:r>
                      <a:endParaRPr lang="fr-FR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 &lt; 1 </a:t>
                      </a:r>
                      <a:r>
                        <a:rPr lang="fr-FR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ps</a:t>
                      </a:r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100 </a:t>
                      </a:r>
                      <a:r>
                        <a:rPr lang="en-US" baseline="0" dirty="0" err="1" smtClean="0"/>
                        <a:t>fs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Response time ?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 gradient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(&gt; 100 MV/m)</a:t>
                      </a:r>
                      <a:endParaRPr lang="fr-FR" dirty="0" smtClean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5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/>
              <a:t> PHIL </a:t>
            </a:r>
            <a:r>
              <a:rPr lang="fr-FR" dirty="0" err="1" smtClean="0"/>
              <a:t>facts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0954" y="1484784"/>
            <a:ext cx="4032448" cy="2733955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 smtClean="0"/>
              <a:t>- Test  1</a:t>
            </a:r>
            <a:r>
              <a:rPr lang="fr-FR" sz="1600" baseline="30000" dirty="0"/>
              <a:t>s</a:t>
            </a:r>
            <a:r>
              <a:rPr lang="fr-FR" sz="1600" baseline="30000" dirty="0" smtClean="0"/>
              <a:t>t</a:t>
            </a:r>
            <a:r>
              <a:rPr lang="fr-FR" sz="1600" dirty="0" smtClean="0"/>
              <a:t> klystron (24133) : HS</a:t>
            </a:r>
          </a:p>
          <a:p>
            <a:pPr marL="0" indent="0">
              <a:buNone/>
            </a:pPr>
            <a:r>
              <a:rPr lang="fr-FR" sz="1600" dirty="0" smtClean="0"/>
              <a:t>- </a:t>
            </a:r>
            <a:r>
              <a:rPr lang="fr-FR" sz="1600" dirty="0" err="1" smtClean="0"/>
              <a:t>Cooling</a:t>
            </a:r>
            <a:r>
              <a:rPr lang="fr-FR" sz="1600" dirty="0" smtClean="0"/>
              <a:t> of RF gun (</a:t>
            </a:r>
            <a:r>
              <a:rPr lang="fr-FR" sz="1600" dirty="0" err="1" smtClean="0"/>
              <a:t>temperature</a:t>
            </a:r>
            <a:r>
              <a:rPr lang="fr-FR" sz="1600" dirty="0" smtClean="0"/>
              <a:t> </a:t>
            </a:r>
            <a:r>
              <a:rPr lang="fr-FR" sz="1600" dirty="0" err="1" smtClean="0"/>
              <a:t>regulation</a:t>
            </a:r>
            <a:r>
              <a:rPr lang="fr-FR" sz="1600" dirty="0" smtClean="0"/>
              <a:t>)</a:t>
            </a:r>
          </a:p>
          <a:p>
            <a:pPr marL="0" indent="0">
              <a:buNone/>
            </a:pPr>
            <a:r>
              <a:rPr lang="fr-FR" sz="1600" dirty="0" smtClean="0"/>
              <a:t>- Test 2</a:t>
            </a:r>
            <a:r>
              <a:rPr lang="fr-FR" sz="1600" baseline="30000" dirty="0" smtClean="0"/>
              <a:t>nd</a:t>
            </a:r>
            <a:r>
              <a:rPr lang="fr-FR" sz="1600" dirty="0" smtClean="0"/>
              <a:t> klystron  (24137) : </a:t>
            </a:r>
            <a:r>
              <a:rPr lang="fr-FR" sz="1600" dirty="0" err="1" smtClean="0"/>
              <a:t>Htmax</a:t>
            </a:r>
            <a:r>
              <a:rPr lang="fr-FR" sz="1600" dirty="0" smtClean="0"/>
              <a:t> 15 kV – </a:t>
            </a:r>
          </a:p>
          <a:p>
            <a:pPr marL="0" indent="0">
              <a:buNone/>
            </a:pPr>
            <a:r>
              <a:rPr lang="fr-FR" sz="1600" dirty="0" err="1" smtClean="0"/>
              <a:t>Pik</a:t>
            </a:r>
            <a:r>
              <a:rPr lang="fr-FR" sz="1600" dirty="0" smtClean="0"/>
              <a:t> = 13 MW </a:t>
            </a:r>
          </a:p>
          <a:p>
            <a:pPr marL="0" indent="0">
              <a:buNone/>
            </a:pPr>
            <a:r>
              <a:rPr lang="fr-FR" sz="1600" dirty="0" smtClean="0"/>
              <a:t>-  </a:t>
            </a:r>
            <a:r>
              <a:rPr lang="fr-FR" sz="1600" dirty="0" err="1" smtClean="0"/>
              <a:t>Fire</a:t>
            </a:r>
            <a:r>
              <a:rPr lang="fr-FR" sz="1600" dirty="0" smtClean="0"/>
              <a:t> </a:t>
            </a:r>
            <a:r>
              <a:rPr lang="fr-FR" sz="1600" dirty="0" err="1" smtClean="0"/>
              <a:t>inside</a:t>
            </a:r>
            <a:r>
              <a:rPr lang="fr-FR" sz="1600" dirty="0" smtClean="0"/>
              <a:t> Modulateur ! </a:t>
            </a:r>
          </a:p>
          <a:p>
            <a:pPr marL="0" indent="0">
              <a:buNone/>
            </a:pPr>
            <a:r>
              <a:rPr lang="fr-FR" sz="1600" dirty="0" smtClean="0"/>
              <a:t>-  </a:t>
            </a:r>
            <a:r>
              <a:rPr lang="fr-FR" sz="1600" dirty="0" err="1" smtClean="0"/>
              <a:t>Alphax</a:t>
            </a:r>
            <a:r>
              <a:rPr lang="fr-FR" sz="1600" dirty="0" smtClean="0"/>
              <a:t> RF gun </a:t>
            </a:r>
            <a:r>
              <a:rPr lang="fr-FR" sz="1600" dirty="0" err="1" smtClean="0"/>
              <a:t>conditionning</a:t>
            </a:r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/>
              <a:t>- </a:t>
            </a:r>
            <a:r>
              <a:rPr lang="fr-FR" sz="1600" dirty="0"/>
              <a:t> </a:t>
            </a:r>
            <a:r>
              <a:rPr lang="fr-FR" sz="1600" dirty="0" smtClean="0"/>
              <a:t>YAG1 installation (</a:t>
            </a:r>
            <a:r>
              <a:rPr lang="fr-FR" sz="1600" dirty="0" err="1" smtClean="0"/>
              <a:t>beam</a:t>
            </a:r>
            <a:r>
              <a:rPr lang="fr-FR" sz="1600" dirty="0" smtClean="0"/>
              <a:t> </a:t>
            </a:r>
            <a:r>
              <a:rPr lang="fr-FR" sz="1600" dirty="0" err="1" smtClean="0"/>
              <a:t>diameter</a:t>
            </a:r>
            <a:r>
              <a:rPr lang="fr-FR" sz="1600" dirty="0" smtClean="0"/>
              <a:t>)</a:t>
            </a:r>
          </a:p>
          <a:p>
            <a:pPr marL="0" indent="0">
              <a:buNone/>
            </a:pPr>
            <a:r>
              <a:rPr lang="fr-FR" sz="1600" b="1" dirty="0" smtClean="0"/>
              <a:t>- </a:t>
            </a:r>
            <a:r>
              <a:rPr lang="fr-FR" sz="1600" b="1" dirty="0" err="1" smtClean="0">
                <a:solidFill>
                  <a:srgbClr val="FF0000"/>
                </a:solidFill>
              </a:rPr>
              <a:t>Fisrt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beam</a:t>
            </a:r>
            <a:r>
              <a:rPr lang="fr-FR" sz="1600" b="1" dirty="0" smtClean="0">
                <a:solidFill>
                  <a:srgbClr val="FF0000"/>
                </a:solidFill>
              </a:rPr>
              <a:t> 4/11/09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731180" y="1500986"/>
            <a:ext cx="4017283" cy="27201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</a:t>
            </a:r>
            <a:r>
              <a:rPr lang="fr-FR" sz="1600" dirty="0" err="1" smtClean="0"/>
              <a:t>Pre-amp</a:t>
            </a:r>
            <a:r>
              <a:rPr lang="fr-FR" sz="1600" dirty="0" smtClean="0"/>
              <a:t> </a:t>
            </a:r>
            <a:r>
              <a:rPr lang="fr-FR" sz="1600" dirty="0" err="1" smtClean="0"/>
              <a:t>problem</a:t>
            </a: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 smtClean="0"/>
              <a:t>Q = 100 </a:t>
            </a:r>
            <a:r>
              <a:rPr lang="fr-FR" sz="1600" dirty="0" err="1" smtClean="0"/>
              <a:t>pC</a:t>
            </a:r>
            <a:r>
              <a:rPr lang="fr-FR" sz="1600" dirty="0" smtClean="0"/>
              <a:t>, </a:t>
            </a:r>
            <a:r>
              <a:rPr lang="fr-FR" sz="1600" dirty="0" err="1" smtClean="0"/>
              <a:t>ionic</a:t>
            </a:r>
            <a:r>
              <a:rPr lang="fr-FR" sz="1600" dirty="0" smtClean="0"/>
              <a:t> </a:t>
            </a:r>
            <a:r>
              <a:rPr lang="fr-FR" sz="1600" dirty="0" err="1" smtClean="0"/>
              <a:t>pump</a:t>
            </a:r>
            <a:r>
              <a:rPr lang="fr-FR" sz="1600" dirty="0" smtClean="0"/>
              <a:t> perturbation- </a:t>
            </a:r>
          </a:p>
          <a:p>
            <a:pPr marL="0" indent="0">
              <a:buNone/>
            </a:pPr>
            <a:r>
              <a:rPr lang="fr-FR" sz="1600" dirty="0"/>
              <a:t> </a:t>
            </a:r>
            <a:r>
              <a:rPr lang="fr-FR" sz="1600" dirty="0" smtClean="0"/>
              <a:t>  (HT = 12.5 kV) </a:t>
            </a:r>
          </a:p>
          <a:p>
            <a:pPr marL="0" indent="0">
              <a:buNone/>
            </a:pPr>
            <a:r>
              <a:rPr lang="fr-FR" sz="1600" dirty="0" smtClean="0"/>
              <a:t>- </a:t>
            </a:r>
            <a:r>
              <a:rPr lang="fr-FR" sz="1600" dirty="0" err="1" smtClean="0"/>
              <a:t>Ez</a:t>
            </a:r>
            <a:r>
              <a:rPr lang="fr-FR" sz="1600" dirty="0"/>
              <a:t> </a:t>
            </a:r>
            <a:r>
              <a:rPr lang="fr-FR" sz="1600" dirty="0" smtClean="0"/>
              <a:t>max </a:t>
            </a:r>
            <a:r>
              <a:rPr lang="fr-FR" sz="1600" dirty="0" err="1" smtClean="0"/>
              <a:t>alphax</a:t>
            </a:r>
            <a:r>
              <a:rPr lang="fr-FR" sz="1600" dirty="0" smtClean="0"/>
              <a:t> </a:t>
            </a:r>
            <a:r>
              <a:rPr lang="fr-FR" sz="1600" dirty="0" err="1" smtClean="0"/>
              <a:t>Rf</a:t>
            </a:r>
            <a:r>
              <a:rPr lang="fr-FR" sz="1600" dirty="0" smtClean="0"/>
              <a:t> gun  = 90 MV/m</a:t>
            </a:r>
          </a:p>
          <a:p>
            <a:pPr marL="0" indent="0">
              <a:buNone/>
            </a:pPr>
            <a:r>
              <a:rPr lang="fr-FR" sz="1600" dirty="0" smtClean="0"/>
              <a:t>- Installation  </a:t>
            </a:r>
            <a:r>
              <a:rPr lang="fr-FR" sz="1600" dirty="0"/>
              <a:t>YAG2,3 , </a:t>
            </a:r>
            <a:r>
              <a:rPr lang="fr-FR" sz="1600" dirty="0" smtClean="0"/>
              <a:t>4 </a:t>
            </a:r>
            <a:r>
              <a:rPr lang="fr-FR" sz="1600" dirty="0" err="1" smtClean="0"/>
              <a:t>screens</a:t>
            </a:r>
            <a:r>
              <a:rPr lang="fr-FR" sz="1600" dirty="0" smtClean="0"/>
              <a:t> + ict2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rgbClr val="FF0000"/>
                </a:solidFill>
              </a:rPr>
              <a:t>-  Laser </a:t>
            </a:r>
            <a:r>
              <a:rPr lang="fr-FR" sz="1600" dirty="0" err="1" smtClean="0">
                <a:solidFill>
                  <a:srgbClr val="FF0000"/>
                </a:solidFill>
              </a:rPr>
              <a:t>problem</a:t>
            </a:r>
            <a:endParaRPr lang="fr-FR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1600" dirty="0" smtClean="0"/>
              <a:t>-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</a:t>
            </a:r>
            <a:r>
              <a:rPr lang="fr-FR" sz="1600" dirty="0" err="1" smtClean="0"/>
              <a:t>Slit</a:t>
            </a:r>
            <a:r>
              <a:rPr lang="fr-FR" sz="1600" dirty="0" smtClean="0"/>
              <a:t> installation</a:t>
            </a:r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</a:t>
            </a:r>
            <a:r>
              <a:rPr lang="fr-FR" sz="1600" b="1" dirty="0" smtClean="0"/>
              <a:t>Long stop </a:t>
            </a:r>
            <a:r>
              <a:rPr lang="fr-FR" sz="1600" dirty="0" smtClean="0"/>
              <a:t>for </a:t>
            </a:r>
            <a:r>
              <a:rPr lang="fr-FR" sz="1600" dirty="0" err="1" smtClean="0"/>
              <a:t>modulator</a:t>
            </a:r>
            <a:endParaRPr lang="fr-FR" sz="1600" dirty="0" smtClean="0"/>
          </a:p>
          <a:p>
            <a:endParaRPr lang="fr-FR" sz="16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544" y="4365105"/>
            <a:ext cx="4032448" cy="22322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</a:t>
            </a:r>
            <a:r>
              <a:rPr lang="fr-FR" sz="1600" b="1" dirty="0" smtClean="0">
                <a:solidFill>
                  <a:srgbClr val="FF0000"/>
                </a:solidFill>
              </a:rPr>
              <a:t>Control room </a:t>
            </a:r>
            <a:r>
              <a:rPr lang="fr-FR" sz="1600" b="1" dirty="0" err="1" smtClean="0">
                <a:solidFill>
                  <a:srgbClr val="FF0000"/>
                </a:solidFill>
              </a:rPr>
              <a:t>moved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1600" dirty="0" smtClean="0"/>
              <a:t>- </a:t>
            </a:r>
            <a:r>
              <a:rPr lang="fr-FR" sz="1600" dirty="0" err="1" smtClean="0"/>
              <a:t>Beam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5 MeV, RF noise</a:t>
            </a:r>
          </a:p>
          <a:p>
            <a:pPr marL="0" indent="0">
              <a:buNone/>
            </a:pPr>
            <a:r>
              <a:rPr lang="fr-FR" sz="1600" dirty="0" smtClean="0"/>
              <a:t>- Power coupler change Pic/</a:t>
            </a:r>
            <a:r>
              <a:rPr lang="fr-FR" sz="1600" dirty="0" err="1" smtClean="0"/>
              <a:t>Prc</a:t>
            </a:r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/>
              <a:t>- </a:t>
            </a:r>
            <a:r>
              <a:rPr lang="fr-FR" sz="1600" dirty="0">
                <a:solidFill>
                  <a:srgbClr val="FF0000"/>
                </a:solidFill>
              </a:rPr>
              <a:t>Cathode Change</a:t>
            </a:r>
            <a:r>
              <a:rPr lang="fr-FR" sz="1600" dirty="0" smtClean="0"/>
              <a:t>, </a:t>
            </a:r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Installation ict1 (charge </a:t>
            </a:r>
            <a:r>
              <a:rPr lang="fr-FR" sz="1600" dirty="0" err="1" smtClean="0"/>
              <a:t>measurement</a:t>
            </a:r>
            <a:r>
              <a:rPr lang="fr-FR" sz="1600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</a:t>
            </a:r>
            <a:r>
              <a:rPr lang="fr-FR" sz="1600" dirty="0" err="1" smtClean="0"/>
              <a:t>Arcing</a:t>
            </a:r>
            <a:r>
              <a:rPr lang="fr-FR" sz="1600" dirty="0" smtClean="0"/>
              <a:t> in RF </a:t>
            </a:r>
            <a:r>
              <a:rPr lang="fr-FR" sz="1600" dirty="0" err="1" smtClean="0"/>
              <a:t>isolator</a:t>
            </a:r>
            <a:r>
              <a:rPr lang="fr-FR" sz="1600" dirty="0" smtClean="0"/>
              <a:t> !  (HT &gt; 13 kV)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704185" y="4365104"/>
            <a:ext cx="4044278" cy="2232247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fr-FR" sz="1600" dirty="0" smtClean="0"/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</a:t>
            </a:r>
            <a:r>
              <a:rPr lang="fr-FR" sz="1600" b="1" dirty="0" smtClean="0">
                <a:solidFill>
                  <a:srgbClr val="FF0000"/>
                </a:solidFill>
              </a:rPr>
              <a:t> Mg cathode test (Q&gt; 1 </a:t>
            </a:r>
            <a:r>
              <a:rPr lang="fr-FR" sz="1600" b="1" dirty="0" err="1" smtClean="0">
                <a:solidFill>
                  <a:srgbClr val="FF0000"/>
                </a:solidFill>
              </a:rPr>
              <a:t>nC</a:t>
            </a:r>
            <a:r>
              <a:rPr lang="fr-FR" sz="16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</a:t>
            </a:r>
            <a:r>
              <a:rPr lang="fr-FR" sz="1600" dirty="0" err="1" smtClean="0"/>
              <a:t>Isolator</a:t>
            </a:r>
            <a:r>
              <a:rPr lang="fr-FR" sz="1600" dirty="0" smtClean="0"/>
              <a:t> </a:t>
            </a:r>
            <a:r>
              <a:rPr lang="fr-FR" sz="1600" dirty="0" err="1" smtClean="0"/>
              <a:t>repair</a:t>
            </a:r>
            <a:endParaRPr lang="fr-FR" sz="1600" dirty="0" smtClean="0"/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</a:t>
            </a:r>
            <a:r>
              <a:rPr lang="fr-FR" sz="1600" b="1" dirty="0" err="1" smtClean="0"/>
              <a:t>aluminum</a:t>
            </a:r>
            <a:r>
              <a:rPr lang="fr-FR" sz="1600" b="1" dirty="0" smtClean="0"/>
              <a:t> exit </a:t>
            </a:r>
            <a:r>
              <a:rPr lang="fr-FR" sz="1600" b="1" dirty="0" err="1" smtClean="0"/>
              <a:t>window</a:t>
            </a:r>
            <a:r>
              <a:rPr lang="fr-FR" sz="1600" b="1" dirty="0" smtClean="0"/>
              <a:t> (18 µm)</a:t>
            </a:r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</a:t>
            </a:r>
            <a:r>
              <a:rPr lang="fr-FR" sz="1600" b="1" dirty="0" smtClean="0">
                <a:solidFill>
                  <a:srgbClr val="FF0000"/>
                </a:solidFill>
              </a:rPr>
              <a:t> PHIN RF gun </a:t>
            </a:r>
            <a:r>
              <a:rPr lang="fr-FR" sz="1600" b="1" dirty="0" err="1" smtClean="0">
                <a:solidFill>
                  <a:srgbClr val="FF0000"/>
                </a:solidFill>
              </a:rPr>
              <a:t>conditionning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endParaRPr lang="fr-FR" sz="1600" dirty="0" smtClean="0"/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New LAL </a:t>
            </a:r>
            <a:r>
              <a:rPr lang="fr-FR" sz="1600" dirty="0" err="1" smtClean="0"/>
              <a:t>electronic</a:t>
            </a:r>
            <a:r>
              <a:rPr lang="fr-FR" sz="1600" dirty="0" smtClean="0"/>
              <a:t> for ict2</a:t>
            </a:r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</a:t>
            </a:r>
            <a:r>
              <a:rPr lang="fr-FR" sz="1600" b="1" dirty="0" smtClean="0"/>
              <a:t>1st user :  FLUO : 1</a:t>
            </a:r>
            <a:r>
              <a:rPr lang="fr-FR" sz="1600" b="1" baseline="30000" dirty="0" smtClean="0"/>
              <a:t>st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spectrum</a:t>
            </a:r>
            <a:r>
              <a:rPr lang="fr-FR" sz="1600" b="1" dirty="0" smtClean="0"/>
              <a:t> !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830659" y="385175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2009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31180" y="38519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2010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55608" y="437934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2011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31180" y="43806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2405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06979"/>
              </p:ext>
            </p:extLst>
          </p:nvPr>
        </p:nvGraphicFramePr>
        <p:xfrm>
          <a:off x="673100" y="1816100"/>
          <a:ext cx="8218488" cy="4176713"/>
        </p:xfrm>
        <a:graphic>
          <a:graphicData uri="http://schemas.openxmlformats.org/drawingml/2006/table">
            <a:tbl>
              <a:tblPr/>
              <a:tblGrid>
                <a:gridCol w="1306513"/>
                <a:gridCol w="1944687"/>
                <a:gridCol w="719708"/>
                <a:gridCol w="424758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ncell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CANDELA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R&amp;D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Rf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Elyse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Pulse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Radiolysis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(LCP)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Alpha-x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RX  Production (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Univ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Starchlyde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Daresbury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 (EBTF)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CERN/PHIN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CLIC (CERN)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</a:rPr>
                        <a:t>LAL/PHIN3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Phil : R&amp;D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rf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ThomX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RX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2014 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LAL/C4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R&amp;D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rf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62"/>
          <p:cNvSpPr txBox="1">
            <a:spLocks noChangeArrowheads="1"/>
          </p:cNvSpPr>
          <p:nvPr/>
        </p:nvSpPr>
        <p:spPr bwMode="auto">
          <a:xfrm>
            <a:off x="808038" y="6184900"/>
            <a:ext cx="116522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/>
              <a:t>f = 3 GHz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LAL </a:t>
            </a:r>
            <a:r>
              <a:rPr lang="fr-FR" dirty="0" err="1" smtClean="0"/>
              <a:t>Rf</a:t>
            </a:r>
            <a:r>
              <a:rPr lang="fr-FR" dirty="0" smtClean="0"/>
              <a:t> gun </a:t>
            </a:r>
            <a:r>
              <a:rPr lang="fr-FR" dirty="0" err="1" smtClean="0"/>
              <a:t>experience</a:t>
            </a:r>
            <a:endParaRPr lang="fr-F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992813" y="1266825"/>
            <a:ext cx="2606675" cy="322263"/>
          </a:xfrm>
          <a:prstGeom prst="rect">
            <a:avLst/>
          </a:prstGeom>
          <a:solidFill>
            <a:srgbClr val="FF99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fr-FR" sz="1400" dirty="0" err="1" smtClean="0"/>
              <a:t>Rf</a:t>
            </a:r>
            <a:r>
              <a:rPr lang="fr-FR" sz="1400" dirty="0" smtClean="0"/>
              <a:t> gun made in LAL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699792" y="6184900"/>
            <a:ext cx="6273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Building and running of RF </a:t>
            </a:r>
            <a:r>
              <a:rPr lang="fr-FR" dirty="0" smtClean="0"/>
              <a:t>gun in LAL</a:t>
            </a:r>
            <a:endParaRPr lang="fr-FR" dirty="0"/>
          </a:p>
          <a:p>
            <a:r>
              <a:rPr lang="fr-FR" dirty="0"/>
              <a:t>   (workshop, </a:t>
            </a:r>
            <a:r>
              <a:rPr lang="fr-FR" dirty="0" err="1"/>
              <a:t>assembling</a:t>
            </a:r>
            <a:r>
              <a:rPr lang="fr-FR" dirty="0" smtClean="0"/>
              <a:t>, </a:t>
            </a:r>
            <a:r>
              <a:rPr lang="fr-FR" dirty="0" err="1" smtClean="0"/>
              <a:t>measurements,conditionning</a:t>
            </a:r>
            <a:r>
              <a:rPr lang="fr-FR" dirty="0"/>
              <a:t>, running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313" y="264473"/>
            <a:ext cx="822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4400" dirty="0" smtClean="0">
                <a:latin typeface="+mj-lt"/>
                <a:ea typeface="+mj-ea"/>
                <a:cs typeface="+mj-cs"/>
              </a:rPr>
              <a:t>Photo-injection </a:t>
            </a:r>
            <a:r>
              <a:rPr lang="fr-FR" sz="4400" dirty="0" err="1"/>
              <a:t>Principle</a:t>
            </a:r>
            <a:endParaRPr lang="fr-F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11413" y="3429000"/>
            <a:ext cx="23034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96188" y="163988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F = q Ef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12160" y="3995738"/>
            <a:ext cx="2210862" cy="923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>
                <a:cs typeface="Arial" charset="0"/>
              </a:rPr>
              <a:t>Temporal structure</a:t>
            </a:r>
            <a:endParaRPr lang="fr-FR" dirty="0">
              <a:cs typeface="Arial" charset="0"/>
            </a:endParaRPr>
          </a:p>
          <a:p>
            <a:pPr eaLnBrk="1" hangingPunct="1"/>
            <a:r>
              <a:rPr lang="fr-FR" dirty="0" smtClean="0">
                <a:cs typeface="Arial" charset="0"/>
              </a:rPr>
              <a:t>      </a:t>
            </a:r>
            <a:r>
              <a:rPr lang="fr-FR" dirty="0" err="1" smtClean="0">
                <a:cs typeface="Arial" charset="0"/>
              </a:rPr>
              <a:t>electron</a:t>
            </a:r>
            <a:r>
              <a:rPr lang="fr-FR" dirty="0" smtClean="0">
                <a:cs typeface="Arial" charset="0"/>
              </a:rPr>
              <a:t> </a:t>
            </a:r>
            <a:r>
              <a:rPr lang="fr-FR" dirty="0">
                <a:cs typeface="Arial" charset="0"/>
              </a:rPr>
              <a:t>– laser </a:t>
            </a:r>
          </a:p>
          <a:p>
            <a:pPr eaLnBrk="1" hangingPunct="1"/>
            <a:r>
              <a:rPr lang="fr-FR" dirty="0">
                <a:cs typeface="Arial" charset="0"/>
              </a:rPr>
              <a:t>    </a:t>
            </a:r>
            <a:r>
              <a:rPr lang="fr-FR" dirty="0" smtClean="0">
                <a:cs typeface="Arial" charset="0"/>
              </a:rPr>
              <a:t>  are </a:t>
            </a:r>
            <a:r>
              <a:rPr lang="fr-FR" dirty="0" err="1" smtClean="0">
                <a:cs typeface="Arial" charset="0"/>
              </a:rPr>
              <a:t>identical</a:t>
            </a:r>
            <a:endParaRPr lang="fr-FR" dirty="0">
              <a:cs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868144" y="5218113"/>
            <a:ext cx="2236510" cy="3693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>
                <a:cs typeface="Arial" charset="0"/>
              </a:rPr>
              <a:t>Short pulses</a:t>
            </a:r>
            <a:r>
              <a:rPr lang="fr-FR" dirty="0" smtClean="0">
                <a:solidFill>
                  <a:srgbClr val="FF0000"/>
                </a:solidFill>
                <a:cs typeface="Arial" charset="0"/>
              </a:rPr>
              <a:t>: </a:t>
            </a:r>
            <a:r>
              <a:rPr lang="fr-FR" dirty="0" err="1" smtClean="0">
                <a:solidFill>
                  <a:srgbClr val="FF0000"/>
                </a:solidFill>
                <a:cs typeface="Arial" charset="0"/>
              </a:rPr>
              <a:t>ps</a:t>
            </a:r>
            <a:r>
              <a:rPr lang="fr-FR" dirty="0" smtClean="0">
                <a:solidFill>
                  <a:srgbClr val="FF0000"/>
                </a:solidFill>
                <a:cs typeface="Arial" charset="0"/>
              </a:rPr>
              <a:t> (</a:t>
            </a:r>
            <a:r>
              <a:rPr lang="fr-FR" dirty="0" err="1" smtClean="0">
                <a:solidFill>
                  <a:srgbClr val="FF0000"/>
                </a:solidFill>
                <a:cs typeface="Arial" charset="0"/>
              </a:rPr>
              <a:t>fs</a:t>
            </a:r>
            <a:r>
              <a:rPr lang="fr-FR" dirty="0" smtClean="0">
                <a:solidFill>
                  <a:srgbClr val="FF0000"/>
                </a:solidFill>
                <a:cs typeface="Arial" charset="0"/>
              </a:rPr>
              <a:t>)</a:t>
            </a:r>
            <a:endParaRPr lang="fr-FR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29238" y="1949450"/>
            <a:ext cx="31983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err="1" smtClean="0">
                <a:cs typeface="Arial" charset="0"/>
              </a:rPr>
              <a:t>Charged</a:t>
            </a:r>
            <a:r>
              <a:rPr lang="fr-FR" dirty="0" smtClean="0">
                <a:cs typeface="Arial" charset="0"/>
              </a:rPr>
              <a:t> </a:t>
            </a:r>
            <a:r>
              <a:rPr lang="fr-FR" dirty="0" err="1" smtClean="0">
                <a:cs typeface="Arial" charset="0"/>
              </a:rPr>
              <a:t>particle</a:t>
            </a:r>
            <a:r>
              <a:rPr lang="fr-FR" dirty="0" smtClean="0">
                <a:cs typeface="Arial" charset="0"/>
              </a:rPr>
              <a:t> </a:t>
            </a:r>
            <a:r>
              <a:rPr lang="fr-FR" dirty="0" err="1" smtClean="0">
                <a:cs typeface="Arial" charset="0"/>
              </a:rPr>
              <a:t>Acceleration</a:t>
            </a:r>
            <a:endParaRPr lang="fr-FR" dirty="0">
              <a:cs typeface="Arial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8261350" y="1665288"/>
            <a:ext cx="21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639050" y="1671638"/>
            <a:ext cx="21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580112" y="2743200"/>
            <a:ext cx="2852063" cy="923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>
                <a:cs typeface="Arial" charset="0"/>
              </a:rPr>
              <a:t>Electron Production </a:t>
            </a:r>
            <a:r>
              <a:rPr lang="fr-FR" dirty="0" err="1" smtClean="0">
                <a:cs typeface="Arial" charset="0"/>
              </a:rPr>
              <a:t>with</a:t>
            </a:r>
            <a:endParaRPr lang="fr-FR" dirty="0" smtClean="0">
              <a:cs typeface="Arial" charset="0"/>
            </a:endParaRPr>
          </a:p>
          <a:p>
            <a:pPr eaLnBrk="1" hangingPunct="1"/>
            <a:r>
              <a:rPr lang="fr-FR" dirty="0" smtClean="0">
                <a:cs typeface="Arial" charset="0"/>
              </a:rPr>
              <a:t>        </a:t>
            </a:r>
            <a:r>
              <a:rPr lang="fr-FR" b="1" dirty="0" err="1">
                <a:solidFill>
                  <a:srgbClr val="FF0000"/>
                </a:solidFill>
                <a:cs typeface="Arial" charset="0"/>
              </a:rPr>
              <a:t>photoemission</a:t>
            </a:r>
            <a:endParaRPr lang="fr-FR" b="1" dirty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r>
              <a:rPr lang="fr-FR" dirty="0" smtClean="0">
                <a:cs typeface="Arial" charset="0"/>
              </a:rPr>
              <a:t>(cathode </a:t>
            </a:r>
            <a:r>
              <a:rPr lang="fr-FR" dirty="0" err="1" smtClean="0">
                <a:cs typeface="Arial" charset="0"/>
              </a:rPr>
              <a:t>inside</a:t>
            </a:r>
            <a:r>
              <a:rPr lang="fr-FR" dirty="0" smtClean="0">
                <a:cs typeface="Arial" charset="0"/>
              </a:rPr>
              <a:t> RF </a:t>
            </a:r>
            <a:r>
              <a:rPr lang="fr-FR" dirty="0" err="1" smtClean="0">
                <a:cs typeface="Arial" charset="0"/>
              </a:rPr>
              <a:t>cavity</a:t>
            </a:r>
            <a:r>
              <a:rPr lang="fr-FR" dirty="0" smtClean="0">
                <a:cs typeface="Arial" charset="0"/>
              </a:rPr>
              <a:t>)</a:t>
            </a:r>
            <a:endParaRPr lang="fr-FR" dirty="0">
              <a:cs typeface="Arial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335088" y="2636838"/>
            <a:ext cx="1008062" cy="187325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974725" y="3602038"/>
            <a:ext cx="432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519238" y="3943350"/>
            <a:ext cx="6985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722438" y="3919538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Ef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1804988" y="2103438"/>
            <a:ext cx="0" cy="7969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084263" y="1766888"/>
            <a:ext cx="17021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>
                <a:cs typeface="Arial" charset="0"/>
              </a:rPr>
              <a:t>RF </a:t>
            </a:r>
            <a:r>
              <a:rPr lang="fr-FR" dirty="0" smtClean="0">
                <a:cs typeface="Arial" charset="0"/>
              </a:rPr>
              <a:t>(EM </a:t>
            </a:r>
            <a:r>
              <a:rPr lang="fr-FR" dirty="0" err="1" smtClean="0">
                <a:cs typeface="Arial" charset="0"/>
              </a:rPr>
              <a:t>Wave</a:t>
            </a:r>
            <a:r>
              <a:rPr lang="fr-FR" dirty="0" smtClean="0">
                <a:cs typeface="Arial" charset="0"/>
              </a:rPr>
              <a:t>)</a:t>
            </a:r>
            <a:endParaRPr lang="fr-FR" dirty="0">
              <a:cs typeface="Arial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79279" y="4854814"/>
            <a:ext cx="27965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err="1" smtClean="0">
                <a:cs typeface="Arial" charset="0"/>
              </a:rPr>
              <a:t>Stationnary</a:t>
            </a:r>
            <a:r>
              <a:rPr lang="fr-FR" dirty="0" smtClean="0">
                <a:cs typeface="Arial" charset="0"/>
              </a:rPr>
              <a:t> </a:t>
            </a:r>
            <a:r>
              <a:rPr lang="fr-FR" dirty="0" err="1" smtClean="0">
                <a:cs typeface="Arial" charset="0"/>
              </a:rPr>
              <a:t>wave</a:t>
            </a:r>
            <a:r>
              <a:rPr lang="fr-FR" dirty="0" smtClean="0">
                <a:cs typeface="Arial" charset="0"/>
              </a:rPr>
              <a:t> </a:t>
            </a:r>
            <a:r>
              <a:rPr lang="fr-FR" dirty="0">
                <a:cs typeface="Arial" charset="0"/>
              </a:rPr>
              <a:t>TM010 </a:t>
            </a: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1322388" y="3328988"/>
            <a:ext cx="2549525" cy="230187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678238" y="29464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chemeClr val="accent2"/>
                </a:solidFill>
                <a:cs typeface="Arial" charset="0"/>
              </a:rPr>
              <a:t>Laser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1322388" y="3665538"/>
            <a:ext cx="246062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165475" y="3659188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rgbClr val="FF0000"/>
                </a:solidFill>
                <a:cs typeface="Arial" charset="0"/>
              </a:rPr>
              <a:t>electrons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919623" y="4529396"/>
            <a:ext cx="1903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err="1" smtClean="0">
                <a:cs typeface="Arial" charset="0"/>
              </a:rPr>
              <a:t>Cylindrical</a:t>
            </a:r>
            <a:r>
              <a:rPr lang="fr-FR" dirty="0" smtClean="0">
                <a:cs typeface="Arial" charset="0"/>
              </a:rPr>
              <a:t> </a:t>
            </a:r>
            <a:r>
              <a:rPr lang="fr-FR" dirty="0" err="1" smtClean="0">
                <a:cs typeface="Arial" charset="0"/>
              </a:rPr>
              <a:t>cavity</a:t>
            </a:r>
            <a:endParaRPr lang="fr-FR" dirty="0">
              <a:cs typeface="Arial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1223963" y="3500438"/>
            <a:ext cx="88900" cy="2063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5124450" y="1563688"/>
            <a:ext cx="3573463" cy="814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98211" y="6164899"/>
            <a:ext cx="54024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err="1">
                <a:cs typeface="Arial" charset="0"/>
              </a:rPr>
              <a:t>Ef</a:t>
            </a:r>
            <a:r>
              <a:rPr lang="fr-FR" dirty="0">
                <a:cs typeface="Arial" charset="0"/>
              </a:rPr>
              <a:t> ~ 80 MV/m  </a:t>
            </a:r>
            <a:r>
              <a:rPr lang="fr-FR" dirty="0">
                <a:cs typeface="Arial" charset="0"/>
                <a:sym typeface="Wingdings" pitchFamily="2" charset="2"/>
              </a:rPr>
              <a:t></a:t>
            </a:r>
            <a:r>
              <a:rPr lang="fr-FR" dirty="0">
                <a:cs typeface="Arial" charset="0"/>
              </a:rPr>
              <a:t> E ~ 4 MeV </a:t>
            </a:r>
            <a:r>
              <a:rPr lang="fr-FR" dirty="0" smtClean="0">
                <a:cs typeface="Arial" charset="0"/>
              </a:rPr>
              <a:t>over </a:t>
            </a:r>
            <a:r>
              <a:rPr lang="fr-FR" dirty="0">
                <a:cs typeface="Arial" charset="0"/>
              </a:rPr>
              <a:t>10 cm (@3 GHz)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708025" y="5665788"/>
            <a:ext cx="3514745" cy="3693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>
                <a:cs typeface="Arial" charset="0"/>
              </a:rPr>
              <a:t>Efforts </a:t>
            </a:r>
            <a:r>
              <a:rPr lang="fr-FR" dirty="0" smtClean="0">
                <a:cs typeface="Arial" charset="0"/>
              </a:rPr>
              <a:t>on </a:t>
            </a:r>
            <a:r>
              <a:rPr lang="fr-FR" dirty="0">
                <a:cs typeface="Arial" charset="0"/>
              </a:rPr>
              <a:t>Photocathode &amp; Laser</a:t>
            </a: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7258050" y="3705225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7245350" y="4911725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79279" y="1556792"/>
            <a:ext cx="8202159" cy="49667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0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4400" dirty="0" smtClean="0">
                <a:solidFill>
                  <a:srgbClr val="FFFF00"/>
                </a:solidFill>
              </a:rPr>
              <a:t> PHIN RF gun</a:t>
            </a:r>
            <a:endParaRPr lang="fr-FR" sz="4400" dirty="0">
              <a:solidFill>
                <a:srgbClr val="FFFF00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588224" y="1558925"/>
            <a:ext cx="14798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/>
              <a:t>gun </a:t>
            </a:r>
            <a:r>
              <a:rPr lang="fr-FR" dirty="0"/>
              <a:t>2.5 </a:t>
            </a:r>
            <a:r>
              <a:rPr lang="fr-FR" dirty="0" err="1" smtClean="0"/>
              <a:t>cells</a:t>
            </a:r>
            <a:endParaRPr lang="fr-FR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794500" y="1931988"/>
            <a:ext cx="1816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rgbClr val="0066FF"/>
                </a:solidFill>
              </a:rPr>
              <a:t>F = 2998.5 MHz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5301208"/>
            <a:ext cx="1457514" cy="130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2459038"/>
            <a:ext cx="3036887" cy="18208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 descr="Canon_PH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4365625"/>
            <a:ext cx="2708275" cy="205898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6444208" y="1047750"/>
            <a:ext cx="22279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err="1" smtClean="0">
                <a:solidFill>
                  <a:srgbClr val="FFFF00"/>
                </a:solidFill>
              </a:rPr>
              <a:t>Used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today</a:t>
            </a:r>
            <a:r>
              <a:rPr lang="fr-FR" dirty="0" smtClean="0">
                <a:solidFill>
                  <a:srgbClr val="FFFF00"/>
                </a:solidFill>
              </a:rPr>
              <a:t> in PHIL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921356" y="6424613"/>
            <a:ext cx="14670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/>
              <a:t>RF </a:t>
            </a:r>
            <a:r>
              <a:rPr lang="fr-FR" dirty="0" err="1" smtClean="0"/>
              <a:t>coupling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3546" y="1733525"/>
            <a:ext cx="5219472" cy="3495675"/>
            <a:chOff x="273546" y="1517501"/>
            <a:chExt cx="5219472" cy="3495675"/>
          </a:xfrm>
        </p:grpSpPr>
        <p:pic>
          <p:nvPicPr>
            <p:cNvPr id="5" name="Picture 4" descr="prefac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46" y="1517501"/>
              <a:ext cx="5162550" cy="349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Connecteur droit 11"/>
            <p:cNvCxnSpPr/>
            <p:nvPr/>
          </p:nvCxnSpPr>
          <p:spPr>
            <a:xfrm>
              <a:off x="2195513" y="3092450"/>
              <a:ext cx="0" cy="3683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2005013" y="3151188"/>
              <a:ext cx="0" cy="2508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1390650" y="2946400"/>
              <a:ext cx="0" cy="127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1382713" y="3460750"/>
              <a:ext cx="0" cy="127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1516063" y="3492500"/>
              <a:ext cx="0" cy="95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1517650" y="2946400"/>
              <a:ext cx="0" cy="95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1500188" y="3040063"/>
              <a:ext cx="58737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1517650" y="3492500"/>
              <a:ext cx="58737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1376363" y="3573463"/>
              <a:ext cx="14128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1390650" y="2954338"/>
              <a:ext cx="1412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2087563" y="3106738"/>
              <a:ext cx="10795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2105025" y="3448050"/>
              <a:ext cx="10795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1270000" y="3140968"/>
              <a:ext cx="7493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1270000" y="3387725"/>
              <a:ext cx="7493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2103438" y="3025775"/>
              <a:ext cx="0" cy="95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2106613" y="3429000"/>
              <a:ext cx="0" cy="635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1285875" y="3073400"/>
              <a:ext cx="0" cy="3873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1270000" y="3073400"/>
              <a:ext cx="12065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1270000" y="3468688"/>
              <a:ext cx="12065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4013126" y="1526659"/>
              <a:ext cx="1479892" cy="3693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dirty="0" smtClean="0"/>
                <a:t>Made in LAL</a:t>
              </a:r>
              <a:endParaRPr lang="fr-FR" dirty="0"/>
            </a:p>
          </p:txBody>
        </p:sp>
      </p:grpSp>
      <p:pic>
        <p:nvPicPr>
          <p:cNvPr id="34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00" y="4981220"/>
            <a:ext cx="1925293" cy="144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00" y="1548859"/>
            <a:ext cx="28007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/>
              <a:t> </a:t>
            </a:r>
            <a:r>
              <a:rPr lang="fr-FR" dirty="0"/>
              <a:t>possible </a:t>
            </a:r>
            <a:r>
              <a:rPr lang="fr-FR" dirty="0" smtClean="0"/>
              <a:t>cathode change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31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38175" y="5343525"/>
            <a:ext cx="2209800" cy="11525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741488"/>
            <a:ext cx="4943475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51200" y="1522413"/>
            <a:ext cx="1937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>
                <a:solidFill>
                  <a:schemeClr val="folHlink"/>
                </a:solidFill>
              </a:rPr>
              <a:t>« </a:t>
            </a:r>
            <a:r>
              <a:rPr lang="fr-FR" dirty="0" err="1" smtClean="0">
                <a:solidFill>
                  <a:schemeClr val="folHlink"/>
                </a:solidFill>
              </a:rPr>
              <a:t>Wrong</a:t>
            </a:r>
            <a:r>
              <a:rPr lang="fr-FR" dirty="0" smtClean="0">
                <a:solidFill>
                  <a:schemeClr val="folHlink"/>
                </a:solidFill>
              </a:rPr>
              <a:t> » </a:t>
            </a:r>
            <a:r>
              <a:rPr lang="fr-FR" dirty="0">
                <a:solidFill>
                  <a:schemeClr val="folHlink"/>
                </a:solidFill>
              </a:rPr>
              <a:t>phase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629400" y="3367088"/>
            <a:ext cx="17748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>
                <a:solidFill>
                  <a:schemeClr val="accent2"/>
                </a:solidFill>
              </a:rPr>
              <a:t>« good » </a:t>
            </a:r>
            <a:r>
              <a:rPr lang="fr-FR" dirty="0">
                <a:solidFill>
                  <a:schemeClr val="accent2"/>
                </a:solidFill>
              </a:rPr>
              <a:t>phase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42000" y="2046288"/>
            <a:ext cx="31854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u="sng" dirty="0" smtClean="0"/>
              <a:t>Optimisation of </a:t>
            </a:r>
            <a:r>
              <a:rPr lang="fr-FR" u="sng" dirty="0" err="1" smtClean="0"/>
              <a:t>energy</a:t>
            </a:r>
            <a:endParaRPr lang="fr-FR" u="sng" dirty="0"/>
          </a:p>
          <a:p>
            <a:pPr eaLnBrk="1" hangingPunct="1"/>
            <a:r>
              <a:rPr lang="fr-FR" dirty="0" smtClean="0"/>
              <a:t> </a:t>
            </a:r>
            <a:r>
              <a:rPr lang="fr-FR" dirty="0"/>
              <a:t>2.5 </a:t>
            </a:r>
            <a:r>
              <a:rPr lang="fr-FR" dirty="0" err="1" smtClean="0"/>
              <a:t>cells</a:t>
            </a:r>
            <a:r>
              <a:rPr lang="fr-FR" dirty="0" smtClean="0"/>
              <a:t> </a:t>
            </a:r>
            <a:r>
              <a:rPr lang="fr-FR" dirty="0" err="1" smtClean="0"/>
              <a:t>Rf</a:t>
            </a:r>
            <a:r>
              <a:rPr lang="fr-FR" dirty="0" smtClean="0"/>
              <a:t> gun</a:t>
            </a:r>
            <a:endParaRPr lang="fr-FR" dirty="0"/>
          </a:p>
          <a:p>
            <a:pPr eaLnBrk="1" hangingPunct="1"/>
            <a:r>
              <a:rPr lang="fr-FR" dirty="0"/>
              <a:t>E(</a:t>
            </a:r>
            <a:r>
              <a:rPr lang="fr-FR" dirty="0" err="1"/>
              <a:t>z,t</a:t>
            </a:r>
            <a:r>
              <a:rPr lang="fr-FR" dirty="0"/>
              <a:t>) = </a:t>
            </a:r>
            <a:r>
              <a:rPr lang="fr-FR" dirty="0" err="1"/>
              <a:t>Eo</a:t>
            </a:r>
            <a:r>
              <a:rPr lang="fr-FR" dirty="0"/>
              <a:t> cos(</a:t>
            </a:r>
            <a:r>
              <a:rPr lang="fr-FR" dirty="0" err="1"/>
              <a:t>kz</a:t>
            </a:r>
            <a:r>
              <a:rPr lang="fr-FR" dirty="0"/>
              <a:t>) sin(</a:t>
            </a:r>
            <a:r>
              <a:rPr lang="fr-FR" dirty="0" err="1">
                <a:latin typeface="Symbol" pitchFamily="18" charset="2"/>
              </a:rPr>
              <a:t>w</a:t>
            </a:r>
            <a:r>
              <a:rPr lang="fr-FR" dirty="0" err="1"/>
              <a:t>t+</a:t>
            </a:r>
            <a:r>
              <a:rPr lang="fr-FR" dirty="0" err="1">
                <a:latin typeface="Symbol" pitchFamily="18" charset="2"/>
              </a:rPr>
              <a:t>f</a:t>
            </a:r>
            <a:r>
              <a:rPr lang="fr-FR" dirty="0"/>
              <a:t>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42950" y="5662613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>
                <a:solidFill>
                  <a:srgbClr val="FF6600"/>
                </a:solidFill>
              </a:rPr>
              <a:t>enveloppe </a:t>
            </a:r>
            <a:r>
              <a:rPr lang="fr-FR" dirty="0" err="1">
                <a:solidFill>
                  <a:srgbClr val="FF6600"/>
                </a:solidFill>
              </a:rPr>
              <a:t>Ez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69925" y="4741863"/>
            <a:ext cx="21467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>
                <a:solidFill>
                  <a:srgbClr val="FF3300"/>
                </a:solidFill>
              </a:rPr>
              <a:t>E </a:t>
            </a:r>
            <a:r>
              <a:rPr lang="fr-FR" dirty="0" err="1" smtClean="0">
                <a:solidFill>
                  <a:srgbClr val="FF3300"/>
                </a:solidFill>
              </a:rPr>
              <a:t>field</a:t>
            </a:r>
            <a:r>
              <a:rPr lang="fr-FR" dirty="0" smtClean="0">
                <a:solidFill>
                  <a:srgbClr val="FF3300"/>
                </a:solidFill>
              </a:rPr>
              <a:t> </a:t>
            </a:r>
            <a:r>
              <a:rPr lang="fr-FR" dirty="0" err="1" smtClean="0">
                <a:solidFill>
                  <a:srgbClr val="FF3300"/>
                </a:solidFill>
              </a:rPr>
              <a:t>decelerating</a:t>
            </a:r>
            <a:endParaRPr lang="fr-FR" dirty="0">
              <a:solidFill>
                <a:srgbClr val="FF33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032375" y="3414713"/>
            <a:ext cx="1154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200">
                <a:solidFill>
                  <a:schemeClr val="hlink"/>
                </a:solidFill>
              </a:rPr>
              <a:t>Eo = 90 MV/m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6488"/>
            <a:ext cx="4905375" cy="30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65175" y="5351463"/>
            <a:ext cx="14670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err="1">
                <a:solidFill>
                  <a:srgbClr val="0070C0"/>
                </a:solidFill>
              </a:rPr>
              <a:t>E</a:t>
            </a:r>
            <a:r>
              <a:rPr lang="fr-FR" dirty="0" err="1" smtClean="0">
                <a:solidFill>
                  <a:srgbClr val="0070C0"/>
                </a:solidFill>
              </a:rPr>
              <a:t>nergy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E/Es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3425" y="6034088"/>
            <a:ext cx="20954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>
                <a:solidFill>
                  <a:srgbClr val="FFFF00"/>
                </a:solidFill>
              </a:rPr>
              <a:t>E </a:t>
            </a:r>
            <a:r>
              <a:rPr lang="fr-FR" dirty="0" err="1" smtClean="0">
                <a:solidFill>
                  <a:srgbClr val="FFFF00"/>
                </a:solidFill>
              </a:rPr>
              <a:t>seen</a:t>
            </a:r>
            <a:r>
              <a:rPr lang="fr-FR" dirty="0" smtClean="0">
                <a:solidFill>
                  <a:srgbClr val="FFFF00"/>
                </a:solidFill>
              </a:rPr>
              <a:t> by </a:t>
            </a:r>
            <a:r>
              <a:rPr lang="fr-FR" dirty="0" err="1" smtClean="0">
                <a:solidFill>
                  <a:srgbClr val="FFFF00"/>
                </a:solidFill>
              </a:rPr>
              <a:t>electron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1371600" y="3514725"/>
            <a:ext cx="266700" cy="11811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2540000" y="3482975"/>
            <a:ext cx="266700" cy="11811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3054350" y="3463925"/>
            <a:ext cx="990600" cy="13144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819150" y="407193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chemeClr val="folHlink"/>
                </a:solidFill>
              </a:rPr>
              <a:t>2.7 MeV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851275" y="591343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chemeClr val="hlink"/>
                </a:solidFill>
              </a:rPr>
              <a:t>5.7 MeV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6012160" y="1599288"/>
            <a:ext cx="23663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 one </a:t>
            </a:r>
            <a:r>
              <a:rPr lang="fr-FR" sz="1400" dirty="0" err="1" smtClean="0"/>
              <a:t>electron</a:t>
            </a:r>
            <a:r>
              <a:rPr lang="fr-FR" sz="1400" dirty="0" smtClean="0"/>
              <a:t> on axis (r </a:t>
            </a:r>
            <a:r>
              <a:rPr lang="fr-FR" sz="1400" dirty="0"/>
              <a:t>= </a:t>
            </a:r>
            <a:r>
              <a:rPr lang="fr-FR" sz="1400" dirty="0" smtClean="0"/>
              <a:t>0)</a:t>
            </a:r>
            <a:endParaRPr lang="fr-FR" sz="1400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68313" y="264473"/>
            <a:ext cx="822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4400" dirty="0" smtClean="0">
                <a:latin typeface="+mj-lt"/>
                <a:ea typeface="+mj-ea"/>
                <a:cs typeface="+mj-cs"/>
              </a:rPr>
              <a:t>Photo-injection </a:t>
            </a:r>
            <a:r>
              <a:rPr lang="fr-FR" sz="4400" dirty="0" err="1"/>
              <a:t>Principle</a:t>
            </a:r>
            <a:endParaRPr lang="fr-F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788025" y="1236663"/>
            <a:ext cx="2069797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/>
              <a:t>Electron </a:t>
            </a:r>
            <a:r>
              <a:rPr lang="fr-FR" dirty="0" err="1" smtClean="0"/>
              <a:t>dynamics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63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575" y="1600200"/>
            <a:ext cx="7561263" cy="4525963"/>
          </a:xfrm>
          <a:prstGeom prst="rect">
            <a:avLst/>
          </a:prstGeom>
          <a:noFill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136900" y="4786313"/>
            <a:ext cx="38683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200" dirty="0"/>
              <a:t>E &lt; 0 : e- </a:t>
            </a:r>
            <a:r>
              <a:rPr lang="fr-FR" sz="1200" dirty="0" smtClean="0"/>
              <a:t>back to  photocathode (</a:t>
            </a:r>
            <a:r>
              <a:rPr lang="fr-FR" sz="1200" dirty="0" err="1" smtClean="0"/>
              <a:t>secondary</a:t>
            </a:r>
            <a:r>
              <a:rPr lang="fr-FR" sz="1200" dirty="0" smtClean="0"/>
              <a:t> </a:t>
            </a:r>
            <a:r>
              <a:rPr lang="fr-FR" sz="1200" dirty="0" err="1" smtClean="0"/>
              <a:t>emission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943600" y="4095750"/>
            <a:ext cx="2085975" cy="1447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629025" y="2400300"/>
            <a:ext cx="0" cy="1685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438900" y="2811463"/>
            <a:ext cx="10807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200" dirty="0"/>
              <a:t>e- </a:t>
            </a:r>
            <a:r>
              <a:rPr lang="fr-FR" sz="1200" dirty="0" err="1" smtClean="0"/>
              <a:t>getting</a:t>
            </a:r>
            <a:r>
              <a:rPr lang="fr-FR" sz="1200" dirty="0" smtClean="0"/>
              <a:t> out</a:t>
            </a:r>
            <a:endParaRPr lang="fr-FR" sz="1200" dirty="0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5829300" y="2352675"/>
            <a:ext cx="847725" cy="1628775"/>
          </a:xfrm>
          <a:prstGeom prst="ellips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17550" y="6070600"/>
            <a:ext cx="46506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200" dirty="0"/>
              <a:t>Dispersion </a:t>
            </a:r>
            <a:r>
              <a:rPr lang="fr-FR" sz="1200" dirty="0" smtClean="0"/>
              <a:t>of </a:t>
            </a:r>
            <a:r>
              <a:rPr lang="fr-FR" sz="1200" dirty="0" err="1" smtClean="0"/>
              <a:t>energy</a:t>
            </a:r>
            <a:r>
              <a:rPr lang="fr-FR" sz="1200" dirty="0" smtClean="0"/>
              <a:t>  </a:t>
            </a:r>
            <a:r>
              <a:rPr lang="fr-FR" sz="1200" dirty="0"/>
              <a:t>: </a:t>
            </a:r>
            <a:r>
              <a:rPr lang="fr-FR" sz="1200" dirty="0" err="1"/>
              <a:t>dE</a:t>
            </a:r>
            <a:r>
              <a:rPr lang="fr-FR" sz="1200" dirty="0"/>
              <a:t>/</a:t>
            </a:r>
            <a:r>
              <a:rPr lang="fr-FR" sz="1200" dirty="0" err="1"/>
              <a:t>d</a:t>
            </a:r>
            <a:r>
              <a:rPr lang="fr-FR" sz="1200" dirty="0" err="1">
                <a:latin typeface="Symbol" pitchFamily="18" charset="2"/>
              </a:rPr>
              <a:t>f</a:t>
            </a:r>
            <a:r>
              <a:rPr lang="fr-FR" sz="1200" dirty="0"/>
              <a:t>  minimum </a:t>
            </a:r>
            <a:r>
              <a:rPr lang="fr-FR" sz="1200" dirty="0" err="1" smtClean="0"/>
              <a:t>when</a:t>
            </a:r>
            <a:r>
              <a:rPr lang="fr-FR" sz="1200" dirty="0" smtClean="0"/>
              <a:t> </a:t>
            </a:r>
            <a:r>
              <a:rPr lang="fr-FR" sz="1200" dirty="0" err="1" smtClean="0"/>
              <a:t>energy</a:t>
            </a:r>
            <a:r>
              <a:rPr lang="fr-FR" sz="1200" dirty="0" smtClean="0"/>
              <a:t> </a:t>
            </a:r>
            <a:r>
              <a:rPr lang="fr-FR" sz="1200" dirty="0" err="1" smtClean="0"/>
              <a:t>is</a:t>
            </a:r>
            <a:r>
              <a:rPr lang="fr-FR" sz="1200" dirty="0" smtClean="0"/>
              <a:t> maximum</a:t>
            </a:r>
            <a:endParaRPr lang="fr-FR" sz="1200" dirty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79425" y="1431925"/>
            <a:ext cx="24064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One </a:t>
            </a:r>
            <a:r>
              <a:rPr lang="fr-FR" sz="1400" dirty="0" err="1" smtClean="0"/>
              <a:t>electron</a:t>
            </a:r>
            <a:r>
              <a:rPr lang="fr-FR" sz="1400" dirty="0" smtClean="0"/>
              <a:t> on axis  (r </a:t>
            </a:r>
            <a:r>
              <a:rPr lang="fr-FR" sz="1400" dirty="0"/>
              <a:t>= </a:t>
            </a:r>
            <a:r>
              <a:rPr lang="fr-FR" sz="1400" dirty="0" smtClean="0"/>
              <a:t>0)</a:t>
            </a:r>
            <a:endParaRPr lang="fr-FR" sz="1400" dirty="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136900" y="1739702"/>
            <a:ext cx="415690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200" dirty="0" err="1" smtClean="0"/>
              <a:t>energy</a:t>
            </a:r>
            <a:r>
              <a:rPr lang="fr-FR" sz="1200" dirty="0" smtClean="0"/>
              <a:t>  out of the </a:t>
            </a:r>
            <a:r>
              <a:rPr lang="fr-FR" sz="1200" dirty="0" err="1" smtClean="0"/>
              <a:t>rf</a:t>
            </a:r>
            <a:r>
              <a:rPr lang="fr-FR" sz="1200" dirty="0" smtClean="0"/>
              <a:t> gun = f(phase)                                     </a:t>
            </a:r>
            <a:endParaRPr lang="fr-FR" sz="12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8313" y="264473"/>
            <a:ext cx="822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4400" dirty="0" smtClean="0">
                <a:latin typeface="+mj-lt"/>
                <a:ea typeface="+mj-ea"/>
                <a:cs typeface="+mj-cs"/>
              </a:rPr>
              <a:t>Photo-injection </a:t>
            </a:r>
            <a:r>
              <a:rPr lang="fr-FR" sz="4400" dirty="0" err="1"/>
              <a:t>Principle</a:t>
            </a:r>
            <a:endParaRPr lang="fr-F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1252538" y="2394045"/>
            <a:ext cx="4719637" cy="1682655"/>
          </a:xfrm>
          <a:custGeom>
            <a:avLst/>
            <a:gdLst>
              <a:gd name="connsiteX0" fmla="*/ 0 w 4719637"/>
              <a:gd name="connsiteY0" fmla="*/ 277718 h 1682655"/>
              <a:gd name="connsiteX1" fmla="*/ 228600 w 4719637"/>
              <a:gd name="connsiteY1" fmla="*/ 272955 h 1682655"/>
              <a:gd name="connsiteX2" fmla="*/ 438150 w 4719637"/>
              <a:gd name="connsiteY2" fmla="*/ 249143 h 1682655"/>
              <a:gd name="connsiteX3" fmla="*/ 700087 w 4719637"/>
              <a:gd name="connsiteY3" fmla="*/ 215805 h 1682655"/>
              <a:gd name="connsiteX4" fmla="*/ 1042987 w 4719637"/>
              <a:gd name="connsiteY4" fmla="*/ 149130 h 1682655"/>
              <a:gd name="connsiteX5" fmla="*/ 1319212 w 4719637"/>
              <a:gd name="connsiteY5" fmla="*/ 106268 h 1682655"/>
              <a:gd name="connsiteX6" fmla="*/ 1547812 w 4719637"/>
              <a:gd name="connsiteY6" fmla="*/ 72930 h 1682655"/>
              <a:gd name="connsiteX7" fmla="*/ 1833562 w 4719637"/>
              <a:gd name="connsiteY7" fmla="*/ 30068 h 1682655"/>
              <a:gd name="connsiteX8" fmla="*/ 2133600 w 4719637"/>
              <a:gd name="connsiteY8" fmla="*/ 1493 h 1682655"/>
              <a:gd name="connsiteX9" fmla="*/ 2381250 w 4719637"/>
              <a:gd name="connsiteY9" fmla="*/ 6255 h 1682655"/>
              <a:gd name="connsiteX10" fmla="*/ 2757487 w 4719637"/>
              <a:gd name="connsiteY10" fmla="*/ 25305 h 1682655"/>
              <a:gd name="connsiteX11" fmla="*/ 3057525 w 4719637"/>
              <a:gd name="connsiteY11" fmla="*/ 63405 h 1682655"/>
              <a:gd name="connsiteX12" fmla="*/ 3367087 w 4719637"/>
              <a:gd name="connsiteY12" fmla="*/ 158655 h 1682655"/>
              <a:gd name="connsiteX13" fmla="*/ 3681412 w 4719637"/>
              <a:gd name="connsiteY13" fmla="*/ 301530 h 1682655"/>
              <a:gd name="connsiteX14" fmla="*/ 3938587 w 4719637"/>
              <a:gd name="connsiteY14" fmla="*/ 468218 h 1682655"/>
              <a:gd name="connsiteX15" fmla="*/ 4100512 w 4719637"/>
              <a:gd name="connsiteY15" fmla="*/ 587280 h 1682655"/>
              <a:gd name="connsiteX16" fmla="*/ 4276725 w 4719637"/>
              <a:gd name="connsiteY16" fmla="*/ 773018 h 1682655"/>
              <a:gd name="connsiteX17" fmla="*/ 4429125 w 4719637"/>
              <a:gd name="connsiteY17" fmla="*/ 977805 h 1682655"/>
              <a:gd name="connsiteX18" fmla="*/ 4586287 w 4719637"/>
              <a:gd name="connsiteY18" fmla="*/ 1244505 h 1682655"/>
              <a:gd name="connsiteX19" fmla="*/ 4719637 w 4719637"/>
              <a:gd name="connsiteY19" fmla="*/ 1682655 h 168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19637" h="1682655">
                <a:moveTo>
                  <a:pt x="0" y="277718"/>
                </a:moveTo>
                <a:cubicBezTo>
                  <a:pt x="77787" y="277718"/>
                  <a:pt x="155575" y="277718"/>
                  <a:pt x="228600" y="272955"/>
                </a:cubicBezTo>
                <a:cubicBezTo>
                  <a:pt x="301625" y="268192"/>
                  <a:pt x="438150" y="249143"/>
                  <a:pt x="438150" y="249143"/>
                </a:cubicBezTo>
                <a:cubicBezTo>
                  <a:pt x="516731" y="239618"/>
                  <a:pt x="599281" y="232474"/>
                  <a:pt x="700087" y="215805"/>
                </a:cubicBezTo>
                <a:cubicBezTo>
                  <a:pt x="800893" y="199136"/>
                  <a:pt x="939800" y="167386"/>
                  <a:pt x="1042987" y="149130"/>
                </a:cubicBezTo>
                <a:cubicBezTo>
                  <a:pt x="1146174" y="130874"/>
                  <a:pt x="1319212" y="106268"/>
                  <a:pt x="1319212" y="106268"/>
                </a:cubicBezTo>
                <a:lnTo>
                  <a:pt x="1547812" y="72930"/>
                </a:lnTo>
                <a:cubicBezTo>
                  <a:pt x="1633537" y="60230"/>
                  <a:pt x="1735931" y="41974"/>
                  <a:pt x="1833562" y="30068"/>
                </a:cubicBezTo>
                <a:cubicBezTo>
                  <a:pt x="1931193" y="18162"/>
                  <a:pt x="2042319" y="5462"/>
                  <a:pt x="2133600" y="1493"/>
                </a:cubicBezTo>
                <a:cubicBezTo>
                  <a:pt x="2224881" y="-2476"/>
                  <a:pt x="2277269" y="2286"/>
                  <a:pt x="2381250" y="6255"/>
                </a:cubicBezTo>
                <a:cubicBezTo>
                  <a:pt x="2485231" y="10224"/>
                  <a:pt x="2644775" y="15780"/>
                  <a:pt x="2757487" y="25305"/>
                </a:cubicBezTo>
                <a:cubicBezTo>
                  <a:pt x="2870200" y="34830"/>
                  <a:pt x="2955925" y="41180"/>
                  <a:pt x="3057525" y="63405"/>
                </a:cubicBezTo>
                <a:cubicBezTo>
                  <a:pt x="3159125" y="85630"/>
                  <a:pt x="3263106" y="118968"/>
                  <a:pt x="3367087" y="158655"/>
                </a:cubicBezTo>
                <a:cubicBezTo>
                  <a:pt x="3471068" y="198342"/>
                  <a:pt x="3586162" y="249936"/>
                  <a:pt x="3681412" y="301530"/>
                </a:cubicBezTo>
                <a:cubicBezTo>
                  <a:pt x="3776662" y="353124"/>
                  <a:pt x="3868737" y="420593"/>
                  <a:pt x="3938587" y="468218"/>
                </a:cubicBezTo>
                <a:cubicBezTo>
                  <a:pt x="4008437" y="515843"/>
                  <a:pt x="4044156" y="536480"/>
                  <a:pt x="4100512" y="587280"/>
                </a:cubicBezTo>
                <a:cubicBezTo>
                  <a:pt x="4156868" y="638080"/>
                  <a:pt x="4221956" y="707931"/>
                  <a:pt x="4276725" y="773018"/>
                </a:cubicBezTo>
                <a:cubicBezTo>
                  <a:pt x="4331494" y="838105"/>
                  <a:pt x="4377531" y="899224"/>
                  <a:pt x="4429125" y="977805"/>
                </a:cubicBezTo>
                <a:cubicBezTo>
                  <a:pt x="4480719" y="1056386"/>
                  <a:pt x="4537868" y="1127030"/>
                  <a:pt x="4586287" y="1244505"/>
                </a:cubicBezTo>
                <a:cubicBezTo>
                  <a:pt x="4634706" y="1361980"/>
                  <a:pt x="4677171" y="1522317"/>
                  <a:pt x="4719637" y="16826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921375" y="1198563"/>
            <a:ext cx="2313454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err="1" smtClean="0"/>
              <a:t>Energy</a:t>
            </a:r>
            <a:r>
              <a:rPr lang="fr-FR" dirty="0" smtClean="0"/>
              <a:t> &amp; dispersion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34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47775" y="3981450"/>
            <a:ext cx="1238250" cy="13906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62075" y="4124325"/>
            <a:ext cx="990600" cy="1114425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152650" y="4667250"/>
            <a:ext cx="133350" cy="1333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rot="20493903">
            <a:off x="1914525" y="4762500"/>
            <a:ext cx="314325" cy="38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505075" y="4829175"/>
            <a:ext cx="1047750" cy="54292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95575" y="4305300"/>
            <a:ext cx="647700" cy="4953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933700" y="3981450"/>
            <a:ext cx="180975" cy="32385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895600" y="3924300"/>
            <a:ext cx="247650" cy="5715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2895600" y="3238500"/>
            <a:ext cx="247650" cy="428625"/>
            <a:chOff x="466" y="1278"/>
            <a:chExt cx="26" cy="45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66" y="1278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72" y="1284"/>
              <a:ext cx="13" cy="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66" y="1317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3276600" y="3400425"/>
            <a:ext cx="466725" cy="0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333750" y="3152775"/>
            <a:ext cx="495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/>
              <a:t>SF6</a:t>
            </a:r>
          </a:p>
        </p:txBody>
      </p: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895600" y="3667125"/>
            <a:ext cx="247650" cy="257175"/>
            <a:chOff x="349" y="1255"/>
            <a:chExt cx="26" cy="27"/>
          </a:xfrm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49" y="1255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55" y="1261"/>
              <a:ext cx="13" cy="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49" y="1276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2952750" y="3467100"/>
            <a:ext cx="133350" cy="0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2895600" y="2809875"/>
            <a:ext cx="247650" cy="428625"/>
            <a:chOff x="466" y="1278"/>
            <a:chExt cx="26" cy="45"/>
          </a:xfrm>
        </p:grpSpPr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466" y="1278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472" y="1284"/>
              <a:ext cx="13" cy="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66" y="1317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2895600" y="2933700"/>
            <a:ext cx="85725" cy="2000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2790825" y="2962275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>
            <a:off x="2800350" y="3095625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2419350" y="2781300"/>
            <a:ext cx="581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/>
              <a:t>Pik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2400300" y="2981325"/>
            <a:ext cx="504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/>
              <a:t>Prk</a:t>
            </a: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6715125" y="2800350"/>
            <a:ext cx="247650" cy="57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6772275" y="2857500"/>
            <a:ext cx="123825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6715125" y="3305175"/>
            <a:ext cx="247650" cy="57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2895600" y="2362200"/>
            <a:ext cx="457200" cy="447675"/>
            <a:chOff x="634" y="1439"/>
            <a:chExt cx="48" cy="47"/>
          </a:xfrm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634" y="1480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Arc 36"/>
            <p:cNvSpPr>
              <a:spLocks/>
            </p:cNvSpPr>
            <p:nvPr/>
          </p:nvSpPr>
          <p:spPr bwMode="auto">
            <a:xfrm flipH="1">
              <a:off x="654" y="1458"/>
              <a:ext cx="21" cy="2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Arc 37"/>
            <p:cNvSpPr>
              <a:spLocks/>
            </p:cNvSpPr>
            <p:nvPr/>
          </p:nvSpPr>
          <p:spPr bwMode="auto">
            <a:xfrm flipH="1">
              <a:off x="641" y="1445"/>
              <a:ext cx="34" cy="3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 rot="5400000">
              <a:off x="666" y="1449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1" name="Rectangle 39"/>
          <p:cNvSpPr>
            <a:spLocks noChangeArrowheads="1"/>
          </p:cNvSpPr>
          <p:nvPr/>
        </p:nvSpPr>
        <p:spPr bwMode="auto">
          <a:xfrm rot="5400000">
            <a:off x="5276850" y="2457450"/>
            <a:ext cx="247650" cy="57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 rot="5400000">
            <a:off x="4305300" y="1476375"/>
            <a:ext cx="123825" cy="2009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 rot="5400000">
            <a:off x="3257550" y="2457450"/>
            <a:ext cx="247650" cy="57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 rot="5400000">
            <a:off x="5334000" y="2457450"/>
            <a:ext cx="247650" cy="57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45" name="Group 43"/>
          <p:cNvGrpSpPr>
            <a:grpSpLocks/>
          </p:cNvGrpSpPr>
          <p:nvPr/>
        </p:nvGrpSpPr>
        <p:grpSpPr bwMode="auto">
          <a:xfrm>
            <a:off x="6715125" y="3362325"/>
            <a:ext cx="247650" cy="428625"/>
            <a:chOff x="466" y="1278"/>
            <a:chExt cx="26" cy="45"/>
          </a:xfrm>
        </p:grpSpPr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466" y="1278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472" y="1284"/>
              <a:ext cx="13" cy="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466" y="1317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6715125" y="3486150"/>
            <a:ext cx="85725" cy="2000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H="1">
            <a:off x="6610350" y="3514725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 flipH="1">
            <a:off x="6619875" y="3648075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6219825" y="3362325"/>
            <a:ext cx="704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/>
              <a:t>Pic</a:t>
            </a: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6229350" y="3533775"/>
            <a:ext cx="666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/>
              <a:t>Prc</a:t>
            </a:r>
          </a:p>
        </p:txBody>
      </p:sp>
      <p:grpSp>
        <p:nvGrpSpPr>
          <p:cNvPr id="54" name="Group 52"/>
          <p:cNvGrpSpPr>
            <a:grpSpLocks/>
          </p:cNvGrpSpPr>
          <p:nvPr/>
        </p:nvGrpSpPr>
        <p:grpSpPr bwMode="auto">
          <a:xfrm>
            <a:off x="6715125" y="3790950"/>
            <a:ext cx="247650" cy="257175"/>
            <a:chOff x="348" y="1262"/>
            <a:chExt cx="26" cy="27"/>
          </a:xfrm>
        </p:grpSpPr>
        <p:grpSp>
          <p:nvGrpSpPr>
            <p:cNvPr id="55" name="Group 53"/>
            <p:cNvGrpSpPr>
              <a:grpSpLocks/>
            </p:cNvGrpSpPr>
            <p:nvPr/>
          </p:nvGrpSpPr>
          <p:grpSpPr bwMode="auto">
            <a:xfrm>
              <a:off x="348" y="1262"/>
              <a:ext cx="26" cy="27"/>
              <a:chOff x="349" y="1255"/>
              <a:chExt cx="26" cy="27"/>
            </a:xfrm>
          </p:grpSpPr>
          <p:sp>
            <p:nvSpPr>
              <p:cNvPr id="57" name="Rectangle 54"/>
              <p:cNvSpPr>
                <a:spLocks noChangeArrowheads="1"/>
              </p:cNvSpPr>
              <p:nvPr/>
            </p:nvSpPr>
            <p:spPr bwMode="auto">
              <a:xfrm>
                <a:off x="349" y="1255"/>
                <a:ext cx="26" cy="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" name="Rectangle 55"/>
              <p:cNvSpPr>
                <a:spLocks noChangeArrowheads="1"/>
              </p:cNvSpPr>
              <p:nvPr/>
            </p:nvSpPr>
            <p:spPr bwMode="auto">
              <a:xfrm>
                <a:off x="355" y="1261"/>
                <a:ext cx="13" cy="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Rectangle 56"/>
              <p:cNvSpPr>
                <a:spLocks noChangeArrowheads="1"/>
              </p:cNvSpPr>
              <p:nvPr/>
            </p:nvSpPr>
            <p:spPr bwMode="auto">
              <a:xfrm>
                <a:off x="349" y="1276"/>
                <a:ext cx="26" cy="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6" name="Line 57"/>
            <p:cNvSpPr>
              <a:spLocks noChangeShapeType="1"/>
            </p:cNvSpPr>
            <p:nvPr/>
          </p:nvSpPr>
          <p:spPr bwMode="auto">
            <a:xfrm>
              <a:off x="354" y="1276"/>
              <a:ext cx="14" cy="0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0" name="Group 58"/>
          <p:cNvGrpSpPr>
            <a:grpSpLocks/>
          </p:cNvGrpSpPr>
          <p:nvPr/>
        </p:nvGrpSpPr>
        <p:grpSpPr bwMode="auto">
          <a:xfrm>
            <a:off x="3581400" y="2057400"/>
            <a:ext cx="914400" cy="628650"/>
            <a:chOff x="552" y="1475"/>
            <a:chExt cx="96" cy="66"/>
          </a:xfrm>
        </p:grpSpPr>
        <p:grpSp>
          <p:nvGrpSpPr>
            <p:cNvPr id="61" name="Group 59"/>
            <p:cNvGrpSpPr>
              <a:grpSpLocks/>
            </p:cNvGrpSpPr>
            <p:nvPr/>
          </p:nvGrpSpPr>
          <p:grpSpPr bwMode="auto">
            <a:xfrm>
              <a:off x="552" y="1497"/>
              <a:ext cx="96" cy="44"/>
              <a:chOff x="552" y="1497"/>
              <a:chExt cx="96" cy="44"/>
            </a:xfrm>
          </p:grpSpPr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52" y="1504"/>
                <a:ext cx="18" cy="29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68" y="1497"/>
                <a:ext cx="62" cy="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630" y="1504"/>
                <a:ext cx="18" cy="29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2" name="Rectangle 63"/>
            <p:cNvSpPr>
              <a:spLocks noChangeArrowheads="1"/>
            </p:cNvSpPr>
            <p:nvPr/>
          </p:nvSpPr>
          <p:spPr bwMode="auto">
            <a:xfrm>
              <a:off x="555" y="1475"/>
              <a:ext cx="8" cy="2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Rectangle 64"/>
            <p:cNvSpPr>
              <a:spLocks noChangeArrowheads="1"/>
            </p:cNvSpPr>
            <p:nvPr/>
          </p:nvSpPr>
          <p:spPr bwMode="auto">
            <a:xfrm>
              <a:off x="635" y="1476"/>
              <a:ext cx="8" cy="2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7" name="Rectangle 65"/>
          <p:cNvSpPr>
            <a:spLocks noChangeArrowheads="1"/>
          </p:cNvSpPr>
          <p:nvPr/>
        </p:nvSpPr>
        <p:spPr bwMode="auto">
          <a:xfrm rot="5400000">
            <a:off x="3429000" y="2447925"/>
            <a:ext cx="247650" cy="57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 rot="5400000">
            <a:off x="4400550" y="2447925"/>
            <a:ext cx="247650" cy="57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>
            <a:off x="5495925" y="2533650"/>
            <a:ext cx="1104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Line 68"/>
          <p:cNvSpPr>
            <a:spLocks noChangeShapeType="1"/>
          </p:cNvSpPr>
          <p:nvPr/>
        </p:nvSpPr>
        <p:spPr bwMode="auto">
          <a:xfrm>
            <a:off x="5486400" y="2409825"/>
            <a:ext cx="1123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71" name="Group 69"/>
          <p:cNvGrpSpPr>
            <a:grpSpLocks/>
          </p:cNvGrpSpPr>
          <p:nvPr/>
        </p:nvGrpSpPr>
        <p:grpSpPr bwMode="auto">
          <a:xfrm flipH="1">
            <a:off x="6572250" y="2409825"/>
            <a:ext cx="390525" cy="390525"/>
            <a:chOff x="509" y="1014"/>
            <a:chExt cx="41" cy="41"/>
          </a:xfrm>
        </p:grpSpPr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509" y="1049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Arc 71"/>
            <p:cNvSpPr>
              <a:spLocks/>
            </p:cNvSpPr>
            <p:nvPr/>
          </p:nvSpPr>
          <p:spPr bwMode="auto">
            <a:xfrm flipH="1">
              <a:off x="529" y="1027"/>
              <a:ext cx="21" cy="2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Arc 72"/>
            <p:cNvSpPr>
              <a:spLocks/>
            </p:cNvSpPr>
            <p:nvPr/>
          </p:nvSpPr>
          <p:spPr bwMode="auto">
            <a:xfrm flipH="1">
              <a:off x="516" y="1014"/>
              <a:ext cx="34" cy="3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5" name="Group 73"/>
          <p:cNvGrpSpPr>
            <a:grpSpLocks/>
          </p:cNvGrpSpPr>
          <p:nvPr/>
        </p:nvGrpSpPr>
        <p:grpSpPr bwMode="auto">
          <a:xfrm>
            <a:off x="6715125" y="4048125"/>
            <a:ext cx="247650" cy="428625"/>
            <a:chOff x="466" y="1278"/>
            <a:chExt cx="26" cy="45"/>
          </a:xfrm>
        </p:grpSpPr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466" y="1278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472" y="1284"/>
              <a:ext cx="13" cy="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466" y="1317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9" name="Group 77"/>
          <p:cNvGrpSpPr>
            <a:grpSpLocks/>
          </p:cNvGrpSpPr>
          <p:nvPr/>
        </p:nvGrpSpPr>
        <p:grpSpPr bwMode="auto">
          <a:xfrm>
            <a:off x="6181725" y="4476750"/>
            <a:ext cx="952500" cy="600075"/>
            <a:chOff x="1191" y="1478"/>
            <a:chExt cx="100" cy="63"/>
          </a:xfrm>
        </p:grpSpPr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1200" y="1478"/>
              <a:ext cx="83" cy="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AutoShape 79"/>
            <p:cNvSpPr>
              <a:spLocks noChangeArrowheads="1"/>
            </p:cNvSpPr>
            <p:nvPr/>
          </p:nvSpPr>
          <p:spPr bwMode="auto">
            <a:xfrm>
              <a:off x="1218" y="1488"/>
              <a:ext cx="25" cy="43"/>
            </a:xfrm>
            <a:prstGeom prst="roundRect">
              <a:avLst>
                <a:gd name="adj" fmla="val 4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AutoShape 80"/>
            <p:cNvSpPr>
              <a:spLocks noChangeArrowheads="1"/>
            </p:cNvSpPr>
            <p:nvPr/>
          </p:nvSpPr>
          <p:spPr bwMode="auto">
            <a:xfrm>
              <a:off x="1247" y="1488"/>
              <a:ext cx="25" cy="43"/>
            </a:xfrm>
            <a:prstGeom prst="roundRect">
              <a:avLst>
                <a:gd name="adj" fmla="val 4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AutoShape 81"/>
            <p:cNvSpPr>
              <a:spLocks noChangeArrowheads="1"/>
            </p:cNvSpPr>
            <p:nvPr/>
          </p:nvSpPr>
          <p:spPr bwMode="auto">
            <a:xfrm>
              <a:off x="1195" y="1488"/>
              <a:ext cx="19" cy="43"/>
            </a:xfrm>
            <a:prstGeom prst="roundRect">
              <a:avLst>
                <a:gd name="adj" fmla="val 4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1191" y="1478"/>
              <a:ext cx="9" cy="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1204" y="1505"/>
              <a:ext cx="87" cy="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6" name="Rectangle 84"/>
          <p:cNvSpPr>
            <a:spLocks noChangeArrowheads="1"/>
          </p:cNvSpPr>
          <p:nvPr/>
        </p:nvSpPr>
        <p:spPr bwMode="auto">
          <a:xfrm>
            <a:off x="6800850" y="4476750"/>
            <a:ext cx="76200" cy="114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" name="Text Box 85"/>
          <p:cNvSpPr txBox="1">
            <a:spLocks noChangeArrowheads="1"/>
          </p:cNvSpPr>
          <p:nvPr/>
        </p:nvSpPr>
        <p:spPr bwMode="auto">
          <a:xfrm>
            <a:off x="881062" y="3714750"/>
            <a:ext cx="1190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 dirty="0"/>
              <a:t>MODULATOR</a:t>
            </a:r>
          </a:p>
        </p:txBody>
      </p:sp>
      <p:sp>
        <p:nvSpPr>
          <p:cNvPr id="88" name="Text Box 86"/>
          <p:cNvSpPr txBox="1">
            <a:spLocks noChangeArrowheads="1"/>
          </p:cNvSpPr>
          <p:nvPr/>
        </p:nvSpPr>
        <p:spPr bwMode="auto">
          <a:xfrm>
            <a:off x="3286125" y="3773487"/>
            <a:ext cx="1114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 dirty="0"/>
              <a:t>KLYSTRON</a:t>
            </a:r>
          </a:p>
        </p:txBody>
      </p:sp>
      <p:sp>
        <p:nvSpPr>
          <p:cNvPr id="89" name="Text Box 87"/>
          <p:cNvSpPr txBox="1">
            <a:spLocks noChangeArrowheads="1"/>
          </p:cNvSpPr>
          <p:nvPr/>
        </p:nvSpPr>
        <p:spPr bwMode="auto">
          <a:xfrm>
            <a:off x="3509962" y="2695575"/>
            <a:ext cx="1257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 dirty="0"/>
              <a:t>CIRCULATOR</a:t>
            </a:r>
          </a:p>
        </p:txBody>
      </p:sp>
      <p:sp>
        <p:nvSpPr>
          <p:cNvPr id="90" name="Text Box 88"/>
          <p:cNvSpPr txBox="1">
            <a:spLocks noChangeArrowheads="1"/>
          </p:cNvSpPr>
          <p:nvPr/>
        </p:nvSpPr>
        <p:spPr bwMode="auto">
          <a:xfrm>
            <a:off x="5681662" y="4179888"/>
            <a:ext cx="771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 dirty="0"/>
              <a:t>RF GUN</a:t>
            </a:r>
          </a:p>
        </p:txBody>
      </p:sp>
      <p:sp>
        <p:nvSpPr>
          <p:cNvPr id="91" name="Line 89"/>
          <p:cNvSpPr>
            <a:spLocks noChangeShapeType="1"/>
          </p:cNvSpPr>
          <p:nvPr/>
        </p:nvSpPr>
        <p:spPr bwMode="auto">
          <a:xfrm flipH="1">
            <a:off x="3095625" y="4133850"/>
            <a:ext cx="304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" name="Text Box 90"/>
          <p:cNvSpPr txBox="1">
            <a:spLocks noChangeArrowheads="1"/>
          </p:cNvSpPr>
          <p:nvPr/>
        </p:nvSpPr>
        <p:spPr bwMode="auto">
          <a:xfrm>
            <a:off x="3365500" y="3986213"/>
            <a:ext cx="387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/>
              <a:t>PA</a:t>
            </a:r>
          </a:p>
        </p:txBody>
      </p:sp>
      <p:sp>
        <p:nvSpPr>
          <p:cNvPr id="93" name="Rectangle 91"/>
          <p:cNvSpPr>
            <a:spLocks noChangeArrowheads="1"/>
          </p:cNvSpPr>
          <p:nvPr/>
        </p:nvSpPr>
        <p:spPr bwMode="auto">
          <a:xfrm>
            <a:off x="2800350" y="3754438"/>
            <a:ext cx="155575" cy="65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4" name="Rectangle 92"/>
          <p:cNvSpPr>
            <a:spLocks noChangeArrowheads="1"/>
          </p:cNvSpPr>
          <p:nvPr/>
        </p:nvSpPr>
        <p:spPr bwMode="auto">
          <a:xfrm>
            <a:off x="2571750" y="3676650"/>
            <a:ext cx="23495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5" name="Rectangle 93"/>
          <p:cNvSpPr>
            <a:spLocks noChangeArrowheads="1"/>
          </p:cNvSpPr>
          <p:nvPr/>
        </p:nvSpPr>
        <p:spPr bwMode="auto">
          <a:xfrm>
            <a:off x="3082925" y="3360738"/>
            <a:ext cx="146050" cy="65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" name="Rectangle 94"/>
          <p:cNvSpPr>
            <a:spLocks noChangeArrowheads="1"/>
          </p:cNvSpPr>
          <p:nvPr/>
        </p:nvSpPr>
        <p:spPr bwMode="auto">
          <a:xfrm>
            <a:off x="3232150" y="3309938"/>
            <a:ext cx="428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" name="Rectangle 95"/>
          <p:cNvSpPr>
            <a:spLocks noChangeArrowheads="1"/>
          </p:cNvSpPr>
          <p:nvPr/>
        </p:nvSpPr>
        <p:spPr bwMode="auto">
          <a:xfrm>
            <a:off x="6902450" y="4179888"/>
            <a:ext cx="146050" cy="84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8" name="Rectangle 96"/>
          <p:cNvSpPr>
            <a:spLocks noChangeArrowheads="1"/>
          </p:cNvSpPr>
          <p:nvPr/>
        </p:nvSpPr>
        <p:spPr bwMode="auto">
          <a:xfrm>
            <a:off x="7054850" y="4035425"/>
            <a:ext cx="234950" cy="361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9" name="Text Box 97"/>
          <p:cNvSpPr txBox="1">
            <a:spLocks noChangeArrowheads="1"/>
          </p:cNvSpPr>
          <p:nvPr/>
        </p:nvSpPr>
        <p:spPr bwMode="auto">
          <a:xfrm>
            <a:off x="7013575" y="3767138"/>
            <a:ext cx="563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/>
              <a:t>pump</a:t>
            </a:r>
          </a:p>
        </p:txBody>
      </p:sp>
      <p:sp>
        <p:nvSpPr>
          <p:cNvPr id="100" name="Text Box 98"/>
          <p:cNvSpPr txBox="1">
            <a:spLocks noChangeArrowheads="1"/>
          </p:cNvSpPr>
          <p:nvPr/>
        </p:nvSpPr>
        <p:spPr bwMode="auto">
          <a:xfrm>
            <a:off x="2419350" y="3455988"/>
            <a:ext cx="5000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/>
              <a:t>pump</a:t>
            </a:r>
          </a:p>
        </p:txBody>
      </p:sp>
      <p:sp>
        <p:nvSpPr>
          <p:cNvPr id="101" name="Text Box 99"/>
          <p:cNvSpPr txBox="1">
            <a:spLocks noChangeArrowheads="1"/>
          </p:cNvSpPr>
          <p:nvPr/>
        </p:nvSpPr>
        <p:spPr bwMode="auto">
          <a:xfrm>
            <a:off x="927100" y="6046788"/>
            <a:ext cx="3284860" cy="36933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dirty="0" err="1"/>
              <a:t>Pmax</a:t>
            </a:r>
            <a:r>
              <a:rPr lang="fr-FR" dirty="0"/>
              <a:t> = 14 MW  </a:t>
            </a:r>
            <a:r>
              <a:rPr lang="fr-FR" dirty="0" smtClean="0"/>
              <a:t>  t = 3µs      </a:t>
            </a:r>
            <a:endParaRPr lang="fr-FR" dirty="0"/>
          </a:p>
        </p:txBody>
      </p:sp>
      <p:sp>
        <p:nvSpPr>
          <p:cNvPr id="102" name="Rectangle 100"/>
          <p:cNvSpPr>
            <a:spLocks noChangeArrowheads="1"/>
          </p:cNvSpPr>
          <p:nvPr/>
        </p:nvSpPr>
        <p:spPr bwMode="auto">
          <a:xfrm>
            <a:off x="504825" y="1581150"/>
            <a:ext cx="809625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" name="Text Box 101"/>
          <p:cNvSpPr txBox="1">
            <a:spLocks noChangeArrowheads="1"/>
          </p:cNvSpPr>
          <p:nvPr/>
        </p:nvSpPr>
        <p:spPr bwMode="auto">
          <a:xfrm>
            <a:off x="611560" y="1718786"/>
            <a:ext cx="1091774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cs typeface="Arial" charset="0"/>
              </a:rPr>
              <a:t>RF source</a:t>
            </a:r>
            <a:endParaRPr lang="fr-FR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4" name="Titr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4400" dirty="0" smtClean="0">
                <a:solidFill>
                  <a:srgbClr val="FFFF00"/>
                </a:solidFill>
              </a:rPr>
              <a:t> PHIL RF source</a:t>
            </a:r>
            <a:endParaRPr lang="fr-FR" sz="4400" dirty="0">
              <a:solidFill>
                <a:srgbClr val="FFFF0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292080" y="2838450"/>
            <a:ext cx="288032" cy="271859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6"/>
          <p:cNvSpPr/>
          <p:nvPr/>
        </p:nvSpPr>
        <p:spPr>
          <a:xfrm>
            <a:off x="582774" y="5412184"/>
            <a:ext cx="7805650" cy="28971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81" y="5132275"/>
            <a:ext cx="1663988" cy="13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Rectangle 107"/>
          <p:cNvSpPr/>
          <p:nvPr/>
        </p:nvSpPr>
        <p:spPr>
          <a:xfrm>
            <a:off x="5292080" y="1631553"/>
            <a:ext cx="288032" cy="4353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26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3" descr="IMGP0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820737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42988" y="2420938"/>
            <a:ext cx="1584325" cy="82391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>
                <a:cs typeface="Arial" charset="0"/>
              </a:rPr>
              <a:t>Oscillator Nd-YLF    </a:t>
            </a:r>
          </a:p>
          <a:p>
            <a:pPr>
              <a:spcBef>
                <a:spcPct val="50000"/>
              </a:spcBef>
            </a:pPr>
            <a:r>
              <a:rPr lang="fr-FR" sz="1200">
                <a:cs typeface="Arial" charset="0"/>
              </a:rPr>
              <a:t>F= 74,963750MHz</a:t>
            </a:r>
          </a:p>
          <a:p>
            <a:pPr>
              <a:spcBef>
                <a:spcPct val="50000"/>
              </a:spcBef>
            </a:pPr>
            <a:r>
              <a:rPr lang="fr-FR" sz="1200">
                <a:cs typeface="Arial" charset="0"/>
              </a:rPr>
              <a:t>W/impulsion: 2 nJ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2988" y="3933825"/>
            <a:ext cx="2449512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200">
                <a:cs typeface="Arial" charset="0"/>
              </a:rPr>
              <a:t>Amplification Nd-YLF</a:t>
            </a:r>
          </a:p>
          <a:p>
            <a:r>
              <a:rPr lang="fr-FR" sz="1200">
                <a:cs typeface="Arial" charset="0"/>
              </a:rPr>
              <a:t>gain ~ 10</a:t>
            </a:r>
            <a:r>
              <a:rPr lang="fr-FR" sz="1200" baseline="30000">
                <a:cs typeface="Arial" charset="0"/>
              </a:rPr>
              <a:t>6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95738" y="4149725"/>
            <a:ext cx="720725" cy="7318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>
                <a:cs typeface="Arial" charset="0"/>
              </a:rPr>
              <a:t>  Pockels</a:t>
            </a:r>
          </a:p>
          <a:p>
            <a:pPr algn="ctr">
              <a:spcBef>
                <a:spcPct val="50000"/>
              </a:spcBef>
            </a:pPr>
            <a:r>
              <a:rPr lang="fr-FR" sz="1200">
                <a:cs typeface="Arial" charset="0"/>
              </a:rPr>
              <a:t>cell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227763" y="4797425"/>
            <a:ext cx="431800" cy="2746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200">
                <a:cs typeface="Arial" charset="0"/>
              </a:rPr>
              <a:t>X 2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524750" y="3357563"/>
            <a:ext cx="431800" cy="2746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>
                <a:cs typeface="Arial" charset="0"/>
              </a:rPr>
              <a:t>X 2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7050088" y="3746500"/>
            <a:ext cx="60325" cy="84455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518275" y="4570413"/>
            <a:ext cx="561975" cy="30162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410325" y="4483100"/>
            <a:ext cx="88900" cy="206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7759700" y="3695700"/>
            <a:ext cx="738188" cy="1588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7116763" y="3724275"/>
            <a:ext cx="561975" cy="30163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688263" y="3648075"/>
            <a:ext cx="88900" cy="206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5807075" y="2613025"/>
            <a:ext cx="206375" cy="195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5830888" y="4595813"/>
            <a:ext cx="5794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818188" y="3563938"/>
            <a:ext cx="458787" cy="244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>
                <a:cs typeface="Arial" charset="0"/>
              </a:rPr>
              <a:t>1 mJ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8482013" y="4024313"/>
            <a:ext cx="384175" cy="1270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8478838" y="3697288"/>
            <a:ext cx="19050" cy="307975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8610600" y="4086225"/>
            <a:ext cx="495300" cy="244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>
                <a:cs typeface="Arial" charset="0"/>
              </a:rPr>
              <a:t>80 µJ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736725" y="6008688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33CC33"/>
                </a:solidFill>
                <a:cs typeface="Arial" charset="0"/>
              </a:rPr>
              <a:t>532 nm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61975" y="6005513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cs typeface="Arial" charset="0"/>
              </a:rPr>
              <a:t>1064 nm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2841625" y="6027738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66FF"/>
                </a:solidFill>
                <a:cs typeface="Arial" charset="0"/>
              </a:rPr>
              <a:t>266 nm</a:t>
            </a:r>
          </a:p>
        </p:txBody>
      </p:sp>
      <p:sp>
        <p:nvSpPr>
          <p:cNvPr id="28" name="Titr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4400" dirty="0" smtClean="0">
                <a:solidFill>
                  <a:srgbClr val="FFFF00"/>
                </a:solidFill>
              </a:rPr>
              <a:t> PHIL laser</a:t>
            </a:r>
            <a:endParaRPr lang="fr-FR" sz="4400" dirty="0">
              <a:solidFill>
                <a:srgbClr val="FFFF00"/>
              </a:solidFill>
            </a:endParaRPr>
          </a:p>
        </p:txBody>
      </p:sp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9350" y="476250"/>
            <a:ext cx="2781300" cy="215265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0039184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1390</Words>
  <Application>Microsoft Office PowerPoint</Application>
  <PresentationFormat>Affichage à l'écran (4:3)</PresentationFormat>
  <Paragraphs>422</Paragraphs>
  <Slides>28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 PHIL Photoinjecteur au LAL</vt:lpstr>
      <vt:lpstr>Présentation PowerPoint</vt:lpstr>
      <vt:lpstr>LAL Rf gun experience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PHIL yearly</vt:lpstr>
      <vt:lpstr>Présentation PowerPoint</vt:lpstr>
      <vt:lpstr>Présentation PowerPoint</vt:lpstr>
      <vt:lpstr>Présentation PowerPoint</vt:lpstr>
      <vt:lpstr>Présentation PowerPoint</vt:lpstr>
      <vt:lpstr>Examples Beam Images</vt:lpstr>
      <vt:lpstr>Beam size outside beam pipe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PHIL Users</vt:lpstr>
      <vt:lpstr>Présentation PowerPoint</vt:lpstr>
      <vt:lpstr>Présentation PowerPoint</vt:lpstr>
      <vt:lpstr>Présentation PowerPoint</vt:lpstr>
      <vt:lpstr>Présentation PowerPoint</vt:lpstr>
      <vt:lpstr> PHIL facts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Hugues Monard</dc:creator>
  <cp:lastModifiedBy>Hugues Monard</cp:lastModifiedBy>
  <cp:revision>139</cp:revision>
  <dcterms:created xsi:type="dcterms:W3CDTF">2013-01-11T09:11:27Z</dcterms:created>
  <dcterms:modified xsi:type="dcterms:W3CDTF">2013-05-24T06:19:56Z</dcterms:modified>
</cp:coreProperties>
</file>