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72" r:id="rId5"/>
    <p:sldId id="274" r:id="rId6"/>
    <p:sldId id="258" r:id="rId7"/>
    <p:sldId id="259" r:id="rId8"/>
    <p:sldId id="267" r:id="rId9"/>
    <p:sldId id="260" r:id="rId10"/>
    <p:sldId id="261" r:id="rId11"/>
    <p:sldId id="275" r:id="rId12"/>
    <p:sldId id="269" r:id="rId13"/>
    <p:sldId id="263" r:id="rId14"/>
    <p:sldId id="264" r:id="rId15"/>
    <p:sldId id="270" r:id="rId16"/>
    <p:sldId id="271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 showGuides="1">
      <p:cViewPr varScale="1">
        <p:scale>
          <a:sx n="67" d="100"/>
          <a:sy n="67" d="100"/>
        </p:scale>
        <p:origin x="-1410" y="-10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BDB8B-82AC-4C45-ADAB-1E667A187541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B8EA2-7DA1-4B25-8BAC-9F2C9DF358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4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6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3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1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3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2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6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8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7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21000" t="6000" r="-25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23.05.2013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O. Okhrimenko, LAL-Ukraine Workshop, Orsay, France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1CAC-1BFE-44DD-8F2C-34E91580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5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21446"/>
            <a:ext cx="9144000" cy="233169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PERFORMANCE OF THE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METAL RADIATION MONITORING SYSTEMS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44752"/>
            <a:ext cx="864096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Oleksandr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Okhrimenko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Institute for Nuclear Research NAS of Ukraine, Kiev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419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2" y="348910"/>
            <a:ext cx="13716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897"/>
            <a:ext cx="1547812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66215"/>
            <a:ext cx="12414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6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MC Prediction for RMS Response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8229600" cy="4407142"/>
          </a:xfrm>
        </p:spPr>
      </p:pic>
      <p:sp>
        <p:nvSpPr>
          <p:cNvPr id="8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10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51520" y="5550331"/>
            <a:ext cx="856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/>
              <a:t>Comparison of response distribution over RMS sensors with MC-simulated one (Gauss)</a:t>
            </a:r>
            <a:r>
              <a:rPr lang="en-US" dirty="0" smtClean="0"/>
              <a:t>.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7987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RMS: Luminosity Measurement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11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107355" y="871239"/>
            <a:ext cx="6192837" cy="5582097"/>
            <a:chOff x="22" y="300"/>
            <a:chExt cx="3901" cy="3607"/>
          </a:xfrm>
        </p:grpSpPr>
        <p:pic>
          <p:nvPicPr>
            <p:cNvPr id="12" name="Picture 11" descr="RMSCryoLumi18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300"/>
              <a:ext cx="3901" cy="1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4" t="2936" r="12846" b="50540"/>
            <a:stretch>
              <a:fillRect/>
            </a:stretch>
          </p:blipFill>
          <p:spPr bwMode="auto">
            <a:xfrm>
              <a:off x="295" y="2251"/>
              <a:ext cx="2766" cy="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703" y="482"/>
              <a:ext cx="0" cy="322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80" y="482"/>
              <a:ext cx="0" cy="322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703" y="3612"/>
              <a:ext cx="217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234" y="3397"/>
              <a:ext cx="9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Stable Beam</a:t>
              </a:r>
            </a:p>
          </p:txBody>
        </p:sp>
      </p:grp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796136" y="1052736"/>
            <a:ext cx="313213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/>
              <a:t>Fill 1812. </a:t>
            </a:r>
          </a:p>
          <a:p>
            <a:r>
              <a:rPr lang="en-US" sz="2400" b="1" dirty="0"/>
              <a:t>May 28, 2011</a:t>
            </a:r>
          </a:p>
          <a:p>
            <a:r>
              <a:rPr lang="en-US" sz="2400" b="0" dirty="0"/>
              <a:t>Integrated Luminosity –11/</a:t>
            </a:r>
            <a:r>
              <a:rPr lang="en-US" sz="2400" b="0" dirty="0" err="1"/>
              <a:t>pb</a:t>
            </a:r>
            <a:r>
              <a:rPr lang="en-US" sz="2400" b="0" dirty="0"/>
              <a:t> </a:t>
            </a:r>
          </a:p>
          <a:p>
            <a:endParaRPr lang="en-US" sz="2400" b="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RMS (upper plots)</a:t>
            </a:r>
            <a:r>
              <a:rPr lang="en-US" sz="2400" b="0" dirty="0">
                <a:solidFill>
                  <a:srgbClr val="0070C0"/>
                </a:solidFill>
              </a:rPr>
              <a:t> 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&amp;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LHCb</a:t>
            </a:r>
            <a:r>
              <a:rPr lang="en-US" sz="2400" dirty="0">
                <a:solidFill>
                  <a:srgbClr val="0070C0"/>
                </a:solidFill>
              </a:rPr>
              <a:t> Luminosity</a:t>
            </a:r>
            <a:r>
              <a:rPr lang="en-US" sz="2400" b="0" dirty="0">
                <a:solidFill>
                  <a:srgbClr val="0070C0"/>
                </a:solidFill>
              </a:rPr>
              <a:t> measurement (bottom plot). </a:t>
            </a:r>
          </a:p>
          <a:p>
            <a:endParaRPr lang="en-US" sz="2400" b="0" dirty="0"/>
          </a:p>
          <a:p>
            <a:r>
              <a:rPr lang="en-US" sz="2400" dirty="0">
                <a:solidFill>
                  <a:srgbClr val="FF0000"/>
                </a:solidFill>
              </a:rPr>
              <a:t>Good correlation of data.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8844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RMS: Luminosity Measurement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12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RMSvsLumi-Cry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t="5810" r="6833"/>
          <a:stretch/>
        </p:blipFill>
        <p:spPr>
          <a:xfrm>
            <a:off x="611560" y="1052736"/>
            <a:ext cx="7859761" cy="45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569434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2000" dirty="0" smtClean="0"/>
              <a:t>Calibration of  RMS for Luminosity measurement was made.</a:t>
            </a:r>
            <a:endParaRPr lang="en-US" sz="2000" dirty="0"/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This allow</a:t>
            </a:r>
            <a:r>
              <a:rPr lang="en-US" sz="2000" dirty="0" smtClean="0">
                <a:solidFill>
                  <a:srgbClr val="0070C0"/>
                </a:solidFill>
              </a:rPr>
              <a:t> to extrapolate RMS data 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</a:rPr>
              <a:t>fluences</a:t>
            </a:r>
            <a:r>
              <a:rPr lang="en-US" sz="2000" dirty="0" smtClean="0">
                <a:solidFill>
                  <a:srgbClr val="0070C0"/>
                </a:solidFill>
              </a:rPr>
              <a:t>) on “non-detected by RMS” fills.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RMS: Luminosity Measurement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9" y="1196752"/>
            <a:ext cx="8012242" cy="4525963"/>
          </a:xfrm>
        </p:spPr>
      </p:pic>
      <p:sp>
        <p:nvSpPr>
          <p:cNvPr id="8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13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51520" y="5550331"/>
            <a:ext cx="856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/>
              <a:t>Evolution of the Delivered Luminosity at </a:t>
            </a:r>
            <a:r>
              <a:rPr lang="en-US" sz="2400" dirty="0" err="1" smtClean="0"/>
              <a:t>LHCb</a:t>
            </a:r>
            <a:r>
              <a:rPr lang="en-US" sz="2400" dirty="0" smtClean="0"/>
              <a:t> measured by RMS in </a:t>
            </a:r>
            <a:r>
              <a:rPr lang="en-US" sz="2400" dirty="0" err="1" smtClean="0"/>
              <a:t>comporison</a:t>
            </a:r>
            <a:r>
              <a:rPr lang="en-US" sz="2400" dirty="0" smtClean="0"/>
              <a:t> with </a:t>
            </a:r>
            <a:r>
              <a:rPr lang="en-US" sz="2400" dirty="0" err="1" smtClean="0"/>
              <a:t>LHCb</a:t>
            </a:r>
            <a:r>
              <a:rPr lang="en-US" sz="2400" dirty="0" smtClean="0"/>
              <a:t> data.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7987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Medipix</a:t>
            </a:r>
            <a:r>
              <a:rPr lang="en-US" dirty="0" smtClean="0">
                <a:solidFill>
                  <a:schemeClr val="bg1"/>
                </a:solidFill>
              </a:rPr>
              <a:t> as Radiation Monitor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14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9" y="3789040"/>
            <a:ext cx="844259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2" y="980728"/>
            <a:ext cx="2894880" cy="286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19872" y="980728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Two types of radiator</a:t>
            </a:r>
            <a:r>
              <a:rPr lang="uk-UA" sz="2400" dirty="0" smtClean="0"/>
              <a:t>і</a:t>
            </a:r>
            <a:r>
              <a:rPr lang="en-US" sz="2400" dirty="0" smtClean="0"/>
              <a:t>s </a:t>
            </a:r>
            <a:r>
              <a:rPr lang="en-US" sz="2400" dirty="0" err="1" smtClean="0"/>
              <a:t>LiF</a:t>
            </a:r>
            <a:r>
              <a:rPr lang="en-US" sz="2400" dirty="0" smtClean="0"/>
              <a:t> and PE is used to detect thermal (&lt; 100 </a:t>
            </a:r>
            <a:r>
              <a:rPr lang="en-US" sz="2400" dirty="0" err="1" smtClean="0"/>
              <a:t>keV</a:t>
            </a:r>
            <a:r>
              <a:rPr lang="en-US" sz="2400" dirty="0" smtClean="0"/>
              <a:t>, 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Li(n,</a:t>
            </a:r>
            <a:r>
              <a:rPr lang="el-GR" sz="2400" dirty="0" smtClean="0"/>
              <a:t>α</a:t>
            </a:r>
            <a:r>
              <a:rPr lang="en-US" sz="2400" dirty="0" smtClean="0"/>
              <a:t>)H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 and fast ( &lt; 15 MeV</a:t>
            </a:r>
            <a:r>
              <a:rPr lang="uk-UA" sz="2400" dirty="0" smtClean="0"/>
              <a:t>,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H(</a:t>
            </a:r>
            <a:r>
              <a:rPr lang="en-US" sz="2400" dirty="0" err="1" smtClean="0"/>
              <a:t>n,n</a:t>
            </a:r>
            <a:r>
              <a:rPr lang="en-US" sz="2400" dirty="0" smtClean="0"/>
              <a:t>)p) neutrons.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Al-layers is used to attenuate photons</a:t>
            </a:r>
            <a:r>
              <a:rPr lang="en-US" sz="2400" dirty="0"/>
              <a:t> </a:t>
            </a:r>
            <a:r>
              <a:rPr lang="en-US" sz="2400" dirty="0" smtClean="0"/>
              <a:t>and electrons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Uncovered region – to subtract background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87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dirty="0" smtClean="0"/>
              <a:t>RMS characteristics are allowed to measure charged particles </a:t>
            </a:r>
            <a:r>
              <a:rPr lang="en-US" dirty="0" err="1" smtClean="0"/>
              <a:t>fluences</a:t>
            </a:r>
            <a:r>
              <a:rPr lang="en-US" dirty="0" smtClean="0"/>
              <a:t> over IT Si-sensors</a:t>
            </a:r>
          </a:p>
          <a:p>
            <a:r>
              <a:rPr lang="en-US" dirty="0" smtClean="0"/>
              <a:t>RMS is used as Beam and Background Tools to monitor Radiation Background – very important during beam injection to avoid radiation damages.</a:t>
            </a:r>
          </a:p>
          <a:p>
            <a:r>
              <a:rPr lang="en-US" dirty="0" smtClean="0"/>
              <a:t>RMS is able to measure Integrated Luminosity.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15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Improving of readout part with microchips instead of </a:t>
            </a:r>
            <a:r>
              <a:rPr lang="en-US" dirty="0" err="1" smtClean="0"/>
              <a:t>ChIs</a:t>
            </a:r>
            <a:r>
              <a:rPr lang="en-US" dirty="0" smtClean="0"/>
              <a:t> to reduce ~30 m of “analog way” – reduce </a:t>
            </a:r>
            <a:r>
              <a:rPr lang="en-US" dirty="0" smtClean="0"/>
              <a:t>r/f  pick-up influence on the baseline values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Improving of the RC-filters (install capacitors near sensors instead on patch-panel (5 m)) on HV (24 V) line.</a:t>
            </a:r>
          </a:p>
          <a:p>
            <a:r>
              <a:rPr lang="en-US" dirty="0" smtClean="0"/>
              <a:t>Neutron measuring with Metal as well as </a:t>
            </a:r>
            <a:r>
              <a:rPr lang="en-US" dirty="0" err="1" smtClean="0"/>
              <a:t>Medipix</a:t>
            </a:r>
            <a:r>
              <a:rPr lang="en-US" dirty="0" smtClean="0"/>
              <a:t> detectors.</a:t>
            </a:r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Outlook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16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49438"/>
            <a:ext cx="9144000" cy="233169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Thank You for attention!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Introduction: </a:t>
            </a:r>
            <a:r>
              <a:rPr lang="en-US" dirty="0" err="1" smtClean="0">
                <a:solidFill>
                  <a:schemeClr val="bg1"/>
                </a:solidFill>
              </a:rPr>
              <a:t>LHCb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7477" y="1052736"/>
            <a:ext cx="7954963" cy="4148138"/>
            <a:chOff x="467544" y="865038"/>
            <a:chExt cx="7954963" cy="4148138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67544" y="865038"/>
              <a:ext cx="7954963" cy="4148138"/>
              <a:chOff x="0" y="1570"/>
              <a:chExt cx="5011" cy="2613"/>
            </a:xfrm>
          </p:grpSpPr>
          <p:pic>
            <p:nvPicPr>
              <p:cNvPr id="8" name="Picture 6" descr="lhc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57"/>
              <a:stretch>
                <a:fillRect/>
              </a:stretch>
            </p:blipFill>
            <p:spPr bwMode="auto">
              <a:xfrm>
                <a:off x="362" y="1841"/>
                <a:ext cx="4649" cy="2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3356" y="1570"/>
                <a:ext cx="957" cy="523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00FF00"/>
                    </a:solidFill>
                  </a:rPr>
                  <a:t>Muon</a:t>
                </a:r>
                <a:r>
                  <a:rPr lang="en-US" sz="1600" b="1" dirty="0" smtClean="0">
                    <a:solidFill>
                      <a:srgbClr val="00FF00"/>
                    </a:solidFill>
                  </a:rPr>
                  <a:t>:</a:t>
                </a:r>
                <a:endParaRPr lang="en-US" sz="1600" b="1" dirty="0">
                  <a:solidFill>
                    <a:srgbClr val="00FF00"/>
                  </a:solidFill>
                </a:endParaRPr>
              </a:p>
              <a:p>
                <a:r>
                  <a:rPr lang="el-GR" sz="1600" b="1" dirty="0" smtClean="0">
                    <a:solidFill>
                      <a:srgbClr val="00FF00"/>
                    </a:solidFill>
                  </a:rPr>
                  <a:t>μ</a:t>
                </a:r>
                <a:r>
                  <a:rPr lang="en-US" sz="1600" b="1" dirty="0" smtClean="0">
                    <a:solidFill>
                      <a:srgbClr val="00FF00"/>
                    </a:solidFill>
                  </a:rPr>
                  <a:t>/h distinguish</a:t>
                </a:r>
                <a:r>
                  <a:rPr lang="uk-UA" sz="1600" b="1" dirty="0" smtClean="0">
                    <a:solidFill>
                      <a:srgbClr val="00FF00"/>
                    </a:solidFill>
                  </a:rPr>
                  <a:t>,</a:t>
                </a:r>
                <a:endParaRPr lang="uk-UA" sz="1600" b="1" dirty="0">
                  <a:solidFill>
                    <a:srgbClr val="00FF00"/>
                  </a:solidFill>
                </a:endParaRPr>
              </a:p>
              <a:p>
                <a:r>
                  <a:rPr lang="en-US" sz="1600" b="1" dirty="0" smtClean="0">
                    <a:solidFill>
                      <a:srgbClr val="00FF00"/>
                    </a:solidFill>
                  </a:rPr>
                  <a:t>Trigger</a:t>
                </a:r>
                <a:r>
                  <a:rPr lang="en-US" sz="1600" b="1" dirty="0" smtClean="0">
                    <a:solidFill>
                      <a:srgbClr val="00FF00"/>
                    </a:solidFill>
                  </a:rPr>
                  <a:t> </a:t>
                </a:r>
                <a:endParaRPr lang="el-GR" sz="1600" b="1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1179" y="1661"/>
                <a:ext cx="1406" cy="368"/>
              </a:xfrm>
              <a:prstGeom prst="rect">
                <a:avLst/>
              </a:prstGeom>
              <a:noFill/>
              <a:ln w="28575">
                <a:solidFill>
                  <a:srgbClr val="33CC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</a:rPr>
                  <a:t>RICH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:</a:t>
                </a:r>
                <a:endParaRPr lang="en-US" sz="1600" b="1" dirty="0">
                  <a:solidFill>
                    <a:srgbClr val="0070C0"/>
                  </a:solidFill>
                </a:endParaRPr>
              </a:p>
              <a:p>
                <a:r>
                  <a:rPr lang="uk-UA" sz="1600" b="1" dirty="0" smtClean="0">
                    <a:solidFill>
                      <a:srgbClr val="0070C0"/>
                    </a:solidFill>
                  </a:rPr>
                  <a:t>р/К</a:t>
                </a:r>
                <a:r>
                  <a:rPr lang="en-US" sz="1600" b="1" dirty="0">
                    <a:solidFill>
                      <a:srgbClr val="0070C0"/>
                    </a:solidFill>
                  </a:rPr>
                  <a:t>/</a:t>
                </a:r>
                <a:r>
                  <a:rPr lang="el-GR" sz="1600" b="1" dirty="0" smtClean="0">
                    <a:solidFill>
                      <a:srgbClr val="0070C0"/>
                    </a:solidFill>
                  </a:rPr>
                  <a:t>π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 identification </a:t>
                </a:r>
                <a:endParaRPr lang="el-GR" sz="1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2449" y="3793"/>
                <a:ext cx="1519" cy="3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Calorimeters</a:t>
                </a:r>
                <a:r>
                  <a:rPr lang="uk-UA" sz="1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</a:t>
                </a:r>
                <a:endParaRPr lang="uk-UA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1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h/e/</a:t>
                </a:r>
                <a:r>
                  <a:rPr lang="el-GR" sz="1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γ</a:t>
                </a:r>
                <a:r>
                  <a:rPr lang="en-US" sz="1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distinguish, </a:t>
                </a:r>
                <a:r>
                  <a:rPr lang="en-US" sz="1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Trigger</a:t>
                </a:r>
                <a:r>
                  <a:rPr lang="en-US" sz="1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l-GR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1179" y="3793"/>
                <a:ext cx="1088" cy="21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dirty="0" smtClean="0"/>
                  <a:t>Trackers</a:t>
                </a:r>
                <a:endParaRPr lang="el-GR" sz="1600" b="1" dirty="0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H="1">
                <a:off x="1043" y="2024"/>
                <a:ext cx="363" cy="589"/>
              </a:xfrm>
              <a:prstGeom prst="line">
                <a:avLst/>
              </a:prstGeom>
              <a:noFill/>
              <a:ln w="28575">
                <a:solidFill>
                  <a:srgbClr val="33CC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2267" y="2024"/>
                <a:ext cx="227" cy="317"/>
              </a:xfrm>
              <a:prstGeom prst="line">
                <a:avLst/>
              </a:prstGeom>
              <a:noFill/>
              <a:ln w="28575">
                <a:solidFill>
                  <a:srgbClr val="33CC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flipH="1" flipV="1">
                <a:off x="1179" y="3067"/>
                <a:ext cx="136" cy="726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V="1">
                <a:off x="1995" y="2931"/>
                <a:ext cx="227" cy="86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4332" y="2886"/>
                <a:ext cx="51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00B050"/>
                    </a:solidFill>
                  </a:rPr>
                  <a:t>Beam 2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0" y="2886"/>
                <a:ext cx="545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Beam </a:t>
                </a:r>
                <a:r>
                  <a:rPr lang="uk-UA" sz="1600" b="1" dirty="0" smtClean="0">
                    <a:solidFill>
                      <a:srgbClr val="FF0000"/>
                    </a:solidFill>
                  </a:rPr>
                  <a:t>1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0" y="2886"/>
                <a:ext cx="58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>
                <a:off x="4263" y="2886"/>
                <a:ext cx="567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cxnSp>
          <p:nvCxnSpPr>
            <p:cNvPr id="6" name="Прямая со стрелкой 5"/>
            <p:cNvCxnSpPr/>
            <p:nvPr/>
          </p:nvCxnSpPr>
          <p:spPr>
            <a:xfrm flipH="1">
              <a:off x="3994970" y="1295251"/>
              <a:ext cx="1153094" cy="16589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867447" y="1033164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RMS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95535" y="5273332"/>
            <a:ext cx="8352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cs typeface="Times New Roman" pitchFamily="18" charset="0"/>
              </a:rPr>
              <a:t>LHCb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uk-UA" sz="2200" dirty="0" smtClean="0">
                <a:cs typeface="Times New Roman" pitchFamily="18" charset="0"/>
              </a:rPr>
              <a:t>– </a:t>
            </a:r>
            <a:r>
              <a:rPr lang="en-US" sz="2200" dirty="0" smtClean="0">
                <a:cs typeface="Times New Roman" pitchFamily="18" charset="0"/>
              </a:rPr>
              <a:t>forward spectrometer</a:t>
            </a:r>
            <a:r>
              <a:rPr lang="uk-UA" sz="2200" dirty="0" smtClean="0">
                <a:cs typeface="Times New Roman" pitchFamily="18" charset="0"/>
              </a:rPr>
              <a:t>, </a:t>
            </a:r>
            <a:r>
              <a:rPr lang="en-US" sz="2200" dirty="0" smtClean="0">
                <a:cs typeface="Times New Roman" pitchFamily="18" charset="0"/>
              </a:rPr>
              <a:t>located at</a:t>
            </a:r>
            <a:r>
              <a:rPr lang="uk-UA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LHC</a:t>
            </a:r>
            <a:r>
              <a:rPr lang="uk-UA" sz="2200" dirty="0" smtClean="0"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cs typeface="Times New Roman" pitchFamily="18" charset="0"/>
              </a:rPr>
              <a:t>Proton-proton interaction at</a:t>
            </a:r>
            <a:r>
              <a:rPr lang="uk-UA" sz="2200" dirty="0" smtClean="0">
                <a:cs typeface="Times New Roman" pitchFamily="18" charset="0"/>
              </a:rPr>
              <a:t> </a:t>
            </a:r>
            <a:r>
              <a:rPr lang="uk-UA" sz="2200" b="1" dirty="0" smtClean="0">
                <a:cs typeface="Times New Roman" pitchFamily="18" charset="0"/>
              </a:rPr>
              <a:t>√</a:t>
            </a:r>
            <a:r>
              <a:rPr lang="en-US" sz="2200" b="1" dirty="0" smtClean="0">
                <a:cs typeface="Times New Roman" pitchFamily="18" charset="0"/>
              </a:rPr>
              <a:t>s = </a:t>
            </a:r>
            <a:r>
              <a:rPr lang="en-US" sz="2200" b="1" dirty="0" smtClean="0">
                <a:cs typeface="Times New Roman" pitchFamily="18" charset="0"/>
              </a:rPr>
              <a:t>14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 smtClean="0">
                <a:cs typeface="Times New Roman" pitchFamily="18" charset="0"/>
              </a:rPr>
              <a:t>TeV</a:t>
            </a:r>
            <a:r>
              <a:rPr lang="uk-UA" sz="2200" b="1" dirty="0" smtClean="0">
                <a:cs typeface="Times New Roman" pitchFamily="18" charset="0"/>
              </a:rPr>
              <a:t>, </a:t>
            </a:r>
            <a:r>
              <a:rPr lang="en-US" sz="2200" b="1" dirty="0" smtClean="0">
                <a:cs typeface="Times New Roman" pitchFamily="18" charset="0"/>
              </a:rPr>
              <a:t>L = 2×10</a:t>
            </a:r>
            <a:r>
              <a:rPr lang="en-US" sz="2200" b="1" baseline="30000" dirty="0" smtClean="0">
                <a:cs typeface="Times New Roman" pitchFamily="18" charset="0"/>
              </a:rPr>
              <a:t>32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200" b="1" dirty="0" smtClean="0">
                <a:cs typeface="Times New Roman" pitchFamily="18" charset="0"/>
              </a:rPr>
              <a:t>cm</a:t>
            </a:r>
            <a:r>
              <a:rPr lang="uk-UA" sz="2200" b="1" baseline="30000" dirty="0" smtClean="0">
                <a:cs typeface="Times New Roman" pitchFamily="18" charset="0"/>
              </a:rPr>
              <a:t>−2</a:t>
            </a:r>
            <a:r>
              <a:rPr lang="en-US" sz="2200" b="1" dirty="0">
                <a:cs typeface="Times New Roman" pitchFamily="18" charset="0"/>
              </a:rPr>
              <a:t>s</a:t>
            </a:r>
            <a:r>
              <a:rPr lang="uk-UA" sz="2200" b="1" baseline="30000" dirty="0" smtClean="0">
                <a:cs typeface="Times New Roman" pitchFamily="18" charset="0"/>
              </a:rPr>
              <a:t>−</a:t>
            </a:r>
            <a:r>
              <a:rPr lang="uk-UA" sz="2200" b="1" baseline="30000" dirty="0" smtClean="0">
                <a:cs typeface="Times New Roman" pitchFamily="18" charset="0"/>
              </a:rPr>
              <a:t>1</a:t>
            </a:r>
            <a:r>
              <a:rPr lang="uk-UA" sz="2200" dirty="0" smtClean="0">
                <a:cs typeface="Times New Roman" pitchFamily="18" charset="0"/>
              </a:rPr>
              <a:t>.</a:t>
            </a:r>
          </a:p>
          <a:p>
            <a:r>
              <a:rPr lang="en-US" sz="2200" b="1" dirty="0" smtClean="0">
                <a:cs typeface="Times New Roman" pitchFamily="18" charset="0"/>
              </a:rPr>
              <a:t>Goal</a:t>
            </a:r>
            <a:r>
              <a:rPr lang="en-US" sz="2200" dirty="0" smtClean="0">
                <a:cs typeface="Times New Roman" pitchFamily="18" charset="0"/>
              </a:rPr>
              <a:t>:</a:t>
            </a:r>
            <a:r>
              <a:rPr lang="uk-UA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CP violation and </a:t>
            </a:r>
            <a:r>
              <a:rPr lang="en-US" sz="2200" dirty="0">
                <a:cs typeface="Times New Roman" pitchFamily="18" charset="0"/>
              </a:rPr>
              <a:t>r</a:t>
            </a:r>
            <a:r>
              <a:rPr lang="en-US" sz="2200" dirty="0" smtClean="0">
                <a:cs typeface="Times New Roman" pitchFamily="18" charset="0"/>
              </a:rPr>
              <a:t>are decays of B-mesons. </a:t>
            </a:r>
            <a:r>
              <a:rPr lang="uk-UA" sz="2200" dirty="0" smtClean="0">
                <a:cs typeface="Times New Roman" pitchFamily="18" charset="0"/>
              </a:rPr>
              <a:t>  </a:t>
            </a:r>
            <a:endParaRPr lang="uk-UA" sz="2200" dirty="0">
              <a:cs typeface="Times New Roman" pitchFamily="18" charset="0"/>
            </a:endParaRPr>
          </a:p>
        </p:txBody>
      </p:sp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0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2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43438" y="1124744"/>
            <a:ext cx="392430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85001"/>
                  </a:schemeClr>
                </a:solidFill>
              </a14:hiddenFill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200" dirty="0" smtClean="0"/>
              <a:t>The RMS is based on the Metal Foil Detector technology developed in Kiev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The RMS (detection part) comprises  4 Boxes (access, </a:t>
            </a:r>
            <a:r>
              <a:rPr lang="en-US" sz="2200" dirty="0" err="1" smtClean="0">
                <a:solidFill>
                  <a:srgbClr val="0070C0"/>
                </a:solidFill>
              </a:rPr>
              <a:t>cryo</a:t>
            </a:r>
            <a:r>
              <a:rPr lang="en-US" sz="2200" dirty="0" smtClean="0">
                <a:solidFill>
                  <a:srgbClr val="0070C0"/>
                </a:solidFill>
              </a:rPr>
              <a:t>, top, bottom) fixed at the IT-2 station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7 MFD sensors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 smtClean="0"/>
              <a:t>    (110x75 mm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)  in each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Dimensions of sensors are close to Inner Tracker ones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Main function: to monitor radiation load on Silicon Tracker sensors</a:t>
            </a:r>
            <a:endParaRPr lang="uk-UA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4744"/>
            <a:ext cx="4016375" cy="4525962"/>
          </a:xfrm>
          <a:noFill/>
          <a:ln/>
        </p:spPr>
      </p:pic>
      <p:sp>
        <p:nvSpPr>
          <p:cNvPr id="9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Introduction: RMS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0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33400" y="1052736"/>
            <a:ext cx="4038600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MFD is a metal foil connected to the </a:t>
            </a:r>
            <a:r>
              <a:rPr lang="en-US" sz="2400" b="1" dirty="0" smtClean="0">
                <a:solidFill>
                  <a:srgbClr val="CC0000"/>
                </a:solidFill>
              </a:rPr>
              <a:t>sensitive Charge Integrator</a:t>
            </a:r>
            <a:r>
              <a:rPr lang="en-US" sz="2400" dirty="0" smtClean="0"/>
              <a:t> (</a:t>
            </a:r>
            <a:r>
              <a:rPr lang="en-US" sz="2400" dirty="0" err="1" smtClean="0"/>
              <a:t>ChI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Principle of operation – </a:t>
            </a:r>
            <a:r>
              <a:rPr lang="en-US" sz="2400" b="1" dirty="0" smtClean="0">
                <a:solidFill>
                  <a:srgbClr val="CC0000"/>
                </a:solidFill>
              </a:rPr>
              <a:t>Second Electron Emission</a:t>
            </a:r>
            <a:r>
              <a:rPr lang="en-US" sz="2400" dirty="0" smtClean="0"/>
              <a:t> from metal foil surface (</a:t>
            </a:r>
            <a:r>
              <a:rPr lang="en-US" sz="2400" b="1" dirty="0" smtClean="0">
                <a:solidFill>
                  <a:srgbClr val="CC0000"/>
                </a:solidFill>
              </a:rPr>
              <a:t>10-50 nm</a:t>
            </a:r>
            <a:r>
              <a:rPr lang="en-US" sz="2400" dirty="0" smtClean="0"/>
              <a:t>) caused by projectile charge particles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Positive charge created in metal foil is integrated by Charge Integrator - converted into a frequency, measured by a </a:t>
            </a:r>
            <a:r>
              <a:rPr lang="en-US" sz="2400" dirty="0" err="1" smtClean="0"/>
              <a:t>scaler</a:t>
            </a:r>
            <a:endParaRPr lang="ru-RU" sz="2400" dirty="0"/>
          </a:p>
        </p:txBody>
      </p:sp>
      <p:pic>
        <p:nvPicPr>
          <p:cNvPr id="25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8206" y="1052736"/>
            <a:ext cx="3778250" cy="4525963"/>
          </a:xfrm>
          <a:prstGeom prst="rect">
            <a:avLst/>
          </a:prstGeom>
          <a:noFill/>
          <a:ln/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3999" cy="83671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Introduction: MFD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readout_way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6935788" cy="52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3" t="16398" r="45832"/>
          <a:stretch/>
        </p:blipFill>
        <p:spPr bwMode="auto">
          <a:xfrm>
            <a:off x="7524328" y="1340768"/>
            <a:ext cx="129614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Introduction: RMS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Introduction: RMS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85097"/>
                  </a:schemeClr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200" dirty="0" smtClean="0"/>
              <a:t>The calibrating current at the input of the charge integrators is set to 250 </a:t>
            </a:r>
            <a:r>
              <a:rPr lang="en-US" sz="2200" dirty="0" err="1" smtClean="0"/>
              <a:t>pA</a:t>
            </a:r>
            <a:r>
              <a:rPr lang="en-US" sz="2200" dirty="0" smtClean="0"/>
              <a:t>, determines a baseline of 25 kHz for output  frequency (10 </a:t>
            </a:r>
            <a:r>
              <a:rPr lang="en-US" sz="2200" dirty="0" err="1" smtClean="0"/>
              <a:t>fC</a:t>
            </a:r>
            <a:r>
              <a:rPr lang="en-US" sz="2200" dirty="0" smtClean="0"/>
              <a:t> – 1 count).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One count in the charge integrator is generated by ~ 10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–10</a:t>
            </a:r>
            <a:r>
              <a:rPr lang="en-US" sz="2200" baseline="30000" dirty="0" smtClean="0"/>
              <a:t>4</a:t>
            </a:r>
            <a:r>
              <a:rPr lang="en-US" sz="2200" dirty="0" smtClean="0"/>
              <a:t> charged particles hitting sensor per second (depending upon their charge, energy etc.):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Linear response – up to 1,2 MHz output frequency.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FF0000"/>
                </a:solidFill>
              </a:rPr>
              <a:t>RMS allows to monitor the  luminosity by 2 orders exceeding  the </a:t>
            </a:r>
            <a:r>
              <a:rPr lang="en-US" sz="2200" b="1" dirty="0" err="1" smtClean="0">
                <a:solidFill>
                  <a:srgbClr val="FF0000"/>
                </a:solidFill>
              </a:rPr>
              <a:t>LHCb</a:t>
            </a:r>
            <a:r>
              <a:rPr lang="en-US" sz="2200" b="1" dirty="0" smtClean="0">
                <a:solidFill>
                  <a:srgbClr val="FF0000"/>
                </a:solidFill>
              </a:rPr>
              <a:t> nominal one.</a:t>
            </a:r>
            <a:endParaRPr lang="uk-UA" sz="2200" b="1" dirty="0"/>
          </a:p>
        </p:txBody>
      </p:sp>
      <p:sp>
        <p:nvSpPr>
          <p:cNvPr id="8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6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do we expected at IT-2?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Based on FLUKA simulation:</a:t>
            </a:r>
          </a:p>
          <a:p>
            <a:pPr marL="0" indent="0">
              <a:buNone/>
            </a:pPr>
            <a:r>
              <a:rPr lang="en-US" sz="2400" dirty="0" smtClean="0"/>
              <a:t>Charged </a:t>
            </a:r>
            <a:r>
              <a:rPr lang="en-US" sz="2400" dirty="0" smtClean="0"/>
              <a:t>hadron fluxes at IT-2 station 10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–10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(up to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MIP/cm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per year) as result 60 </a:t>
            </a:r>
            <a:r>
              <a:rPr lang="en-US" sz="2400" dirty="0" err="1" smtClean="0"/>
              <a:t>kGy</a:t>
            </a:r>
            <a:r>
              <a:rPr lang="en-US" sz="2400" dirty="0" smtClean="0"/>
              <a:t> of Absorbed Doses by IT sensors during 10 years of nominal operation (L=2*10</a:t>
            </a:r>
            <a:r>
              <a:rPr lang="en-US" sz="2400" baseline="30000" dirty="0" smtClean="0"/>
              <a:t>32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MFD is acceptable to measure such </a:t>
            </a:r>
            <a:r>
              <a:rPr lang="en-US" sz="2400" b="1" dirty="0" err="1" smtClean="0">
                <a:solidFill>
                  <a:srgbClr val="FF0000"/>
                </a:solidFill>
              </a:rPr>
              <a:t>fluences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7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RMS During Proton Collisions at IP8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INR\LHCb\RMS\tests\CERN\RMS-offline\fig\png\RMSCryo110430-0501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587"/>
            <a:ext cx="9144000" cy="48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88024" y="4913873"/>
            <a:ext cx="43559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000" dirty="0">
                <a:solidFill>
                  <a:srgbClr val="FF0000"/>
                </a:solidFill>
              </a:rPr>
              <a:t>Impact of the </a:t>
            </a:r>
            <a:r>
              <a:rPr lang="en-US" sz="2000" dirty="0" err="1">
                <a:solidFill>
                  <a:srgbClr val="FF0000"/>
                </a:solidFill>
              </a:rPr>
              <a:t>pp</a:t>
            </a:r>
            <a:r>
              <a:rPr lang="en-US" sz="2000" dirty="0">
                <a:solidFill>
                  <a:srgbClr val="FF0000"/>
                </a:solidFill>
              </a:rPr>
              <a:t>-collisions - in red color. </a:t>
            </a:r>
            <a:r>
              <a:rPr lang="en-US" sz="2000" dirty="0">
                <a:solidFill>
                  <a:srgbClr val="0070C0"/>
                </a:solidFill>
              </a:rPr>
              <a:t>Interpolation of the baseline is needed to get correct </a:t>
            </a:r>
            <a:r>
              <a:rPr lang="en-US" sz="2000" dirty="0" err="1">
                <a:solidFill>
                  <a:srgbClr val="0070C0"/>
                </a:solidFill>
              </a:rPr>
              <a:t>fluence</a:t>
            </a:r>
            <a:r>
              <a:rPr lang="en-US" sz="2000" dirty="0">
                <a:solidFill>
                  <a:srgbClr val="0070C0"/>
                </a:solidFill>
              </a:rPr>
              <a:t>/dose absorbed by the Si-sensor. </a:t>
            </a:r>
            <a:r>
              <a:rPr lang="en-US" sz="2000" dirty="0" smtClean="0">
                <a:solidFill>
                  <a:srgbClr val="0070C0"/>
                </a:solidFill>
              </a:rPr>
              <a:t>h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9512" y="5872311"/>
            <a:ext cx="437425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336600"/>
                </a:solidFill>
              </a:rPr>
              <a:t>Contribution from the calibrating current (~ 25 kHz) is subtracted.</a:t>
            </a:r>
          </a:p>
        </p:txBody>
      </p:sp>
    </p:spTree>
    <p:extLst>
      <p:ext uri="{BB962C8B-B14F-4D97-AF65-F5344CB8AC3E}">
        <p14:creationId xmlns:p14="http://schemas.microsoft.com/office/powerpoint/2010/main" val="40856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70C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Fluence</a:t>
            </a:r>
            <a:r>
              <a:rPr lang="en-US" dirty="0" smtClean="0">
                <a:solidFill>
                  <a:schemeClr val="bg1"/>
                </a:solidFill>
              </a:rPr>
              <a:t> Distribution Over ST Sensors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012242" cy="4525963"/>
          </a:xfrm>
        </p:spPr>
      </p:pic>
      <p:sp>
        <p:nvSpPr>
          <p:cNvPr id="8" name="Дата 38"/>
          <p:cNvSpPr>
            <a:spLocks noGrp="1"/>
          </p:cNvSpPr>
          <p:nvPr>
            <p:ph type="dt" sz="half" idx="10"/>
          </p:nvPr>
        </p:nvSpPr>
        <p:spPr>
          <a:xfrm>
            <a:off x="-9872" y="6520259"/>
            <a:ext cx="1019943" cy="365125"/>
          </a:xfrm>
          <a:solidFill>
            <a:srgbClr val="0070C0"/>
          </a:solidFill>
        </p:spPr>
        <p:txBody>
          <a:bodyPr/>
          <a:lstStyle/>
          <a:p>
            <a:r>
              <a:rPr lang="ru-RU" sz="1400" b="1" smtClean="0">
                <a:solidFill>
                  <a:schemeClr val="bg1"/>
                </a:solidFill>
              </a:rPr>
              <a:t>23.05.2013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010071" y="6520259"/>
            <a:ext cx="7162329" cy="365125"/>
          </a:xfrm>
          <a:solidFill>
            <a:srgbClr val="0070C0"/>
          </a:solidFill>
        </p:spPr>
        <p:txBody>
          <a:bodyPr/>
          <a:lstStyle/>
          <a:p>
            <a:r>
              <a:rPr lang="en-US" sz="1400" b="1" smtClean="0">
                <a:solidFill>
                  <a:schemeClr val="bg1"/>
                </a:solidFill>
              </a:rPr>
              <a:t>O. Okhrimenko, LAL-Ukraine Workshop, Orsay, France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1053480" cy="365125"/>
          </a:xfrm>
          <a:solidFill>
            <a:srgbClr val="0070C0"/>
          </a:solidFill>
        </p:spPr>
        <p:txBody>
          <a:bodyPr/>
          <a:lstStyle/>
          <a:p>
            <a:fld id="{AC431CAC-1BFE-44DD-8F2C-34E915808F1D}" type="slidenum">
              <a:rPr lang="ru-RU" sz="1400" b="1" smtClean="0">
                <a:solidFill>
                  <a:schemeClr val="bg1"/>
                </a:solidFill>
              </a:rPr>
              <a:t>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821" y="5764614"/>
            <a:ext cx="846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endParaRPr lang="ru-RU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51520" y="5550331"/>
            <a:ext cx="856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/>
              <a:t>Measured </a:t>
            </a:r>
            <a:r>
              <a:rPr lang="en-US" sz="2400" dirty="0" err="1" smtClean="0"/>
              <a:t>fluence</a:t>
            </a:r>
            <a:r>
              <a:rPr lang="en-US" sz="2400" dirty="0" smtClean="0"/>
              <a:t> for 2 years (3.3/</a:t>
            </a:r>
            <a:r>
              <a:rPr lang="en-US" sz="2400" dirty="0" err="1" smtClean="0"/>
              <a:t>fb</a:t>
            </a:r>
            <a:r>
              <a:rPr lang="en-US" sz="2400" dirty="0" smtClean="0"/>
              <a:t>) is (2–6)*10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 MIP/cm</a:t>
            </a:r>
            <a:r>
              <a:rPr lang="en-US" sz="2400" baseline="30000" dirty="0" smtClean="0"/>
              <a:t>2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 smtClean="0">
                <a:solidFill>
                  <a:srgbClr val="FF0000"/>
                </a:solidFill>
              </a:rPr>
              <a:t>agree well with FLUKA prediction</a:t>
            </a:r>
            <a:r>
              <a:rPr lang="en-US" dirty="0" smtClean="0"/>
              <a:t>.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7987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870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PERFORMANCE OF THE METAL RADIATION MONITORING SYSTEMS</vt:lpstr>
      <vt:lpstr>Introduction: LHCb</vt:lpstr>
      <vt:lpstr>Introduction: RMS</vt:lpstr>
      <vt:lpstr>Презентация PowerPoint</vt:lpstr>
      <vt:lpstr>Introduction: RMS</vt:lpstr>
      <vt:lpstr>Introduction: RMS</vt:lpstr>
      <vt:lpstr>What do we expected at IT-2?</vt:lpstr>
      <vt:lpstr>RMS During Proton Collisions at IP8</vt:lpstr>
      <vt:lpstr>Fluence Distribution Over ST Sensors </vt:lpstr>
      <vt:lpstr>MC Prediction for RMS Response</vt:lpstr>
      <vt:lpstr>RMS: Luminosity Measurement</vt:lpstr>
      <vt:lpstr>RMS: Luminosity Measurement </vt:lpstr>
      <vt:lpstr>RMS: Luminosity Measurement </vt:lpstr>
      <vt:lpstr>Medipix as Radiation Monitor</vt:lpstr>
      <vt:lpstr>Conclusions</vt:lpstr>
      <vt:lpstr>Outlook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THE METAL RADIATION MONITORING SYSTEMS</dc:title>
  <dc:creator>sasha</dc:creator>
  <cp:lastModifiedBy>sasha</cp:lastModifiedBy>
  <cp:revision>33</cp:revision>
  <dcterms:created xsi:type="dcterms:W3CDTF">2013-05-22T11:44:36Z</dcterms:created>
  <dcterms:modified xsi:type="dcterms:W3CDTF">2013-05-23T07:01:52Z</dcterms:modified>
</cp:coreProperties>
</file>