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358" r:id="rId4"/>
    <p:sldId id="359" r:id="rId5"/>
    <p:sldId id="381" r:id="rId6"/>
    <p:sldId id="384" r:id="rId7"/>
    <p:sldId id="342" r:id="rId8"/>
    <p:sldId id="471" r:id="rId9"/>
    <p:sldId id="472" r:id="rId10"/>
    <p:sldId id="473" r:id="rId11"/>
    <p:sldId id="469" r:id="rId12"/>
    <p:sldId id="380" r:id="rId13"/>
    <p:sldId id="386" r:id="rId14"/>
    <p:sldId id="387" r:id="rId15"/>
    <p:sldId id="449" r:id="rId16"/>
    <p:sldId id="435" r:id="rId17"/>
    <p:sldId id="476" r:id="rId18"/>
    <p:sldId id="470" r:id="rId19"/>
    <p:sldId id="392" r:id="rId20"/>
    <p:sldId id="397" r:id="rId21"/>
    <p:sldId id="264" r:id="rId22"/>
    <p:sldId id="320" r:id="rId23"/>
    <p:sldId id="419" r:id="rId24"/>
    <p:sldId id="348" r:id="rId25"/>
    <p:sldId id="379" r:id="rId26"/>
    <p:sldId id="276" r:id="rId27"/>
    <p:sldId id="325" r:id="rId28"/>
    <p:sldId id="375" r:id="rId29"/>
    <p:sldId id="327" r:id="rId30"/>
    <p:sldId id="446" r:id="rId31"/>
    <p:sldId id="402" r:id="rId32"/>
    <p:sldId id="403" r:id="rId33"/>
    <p:sldId id="447" r:id="rId34"/>
    <p:sldId id="448" r:id="rId35"/>
    <p:sldId id="450" r:id="rId36"/>
    <p:sldId id="452" r:id="rId37"/>
    <p:sldId id="451" r:id="rId38"/>
    <p:sldId id="357" r:id="rId39"/>
    <p:sldId id="295" r:id="rId40"/>
    <p:sldId id="289" r:id="rId41"/>
    <p:sldId id="367" r:id="rId42"/>
    <p:sldId id="290" r:id="rId43"/>
    <p:sldId id="475" r:id="rId44"/>
    <p:sldId id="370" r:id="rId45"/>
    <p:sldId id="477" r:id="rId46"/>
    <p:sldId id="478" r:id="rId47"/>
    <p:sldId id="307" r:id="rId48"/>
    <p:sldId id="404" r:id="rId49"/>
    <p:sldId id="412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  <a:srgbClr val="FFFFCC"/>
    <a:srgbClr val="3333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6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81A68-3C99-4195-8DA9-22A5D7563392}" type="datetimeFigureOut">
              <a:rPr lang="fr-FR" smtClean="0"/>
              <a:pPr/>
              <a:t>23/05/2013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CCA25-4C16-46EE-9BA2-A8D2F0EEF2E8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emf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emf"/><Relationship Id="rId10" Type="http://schemas.openxmlformats.org/officeDocument/2006/relationships/image" Target="../media/image46.jpeg"/><Relationship Id="rId4" Type="http://schemas.openxmlformats.org/officeDocument/2006/relationships/image" Target="../media/image40.wmf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hyperlink" Target="http://indico.cern.ch/conferenceDisplay.py?confId=149006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9.png"/><Relationship Id="rId10" Type="http://schemas.openxmlformats.org/officeDocument/2006/relationships/image" Target="../media/image123.jpeg"/><Relationship Id="rId4" Type="http://schemas.openxmlformats.org/officeDocument/2006/relationships/image" Target="../media/image118.png"/><Relationship Id="rId9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wmf"/><Relationship Id="rId4" Type="http://schemas.openxmlformats.org/officeDocument/2006/relationships/image" Target="../media/image1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1.jpeg"/><Relationship Id="rId7" Type="http://schemas.openxmlformats.org/officeDocument/2006/relationships/image" Target="../media/image1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8.png"/><Relationship Id="rId5" Type="http://schemas.openxmlformats.org/officeDocument/2006/relationships/image" Target="../media/image173.png"/><Relationship Id="rId10" Type="http://schemas.openxmlformats.org/officeDocument/2006/relationships/image" Target="../media/image177.png"/><Relationship Id="rId4" Type="http://schemas.openxmlformats.org/officeDocument/2006/relationships/image" Target="../media/image172.png"/><Relationship Id="rId9" Type="http://schemas.openxmlformats.org/officeDocument/2006/relationships/image" Target="../media/image1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83.png"/><Relationship Id="rId4" Type="http://schemas.openxmlformats.org/officeDocument/2006/relationships/image" Target="../media/image182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tif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" y="44450"/>
            <a:ext cx="2012950" cy="1612900"/>
            <a:chOff x="46" y="3246"/>
            <a:chExt cx="1268" cy="1016"/>
          </a:xfrm>
        </p:grpSpPr>
        <p:pic>
          <p:nvPicPr>
            <p:cNvPr id="3" name="Picture 5" descr="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" y="3246"/>
              <a:ext cx="1268" cy="1016"/>
            </a:xfrm>
            <a:prstGeom prst="rect">
              <a:avLst/>
            </a:prstGeom>
            <a:noFill/>
          </p:spPr>
        </p:pic>
        <p:sp>
          <p:nvSpPr>
            <p:cNvPr id="4" name="Line 6"/>
            <p:cNvSpPr>
              <a:spLocks noChangeShapeType="1"/>
            </p:cNvSpPr>
            <p:nvPr/>
          </p:nvSpPr>
          <p:spPr bwMode="auto">
            <a:xfrm>
              <a:off x="548" y="3637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36" y="3629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339" y="3902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58" y="3949"/>
              <a:ext cx="4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140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123728" y="908720"/>
            <a:ext cx="6948264" cy="158383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2267744" y="1052736"/>
            <a:ext cx="6660232" cy="8640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Trends and Perspectives for Gaseous Detectors:</a:t>
            </a:r>
          </a:p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MPGD Technology for the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sLHC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and ILC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131840" y="1959223"/>
            <a:ext cx="4961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M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axim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Titov,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CEA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Saclay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France</a:t>
            </a:r>
          </a:p>
        </p:txBody>
      </p:sp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700213"/>
            <a:ext cx="2012950" cy="1681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539750" y="1773238"/>
            <a:ext cx="12779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Micromegas:</a:t>
            </a:r>
          </a:p>
        </p:txBody>
      </p:sp>
      <p:pic>
        <p:nvPicPr>
          <p:cNvPr id="13" name="Picture 23" descr="Clipboard0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5084763"/>
            <a:ext cx="2016125" cy="1773237"/>
          </a:xfrm>
          <a:prstGeom prst="rect">
            <a:avLst/>
          </a:prstGeom>
          <a:noFill/>
        </p:spPr>
      </p:pic>
      <p:pic>
        <p:nvPicPr>
          <p:cNvPr id="14" name="Picture 26" descr="Capture_00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3429000"/>
            <a:ext cx="1979612" cy="1584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19113" y="5156200"/>
            <a:ext cx="11922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GEM +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CMOS ASIC</a:t>
            </a:r>
            <a:endParaRPr lang="fr-FR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95288" y="4149725"/>
            <a:ext cx="12525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Thick GEM +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(THGEM)</a:t>
            </a:r>
            <a:endParaRPr lang="fr-FR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30" descr="White marble"/>
          <p:cNvSpPr txBox="1">
            <a:spLocks noChangeArrowheads="1"/>
          </p:cNvSpPr>
          <p:nvPr/>
        </p:nvSpPr>
        <p:spPr bwMode="auto">
          <a:xfrm>
            <a:off x="2093530" y="2564904"/>
            <a:ext cx="6942966" cy="3724096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OUTLINE:</a:t>
            </a:r>
            <a:br>
              <a:rPr lang="en-US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endParaRPr lang="en-US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Short History of Gaseous Detectors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Micro-Pattern Gas Detector</a:t>
            </a:r>
          </a:p>
          <a:p>
            <a:pPr marL="342900" indent="-342900" eaLnBrk="0" hangingPunct="0"/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(GEM, </a:t>
            </a:r>
            <a:r>
              <a:rPr lang="en-US" b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Micromegas</a:t>
            </a: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, Thick GEM, </a:t>
            </a:r>
            <a:r>
              <a:rPr lang="en-US" b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InGrid</a:t>
            </a: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, </a:t>
            </a:r>
            <a:r>
              <a:rPr lang="en-US" b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PIC</a:t>
            </a: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)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RD51 Collaboration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Gaseous Detectors for LHC Experiments</a:t>
            </a:r>
            <a:endParaRPr lang="en-US" b="1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Advancing MPGD Technologies for Future Physics Projects </a:t>
            </a:r>
          </a:p>
          <a:p>
            <a:pPr marL="342900" indent="-342900" eaLnBrk="0" hangingPunct="0"/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- Energy Frontier</a:t>
            </a:r>
          </a:p>
          <a:p>
            <a:pPr marL="342900" indent="-342900" eaLnBrk="0" hangingPunct="0"/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- Intensity Frontier</a:t>
            </a:r>
          </a:p>
          <a:p>
            <a:pPr marL="342900" indent="-342900" eaLnBrk="0" hangingPunct="0"/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- Cosmic Frontier   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Summary and Outlook</a:t>
            </a:r>
          </a:p>
        </p:txBody>
      </p:sp>
      <p:pic>
        <p:nvPicPr>
          <p:cNvPr id="18" name="Picture 32" descr="Bann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47625"/>
            <a:ext cx="6945313" cy="860425"/>
          </a:xfrm>
          <a:prstGeom prst="rect">
            <a:avLst/>
          </a:prstGeom>
          <a:noFill/>
        </p:spPr>
      </p:pic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3419872" y="6237312"/>
            <a:ext cx="427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LAL-Ukraine on Instrumentation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 Orsay, France, May 22-24, 2013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63713" y="115888"/>
            <a:ext cx="5329237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239963" y="206375"/>
            <a:ext cx="4389437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MSGC Discharge Problems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620713"/>
            <a:ext cx="3794125" cy="2633662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4225" y="1484313"/>
            <a:ext cx="3886200" cy="2747962"/>
          </a:xfrm>
          <a:prstGeom prst="rect">
            <a:avLst/>
          </a:prstGeom>
          <a:noFill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82800" y="4149725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MICRODISCHARGES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724525" y="6165850"/>
            <a:ext cx="1973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17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FULL BREAKDOWN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5288" y="3284538"/>
            <a:ext cx="4038600" cy="2898775"/>
          </a:xfrm>
          <a:prstGeom prst="rect">
            <a:avLst/>
          </a:prstGeom>
          <a:noFill/>
        </p:spPr>
      </p:pic>
      <p:pic>
        <p:nvPicPr>
          <p:cNvPr id="9" name="Picture 11" descr="L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627063"/>
            <a:ext cx="2324100" cy="3378200"/>
          </a:xfrm>
          <a:prstGeom prst="rect">
            <a:avLst/>
          </a:prstGeom>
          <a:noFill/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851275" y="765175"/>
            <a:ext cx="2978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Discharge is very fast (~ns)</a:t>
            </a:r>
          </a:p>
          <a:p>
            <a:pPr algn="ctr"/>
            <a:r>
              <a:rPr lang="en-US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Difficult to predict or prevent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07950" y="4748213"/>
            <a:ext cx="3916363" cy="180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Owing to very small distance between </a:t>
            </a:r>
          </a:p>
          <a:p>
            <a:pPr algn="ctr"/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anode and cathode the transition from</a:t>
            </a:r>
          </a:p>
          <a:p>
            <a:pPr algn="ctr"/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proportional mode to streamer can be</a:t>
            </a:r>
          </a:p>
          <a:p>
            <a:pPr algn="ctr"/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followed by spark, discharge, if the</a:t>
            </a:r>
          </a:p>
          <a:p>
            <a:pPr algn="ctr"/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avalanche size exceeds</a:t>
            </a:r>
          </a:p>
          <a:p>
            <a:pPr algn="ctr"/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RAETHER’S LIMIT </a:t>
            </a:r>
          </a:p>
          <a:p>
            <a:pPr algn="ctr"/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 ~ 10</a:t>
            </a:r>
            <a:r>
              <a:rPr lang="en-US" sz="1600" b="1" baseline="3000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10</a:t>
            </a:r>
            <a:r>
              <a:rPr lang="en-US" sz="1600" b="1" baseline="3000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r>
              <a:rPr lang="en-US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electrons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61975" y="6516688"/>
            <a:ext cx="294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F. Sauli, http://www.cern.ch/GDD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512" y="738188"/>
            <a:ext cx="694453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GEM</a:t>
            </a: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Thick-GEM, Hole-Type Detectors and RETGEM</a:t>
            </a: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MPDG with CMOS pixel 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ASICs (“</a:t>
            </a:r>
            <a:r>
              <a:rPr lang="en-US" sz="2000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”)</a:t>
            </a: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endParaRPr lang="en-US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Micro-Pixel Chamber (</a:t>
            </a:r>
            <a:r>
              <a:rPr lang="en-US" sz="2000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2000" b="1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000" dirty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16" descr="bottom2 copy"/>
          <p:cNvPicPr>
            <a:picLocks noChangeAspect="1" noChangeArrowheads="1"/>
          </p:cNvPicPr>
          <p:nvPr/>
        </p:nvPicPr>
        <p:blipFill>
          <a:blip r:embed="rId2" cstate="print"/>
          <a:srcRect l="-932" t="18729" r="8897" b="18729"/>
          <a:stretch>
            <a:fillRect/>
          </a:stretch>
        </p:blipFill>
        <p:spPr bwMode="auto">
          <a:xfrm>
            <a:off x="5486400" y="5329238"/>
            <a:ext cx="16002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5329238"/>
            <a:ext cx="152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86650" y="5157788"/>
            <a:ext cx="1103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305" y="3573016"/>
            <a:ext cx="1577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 descr="elmic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329238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 descr="detectorScheme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573016"/>
            <a:ext cx="19859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123728" y="3652838"/>
            <a:ext cx="1229072" cy="1550988"/>
            <a:chOff x="2880" y="1772"/>
            <a:chExt cx="528" cy="688"/>
          </a:xfrm>
        </p:grpSpPr>
        <p:pic>
          <p:nvPicPr>
            <p:cNvPr id="11" name="Picture 10" descr="charge_transfer_avalanch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Electrons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0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Ions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3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FFFFFF"/>
                  </a:solidFill>
                  <a:cs typeface="Arial" charset="0"/>
                </a:rPr>
                <a:t>60 %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3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Arial" charset="0"/>
                </a:rPr>
                <a:t>40 %</a:t>
              </a: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576638"/>
            <a:ext cx="1828800" cy="17526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7" name="Picture 43" descr="vuilleumierbi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5329238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533400" y="6472238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Micromegas</a:t>
            </a: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2574925" y="6505575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GEM</a:t>
            </a: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>
            <a:off x="3995738" y="6505575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THGEM</a:t>
            </a:r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5889625" y="6472238"/>
            <a:ext cx="698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MHSP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7696200" y="6472238"/>
            <a:ext cx="676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Ingrid</a:t>
            </a:r>
          </a:p>
        </p:txBody>
      </p:sp>
      <p:grpSp>
        <p:nvGrpSpPr>
          <p:cNvPr id="23" name="Group 56"/>
          <p:cNvGrpSpPr>
            <a:grpSpLocks/>
          </p:cNvGrpSpPr>
          <p:nvPr/>
        </p:nvGrpSpPr>
        <p:grpSpPr bwMode="auto">
          <a:xfrm>
            <a:off x="7236296" y="3556571"/>
            <a:ext cx="1524000" cy="1673225"/>
            <a:chOff x="3936" y="659"/>
            <a:chExt cx="960" cy="1054"/>
          </a:xfrm>
        </p:grpSpPr>
        <p:pic>
          <p:nvPicPr>
            <p:cNvPr id="24" name="Picture 51" descr="100kASIC"/>
            <p:cNvPicPr>
              <a:picLocks noChangeAspect="1" noChangeArrowheads="1"/>
            </p:cNvPicPr>
            <p:nvPr/>
          </p:nvPicPr>
          <p:blipFill>
            <a:blip r:embed="rId11" cstate="print"/>
            <a:srcRect l="17577" t="10001" r="30891" b="12500"/>
            <a:stretch>
              <a:fillRect/>
            </a:stretch>
          </p:blipFill>
          <p:spPr bwMode="auto">
            <a:xfrm>
              <a:off x="3936" y="659"/>
              <a:ext cx="960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52"/>
            <p:cNvSpPr txBox="1">
              <a:spLocks noChangeArrowheads="1"/>
            </p:cNvSpPr>
            <p:nvPr/>
          </p:nvSpPr>
          <p:spPr bwMode="auto">
            <a:xfrm>
              <a:off x="3984" y="672"/>
              <a:ext cx="87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0.18 </a:t>
              </a:r>
              <a:r>
                <a:rPr lang="en-US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m CMOS VLSI</a:t>
              </a:r>
            </a:p>
          </p:txBody>
        </p:sp>
        <p:pic>
          <p:nvPicPr>
            <p:cNvPr id="26" name="Picture 53" descr="Honeycomb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46" y="1402"/>
              <a:ext cx="344" cy="278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7" name="Rectangle 54"/>
            <p:cNvSpPr>
              <a:spLocks noChangeArrowheads="1"/>
            </p:cNvSpPr>
            <p:nvPr/>
          </p:nvSpPr>
          <p:spPr bwMode="auto">
            <a:xfrm>
              <a:off x="4407" y="1263"/>
              <a:ext cx="54" cy="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cs typeface="Arial" charset="0"/>
              </a:endParaRPr>
            </a:p>
          </p:txBody>
        </p:sp>
        <p:sp>
          <p:nvSpPr>
            <p:cNvPr id="28" name="Line 55"/>
            <p:cNvSpPr>
              <a:spLocks noChangeShapeType="1"/>
            </p:cNvSpPr>
            <p:nvPr/>
          </p:nvSpPr>
          <p:spPr bwMode="auto">
            <a:xfrm>
              <a:off x="4461" y="1303"/>
              <a:ext cx="78" cy="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7146925" y="2997200"/>
            <a:ext cx="1817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CMOS high density</a:t>
            </a:r>
          </a:p>
          <a:p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readout electronics</a:t>
            </a:r>
            <a:endParaRPr lang="fr-FR" sz="1400" b="1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" name="WordArt 34"/>
          <p:cNvSpPr>
            <a:spLocks noChangeArrowheads="1" noChangeShapeType="1" noTextEdit="1"/>
          </p:cNvSpPr>
          <p:nvPr/>
        </p:nvSpPr>
        <p:spPr bwMode="auto">
          <a:xfrm>
            <a:off x="323528" y="260648"/>
            <a:ext cx="8568952" cy="342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Micro-Pattern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Gaseous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Detectors: Technologies for Future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1" name="Picture 3" descr="uPICstrc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7914" y="1196752"/>
            <a:ext cx="2018582" cy="1736354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7668344" y="836712"/>
            <a:ext cx="527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charset="0"/>
              </a:rPr>
              <a:t>m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PIC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5"/>
          <p:cNvSpPr>
            <a:spLocks noChangeArrowheads="1"/>
          </p:cNvSpPr>
          <p:nvPr/>
        </p:nvSpPr>
        <p:spPr bwMode="auto">
          <a:xfrm>
            <a:off x="4284663" y="4221163"/>
            <a:ext cx="4679950" cy="1944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763713" y="90488"/>
            <a:ext cx="547211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2133600" y="188913"/>
            <a:ext cx="474662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GEM (Gas Electron Multiplier)</a:t>
            </a:r>
          </a:p>
        </p:txBody>
      </p:sp>
      <p:sp>
        <p:nvSpPr>
          <p:cNvPr id="14" name="Slide Number Placeholder 5"/>
          <p:cNvSpPr txBox="1">
            <a:spLocks noGrp="1"/>
          </p:cNvSpPr>
          <p:nvPr/>
        </p:nvSpPr>
        <p:spPr>
          <a:xfrm>
            <a:off x="8705850" y="5926138"/>
            <a:ext cx="762000" cy="168275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D80872E5-BFAB-4D79-8A22-4D32D7F416EE}" type="slidenum">
              <a:rPr lang="en-US" sz="1000">
                <a:solidFill>
                  <a:schemeClr val="tx1">
                    <a:lumMod val="85000"/>
                  </a:schemeClr>
                </a:solidFill>
                <a:latin typeface="+mn-lt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1000">
              <a:solidFill>
                <a:schemeClr val="tx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15900" y="620713"/>
            <a:ext cx="860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Thin metal-coated polymer foil chemically pierced by a high density of holes  </a:t>
            </a:r>
          </a:p>
        </p:txBody>
      </p:sp>
      <p:pic>
        <p:nvPicPr>
          <p:cNvPr id="16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924175"/>
            <a:ext cx="3798888" cy="3886200"/>
          </a:xfrm>
          <a:prstGeom prst="rect">
            <a:avLst/>
          </a:prstGeom>
          <a:noFill/>
        </p:spPr>
      </p:pic>
      <p:sp>
        <p:nvSpPr>
          <p:cNvPr id="17" name="Oval 24"/>
          <p:cNvSpPr>
            <a:spLocks noChangeArrowheads="1"/>
          </p:cNvSpPr>
          <p:nvPr/>
        </p:nvSpPr>
        <p:spPr bwMode="auto">
          <a:xfrm>
            <a:off x="998538" y="3533775"/>
            <a:ext cx="228600" cy="152400"/>
          </a:xfrm>
          <a:prstGeom prst="ellipse">
            <a:avLst/>
          </a:prstGeom>
          <a:gradFill rotWithShape="0">
            <a:gsLst>
              <a:gs pos="0">
                <a:srgbClr val="3019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Freeform 25"/>
          <p:cNvSpPr>
            <a:spLocks/>
          </p:cNvSpPr>
          <p:nvPr/>
        </p:nvSpPr>
        <p:spPr bwMode="auto">
          <a:xfrm>
            <a:off x="1150938" y="4262438"/>
            <a:ext cx="203200" cy="414337"/>
          </a:xfrm>
          <a:custGeom>
            <a:avLst/>
            <a:gdLst/>
            <a:ahLst/>
            <a:cxnLst>
              <a:cxn ang="0">
                <a:pos x="0" y="261"/>
              </a:cxn>
              <a:cxn ang="0">
                <a:pos x="37" y="160"/>
              </a:cxn>
              <a:cxn ang="0">
                <a:pos x="53" y="42"/>
              </a:cxn>
              <a:cxn ang="0">
                <a:pos x="64" y="0"/>
              </a:cxn>
              <a:cxn ang="0">
                <a:pos x="85" y="128"/>
              </a:cxn>
              <a:cxn ang="0">
                <a:pos x="128" y="256"/>
              </a:cxn>
            </a:cxnLst>
            <a:rect l="0" t="0" r="r" b="b"/>
            <a:pathLst>
              <a:path w="128" h="261">
                <a:moveTo>
                  <a:pt x="0" y="261"/>
                </a:moveTo>
                <a:lnTo>
                  <a:pt x="37" y="160"/>
                </a:lnTo>
                <a:lnTo>
                  <a:pt x="53" y="42"/>
                </a:lnTo>
                <a:lnTo>
                  <a:pt x="64" y="0"/>
                </a:lnTo>
                <a:lnTo>
                  <a:pt x="85" y="128"/>
                </a:lnTo>
                <a:lnTo>
                  <a:pt x="128" y="256"/>
                </a:lnTo>
              </a:path>
            </a:pathLst>
          </a:custGeom>
          <a:solidFill>
            <a:srgbClr val="E31D1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Freeform 26"/>
          <p:cNvSpPr>
            <a:spLocks/>
          </p:cNvSpPr>
          <p:nvPr/>
        </p:nvSpPr>
        <p:spPr bwMode="auto">
          <a:xfrm>
            <a:off x="1030288" y="4219575"/>
            <a:ext cx="465137" cy="1150938"/>
          </a:xfrm>
          <a:custGeom>
            <a:avLst/>
            <a:gdLst/>
            <a:ahLst/>
            <a:cxnLst>
              <a:cxn ang="0">
                <a:pos x="96" y="96"/>
              </a:cxn>
              <a:cxn ang="0">
                <a:pos x="91" y="309"/>
              </a:cxn>
              <a:cxn ang="0">
                <a:pos x="59" y="469"/>
              </a:cxn>
              <a:cxn ang="0">
                <a:pos x="37" y="619"/>
              </a:cxn>
              <a:cxn ang="0">
                <a:pos x="0" y="704"/>
              </a:cxn>
              <a:cxn ang="0">
                <a:pos x="112" y="736"/>
              </a:cxn>
              <a:cxn ang="0">
                <a:pos x="240" y="715"/>
              </a:cxn>
              <a:cxn ang="0">
                <a:pos x="277" y="683"/>
              </a:cxn>
              <a:cxn ang="0">
                <a:pos x="213" y="608"/>
              </a:cxn>
              <a:cxn ang="0">
                <a:pos x="187" y="475"/>
              </a:cxn>
              <a:cxn ang="0">
                <a:pos x="176" y="309"/>
              </a:cxn>
              <a:cxn ang="0">
                <a:pos x="144" y="181"/>
              </a:cxn>
              <a:cxn ang="0">
                <a:pos x="107" y="0"/>
              </a:cxn>
            </a:cxnLst>
            <a:rect l="0" t="0" r="r" b="b"/>
            <a:pathLst>
              <a:path w="277" h="736">
                <a:moveTo>
                  <a:pt x="96" y="96"/>
                </a:moveTo>
                <a:lnTo>
                  <a:pt x="91" y="309"/>
                </a:lnTo>
                <a:lnTo>
                  <a:pt x="59" y="469"/>
                </a:lnTo>
                <a:lnTo>
                  <a:pt x="37" y="619"/>
                </a:lnTo>
                <a:lnTo>
                  <a:pt x="0" y="704"/>
                </a:lnTo>
                <a:lnTo>
                  <a:pt x="112" y="736"/>
                </a:lnTo>
                <a:lnTo>
                  <a:pt x="240" y="715"/>
                </a:lnTo>
                <a:lnTo>
                  <a:pt x="277" y="683"/>
                </a:lnTo>
                <a:lnTo>
                  <a:pt x="213" y="608"/>
                </a:lnTo>
                <a:lnTo>
                  <a:pt x="187" y="475"/>
                </a:lnTo>
                <a:lnTo>
                  <a:pt x="176" y="309"/>
                </a:lnTo>
                <a:lnTo>
                  <a:pt x="144" y="181"/>
                </a:lnTo>
                <a:lnTo>
                  <a:pt x="107" y="0"/>
                </a:lnTo>
              </a:path>
            </a:pathLst>
          </a:custGeom>
          <a:solidFill>
            <a:srgbClr val="E31D1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Oval 27"/>
          <p:cNvSpPr>
            <a:spLocks noChangeArrowheads="1"/>
          </p:cNvSpPr>
          <p:nvPr/>
        </p:nvSpPr>
        <p:spPr bwMode="auto">
          <a:xfrm>
            <a:off x="1027113" y="5210175"/>
            <a:ext cx="457200" cy="2286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Oval 28"/>
          <p:cNvSpPr>
            <a:spLocks noChangeArrowheads="1"/>
          </p:cNvSpPr>
          <p:nvPr/>
        </p:nvSpPr>
        <p:spPr bwMode="auto">
          <a:xfrm>
            <a:off x="922338" y="5743575"/>
            <a:ext cx="762000" cy="228600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143000" y="4600575"/>
            <a:ext cx="228600" cy="152400"/>
          </a:xfrm>
          <a:prstGeom prst="ellipse">
            <a:avLst/>
          </a:prstGeom>
          <a:gradFill rotWithShape="0">
            <a:gsLst>
              <a:gs pos="0">
                <a:srgbClr val="3019FF"/>
              </a:gs>
              <a:gs pos="100000">
                <a:srgbClr val="2BAE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Rectangle 31"/>
          <p:cNvSpPr>
            <a:spLocks noChangeArrowheads="1"/>
          </p:cNvSpPr>
          <p:nvPr/>
        </p:nvSpPr>
        <p:spPr bwMode="auto">
          <a:xfrm>
            <a:off x="0" y="1052513"/>
            <a:ext cx="377991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 difference of potentials of ~ 500V is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applied between the two GEM electrodes.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The primary electrons released by the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ionizing particle, drift towards the holes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where the high electric field triggers the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electron multiplication process.</a:t>
            </a:r>
          </a:p>
        </p:txBody>
      </p:sp>
      <p:sp>
        <p:nvSpPr>
          <p:cNvPr id="24" name="Rectangle 78"/>
          <p:cNvSpPr>
            <a:spLocks noChangeArrowheads="1"/>
          </p:cNvSpPr>
          <p:nvPr/>
        </p:nvSpPr>
        <p:spPr bwMode="auto">
          <a:xfrm>
            <a:off x="4305300" y="4437063"/>
            <a:ext cx="48037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Electrons are collected on patterned readout board. </a:t>
            </a:r>
          </a:p>
          <a:p>
            <a:pPr eaLnBrk="0" hangingPunct="0"/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0" hangingPunct="0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 fast signal can be detected on the lower </a:t>
            </a:r>
          </a:p>
          <a:p>
            <a:pPr eaLnBrk="0" hangingPunct="0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GEM electrode for triggering or energy discrimination. </a:t>
            </a:r>
          </a:p>
          <a:p>
            <a:pPr eaLnBrk="0" hangingPunct="0"/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0" hangingPunct="0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All readout electrodes are at ground potential.</a:t>
            </a:r>
          </a:p>
        </p:txBody>
      </p:sp>
      <p:sp>
        <p:nvSpPr>
          <p:cNvPr id="25" name="Rectangle 78"/>
          <p:cNvSpPr>
            <a:spLocks noChangeArrowheads="1"/>
          </p:cNvSpPr>
          <p:nvPr/>
        </p:nvSpPr>
        <p:spPr bwMode="auto">
          <a:xfrm>
            <a:off x="5939284" y="1069975"/>
            <a:ext cx="3097212" cy="3024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Rectangle 80"/>
          <p:cNvSpPr>
            <a:spLocks noChangeArrowheads="1"/>
          </p:cNvSpPr>
          <p:nvPr/>
        </p:nvSpPr>
        <p:spPr bwMode="auto">
          <a:xfrm>
            <a:off x="6361559" y="3789363"/>
            <a:ext cx="2327275" cy="2968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Text Box 81"/>
          <p:cNvSpPr txBox="1">
            <a:spLocks noChangeArrowheads="1"/>
          </p:cNvSpPr>
          <p:nvPr/>
        </p:nvSpPr>
        <p:spPr bwMode="auto">
          <a:xfrm>
            <a:off x="6666359" y="366236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chemeClr val="tx2"/>
                </a:solidFill>
              </a:rPr>
              <a:t>S1</a:t>
            </a:r>
          </a:p>
        </p:txBody>
      </p:sp>
      <p:sp>
        <p:nvSpPr>
          <p:cNvPr id="28" name="Text Box 82"/>
          <p:cNvSpPr txBox="1">
            <a:spLocks noChangeArrowheads="1"/>
          </p:cNvSpPr>
          <p:nvPr/>
        </p:nvSpPr>
        <p:spPr bwMode="auto">
          <a:xfrm>
            <a:off x="7058471" y="366236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1A11FF"/>
                </a:solidFill>
              </a:rPr>
              <a:t>S2</a:t>
            </a:r>
          </a:p>
        </p:txBody>
      </p:sp>
      <p:sp>
        <p:nvSpPr>
          <p:cNvPr id="29" name="Text Box 83"/>
          <p:cNvSpPr txBox="1">
            <a:spLocks noChangeArrowheads="1"/>
          </p:cNvSpPr>
          <p:nvPr/>
        </p:nvSpPr>
        <p:spPr bwMode="auto">
          <a:xfrm>
            <a:off x="7422009" y="366236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FF2718"/>
                </a:solidFill>
              </a:rPr>
              <a:t>S3</a:t>
            </a:r>
          </a:p>
        </p:txBody>
      </p:sp>
      <p:sp>
        <p:nvSpPr>
          <p:cNvPr id="30" name="Oval 84"/>
          <p:cNvSpPr>
            <a:spLocks noChangeArrowheads="1"/>
          </p:cNvSpPr>
          <p:nvPr/>
        </p:nvSpPr>
        <p:spPr bwMode="auto">
          <a:xfrm>
            <a:off x="6969571" y="1671638"/>
            <a:ext cx="322263" cy="168275"/>
          </a:xfrm>
          <a:prstGeom prst="ellipse">
            <a:avLst/>
          </a:prstGeom>
          <a:solidFill>
            <a:srgbClr val="7996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Rectangle 85"/>
          <p:cNvSpPr>
            <a:spLocks noChangeArrowheads="1"/>
          </p:cNvSpPr>
          <p:nvPr/>
        </p:nvSpPr>
        <p:spPr bwMode="auto">
          <a:xfrm>
            <a:off x="6531421" y="1584325"/>
            <a:ext cx="204788" cy="123825"/>
          </a:xfrm>
          <a:prstGeom prst="rect">
            <a:avLst/>
          </a:prstGeom>
          <a:solidFill>
            <a:srgbClr val="FF945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86"/>
          <p:cNvSpPr>
            <a:spLocks noChangeShapeType="1"/>
          </p:cNvSpPr>
          <p:nvPr/>
        </p:nvSpPr>
        <p:spPr bwMode="auto">
          <a:xfrm>
            <a:off x="6531421" y="1584325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Line 87"/>
          <p:cNvSpPr>
            <a:spLocks noChangeShapeType="1"/>
          </p:cNvSpPr>
          <p:nvPr/>
        </p:nvSpPr>
        <p:spPr bwMode="auto">
          <a:xfrm>
            <a:off x="6531421" y="1708150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Rectangle 88"/>
          <p:cNvSpPr>
            <a:spLocks noChangeArrowheads="1"/>
          </p:cNvSpPr>
          <p:nvPr/>
        </p:nvSpPr>
        <p:spPr bwMode="auto">
          <a:xfrm>
            <a:off x="6856859" y="1584325"/>
            <a:ext cx="204787" cy="123825"/>
          </a:xfrm>
          <a:prstGeom prst="rect">
            <a:avLst/>
          </a:prstGeom>
          <a:solidFill>
            <a:srgbClr val="FF945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Line 89"/>
          <p:cNvSpPr>
            <a:spLocks noChangeShapeType="1"/>
          </p:cNvSpPr>
          <p:nvPr/>
        </p:nvSpPr>
        <p:spPr bwMode="auto">
          <a:xfrm>
            <a:off x="6856859" y="1584325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Line 90"/>
          <p:cNvSpPr>
            <a:spLocks noChangeShapeType="1"/>
          </p:cNvSpPr>
          <p:nvPr/>
        </p:nvSpPr>
        <p:spPr bwMode="auto">
          <a:xfrm>
            <a:off x="6856859" y="1708150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Rectangle 91"/>
          <p:cNvSpPr>
            <a:spLocks noChangeArrowheads="1"/>
          </p:cNvSpPr>
          <p:nvPr/>
        </p:nvSpPr>
        <p:spPr bwMode="auto">
          <a:xfrm>
            <a:off x="7198171" y="1584325"/>
            <a:ext cx="204788" cy="123825"/>
          </a:xfrm>
          <a:prstGeom prst="rect">
            <a:avLst/>
          </a:prstGeom>
          <a:solidFill>
            <a:srgbClr val="FF945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Line 92"/>
          <p:cNvSpPr>
            <a:spLocks noChangeShapeType="1"/>
          </p:cNvSpPr>
          <p:nvPr/>
        </p:nvSpPr>
        <p:spPr bwMode="auto">
          <a:xfrm>
            <a:off x="7198171" y="1584325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Line 93"/>
          <p:cNvSpPr>
            <a:spLocks noChangeShapeType="1"/>
          </p:cNvSpPr>
          <p:nvPr/>
        </p:nvSpPr>
        <p:spPr bwMode="auto">
          <a:xfrm>
            <a:off x="7198171" y="1708150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>
            <a:off x="7539484" y="1584325"/>
            <a:ext cx="203200" cy="123825"/>
          </a:xfrm>
          <a:prstGeom prst="rect">
            <a:avLst/>
          </a:prstGeom>
          <a:solidFill>
            <a:srgbClr val="FF945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Line 95"/>
          <p:cNvSpPr>
            <a:spLocks noChangeShapeType="1"/>
          </p:cNvSpPr>
          <p:nvPr/>
        </p:nvSpPr>
        <p:spPr bwMode="auto">
          <a:xfrm>
            <a:off x="7539484" y="1584325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Line 96"/>
          <p:cNvSpPr>
            <a:spLocks noChangeShapeType="1"/>
          </p:cNvSpPr>
          <p:nvPr/>
        </p:nvSpPr>
        <p:spPr bwMode="auto">
          <a:xfrm>
            <a:off x="7539484" y="1708150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ectangle 97"/>
          <p:cNvSpPr>
            <a:spLocks noChangeArrowheads="1"/>
          </p:cNvSpPr>
          <p:nvPr/>
        </p:nvSpPr>
        <p:spPr bwMode="auto">
          <a:xfrm>
            <a:off x="7879209" y="1584325"/>
            <a:ext cx="204787" cy="123825"/>
          </a:xfrm>
          <a:prstGeom prst="rect">
            <a:avLst/>
          </a:prstGeom>
          <a:solidFill>
            <a:srgbClr val="FF945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Line 98"/>
          <p:cNvSpPr>
            <a:spLocks noChangeShapeType="1"/>
          </p:cNvSpPr>
          <p:nvPr/>
        </p:nvSpPr>
        <p:spPr bwMode="auto">
          <a:xfrm>
            <a:off x="7879209" y="1584325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Line 99"/>
          <p:cNvSpPr>
            <a:spLocks noChangeShapeType="1"/>
          </p:cNvSpPr>
          <p:nvPr/>
        </p:nvSpPr>
        <p:spPr bwMode="auto">
          <a:xfrm>
            <a:off x="7879209" y="1708150"/>
            <a:ext cx="2047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Rectangle 100"/>
          <p:cNvSpPr>
            <a:spLocks noChangeArrowheads="1"/>
          </p:cNvSpPr>
          <p:nvPr/>
        </p:nvSpPr>
        <p:spPr bwMode="auto">
          <a:xfrm>
            <a:off x="8164959" y="1584325"/>
            <a:ext cx="203200" cy="123825"/>
          </a:xfrm>
          <a:prstGeom prst="rect">
            <a:avLst/>
          </a:prstGeom>
          <a:solidFill>
            <a:srgbClr val="FF945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Line 101"/>
          <p:cNvSpPr>
            <a:spLocks noChangeShapeType="1"/>
          </p:cNvSpPr>
          <p:nvPr/>
        </p:nvSpPr>
        <p:spPr bwMode="auto">
          <a:xfrm>
            <a:off x="8164959" y="1584325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Line 102"/>
          <p:cNvSpPr>
            <a:spLocks noChangeShapeType="1"/>
          </p:cNvSpPr>
          <p:nvPr/>
        </p:nvSpPr>
        <p:spPr bwMode="auto">
          <a:xfrm>
            <a:off x="8164959" y="1708150"/>
            <a:ext cx="20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Rectangle 103"/>
          <p:cNvSpPr>
            <a:spLocks noChangeArrowheads="1"/>
          </p:cNvSpPr>
          <p:nvPr/>
        </p:nvSpPr>
        <p:spPr bwMode="auto">
          <a:xfrm>
            <a:off x="8480871" y="1584325"/>
            <a:ext cx="204788" cy="123825"/>
          </a:xfrm>
          <a:prstGeom prst="rect">
            <a:avLst/>
          </a:prstGeom>
          <a:solidFill>
            <a:srgbClr val="FF945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Line 104"/>
          <p:cNvSpPr>
            <a:spLocks noChangeShapeType="1"/>
          </p:cNvSpPr>
          <p:nvPr/>
        </p:nvSpPr>
        <p:spPr bwMode="auto">
          <a:xfrm>
            <a:off x="8480871" y="1584325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Line 105"/>
          <p:cNvSpPr>
            <a:spLocks noChangeShapeType="1"/>
          </p:cNvSpPr>
          <p:nvPr/>
        </p:nvSpPr>
        <p:spPr bwMode="auto">
          <a:xfrm>
            <a:off x="8480871" y="1708150"/>
            <a:ext cx="2047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Text Box 106"/>
          <p:cNvSpPr txBox="1">
            <a:spLocks noChangeArrowheads="1"/>
          </p:cNvSpPr>
          <p:nvPr/>
        </p:nvSpPr>
        <p:spPr bwMode="auto">
          <a:xfrm>
            <a:off x="7801421" y="366395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solidFill>
                  <a:srgbClr val="0AFF08"/>
                </a:solidFill>
              </a:rPr>
              <a:t>S4</a:t>
            </a:r>
          </a:p>
        </p:txBody>
      </p:sp>
      <p:sp>
        <p:nvSpPr>
          <p:cNvPr id="53" name="Line 107"/>
          <p:cNvSpPr>
            <a:spLocks noChangeShapeType="1"/>
          </p:cNvSpPr>
          <p:nvPr/>
        </p:nvSpPr>
        <p:spPr bwMode="auto">
          <a:xfrm>
            <a:off x="6417121" y="3773488"/>
            <a:ext cx="284163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Line 108"/>
          <p:cNvSpPr>
            <a:spLocks noChangeShapeType="1"/>
          </p:cNvSpPr>
          <p:nvPr/>
        </p:nvSpPr>
        <p:spPr bwMode="auto">
          <a:xfrm>
            <a:off x="6815584" y="3773488"/>
            <a:ext cx="282575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Line 109"/>
          <p:cNvSpPr>
            <a:spLocks noChangeShapeType="1"/>
          </p:cNvSpPr>
          <p:nvPr/>
        </p:nvSpPr>
        <p:spPr bwMode="auto">
          <a:xfrm>
            <a:off x="7212459" y="3773488"/>
            <a:ext cx="284162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Line 110"/>
          <p:cNvSpPr>
            <a:spLocks noChangeShapeType="1"/>
          </p:cNvSpPr>
          <p:nvPr/>
        </p:nvSpPr>
        <p:spPr bwMode="auto">
          <a:xfrm>
            <a:off x="7609334" y="3773488"/>
            <a:ext cx="284162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" name="Line 111"/>
          <p:cNvSpPr>
            <a:spLocks noChangeShapeType="1"/>
          </p:cNvSpPr>
          <p:nvPr/>
        </p:nvSpPr>
        <p:spPr bwMode="auto">
          <a:xfrm>
            <a:off x="8007796" y="3773488"/>
            <a:ext cx="282575" cy="0"/>
          </a:xfrm>
          <a:prstGeom prst="line">
            <a:avLst/>
          </a:prstGeom>
          <a:noFill/>
          <a:ln w="76200">
            <a:solidFill>
              <a:srgbClr val="FF301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Freeform 112"/>
          <p:cNvSpPr>
            <a:spLocks/>
          </p:cNvSpPr>
          <p:nvPr/>
        </p:nvSpPr>
        <p:spPr bwMode="auto">
          <a:xfrm>
            <a:off x="6890196" y="1389063"/>
            <a:ext cx="495300" cy="2320925"/>
          </a:xfrm>
          <a:custGeom>
            <a:avLst/>
            <a:gdLst/>
            <a:ahLst/>
            <a:cxnLst>
              <a:cxn ang="0">
                <a:pos x="144" y="240"/>
              </a:cxn>
              <a:cxn ang="0">
                <a:pos x="96" y="336"/>
              </a:cxn>
              <a:cxn ang="0">
                <a:pos x="48" y="480"/>
              </a:cxn>
              <a:cxn ang="0">
                <a:pos x="0" y="624"/>
              </a:cxn>
              <a:cxn ang="0">
                <a:pos x="0" y="672"/>
              </a:cxn>
              <a:cxn ang="0">
                <a:pos x="336" y="672"/>
              </a:cxn>
              <a:cxn ang="0">
                <a:pos x="288" y="528"/>
              </a:cxn>
              <a:cxn ang="0">
                <a:pos x="240" y="384"/>
              </a:cxn>
              <a:cxn ang="0">
                <a:pos x="192" y="240"/>
              </a:cxn>
              <a:cxn ang="0">
                <a:pos x="192" y="96"/>
              </a:cxn>
              <a:cxn ang="0">
                <a:pos x="240" y="0"/>
              </a:cxn>
              <a:cxn ang="0">
                <a:pos x="96" y="0"/>
              </a:cxn>
              <a:cxn ang="0">
                <a:pos x="144" y="144"/>
              </a:cxn>
              <a:cxn ang="0">
                <a:pos x="144" y="240"/>
              </a:cxn>
            </a:cxnLst>
            <a:rect l="0" t="0" r="r" b="b"/>
            <a:pathLst>
              <a:path w="336" h="672">
                <a:moveTo>
                  <a:pt x="144" y="240"/>
                </a:moveTo>
                <a:lnTo>
                  <a:pt x="96" y="336"/>
                </a:lnTo>
                <a:lnTo>
                  <a:pt x="48" y="480"/>
                </a:lnTo>
                <a:lnTo>
                  <a:pt x="0" y="624"/>
                </a:lnTo>
                <a:lnTo>
                  <a:pt x="0" y="672"/>
                </a:lnTo>
                <a:lnTo>
                  <a:pt x="336" y="672"/>
                </a:lnTo>
                <a:lnTo>
                  <a:pt x="288" y="528"/>
                </a:lnTo>
                <a:lnTo>
                  <a:pt x="240" y="384"/>
                </a:lnTo>
                <a:lnTo>
                  <a:pt x="192" y="240"/>
                </a:lnTo>
                <a:lnTo>
                  <a:pt x="192" y="96"/>
                </a:lnTo>
                <a:lnTo>
                  <a:pt x="240" y="0"/>
                </a:lnTo>
                <a:lnTo>
                  <a:pt x="96" y="0"/>
                </a:lnTo>
                <a:lnTo>
                  <a:pt x="144" y="144"/>
                </a:lnTo>
                <a:lnTo>
                  <a:pt x="144" y="240"/>
                </a:lnTo>
                <a:close/>
              </a:path>
            </a:pathLst>
          </a:custGeom>
          <a:gradFill rotWithShape="0">
            <a:gsLst>
              <a:gs pos="0">
                <a:srgbClr val="66A2F5"/>
              </a:gs>
              <a:gs pos="100000">
                <a:srgbClr val="B0EDF3">
                  <a:alpha val="7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Freeform 113"/>
          <p:cNvSpPr>
            <a:spLocks/>
          </p:cNvSpPr>
          <p:nvPr/>
        </p:nvSpPr>
        <p:spPr bwMode="auto">
          <a:xfrm>
            <a:off x="7045771" y="1377950"/>
            <a:ext cx="184150" cy="390525"/>
          </a:xfrm>
          <a:custGeom>
            <a:avLst/>
            <a:gdLst/>
            <a:ahLst/>
            <a:cxnLst>
              <a:cxn ang="0">
                <a:pos x="24" y="344"/>
              </a:cxn>
              <a:cxn ang="0">
                <a:pos x="52" y="368"/>
              </a:cxn>
              <a:cxn ang="0">
                <a:pos x="76" y="372"/>
              </a:cxn>
              <a:cxn ang="0">
                <a:pos x="104" y="348"/>
              </a:cxn>
              <a:cxn ang="0">
                <a:pos x="96" y="284"/>
              </a:cxn>
              <a:cxn ang="0">
                <a:pos x="84" y="212"/>
              </a:cxn>
              <a:cxn ang="0">
                <a:pos x="92" y="156"/>
              </a:cxn>
              <a:cxn ang="0">
                <a:pos x="116" y="96"/>
              </a:cxn>
              <a:cxn ang="0">
                <a:pos x="136" y="0"/>
              </a:cxn>
              <a:cxn ang="0">
                <a:pos x="0" y="0"/>
              </a:cxn>
              <a:cxn ang="0">
                <a:pos x="28" y="140"/>
              </a:cxn>
              <a:cxn ang="0">
                <a:pos x="48" y="236"/>
              </a:cxn>
              <a:cxn ang="0">
                <a:pos x="40" y="296"/>
              </a:cxn>
              <a:cxn ang="0">
                <a:pos x="24" y="344"/>
              </a:cxn>
            </a:cxnLst>
            <a:rect l="0" t="0" r="r" b="b"/>
            <a:pathLst>
              <a:path w="136" h="372">
                <a:moveTo>
                  <a:pt x="24" y="344"/>
                </a:moveTo>
                <a:lnTo>
                  <a:pt x="52" y="368"/>
                </a:lnTo>
                <a:lnTo>
                  <a:pt x="76" y="372"/>
                </a:lnTo>
                <a:lnTo>
                  <a:pt x="104" y="348"/>
                </a:lnTo>
                <a:lnTo>
                  <a:pt x="96" y="284"/>
                </a:lnTo>
                <a:lnTo>
                  <a:pt x="84" y="212"/>
                </a:lnTo>
                <a:lnTo>
                  <a:pt x="92" y="156"/>
                </a:lnTo>
                <a:lnTo>
                  <a:pt x="116" y="96"/>
                </a:lnTo>
                <a:lnTo>
                  <a:pt x="136" y="0"/>
                </a:lnTo>
                <a:lnTo>
                  <a:pt x="0" y="0"/>
                </a:lnTo>
                <a:lnTo>
                  <a:pt x="28" y="140"/>
                </a:lnTo>
                <a:lnTo>
                  <a:pt x="48" y="236"/>
                </a:lnTo>
                <a:lnTo>
                  <a:pt x="40" y="296"/>
                </a:lnTo>
                <a:lnTo>
                  <a:pt x="24" y="344"/>
                </a:lnTo>
                <a:close/>
              </a:path>
            </a:pathLst>
          </a:custGeom>
          <a:gradFill rotWithShape="0">
            <a:gsLst>
              <a:gs pos="0">
                <a:srgbClr val="FF747D"/>
              </a:gs>
              <a:gs pos="100000">
                <a:srgbClr val="EF1F1D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0" name="Group 114"/>
          <p:cNvGrpSpPr>
            <a:grpSpLocks/>
          </p:cNvGrpSpPr>
          <p:nvPr/>
        </p:nvGrpSpPr>
        <p:grpSpPr bwMode="auto">
          <a:xfrm>
            <a:off x="7020371" y="1495425"/>
            <a:ext cx="230188" cy="176213"/>
            <a:chOff x="798" y="1680"/>
            <a:chExt cx="194" cy="86"/>
          </a:xfrm>
        </p:grpSpPr>
        <p:sp>
          <p:nvSpPr>
            <p:cNvPr id="61" name="Freeform 115"/>
            <p:cNvSpPr>
              <a:spLocks/>
            </p:cNvSpPr>
            <p:nvPr/>
          </p:nvSpPr>
          <p:spPr bwMode="auto">
            <a:xfrm>
              <a:off x="798" y="1680"/>
              <a:ext cx="82" cy="86"/>
            </a:xfrm>
            <a:custGeom>
              <a:avLst/>
              <a:gdLst/>
              <a:ahLst/>
              <a:cxnLst>
                <a:cxn ang="0">
                  <a:pos x="68" y="100"/>
                </a:cxn>
                <a:cxn ang="0">
                  <a:pos x="64" y="60"/>
                </a:cxn>
                <a:cxn ang="0">
                  <a:pos x="44" y="44"/>
                </a:cxn>
                <a:cxn ang="0">
                  <a:pos x="0" y="56"/>
                </a:cxn>
                <a:cxn ang="0">
                  <a:pos x="8" y="20"/>
                </a:cxn>
                <a:cxn ang="0">
                  <a:pos x="32" y="0"/>
                </a:cxn>
                <a:cxn ang="0">
                  <a:pos x="68" y="8"/>
                </a:cxn>
                <a:cxn ang="0">
                  <a:pos x="76" y="36"/>
                </a:cxn>
                <a:cxn ang="0">
                  <a:pos x="76" y="64"/>
                </a:cxn>
              </a:cxnLst>
              <a:rect l="0" t="0" r="r" b="b"/>
              <a:pathLst>
                <a:path w="76" h="100">
                  <a:moveTo>
                    <a:pt x="68" y="100"/>
                  </a:moveTo>
                  <a:lnTo>
                    <a:pt x="64" y="60"/>
                  </a:lnTo>
                  <a:lnTo>
                    <a:pt x="44" y="44"/>
                  </a:lnTo>
                  <a:lnTo>
                    <a:pt x="0" y="56"/>
                  </a:lnTo>
                  <a:lnTo>
                    <a:pt x="8" y="20"/>
                  </a:lnTo>
                  <a:lnTo>
                    <a:pt x="32" y="0"/>
                  </a:lnTo>
                  <a:lnTo>
                    <a:pt x="68" y="8"/>
                  </a:lnTo>
                  <a:lnTo>
                    <a:pt x="76" y="36"/>
                  </a:lnTo>
                  <a:lnTo>
                    <a:pt x="76" y="64"/>
                  </a:lnTo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Freeform 116"/>
            <p:cNvSpPr>
              <a:spLocks/>
            </p:cNvSpPr>
            <p:nvPr/>
          </p:nvSpPr>
          <p:spPr bwMode="auto">
            <a:xfrm flipH="1">
              <a:off x="910" y="1680"/>
              <a:ext cx="82" cy="86"/>
            </a:xfrm>
            <a:custGeom>
              <a:avLst/>
              <a:gdLst/>
              <a:ahLst/>
              <a:cxnLst>
                <a:cxn ang="0">
                  <a:pos x="68" y="100"/>
                </a:cxn>
                <a:cxn ang="0">
                  <a:pos x="64" y="60"/>
                </a:cxn>
                <a:cxn ang="0">
                  <a:pos x="44" y="44"/>
                </a:cxn>
                <a:cxn ang="0">
                  <a:pos x="0" y="56"/>
                </a:cxn>
                <a:cxn ang="0">
                  <a:pos x="8" y="20"/>
                </a:cxn>
                <a:cxn ang="0">
                  <a:pos x="32" y="0"/>
                </a:cxn>
                <a:cxn ang="0">
                  <a:pos x="68" y="8"/>
                </a:cxn>
                <a:cxn ang="0">
                  <a:pos x="76" y="36"/>
                </a:cxn>
                <a:cxn ang="0">
                  <a:pos x="76" y="64"/>
                </a:cxn>
              </a:cxnLst>
              <a:rect l="0" t="0" r="r" b="b"/>
              <a:pathLst>
                <a:path w="76" h="100">
                  <a:moveTo>
                    <a:pt x="68" y="100"/>
                  </a:moveTo>
                  <a:lnTo>
                    <a:pt x="64" y="60"/>
                  </a:lnTo>
                  <a:lnTo>
                    <a:pt x="44" y="44"/>
                  </a:lnTo>
                  <a:lnTo>
                    <a:pt x="0" y="56"/>
                  </a:lnTo>
                  <a:lnTo>
                    <a:pt x="8" y="20"/>
                  </a:lnTo>
                  <a:lnTo>
                    <a:pt x="32" y="0"/>
                  </a:lnTo>
                  <a:lnTo>
                    <a:pt x="68" y="8"/>
                  </a:lnTo>
                  <a:lnTo>
                    <a:pt x="76" y="36"/>
                  </a:lnTo>
                  <a:lnTo>
                    <a:pt x="76" y="64"/>
                  </a:lnTo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3" name="Text Box 117"/>
          <p:cNvSpPr txBox="1">
            <a:spLocks noChangeArrowheads="1"/>
          </p:cNvSpPr>
          <p:nvPr/>
        </p:nvSpPr>
        <p:spPr bwMode="auto">
          <a:xfrm>
            <a:off x="7231509" y="2314575"/>
            <a:ext cx="1516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Induction gap</a:t>
            </a:r>
          </a:p>
        </p:txBody>
      </p:sp>
      <p:sp>
        <p:nvSpPr>
          <p:cNvPr id="64" name="Text Box 118"/>
          <p:cNvSpPr txBox="1">
            <a:spLocks noChangeArrowheads="1"/>
          </p:cNvSpPr>
          <p:nvPr/>
        </p:nvSpPr>
        <p:spPr bwMode="auto">
          <a:xfrm>
            <a:off x="6834634" y="2854325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1A11FF"/>
                </a:solidFill>
              </a:rPr>
              <a:t> e</a:t>
            </a:r>
            <a:r>
              <a:rPr lang="en-US" sz="2400" b="1" i="1" baseline="30000">
                <a:solidFill>
                  <a:srgbClr val="1A11FF"/>
                </a:solidFill>
              </a:rPr>
              <a:t>-</a:t>
            </a:r>
            <a:endParaRPr lang="en-US" sz="2400" b="1" i="1">
              <a:solidFill>
                <a:srgbClr val="1A11FF"/>
              </a:solidFill>
            </a:endParaRPr>
          </a:p>
        </p:txBody>
      </p:sp>
      <p:sp>
        <p:nvSpPr>
          <p:cNvPr id="65" name="Text Box 119"/>
          <p:cNvSpPr txBox="1">
            <a:spLocks noChangeArrowheads="1"/>
          </p:cNvSpPr>
          <p:nvPr/>
        </p:nvSpPr>
        <p:spPr bwMode="auto">
          <a:xfrm>
            <a:off x="6644134" y="1716088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1A11FF"/>
                </a:solidFill>
              </a:rPr>
              <a:t> e</a:t>
            </a:r>
            <a:r>
              <a:rPr lang="en-US" sz="2400" b="1" i="1" baseline="30000">
                <a:solidFill>
                  <a:srgbClr val="1A11FF"/>
                </a:solidFill>
              </a:rPr>
              <a:t>-</a:t>
            </a:r>
            <a:endParaRPr lang="en-US" sz="2400" b="1" i="1">
              <a:solidFill>
                <a:srgbClr val="1A11FF"/>
              </a:solidFill>
            </a:endParaRPr>
          </a:p>
        </p:txBody>
      </p:sp>
      <p:sp>
        <p:nvSpPr>
          <p:cNvPr id="66" name="Text Box 120"/>
          <p:cNvSpPr txBox="1">
            <a:spLocks noChangeArrowheads="1"/>
          </p:cNvSpPr>
          <p:nvPr/>
        </p:nvSpPr>
        <p:spPr bwMode="auto">
          <a:xfrm>
            <a:off x="7155309" y="1069975"/>
            <a:ext cx="350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FF301B"/>
                </a:solidFill>
              </a:rPr>
              <a:t>I</a:t>
            </a:r>
            <a:r>
              <a:rPr lang="en-US" sz="2000" b="1" i="1" baseline="30000">
                <a:solidFill>
                  <a:srgbClr val="FF301B"/>
                </a:solidFill>
              </a:rPr>
              <a:t>+</a:t>
            </a:r>
            <a:endParaRPr lang="en-US" sz="2000" b="1" i="1">
              <a:solidFill>
                <a:srgbClr val="FF301B"/>
              </a:solidFill>
            </a:endParaRPr>
          </a:p>
        </p:txBody>
      </p:sp>
      <p:sp>
        <p:nvSpPr>
          <p:cNvPr id="67" name="Line 121"/>
          <p:cNvSpPr>
            <a:spLocks noChangeShapeType="1"/>
          </p:cNvSpPr>
          <p:nvPr/>
        </p:nvSpPr>
        <p:spPr bwMode="auto">
          <a:xfrm>
            <a:off x="7098159" y="2670175"/>
            <a:ext cx="0" cy="647700"/>
          </a:xfrm>
          <a:prstGeom prst="line">
            <a:avLst/>
          </a:prstGeom>
          <a:noFill/>
          <a:ln w="9525">
            <a:solidFill>
              <a:srgbClr val="1A11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8" name="Line 122"/>
          <p:cNvSpPr>
            <a:spLocks noChangeShapeType="1"/>
          </p:cNvSpPr>
          <p:nvPr/>
        </p:nvSpPr>
        <p:spPr bwMode="auto">
          <a:xfrm flipV="1">
            <a:off x="7091809" y="1012825"/>
            <a:ext cx="0" cy="704850"/>
          </a:xfrm>
          <a:prstGeom prst="line">
            <a:avLst/>
          </a:prstGeom>
          <a:noFill/>
          <a:ln w="9525">
            <a:solidFill>
              <a:srgbClr val="FF0817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9" name="Freeform 123"/>
          <p:cNvSpPr>
            <a:spLocks/>
          </p:cNvSpPr>
          <p:nvPr/>
        </p:nvSpPr>
        <p:spPr bwMode="auto">
          <a:xfrm>
            <a:off x="6928296" y="1736725"/>
            <a:ext cx="169863" cy="104775"/>
          </a:xfrm>
          <a:custGeom>
            <a:avLst/>
            <a:gdLst/>
            <a:ahLst/>
            <a:cxnLst>
              <a:cxn ang="0">
                <a:pos x="144" y="43"/>
              </a:cxn>
              <a:cxn ang="0">
                <a:pos x="96" y="86"/>
              </a:cxn>
              <a:cxn ang="0">
                <a:pos x="32" y="64"/>
              </a:cxn>
              <a:cxn ang="0">
                <a:pos x="0" y="0"/>
              </a:cxn>
            </a:cxnLst>
            <a:rect l="0" t="0" r="r" b="b"/>
            <a:pathLst>
              <a:path w="144" h="86">
                <a:moveTo>
                  <a:pt x="144" y="43"/>
                </a:moveTo>
                <a:lnTo>
                  <a:pt x="96" y="86"/>
                </a:lnTo>
                <a:lnTo>
                  <a:pt x="32" y="6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1A11FF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Line 124"/>
          <p:cNvSpPr>
            <a:spLocks noChangeShapeType="1"/>
          </p:cNvSpPr>
          <p:nvPr/>
        </p:nvSpPr>
        <p:spPr bwMode="auto">
          <a:xfrm flipH="1">
            <a:off x="1331912" y="1628800"/>
            <a:ext cx="5688359" cy="28082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" name="Text Box 126"/>
          <p:cNvSpPr txBox="1">
            <a:spLocks noChangeArrowheads="1"/>
          </p:cNvSpPr>
          <p:nvPr/>
        </p:nvSpPr>
        <p:spPr bwMode="auto">
          <a:xfrm>
            <a:off x="4643438" y="6296025"/>
            <a:ext cx="41513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F. Sauli, Nucl. Instrum. Methods A386(1997)531</a:t>
            </a:r>
          </a:p>
          <a:p>
            <a:pPr eaLnBrk="0" hangingPunct="0"/>
            <a:r>
              <a:rPr lang="en-US" sz="1400" b="1" i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F. Sauli, http://www.cern.ch/GDD</a:t>
            </a:r>
          </a:p>
        </p:txBody>
      </p:sp>
      <p:pic>
        <p:nvPicPr>
          <p:cNvPr id="7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628800"/>
            <a:ext cx="2448272" cy="1838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59" grpId="1" animBg="1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69" grpId="1" animBg="1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00025" y="765175"/>
            <a:ext cx="6923088" cy="60928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39750" y="76200"/>
            <a:ext cx="515778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771525" y="147638"/>
            <a:ext cx="46101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Gas Electron Multiplier (GEM)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99125" y="44450"/>
            <a:ext cx="3352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F. Sauli, NIM A386(1997) 531;</a:t>
            </a:r>
          </a:p>
          <a:p>
            <a:pPr algn="ctr"/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F. Sauli, http://www.cern.ch/GDD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123728" y="764704"/>
            <a:ext cx="4492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Full decoupling of amplification stage (GEM)</a:t>
            </a:r>
          </a:p>
          <a:p>
            <a:pPr algn="ctr"/>
            <a:r>
              <a:rPr lang="en-US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readout stage (PCB, anode)</a:t>
            </a: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7164388" y="876300"/>
            <a:ext cx="1871662" cy="5668963"/>
            <a:chOff x="4374" y="558"/>
            <a:chExt cx="1179" cy="3681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 l="3297" t="3786"/>
            <a:stretch>
              <a:fillRect/>
            </a:stretch>
          </p:blipFill>
          <p:spPr bwMode="auto">
            <a:xfrm>
              <a:off x="4374" y="1470"/>
              <a:ext cx="1179" cy="909"/>
            </a:xfrm>
            <a:prstGeom prst="rect">
              <a:avLst/>
            </a:prstGeom>
            <a:noFill/>
          </p:spPr>
        </p:pic>
        <p:pic>
          <p:nvPicPr>
            <p:cNvPr id="9" name="Picture 11" descr="exampl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" y="3294"/>
              <a:ext cx="1089" cy="945"/>
            </a:xfrm>
            <a:prstGeom prst="rect">
              <a:avLst/>
            </a:prstGeom>
            <a:noFill/>
          </p:spPr>
        </p:pic>
        <p:pic>
          <p:nvPicPr>
            <p:cNvPr id="10" name="Picture 12" descr="hex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2" y="2382"/>
              <a:ext cx="1089" cy="896"/>
            </a:xfrm>
            <a:prstGeom prst="rect">
              <a:avLst/>
            </a:prstGeom>
            <a:noFill/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2" y="558"/>
              <a:ext cx="1104" cy="927"/>
            </a:xfrm>
            <a:prstGeom prst="rect">
              <a:avLst/>
            </a:prstGeom>
            <a:noFill/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422" y="1086"/>
              <a:ext cx="979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Cartesian 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Compass, LHCb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460" y="2090"/>
              <a:ext cx="73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fr-F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Small angle</a:t>
              </a:r>
              <a:endParaRPr lang="en-GB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4470" y="2862"/>
              <a:ext cx="1015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Hexaboard, pads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MICE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4460" y="3818"/>
              <a:ext cx="451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fr-F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Mixed</a:t>
              </a:r>
            </a:p>
            <a:p>
              <a:pPr>
                <a:lnSpc>
                  <a:spcPct val="110000"/>
                </a:lnSpc>
                <a:spcBef>
                  <a:spcPct val="20000"/>
                </a:spcBef>
              </a:pPr>
              <a:r>
                <a:rPr lang="fr-FR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Totem</a:t>
              </a:r>
              <a:endParaRPr lang="en-GB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6" cstate="print"/>
          <a:srcRect t="1250" b="2525"/>
          <a:stretch>
            <a:fillRect/>
          </a:stretch>
        </p:blipFill>
        <p:spPr bwMode="auto">
          <a:xfrm>
            <a:off x="290513" y="876301"/>
            <a:ext cx="1738781" cy="2408684"/>
          </a:xfrm>
          <a:prstGeom prst="rect">
            <a:avLst/>
          </a:prstGeom>
          <a:noFill/>
        </p:spPr>
      </p:pic>
      <p:pic>
        <p:nvPicPr>
          <p:cNvPr id="27" name="Picture 11" descr="triple_ge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6438" y="1196752"/>
            <a:ext cx="3787730" cy="204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3933056"/>
            <a:ext cx="5256584" cy="28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827584" y="3356992"/>
            <a:ext cx="566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2009: NEW:  Single mask GEM production technique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allow to extend GEM foils to ~ m</a:t>
            </a:r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area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6176" y="4973106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9037" y="5053498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1996:</a:t>
            </a:r>
            <a:endParaRPr lang="fr-FR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50825" y="46038"/>
            <a:ext cx="85693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187450" y="152400"/>
            <a:ext cx="675322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 MEsh GAseous Structure (MICROMEGAS)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4925" y="6437313"/>
            <a:ext cx="3336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Y. Giomataris et al, NIM A376(1996)29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81128"/>
            <a:ext cx="2483743" cy="17275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940050" y="3829050"/>
            <a:ext cx="6096000" cy="2300288"/>
            <a:chOff x="174" y="598"/>
            <a:chExt cx="853" cy="322"/>
          </a:xfrm>
        </p:grpSpPr>
        <p:sp>
          <p:nvSpPr>
            <p:cNvPr id="7" name="Freeform 9"/>
            <p:cNvSpPr>
              <a:spLocks noChangeAspect="1"/>
            </p:cNvSpPr>
            <p:nvPr/>
          </p:nvSpPr>
          <p:spPr bwMode="auto">
            <a:xfrm>
              <a:off x="174" y="599"/>
              <a:ext cx="852" cy="25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13" y="0"/>
                </a:cxn>
                <a:cxn ang="0">
                  <a:pos x="841" y="0"/>
                </a:cxn>
                <a:cxn ang="0">
                  <a:pos x="629" y="254"/>
                </a:cxn>
                <a:cxn ang="0">
                  <a:pos x="0" y="254"/>
                </a:cxn>
              </a:cxnLst>
              <a:rect l="0" t="0" r="r" b="b"/>
              <a:pathLst>
                <a:path w="841" h="254">
                  <a:moveTo>
                    <a:pt x="0" y="254"/>
                  </a:moveTo>
                  <a:lnTo>
                    <a:pt x="213" y="0"/>
                  </a:lnTo>
                  <a:lnTo>
                    <a:pt x="841" y="0"/>
                  </a:lnTo>
                  <a:lnTo>
                    <a:pt x="629" y="254"/>
                  </a:lnTo>
                  <a:lnTo>
                    <a:pt x="0" y="254"/>
                  </a:ln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10"/>
            <p:cNvSpPr>
              <a:spLocks noChangeAspect="1"/>
            </p:cNvSpPr>
            <p:nvPr/>
          </p:nvSpPr>
          <p:spPr bwMode="auto">
            <a:xfrm>
              <a:off x="812" y="598"/>
              <a:ext cx="215" cy="322"/>
            </a:xfrm>
            <a:custGeom>
              <a:avLst/>
              <a:gdLst/>
              <a:ahLst/>
              <a:cxnLst>
                <a:cxn ang="0">
                  <a:pos x="0" y="321"/>
                </a:cxn>
                <a:cxn ang="0">
                  <a:pos x="0" y="254"/>
                </a:cxn>
                <a:cxn ang="0">
                  <a:pos x="214" y="0"/>
                </a:cxn>
                <a:cxn ang="0">
                  <a:pos x="214" y="70"/>
                </a:cxn>
                <a:cxn ang="0">
                  <a:pos x="0" y="321"/>
                </a:cxn>
              </a:cxnLst>
              <a:rect l="0" t="0" r="r" b="b"/>
              <a:pathLst>
                <a:path w="214" h="321">
                  <a:moveTo>
                    <a:pt x="0" y="321"/>
                  </a:moveTo>
                  <a:lnTo>
                    <a:pt x="0" y="254"/>
                  </a:lnTo>
                  <a:lnTo>
                    <a:pt x="214" y="0"/>
                  </a:lnTo>
                  <a:lnTo>
                    <a:pt x="214" y="70"/>
                  </a:lnTo>
                  <a:lnTo>
                    <a:pt x="0" y="321"/>
                  </a:ln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Rectangle 11"/>
            <p:cNvSpPr>
              <a:spLocks noChangeAspect="1" noChangeArrowheads="1"/>
            </p:cNvSpPr>
            <p:nvPr/>
          </p:nvSpPr>
          <p:spPr bwMode="auto">
            <a:xfrm>
              <a:off x="175" y="853"/>
              <a:ext cx="637" cy="66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Freeform 12"/>
          <p:cNvSpPr>
            <a:spLocks noChangeAspect="1"/>
          </p:cNvSpPr>
          <p:nvPr/>
        </p:nvSpPr>
        <p:spPr bwMode="auto">
          <a:xfrm>
            <a:off x="2940050" y="628650"/>
            <a:ext cx="6096000" cy="1833563"/>
          </a:xfrm>
          <a:custGeom>
            <a:avLst/>
            <a:gdLst/>
            <a:ahLst/>
            <a:cxnLst>
              <a:cxn ang="0">
                <a:pos x="218" y="0"/>
              </a:cxn>
              <a:cxn ang="0">
                <a:pos x="862" y="0"/>
              </a:cxn>
              <a:cxn ang="0">
                <a:pos x="640" y="257"/>
              </a:cxn>
              <a:cxn ang="0">
                <a:pos x="0" y="257"/>
              </a:cxn>
              <a:cxn ang="0">
                <a:pos x="218" y="0"/>
              </a:cxn>
            </a:cxnLst>
            <a:rect l="0" t="0" r="r" b="b"/>
            <a:pathLst>
              <a:path w="862" h="257">
                <a:moveTo>
                  <a:pt x="218" y="0"/>
                </a:moveTo>
                <a:lnTo>
                  <a:pt x="862" y="0"/>
                </a:lnTo>
                <a:lnTo>
                  <a:pt x="640" y="257"/>
                </a:lnTo>
                <a:lnTo>
                  <a:pt x="0" y="257"/>
                </a:lnTo>
                <a:lnTo>
                  <a:pt x="218" y="0"/>
                </a:lnTo>
                <a:close/>
              </a:path>
            </a:pathLst>
          </a:custGeom>
          <a:solidFill>
            <a:srgbClr val="CCFFFF"/>
          </a:solidFill>
          <a:ln w="15875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5454650" y="6191250"/>
            <a:ext cx="1701800" cy="76676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18" y="7"/>
              </a:cxn>
              <a:cxn ang="0">
                <a:pos x="186" y="48"/>
              </a:cxn>
              <a:cxn ang="0">
                <a:pos x="205" y="232"/>
              </a:cxn>
              <a:cxn ang="0">
                <a:pos x="224" y="448"/>
              </a:cxn>
              <a:cxn ang="0">
                <a:pos x="256" y="442"/>
              </a:cxn>
              <a:cxn ang="0">
                <a:pos x="322" y="208"/>
              </a:cxn>
              <a:cxn ang="0">
                <a:pos x="544" y="178"/>
              </a:cxn>
              <a:cxn ang="0">
                <a:pos x="709" y="160"/>
              </a:cxn>
              <a:cxn ang="0">
                <a:pos x="802" y="37"/>
              </a:cxn>
              <a:cxn ang="0">
                <a:pos x="1072" y="19"/>
              </a:cxn>
            </a:cxnLst>
            <a:rect l="0" t="0" r="r" b="b"/>
            <a:pathLst>
              <a:path w="1072" h="483">
                <a:moveTo>
                  <a:pt x="0" y="3"/>
                </a:moveTo>
                <a:cubicBezTo>
                  <a:pt x="20" y="4"/>
                  <a:pt x="87" y="0"/>
                  <a:pt x="118" y="7"/>
                </a:cubicBezTo>
                <a:cubicBezTo>
                  <a:pt x="149" y="14"/>
                  <a:pt x="172" y="11"/>
                  <a:pt x="186" y="48"/>
                </a:cubicBezTo>
                <a:cubicBezTo>
                  <a:pt x="200" y="85"/>
                  <a:pt x="199" y="165"/>
                  <a:pt x="205" y="232"/>
                </a:cubicBezTo>
                <a:cubicBezTo>
                  <a:pt x="211" y="299"/>
                  <a:pt x="216" y="413"/>
                  <a:pt x="224" y="448"/>
                </a:cubicBezTo>
                <a:cubicBezTo>
                  <a:pt x="232" y="483"/>
                  <a:pt x="240" y="482"/>
                  <a:pt x="256" y="442"/>
                </a:cubicBezTo>
                <a:cubicBezTo>
                  <a:pt x="272" y="402"/>
                  <a:pt x="274" y="252"/>
                  <a:pt x="322" y="208"/>
                </a:cubicBezTo>
                <a:cubicBezTo>
                  <a:pt x="370" y="164"/>
                  <a:pt x="480" y="186"/>
                  <a:pt x="544" y="178"/>
                </a:cubicBezTo>
                <a:cubicBezTo>
                  <a:pt x="608" y="170"/>
                  <a:pt x="666" y="183"/>
                  <a:pt x="709" y="160"/>
                </a:cubicBezTo>
                <a:cubicBezTo>
                  <a:pt x="752" y="137"/>
                  <a:pt x="742" y="60"/>
                  <a:pt x="802" y="37"/>
                </a:cubicBezTo>
                <a:cubicBezTo>
                  <a:pt x="862" y="14"/>
                  <a:pt x="1016" y="23"/>
                  <a:pt x="1072" y="19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grpSp>
        <p:nvGrpSpPr>
          <p:cNvPr id="12" name="Group 14"/>
          <p:cNvGrpSpPr>
            <a:grpSpLocks noChangeAspect="1"/>
          </p:cNvGrpSpPr>
          <p:nvPr/>
        </p:nvGrpSpPr>
        <p:grpSpPr bwMode="auto">
          <a:xfrm>
            <a:off x="3028950" y="3859213"/>
            <a:ext cx="5902325" cy="1751012"/>
            <a:chOff x="813" y="685"/>
            <a:chExt cx="826" cy="245"/>
          </a:xfrm>
        </p:grpSpPr>
        <p:sp>
          <p:nvSpPr>
            <p:cNvPr id="13" name="Freeform 15"/>
            <p:cNvSpPr>
              <a:spLocks noChangeAspect="1"/>
            </p:cNvSpPr>
            <p:nvPr/>
          </p:nvSpPr>
          <p:spPr bwMode="auto">
            <a:xfrm>
              <a:off x="813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6"/>
            <p:cNvSpPr>
              <a:spLocks noChangeAspect="1"/>
            </p:cNvSpPr>
            <p:nvPr/>
          </p:nvSpPr>
          <p:spPr bwMode="auto">
            <a:xfrm>
              <a:off x="850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7"/>
            <p:cNvSpPr>
              <a:spLocks noChangeAspect="1"/>
            </p:cNvSpPr>
            <p:nvPr/>
          </p:nvSpPr>
          <p:spPr bwMode="auto">
            <a:xfrm>
              <a:off x="886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8"/>
            <p:cNvSpPr>
              <a:spLocks noChangeAspect="1"/>
            </p:cNvSpPr>
            <p:nvPr/>
          </p:nvSpPr>
          <p:spPr bwMode="auto">
            <a:xfrm>
              <a:off x="921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9"/>
            <p:cNvSpPr>
              <a:spLocks noChangeAspect="1"/>
            </p:cNvSpPr>
            <p:nvPr/>
          </p:nvSpPr>
          <p:spPr bwMode="auto">
            <a:xfrm>
              <a:off x="957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20"/>
            <p:cNvSpPr>
              <a:spLocks noChangeAspect="1"/>
            </p:cNvSpPr>
            <p:nvPr/>
          </p:nvSpPr>
          <p:spPr bwMode="auto">
            <a:xfrm>
              <a:off x="1031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21"/>
            <p:cNvSpPr>
              <a:spLocks noChangeAspect="1"/>
            </p:cNvSpPr>
            <p:nvPr/>
          </p:nvSpPr>
          <p:spPr bwMode="auto">
            <a:xfrm>
              <a:off x="1069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2"/>
            <p:cNvSpPr>
              <a:spLocks noChangeAspect="1"/>
            </p:cNvSpPr>
            <p:nvPr/>
          </p:nvSpPr>
          <p:spPr bwMode="auto">
            <a:xfrm>
              <a:off x="994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3"/>
            <p:cNvSpPr>
              <a:spLocks noChangeAspect="1"/>
            </p:cNvSpPr>
            <p:nvPr/>
          </p:nvSpPr>
          <p:spPr bwMode="auto">
            <a:xfrm>
              <a:off x="1106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24"/>
            <p:cNvSpPr>
              <a:spLocks noChangeAspect="1"/>
            </p:cNvSpPr>
            <p:nvPr/>
          </p:nvSpPr>
          <p:spPr bwMode="auto">
            <a:xfrm>
              <a:off x="1143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25"/>
            <p:cNvSpPr>
              <a:spLocks noChangeAspect="1"/>
            </p:cNvSpPr>
            <p:nvPr/>
          </p:nvSpPr>
          <p:spPr bwMode="auto">
            <a:xfrm>
              <a:off x="1181" y="685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26"/>
            <p:cNvSpPr>
              <a:spLocks noChangeAspect="1"/>
            </p:cNvSpPr>
            <p:nvPr/>
          </p:nvSpPr>
          <p:spPr bwMode="auto">
            <a:xfrm>
              <a:off x="1218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27"/>
            <p:cNvSpPr>
              <a:spLocks noChangeAspect="1"/>
            </p:cNvSpPr>
            <p:nvPr/>
          </p:nvSpPr>
          <p:spPr bwMode="auto">
            <a:xfrm>
              <a:off x="1256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28"/>
            <p:cNvSpPr>
              <a:spLocks noChangeAspect="1"/>
            </p:cNvSpPr>
            <p:nvPr/>
          </p:nvSpPr>
          <p:spPr bwMode="auto">
            <a:xfrm>
              <a:off x="1295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29"/>
            <p:cNvSpPr>
              <a:spLocks noChangeAspect="1"/>
            </p:cNvSpPr>
            <p:nvPr/>
          </p:nvSpPr>
          <p:spPr bwMode="auto">
            <a:xfrm>
              <a:off x="1332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30"/>
            <p:cNvSpPr>
              <a:spLocks noChangeAspect="1"/>
            </p:cNvSpPr>
            <p:nvPr/>
          </p:nvSpPr>
          <p:spPr bwMode="auto">
            <a:xfrm>
              <a:off x="1370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31"/>
            <p:cNvSpPr>
              <a:spLocks noChangeAspect="1"/>
            </p:cNvSpPr>
            <p:nvPr/>
          </p:nvSpPr>
          <p:spPr bwMode="auto">
            <a:xfrm>
              <a:off x="1408" y="686"/>
              <a:ext cx="231" cy="244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204" y="0"/>
                </a:cxn>
                <a:cxn ang="0">
                  <a:pos x="231" y="0"/>
                </a:cxn>
                <a:cxn ang="0">
                  <a:pos x="30" y="244"/>
                </a:cxn>
                <a:cxn ang="0">
                  <a:pos x="0" y="244"/>
                </a:cxn>
              </a:cxnLst>
              <a:rect l="0" t="0" r="r" b="b"/>
              <a:pathLst>
                <a:path w="231" h="244">
                  <a:moveTo>
                    <a:pt x="0" y="244"/>
                  </a:moveTo>
                  <a:lnTo>
                    <a:pt x="204" y="0"/>
                  </a:lnTo>
                  <a:lnTo>
                    <a:pt x="231" y="0"/>
                  </a:lnTo>
                  <a:lnTo>
                    <a:pt x="30" y="244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2"/>
          <p:cNvGrpSpPr>
            <a:grpSpLocks noChangeAspect="1"/>
          </p:cNvGrpSpPr>
          <p:nvPr/>
        </p:nvGrpSpPr>
        <p:grpSpPr bwMode="auto">
          <a:xfrm>
            <a:off x="6445250" y="4972050"/>
            <a:ext cx="395288" cy="530225"/>
            <a:chOff x="648" y="740"/>
            <a:chExt cx="55" cy="74"/>
          </a:xfrm>
        </p:grpSpPr>
        <p:sp>
          <p:nvSpPr>
            <p:cNvPr id="31" name="AutoShape 33"/>
            <p:cNvSpPr>
              <a:spLocks noChangeAspect="1" noChangeArrowheads="1"/>
            </p:cNvSpPr>
            <p:nvPr/>
          </p:nvSpPr>
          <p:spPr bwMode="auto">
            <a:xfrm>
              <a:off x="660" y="740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AutoShape 34"/>
            <p:cNvSpPr>
              <a:spLocks noChangeAspect="1" noChangeArrowheads="1"/>
            </p:cNvSpPr>
            <p:nvPr/>
          </p:nvSpPr>
          <p:spPr bwMode="auto">
            <a:xfrm>
              <a:off x="673" y="745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AutoShape 35"/>
            <p:cNvSpPr>
              <a:spLocks noChangeAspect="1" noChangeArrowheads="1"/>
            </p:cNvSpPr>
            <p:nvPr/>
          </p:nvSpPr>
          <p:spPr bwMode="auto">
            <a:xfrm>
              <a:off x="648" y="756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AutoShape 36"/>
            <p:cNvSpPr>
              <a:spLocks noChangeAspect="1" noChangeArrowheads="1"/>
            </p:cNvSpPr>
            <p:nvPr/>
          </p:nvSpPr>
          <p:spPr bwMode="auto">
            <a:xfrm>
              <a:off x="669" y="768"/>
              <a:ext cx="30" cy="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5" name="Group 37"/>
          <p:cNvGrpSpPr>
            <a:grpSpLocks/>
          </p:cNvGrpSpPr>
          <p:nvPr/>
        </p:nvGrpSpPr>
        <p:grpSpPr bwMode="auto">
          <a:xfrm>
            <a:off x="3244850" y="3600450"/>
            <a:ext cx="5530850" cy="1965325"/>
            <a:chOff x="850" y="1860"/>
            <a:chExt cx="3484" cy="1238"/>
          </a:xfrm>
        </p:grpSpPr>
        <p:sp>
          <p:nvSpPr>
            <p:cNvPr id="36" name="AutoShape 38"/>
            <p:cNvSpPr>
              <a:spLocks noChangeAspect="1" noChangeArrowheads="1"/>
            </p:cNvSpPr>
            <p:nvPr/>
          </p:nvSpPr>
          <p:spPr bwMode="auto">
            <a:xfrm>
              <a:off x="3672" y="2378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AutoShape 39"/>
            <p:cNvSpPr>
              <a:spLocks noChangeAspect="1" noChangeArrowheads="1"/>
            </p:cNvSpPr>
            <p:nvPr/>
          </p:nvSpPr>
          <p:spPr bwMode="auto">
            <a:xfrm>
              <a:off x="2398" y="2373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AutoShape 40"/>
            <p:cNvSpPr>
              <a:spLocks noChangeAspect="1" noChangeArrowheads="1"/>
            </p:cNvSpPr>
            <p:nvPr/>
          </p:nvSpPr>
          <p:spPr bwMode="auto">
            <a:xfrm>
              <a:off x="1300" y="2369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AutoShape 41"/>
            <p:cNvSpPr>
              <a:spLocks noChangeAspect="1" noChangeArrowheads="1"/>
            </p:cNvSpPr>
            <p:nvPr/>
          </p:nvSpPr>
          <p:spPr bwMode="auto">
            <a:xfrm>
              <a:off x="2844" y="1869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AutoShape 42"/>
            <p:cNvSpPr>
              <a:spLocks noChangeAspect="1" noChangeArrowheads="1"/>
            </p:cNvSpPr>
            <p:nvPr/>
          </p:nvSpPr>
          <p:spPr bwMode="auto">
            <a:xfrm>
              <a:off x="4122" y="1860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AutoShape 43"/>
            <p:cNvSpPr>
              <a:spLocks noChangeAspect="1" noChangeArrowheads="1"/>
            </p:cNvSpPr>
            <p:nvPr/>
          </p:nvSpPr>
          <p:spPr bwMode="auto">
            <a:xfrm>
              <a:off x="1651" y="1869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AutoShape 44"/>
            <p:cNvSpPr>
              <a:spLocks noChangeAspect="1" noChangeArrowheads="1"/>
            </p:cNvSpPr>
            <p:nvPr/>
          </p:nvSpPr>
          <p:spPr bwMode="auto">
            <a:xfrm>
              <a:off x="2016" y="2845"/>
              <a:ext cx="211" cy="252"/>
            </a:xfrm>
            <a:prstGeom prst="can">
              <a:avLst>
                <a:gd name="adj" fmla="val 29858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AutoShape 45"/>
            <p:cNvSpPr>
              <a:spLocks noChangeAspect="1" noChangeArrowheads="1"/>
            </p:cNvSpPr>
            <p:nvPr/>
          </p:nvSpPr>
          <p:spPr bwMode="auto">
            <a:xfrm>
              <a:off x="3276" y="2841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AutoShape 46"/>
            <p:cNvSpPr>
              <a:spLocks noChangeAspect="1" noChangeArrowheads="1"/>
            </p:cNvSpPr>
            <p:nvPr/>
          </p:nvSpPr>
          <p:spPr bwMode="auto">
            <a:xfrm>
              <a:off x="850" y="2846"/>
              <a:ext cx="212" cy="252"/>
            </a:xfrm>
            <a:prstGeom prst="can">
              <a:avLst>
                <a:gd name="adj" fmla="val 29717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CC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5" name="Group 47"/>
          <p:cNvGrpSpPr>
            <a:grpSpLocks noChangeAspect="1"/>
          </p:cNvGrpSpPr>
          <p:nvPr/>
        </p:nvGrpSpPr>
        <p:grpSpPr bwMode="auto">
          <a:xfrm>
            <a:off x="2940050" y="3455988"/>
            <a:ext cx="6089650" cy="1812925"/>
            <a:chOff x="39" y="29"/>
            <a:chExt cx="834" cy="248"/>
          </a:xfrm>
        </p:grpSpPr>
        <p:grpSp>
          <p:nvGrpSpPr>
            <p:cNvPr id="46" name="Group 48"/>
            <p:cNvGrpSpPr>
              <a:grpSpLocks noChangeAspect="1"/>
            </p:cNvGrpSpPr>
            <p:nvPr/>
          </p:nvGrpSpPr>
          <p:grpSpPr bwMode="auto">
            <a:xfrm>
              <a:off x="143" y="29"/>
              <a:ext cx="420" cy="125"/>
              <a:chOff x="15" y="129"/>
              <a:chExt cx="838" cy="219"/>
            </a:xfrm>
          </p:grpSpPr>
          <p:sp>
            <p:nvSpPr>
              <p:cNvPr id="563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64" name="Group 50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565" name="Group 51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722" name="AutoShape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3" name="AutoShape 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4" name="AutoShape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5" name="AutoShape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6" name="AutoShap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7" name="AutoShap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8" name="AutoShape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9" name="AutoShape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0" name="AutoShape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1" name="AutoShape 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2" name="AutoShape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3" name="AutoShap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6" name="Group 64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710" name="AutoShape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1" name="AutoShape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2" name="AutoShape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3" name="AutoShape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4" name="AutoShape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5" name="AutoShape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6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7" name="AutoShap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8" name="AutoShap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9" name="AutoShape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0" name="AutoShap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1" name="AutoShape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7" name="Group 77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98" name="AutoShape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9" name="AutoShape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0" name="AutoShape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1" name="AutoShape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2" name="AutoShape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3" name="AutoShape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4" name="AutoShape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5" name="AutoShape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6" name="AutoShape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7" name="AutoShape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8" name="AutoShape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9" name="AutoShape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8" name="Group 90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86" name="AutoShape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7" name="AutoShape 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8" name="AutoShape 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9" name="AutoShape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0" name="AutoShape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1" name="AutoShape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2" name="AutoShape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3" name="AutoShape 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4" name="AutoShape 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5" name="AutoShape 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6" name="AutoShape 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7" name="AutoShape 1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9" name="Group 103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74" name="AutoShape 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5" name="AutoShape 1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6" name="AutoShape 1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7" name="AutoShape 1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8" name="AutoShape 1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9" name="AutoShape 1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0" name="AutoShape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1" name="AutoShape 1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2" name="AutoShape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3" name="AutoShape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4" name="AutoShape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5" name="AutoShape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0" name="Group 116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62" name="AutoShape 1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3" name="AutoShape 1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4" name="AutoShape 1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5" name="AutoShape 1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6" name="AutoShape 1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7" name="AutoShape 1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8" name="AutoShape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9" name="AutoShape 1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0" name="AutoShape 1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1" name="AutoShape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2" name="AutoShap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3" name="AutoShape 1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1" name="Group 129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50" name="AutoShap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1" name="AutoShape 1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2" name="AutoShape 1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3" name="AutoShap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4" name="AutoShape 1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5" name="AutoShape 1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6" name="AutoShap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7" name="AutoShape 1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8" name="AutoShape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9" name="AutoShap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0" name="AutoShape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1" name="AutoShape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2" name="Group 142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38" name="AutoShape 1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9" name="AutoShape 1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0" name="AutoShap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1" name="AutoShape 1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2" name="AutoShape 1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3" name="AutoShape 1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4" name="AutoShap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5" name="AutoShape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6" name="AutoShape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7" name="AutoShap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8" name="AutoShape 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9" name="AutoShape 1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3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26" name="AutoShape 1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7" name="AutoShape 1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8" name="AutoShap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9" name="AutoShape 1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0" name="AutoShape 1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1" name="AutoShape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2" name="AutoShape 1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3" name="AutoShape 1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4" name="AutoShape 1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5" name="AutoShape 1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6" name="AutoShape 1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7" name="AutoShape 1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4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14" name="AutoShape 1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5" name="AutoShape 1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6" name="AutoShap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7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8" name="AutoShape 1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9" name="AutoShap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0" name="AutoShap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1" name="AutoShap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2" name="AutoShap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3" name="AutoShape 1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4" name="AutoShape 1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5" name="AutoShap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5" name="Group 181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602" name="AutoShape 1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3" name="AutoShap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4" name="AutoShape 1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5" name="AutoShape 1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6" name="AutoShap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7" name="AutoShape 1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8" name="AutoShape 1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9" name="AutoShap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0" name="AutoShape 1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1" name="AutoShape 1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2" name="AutoShape 1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3" name="AutoShape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6" name="Group 194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590" name="AutoShape 1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1" name="AutoShape 1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2" name="AutoShape 1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3" name="AutoShape 1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4" name="AutoShape 1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5" name="AutoShape 2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6" name="AutoShape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7" name="AutoShape 2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8" name="AutoShape 2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9" name="AutoShape 2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0" name="AutoShape 2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1" name="AutoShape 2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7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578" name="AutoShape 2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9" name="AutoShape 2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0" name="AutoShape 2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1" name="AutoShape 2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2" name="AutoShape 2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3" name="AutoShape 2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4" name="AutoShape 2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5" name="AutoShape 2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6" name="AutoShape 2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7" name="AutoShape 2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8" name="AutoShape 2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9" name="AutoShape 2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47" name="Group 220"/>
            <p:cNvGrpSpPr>
              <a:grpSpLocks noChangeAspect="1"/>
            </p:cNvGrpSpPr>
            <p:nvPr/>
          </p:nvGrpSpPr>
          <p:grpSpPr bwMode="auto">
            <a:xfrm>
              <a:off x="39" y="152"/>
              <a:ext cx="420" cy="125"/>
              <a:chOff x="15" y="129"/>
              <a:chExt cx="838" cy="219"/>
            </a:xfrm>
          </p:grpSpPr>
          <p:sp>
            <p:nvSpPr>
              <p:cNvPr id="392" name="AutoShape 221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93" name="Group 222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394" name="Group 223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51" name="AutoShape 2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2" name="AutoShape 2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3" name="AutoShape 2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4" name="AutoShape 2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5" name="AutoShape 2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6" name="AutoShape 2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7" name="AutoShape 2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8" name="AutoShape 2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9" name="AutoShape 2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0" name="AutoShape 2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1" name="AutoShape 2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2" name="AutoShape 2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5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39" name="AutoShape 2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0" name="AutoShape 2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1" name="AutoShape 2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2" name="AutoShape 2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3" name="AutoShape 2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4" name="AutoShape 2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5" name="AutoShape 2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6" name="AutoShape 2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7" name="AutoShape 2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8" name="AutoShape 2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9" name="AutoShape 2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0" name="AutoShape 2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6" name="Group 249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27" name="AutoShape 2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8" name="AutoShape 2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9" name="AutoShape 2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0" name="AutoShape 2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1" name="AutoShape 2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2" name="AutoShape 2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3" name="AutoShape 2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4" name="AutoShape 2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5" name="AutoShape 2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6" name="AutoShape 2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7" name="AutoShape 2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8" name="AutoShape 2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7" name="Group 262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15" name="AutoShape 2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6" name="AutoShape 2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7" name="AutoShape 2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8" name="AutoShape 2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9" name="AutoShape 2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0" name="AutoShape 2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1" name="AutoShape 2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2" name="AutoShape 2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3" name="AutoShape 2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4" name="AutoShape 2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5" name="AutoShape 2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6" name="AutoShape 2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8" name="Group 275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503" name="AutoShape 2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4" name="AutoShape 2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5" name="AutoShape 2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6" name="AutoShape 2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7" name="AutoShape 2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8" name="AutoShape 2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9" name="AutoShape 2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0" name="AutoShape 2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1" name="AutoShape 2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2" name="AutoShape 2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3" name="AutoShape 2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4" name="AutoShape 2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99" name="Group 288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91" name="AutoShape 2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2" name="AutoShape 2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3" name="AutoShape 2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4" name="AutoShape 2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5" name="AutoShape 2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6" name="AutoShape 2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7" name="AutoShape 2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8" name="AutoShape 2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9" name="AutoShape 2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0" name="AutoShape 2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1" name="AutoShape 2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2" name="AutoShape 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0" name="Group 301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79" name="AutoShape 3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0" name="AutoShape 3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1" name="AutoShape 3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2" name="AutoShape 3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3" name="AutoShape 3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4" name="AutoShape 3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5" name="AutoShape 3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6" name="AutoShape 3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7" name="AutoShape 3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8" name="AutoShape 3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9" name="AutoShape 3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0" name="AutoShape 3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1" name="Group 314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467" name="AutoShape 3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8" name="AutoShape 3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9" name="AutoShape 3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0" name="AutoShape 3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1" name="AutoShape 3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2" name="AutoShape 3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3" name="AutoShape 3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4" name="AutoShape 3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5" name="AutoShape 3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6" name="AutoShape 3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7" name="AutoShape 3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8" name="AutoShape 3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2" name="Group 327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455" name="AutoShape 3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" name="AutoShape 3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7" name="AutoShape 3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8" name="AutoShape 3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9" name="AutoShape 3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0" name="AutoShape 3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1" name="AutoShape 3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2" name="AutoShape 3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3" name="AutoShape 3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4" name="AutoShape 3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5" name="AutoShape 3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6" name="AutoShape 3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3" name="Group 340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43" name="AutoShape 3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4" name="AutoShape 3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5" name="AutoShape 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6" name="AutoShape 3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7" name="AutoShape 3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8" name="AutoShape 3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9" name="AutoShape 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0" name="AutoShape 3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1" name="AutoShape 3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2" name="AutoShape 3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" name="AutoShape 3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" name="AutoShape 3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4" name="Group 353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431" name="AutoShape 3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2" name="AutoShape 3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3" name="AutoShape 3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4" name="AutoShape 3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5" name="AutoShape 3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6" name="AutoShape 3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7" name="AutoShape 3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8" name="AutoShape 3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9" name="AutoShape 3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0" name="AutoShape 3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1" name="AutoShape 3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2" name="AutoShape 3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5" name="Group 366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19" name="AutoShape 3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0" name="AutoShape 3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1" name="AutoShape 3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2" name="AutoShape 3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3" name="AutoShape 3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4" name="AutoShape 3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5" name="AutoShape 3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6" name="AutoShape 3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7" name="AutoShape 3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8" name="AutoShape 3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9" name="AutoShape 3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0" name="AutoShape 3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6" name="Group 379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407" name="AutoShape 3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8" name="AutoShape 3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9" name="AutoShape 3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0" name="AutoShape 3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" name="AutoShape 3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2" name="AutoShape 3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3" name="AutoShape 3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4" name="AutoShape 3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5" name="AutoShape 3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6" name="AutoShape 3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7" name="AutoShape 3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8" name="AutoShape 3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48" name="Group 392"/>
            <p:cNvGrpSpPr>
              <a:grpSpLocks noChangeAspect="1"/>
            </p:cNvGrpSpPr>
            <p:nvPr/>
          </p:nvGrpSpPr>
          <p:grpSpPr bwMode="auto">
            <a:xfrm>
              <a:off x="347" y="152"/>
              <a:ext cx="420" cy="125"/>
              <a:chOff x="15" y="129"/>
              <a:chExt cx="838" cy="219"/>
            </a:xfrm>
          </p:grpSpPr>
          <p:sp>
            <p:nvSpPr>
              <p:cNvPr id="221" name="AutoShape 393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22" name="Group 394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223" name="Group 395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80" name="AutoShape 3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1" name="AutoShape 3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2" name="AutoShape 3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3" name="AutoShape 3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4" name="AutoShape 4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5" name="AutoShape 4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6" name="AutoShape 4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7" name="AutoShape 4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8" name="AutoShape 4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" name="AutoShape 4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0" name="AutoShape 4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1" name="AutoShape 4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" name="Group 408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68" name="AutoShape 4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9" name="AutoShape 4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0" name="AutoShape 4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1" name="AutoShape 4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2" name="AutoShape 4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3" name="AutoShape 4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4" name="AutoShape 4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5" name="AutoShape 4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6" name="AutoShape 4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7" name="AutoShape 4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8" name="AutoShape 4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9" name="AutoShape 4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5" name="Group 421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56" name="AutoShape 4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7" name="AutoShape 4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8" name="AutoShape 4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" name="AutoShape 4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" name="AutoShape 4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1" name="AutoShape 4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2" name="AutoShape 4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3" name="AutoShape 4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4" name="AutoShape 4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5" name="AutoShape 4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6" name="AutoShape 4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7" name="AutoShape 4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6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44" name="AutoShape 4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5" name="AutoShape 4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6" name="AutoShape 4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7" name="AutoShape 4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8" name="AutoShape 4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9" name="AutoShape 4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0" name="AutoShape 4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1" name="AutoShape 4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2" name="AutoShape 4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3" name="AutoShape 4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4" name="AutoShape 4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5" name="AutoShape 4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7" name="Group 447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332" name="AutoShape 4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3" name="AutoShape 4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4" name="AutoShape 4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5" name="AutoShape 4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6" name="AutoShape 4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7" name="AutoShape 4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8" name="AutoShape 4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9" name="AutoShape 4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0" name="AutoShape 4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1" name="AutoShape 4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" name="AutoShape 4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3" name="AutoShape 4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8" name="Group 460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320" name="AutoShape 4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1" name="AutoShape 4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2" name="AutoShape 4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3" name="AutoShape 4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4" name="AutoShape 4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5" name="AutoShape 4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6" name="AutoShape 4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7" name="AutoShape 4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8" name="AutoShape 4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9" name="AutoShape 4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0" name="AutoShape 4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1" name="AutoShape 4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9" name="Group 473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308" name="AutoShape 4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9" name="AutoShape 4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0" name="AutoShape 4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1" name="AutoShape 4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2" name="AutoShape 4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3" name="AutoShape 4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4" name="AutoShape 4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5" name="AutoShape 4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6" name="AutoShape 4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7" name="AutoShape 4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8" name="AutoShape 4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9" name="AutoShape 4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0" name="Group 486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96" name="AutoShape 4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7" name="AutoShape 4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8" name="AutoShape 4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9" name="AutoShape 4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0" name="AutoShape 4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1" name="AutoShape 4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2" name="AutoShape 4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3" name="AutoShape 4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4" name="AutoShape 4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5" name="AutoShape 4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6" name="AutoShape 4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7" name="AutoShape 4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1" name="Group 499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84" name="AutoShape 5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5" name="AutoShape 5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6" name="AutoShape 5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7" name="AutoShape 5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8" name="AutoShape 5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9" name="AutoShape 5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0" name="AutoShape 5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1" name="AutoShape 5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2" name="AutoShape 5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3" name="AutoShape 5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4" name="AutoShape 5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5" name="AutoShape 5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2" name="Group 512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272" name="AutoShape 5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3" name="AutoShape 5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4" name="AutoShape 5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5" name="AutoShape 5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6" name="AutoShape 5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7" name="AutoShape 5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8" name="AutoShape 5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9" name="AutoShape 5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0" name="AutoShape 5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1" name="AutoShape 5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2" name="AutoShape 5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3" name="AutoShape 5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3" name="Group 525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60" name="AutoShape 5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1" name="AutoShape 5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2" name="AutoShape 5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3" name="AutoShape 5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4" name="AutoShape 5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5" name="AutoShape 5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6" name="AutoShape 5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7" name="AutoShape 5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8" name="AutoShape 5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9" name="AutoShape 5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" name="AutoShape 5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1" name="AutoShape 5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4" name="Group 538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248" name="AutoShape 5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9" name="AutoShape 5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0" name="AutoShape 5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1" name="AutoShape 5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2" name="AutoShape 5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3" name="AutoShape 5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4" name="AutoShape 5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5" name="AutoShape 5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" name="AutoShape 5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7" name="AutoShape 5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8" name="AutoShape 5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9" name="AutoShape 5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5" name="Group 551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236" name="AutoShape 5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7" name="AutoShape 5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8" name="AutoShape 5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9" name="AutoShape 5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0" name="AutoShape 5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1" name="AutoShape 5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2" name="AutoShape 5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3" name="AutoShape 5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4" name="AutoShape 5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5" name="AutoShape 5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6" name="AutoShape 5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7" name="AutoShape 5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49" name="Group 564"/>
            <p:cNvGrpSpPr>
              <a:grpSpLocks noChangeAspect="1"/>
            </p:cNvGrpSpPr>
            <p:nvPr/>
          </p:nvGrpSpPr>
          <p:grpSpPr bwMode="auto">
            <a:xfrm>
              <a:off x="453" y="29"/>
              <a:ext cx="420" cy="125"/>
              <a:chOff x="15" y="129"/>
              <a:chExt cx="838" cy="219"/>
            </a:xfrm>
          </p:grpSpPr>
          <p:sp>
            <p:nvSpPr>
              <p:cNvPr id="50" name="AutoShape 565"/>
              <p:cNvSpPr>
                <a:spLocks noChangeAspect="1" noChangeArrowheads="1"/>
              </p:cNvSpPr>
              <p:nvPr/>
            </p:nvSpPr>
            <p:spPr bwMode="auto">
              <a:xfrm>
                <a:off x="15" y="129"/>
                <a:ext cx="838" cy="219"/>
              </a:xfrm>
              <a:prstGeom prst="parallelogram">
                <a:avLst>
                  <a:gd name="adj" fmla="val 95662"/>
                </a:avLst>
              </a:prstGeom>
              <a:solidFill>
                <a:srgbClr val="00800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1" name="Group 566"/>
              <p:cNvGrpSpPr>
                <a:grpSpLocks noChangeAspect="1"/>
              </p:cNvGrpSpPr>
              <p:nvPr/>
            </p:nvGrpSpPr>
            <p:grpSpPr bwMode="auto">
              <a:xfrm>
                <a:off x="26" y="133"/>
                <a:ext cx="816" cy="212"/>
                <a:chOff x="26" y="133"/>
                <a:chExt cx="816" cy="212"/>
              </a:xfrm>
            </p:grpSpPr>
            <p:grpSp>
              <p:nvGrpSpPr>
                <p:cNvPr id="52" name="Group 567"/>
                <p:cNvGrpSpPr>
                  <a:grpSpLocks noChangeAspect="1"/>
                </p:cNvGrpSpPr>
                <p:nvPr/>
              </p:nvGrpSpPr>
              <p:grpSpPr bwMode="auto">
                <a:xfrm>
                  <a:off x="35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209" name="AutoShape 5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0" name="AutoShape 5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1" name="AutoShape 5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2" name="AutoShape 5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3" name="AutoShape 5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4" name="AutoShape 5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5" name="AutoShape 5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6" name="AutoShape 5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7" name="AutoShape 5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8" name="AutoShape 5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19" name="AutoShape 5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20" name="AutoShape 5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3" name="Group 580"/>
                <p:cNvGrpSpPr>
                  <a:grpSpLocks noChangeAspect="1"/>
                </p:cNvGrpSpPr>
                <p:nvPr/>
              </p:nvGrpSpPr>
              <p:grpSpPr bwMode="auto">
                <a:xfrm>
                  <a:off x="40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97" name="AutoShape 5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8" name="AutoShape 5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9" name="AutoShape 5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0" name="AutoShape 5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1" name="AutoShape 5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2" name="AutoShape 5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3" name="AutoShape 5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4" name="AutoShape 5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5" name="AutoShape 5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6" name="AutoShape 5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7" name="AutoShape 5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08" name="AutoShape 5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26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85" name="AutoShape 5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6" name="AutoShape 5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7" name="AutoShape 5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8" name="AutoShape 5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9" name="AutoShape 5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0" name="AutoShape 5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1" name="AutoShape 6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2" name="AutoShape 6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3" name="AutoShape 6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4" name="AutoShape 6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" name="AutoShape 6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6" name="AutoShape 6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5" name="Group 606"/>
                <p:cNvGrpSpPr>
                  <a:grpSpLocks noChangeAspect="1"/>
                </p:cNvGrpSpPr>
                <p:nvPr/>
              </p:nvGrpSpPr>
              <p:grpSpPr bwMode="auto">
                <a:xfrm>
                  <a:off x="72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73" name="AutoShape 6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4" name="AutoShape 6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5" name="AutoShape 6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6" name="AutoShape 6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7" name="AutoShape 6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8" name="AutoShape 6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9" name="AutoShape 6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0" name="AutoShape 6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1" name="AutoShape 6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2" name="AutoShape 6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3" name="AutoShape 6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84" name="AutoShape 6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" name="Group 619"/>
                <p:cNvGrpSpPr>
                  <a:grpSpLocks noChangeAspect="1"/>
                </p:cNvGrpSpPr>
                <p:nvPr/>
              </p:nvGrpSpPr>
              <p:grpSpPr bwMode="auto">
                <a:xfrm>
                  <a:off x="119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61" name="AutoShape 6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2" name="AutoShape 6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3" name="AutoShape 6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4" name="AutoShape 6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5" name="AutoShape 6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6" name="AutoShape 6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7" name="AutoShape 6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8" name="AutoShape 6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9" name="AutoShape 6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0" name="AutoShape 6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1" name="AutoShape 6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72" name="AutoShape 6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7" name="Group 632"/>
                <p:cNvGrpSpPr>
                  <a:grpSpLocks noChangeAspect="1"/>
                </p:cNvGrpSpPr>
                <p:nvPr/>
              </p:nvGrpSpPr>
              <p:grpSpPr bwMode="auto">
                <a:xfrm>
                  <a:off x="166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149" name="AutoShape 6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0" name="AutoShape 6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1" name="AutoShape 6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2" name="AutoShape 6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3" name="AutoShape 6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4" name="AutoShape 6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5" name="AutoShape 6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6" name="AutoShape 6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7" name="AutoShape 6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8" name="AutoShape 6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9" name="AutoShape 6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0" name="AutoShape 6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8" name="Group 645"/>
                <p:cNvGrpSpPr>
                  <a:grpSpLocks noChangeAspect="1"/>
                </p:cNvGrpSpPr>
                <p:nvPr/>
              </p:nvGrpSpPr>
              <p:grpSpPr bwMode="auto">
                <a:xfrm>
                  <a:off x="21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137" name="AutoShape 6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8" name="AutoShape 6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9" name="AutoShape 6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0" name="AutoShape 6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1" name="AutoShape 6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2" name="AutoShape 6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3" name="AutoShape 6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4" name="AutoShape 6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5" name="AutoShape 6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6" name="AutoShape 6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7" name="AutoShape 6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48" name="AutoShape 6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9" name="Group 658"/>
                <p:cNvGrpSpPr>
                  <a:grpSpLocks noChangeAspect="1"/>
                </p:cNvGrpSpPr>
                <p:nvPr/>
              </p:nvGrpSpPr>
              <p:grpSpPr bwMode="auto">
                <a:xfrm>
                  <a:off x="263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25" name="AutoShape 6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" name="AutoShape 6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7" name="AutoShape 6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8" name="AutoShape 6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9" name="AutoShape 6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0" name="AutoShape 6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1" name="AutoShape 6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2" name="AutoShape 6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3" name="AutoShape 6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4" name="AutoShape 6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5" name="AutoShape 6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36" name="AutoShape 6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0" name="Group 671"/>
                <p:cNvGrpSpPr>
                  <a:grpSpLocks noChangeAspect="1"/>
                </p:cNvGrpSpPr>
                <p:nvPr/>
              </p:nvGrpSpPr>
              <p:grpSpPr bwMode="auto">
                <a:xfrm>
                  <a:off x="31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113" name="AutoShape 6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" name="AutoShape 6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" name="AutoShape 6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" name="AutoShape 6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" name="AutoShape 6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" name="AutoShape 6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" name="AutoShape 6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" name="AutoShape 6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" name="AutoShape 6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" name="AutoShape 6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" name="AutoShape 6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" name="AutoShape 6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1" name="Group 684"/>
                <p:cNvGrpSpPr>
                  <a:grpSpLocks noChangeAspect="1"/>
                </p:cNvGrpSpPr>
                <p:nvPr/>
              </p:nvGrpSpPr>
              <p:grpSpPr bwMode="auto">
                <a:xfrm>
                  <a:off x="453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101" name="AutoShape 6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" name="AutoShape 6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" name="AutoShape 6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" name="AutoShape 6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" name="AutoShape 6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" name="AutoShape 6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" name="AutoShape 6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" name="AutoShape 6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" name="AutoShape 6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" name="AutoShape 6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" name="AutoShape 6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" name="AutoShape 6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2" name="Group 697"/>
                <p:cNvGrpSpPr>
                  <a:grpSpLocks noChangeAspect="1"/>
                </p:cNvGrpSpPr>
                <p:nvPr/>
              </p:nvGrpSpPr>
              <p:grpSpPr bwMode="auto">
                <a:xfrm>
                  <a:off x="501" y="133"/>
                  <a:ext cx="247" cy="211"/>
                  <a:chOff x="360" y="133"/>
                  <a:chExt cx="247" cy="211"/>
                </a:xfrm>
              </p:grpSpPr>
              <p:sp>
                <p:nvSpPr>
                  <p:cNvPr id="89" name="AutoShape 6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" name="AutoShape 6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" name="AutoShape 7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" name="AutoShape 7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" name="AutoShape 7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" name="AutoShape 7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" name="AutoShape 7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" name="AutoShape 7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" name="AutoShape 7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" name="AutoShape 7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" name="AutoShape 7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" name="AutoShape 7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3" name="Group 710"/>
                <p:cNvGrpSpPr>
                  <a:grpSpLocks noChangeAspect="1"/>
                </p:cNvGrpSpPr>
                <p:nvPr/>
              </p:nvGrpSpPr>
              <p:grpSpPr bwMode="auto">
                <a:xfrm>
                  <a:off x="548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77" name="AutoShape 7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8" name="AutoShape 7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9" name="AutoShape 7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0" name="AutoShape 7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" name="AutoShape 7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" name="AutoShape 7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" name="AutoShape 7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" name="AutoShape 7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" name="AutoShape 7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" name="AutoShape 7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" name="AutoShape 7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" name="AutoShape 7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4" name="Group 723"/>
                <p:cNvGrpSpPr>
                  <a:grpSpLocks noChangeAspect="1"/>
                </p:cNvGrpSpPr>
                <p:nvPr/>
              </p:nvGrpSpPr>
              <p:grpSpPr bwMode="auto">
                <a:xfrm>
                  <a:off x="595" y="134"/>
                  <a:ext cx="247" cy="211"/>
                  <a:chOff x="360" y="133"/>
                  <a:chExt cx="247" cy="211"/>
                </a:xfrm>
              </p:grpSpPr>
              <p:sp>
                <p:nvSpPr>
                  <p:cNvPr id="65" name="AutoShape 7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6" y="222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" name="AutoShape 7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" y="20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" name="AutoShape 7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" y="186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" name="AutoShape 7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" y="16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" name="AutoShape 7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4" y="13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" name="AutoShape 7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" y="150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" name="AutoShape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0" y="331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" name="AutoShape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" y="313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" name="AutoShape 7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" y="294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4" name="AutoShape 7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3" y="275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5" name="AutoShape 7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0" y="239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6" name="AutoShape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258"/>
                    <a:ext cx="53" cy="13"/>
                  </a:xfrm>
                  <a:prstGeom prst="parallelogram">
                    <a:avLst>
                      <a:gd name="adj" fmla="val 101923"/>
                    </a:avLst>
                  </a:prstGeom>
                  <a:solidFill>
                    <a:srgbClr val="FFFFFF">
                      <a:alpha val="5000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</p:grpSp>
      <p:grpSp>
        <p:nvGrpSpPr>
          <p:cNvPr id="734" name="Group 736"/>
          <p:cNvGrpSpPr>
            <a:grpSpLocks/>
          </p:cNvGrpSpPr>
          <p:nvPr/>
        </p:nvGrpSpPr>
        <p:grpSpPr bwMode="auto">
          <a:xfrm>
            <a:off x="6526213" y="2457450"/>
            <a:ext cx="152400" cy="2362200"/>
            <a:chOff x="4944" y="1584"/>
            <a:chExt cx="96" cy="1488"/>
          </a:xfrm>
        </p:grpSpPr>
        <p:sp>
          <p:nvSpPr>
            <p:cNvPr id="735" name="Oval 737"/>
            <p:cNvSpPr>
              <a:spLocks noChangeArrowheads="1"/>
            </p:cNvSpPr>
            <p:nvPr/>
          </p:nvSpPr>
          <p:spPr bwMode="auto">
            <a:xfrm>
              <a:off x="4944" y="15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6" name="Oval 738"/>
            <p:cNvSpPr>
              <a:spLocks noChangeArrowheads="1"/>
            </p:cNvSpPr>
            <p:nvPr/>
          </p:nvSpPr>
          <p:spPr bwMode="auto">
            <a:xfrm>
              <a:off x="4992" y="19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7" name="Oval 739"/>
            <p:cNvSpPr>
              <a:spLocks noChangeArrowheads="1"/>
            </p:cNvSpPr>
            <p:nvPr/>
          </p:nvSpPr>
          <p:spPr bwMode="auto">
            <a:xfrm>
              <a:off x="4992" y="230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8" name="Oval 740"/>
            <p:cNvSpPr>
              <a:spLocks noChangeArrowheads="1"/>
            </p:cNvSpPr>
            <p:nvPr/>
          </p:nvSpPr>
          <p:spPr bwMode="auto">
            <a:xfrm>
              <a:off x="4992" y="21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9" name="Oval 741"/>
            <p:cNvSpPr>
              <a:spLocks noChangeArrowheads="1"/>
            </p:cNvSpPr>
            <p:nvPr/>
          </p:nvSpPr>
          <p:spPr bwMode="auto">
            <a:xfrm>
              <a:off x="4944" y="172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0" name="Oval 742"/>
            <p:cNvSpPr>
              <a:spLocks noChangeArrowheads="1"/>
            </p:cNvSpPr>
            <p:nvPr/>
          </p:nvSpPr>
          <p:spPr bwMode="auto">
            <a:xfrm>
              <a:off x="4944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1" name="Oval 743"/>
            <p:cNvSpPr>
              <a:spLocks noChangeArrowheads="1"/>
            </p:cNvSpPr>
            <p:nvPr/>
          </p:nvSpPr>
          <p:spPr bwMode="auto">
            <a:xfrm>
              <a:off x="4992" y="24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2" name="Oval 744"/>
            <p:cNvSpPr>
              <a:spLocks noChangeArrowheads="1"/>
            </p:cNvSpPr>
            <p:nvPr/>
          </p:nvSpPr>
          <p:spPr bwMode="auto">
            <a:xfrm>
              <a:off x="4944" y="264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3" name="Oval 745"/>
            <p:cNvSpPr>
              <a:spLocks noChangeArrowheads="1"/>
            </p:cNvSpPr>
            <p:nvPr/>
          </p:nvSpPr>
          <p:spPr bwMode="auto">
            <a:xfrm>
              <a:off x="4992" y="2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4" name="Oval 746"/>
            <p:cNvSpPr>
              <a:spLocks noChangeArrowheads="1"/>
            </p:cNvSpPr>
            <p:nvPr/>
          </p:nvSpPr>
          <p:spPr bwMode="auto">
            <a:xfrm>
              <a:off x="4992" y="288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5" name="Oval 747"/>
            <p:cNvSpPr>
              <a:spLocks noChangeArrowheads="1"/>
            </p:cNvSpPr>
            <p:nvPr/>
          </p:nvSpPr>
          <p:spPr bwMode="auto">
            <a:xfrm>
              <a:off x="4944" y="30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46" name="Group 748"/>
          <p:cNvGrpSpPr>
            <a:grpSpLocks/>
          </p:cNvGrpSpPr>
          <p:nvPr/>
        </p:nvGrpSpPr>
        <p:grpSpPr bwMode="auto">
          <a:xfrm>
            <a:off x="6597650" y="1009650"/>
            <a:ext cx="14288" cy="5570538"/>
            <a:chOff x="5232" y="288"/>
            <a:chExt cx="9" cy="3509"/>
          </a:xfrm>
        </p:grpSpPr>
        <p:grpSp>
          <p:nvGrpSpPr>
            <p:cNvPr id="747" name="Group 749"/>
            <p:cNvGrpSpPr>
              <a:grpSpLocks/>
            </p:cNvGrpSpPr>
            <p:nvPr/>
          </p:nvGrpSpPr>
          <p:grpSpPr bwMode="auto">
            <a:xfrm>
              <a:off x="5232" y="288"/>
              <a:ext cx="9" cy="3178"/>
              <a:chOff x="4896" y="384"/>
              <a:chExt cx="9" cy="3178"/>
            </a:xfrm>
          </p:grpSpPr>
          <p:sp>
            <p:nvSpPr>
              <p:cNvPr id="749" name="Line 750"/>
              <p:cNvSpPr>
                <a:spLocks noChangeAspect="1" noChangeShapeType="1"/>
              </p:cNvSpPr>
              <p:nvPr/>
            </p:nvSpPr>
            <p:spPr bwMode="auto">
              <a:xfrm rot="10800000" flipV="1">
                <a:off x="4896" y="384"/>
                <a:ext cx="5" cy="49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0" name="Line 751"/>
              <p:cNvSpPr>
                <a:spLocks noChangeAspect="1" noChangeShapeType="1"/>
              </p:cNvSpPr>
              <p:nvPr/>
            </p:nvSpPr>
            <p:spPr bwMode="auto">
              <a:xfrm>
                <a:off x="4901" y="864"/>
                <a:ext cx="0" cy="47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1" name="Line 752"/>
              <p:cNvSpPr>
                <a:spLocks noChangeAspect="1" noChangeShapeType="1"/>
              </p:cNvSpPr>
              <p:nvPr/>
            </p:nvSpPr>
            <p:spPr bwMode="auto">
              <a:xfrm>
                <a:off x="4896" y="1370"/>
                <a:ext cx="9" cy="159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2" name="Line 753"/>
              <p:cNvSpPr>
                <a:spLocks noChangeAspect="1" noChangeShapeType="1"/>
              </p:cNvSpPr>
              <p:nvPr/>
            </p:nvSpPr>
            <p:spPr bwMode="auto">
              <a:xfrm>
                <a:off x="4905" y="2955"/>
                <a:ext cx="0" cy="60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48" name="Line 754"/>
            <p:cNvSpPr>
              <a:spLocks noChangeAspect="1" noChangeShapeType="1"/>
            </p:cNvSpPr>
            <p:nvPr/>
          </p:nvSpPr>
          <p:spPr bwMode="auto">
            <a:xfrm>
              <a:off x="5232" y="3504"/>
              <a:ext cx="0" cy="29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53" name="Group 755"/>
          <p:cNvGrpSpPr>
            <a:grpSpLocks noChangeAspect="1"/>
          </p:cNvGrpSpPr>
          <p:nvPr/>
        </p:nvGrpSpPr>
        <p:grpSpPr bwMode="auto">
          <a:xfrm rot="10800000">
            <a:off x="6465888" y="2533650"/>
            <a:ext cx="252412" cy="2632075"/>
            <a:chOff x="1049" y="395"/>
            <a:chExt cx="35" cy="150"/>
          </a:xfrm>
        </p:grpSpPr>
        <p:grpSp>
          <p:nvGrpSpPr>
            <p:cNvPr id="754" name="Group 756"/>
            <p:cNvGrpSpPr>
              <a:grpSpLocks noChangeAspect="1"/>
            </p:cNvGrpSpPr>
            <p:nvPr/>
          </p:nvGrpSpPr>
          <p:grpSpPr bwMode="auto">
            <a:xfrm>
              <a:off x="1056" y="395"/>
              <a:ext cx="20" cy="88"/>
              <a:chOff x="188" y="187"/>
              <a:chExt cx="20" cy="88"/>
            </a:xfrm>
          </p:grpSpPr>
          <p:sp>
            <p:nvSpPr>
              <p:cNvPr id="956" name="Line 757"/>
              <p:cNvSpPr>
                <a:spLocks noChangeAspect="1" noChangeShapeType="1"/>
              </p:cNvSpPr>
              <p:nvPr/>
            </p:nvSpPr>
            <p:spPr bwMode="auto">
              <a:xfrm flipV="1">
                <a:off x="196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7" name="Line 7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8" name="Line 759"/>
              <p:cNvSpPr>
                <a:spLocks noChangeAspect="1" noChangeShapeType="1"/>
              </p:cNvSpPr>
              <p:nvPr/>
            </p:nvSpPr>
            <p:spPr bwMode="auto">
              <a:xfrm flipV="1">
                <a:off x="193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9" name="Line 76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97"/>
                <a:ext cx="6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0" name="Line 761"/>
              <p:cNvSpPr>
                <a:spLocks noChangeAspect="1" noChangeShapeType="1"/>
              </p:cNvSpPr>
              <p:nvPr/>
            </p:nvSpPr>
            <p:spPr bwMode="auto">
              <a:xfrm flipV="1">
                <a:off x="189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1" name="Line 762"/>
              <p:cNvSpPr>
                <a:spLocks noChangeAspect="1" noChangeShapeType="1"/>
              </p:cNvSpPr>
              <p:nvPr/>
            </p:nvSpPr>
            <p:spPr bwMode="auto">
              <a:xfrm flipV="1">
                <a:off x="190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2" name="Line 763"/>
              <p:cNvSpPr>
                <a:spLocks noChangeAspect="1" noChangeShapeType="1"/>
              </p:cNvSpPr>
              <p:nvPr/>
            </p:nvSpPr>
            <p:spPr bwMode="auto">
              <a:xfrm>
                <a:off x="191" y="187"/>
                <a:ext cx="7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3" name="Line 76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4" name="Line 765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5" name="Line 766"/>
              <p:cNvSpPr>
                <a:spLocks noChangeAspect="1" noChangeShapeType="1"/>
              </p:cNvSpPr>
              <p:nvPr/>
            </p:nvSpPr>
            <p:spPr bwMode="auto">
              <a:xfrm flipV="1">
                <a:off x="202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6" name="Line 76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7" name="Line 768"/>
              <p:cNvSpPr>
                <a:spLocks noChangeAspect="1" noChangeShapeType="1"/>
              </p:cNvSpPr>
              <p:nvPr/>
            </p:nvSpPr>
            <p:spPr bwMode="auto">
              <a:xfrm flipV="1">
                <a:off x="200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8" name="Line 769"/>
              <p:cNvSpPr>
                <a:spLocks noChangeAspect="1" noChangeShapeType="1"/>
              </p:cNvSpPr>
              <p:nvPr/>
            </p:nvSpPr>
            <p:spPr bwMode="auto">
              <a:xfrm flipV="1">
                <a:off x="202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9" name="Line 770"/>
              <p:cNvSpPr>
                <a:spLocks noChangeAspect="1" noChangeShapeType="1"/>
              </p:cNvSpPr>
              <p:nvPr/>
            </p:nvSpPr>
            <p:spPr bwMode="auto">
              <a:xfrm flipV="1">
                <a:off x="203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0" name="Line 771"/>
              <p:cNvSpPr>
                <a:spLocks noChangeAspect="1" noChangeShapeType="1"/>
              </p:cNvSpPr>
              <p:nvPr/>
            </p:nvSpPr>
            <p:spPr bwMode="auto">
              <a:xfrm flipV="1">
                <a:off x="203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1" name="Line 772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5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2" name="Line 77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" name="Line 774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4" name="Line 77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5" name="Line 776"/>
              <p:cNvSpPr>
                <a:spLocks noChangeAspect="1" noChangeShapeType="1"/>
              </p:cNvSpPr>
              <p:nvPr/>
            </p:nvSpPr>
            <p:spPr bwMode="auto">
              <a:xfrm flipV="1">
                <a:off x="197" y="209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6" name="Line 777"/>
              <p:cNvSpPr>
                <a:spLocks noChangeAspect="1" noChangeShapeType="1"/>
              </p:cNvSpPr>
              <p:nvPr/>
            </p:nvSpPr>
            <p:spPr bwMode="auto">
              <a:xfrm flipV="1">
                <a:off x="202" y="20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7" name="Line 77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1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8" name="Line 779"/>
              <p:cNvSpPr>
                <a:spLocks noChangeAspect="1" noChangeShapeType="1"/>
              </p:cNvSpPr>
              <p:nvPr/>
            </p:nvSpPr>
            <p:spPr bwMode="auto">
              <a:xfrm flipV="1">
                <a:off x="201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9" name="Line 780"/>
              <p:cNvSpPr>
                <a:spLocks noChangeAspect="1" noChangeShapeType="1"/>
              </p:cNvSpPr>
              <p:nvPr/>
            </p:nvSpPr>
            <p:spPr bwMode="auto">
              <a:xfrm flipV="1">
                <a:off x="203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0" name="Line 781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8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1" name="Line 782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2" name="Line 78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3" name="Line 784"/>
              <p:cNvSpPr>
                <a:spLocks noChangeAspect="1" noChangeShapeType="1"/>
              </p:cNvSpPr>
              <p:nvPr/>
            </p:nvSpPr>
            <p:spPr bwMode="auto">
              <a:xfrm flipV="1">
                <a:off x="196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4" name="Line 785"/>
              <p:cNvSpPr>
                <a:spLocks noChangeAspect="1" noChangeShapeType="1"/>
              </p:cNvSpPr>
              <p:nvPr/>
            </p:nvSpPr>
            <p:spPr bwMode="auto">
              <a:xfrm flipV="1">
                <a:off x="196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5" name="Line 7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6" name="Line 787"/>
              <p:cNvSpPr>
                <a:spLocks noChangeAspect="1" noChangeShapeType="1"/>
              </p:cNvSpPr>
              <p:nvPr/>
            </p:nvSpPr>
            <p:spPr bwMode="auto">
              <a:xfrm flipV="1">
                <a:off x="197" y="197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7" name="Line 78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0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8" name="Line 789"/>
              <p:cNvSpPr>
                <a:spLocks noChangeAspect="1" noChangeShapeType="1"/>
              </p:cNvSpPr>
              <p:nvPr/>
            </p:nvSpPr>
            <p:spPr bwMode="auto">
              <a:xfrm flipV="1">
                <a:off x="197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9" name="Line 790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0" name="Line 79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1" name="Line 792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2" name="Line 7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3" name="Line 794"/>
              <p:cNvSpPr>
                <a:spLocks noChangeAspect="1" noChangeShapeType="1"/>
              </p:cNvSpPr>
              <p:nvPr/>
            </p:nvSpPr>
            <p:spPr bwMode="auto">
              <a:xfrm flipV="1">
                <a:off x="194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4" name="Line 79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5" name="Line 796"/>
              <p:cNvSpPr>
                <a:spLocks noChangeAspect="1" noChangeShapeType="1"/>
              </p:cNvSpPr>
              <p:nvPr/>
            </p:nvSpPr>
            <p:spPr bwMode="auto">
              <a:xfrm flipV="1">
                <a:off x="190" y="19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6" name="Line 79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9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7" name="Line 7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8" name="Line 799"/>
              <p:cNvSpPr>
                <a:spLocks noChangeAspect="1" noChangeShapeType="1"/>
              </p:cNvSpPr>
              <p:nvPr/>
            </p:nvSpPr>
            <p:spPr bwMode="auto">
              <a:xfrm>
                <a:off x="188" y="18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9" name="Line 800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0" name="Line 801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1" name="Line 80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2" name="Line 803"/>
              <p:cNvSpPr>
                <a:spLocks noChangeAspect="1" noChangeShapeType="1"/>
              </p:cNvSpPr>
              <p:nvPr/>
            </p:nvSpPr>
            <p:spPr bwMode="auto">
              <a:xfrm flipV="1">
                <a:off x="199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3" name="Line 804"/>
              <p:cNvSpPr>
                <a:spLocks noChangeAspect="1" noChangeShapeType="1"/>
              </p:cNvSpPr>
              <p:nvPr/>
            </p:nvSpPr>
            <p:spPr bwMode="auto">
              <a:xfrm flipV="1">
                <a:off x="203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4" name="Line 8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2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5" name="Line 806"/>
              <p:cNvSpPr>
                <a:spLocks noChangeAspect="1" noChangeShapeType="1"/>
              </p:cNvSpPr>
              <p:nvPr/>
            </p:nvSpPr>
            <p:spPr bwMode="auto">
              <a:xfrm flipV="1">
                <a:off x="202" y="19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6" name="Line 807"/>
              <p:cNvSpPr>
                <a:spLocks noChangeAspect="1" noChangeShapeType="1"/>
              </p:cNvSpPr>
              <p:nvPr/>
            </p:nvSpPr>
            <p:spPr bwMode="auto">
              <a:xfrm flipV="1">
                <a:off x="206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7" name="Line 808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8" name="Line 80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9" name="Line 810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0" name="Line 811"/>
              <p:cNvSpPr>
                <a:spLocks noChangeAspect="1" noChangeShapeType="1"/>
              </p:cNvSpPr>
              <p:nvPr/>
            </p:nvSpPr>
            <p:spPr bwMode="auto">
              <a:xfrm flipV="1">
                <a:off x="199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1" name="Line 812"/>
              <p:cNvSpPr>
                <a:spLocks noChangeAspect="1" noChangeShapeType="1"/>
              </p:cNvSpPr>
              <p:nvPr/>
            </p:nvSpPr>
            <p:spPr bwMode="auto">
              <a:xfrm flipV="1">
                <a:off x="200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2" name="Line 813"/>
              <p:cNvSpPr>
                <a:spLocks noChangeAspect="1" noChangeShapeType="1"/>
              </p:cNvSpPr>
              <p:nvPr/>
            </p:nvSpPr>
            <p:spPr bwMode="auto">
              <a:xfrm flipV="1">
                <a:off x="202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3" name="Line 8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4" name="Line 815"/>
              <p:cNvSpPr>
                <a:spLocks noChangeAspect="1" noChangeShapeType="1"/>
              </p:cNvSpPr>
              <p:nvPr/>
            </p:nvSpPr>
            <p:spPr bwMode="auto">
              <a:xfrm flipV="1">
                <a:off x="198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5" name="Line 816"/>
              <p:cNvSpPr>
                <a:spLocks noChangeAspect="1" noChangeShapeType="1"/>
              </p:cNvSpPr>
              <p:nvPr/>
            </p:nvSpPr>
            <p:spPr bwMode="auto">
              <a:xfrm flipV="1">
                <a:off x="199" y="187"/>
                <a:ext cx="4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6" name="Line 817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5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7" name="Line 818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8" name="Line 819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9" name="Line 8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0" name="Line 8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1" name="Line 822"/>
              <p:cNvSpPr>
                <a:spLocks noChangeAspect="1" noChangeShapeType="1"/>
              </p:cNvSpPr>
              <p:nvPr/>
            </p:nvSpPr>
            <p:spPr bwMode="auto">
              <a:xfrm flipV="1">
                <a:off x="193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2" name="Line 8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3" name="Line 824"/>
              <p:cNvSpPr>
                <a:spLocks noChangeAspect="1" noChangeShapeType="1"/>
              </p:cNvSpPr>
              <p:nvPr/>
            </p:nvSpPr>
            <p:spPr bwMode="auto">
              <a:xfrm flipV="1">
                <a:off x="191" y="190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4" name="Line 8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187"/>
                <a:ext cx="5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5" name="Line 826"/>
              <p:cNvSpPr>
                <a:spLocks noChangeAspect="1" noChangeShapeType="1"/>
              </p:cNvSpPr>
              <p:nvPr/>
            </p:nvSpPr>
            <p:spPr bwMode="auto">
              <a:xfrm>
                <a:off x="191" y="187"/>
                <a:ext cx="7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" name="Line 82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7" name="Line 828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8" name="Line 8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1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9" name="Line 830"/>
              <p:cNvSpPr>
                <a:spLocks noChangeAspect="1" noChangeShapeType="1"/>
              </p:cNvSpPr>
              <p:nvPr/>
            </p:nvSpPr>
            <p:spPr bwMode="auto">
              <a:xfrm flipV="1">
                <a:off x="196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0" name="Line 831"/>
              <p:cNvSpPr>
                <a:spLocks noChangeAspect="1" noChangeShapeType="1"/>
              </p:cNvSpPr>
              <p:nvPr/>
            </p:nvSpPr>
            <p:spPr bwMode="auto">
              <a:xfrm flipV="1">
                <a:off x="196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1" name="Line 8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2" name="Line 833"/>
              <p:cNvSpPr>
                <a:spLocks noChangeAspect="1" noChangeShapeType="1"/>
              </p:cNvSpPr>
              <p:nvPr/>
            </p:nvSpPr>
            <p:spPr bwMode="auto">
              <a:xfrm flipV="1">
                <a:off x="194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3" name="Line 8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4" name="Line 835"/>
              <p:cNvSpPr>
                <a:spLocks noChangeAspect="1" noChangeShapeType="1"/>
              </p:cNvSpPr>
              <p:nvPr/>
            </p:nvSpPr>
            <p:spPr bwMode="auto">
              <a:xfrm>
                <a:off x="193" y="187"/>
                <a:ext cx="5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5" name="Line 836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6" name="Line 83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7" name="Line 838"/>
              <p:cNvSpPr>
                <a:spLocks noChangeAspect="1" noChangeShapeType="1"/>
              </p:cNvSpPr>
              <p:nvPr/>
            </p:nvSpPr>
            <p:spPr bwMode="auto">
              <a:xfrm flipV="1">
                <a:off x="197" y="21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8" name="Line 839"/>
              <p:cNvSpPr>
                <a:spLocks noChangeAspect="1" noChangeShapeType="1"/>
              </p:cNvSpPr>
              <p:nvPr/>
            </p:nvSpPr>
            <p:spPr bwMode="auto">
              <a:xfrm flipV="1">
                <a:off x="199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9" name="Line 8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0" name="Line 84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1" name="Line 842"/>
              <p:cNvSpPr>
                <a:spLocks noChangeAspect="1" noChangeShapeType="1"/>
              </p:cNvSpPr>
              <p:nvPr/>
            </p:nvSpPr>
            <p:spPr bwMode="auto">
              <a:xfrm flipV="1">
                <a:off x="197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2" name="Line 84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3" name="Line 84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4" name="Line 845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5" name="Line 846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6" name="Line 84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7" name="Line 8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8" name="Line 849"/>
              <p:cNvSpPr>
                <a:spLocks noChangeAspect="1" noChangeShapeType="1"/>
              </p:cNvSpPr>
              <p:nvPr/>
            </p:nvSpPr>
            <p:spPr bwMode="auto">
              <a:xfrm flipV="1">
                <a:off x="196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9" name="Line 8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0" name="Line 85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1" name="Line 852"/>
              <p:cNvSpPr>
                <a:spLocks noChangeAspect="1" noChangeShapeType="1"/>
              </p:cNvSpPr>
              <p:nvPr/>
            </p:nvSpPr>
            <p:spPr bwMode="auto">
              <a:xfrm flipV="1">
                <a:off x="194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2" name="Line 853"/>
              <p:cNvSpPr>
                <a:spLocks noChangeAspect="1" noChangeShapeType="1"/>
              </p:cNvSpPr>
              <p:nvPr/>
            </p:nvSpPr>
            <p:spPr bwMode="auto">
              <a:xfrm>
                <a:off x="196" y="187"/>
                <a:ext cx="2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3" name="Line 85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4" name="Line 855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5" name="Line 856"/>
              <p:cNvSpPr>
                <a:spLocks noChangeAspect="1" noChangeShapeType="1"/>
              </p:cNvSpPr>
              <p:nvPr/>
            </p:nvSpPr>
            <p:spPr bwMode="auto">
              <a:xfrm flipV="1">
                <a:off x="198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6" name="Line 8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7" name="Line 858"/>
              <p:cNvSpPr>
                <a:spLocks noChangeAspect="1" noChangeShapeType="1"/>
              </p:cNvSpPr>
              <p:nvPr/>
            </p:nvSpPr>
            <p:spPr bwMode="auto">
              <a:xfrm flipV="1">
                <a:off x="194" y="20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8" name="Line 859"/>
              <p:cNvSpPr>
                <a:spLocks noChangeAspect="1" noChangeShapeType="1"/>
              </p:cNvSpPr>
              <p:nvPr/>
            </p:nvSpPr>
            <p:spPr bwMode="auto">
              <a:xfrm flipV="1">
                <a:off x="196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9" name="Line 860"/>
              <p:cNvSpPr>
                <a:spLocks noChangeAspect="1" noChangeShapeType="1"/>
              </p:cNvSpPr>
              <p:nvPr/>
            </p:nvSpPr>
            <p:spPr bwMode="auto">
              <a:xfrm flipV="1">
                <a:off x="197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0" name="Line 861"/>
              <p:cNvSpPr>
                <a:spLocks noChangeAspect="1" noChangeShapeType="1"/>
              </p:cNvSpPr>
              <p:nvPr/>
            </p:nvSpPr>
            <p:spPr bwMode="auto">
              <a:xfrm flipV="1">
                <a:off x="199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1" name="Line 862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2" name="Line 86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3" name="Line 864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4" name="Line 865"/>
              <p:cNvSpPr>
                <a:spLocks noChangeAspect="1" noChangeShapeType="1"/>
              </p:cNvSpPr>
              <p:nvPr/>
            </p:nvSpPr>
            <p:spPr bwMode="auto">
              <a:xfrm flipV="1">
                <a:off x="199" y="21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5" name="Line 8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6" name="Line 867"/>
              <p:cNvSpPr>
                <a:spLocks noChangeAspect="1" noChangeShapeType="1"/>
              </p:cNvSpPr>
              <p:nvPr/>
            </p:nvSpPr>
            <p:spPr bwMode="auto">
              <a:xfrm flipV="1">
                <a:off x="200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7" name="Line 86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7"/>
                <a:ext cx="8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8" name="Line 869"/>
              <p:cNvSpPr>
                <a:spLocks noChangeAspect="1" noChangeShapeType="1"/>
              </p:cNvSpPr>
              <p:nvPr/>
            </p:nvSpPr>
            <p:spPr bwMode="auto">
              <a:xfrm flipV="1">
                <a:off x="196" y="190"/>
                <a:ext cx="7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9" name="Line 8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1" y="187"/>
                <a:ext cx="2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0" name="Line 871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3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1" name="Line 872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2" name="Line 873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3" name="Line 874"/>
              <p:cNvSpPr>
                <a:spLocks noChangeAspect="1" noChangeShapeType="1"/>
              </p:cNvSpPr>
              <p:nvPr/>
            </p:nvSpPr>
            <p:spPr bwMode="auto">
              <a:xfrm flipV="1">
                <a:off x="198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4" name="Line 875"/>
              <p:cNvSpPr>
                <a:spLocks noChangeAspect="1" noChangeShapeType="1"/>
              </p:cNvSpPr>
              <p:nvPr/>
            </p:nvSpPr>
            <p:spPr bwMode="auto">
              <a:xfrm flipV="1">
                <a:off x="201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5" name="Line 8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203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6" name="Line 877"/>
              <p:cNvSpPr>
                <a:spLocks noChangeAspect="1" noChangeShapeType="1"/>
              </p:cNvSpPr>
              <p:nvPr/>
            </p:nvSpPr>
            <p:spPr bwMode="auto">
              <a:xfrm flipV="1">
                <a:off x="200" y="19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7" name="Line 878"/>
              <p:cNvSpPr>
                <a:spLocks noChangeAspect="1" noChangeShapeType="1"/>
              </p:cNvSpPr>
              <p:nvPr/>
            </p:nvSpPr>
            <p:spPr bwMode="auto">
              <a:xfrm flipV="1">
                <a:off x="203" y="19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8" name="Line 879"/>
              <p:cNvSpPr>
                <a:spLocks noChangeAspect="1" noChangeShapeType="1"/>
              </p:cNvSpPr>
              <p:nvPr/>
            </p:nvSpPr>
            <p:spPr bwMode="auto">
              <a:xfrm flipV="1">
                <a:off x="207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9" name="Line 880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0" name="Line 88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1" name="Line 8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2" name="Line 883"/>
              <p:cNvSpPr>
                <a:spLocks noChangeAspect="1" noChangeShapeType="1"/>
              </p:cNvSpPr>
              <p:nvPr/>
            </p:nvSpPr>
            <p:spPr bwMode="auto">
              <a:xfrm flipV="1">
                <a:off x="197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3" name="Line 884"/>
              <p:cNvSpPr>
                <a:spLocks noChangeAspect="1" noChangeShapeType="1"/>
              </p:cNvSpPr>
              <p:nvPr/>
            </p:nvSpPr>
            <p:spPr bwMode="auto">
              <a:xfrm flipV="1">
                <a:off x="197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4" name="Line 885"/>
              <p:cNvSpPr>
                <a:spLocks noChangeAspect="1" noChangeShapeType="1"/>
              </p:cNvSpPr>
              <p:nvPr/>
            </p:nvSpPr>
            <p:spPr bwMode="auto">
              <a:xfrm flipV="1">
                <a:off x="199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5" name="Line 8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97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6" name="Line 887"/>
              <p:cNvSpPr>
                <a:spLocks noChangeAspect="1" noChangeShapeType="1"/>
              </p:cNvSpPr>
              <p:nvPr/>
            </p:nvSpPr>
            <p:spPr bwMode="auto">
              <a:xfrm flipV="1">
                <a:off x="198" y="190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7" name="Line 888"/>
              <p:cNvSpPr>
                <a:spLocks noChangeAspect="1" noChangeShapeType="1"/>
              </p:cNvSpPr>
              <p:nvPr/>
            </p:nvSpPr>
            <p:spPr bwMode="auto">
              <a:xfrm flipV="1">
                <a:off x="201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8" name="Line 889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3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9" name="Line 890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0" name="Line 891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1" name="Line 892"/>
              <p:cNvSpPr>
                <a:spLocks noChangeAspect="1" noChangeShapeType="1"/>
              </p:cNvSpPr>
              <p:nvPr/>
            </p:nvSpPr>
            <p:spPr bwMode="auto">
              <a:xfrm flipV="1">
                <a:off x="198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2" name="Line 8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3" name="Line 894"/>
              <p:cNvSpPr>
                <a:spLocks noChangeAspect="1" noChangeShapeType="1"/>
              </p:cNvSpPr>
              <p:nvPr/>
            </p:nvSpPr>
            <p:spPr bwMode="auto">
              <a:xfrm flipV="1">
                <a:off x="196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4" name="Line 89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5" name="Line 89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6" name="Line 897"/>
              <p:cNvSpPr>
                <a:spLocks noChangeAspect="1" noChangeShapeType="1"/>
              </p:cNvSpPr>
              <p:nvPr/>
            </p:nvSpPr>
            <p:spPr bwMode="auto">
              <a:xfrm flipV="1">
                <a:off x="193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7" name="Line 898"/>
              <p:cNvSpPr>
                <a:spLocks noChangeAspect="1" noChangeShapeType="1"/>
              </p:cNvSpPr>
              <p:nvPr/>
            </p:nvSpPr>
            <p:spPr bwMode="auto">
              <a:xfrm>
                <a:off x="196" y="187"/>
                <a:ext cx="2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8" name="Line 89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9" name="Line 90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0" name="Line 90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1" name="Line 902"/>
              <p:cNvSpPr>
                <a:spLocks noChangeAspect="1" noChangeShapeType="1"/>
              </p:cNvSpPr>
              <p:nvPr/>
            </p:nvSpPr>
            <p:spPr bwMode="auto">
              <a:xfrm flipV="1">
                <a:off x="193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2" name="Line 9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20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3" name="Line 904"/>
              <p:cNvSpPr>
                <a:spLocks noChangeAspect="1" noChangeShapeType="1"/>
              </p:cNvSpPr>
              <p:nvPr/>
            </p:nvSpPr>
            <p:spPr bwMode="auto">
              <a:xfrm flipV="1">
                <a:off x="190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4" name="Line 9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5" name="Line 90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6" name="Line 907"/>
              <p:cNvSpPr>
                <a:spLocks noChangeAspect="1" noChangeShapeType="1"/>
              </p:cNvSpPr>
              <p:nvPr/>
            </p:nvSpPr>
            <p:spPr bwMode="auto">
              <a:xfrm>
                <a:off x="189" y="1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7" name="Line 908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8" name="Line 90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9" name="Line 910"/>
              <p:cNvSpPr>
                <a:spLocks noChangeAspect="1" noChangeShapeType="1"/>
              </p:cNvSpPr>
              <p:nvPr/>
            </p:nvSpPr>
            <p:spPr bwMode="auto">
              <a:xfrm flipV="1">
                <a:off x="196" y="21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0" name="Line 9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0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1" name="Line 912"/>
              <p:cNvSpPr>
                <a:spLocks noChangeAspect="1" noChangeShapeType="1"/>
              </p:cNvSpPr>
              <p:nvPr/>
            </p:nvSpPr>
            <p:spPr bwMode="auto">
              <a:xfrm flipV="1">
                <a:off x="195" y="203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2" name="Line 9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3" name="Line 914"/>
              <p:cNvSpPr>
                <a:spLocks noChangeAspect="1" noChangeShapeType="1"/>
              </p:cNvSpPr>
              <p:nvPr/>
            </p:nvSpPr>
            <p:spPr bwMode="auto">
              <a:xfrm flipV="1">
                <a:off x="196" y="19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4" name="Line 9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5" name="Line 916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6" name="Line 91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7" name="Line 918"/>
              <p:cNvSpPr>
                <a:spLocks noChangeAspect="1" noChangeShapeType="1"/>
              </p:cNvSpPr>
              <p:nvPr/>
            </p:nvSpPr>
            <p:spPr bwMode="auto">
              <a:xfrm flipV="1">
                <a:off x="198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8" name="Line 9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9" name="Line 920"/>
              <p:cNvSpPr>
                <a:spLocks noChangeAspect="1" noChangeShapeType="1"/>
              </p:cNvSpPr>
              <p:nvPr/>
            </p:nvSpPr>
            <p:spPr bwMode="auto">
              <a:xfrm flipV="1">
                <a:off x="196" y="209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0" name="Line 92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1" name="Line 922"/>
              <p:cNvSpPr>
                <a:spLocks noChangeAspect="1" noChangeShapeType="1"/>
              </p:cNvSpPr>
              <p:nvPr/>
            </p:nvSpPr>
            <p:spPr bwMode="auto">
              <a:xfrm flipV="1">
                <a:off x="199" y="19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2" name="Line 923"/>
              <p:cNvSpPr>
                <a:spLocks noChangeAspect="1" noChangeShapeType="1"/>
              </p:cNvSpPr>
              <p:nvPr/>
            </p:nvSpPr>
            <p:spPr bwMode="auto">
              <a:xfrm flipV="1">
                <a:off x="199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3" name="Line 92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0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4" name="Line 925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2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5" name="Line 926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6" name="Line 92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2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7" name="Line 9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" name="Line 929"/>
              <p:cNvSpPr>
                <a:spLocks noChangeAspect="1" noChangeShapeType="1"/>
              </p:cNvSpPr>
              <p:nvPr/>
            </p:nvSpPr>
            <p:spPr bwMode="auto">
              <a:xfrm flipV="1">
                <a:off x="194" y="20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9" name="Line 930"/>
              <p:cNvSpPr>
                <a:spLocks noChangeAspect="1" noChangeShapeType="1"/>
              </p:cNvSpPr>
              <p:nvPr/>
            </p:nvSpPr>
            <p:spPr bwMode="auto">
              <a:xfrm flipV="1">
                <a:off x="197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0" name="Line 9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197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1" name="Line 932"/>
              <p:cNvSpPr>
                <a:spLocks noChangeAspect="1" noChangeShapeType="1"/>
              </p:cNvSpPr>
              <p:nvPr/>
            </p:nvSpPr>
            <p:spPr bwMode="auto">
              <a:xfrm flipV="1">
                <a:off x="193" y="190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2" name="Line 93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87"/>
                <a:ext cx="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3" name="Line 934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4" name="Line 935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4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5" name="Line 93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2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6" name="Line 937"/>
              <p:cNvSpPr>
                <a:spLocks noChangeAspect="1" noChangeShapeType="1"/>
              </p:cNvSpPr>
              <p:nvPr/>
            </p:nvSpPr>
            <p:spPr bwMode="auto">
              <a:xfrm flipV="1">
                <a:off x="194" y="21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7" name="Line 938"/>
              <p:cNvSpPr>
                <a:spLocks noChangeAspect="1" noChangeShapeType="1"/>
              </p:cNvSpPr>
              <p:nvPr/>
            </p:nvSpPr>
            <p:spPr bwMode="auto">
              <a:xfrm flipV="1">
                <a:off x="198" y="209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8" name="Line 939"/>
              <p:cNvSpPr>
                <a:spLocks noChangeAspect="1" noChangeShapeType="1"/>
              </p:cNvSpPr>
              <p:nvPr/>
            </p:nvSpPr>
            <p:spPr bwMode="auto">
              <a:xfrm flipV="1">
                <a:off x="200" y="20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9" name="Line 9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7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0" name="Line 941"/>
              <p:cNvSpPr>
                <a:spLocks noChangeAspect="1" noChangeShapeType="1"/>
              </p:cNvSpPr>
              <p:nvPr/>
            </p:nvSpPr>
            <p:spPr bwMode="auto">
              <a:xfrm flipV="1">
                <a:off x="197" y="190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1" name="Line 9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187"/>
                <a:ext cx="3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2" name="Line 943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3" name="Line 944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4" name="Line 94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6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5" name="Line 946"/>
              <p:cNvSpPr>
                <a:spLocks noChangeAspect="1" noChangeShapeType="1"/>
              </p:cNvSpPr>
              <p:nvPr/>
            </p:nvSpPr>
            <p:spPr bwMode="auto">
              <a:xfrm flipV="1">
                <a:off x="197" y="26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6" name="Line 94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56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7" name="Line 948"/>
              <p:cNvSpPr>
                <a:spLocks noChangeAspect="1" noChangeShapeType="1"/>
              </p:cNvSpPr>
              <p:nvPr/>
            </p:nvSpPr>
            <p:spPr bwMode="auto">
              <a:xfrm flipV="1">
                <a:off x="196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8" name="Line 949"/>
              <p:cNvSpPr>
                <a:spLocks noChangeAspect="1" noChangeShapeType="1"/>
              </p:cNvSpPr>
              <p:nvPr/>
            </p:nvSpPr>
            <p:spPr bwMode="auto">
              <a:xfrm flipV="1">
                <a:off x="198" y="24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9" name="Line 950"/>
              <p:cNvSpPr>
                <a:spLocks noChangeAspect="1" noChangeShapeType="1"/>
              </p:cNvSpPr>
              <p:nvPr/>
            </p:nvSpPr>
            <p:spPr bwMode="auto">
              <a:xfrm flipV="1">
                <a:off x="199" y="237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0" name="Line 95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31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1" name="Line 952"/>
              <p:cNvSpPr>
                <a:spLocks noChangeAspect="1" noChangeShapeType="1"/>
              </p:cNvSpPr>
              <p:nvPr/>
            </p:nvSpPr>
            <p:spPr bwMode="auto">
              <a:xfrm flipV="1">
                <a:off x="195" y="225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2" name="Line 95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8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3" name="Line 954"/>
              <p:cNvSpPr>
                <a:spLocks noChangeAspect="1" noChangeShapeType="1"/>
              </p:cNvSpPr>
              <p:nvPr/>
            </p:nvSpPr>
            <p:spPr bwMode="auto">
              <a:xfrm flipV="1">
                <a:off x="197" y="21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4" name="Line 95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5" name="Line 9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199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55" name="Group 957"/>
            <p:cNvGrpSpPr>
              <a:grpSpLocks noChangeAspect="1"/>
            </p:cNvGrpSpPr>
            <p:nvPr/>
          </p:nvGrpSpPr>
          <p:grpSpPr bwMode="auto">
            <a:xfrm>
              <a:off x="1049" y="396"/>
              <a:ext cx="35" cy="149"/>
              <a:chOff x="182" y="187"/>
              <a:chExt cx="35" cy="149"/>
            </a:xfrm>
          </p:grpSpPr>
          <p:sp>
            <p:nvSpPr>
              <p:cNvPr id="756" name="Line 958"/>
              <p:cNvSpPr>
                <a:spLocks noChangeAspect="1" noChangeShapeType="1"/>
              </p:cNvSpPr>
              <p:nvPr/>
            </p:nvSpPr>
            <p:spPr bwMode="auto">
              <a:xfrm flipV="1">
                <a:off x="196" y="1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7" name="Line 95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8" name="Line 960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9" name="Line 96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0" name="Line 962"/>
              <p:cNvSpPr>
                <a:spLocks noChangeAspect="1" noChangeShapeType="1"/>
              </p:cNvSpPr>
              <p:nvPr/>
            </p:nvSpPr>
            <p:spPr bwMode="auto">
              <a:xfrm flipV="1">
                <a:off x="198" y="26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1" name="Line 96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6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2" name="Line 9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56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3" name="Line 9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4" name="Line 9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244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5" name="Line 967"/>
              <p:cNvSpPr>
                <a:spLocks noChangeAspect="1" noChangeShapeType="1"/>
              </p:cNvSpPr>
              <p:nvPr/>
            </p:nvSpPr>
            <p:spPr bwMode="auto">
              <a:xfrm flipV="1">
                <a:off x="189" y="237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6" name="Line 968"/>
              <p:cNvSpPr>
                <a:spLocks noChangeAspect="1" noChangeShapeType="1"/>
              </p:cNvSpPr>
              <p:nvPr/>
            </p:nvSpPr>
            <p:spPr bwMode="auto">
              <a:xfrm flipV="1">
                <a:off x="189" y="231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7" name="Line 96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225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8" name="Line 9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" y="218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9" name="Line 971"/>
              <p:cNvSpPr>
                <a:spLocks noChangeAspect="1" noChangeShapeType="1"/>
              </p:cNvSpPr>
              <p:nvPr/>
            </p:nvSpPr>
            <p:spPr bwMode="auto">
              <a:xfrm flipV="1">
                <a:off x="185" y="21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0" name="Line 97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" y="206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1" name="Line 973"/>
              <p:cNvSpPr>
                <a:spLocks noChangeAspect="1" noChangeShapeType="1"/>
              </p:cNvSpPr>
              <p:nvPr/>
            </p:nvSpPr>
            <p:spPr bwMode="auto">
              <a:xfrm flipV="1">
                <a:off x="185" y="19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2" name="Line 9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3" y="1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3" name="Line 97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2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4" name="Line 976"/>
              <p:cNvSpPr>
                <a:spLocks noChangeAspect="1" noChangeShapeType="1"/>
              </p:cNvSpPr>
              <p:nvPr/>
            </p:nvSpPr>
            <p:spPr bwMode="auto">
              <a:xfrm>
                <a:off x="182" y="187"/>
                <a:ext cx="16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5" name="Line 97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6" name="Line 978"/>
              <p:cNvSpPr>
                <a:spLocks noChangeAspect="1" noChangeShapeType="1"/>
              </p:cNvSpPr>
              <p:nvPr/>
            </p:nvSpPr>
            <p:spPr bwMode="auto">
              <a:xfrm flipV="1">
                <a:off x="198" y="26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7" name="Line 9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6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8" name="Line 9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56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9" name="Line 981"/>
              <p:cNvSpPr>
                <a:spLocks noChangeAspect="1" noChangeShapeType="1"/>
              </p:cNvSpPr>
              <p:nvPr/>
            </p:nvSpPr>
            <p:spPr bwMode="auto">
              <a:xfrm flipV="1">
                <a:off x="197" y="25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0" name="Line 9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44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1" name="Line 983"/>
              <p:cNvSpPr>
                <a:spLocks noChangeAspect="1" noChangeShapeType="1"/>
              </p:cNvSpPr>
              <p:nvPr/>
            </p:nvSpPr>
            <p:spPr bwMode="auto">
              <a:xfrm flipV="1">
                <a:off x="196" y="237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2" name="Line 98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31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3" name="Line 9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4" name="Line 986"/>
              <p:cNvSpPr>
                <a:spLocks noChangeAspect="1" noChangeShapeType="1"/>
              </p:cNvSpPr>
              <p:nvPr/>
            </p:nvSpPr>
            <p:spPr bwMode="auto">
              <a:xfrm flipV="1">
                <a:off x="196" y="218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5" name="Line 98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2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6" name="Line 988"/>
              <p:cNvSpPr>
                <a:spLocks noChangeAspect="1" noChangeShapeType="1"/>
              </p:cNvSpPr>
              <p:nvPr/>
            </p:nvSpPr>
            <p:spPr bwMode="auto">
              <a:xfrm flipV="1">
                <a:off x="194" y="20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7" name="Line 98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19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8" name="Line 99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9" name="Line 991"/>
              <p:cNvSpPr>
                <a:spLocks noChangeAspect="1" noChangeShapeType="1"/>
              </p:cNvSpPr>
              <p:nvPr/>
            </p:nvSpPr>
            <p:spPr bwMode="auto">
              <a:xfrm flipV="1">
                <a:off x="194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0" name="Line 992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1" name="Line 99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2" name="Line 99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6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3" name="Line 99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63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4" name="Line 996"/>
              <p:cNvSpPr>
                <a:spLocks noChangeAspect="1" noChangeShapeType="1"/>
              </p:cNvSpPr>
              <p:nvPr/>
            </p:nvSpPr>
            <p:spPr bwMode="auto">
              <a:xfrm flipV="1">
                <a:off x="193" y="256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5" name="Line 99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6" name="Line 998"/>
              <p:cNvSpPr>
                <a:spLocks noChangeAspect="1" noChangeShapeType="1"/>
              </p:cNvSpPr>
              <p:nvPr/>
            </p:nvSpPr>
            <p:spPr bwMode="auto">
              <a:xfrm flipV="1">
                <a:off x="196" y="244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7" name="Line 9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37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8" name="Line 100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3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9" name="Line 1001"/>
              <p:cNvSpPr>
                <a:spLocks noChangeAspect="1" noChangeShapeType="1"/>
              </p:cNvSpPr>
              <p:nvPr/>
            </p:nvSpPr>
            <p:spPr bwMode="auto">
              <a:xfrm flipV="1">
                <a:off x="196" y="225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0" name="Line 100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18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1" name="Line 10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2" y="21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2" name="Line 1004"/>
              <p:cNvSpPr>
                <a:spLocks noChangeAspect="1" noChangeShapeType="1"/>
              </p:cNvSpPr>
              <p:nvPr/>
            </p:nvSpPr>
            <p:spPr bwMode="auto">
              <a:xfrm flipV="1">
                <a:off x="192" y="206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3" name="Line 10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199"/>
                <a:ext cx="6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4" name="Line 1006"/>
              <p:cNvSpPr>
                <a:spLocks noChangeAspect="1" noChangeShapeType="1"/>
              </p:cNvSpPr>
              <p:nvPr/>
            </p:nvSpPr>
            <p:spPr bwMode="auto">
              <a:xfrm flipV="1">
                <a:off x="191" y="1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5" name="Line 1007"/>
              <p:cNvSpPr>
                <a:spLocks noChangeAspect="1" noChangeShapeType="1"/>
              </p:cNvSpPr>
              <p:nvPr/>
            </p:nvSpPr>
            <p:spPr bwMode="auto">
              <a:xfrm flipV="1">
                <a:off x="194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6" name="Line 1008"/>
              <p:cNvSpPr>
                <a:spLocks noChangeAspect="1" noChangeShapeType="1"/>
              </p:cNvSpPr>
              <p:nvPr/>
            </p:nvSpPr>
            <p:spPr bwMode="auto">
              <a:xfrm>
                <a:off x="195" y="187"/>
                <a:ext cx="3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7" name="Line 100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8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8" name="Line 101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69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9" name="Line 10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6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0" name="Line 1012"/>
              <p:cNvSpPr>
                <a:spLocks noChangeAspect="1" noChangeShapeType="1"/>
              </p:cNvSpPr>
              <p:nvPr/>
            </p:nvSpPr>
            <p:spPr bwMode="auto">
              <a:xfrm flipV="1">
                <a:off x="194" y="256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1" name="Line 10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50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2" name="Line 1014"/>
              <p:cNvSpPr>
                <a:spLocks noChangeAspect="1" noChangeShapeType="1"/>
              </p:cNvSpPr>
              <p:nvPr/>
            </p:nvSpPr>
            <p:spPr bwMode="auto">
              <a:xfrm flipV="1">
                <a:off x="197" y="24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3" name="Line 10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37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4" name="Line 1016"/>
              <p:cNvSpPr>
                <a:spLocks noChangeAspect="1" noChangeShapeType="1"/>
              </p:cNvSpPr>
              <p:nvPr/>
            </p:nvSpPr>
            <p:spPr bwMode="auto">
              <a:xfrm flipV="1">
                <a:off x="193" y="23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5" name="Line 1017"/>
              <p:cNvSpPr>
                <a:spLocks noChangeAspect="1" noChangeShapeType="1"/>
              </p:cNvSpPr>
              <p:nvPr/>
            </p:nvSpPr>
            <p:spPr bwMode="auto">
              <a:xfrm flipV="1">
                <a:off x="193" y="22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6" name="Line 1018"/>
              <p:cNvSpPr>
                <a:spLocks noChangeAspect="1" noChangeShapeType="1"/>
              </p:cNvSpPr>
              <p:nvPr/>
            </p:nvSpPr>
            <p:spPr bwMode="auto">
              <a:xfrm flipV="1">
                <a:off x="194" y="218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7" name="Line 10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1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8" name="Line 102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06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9" name="Line 1021"/>
              <p:cNvSpPr>
                <a:spLocks noChangeAspect="1" noChangeShapeType="1"/>
              </p:cNvSpPr>
              <p:nvPr/>
            </p:nvSpPr>
            <p:spPr bwMode="auto">
              <a:xfrm flipV="1">
                <a:off x="194" y="19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0" name="Line 1022"/>
              <p:cNvSpPr>
                <a:spLocks noChangeAspect="1" noChangeShapeType="1"/>
              </p:cNvSpPr>
              <p:nvPr/>
            </p:nvSpPr>
            <p:spPr bwMode="auto">
              <a:xfrm flipV="1">
                <a:off x="194" y="19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" name="Line 10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2" name="Line 1024"/>
              <p:cNvSpPr>
                <a:spLocks noChangeAspect="1" noChangeShapeType="1"/>
              </p:cNvSpPr>
              <p:nvPr/>
            </p:nvSpPr>
            <p:spPr bwMode="auto">
              <a:xfrm>
                <a:off x="194" y="187"/>
                <a:ext cx="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3" name="Line 1025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4" name="Line 10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305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" name="Line 1027"/>
              <p:cNvSpPr>
                <a:spLocks noChangeAspect="1" noChangeShapeType="1"/>
              </p:cNvSpPr>
              <p:nvPr/>
            </p:nvSpPr>
            <p:spPr bwMode="auto">
              <a:xfrm flipV="1">
                <a:off x="195" y="29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" name="Line 1028"/>
              <p:cNvSpPr>
                <a:spLocks noChangeAspect="1" noChangeShapeType="1"/>
              </p:cNvSpPr>
              <p:nvPr/>
            </p:nvSpPr>
            <p:spPr bwMode="auto">
              <a:xfrm flipV="1">
                <a:off x="198" y="29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7" name="Line 10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8" name="Line 10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80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9" name="Line 1031"/>
              <p:cNvSpPr>
                <a:spLocks noChangeAspect="1" noChangeShapeType="1"/>
              </p:cNvSpPr>
              <p:nvPr/>
            </p:nvSpPr>
            <p:spPr bwMode="auto">
              <a:xfrm flipV="1">
                <a:off x="196" y="274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0" name="Line 10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6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1" name="Line 1033"/>
              <p:cNvSpPr>
                <a:spLocks noChangeAspect="1" noChangeShapeType="1"/>
              </p:cNvSpPr>
              <p:nvPr/>
            </p:nvSpPr>
            <p:spPr bwMode="auto">
              <a:xfrm flipV="1">
                <a:off x="198" y="261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2" name="Line 10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55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3" name="Line 10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49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4" name="Line 1036"/>
              <p:cNvSpPr>
                <a:spLocks noChangeAspect="1" noChangeShapeType="1"/>
              </p:cNvSpPr>
              <p:nvPr/>
            </p:nvSpPr>
            <p:spPr bwMode="auto">
              <a:xfrm flipV="1">
                <a:off x="196" y="242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5" name="Line 1037"/>
              <p:cNvSpPr>
                <a:spLocks noChangeAspect="1" noChangeShapeType="1"/>
              </p:cNvSpPr>
              <p:nvPr/>
            </p:nvSpPr>
            <p:spPr bwMode="auto">
              <a:xfrm flipV="1">
                <a:off x="200" y="23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6" name="Line 103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230"/>
                <a:ext cx="6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7" name="Line 1039"/>
              <p:cNvSpPr>
                <a:spLocks noChangeAspect="1" noChangeShapeType="1"/>
              </p:cNvSpPr>
              <p:nvPr/>
            </p:nvSpPr>
            <p:spPr bwMode="auto">
              <a:xfrm flipV="1">
                <a:off x="195" y="223"/>
                <a:ext cx="6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8" name="Line 10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7"/>
                <a:ext cx="7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9" name="Line 1041"/>
              <p:cNvSpPr>
                <a:spLocks noChangeAspect="1" noChangeShapeType="1"/>
              </p:cNvSpPr>
              <p:nvPr/>
            </p:nvSpPr>
            <p:spPr bwMode="auto">
              <a:xfrm flipV="1">
                <a:off x="194" y="211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0" name="Line 10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04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1" name="Line 104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19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2" name="Line 1044"/>
              <p:cNvSpPr>
                <a:spLocks noChangeAspect="1" noChangeShapeType="1"/>
              </p:cNvSpPr>
              <p:nvPr/>
            </p:nvSpPr>
            <p:spPr bwMode="auto">
              <a:xfrm flipV="1">
                <a:off x="194" y="192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3" name="Line 1045"/>
              <p:cNvSpPr>
                <a:spLocks noChangeAspect="1" noChangeShapeType="1"/>
              </p:cNvSpPr>
              <p:nvPr/>
            </p:nvSpPr>
            <p:spPr bwMode="auto">
              <a:xfrm flipV="1">
                <a:off x="197" y="187"/>
                <a:ext cx="1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4" name="Line 1046"/>
              <p:cNvSpPr>
                <a:spLocks noChangeAspect="1" noChangeShapeType="1"/>
              </p:cNvSpPr>
              <p:nvPr/>
            </p:nvSpPr>
            <p:spPr bwMode="auto">
              <a:xfrm>
                <a:off x="197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5" name="Line 1047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6" name="Line 1048"/>
              <p:cNvSpPr>
                <a:spLocks noChangeAspect="1" noChangeShapeType="1"/>
              </p:cNvSpPr>
              <p:nvPr/>
            </p:nvSpPr>
            <p:spPr bwMode="auto">
              <a:xfrm flipV="1">
                <a:off x="198" y="305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7" name="Line 104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99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8" name="Line 10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9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9" name="Line 1051"/>
              <p:cNvSpPr>
                <a:spLocks noChangeAspect="1" noChangeShapeType="1"/>
              </p:cNvSpPr>
              <p:nvPr/>
            </p:nvSpPr>
            <p:spPr bwMode="auto">
              <a:xfrm flipV="1">
                <a:off x="196" y="28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0" name="Line 1052"/>
              <p:cNvSpPr>
                <a:spLocks noChangeAspect="1" noChangeShapeType="1"/>
              </p:cNvSpPr>
              <p:nvPr/>
            </p:nvSpPr>
            <p:spPr bwMode="auto">
              <a:xfrm flipV="1">
                <a:off x="199" y="280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1" name="Line 105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74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2" name="Line 1054"/>
              <p:cNvSpPr>
                <a:spLocks noChangeAspect="1" noChangeShapeType="1"/>
              </p:cNvSpPr>
              <p:nvPr/>
            </p:nvSpPr>
            <p:spPr bwMode="auto">
              <a:xfrm flipV="1">
                <a:off x="198" y="268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3" name="Line 1055"/>
              <p:cNvSpPr>
                <a:spLocks noChangeAspect="1" noChangeShapeType="1"/>
              </p:cNvSpPr>
              <p:nvPr/>
            </p:nvSpPr>
            <p:spPr bwMode="auto">
              <a:xfrm flipV="1">
                <a:off x="198" y="261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4" name="Line 10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8" y="255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5" name="Line 1057"/>
              <p:cNvSpPr>
                <a:spLocks noChangeAspect="1" noChangeShapeType="1"/>
              </p:cNvSpPr>
              <p:nvPr/>
            </p:nvSpPr>
            <p:spPr bwMode="auto">
              <a:xfrm flipV="1">
                <a:off x="198" y="24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6" name="Line 1058"/>
              <p:cNvSpPr>
                <a:spLocks noChangeAspect="1" noChangeShapeType="1"/>
              </p:cNvSpPr>
              <p:nvPr/>
            </p:nvSpPr>
            <p:spPr bwMode="auto">
              <a:xfrm flipV="1">
                <a:off x="198" y="242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7" name="Line 105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36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8" name="Line 1060"/>
              <p:cNvSpPr>
                <a:spLocks noChangeAspect="1" noChangeShapeType="1"/>
              </p:cNvSpPr>
              <p:nvPr/>
            </p:nvSpPr>
            <p:spPr bwMode="auto">
              <a:xfrm flipV="1">
                <a:off x="197" y="230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9" name="Line 10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23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0" name="Line 1062"/>
              <p:cNvSpPr>
                <a:spLocks noChangeAspect="1" noChangeShapeType="1"/>
              </p:cNvSpPr>
              <p:nvPr/>
            </p:nvSpPr>
            <p:spPr bwMode="auto">
              <a:xfrm flipV="1">
                <a:off x="196" y="21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1" name="Line 1063"/>
              <p:cNvSpPr>
                <a:spLocks noChangeAspect="1" noChangeShapeType="1"/>
              </p:cNvSpPr>
              <p:nvPr/>
            </p:nvSpPr>
            <p:spPr bwMode="auto">
              <a:xfrm flipV="1">
                <a:off x="197" y="211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2" name="Line 10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04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3" name="Line 10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9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4" name="Line 1066"/>
              <p:cNvSpPr>
                <a:spLocks noChangeAspect="1" noChangeShapeType="1"/>
              </p:cNvSpPr>
              <p:nvPr/>
            </p:nvSpPr>
            <p:spPr bwMode="auto">
              <a:xfrm flipV="1">
                <a:off x="197" y="19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5" name="Line 106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187"/>
                <a:ext cx="2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6" name="Line 1068"/>
              <p:cNvSpPr>
                <a:spLocks noChangeAspect="1" noChangeShapeType="1"/>
              </p:cNvSpPr>
              <p:nvPr/>
            </p:nvSpPr>
            <p:spPr bwMode="auto">
              <a:xfrm>
                <a:off x="197" y="187"/>
                <a:ext cx="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7" name="Line 106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8" name="Line 10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305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9" name="Line 1071"/>
              <p:cNvSpPr>
                <a:spLocks noChangeAspect="1" noChangeShapeType="1"/>
              </p:cNvSpPr>
              <p:nvPr/>
            </p:nvSpPr>
            <p:spPr bwMode="auto">
              <a:xfrm flipV="1">
                <a:off x="194" y="299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0" name="Line 107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7" y="29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1" name="Line 107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2" name="Line 1074"/>
              <p:cNvSpPr>
                <a:spLocks noChangeAspect="1" noChangeShapeType="1"/>
              </p:cNvSpPr>
              <p:nvPr/>
            </p:nvSpPr>
            <p:spPr bwMode="auto">
              <a:xfrm flipV="1">
                <a:off x="196" y="280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3" name="Line 107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" y="274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4" name="Line 1076"/>
              <p:cNvSpPr>
                <a:spLocks noChangeAspect="1" noChangeShapeType="1"/>
              </p:cNvSpPr>
              <p:nvPr/>
            </p:nvSpPr>
            <p:spPr bwMode="auto">
              <a:xfrm flipV="1">
                <a:off x="191" y="26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5" name="Line 107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2" y="261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6" name="Line 1078"/>
              <p:cNvSpPr>
                <a:spLocks noChangeAspect="1" noChangeShapeType="1"/>
              </p:cNvSpPr>
              <p:nvPr/>
            </p:nvSpPr>
            <p:spPr bwMode="auto">
              <a:xfrm flipV="1">
                <a:off x="192" y="255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7" name="Line 1079"/>
              <p:cNvSpPr>
                <a:spLocks noChangeAspect="1" noChangeShapeType="1"/>
              </p:cNvSpPr>
              <p:nvPr/>
            </p:nvSpPr>
            <p:spPr bwMode="auto">
              <a:xfrm flipV="1">
                <a:off x="194" y="24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8" name="Line 108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42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9" name="Line 108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3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0" name="Line 10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0" y="23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1" name="Line 1083"/>
              <p:cNvSpPr>
                <a:spLocks noChangeAspect="1" noChangeShapeType="1"/>
              </p:cNvSpPr>
              <p:nvPr/>
            </p:nvSpPr>
            <p:spPr bwMode="auto">
              <a:xfrm flipV="1">
                <a:off x="190" y="223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2" name="Line 108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21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3" name="Line 10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21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4" name="Line 1086"/>
              <p:cNvSpPr>
                <a:spLocks noChangeAspect="1" noChangeShapeType="1"/>
              </p:cNvSpPr>
              <p:nvPr/>
            </p:nvSpPr>
            <p:spPr bwMode="auto">
              <a:xfrm flipV="1">
                <a:off x="188" y="204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5" name="Line 108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7" y="198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6" name="Line 1088"/>
              <p:cNvSpPr>
                <a:spLocks noChangeAspect="1" noChangeShapeType="1"/>
              </p:cNvSpPr>
              <p:nvPr/>
            </p:nvSpPr>
            <p:spPr bwMode="auto">
              <a:xfrm flipV="1">
                <a:off x="187" y="192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7" name="Line 108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187"/>
                <a:ext cx="3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8" name="Line 1090"/>
              <p:cNvSpPr>
                <a:spLocks noChangeAspect="1" noChangeShapeType="1"/>
              </p:cNvSpPr>
              <p:nvPr/>
            </p:nvSpPr>
            <p:spPr bwMode="auto">
              <a:xfrm>
                <a:off x="189" y="1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9" name="Line 1091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2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0" name="Line 1092"/>
              <p:cNvSpPr>
                <a:spLocks noChangeAspect="1" noChangeShapeType="1"/>
              </p:cNvSpPr>
              <p:nvPr/>
            </p:nvSpPr>
            <p:spPr bwMode="auto">
              <a:xfrm flipV="1">
                <a:off x="198" y="305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1" name="Line 10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" y="299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2" name="Line 1094"/>
              <p:cNvSpPr>
                <a:spLocks noChangeAspect="1" noChangeShapeType="1"/>
              </p:cNvSpPr>
              <p:nvPr/>
            </p:nvSpPr>
            <p:spPr bwMode="auto">
              <a:xfrm flipV="1">
                <a:off x="199" y="293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3" name="Line 109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1" y="28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4" name="Line 1096"/>
              <p:cNvSpPr>
                <a:spLocks noChangeAspect="1" noChangeShapeType="1"/>
              </p:cNvSpPr>
              <p:nvPr/>
            </p:nvSpPr>
            <p:spPr bwMode="auto">
              <a:xfrm flipV="1">
                <a:off x="201" y="280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5" name="Line 109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3" y="27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6" name="Line 1098"/>
              <p:cNvSpPr>
                <a:spLocks noChangeAspect="1" noChangeShapeType="1"/>
              </p:cNvSpPr>
              <p:nvPr/>
            </p:nvSpPr>
            <p:spPr bwMode="auto">
              <a:xfrm flipV="1">
                <a:off x="203" y="268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7" name="Line 10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3" y="261"/>
                <a:ext cx="4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8" name="Line 1100"/>
              <p:cNvSpPr>
                <a:spLocks noChangeAspect="1" noChangeShapeType="1"/>
              </p:cNvSpPr>
              <p:nvPr/>
            </p:nvSpPr>
            <p:spPr bwMode="auto">
              <a:xfrm flipV="1">
                <a:off x="203" y="25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9" name="Line 1101"/>
              <p:cNvSpPr>
                <a:spLocks noChangeAspect="1" noChangeShapeType="1"/>
              </p:cNvSpPr>
              <p:nvPr/>
            </p:nvSpPr>
            <p:spPr bwMode="auto">
              <a:xfrm flipV="1">
                <a:off x="204" y="24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0" name="Line 1102"/>
              <p:cNvSpPr>
                <a:spLocks noChangeAspect="1" noChangeShapeType="1"/>
              </p:cNvSpPr>
              <p:nvPr/>
            </p:nvSpPr>
            <p:spPr bwMode="auto">
              <a:xfrm flipV="1">
                <a:off x="207" y="242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1" name="Line 11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6" y="23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2" name="Line 1104"/>
              <p:cNvSpPr>
                <a:spLocks noChangeAspect="1" noChangeShapeType="1"/>
              </p:cNvSpPr>
              <p:nvPr/>
            </p:nvSpPr>
            <p:spPr bwMode="auto">
              <a:xfrm flipV="1">
                <a:off x="206" y="230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3" name="Line 1105"/>
              <p:cNvSpPr>
                <a:spLocks noChangeAspect="1" noChangeShapeType="1"/>
              </p:cNvSpPr>
              <p:nvPr/>
            </p:nvSpPr>
            <p:spPr bwMode="auto">
              <a:xfrm flipV="1">
                <a:off x="210" y="223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4" name="Line 110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8" y="217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5" name="Line 1107"/>
              <p:cNvSpPr>
                <a:spLocks noChangeAspect="1" noChangeShapeType="1"/>
              </p:cNvSpPr>
              <p:nvPr/>
            </p:nvSpPr>
            <p:spPr bwMode="auto">
              <a:xfrm flipV="1">
                <a:off x="208" y="211"/>
                <a:ext cx="6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6" name="Line 110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9" y="204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7" name="Line 1109"/>
              <p:cNvSpPr>
                <a:spLocks noChangeAspect="1" noChangeShapeType="1"/>
              </p:cNvSpPr>
              <p:nvPr/>
            </p:nvSpPr>
            <p:spPr bwMode="auto">
              <a:xfrm flipV="1">
                <a:off x="209" y="198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8" name="Line 1110"/>
              <p:cNvSpPr>
                <a:spLocks noChangeAspect="1" noChangeShapeType="1"/>
              </p:cNvSpPr>
              <p:nvPr/>
            </p:nvSpPr>
            <p:spPr bwMode="auto">
              <a:xfrm flipV="1">
                <a:off x="213" y="192"/>
                <a:ext cx="4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9" name="Line 11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14" y="187"/>
                <a:ext cx="3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0" name="Line 1112"/>
              <p:cNvSpPr>
                <a:spLocks noChangeAspect="1" noChangeShapeType="1"/>
              </p:cNvSpPr>
              <p:nvPr/>
            </p:nvSpPr>
            <p:spPr bwMode="auto">
              <a:xfrm flipH="1">
                <a:off x="198" y="187"/>
                <a:ext cx="16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1" name="Line 1113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49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2" name="Line 1114"/>
              <p:cNvSpPr>
                <a:spLocks noChangeAspect="1" noChangeShapeType="1"/>
              </p:cNvSpPr>
              <p:nvPr/>
            </p:nvSpPr>
            <p:spPr bwMode="auto">
              <a:xfrm flipV="1">
                <a:off x="198" y="33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3" name="Line 11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324"/>
                <a:ext cx="5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4" name="Line 1116"/>
              <p:cNvSpPr>
                <a:spLocks noChangeAspect="1" noChangeShapeType="1"/>
              </p:cNvSpPr>
              <p:nvPr/>
            </p:nvSpPr>
            <p:spPr bwMode="auto">
              <a:xfrm flipV="1">
                <a:off x="196" y="317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5" name="Line 111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311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6" name="Line 111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30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7" name="Line 11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2" y="298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8" name="Line 1120"/>
              <p:cNvSpPr>
                <a:spLocks noChangeAspect="1" noChangeShapeType="1"/>
              </p:cNvSpPr>
              <p:nvPr/>
            </p:nvSpPr>
            <p:spPr bwMode="auto">
              <a:xfrm flipV="1">
                <a:off x="192" y="29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9" name="Line 1121"/>
              <p:cNvSpPr>
                <a:spLocks noChangeAspect="1" noChangeShapeType="1"/>
              </p:cNvSpPr>
              <p:nvPr/>
            </p:nvSpPr>
            <p:spPr bwMode="auto">
              <a:xfrm flipV="1">
                <a:off x="193" y="28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0" name="Line 1122"/>
              <p:cNvSpPr>
                <a:spLocks noChangeAspect="1" noChangeShapeType="1"/>
              </p:cNvSpPr>
              <p:nvPr/>
            </p:nvSpPr>
            <p:spPr bwMode="auto">
              <a:xfrm flipV="1">
                <a:off x="193" y="279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1" name="Line 1123"/>
              <p:cNvSpPr>
                <a:spLocks noChangeAspect="1" noChangeShapeType="1"/>
              </p:cNvSpPr>
              <p:nvPr/>
            </p:nvSpPr>
            <p:spPr bwMode="auto">
              <a:xfrm flipV="1">
                <a:off x="193" y="273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2" name="Line 1124"/>
              <p:cNvSpPr>
                <a:spLocks noChangeAspect="1" noChangeShapeType="1"/>
              </p:cNvSpPr>
              <p:nvPr/>
            </p:nvSpPr>
            <p:spPr bwMode="auto">
              <a:xfrm flipV="1">
                <a:off x="193" y="26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" name="Line 1125"/>
              <p:cNvSpPr>
                <a:spLocks noChangeAspect="1" noChangeShapeType="1"/>
              </p:cNvSpPr>
              <p:nvPr/>
            </p:nvSpPr>
            <p:spPr bwMode="auto">
              <a:xfrm flipV="1">
                <a:off x="193" y="26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" name="Line 11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9" y="254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5" name="Line 1127"/>
              <p:cNvSpPr>
                <a:spLocks noChangeAspect="1" noChangeShapeType="1"/>
              </p:cNvSpPr>
              <p:nvPr/>
            </p:nvSpPr>
            <p:spPr bwMode="auto">
              <a:xfrm flipV="1">
                <a:off x="189" y="248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6" name="Line 1128"/>
              <p:cNvSpPr>
                <a:spLocks noChangeAspect="1" noChangeShapeType="1"/>
              </p:cNvSpPr>
              <p:nvPr/>
            </p:nvSpPr>
            <p:spPr bwMode="auto">
              <a:xfrm flipV="1">
                <a:off x="191" y="242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7" name="Line 112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7" y="235"/>
                <a:ext cx="6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8" name="Line 1130"/>
              <p:cNvSpPr>
                <a:spLocks noChangeAspect="1" noChangeShapeType="1"/>
              </p:cNvSpPr>
              <p:nvPr/>
            </p:nvSpPr>
            <p:spPr bwMode="auto">
              <a:xfrm flipV="1">
                <a:off x="187" y="22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9" name="Line 11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8" y="22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" name="Line 11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" y="216"/>
                <a:ext cx="3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1" name="Line 1133"/>
              <p:cNvSpPr>
                <a:spLocks noChangeAspect="1" noChangeShapeType="1"/>
              </p:cNvSpPr>
              <p:nvPr/>
            </p:nvSpPr>
            <p:spPr bwMode="auto">
              <a:xfrm flipV="1">
                <a:off x="185" y="210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2" name="Line 11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4" y="204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3" name="Line 11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3" y="197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4" name="Line 1136"/>
              <p:cNvSpPr>
                <a:spLocks noChangeAspect="1" noChangeShapeType="1"/>
              </p:cNvSpPr>
              <p:nvPr/>
            </p:nvSpPr>
            <p:spPr bwMode="auto">
              <a:xfrm flipV="1">
                <a:off x="183" y="191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5" name="Line 113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4" y="187"/>
                <a:ext cx="2" cy="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6" name="Line 1138"/>
              <p:cNvSpPr>
                <a:spLocks noChangeAspect="1" noChangeShapeType="1"/>
              </p:cNvSpPr>
              <p:nvPr/>
            </p:nvSpPr>
            <p:spPr bwMode="auto">
              <a:xfrm>
                <a:off x="184" y="187"/>
                <a:ext cx="14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7" name="Line 1139"/>
              <p:cNvSpPr>
                <a:spLocks noChangeAspect="1" noChangeShapeType="1"/>
              </p:cNvSpPr>
              <p:nvPr/>
            </p:nvSpPr>
            <p:spPr bwMode="auto">
              <a:xfrm>
                <a:off x="198" y="187"/>
                <a:ext cx="1" cy="13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8" name="Line 11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5" y="314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9" name="Line 1141"/>
              <p:cNvSpPr>
                <a:spLocks noChangeAspect="1" noChangeShapeType="1"/>
              </p:cNvSpPr>
              <p:nvPr/>
            </p:nvSpPr>
            <p:spPr bwMode="auto">
              <a:xfrm flipV="1">
                <a:off x="195" y="308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0" name="Line 11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301"/>
                <a:ext cx="2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1" name="Line 1143"/>
              <p:cNvSpPr>
                <a:spLocks noChangeAspect="1" noChangeShapeType="1"/>
              </p:cNvSpPr>
              <p:nvPr/>
            </p:nvSpPr>
            <p:spPr bwMode="auto">
              <a:xfrm flipV="1">
                <a:off x="196" y="295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2" name="Line 1144"/>
              <p:cNvSpPr>
                <a:spLocks noChangeAspect="1" noChangeShapeType="1"/>
              </p:cNvSpPr>
              <p:nvPr/>
            </p:nvSpPr>
            <p:spPr bwMode="auto">
              <a:xfrm flipV="1">
                <a:off x="197" y="289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3" name="Line 114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82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4" name="Line 1146"/>
              <p:cNvSpPr>
                <a:spLocks noChangeAspect="1" noChangeShapeType="1"/>
              </p:cNvSpPr>
              <p:nvPr/>
            </p:nvSpPr>
            <p:spPr bwMode="auto">
              <a:xfrm flipV="1">
                <a:off x="193" y="276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5" name="Line 1147"/>
              <p:cNvSpPr>
                <a:spLocks noChangeAspect="1" noChangeShapeType="1"/>
              </p:cNvSpPr>
              <p:nvPr/>
            </p:nvSpPr>
            <p:spPr bwMode="auto">
              <a:xfrm flipV="1">
                <a:off x="194" y="270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6" name="Line 1148"/>
              <p:cNvSpPr>
                <a:spLocks noChangeAspect="1" noChangeShapeType="1"/>
              </p:cNvSpPr>
              <p:nvPr/>
            </p:nvSpPr>
            <p:spPr bwMode="auto">
              <a:xfrm flipV="1">
                <a:off x="197" y="263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7" name="Line 114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" y="257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8" name="Line 1150"/>
              <p:cNvSpPr>
                <a:spLocks noChangeAspect="1" noChangeShapeType="1"/>
              </p:cNvSpPr>
              <p:nvPr/>
            </p:nvSpPr>
            <p:spPr bwMode="auto">
              <a:xfrm flipV="1">
                <a:off x="196" y="251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9" name="Line 1151"/>
              <p:cNvSpPr>
                <a:spLocks noChangeAspect="1" noChangeShapeType="1"/>
              </p:cNvSpPr>
              <p:nvPr/>
            </p:nvSpPr>
            <p:spPr bwMode="auto">
              <a:xfrm flipV="1">
                <a:off x="196" y="244"/>
                <a:ext cx="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0" name="Line 1152"/>
              <p:cNvSpPr>
                <a:spLocks noChangeAspect="1" noChangeShapeType="1"/>
              </p:cNvSpPr>
              <p:nvPr/>
            </p:nvSpPr>
            <p:spPr bwMode="auto">
              <a:xfrm flipV="1">
                <a:off x="196" y="238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1" name="Line 1153"/>
              <p:cNvSpPr>
                <a:spLocks noChangeAspect="1" noChangeShapeType="1"/>
              </p:cNvSpPr>
              <p:nvPr/>
            </p:nvSpPr>
            <p:spPr bwMode="auto">
              <a:xfrm flipV="1">
                <a:off x="197" y="232"/>
                <a:ext cx="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2" name="Line 115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3" y="225"/>
                <a:ext cx="5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3" name="Line 1155"/>
              <p:cNvSpPr>
                <a:spLocks noChangeAspect="1" noChangeShapeType="1"/>
              </p:cNvSpPr>
              <p:nvPr/>
            </p:nvSpPr>
            <p:spPr bwMode="auto">
              <a:xfrm flipV="1">
                <a:off x="193" y="219"/>
                <a:ext cx="3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4" name="Line 11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4" y="213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5" name="Line 1157"/>
              <p:cNvSpPr>
                <a:spLocks noChangeAspect="1" noChangeShapeType="1"/>
              </p:cNvSpPr>
              <p:nvPr/>
            </p:nvSpPr>
            <p:spPr bwMode="auto">
              <a:xfrm flipV="1">
                <a:off x="194" y="207"/>
                <a:ext cx="2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56" name="Text Box 43"/>
          <p:cNvSpPr txBox="1">
            <a:spLocks noChangeArrowheads="1"/>
          </p:cNvSpPr>
          <p:nvPr/>
        </p:nvSpPr>
        <p:spPr bwMode="auto">
          <a:xfrm>
            <a:off x="0" y="2564904"/>
            <a:ext cx="3347864" cy="206210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Micromesh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Gaseous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Chamber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a </a:t>
            </a:r>
          </a:p>
          <a:p>
            <a:pPr eaLnBrk="0" hangingPunct="0"/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micromesh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supported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by 50-100 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</a:t>
            </a:r>
          </a:p>
          <a:p>
            <a:pPr eaLnBrk="0" hangingPunct="0"/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insulating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pillars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0" hangingPunct="0"/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</a:p>
          <a:p>
            <a:pPr eaLnBrk="0" hangingPunct="0"/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Multiplication (up to 10</a:t>
            </a:r>
            <a:r>
              <a:rPr lang="fr-FR" sz="1600" b="1" baseline="30000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5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or more) </a:t>
            </a:r>
          </a:p>
          <a:p>
            <a:pPr eaLnBrk="0" hangingPunct="0"/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takes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place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between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the anode and</a:t>
            </a:r>
          </a:p>
          <a:p>
            <a:pPr eaLnBrk="0" hangingPunct="0"/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mesh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the charge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is</a:t>
            </a:r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fr-FR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collected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eaLnBrk="0" hangingPunct="0"/>
            <a:r>
              <a:rPr lang="fr-FR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on the anode (one stage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)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157" name="Picture 28" descr="io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620688"/>
            <a:ext cx="15841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1547664" y="44624"/>
            <a:ext cx="5616624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81"/>
          <p:cNvSpPr>
            <a:spLocks noChangeArrowheads="1" noChangeShapeType="1" noTextEdit="1"/>
          </p:cNvSpPr>
          <p:nvPr/>
        </p:nvSpPr>
        <p:spPr bwMode="auto">
          <a:xfrm>
            <a:off x="2051720" y="116632"/>
            <a:ext cx="460851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“Bulk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Micromegas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” Technology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4" name="Group 45"/>
          <p:cNvGrpSpPr/>
          <p:nvPr/>
        </p:nvGrpSpPr>
        <p:grpSpPr>
          <a:xfrm>
            <a:off x="179512" y="1052736"/>
            <a:ext cx="3024336" cy="2664296"/>
            <a:chOff x="1248047" y="1484784"/>
            <a:chExt cx="2069794" cy="210316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259632" y="1484784"/>
              <a:ext cx="2058209" cy="2563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smtClean="0"/>
                <a:t>PCB</a:t>
              </a:r>
              <a:endParaRPr lang="fr-FR" sz="14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48047" y="1988840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48047" y="1964158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248047" y="1921426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248047" y="2434202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Mesh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deposit</a:t>
              </a:r>
              <a:endParaRPr lang="fr-FR" sz="1400" dirty="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48047" y="2391471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48047" y="2348739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1259632" y="2348879"/>
              <a:ext cx="2016224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248047" y="2845655"/>
              <a:ext cx="2058210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251161" y="2861515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51161" y="2818784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254275" y="2776053"/>
              <a:ext cx="2055095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251161" y="2818784"/>
              <a:ext cx="205820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251161" y="3374291"/>
              <a:ext cx="2055095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development</a:t>
              </a:r>
              <a:endParaRPr lang="fr-FR" sz="1400" dirty="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251161" y="3246097"/>
              <a:ext cx="245989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075836" y="3246097"/>
              <a:ext cx="230420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699545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982899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266253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549607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832961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1288526" y="3288828"/>
              <a:ext cx="201772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692697"/>
            <a:ext cx="2570498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23528" y="6206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1" y="692696"/>
            <a:ext cx="2520280" cy="187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6372200" y="2649686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ILC DHCAL (Large area MM 1m</a:t>
            </a:r>
            <a:r>
              <a:rPr lang="en-US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 prototype: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(6 Bulk of 32 *48 cm</a:t>
            </a:r>
            <a:r>
              <a:rPr lang="en-US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Verdana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3758505"/>
            <a:ext cx="4680520" cy="2982863"/>
          </a:xfrm>
          <a:prstGeom prst="rect">
            <a:avLst/>
          </a:prstGeom>
        </p:spPr>
      </p:pic>
      <p:pic>
        <p:nvPicPr>
          <p:cNvPr id="32" name="Picture 31" descr="Tv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9076" y="4653136"/>
            <a:ext cx="1537454" cy="115212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7825" y="4039904"/>
            <a:ext cx="4248151" cy="1477328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2010: “Resistive Bulk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Spark neutralization and/or suppression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Resistive strip parallel to readout strips 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504" y="5818038"/>
            <a:ext cx="4084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Uniformity, robustness, easy fabrication,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area detectors &amp; small dead area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“Full path of industrial production”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92696"/>
            <a:ext cx="9087172" cy="578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8"/>
          <p:cNvSpPr>
            <a:spLocks noChangeArrowheads="1"/>
          </p:cNvSpPr>
          <p:nvPr/>
        </p:nvSpPr>
        <p:spPr bwMode="auto">
          <a:xfrm>
            <a:off x="1619250" y="46038"/>
            <a:ext cx="554503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9"/>
          <p:cNvSpPr>
            <a:spLocks noChangeArrowheads="1" noChangeShapeType="1" noTextEdit="1"/>
          </p:cNvSpPr>
          <p:nvPr/>
        </p:nvSpPr>
        <p:spPr bwMode="auto">
          <a:xfrm>
            <a:off x="1835696" y="152400"/>
            <a:ext cx="51845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« 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MicroBulk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 »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Micromegas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7638" y="6488668"/>
            <a:ext cx="5065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Thomas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Papaevangelou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2011 MPGD Conference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DSCF25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148579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ICT16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484276"/>
            <a:ext cx="1547664" cy="116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775326" y="2502818"/>
            <a:ext cx="2698750" cy="3497263"/>
          </a:xfrm>
          <a:prstGeom prst="rect">
            <a:avLst/>
          </a:prstGeom>
          <a:solidFill>
            <a:schemeClr val="tx1"/>
          </a:solidFill>
          <a:ln w="12700" algn="ctr">
            <a:miter lim="800000"/>
            <a:headEnd/>
            <a:tailEnd/>
          </a:ln>
          <a:effectLst/>
          <a:scene3d>
            <a:camera prst="legacyObliqueTopLeft"/>
            <a:lightRig rig="legacyFlat3" dir="b"/>
          </a:scene3d>
          <a:sp3d extrusionH="2894000" prstMaterial="legacyWirefram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/>
          <a:p>
            <a:pPr algn="ctr">
              <a:spcBef>
                <a:spcPct val="50000"/>
              </a:spcBef>
            </a:pPr>
            <a:endParaRPr lang="fr-FR" sz="240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9426" y="4442743"/>
            <a:ext cx="3330575" cy="1071563"/>
            <a:chOff x="443" y="3116"/>
            <a:chExt cx="2098" cy="675"/>
          </a:xfrm>
        </p:grpSpPr>
        <p:sp>
          <p:nvSpPr>
            <p:cNvPr id="4" name="Rectangle 6"/>
            <p:cNvSpPr>
              <a:spLocks noChangeAspect="1" noChangeArrowheads="1"/>
            </p:cNvSpPr>
            <p:nvPr/>
          </p:nvSpPr>
          <p:spPr bwMode="auto">
            <a:xfrm>
              <a:off x="954" y="3678"/>
              <a:ext cx="1587" cy="113"/>
            </a:xfrm>
            <a:prstGeom prst="rect">
              <a:avLst/>
            </a:prstGeom>
            <a:solidFill>
              <a:srgbClr val="0080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2640000" prstMaterial="legacyMatte">
              <a:bevelT w="13500" h="13500" prst="angle"/>
              <a:bevelB w="13500" h="13500" prst="angle"/>
              <a:extrusionClr>
                <a:srgbClr val="008000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50000"/>
                </a:spcBef>
              </a:pPr>
              <a:endParaRPr lang="fr-FR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973" y="3649"/>
              <a:ext cx="1519" cy="6"/>
              <a:chOff x="964" y="3649"/>
              <a:chExt cx="1519" cy="6"/>
            </a:xfrm>
          </p:grpSpPr>
          <p:sp>
            <p:nvSpPr>
              <p:cNvPr id="240" name="Rectangle 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2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3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5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6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7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0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1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4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5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6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929" y="3608"/>
              <a:ext cx="1519" cy="6"/>
              <a:chOff x="964" y="3649"/>
              <a:chExt cx="1519" cy="6"/>
            </a:xfrm>
          </p:grpSpPr>
          <p:sp>
            <p:nvSpPr>
              <p:cNvPr id="223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4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5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6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7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9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0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1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2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3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4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5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6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7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8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9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891" y="3567"/>
              <a:ext cx="1519" cy="6"/>
              <a:chOff x="964" y="3649"/>
              <a:chExt cx="1519" cy="6"/>
            </a:xfrm>
          </p:grpSpPr>
          <p:sp>
            <p:nvSpPr>
              <p:cNvPr id="206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7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8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9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0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1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2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3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4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5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6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7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8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9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0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1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2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8" name="Group 61"/>
            <p:cNvGrpSpPr>
              <a:grpSpLocks/>
            </p:cNvGrpSpPr>
            <p:nvPr/>
          </p:nvGrpSpPr>
          <p:grpSpPr bwMode="auto">
            <a:xfrm>
              <a:off x="853" y="3526"/>
              <a:ext cx="1519" cy="6"/>
              <a:chOff x="964" y="3649"/>
              <a:chExt cx="1519" cy="6"/>
            </a:xfrm>
          </p:grpSpPr>
          <p:sp>
            <p:nvSpPr>
              <p:cNvPr id="189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0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1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2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3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4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5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6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7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8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9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0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1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2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3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4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5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9" name="Group 79"/>
            <p:cNvGrpSpPr>
              <a:grpSpLocks/>
            </p:cNvGrpSpPr>
            <p:nvPr/>
          </p:nvGrpSpPr>
          <p:grpSpPr bwMode="auto">
            <a:xfrm>
              <a:off x="812" y="3485"/>
              <a:ext cx="1519" cy="6"/>
              <a:chOff x="964" y="3649"/>
              <a:chExt cx="1519" cy="6"/>
            </a:xfrm>
          </p:grpSpPr>
          <p:sp>
            <p:nvSpPr>
              <p:cNvPr id="172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3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4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5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6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7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8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9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0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1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2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3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4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5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6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7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8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0" name="Group 97"/>
            <p:cNvGrpSpPr>
              <a:grpSpLocks/>
            </p:cNvGrpSpPr>
            <p:nvPr/>
          </p:nvGrpSpPr>
          <p:grpSpPr bwMode="auto">
            <a:xfrm>
              <a:off x="771" y="3444"/>
              <a:ext cx="1519" cy="6"/>
              <a:chOff x="964" y="3649"/>
              <a:chExt cx="1519" cy="6"/>
            </a:xfrm>
          </p:grpSpPr>
          <p:sp>
            <p:nvSpPr>
              <p:cNvPr id="155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6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7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8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9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0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1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2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3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4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5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6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7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8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9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0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1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1" name="Group 115"/>
            <p:cNvGrpSpPr>
              <a:grpSpLocks/>
            </p:cNvGrpSpPr>
            <p:nvPr/>
          </p:nvGrpSpPr>
          <p:grpSpPr bwMode="auto">
            <a:xfrm>
              <a:off x="730" y="3403"/>
              <a:ext cx="1519" cy="6"/>
              <a:chOff x="964" y="3649"/>
              <a:chExt cx="1519" cy="6"/>
            </a:xfrm>
          </p:grpSpPr>
          <p:sp>
            <p:nvSpPr>
              <p:cNvPr id="138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9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0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1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2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3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4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5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6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7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8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9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0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1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2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3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4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2" name="Group 133"/>
            <p:cNvGrpSpPr>
              <a:grpSpLocks/>
            </p:cNvGrpSpPr>
            <p:nvPr/>
          </p:nvGrpSpPr>
          <p:grpSpPr bwMode="auto">
            <a:xfrm>
              <a:off x="689" y="3362"/>
              <a:ext cx="1519" cy="6"/>
              <a:chOff x="964" y="3649"/>
              <a:chExt cx="1519" cy="6"/>
            </a:xfrm>
          </p:grpSpPr>
          <p:sp>
            <p:nvSpPr>
              <p:cNvPr id="12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2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3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4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5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6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7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8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9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0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1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2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3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4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5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6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7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3" name="Group 151"/>
            <p:cNvGrpSpPr>
              <a:grpSpLocks/>
            </p:cNvGrpSpPr>
            <p:nvPr/>
          </p:nvGrpSpPr>
          <p:grpSpPr bwMode="auto">
            <a:xfrm>
              <a:off x="648" y="3321"/>
              <a:ext cx="1519" cy="6"/>
              <a:chOff x="964" y="3649"/>
              <a:chExt cx="1519" cy="6"/>
            </a:xfrm>
          </p:grpSpPr>
          <p:sp>
            <p:nvSpPr>
              <p:cNvPr id="104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5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6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7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8" name="Rectangle 15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9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0" name="Rectangle 15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1" name="Rectangle 15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2" name="Rectangle 16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3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4" name="Rectangle 16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5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6" name="Rectangle 16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7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8" name="Rectangle 16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9" name="Rectangle 16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0" name="Rectangle 16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4" name="Group 169"/>
            <p:cNvGrpSpPr>
              <a:grpSpLocks/>
            </p:cNvGrpSpPr>
            <p:nvPr/>
          </p:nvGrpSpPr>
          <p:grpSpPr bwMode="auto">
            <a:xfrm>
              <a:off x="607" y="3280"/>
              <a:ext cx="1519" cy="6"/>
              <a:chOff x="964" y="3649"/>
              <a:chExt cx="1519" cy="6"/>
            </a:xfrm>
          </p:grpSpPr>
          <p:sp>
            <p:nvSpPr>
              <p:cNvPr id="87" name="Rectangle 17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8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9" name="Rectangle 17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0" name="Rectangle 17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1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2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3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4" name="Rectangle 17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5" name="Rectangle 17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6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7" name="Rectangle 18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8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9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0" name="Rectangle 18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1" name="Rectangle 18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2" name="Rectangle 18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3" name="Rectangle 18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5" name="Group 187"/>
            <p:cNvGrpSpPr>
              <a:grpSpLocks/>
            </p:cNvGrpSpPr>
            <p:nvPr/>
          </p:nvGrpSpPr>
          <p:grpSpPr bwMode="auto">
            <a:xfrm>
              <a:off x="566" y="3239"/>
              <a:ext cx="1519" cy="6"/>
              <a:chOff x="964" y="3649"/>
              <a:chExt cx="1519" cy="6"/>
            </a:xfrm>
          </p:grpSpPr>
          <p:sp>
            <p:nvSpPr>
              <p:cNvPr id="70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1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2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3" name="Rectangle 19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4" name="Rectangle 19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5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6" name="Rectangle 19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7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8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9" name="Rectangle 19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0" name="Rectangle 19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1" name="Rectangle 19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2" name="Rectangle 20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3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4" name="Rectangle 20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5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6" name="Rectangle 20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6" name="Group 205"/>
            <p:cNvGrpSpPr>
              <a:grpSpLocks/>
            </p:cNvGrpSpPr>
            <p:nvPr/>
          </p:nvGrpSpPr>
          <p:grpSpPr bwMode="auto">
            <a:xfrm>
              <a:off x="525" y="3198"/>
              <a:ext cx="1519" cy="6"/>
              <a:chOff x="964" y="3649"/>
              <a:chExt cx="1519" cy="6"/>
            </a:xfrm>
          </p:grpSpPr>
          <p:sp>
            <p:nvSpPr>
              <p:cNvPr id="53" name="Rectangle 20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4" name="Rectangle 20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5" name="Rectangle 20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6" name="Rectangle 20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7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8" name="Rectangle 21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9" name="Rectangle 21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0" name="Rectangle 21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1" name="Rectangle 21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2" name="Rectangle 21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3" name="Rectangle 21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4" name="Rectangle 21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5" name="Rectangle 21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6" name="Rectangle 21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7" name="Rectangle 22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8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9" name="Rectangle 22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7" name="Group 223"/>
            <p:cNvGrpSpPr>
              <a:grpSpLocks/>
            </p:cNvGrpSpPr>
            <p:nvPr/>
          </p:nvGrpSpPr>
          <p:grpSpPr bwMode="auto">
            <a:xfrm>
              <a:off x="484" y="3157"/>
              <a:ext cx="1519" cy="6"/>
              <a:chOff x="964" y="3649"/>
              <a:chExt cx="1519" cy="6"/>
            </a:xfrm>
          </p:grpSpPr>
          <p:sp>
            <p:nvSpPr>
              <p:cNvPr id="36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" name="Rectangle 22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" name="Rectangle 22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" name="Rectangle 22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" name="Rectangle 22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" name="Rectangle 22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" name="Rectangle 23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" name="Rectangle 23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" name="Rectangle 23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" name="Rectangle 23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" name="Rectangle 23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" name="Rectangle 23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" name="Rectangle 23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" name="Rectangle 23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" name="Rectangle 23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1" name="Rectangle 23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2" name="Rectangle 24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8" name="Group 241"/>
            <p:cNvGrpSpPr>
              <a:grpSpLocks/>
            </p:cNvGrpSpPr>
            <p:nvPr/>
          </p:nvGrpSpPr>
          <p:grpSpPr bwMode="auto">
            <a:xfrm>
              <a:off x="443" y="3116"/>
              <a:ext cx="1519" cy="6"/>
              <a:chOff x="964" y="3649"/>
              <a:chExt cx="1519" cy="6"/>
            </a:xfrm>
          </p:grpSpPr>
          <p:sp>
            <p:nvSpPr>
              <p:cNvPr id="19" name="Rectangle 24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" name="Rectangle 24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" name="Rectangle 24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" name="Rectangle 24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" name="Rectangle 24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" name="Rectangle 24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" name="Rectangle 24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6" name="Rectangle 24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" name="Rectangle 25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" name="Rectangle 25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" name="Rectangle 25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" name="Rectangle 25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" name="Rectangle 25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" name="Rectangle 25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" name="Rectangle 25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" name="Rectangle 25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" name="Rectangle 25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257" name="Group 259"/>
          <p:cNvGrpSpPr>
            <a:grpSpLocks/>
          </p:cNvGrpSpPr>
          <p:nvPr/>
        </p:nvGrpSpPr>
        <p:grpSpPr bwMode="auto">
          <a:xfrm>
            <a:off x="5037138" y="4804693"/>
            <a:ext cx="3330575" cy="1071563"/>
            <a:chOff x="443" y="3116"/>
            <a:chExt cx="2098" cy="675"/>
          </a:xfrm>
        </p:grpSpPr>
        <p:sp>
          <p:nvSpPr>
            <p:cNvPr id="258" name="Rectangle 260"/>
            <p:cNvSpPr>
              <a:spLocks noChangeAspect="1" noChangeArrowheads="1"/>
            </p:cNvSpPr>
            <p:nvPr/>
          </p:nvSpPr>
          <p:spPr bwMode="auto">
            <a:xfrm>
              <a:off x="954" y="3678"/>
              <a:ext cx="1587" cy="113"/>
            </a:xfrm>
            <a:prstGeom prst="rect">
              <a:avLst/>
            </a:prstGeom>
            <a:solidFill>
              <a:srgbClr val="0080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2640000" prstMaterial="legacyMatte">
              <a:bevelT w="13500" h="13500" prst="angle"/>
              <a:bevelB w="13500" h="13500" prst="angle"/>
              <a:extrusionClr>
                <a:srgbClr val="008000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50000"/>
                </a:spcBef>
              </a:pPr>
              <a:endParaRPr lang="fr-FR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259" name="Group 261"/>
            <p:cNvGrpSpPr>
              <a:grpSpLocks/>
            </p:cNvGrpSpPr>
            <p:nvPr/>
          </p:nvGrpSpPr>
          <p:grpSpPr bwMode="auto">
            <a:xfrm>
              <a:off x="973" y="3649"/>
              <a:ext cx="1519" cy="6"/>
              <a:chOff x="964" y="3649"/>
              <a:chExt cx="1519" cy="6"/>
            </a:xfrm>
          </p:grpSpPr>
          <p:sp>
            <p:nvSpPr>
              <p:cNvPr id="494" name="Rectangle 26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5" name="Rectangle 26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6" name="Rectangle 26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7" name="Rectangle 26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8" name="Rectangle 26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9" name="Rectangle 26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0" name="Rectangle 26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1" name="Rectangle 26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2" name="Rectangle 27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3" name="Rectangle 27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4" name="Rectangle 27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5" name="Rectangle 27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6" name="Rectangle 27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7" name="Rectangle 27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8" name="Rectangle 27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9" name="Rectangle 27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10" name="Rectangle 27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0" name="Group 279"/>
            <p:cNvGrpSpPr>
              <a:grpSpLocks/>
            </p:cNvGrpSpPr>
            <p:nvPr/>
          </p:nvGrpSpPr>
          <p:grpSpPr bwMode="auto">
            <a:xfrm>
              <a:off x="929" y="3608"/>
              <a:ext cx="1519" cy="6"/>
              <a:chOff x="964" y="3649"/>
              <a:chExt cx="1519" cy="6"/>
            </a:xfrm>
          </p:grpSpPr>
          <p:sp>
            <p:nvSpPr>
              <p:cNvPr id="477" name="Rectangle 28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8" name="Rectangle 28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9" name="Rectangle 28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0" name="Rectangle 28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1" name="Rectangle 28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2" name="Rectangle 28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3" name="Rectangle 28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4" name="Rectangle 28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5" name="Rectangle 28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6" name="Rectangle 28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7" name="Rectangle 29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8" name="Rectangle 29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9" name="Rectangle 29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0" name="Rectangle 29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1" name="Rectangle 29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2" name="Rectangle 29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3" name="Rectangle 29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1" name="Group 297"/>
            <p:cNvGrpSpPr>
              <a:grpSpLocks/>
            </p:cNvGrpSpPr>
            <p:nvPr/>
          </p:nvGrpSpPr>
          <p:grpSpPr bwMode="auto">
            <a:xfrm>
              <a:off x="891" y="3567"/>
              <a:ext cx="1519" cy="6"/>
              <a:chOff x="964" y="3649"/>
              <a:chExt cx="1519" cy="6"/>
            </a:xfrm>
          </p:grpSpPr>
          <p:sp>
            <p:nvSpPr>
              <p:cNvPr id="460" name="Rectangle 29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1" name="Rectangle 29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2" name="Rectangle 30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3" name="Rectangle 30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4" name="Rectangle 30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5" name="Rectangle 30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6" name="Rectangle 30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7" name="Rectangle 30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8" name="Rectangle 30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9" name="Rectangle 30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0" name="Rectangle 30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1" name="Rectangle 30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2" name="Rectangle 31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3" name="Rectangle 31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4" name="Rectangle 31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5" name="Rectangle 31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6" name="Rectangle 31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2" name="Group 315"/>
            <p:cNvGrpSpPr>
              <a:grpSpLocks/>
            </p:cNvGrpSpPr>
            <p:nvPr/>
          </p:nvGrpSpPr>
          <p:grpSpPr bwMode="auto">
            <a:xfrm>
              <a:off x="853" y="3526"/>
              <a:ext cx="1519" cy="6"/>
              <a:chOff x="964" y="3649"/>
              <a:chExt cx="1519" cy="6"/>
            </a:xfrm>
          </p:grpSpPr>
          <p:sp>
            <p:nvSpPr>
              <p:cNvPr id="443" name="Rectangle 31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5" name="Rectangle 31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6" name="Rectangle 31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7" name="Rectangle 32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8" name="Rectangle 32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9" name="Rectangle 32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0" name="Rectangle 32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1" name="Rectangle 32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2" name="Rectangle 32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3" name="Rectangle 32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4" name="Rectangle 32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5" name="Rectangle 32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6" name="Rectangle 32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7" name="Rectangle 33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8" name="Rectangle 33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9" name="Rectangle 33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3" name="Group 333"/>
            <p:cNvGrpSpPr>
              <a:grpSpLocks/>
            </p:cNvGrpSpPr>
            <p:nvPr/>
          </p:nvGrpSpPr>
          <p:grpSpPr bwMode="auto">
            <a:xfrm>
              <a:off x="812" y="3485"/>
              <a:ext cx="1519" cy="6"/>
              <a:chOff x="964" y="3649"/>
              <a:chExt cx="1519" cy="6"/>
            </a:xfrm>
          </p:grpSpPr>
          <p:sp>
            <p:nvSpPr>
              <p:cNvPr id="426" name="Rectangle 33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7" name="Rectangle 33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8" name="Rectangle 33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9" name="Rectangle 33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0" name="Rectangle 33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1" name="Rectangle 33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2" name="Rectangle 34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3" name="Rectangle 34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4" name="Rectangle 34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5" name="Rectangle 34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6" name="Rectangle 34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7" name="Rectangle 34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8" name="Rectangle 34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9" name="Rectangle 34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0" name="Rectangle 34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1" name="Rectangle 34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2" name="Rectangle 35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4" name="Group 351"/>
            <p:cNvGrpSpPr>
              <a:grpSpLocks/>
            </p:cNvGrpSpPr>
            <p:nvPr/>
          </p:nvGrpSpPr>
          <p:grpSpPr bwMode="auto">
            <a:xfrm>
              <a:off x="771" y="3444"/>
              <a:ext cx="1519" cy="6"/>
              <a:chOff x="964" y="3649"/>
              <a:chExt cx="1519" cy="6"/>
            </a:xfrm>
          </p:grpSpPr>
          <p:sp>
            <p:nvSpPr>
              <p:cNvPr id="409" name="Rectangle 35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0" name="Rectangle 35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1" name="Rectangle 35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2" name="Rectangle 35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3" name="Rectangle 35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4" name="Rectangle 35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5" name="Rectangle 35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6" name="Rectangle 35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7" name="Rectangle 36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8" name="Rectangle 36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9" name="Rectangle 36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0" name="Rectangle 36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1" name="Rectangle 36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2" name="Rectangle 36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3" name="Rectangle 36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4" name="Rectangle 36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5" name="Rectangle 36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5" name="Group 369"/>
            <p:cNvGrpSpPr>
              <a:grpSpLocks/>
            </p:cNvGrpSpPr>
            <p:nvPr/>
          </p:nvGrpSpPr>
          <p:grpSpPr bwMode="auto">
            <a:xfrm>
              <a:off x="730" y="3403"/>
              <a:ext cx="1519" cy="6"/>
              <a:chOff x="964" y="3649"/>
              <a:chExt cx="1519" cy="6"/>
            </a:xfrm>
          </p:grpSpPr>
          <p:sp>
            <p:nvSpPr>
              <p:cNvPr id="392" name="Rectangle 37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3" name="Rectangle 37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4" name="Rectangle 37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5" name="Rectangle 37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6" name="Rectangle 37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7" name="Rectangle 37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8" name="Rectangle 37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9" name="Rectangle 37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0" name="Rectangle 37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1" name="Rectangle 37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2" name="Rectangle 38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3" name="Rectangle 38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4" name="Rectangle 38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5" name="Rectangle 38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6" name="Rectangle 38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7" name="Rectangle 38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8" name="Rectangle 38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6" name="Group 387"/>
            <p:cNvGrpSpPr>
              <a:grpSpLocks/>
            </p:cNvGrpSpPr>
            <p:nvPr/>
          </p:nvGrpSpPr>
          <p:grpSpPr bwMode="auto">
            <a:xfrm>
              <a:off x="689" y="3362"/>
              <a:ext cx="1519" cy="6"/>
              <a:chOff x="964" y="3649"/>
              <a:chExt cx="1519" cy="6"/>
            </a:xfrm>
          </p:grpSpPr>
          <p:sp>
            <p:nvSpPr>
              <p:cNvPr id="375" name="Rectangle 38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6" name="Rectangle 38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7" name="Rectangle 39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8" name="Rectangle 39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9" name="Rectangle 39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0" name="Rectangle 39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1" name="Rectangle 39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2" name="Rectangle 39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3" name="Rectangle 39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4" name="Rectangle 39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5" name="Rectangle 39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6" name="Rectangle 39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7" name="Rectangle 40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8" name="Rectangle 40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9" name="Rectangle 40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0" name="Rectangle 40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1" name="Rectangle 40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7" name="Group 405"/>
            <p:cNvGrpSpPr>
              <a:grpSpLocks/>
            </p:cNvGrpSpPr>
            <p:nvPr/>
          </p:nvGrpSpPr>
          <p:grpSpPr bwMode="auto">
            <a:xfrm>
              <a:off x="648" y="3321"/>
              <a:ext cx="1519" cy="6"/>
              <a:chOff x="964" y="3649"/>
              <a:chExt cx="1519" cy="6"/>
            </a:xfrm>
          </p:grpSpPr>
          <p:sp>
            <p:nvSpPr>
              <p:cNvPr id="358" name="Rectangle 40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9" name="Rectangle 40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0" name="Rectangle 40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1" name="Rectangle 40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2" name="Rectangle 41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3" name="Rectangle 41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4" name="Rectangle 41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5" name="Rectangle 41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6" name="Rectangle 41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7" name="Rectangle 41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8" name="Rectangle 41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9" name="Rectangle 41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0" name="Rectangle 41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1" name="Rectangle 41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2" name="Rectangle 42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3" name="Rectangle 42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4" name="Rectangle 42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8" name="Group 423"/>
            <p:cNvGrpSpPr>
              <a:grpSpLocks/>
            </p:cNvGrpSpPr>
            <p:nvPr/>
          </p:nvGrpSpPr>
          <p:grpSpPr bwMode="auto">
            <a:xfrm>
              <a:off x="607" y="3280"/>
              <a:ext cx="1519" cy="6"/>
              <a:chOff x="964" y="3649"/>
              <a:chExt cx="1519" cy="6"/>
            </a:xfrm>
          </p:grpSpPr>
          <p:sp>
            <p:nvSpPr>
              <p:cNvPr id="341" name="Rectangle 42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2" name="Rectangle 42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3" name="Rectangle 42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4" name="Rectangle 42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5" name="Rectangle 42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6" name="Rectangle 42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7" name="Rectangle 43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8" name="Rectangle 43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9" name="Rectangle 43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0" name="Rectangle 43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1" name="Rectangle 43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2" name="Rectangle 43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3" name="Rectangle 43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4" name="Rectangle 43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5" name="Rectangle 43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6" name="Rectangle 43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7" name="Rectangle 44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9" name="Group 441"/>
            <p:cNvGrpSpPr>
              <a:grpSpLocks/>
            </p:cNvGrpSpPr>
            <p:nvPr/>
          </p:nvGrpSpPr>
          <p:grpSpPr bwMode="auto">
            <a:xfrm>
              <a:off x="566" y="3239"/>
              <a:ext cx="1519" cy="6"/>
              <a:chOff x="964" y="3649"/>
              <a:chExt cx="1519" cy="6"/>
            </a:xfrm>
          </p:grpSpPr>
          <p:sp>
            <p:nvSpPr>
              <p:cNvPr id="324" name="Rectangle 44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5" name="Rectangle 44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6" name="Rectangle 44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7" name="Rectangle 44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8" name="Rectangle 44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9" name="Rectangle 44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0" name="Rectangle 44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1" name="Rectangle 44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2" name="Rectangle 45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3" name="Rectangle 45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4" name="Rectangle 45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5" name="Rectangle 45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6" name="Rectangle 45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7" name="Rectangle 45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8" name="Rectangle 45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9" name="Rectangle 45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0" name="Rectangle 45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70" name="Group 459"/>
            <p:cNvGrpSpPr>
              <a:grpSpLocks/>
            </p:cNvGrpSpPr>
            <p:nvPr/>
          </p:nvGrpSpPr>
          <p:grpSpPr bwMode="auto">
            <a:xfrm>
              <a:off x="525" y="3198"/>
              <a:ext cx="1519" cy="6"/>
              <a:chOff x="964" y="3649"/>
              <a:chExt cx="1519" cy="6"/>
            </a:xfrm>
          </p:grpSpPr>
          <p:sp>
            <p:nvSpPr>
              <p:cNvPr id="307" name="Rectangle 46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8" name="Rectangle 46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9" name="Rectangle 46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0" name="Rectangle 46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1" name="Rectangle 46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2" name="Rectangle 46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3" name="Rectangle 46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4" name="Rectangle 46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5" name="Rectangle 46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6" name="Rectangle 46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7" name="Rectangle 47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8" name="Rectangle 47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9" name="Rectangle 47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0" name="Rectangle 47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1" name="Rectangle 47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2" name="Rectangle 47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3" name="Rectangle 47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71" name="Group 477"/>
            <p:cNvGrpSpPr>
              <a:grpSpLocks/>
            </p:cNvGrpSpPr>
            <p:nvPr/>
          </p:nvGrpSpPr>
          <p:grpSpPr bwMode="auto">
            <a:xfrm>
              <a:off x="484" y="3157"/>
              <a:ext cx="1519" cy="6"/>
              <a:chOff x="964" y="3649"/>
              <a:chExt cx="1519" cy="6"/>
            </a:xfrm>
          </p:grpSpPr>
          <p:sp>
            <p:nvSpPr>
              <p:cNvPr id="290" name="Rectangle 47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1" name="Rectangle 47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2" name="Rectangle 48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3" name="Rectangle 48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4" name="Rectangle 48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5" name="Rectangle 48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6" name="Rectangle 48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7" name="Rectangle 48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8" name="Rectangle 48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9" name="Rectangle 48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0" name="Rectangle 48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1" name="Rectangle 48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2" name="Rectangle 49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3" name="Rectangle 49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4" name="Rectangle 49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5" name="Rectangle 49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6" name="Rectangle 49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72" name="Group 495"/>
            <p:cNvGrpSpPr>
              <a:grpSpLocks/>
            </p:cNvGrpSpPr>
            <p:nvPr/>
          </p:nvGrpSpPr>
          <p:grpSpPr bwMode="auto">
            <a:xfrm>
              <a:off x="443" y="3116"/>
              <a:ext cx="1519" cy="6"/>
              <a:chOff x="964" y="3649"/>
              <a:chExt cx="1519" cy="6"/>
            </a:xfrm>
          </p:grpSpPr>
          <p:sp>
            <p:nvSpPr>
              <p:cNvPr id="273" name="Rectangle 49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4" name="Rectangle 49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5" name="Rectangle 49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6" name="Rectangle 49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7" name="Rectangle 50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8" name="Rectangle 50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9" name="Rectangle 50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0" name="Rectangle 50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1" name="Rectangle 50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2" name="Rectangle 50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3" name="Rectangle 50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4" name="Rectangle 50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5" name="Rectangle 50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6" name="Rectangle 50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7" name="Rectangle 51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8" name="Rectangle 51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9" name="Rectangle 51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511" name="Group 513"/>
          <p:cNvGrpSpPr>
            <a:grpSpLocks/>
          </p:cNvGrpSpPr>
          <p:nvPr/>
        </p:nvGrpSpPr>
        <p:grpSpPr bwMode="auto">
          <a:xfrm>
            <a:off x="485776" y="4380831"/>
            <a:ext cx="3252787" cy="906462"/>
            <a:chOff x="329" y="2975"/>
            <a:chExt cx="2049" cy="571"/>
          </a:xfrm>
        </p:grpSpPr>
        <p:sp>
          <p:nvSpPr>
            <p:cNvPr id="512" name="Rectangle 514"/>
            <p:cNvSpPr>
              <a:spLocks noChangeAspect="1" noChangeArrowheads="1"/>
            </p:cNvSpPr>
            <p:nvPr/>
          </p:nvSpPr>
          <p:spPr bwMode="auto">
            <a:xfrm>
              <a:off x="329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3" name="Rectangle 515"/>
            <p:cNvSpPr>
              <a:spLocks noChangeAspect="1" noChangeArrowheads="1"/>
            </p:cNvSpPr>
            <p:nvPr/>
          </p:nvSpPr>
          <p:spPr bwMode="auto">
            <a:xfrm>
              <a:off x="420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4" name="Rectangle 516"/>
            <p:cNvSpPr>
              <a:spLocks noChangeAspect="1" noChangeArrowheads="1"/>
            </p:cNvSpPr>
            <p:nvPr/>
          </p:nvSpPr>
          <p:spPr bwMode="auto">
            <a:xfrm>
              <a:off x="511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5" name="Rectangle 517"/>
            <p:cNvSpPr>
              <a:spLocks noChangeAspect="1" noChangeArrowheads="1"/>
            </p:cNvSpPr>
            <p:nvPr/>
          </p:nvSpPr>
          <p:spPr bwMode="auto">
            <a:xfrm>
              <a:off x="602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6" name="Rectangle 518"/>
            <p:cNvSpPr>
              <a:spLocks noChangeAspect="1" noChangeArrowheads="1"/>
            </p:cNvSpPr>
            <p:nvPr/>
          </p:nvSpPr>
          <p:spPr bwMode="auto">
            <a:xfrm>
              <a:off x="693" y="2977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7" name="Rectangle 519"/>
            <p:cNvSpPr>
              <a:spLocks noChangeAspect="1" noChangeArrowheads="1"/>
            </p:cNvSpPr>
            <p:nvPr/>
          </p:nvSpPr>
          <p:spPr bwMode="auto">
            <a:xfrm>
              <a:off x="784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8" name="Rectangle 520"/>
            <p:cNvSpPr>
              <a:spLocks noChangeAspect="1" noChangeArrowheads="1"/>
            </p:cNvSpPr>
            <p:nvPr/>
          </p:nvSpPr>
          <p:spPr bwMode="auto">
            <a:xfrm>
              <a:off x="875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9" name="Rectangle 521"/>
            <p:cNvSpPr>
              <a:spLocks noChangeAspect="1" noChangeArrowheads="1"/>
            </p:cNvSpPr>
            <p:nvPr/>
          </p:nvSpPr>
          <p:spPr bwMode="auto">
            <a:xfrm>
              <a:off x="966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0" name="Rectangle 522"/>
            <p:cNvSpPr>
              <a:spLocks noChangeAspect="1" noChangeArrowheads="1"/>
            </p:cNvSpPr>
            <p:nvPr/>
          </p:nvSpPr>
          <p:spPr bwMode="auto">
            <a:xfrm>
              <a:off x="1057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1" name="Rectangle 523"/>
            <p:cNvSpPr>
              <a:spLocks noChangeAspect="1" noChangeArrowheads="1"/>
            </p:cNvSpPr>
            <p:nvPr/>
          </p:nvSpPr>
          <p:spPr bwMode="auto">
            <a:xfrm>
              <a:off x="1148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2" name="Rectangle 524"/>
            <p:cNvSpPr>
              <a:spLocks noChangeAspect="1" noChangeArrowheads="1"/>
            </p:cNvSpPr>
            <p:nvPr/>
          </p:nvSpPr>
          <p:spPr bwMode="auto">
            <a:xfrm>
              <a:off x="1239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3" name="Rectangle 525"/>
            <p:cNvSpPr>
              <a:spLocks noChangeAspect="1" noChangeArrowheads="1"/>
            </p:cNvSpPr>
            <p:nvPr/>
          </p:nvSpPr>
          <p:spPr bwMode="auto">
            <a:xfrm>
              <a:off x="1330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4" name="Rectangle 526"/>
            <p:cNvSpPr>
              <a:spLocks noChangeAspect="1" noChangeArrowheads="1"/>
            </p:cNvSpPr>
            <p:nvPr/>
          </p:nvSpPr>
          <p:spPr bwMode="auto">
            <a:xfrm>
              <a:off x="1421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5" name="Rectangle 527"/>
            <p:cNvSpPr>
              <a:spLocks noChangeAspect="1" noChangeArrowheads="1"/>
            </p:cNvSpPr>
            <p:nvPr/>
          </p:nvSpPr>
          <p:spPr bwMode="auto">
            <a:xfrm>
              <a:off x="1512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6" name="Rectangle 528"/>
            <p:cNvSpPr>
              <a:spLocks noChangeAspect="1" noChangeArrowheads="1"/>
            </p:cNvSpPr>
            <p:nvPr/>
          </p:nvSpPr>
          <p:spPr bwMode="auto">
            <a:xfrm>
              <a:off x="1603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7" name="Rectangle 529"/>
            <p:cNvSpPr>
              <a:spLocks noChangeAspect="1" noChangeArrowheads="1"/>
            </p:cNvSpPr>
            <p:nvPr/>
          </p:nvSpPr>
          <p:spPr bwMode="auto">
            <a:xfrm>
              <a:off x="1694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8" name="Rectangle 530"/>
            <p:cNvSpPr>
              <a:spLocks noChangeAspect="1" noChangeArrowheads="1"/>
            </p:cNvSpPr>
            <p:nvPr/>
          </p:nvSpPr>
          <p:spPr bwMode="auto">
            <a:xfrm>
              <a:off x="1785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9" name="Rectangle 531"/>
            <p:cNvSpPr>
              <a:spLocks noChangeAspect="1" noChangeArrowheads="1"/>
            </p:cNvSpPr>
            <p:nvPr/>
          </p:nvSpPr>
          <p:spPr bwMode="auto">
            <a:xfrm>
              <a:off x="370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0" name="Rectangle 532"/>
            <p:cNvSpPr>
              <a:spLocks noChangeAspect="1" noChangeArrowheads="1"/>
            </p:cNvSpPr>
            <p:nvPr/>
          </p:nvSpPr>
          <p:spPr bwMode="auto">
            <a:xfrm>
              <a:off x="461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1" name="Rectangle 533"/>
            <p:cNvSpPr>
              <a:spLocks noChangeAspect="1" noChangeArrowheads="1"/>
            </p:cNvSpPr>
            <p:nvPr/>
          </p:nvSpPr>
          <p:spPr bwMode="auto">
            <a:xfrm>
              <a:off x="552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2" name="Rectangle 534"/>
            <p:cNvSpPr>
              <a:spLocks noChangeAspect="1" noChangeArrowheads="1"/>
            </p:cNvSpPr>
            <p:nvPr/>
          </p:nvSpPr>
          <p:spPr bwMode="auto">
            <a:xfrm>
              <a:off x="643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3" name="Rectangle 535"/>
            <p:cNvSpPr>
              <a:spLocks noChangeAspect="1" noChangeArrowheads="1"/>
            </p:cNvSpPr>
            <p:nvPr/>
          </p:nvSpPr>
          <p:spPr bwMode="auto">
            <a:xfrm>
              <a:off x="734" y="301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4" name="Rectangle 536"/>
            <p:cNvSpPr>
              <a:spLocks noChangeAspect="1" noChangeArrowheads="1"/>
            </p:cNvSpPr>
            <p:nvPr/>
          </p:nvSpPr>
          <p:spPr bwMode="auto">
            <a:xfrm>
              <a:off x="825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5" name="Rectangle 537"/>
            <p:cNvSpPr>
              <a:spLocks noChangeAspect="1" noChangeArrowheads="1"/>
            </p:cNvSpPr>
            <p:nvPr/>
          </p:nvSpPr>
          <p:spPr bwMode="auto">
            <a:xfrm>
              <a:off x="916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6" name="Rectangle 538"/>
            <p:cNvSpPr>
              <a:spLocks noChangeAspect="1" noChangeArrowheads="1"/>
            </p:cNvSpPr>
            <p:nvPr/>
          </p:nvSpPr>
          <p:spPr bwMode="auto">
            <a:xfrm>
              <a:off x="1007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7" name="Rectangle 539"/>
            <p:cNvSpPr>
              <a:spLocks noChangeAspect="1" noChangeArrowheads="1"/>
            </p:cNvSpPr>
            <p:nvPr/>
          </p:nvSpPr>
          <p:spPr bwMode="auto">
            <a:xfrm>
              <a:off x="1098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8" name="Rectangle 540"/>
            <p:cNvSpPr>
              <a:spLocks noChangeAspect="1" noChangeArrowheads="1"/>
            </p:cNvSpPr>
            <p:nvPr/>
          </p:nvSpPr>
          <p:spPr bwMode="auto">
            <a:xfrm>
              <a:off x="1189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9" name="Rectangle 541"/>
            <p:cNvSpPr>
              <a:spLocks noChangeAspect="1" noChangeArrowheads="1"/>
            </p:cNvSpPr>
            <p:nvPr/>
          </p:nvSpPr>
          <p:spPr bwMode="auto">
            <a:xfrm>
              <a:off x="1280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0" name="Rectangle 542"/>
            <p:cNvSpPr>
              <a:spLocks noChangeAspect="1" noChangeArrowheads="1"/>
            </p:cNvSpPr>
            <p:nvPr/>
          </p:nvSpPr>
          <p:spPr bwMode="auto">
            <a:xfrm>
              <a:off x="1371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1" name="Rectangle 543"/>
            <p:cNvSpPr>
              <a:spLocks noChangeAspect="1" noChangeArrowheads="1"/>
            </p:cNvSpPr>
            <p:nvPr/>
          </p:nvSpPr>
          <p:spPr bwMode="auto">
            <a:xfrm>
              <a:off x="1462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2" name="Rectangle 544"/>
            <p:cNvSpPr>
              <a:spLocks noChangeAspect="1" noChangeArrowheads="1"/>
            </p:cNvSpPr>
            <p:nvPr/>
          </p:nvSpPr>
          <p:spPr bwMode="auto">
            <a:xfrm>
              <a:off x="1553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3" name="Rectangle 545"/>
            <p:cNvSpPr>
              <a:spLocks noChangeAspect="1" noChangeArrowheads="1"/>
            </p:cNvSpPr>
            <p:nvPr/>
          </p:nvSpPr>
          <p:spPr bwMode="auto">
            <a:xfrm>
              <a:off x="1644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4" name="Rectangle 546"/>
            <p:cNvSpPr>
              <a:spLocks noChangeAspect="1" noChangeArrowheads="1"/>
            </p:cNvSpPr>
            <p:nvPr/>
          </p:nvSpPr>
          <p:spPr bwMode="auto">
            <a:xfrm>
              <a:off x="1735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5" name="Rectangle 547"/>
            <p:cNvSpPr>
              <a:spLocks noChangeAspect="1" noChangeArrowheads="1"/>
            </p:cNvSpPr>
            <p:nvPr/>
          </p:nvSpPr>
          <p:spPr bwMode="auto">
            <a:xfrm>
              <a:off x="1826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6" name="Rectangle 548"/>
            <p:cNvSpPr>
              <a:spLocks noChangeAspect="1" noChangeArrowheads="1"/>
            </p:cNvSpPr>
            <p:nvPr/>
          </p:nvSpPr>
          <p:spPr bwMode="auto">
            <a:xfrm>
              <a:off x="411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7" name="Rectangle 549"/>
            <p:cNvSpPr>
              <a:spLocks noChangeAspect="1" noChangeArrowheads="1"/>
            </p:cNvSpPr>
            <p:nvPr/>
          </p:nvSpPr>
          <p:spPr bwMode="auto">
            <a:xfrm>
              <a:off x="502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8" name="Rectangle 550"/>
            <p:cNvSpPr>
              <a:spLocks noChangeAspect="1" noChangeArrowheads="1"/>
            </p:cNvSpPr>
            <p:nvPr/>
          </p:nvSpPr>
          <p:spPr bwMode="auto">
            <a:xfrm>
              <a:off x="593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9" name="Rectangle 551"/>
            <p:cNvSpPr>
              <a:spLocks noChangeAspect="1" noChangeArrowheads="1"/>
            </p:cNvSpPr>
            <p:nvPr/>
          </p:nvSpPr>
          <p:spPr bwMode="auto">
            <a:xfrm>
              <a:off x="684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0" name="Rectangle 552"/>
            <p:cNvSpPr>
              <a:spLocks noChangeAspect="1" noChangeArrowheads="1"/>
            </p:cNvSpPr>
            <p:nvPr/>
          </p:nvSpPr>
          <p:spPr bwMode="auto">
            <a:xfrm>
              <a:off x="775" y="3059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1" name="Rectangle 553"/>
            <p:cNvSpPr>
              <a:spLocks noChangeAspect="1" noChangeArrowheads="1"/>
            </p:cNvSpPr>
            <p:nvPr/>
          </p:nvSpPr>
          <p:spPr bwMode="auto">
            <a:xfrm>
              <a:off x="866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2" name="Rectangle 554"/>
            <p:cNvSpPr>
              <a:spLocks noChangeAspect="1" noChangeArrowheads="1"/>
            </p:cNvSpPr>
            <p:nvPr/>
          </p:nvSpPr>
          <p:spPr bwMode="auto">
            <a:xfrm>
              <a:off x="957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3" name="Rectangle 555"/>
            <p:cNvSpPr>
              <a:spLocks noChangeAspect="1" noChangeArrowheads="1"/>
            </p:cNvSpPr>
            <p:nvPr/>
          </p:nvSpPr>
          <p:spPr bwMode="auto">
            <a:xfrm>
              <a:off x="1048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4" name="Rectangle 556"/>
            <p:cNvSpPr>
              <a:spLocks noChangeAspect="1" noChangeArrowheads="1"/>
            </p:cNvSpPr>
            <p:nvPr/>
          </p:nvSpPr>
          <p:spPr bwMode="auto">
            <a:xfrm>
              <a:off x="1139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5" name="Rectangle 557"/>
            <p:cNvSpPr>
              <a:spLocks noChangeAspect="1" noChangeArrowheads="1"/>
            </p:cNvSpPr>
            <p:nvPr/>
          </p:nvSpPr>
          <p:spPr bwMode="auto">
            <a:xfrm>
              <a:off x="1230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6" name="Rectangle 558"/>
            <p:cNvSpPr>
              <a:spLocks noChangeAspect="1" noChangeArrowheads="1"/>
            </p:cNvSpPr>
            <p:nvPr/>
          </p:nvSpPr>
          <p:spPr bwMode="auto">
            <a:xfrm>
              <a:off x="1321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7" name="Rectangle 559"/>
            <p:cNvSpPr>
              <a:spLocks noChangeAspect="1" noChangeArrowheads="1"/>
            </p:cNvSpPr>
            <p:nvPr/>
          </p:nvSpPr>
          <p:spPr bwMode="auto">
            <a:xfrm>
              <a:off x="1412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8" name="Rectangle 560"/>
            <p:cNvSpPr>
              <a:spLocks noChangeAspect="1" noChangeArrowheads="1"/>
            </p:cNvSpPr>
            <p:nvPr/>
          </p:nvSpPr>
          <p:spPr bwMode="auto">
            <a:xfrm>
              <a:off x="1503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9" name="Rectangle 561"/>
            <p:cNvSpPr>
              <a:spLocks noChangeAspect="1" noChangeArrowheads="1"/>
            </p:cNvSpPr>
            <p:nvPr/>
          </p:nvSpPr>
          <p:spPr bwMode="auto">
            <a:xfrm>
              <a:off x="1594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0" name="Rectangle 562"/>
            <p:cNvSpPr>
              <a:spLocks noChangeAspect="1" noChangeArrowheads="1"/>
            </p:cNvSpPr>
            <p:nvPr/>
          </p:nvSpPr>
          <p:spPr bwMode="auto">
            <a:xfrm>
              <a:off x="1685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1" name="Rectangle 563"/>
            <p:cNvSpPr>
              <a:spLocks noChangeAspect="1" noChangeArrowheads="1"/>
            </p:cNvSpPr>
            <p:nvPr/>
          </p:nvSpPr>
          <p:spPr bwMode="auto">
            <a:xfrm>
              <a:off x="1776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2" name="Rectangle 564"/>
            <p:cNvSpPr>
              <a:spLocks noChangeAspect="1" noChangeArrowheads="1"/>
            </p:cNvSpPr>
            <p:nvPr/>
          </p:nvSpPr>
          <p:spPr bwMode="auto">
            <a:xfrm>
              <a:off x="1867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3" name="Rectangle 565"/>
            <p:cNvSpPr>
              <a:spLocks noChangeAspect="1" noChangeArrowheads="1"/>
            </p:cNvSpPr>
            <p:nvPr/>
          </p:nvSpPr>
          <p:spPr bwMode="auto">
            <a:xfrm>
              <a:off x="452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4" name="Rectangle 566"/>
            <p:cNvSpPr>
              <a:spLocks noChangeAspect="1" noChangeArrowheads="1"/>
            </p:cNvSpPr>
            <p:nvPr/>
          </p:nvSpPr>
          <p:spPr bwMode="auto">
            <a:xfrm>
              <a:off x="543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5" name="Rectangle 567"/>
            <p:cNvSpPr>
              <a:spLocks noChangeAspect="1" noChangeArrowheads="1"/>
            </p:cNvSpPr>
            <p:nvPr/>
          </p:nvSpPr>
          <p:spPr bwMode="auto">
            <a:xfrm>
              <a:off x="634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6" name="Rectangle 568"/>
            <p:cNvSpPr>
              <a:spLocks noChangeAspect="1" noChangeArrowheads="1"/>
            </p:cNvSpPr>
            <p:nvPr/>
          </p:nvSpPr>
          <p:spPr bwMode="auto">
            <a:xfrm>
              <a:off x="725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7" name="Rectangle 569"/>
            <p:cNvSpPr>
              <a:spLocks noChangeAspect="1" noChangeArrowheads="1"/>
            </p:cNvSpPr>
            <p:nvPr/>
          </p:nvSpPr>
          <p:spPr bwMode="auto">
            <a:xfrm>
              <a:off x="816" y="3106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8" name="Rectangle 570"/>
            <p:cNvSpPr>
              <a:spLocks noChangeAspect="1" noChangeArrowheads="1"/>
            </p:cNvSpPr>
            <p:nvPr/>
          </p:nvSpPr>
          <p:spPr bwMode="auto">
            <a:xfrm>
              <a:off x="907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9" name="Rectangle 571"/>
            <p:cNvSpPr>
              <a:spLocks noChangeAspect="1" noChangeArrowheads="1"/>
            </p:cNvSpPr>
            <p:nvPr/>
          </p:nvSpPr>
          <p:spPr bwMode="auto">
            <a:xfrm>
              <a:off x="998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0" name="Rectangle 572"/>
            <p:cNvSpPr>
              <a:spLocks noChangeAspect="1" noChangeArrowheads="1"/>
            </p:cNvSpPr>
            <p:nvPr/>
          </p:nvSpPr>
          <p:spPr bwMode="auto">
            <a:xfrm>
              <a:off x="1089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1" name="Rectangle 573"/>
            <p:cNvSpPr>
              <a:spLocks noChangeAspect="1" noChangeArrowheads="1"/>
            </p:cNvSpPr>
            <p:nvPr/>
          </p:nvSpPr>
          <p:spPr bwMode="auto">
            <a:xfrm>
              <a:off x="1180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2" name="Rectangle 574"/>
            <p:cNvSpPr>
              <a:spLocks noChangeAspect="1" noChangeArrowheads="1"/>
            </p:cNvSpPr>
            <p:nvPr/>
          </p:nvSpPr>
          <p:spPr bwMode="auto">
            <a:xfrm>
              <a:off x="1271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3" name="Rectangle 575"/>
            <p:cNvSpPr>
              <a:spLocks noChangeAspect="1" noChangeArrowheads="1"/>
            </p:cNvSpPr>
            <p:nvPr/>
          </p:nvSpPr>
          <p:spPr bwMode="auto">
            <a:xfrm>
              <a:off x="1362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4" name="Rectangle 576"/>
            <p:cNvSpPr>
              <a:spLocks noChangeAspect="1" noChangeArrowheads="1"/>
            </p:cNvSpPr>
            <p:nvPr/>
          </p:nvSpPr>
          <p:spPr bwMode="auto">
            <a:xfrm>
              <a:off x="1453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5" name="Rectangle 577"/>
            <p:cNvSpPr>
              <a:spLocks noChangeAspect="1" noChangeArrowheads="1"/>
            </p:cNvSpPr>
            <p:nvPr/>
          </p:nvSpPr>
          <p:spPr bwMode="auto">
            <a:xfrm>
              <a:off x="1544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6" name="Rectangle 578"/>
            <p:cNvSpPr>
              <a:spLocks noChangeAspect="1" noChangeArrowheads="1"/>
            </p:cNvSpPr>
            <p:nvPr/>
          </p:nvSpPr>
          <p:spPr bwMode="auto">
            <a:xfrm>
              <a:off x="1635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7" name="Rectangle 579"/>
            <p:cNvSpPr>
              <a:spLocks noChangeAspect="1" noChangeArrowheads="1"/>
            </p:cNvSpPr>
            <p:nvPr/>
          </p:nvSpPr>
          <p:spPr bwMode="auto">
            <a:xfrm>
              <a:off x="1726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8" name="Rectangle 580"/>
            <p:cNvSpPr>
              <a:spLocks noChangeAspect="1" noChangeArrowheads="1"/>
            </p:cNvSpPr>
            <p:nvPr/>
          </p:nvSpPr>
          <p:spPr bwMode="auto">
            <a:xfrm>
              <a:off x="1817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9" name="Rectangle 581"/>
            <p:cNvSpPr>
              <a:spLocks noChangeAspect="1" noChangeArrowheads="1"/>
            </p:cNvSpPr>
            <p:nvPr/>
          </p:nvSpPr>
          <p:spPr bwMode="auto">
            <a:xfrm>
              <a:off x="1908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0" name="Rectangle 582"/>
            <p:cNvSpPr>
              <a:spLocks noChangeAspect="1" noChangeArrowheads="1"/>
            </p:cNvSpPr>
            <p:nvPr/>
          </p:nvSpPr>
          <p:spPr bwMode="auto">
            <a:xfrm>
              <a:off x="493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1" name="Rectangle 583"/>
            <p:cNvSpPr>
              <a:spLocks noChangeAspect="1" noChangeArrowheads="1"/>
            </p:cNvSpPr>
            <p:nvPr/>
          </p:nvSpPr>
          <p:spPr bwMode="auto">
            <a:xfrm>
              <a:off x="584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2" name="Rectangle 584"/>
            <p:cNvSpPr>
              <a:spLocks noChangeAspect="1" noChangeArrowheads="1"/>
            </p:cNvSpPr>
            <p:nvPr/>
          </p:nvSpPr>
          <p:spPr bwMode="auto">
            <a:xfrm>
              <a:off x="675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3" name="Rectangle 585"/>
            <p:cNvSpPr>
              <a:spLocks noChangeAspect="1" noChangeArrowheads="1"/>
            </p:cNvSpPr>
            <p:nvPr/>
          </p:nvSpPr>
          <p:spPr bwMode="auto">
            <a:xfrm>
              <a:off x="766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4" name="Rectangle 586"/>
            <p:cNvSpPr>
              <a:spLocks noChangeAspect="1" noChangeArrowheads="1"/>
            </p:cNvSpPr>
            <p:nvPr/>
          </p:nvSpPr>
          <p:spPr bwMode="auto">
            <a:xfrm>
              <a:off x="857" y="3141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5" name="Rectangle 587"/>
            <p:cNvSpPr>
              <a:spLocks noChangeAspect="1" noChangeArrowheads="1"/>
            </p:cNvSpPr>
            <p:nvPr/>
          </p:nvSpPr>
          <p:spPr bwMode="auto">
            <a:xfrm>
              <a:off x="948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6" name="Rectangle 588"/>
            <p:cNvSpPr>
              <a:spLocks noChangeAspect="1" noChangeArrowheads="1"/>
            </p:cNvSpPr>
            <p:nvPr/>
          </p:nvSpPr>
          <p:spPr bwMode="auto">
            <a:xfrm>
              <a:off x="1039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7" name="Rectangle 589"/>
            <p:cNvSpPr>
              <a:spLocks noChangeAspect="1" noChangeArrowheads="1"/>
            </p:cNvSpPr>
            <p:nvPr/>
          </p:nvSpPr>
          <p:spPr bwMode="auto">
            <a:xfrm>
              <a:off x="1130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8" name="Rectangle 590"/>
            <p:cNvSpPr>
              <a:spLocks noChangeAspect="1" noChangeArrowheads="1"/>
            </p:cNvSpPr>
            <p:nvPr/>
          </p:nvSpPr>
          <p:spPr bwMode="auto">
            <a:xfrm>
              <a:off x="1221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9" name="Rectangle 591"/>
            <p:cNvSpPr>
              <a:spLocks noChangeAspect="1" noChangeArrowheads="1"/>
            </p:cNvSpPr>
            <p:nvPr/>
          </p:nvSpPr>
          <p:spPr bwMode="auto">
            <a:xfrm>
              <a:off x="1312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0" name="Rectangle 592"/>
            <p:cNvSpPr>
              <a:spLocks noChangeAspect="1" noChangeArrowheads="1"/>
            </p:cNvSpPr>
            <p:nvPr/>
          </p:nvSpPr>
          <p:spPr bwMode="auto">
            <a:xfrm>
              <a:off x="1403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1" name="Rectangle 593"/>
            <p:cNvSpPr>
              <a:spLocks noChangeAspect="1" noChangeArrowheads="1"/>
            </p:cNvSpPr>
            <p:nvPr/>
          </p:nvSpPr>
          <p:spPr bwMode="auto">
            <a:xfrm>
              <a:off x="1494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2" name="Rectangle 594"/>
            <p:cNvSpPr>
              <a:spLocks noChangeAspect="1" noChangeArrowheads="1"/>
            </p:cNvSpPr>
            <p:nvPr/>
          </p:nvSpPr>
          <p:spPr bwMode="auto">
            <a:xfrm>
              <a:off x="1585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3" name="Rectangle 595"/>
            <p:cNvSpPr>
              <a:spLocks noChangeAspect="1" noChangeArrowheads="1"/>
            </p:cNvSpPr>
            <p:nvPr/>
          </p:nvSpPr>
          <p:spPr bwMode="auto">
            <a:xfrm>
              <a:off x="1676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4" name="Rectangle 596"/>
            <p:cNvSpPr>
              <a:spLocks noChangeAspect="1" noChangeArrowheads="1"/>
            </p:cNvSpPr>
            <p:nvPr/>
          </p:nvSpPr>
          <p:spPr bwMode="auto">
            <a:xfrm>
              <a:off x="1767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5" name="Rectangle 597"/>
            <p:cNvSpPr>
              <a:spLocks noChangeAspect="1" noChangeArrowheads="1"/>
            </p:cNvSpPr>
            <p:nvPr/>
          </p:nvSpPr>
          <p:spPr bwMode="auto">
            <a:xfrm>
              <a:off x="1858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6" name="Rectangle 598"/>
            <p:cNvSpPr>
              <a:spLocks noChangeAspect="1" noChangeArrowheads="1"/>
            </p:cNvSpPr>
            <p:nvPr/>
          </p:nvSpPr>
          <p:spPr bwMode="auto">
            <a:xfrm>
              <a:off x="1949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7" name="Rectangle 599"/>
            <p:cNvSpPr>
              <a:spLocks noChangeAspect="1" noChangeArrowheads="1"/>
            </p:cNvSpPr>
            <p:nvPr/>
          </p:nvSpPr>
          <p:spPr bwMode="auto">
            <a:xfrm>
              <a:off x="534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8" name="Rectangle 600"/>
            <p:cNvSpPr>
              <a:spLocks noChangeAspect="1" noChangeArrowheads="1"/>
            </p:cNvSpPr>
            <p:nvPr/>
          </p:nvSpPr>
          <p:spPr bwMode="auto">
            <a:xfrm>
              <a:off x="625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9" name="Rectangle 601"/>
            <p:cNvSpPr>
              <a:spLocks noChangeAspect="1" noChangeArrowheads="1"/>
            </p:cNvSpPr>
            <p:nvPr/>
          </p:nvSpPr>
          <p:spPr bwMode="auto">
            <a:xfrm>
              <a:off x="716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0" name="Rectangle 602"/>
            <p:cNvSpPr>
              <a:spLocks noChangeAspect="1" noChangeArrowheads="1"/>
            </p:cNvSpPr>
            <p:nvPr/>
          </p:nvSpPr>
          <p:spPr bwMode="auto">
            <a:xfrm>
              <a:off x="807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1" name="Rectangle 603"/>
            <p:cNvSpPr>
              <a:spLocks noChangeAspect="1" noChangeArrowheads="1"/>
            </p:cNvSpPr>
            <p:nvPr/>
          </p:nvSpPr>
          <p:spPr bwMode="auto">
            <a:xfrm>
              <a:off x="898" y="3182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2" name="Rectangle 604"/>
            <p:cNvSpPr>
              <a:spLocks noChangeAspect="1" noChangeArrowheads="1"/>
            </p:cNvSpPr>
            <p:nvPr/>
          </p:nvSpPr>
          <p:spPr bwMode="auto">
            <a:xfrm>
              <a:off x="989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3" name="Rectangle 605"/>
            <p:cNvSpPr>
              <a:spLocks noChangeAspect="1" noChangeArrowheads="1"/>
            </p:cNvSpPr>
            <p:nvPr/>
          </p:nvSpPr>
          <p:spPr bwMode="auto">
            <a:xfrm>
              <a:off x="1080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4" name="Rectangle 606"/>
            <p:cNvSpPr>
              <a:spLocks noChangeAspect="1" noChangeArrowheads="1"/>
            </p:cNvSpPr>
            <p:nvPr/>
          </p:nvSpPr>
          <p:spPr bwMode="auto">
            <a:xfrm>
              <a:off x="1171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5" name="Rectangle 607"/>
            <p:cNvSpPr>
              <a:spLocks noChangeAspect="1" noChangeArrowheads="1"/>
            </p:cNvSpPr>
            <p:nvPr/>
          </p:nvSpPr>
          <p:spPr bwMode="auto">
            <a:xfrm>
              <a:off x="1262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6" name="Rectangle 608"/>
            <p:cNvSpPr>
              <a:spLocks noChangeAspect="1" noChangeArrowheads="1"/>
            </p:cNvSpPr>
            <p:nvPr/>
          </p:nvSpPr>
          <p:spPr bwMode="auto">
            <a:xfrm>
              <a:off x="1353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7" name="Rectangle 609"/>
            <p:cNvSpPr>
              <a:spLocks noChangeAspect="1" noChangeArrowheads="1"/>
            </p:cNvSpPr>
            <p:nvPr/>
          </p:nvSpPr>
          <p:spPr bwMode="auto">
            <a:xfrm>
              <a:off x="1444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8" name="Rectangle 610"/>
            <p:cNvSpPr>
              <a:spLocks noChangeAspect="1" noChangeArrowheads="1"/>
            </p:cNvSpPr>
            <p:nvPr/>
          </p:nvSpPr>
          <p:spPr bwMode="auto">
            <a:xfrm>
              <a:off x="1535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9" name="Rectangle 611"/>
            <p:cNvSpPr>
              <a:spLocks noChangeAspect="1" noChangeArrowheads="1"/>
            </p:cNvSpPr>
            <p:nvPr/>
          </p:nvSpPr>
          <p:spPr bwMode="auto">
            <a:xfrm>
              <a:off x="1626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0" name="Rectangle 612"/>
            <p:cNvSpPr>
              <a:spLocks noChangeAspect="1" noChangeArrowheads="1"/>
            </p:cNvSpPr>
            <p:nvPr/>
          </p:nvSpPr>
          <p:spPr bwMode="auto">
            <a:xfrm>
              <a:off x="1717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1" name="Rectangle 613"/>
            <p:cNvSpPr>
              <a:spLocks noChangeAspect="1" noChangeArrowheads="1"/>
            </p:cNvSpPr>
            <p:nvPr/>
          </p:nvSpPr>
          <p:spPr bwMode="auto">
            <a:xfrm>
              <a:off x="1808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2" name="Rectangle 614"/>
            <p:cNvSpPr>
              <a:spLocks noChangeAspect="1" noChangeArrowheads="1"/>
            </p:cNvSpPr>
            <p:nvPr/>
          </p:nvSpPr>
          <p:spPr bwMode="auto">
            <a:xfrm>
              <a:off x="1899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3" name="Rectangle 615"/>
            <p:cNvSpPr>
              <a:spLocks noChangeAspect="1" noChangeArrowheads="1"/>
            </p:cNvSpPr>
            <p:nvPr/>
          </p:nvSpPr>
          <p:spPr bwMode="auto">
            <a:xfrm>
              <a:off x="1990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4" name="Rectangle 616"/>
            <p:cNvSpPr>
              <a:spLocks noChangeAspect="1" noChangeArrowheads="1"/>
            </p:cNvSpPr>
            <p:nvPr/>
          </p:nvSpPr>
          <p:spPr bwMode="auto">
            <a:xfrm>
              <a:off x="575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5" name="Rectangle 617"/>
            <p:cNvSpPr>
              <a:spLocks noChangeAspect="1" noChangeArrowheads="1"/>
            </p:cNvSpPr>
            <p:nvPr/>
          </p:nvSpPr>
          <p:spPr bwMode="auto">
            <a:xfrm>
              <a:off x="666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6" name="Rectangle 618"/>
            <p:cNvSpPr>
              <a:spLocks noChangeAspect="1" noChangeArrowheads="1"/>
            </p:cNvSpPr>
            <p:nvPr/>
          </p:nvSpPr>
          <p:spPr bwMode="auto">
            <a:xfrm>
              <a:off x="757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7" name="Rectangle 619"/>
            <p:cNvSpPr>
              <a:spLocks noChangeAspect="1" noChangeArrowheads="1"/>
            </p:cNvSpPr>
            <p:nvPr/>
          </p:nvSpPr>
          <p:spPr bwMode="auto">
            <a:xfrm>
              <a:off x="848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8" name="Rectangle 620"/>
            <p:cNvSpPr>
              <a:spLocks noChangeAspect="1" noChangeArrowheads="1"/>
            </p:cNvSpPr>
            <p:nvPr/>
          </p:nvSpPr>
          <p:spPr bwMode="auto">
            <a:xfrm>
              <a:off x="939" y="3223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9" name="Rectangle 621"/>
            <p:cNvSpPr>
              <a:spLocks noChangeAspect="1" noChangeArrowheads="1"/>
            </p:cNvSpPr>
            <p:nvPr/>
          </p:nvSpPr>
          <p:spPr bwMode="auto">
            <a:xfrm>
              <a:off x="1030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0" name="Rectangle 622"/>
            <p:cNvSpPr>
              <a:spLocks noChangeAspect="1" noChangeArrowheads="1"/>
            </p:cNvSpPr>
            <p:nvPr/>
          </p:nvSpPr>
          <p:spPr bwMode="auto">
            <a:xfrm>
              <a:off x="1121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1" name="Rectangle 623"/>
            <p:cNvSpPr>
              <a:spLocks noChangeAspect="1" noChangeArrowheads="1"/>
            </p:cNvSpPr>
            <p:nvPr/>
          </p:nvSpPr>
          <p:spPr bwMode="auto">
            <a:xfrm>
              <a:off x="1212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2" name="Rectangle 624"/>
            <p:cNvSpPr>
              <a:spLocks noChangeAspect="1" noChangeArrowheads="1"/>
            </p:cNvSpPr>
            <p:nvPr/>
          </p:nvSpPr>
          <p:spPr bwMode="auto">
            <a:xfrm>
              <a:off x="1303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3" name="Rectangle 625"/>
            <p:cNvSpPr>
              <a:spLocks noChangeAspect="1" noChangeArrowheads="1"/>
            </p:cNvSpPr>
            <p:nvPr/>
          </p:nvSpPr>
          <p:spPr bwMode="auto">
            <a:xfrm>
              <a:off x="1394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4" name="Rectangle 626"/>
            <p:cNvSpPr>
              <a:spLocks noChangeAspect="1" noChangeArrowheads="1"/>
            </p:cNvSpPr>
            <p:nvPr/>
          </p:nvSpPr>
          <p:spPr bwMode="auto">
            <a:xfrm>
              <a:off x="1485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5" name="Rectangle 627"/>
            <p:cNvSpPr>
              <a:spLocks noChangeAspect="1" noChangeArrowheads="1"/>
            </p:cNvSpPr>
            <p:nvPr/>
          </p:nvSpPr>
          <p:spPr bwMode="auto">
            <a:xfrm>
              <a:off x="1576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6" name="Rectangle 628"/>
            <p:cNvSpPr>
              <a:spLocks noChangeAspect="1" noChangeArrowheads="1"/>
            </p:cNvSpPr>
            <p:nvPr/>
          </p:nvSpPr>
          <p:spPr bwMode="auto">
            <a:xfrm>
              <a:off x="1667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7" name="Rectangle 629"/>
            <p:cNvSpPr>
              <a:spLocks noChangeAspect="1" noChangeArrowheads="1"/>
            </p:cNvSpPr>
            <p:nvPr/>
          </p:nvSpPr>
          <p:spPr bwMode="auto">
            <a:xfrm>
              <a:off x="1758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8" name="Rectangle 630"/>
            <p:cNvSpPr>
              <a:spLocks noChangeAspect="1" noChangeArrowheads="1"/>
            </p:cNvSpPr>
            <p:nvPr/>
          </p:nvSpPr>
          <p:spPr bwMode="auto">
            <a:xfrm>
              <a:off x="1849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9" name="Rectangle 631"/>
            <p:cNvSpPr>
              <a:spLocks noChangeAspect="1" noChangeArrowheads="1"/>
            </p:cNvSpPr>
            <p:nvPr/>
          </p:nvSpPr>
          <p:spPr bwMode="auto">
            <a:xfrm>
              <a:off x="1940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0" name="Rectangle 632"/>
            <p:cNvSpPr>
              <a:spLocks noChangeAspect="1" noChangeArrowheads="1"/>
            </p:cNvSpPr>
            <p:nvPr/>
          </p:nvSpPr>
          <p:spPr bwMode="auto">
            <a:xfrm>
              <a:off x="2031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1" name="Rectangle 633"/>
            <p:cNvSpPr>
              <a:spLocks noChangeAspect="1" noChangeArrowheads="1"/>
            </p:cNvSpPr>
            <p:nvPr/>
          </p:nvSpPr>
          <p:spPr bwMode="auto">
            <a:xfrm>
              <a:off x="616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2" name="Rectangle 634"/>
            <p:cNvSpPr>
              <a:spLocks noChangeAspect="1" noChangeArrowheads="1"/>
            </p:cNvSpPr>
            <p:nvPr/>
          </p:nvSpPr>
          <p:spPr bwMode="auto">
            <a:xfrm>
              <a:off x="707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3" name="Rectangle 635"/>
            <p:cNvSpPr>
              <a:spLocks noChangeAspect="1" noChangeArrowheads="1"/>
            </p:cNvSpPr>
            <p:nvPr/>
          </p:nvSpPr>
          <p:spPr bwMode="auto">
            <a:xfrm>
              <a:off x="798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4" name="Rectangle 636"/>
            <p:cNvSpPr>
              <a:spLocks noChangeAspect="1" noChangeArrowheads="1"/>
            </p:cNvSpPr>
            <p:nvPr/>
          </p:nvSpPr>
          <p:spPr bwMode="auto">
            <a:xfrm>
              <a:off x="889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5" name="Rectangle 637"/>
            <p:cNvSpPr>
              <a:spLocks noChangeAspect="1" noChangeArrowheads="1"/>
            </p:cNvSpPr>
            <p:nvPr/>
          </p:nvSpPr>
          <p:spPr bwMode="auto">
            <a:xfrm>
              <a:off x="980" y="3264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6" name="Rectangle 638"/>
            <p:cNvSpPr>
              <a:spLocks noChangeAspect="1" noChangeArrowheads="1"/>
            </p:cNvSpPr>
            <p:nvPr/>
          </p:nvSpPr>
          <p:spPr bwMode="auto">
            <a:xfrm>
              <a:off x="1071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7" name="Rectangle 639"/>
            <p:cNvSpPr>
              <a:spLocks noChangeAspect="1" noChangeArrowheads="1"/>
            </p:cNvSpPr>
            <p:nvPr/>
          </p:nvSpPr>
          <p:spPr bwMode="auto">
            <a:xfrm>
              <a:off x="1162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8" name="Rectangle 640"/>
            <p:cNvSpPr>
              <a:spLocks noChangeAspect="1" noChangeArrowheads="1"/>
            </p:cNvSpPr>
            <p:nvPr/>
          </p:nvSpPr>
          <p:spPr bwMode="auto">
            <a:xfrm>
              <a:off x="1253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9" name="Rectangle 641"/>
            <p:cNvSpPr>
              <a:spLocks noChangeAspect="1" noChangeArrowheads="1"/>
            </p:cNvSpPr>
            <p:nvPr/>
          </p:nvSpPr>
          <p:spPr bwMode="auto">
            <a:xfrm>
              <a:off x="1344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0" name="Rectangle 642"/>
            <p:cNvSpPr>
              <a:spLocks noChangeAspect="1" noChangeArrowheads="1"/>
            </p:cNvSpPr>
            <p:nvPr/>
          </p:nvSpPr>
          <p:spPr bwMode="auto">
            <a:xfrm>
              <a:off x="1435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1" name="Rectangle 643"/>
            <p:cNvSpPr>
              <a:spLocks noChangeAspect="1" noChangeArrowheads="1"/>
            </p:cNvSpPr>
            <p:nvPr/>
          </p:nvSpPr>
          <p:spPr bwMode="auto">
            <a:xfrm>
              <a:off x="1526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2" name="Rectangle 644"/>
            <p:cNvSpPr>
              <a:spLocks noChangeAspect="1" noChangeArrowheads="1"/>
            </p:cNvSpPr>
            <p:nvPr/>
          </p:nvSpPr>
          <p:spPr bwMode="auto">
            <a:xfrm>
              <a:off x="1617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3" name="Rectangle 645"/>
            <p:cNvSpPr>
              <a:spLocks noChangeAspect="1" noChangeArrowheads="1"/>
            </p:cNvSpPr>
            <p:nvPr/>
          </p:nvSpPr>
          <p:spPr bwMode="auto">
            <a:xfrm>
              <a:off x="1708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4" name="Rectangle 646"/>
            <p:cNvSpPr>
              <a:spLocks noChangeAspect="1" noChangeArrowheads="1"/>
            </p:cNvSpPr>
            <p:nvPr/>
          </p:nvSpPr>
          <p:spPr bwMode="auto">
            <a:xfrm>
              <a:off x="1799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5" name="Rectangle 647"/>
            <p:cNvSpPr>
              <a:spLocks noChangeAspect="1" noChangeArrowheads="1"/>
            </p:cNvSpPr>
            <p:nvPr/>
          </p:nvSpPr>
          <p:spPr bwMode="auto">
            <a:xfrm>
              <a:off x="1890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6" name="Rectangle 648"/>
            <p:cNvSpPr>
              <a:spLocks noChangeAspect="1" noChangeArrowheads="1"/>
            </p:cNvSpPr>
            <p:nvPr/>
          </p:nvSpPr>
          <p:spPr bwMode="auto">
            <a:xfrm>
              <a:off x="1981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7" name="Rectangle 649"/>
            <p:cNvSpPr>
              <a:spLocks noChangeAspect="1" noChangeArrowheads="1"/>
            </p:cNvSpPr>
            <p:nvPr/>
          </p:nvSpPr>
          <p:spPr bwMode="auto">
            <a:xfrm>
              <a:off x="2072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8" name="Rectangle 650"/>
            <p:cNvSpPr>
              <a:spLocks noChangeAspect="1" noChangeArrowheads="1"/>
            </p:cNvSpPr>
            <p:nvPr/>
          </p:nvSpPr>
          <p:spPr bwMode="auto">
            <a:xfrm>
              <a:off x="657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9" name="Rectangle 651"/>
            <p:cNvSpPr>
              <a:spLocks noChangeAspect="1" noChangeArrowheads="1"/>
            </p:cNvSpPr>
            <p:nvPr/>
          </p:nvSpPr>
          <p:spPr bwMode="auto">
            <a:xfrm>
              <a:off x="748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0" name="Rectangle 652"/>
            <p:cNvSpPr>
              <a:spLocks noChangeAspect="1" noChangeArrowheads="1"/>
            </p:cNvSpPr>
            <p:nvPr/>
          </p:nvSpPr>
          <p:spPr bwMode="auto">
            <a:xfrm>
              <a:off x="839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1" name="Rectangle 653"/>
            <p:cNvSpPr>
              <a:spLocks noChangeAspect="1" noChangeArrowheads="1"/>
            </p:cNvSpPr>
            <p:nvPr/>
          </p:nvSpPr>
          <p:spPr bwMode="auto">
            <a:xfrm>
              <a:off x="930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2" name="Rectangle 654"/>
            <p:cNvSpPr>
              <a:spLocks noChangeAspect="1" noChangeArrowheads="1"/>
            </p:cNvSpPr>
            <p:nvPr/>
          </p:nvSpPr>
          <p:spPr bwMode="auto">
            <a:xfrm>
              <a:off x="1021" y="3305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3" name="Rectangle 655"/>
            <p:cNvSpPr>
              <a:spLocks noChangeAspect="1" noChangeArrowheads="1"/>
            </p:cNvSpPr>
            <p:nvPr/>
          </p:nvSpPr>
          <p:spPr bwMode="auto">
            <a:xfrm>
              <a:off x="1112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4" name="Rectangle 656"/>
            <p:cNvSpPr>
              <a:spLocks noChangeAspect="1" noChangeArrowheads="1"/>
            </p:cNvSpPr>
            <p:nvPr/>
          </p:nvSpPr>
          <p:spPr bwMode="auto">
            <a:xfrm>
              <a:off x="1203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5" name="Rectangle 657"/>
            <p:cNvSpPr>
              <a:spLocks noChangeAspect="1" noChangeArrowheads="1"/>
            </p:cNvSpPr>
            <p:nvPr/>
          </p:nvSpPr>
          <p:spPr bwMode="auto">
            <a:xfrm>
              <a:off x="1294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6" name="Rectangle 658"/>
            <p:cNvSpPr>
              <a:spLocks noChangeAspect="1" noChangeArrowheads="1"/>
            </p:cNvSpPr>
            <p:nvPr/>
          </p:nvSpPr>
          <p:spPr bwMode="auto">
            <a:xfrm>
              <a:off x="1385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7" name="Rectangle 659"/>
            <p:cNvSpPr>
              <a:spLocks noChangeAspect="1" noChangeArrowheads="1"/>
            </p:cNvSpPr>
            <p:nvPr/>
          </p:nvSpPr>
          <p:spPr bwMode="auto">
            <a:xfrm>
              <a:off x="1476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8" name="Rectangle 660"/>
            <p:cNvSpPr>
              <a:spLocks noChangeAspect="1" noChangeArrowheads="1"/>
            </p:cNvSpPr>
            <p:nvPr/>
          </p:nvSpPr>
          <p:spPr bwMode="auto">
            <a:xfrm>
              <a:off x="1567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9" name="Rectangle 661"/>
            <p:cNvSpPr>
              <a:spLocks noChangeAspect="1" noChangeArrowheads="1"/>
            </p:cNvSpPr>
            <p:nvPr/>
          </p:nvSpPr>
          <p:spPr bwMode="auto">
            <a:xfrm>
              <a:off x="1658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0" name="Rectangle 662"/>
            <p:cNvSpPr>
              <a:spLocks noChangeAspect="1" noChangeArrowheads="1"/>
            </p:cNvSpPr>
            <p:nvPr/>
          </p:nvSpPr>
          <p:spPr bwMode="auto">
            <a:xfrm>
              <a:off x="1749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1" name="Rectangle 663"/>
            <p:cNvSpPr>
              <a:spLocks noChangeAspect="1" noChangeArrowheads="1"/>
            </p:cNvSpPr>
            <p:nvPr/>
          </p:nvSpPr>
          <p:spPr bwMode="auto">
            <a:xfrm>
              <a:off x="1840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2" name="Rectangle 664"/>
            <p:cNvSpPr>
              <a:spLocks noChangeAspect="1" noChangeArrowheads="1"/>
            </p:cNvSpPr>
            <p:nvPr/>
          </p:nvSpPr>
          <p:spPr bwMode="auto">
            <a:xfrm>
              <a:off x="1931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3" name="Rectangle 665"/>
            <p:cNvSpPr>
              <a:spLocks noChangeAspect="1" noChangeArrowheads="1"/>
            </p:cNvSpPr>
            <p:nvPr/>
          </p:nvSpPr>
          <p:spPr bwMode="auto">
            <a:xfrm>
              <a:off x="2022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4" name="Rectangle 666"/>
            <p:cNvSpPr>
              <a:spLocks noChangeAspect="1" noChangeArrowheads="1"/>
            </p:cNvSpPr>
            <p:nvPr/>
          </p:nvSpPr>
          <p:spPr bwMode="auto">
            <a:xfrm>
              <a:off x="2113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5" name="Rectangle 667"/>
            <p:cNvSpPr>
              <a:spLocks noChangeAspect="1" noChangeArrowheads="1"/>
            </p:cNvSpPr>
            <p:nvPr/>
          </p:nvSpPr>
          <p:spPr bwMode="auto">
            <a:xfrm>
              <a:off x="698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6" name="Rectangle 668"/>
            <p:cNvSpPr>
              <a:spLocks noChangeAspect="1" noChangeArrowheads="1"/>
            </p:cNvSpPr>
            <p:nvPr/>
          </p:nvSpPr>
          <p:spPr bwMode="auto">
            <a:xfrm>
              <a:off x="789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7" name="Rectangle 669"/>
            <p:cNvSpPr>
              <a:spLocks noChangeAspect="1" noChangeArrowheads="1"/>
            </p:cNvSpPr>
            <p:nvPr/>
          </p:nvSpPr>
          <p:spPr bwMode="auto">
            <a:xfrm>
              <a:off x="880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8" name="Rectangle 670"/>
            <p:cNvSpPr>
              <a:spLocks noChangeAspect="1" noChangeArrowheads="1"/>
            </p:cNvSpPr>
            <p:nvPr/>
          </p:nvSpPr>
          <p:spPr bwMode="auto">
            <a:xfrm>
              <a:off x="971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9" name="Rectangle 671"/>
            <p:cNvSpPr>
              <a:spLocks noChangeAspect="1" noChangeArrowheads="1"/>
            </p:cNvSpPr>
            <p:nvPr/>
          </p:nvSpPr>
          <p:spPr bwMode="auto">
            <a:xfrm>
              <a:off x="1062" y="3346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0" name="Rectangle 672"/>
            <p:cNvSpPr>
              <a:spLocks noChangeAspect="1" noChangeArrowheads="1"/>
            </p:cNvSpPr>
            <p:nvPr/>
          </p:nvSpPr>
          <p:spPr bwMode="auto">
            <a:xfrm>
              <a:off x="1153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1" name="Rectangle 673"/>
            <p:cNvSpPr>
              <a:spLocks noChangeAspect="1" noChangeArrowheads="1"/>
            </p:cNvSpPr>
            <p:nvPr/>
          </p:nvSpPr>
          <p:spPr bwMode="auto">
            <a:xfrm>
              <a:off x="1244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2" name="Rectangle 674"/>
            <p:cNvSpPr>
              <a:spLocks noChangeAspect="1" noChangeArrowheads="1"/>
            </p:cNvSpPr>
            <p:nvPr/>
          </p:nvSpPr>
          <p:spPr bwMode="auto">
            <a:xfrm>
              <a:off x="1335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3" name="Rectangle 675"/>
            <p:cNvSpPr>
              <a:spLocks noChangeAspect="1" noChangeArrowheads="1"/>
            </p:cNvSpPr>
            <p:nvPr/>
          </p:nvSpPr>
          <p:spPr bwMode="auto">
            <a:xfrm>
              <a:off x="1426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4" name="Rectangle 676"/>
            <p:cNvSpPr>
              <a:spLocks noChangeAspect="1" noChangeArrowheads="1"/>
            </p:cNvSpPr>
            <p:nvPr/>
          </p:nvSpPr>
          <p:spPr bwMode="auto">
            <a:xfrm>
              <a:off x="1517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5" name="Rectangle 677"/>
            <p:cNvSpPr>
              <a:spLocks noChangeAspect="1" noChangeArrowheads="1"/>
            </p:cNvSpPr>
            <p:nvPr/>
          </p:nvSpPr>
          <p:spPr bwMode="auto">
            <a:xfrm>
              <a:off x="1608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6" name="Rectangle 678"/>
            <p:cNvSpPr>
              <a:spLocks noChangeAspect="1" noChangeArrowheads="1"/>
            </p:cNvSpPr>
            <p:nvPr/>
          </p:nvSpPr>
          <p:spPr bwMode="auto">
            <a:xfrm>
              <a:off x="1699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7" name="Rectangle 679"/>
            <p:cNvSpPr>
              <a:spLocks noChangeAspect="1" noChangeArrowheads="1"/>
            </p:cNvSpPr>
            <p:nvPr/>
          </p:nvSpPr>
          <p:spPr bwMode="auto">
            <a:xfrm>
              <a:off x="1790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8" name="Rectangle 680"/>
            <p:cNvSpPr>
              <a:spLocks noChangeAspect="1" noChangeArrowheads="1"/>
            </p:cNvSpPr>
            <p:nvPr/>
          </p:nvSpPr>
          <p:spPr bwMode="auto">
            <a:xfrm>
              <a:off x="1881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9" name="Rectangle 681"/>
            <p:cNvSpPr>
              <a:spLocks noChangeAspect="1" noChangeArrowheads="1"/>
            </p:cNvSpPr>
            <p:nvPr/>
          </p:nvSpPr>
          <p:spPr bwMode="auto">
            <a:xfrm>
              <a:off x="1972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0" name="Rectangle 682"/>
            <p:cNvSpPr>
              <a:spLocks noChangeAspect="1" noChangeArrowheads="1"/>
            </p:cNvSpPr>
            <p:nvPr/>
          </p:nvSpPr>
          <p:spPr bwMode="auto">
            <a:xfrm>
              <a:off x="2063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1" name="Rectangle 683"/>
            <p:cNvSpPr>
              <a:spLocks noChangeAspect="1" noChangeArrowheads="1"/>
            </p:cNvSpPr>
            <p:nvPr/>
          </p:nvSpPr>
          <p:spPr bwMode="auto">
            <a:xfrm>
              <a:off x="2154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2" name="Rectangle 684"/>
            <p:cNvSpPr>
              <a:spLocks noChangeAspect="1" noChangeArrowheads="1"/>
            </p:cNvSpPr>
            <p:nvPr/>
          </p:nvSpPr>
          <p:spPr bwMode="auto">
            <a:xfrm>
              <a:off x="739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3" name="Rectangle 685"/>
            <p:cNvSpPr>
              <a:spLocks noChangeAspect="1" noChangeArrowheads="1"/>
            </p:cNvSpPr>
            <p:nvPr/>
          </p:nvSpPr>
          <p:spPr bwMode="auto">
            <a:xfrm>
              <a:off x="830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4" name="Rectangle 686"/>
            <p:cNvSpPr>
              <a:spLocks noChangeAspect="1" noChangeArrowheads="1"/>
            </p:cNvSpPr>
            <p:nvPr/>
          </p:nvSpPr>
          <p:spPr bwMode="auto">
            <a:xfrm>
              <a:off x="921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5" name="Rectangle 687"/>
            <p:cNvSpPr>
              <a:spLocks noChangeAspect="1" noChangeArrowheads="1"/>
            </p:cNvSpPr>
            <p:nvPr/>
          </p:nvSpPr>
          <p:spPr bwMode="auto">
            <a:xfrm>
              <a:off x="1012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6" name="Rectangle 688"/>
            <p:cNvSpPr>
              <a:spLocks noChangeAspect="1" noChangeArrowheads="1"/>
            </p:cNvSpPr>
            <p:nvPr/>
          </p:nvSpPr>
          <p:spPr bwMode="auto">
            <a:xfrm>
              <a:off x="1103" y="3387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7" name="Rectangle 689"/>
            <p:cNvSpPr>
              <a:spLocks noChangeAspect="1" noChangeArrowheads="1"/>
            </p:cNvSpPr>
            <p:nvPr/>
          </p:nvSpPr>
          <p:spPr bwMode="auto">
            <a:xfrm>
              <a:off x="1194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8" name="Rectangle 690"/>
            <p:cNvSpPr>
              <a:spLocks noChangeAspect="1" noChangeArrowheads="1"/>
            </p:cNvSpPr>
            <p:nvPr/>
          </p:nvSpPr>
          <p:spPr bwMode="auto">
            <a:xfrm>
              <a:off x="1285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9" name="Rectangle 691"/>
            <p:cNvSpPr>
              <a:spLocks noChangeAspect="1" noChangeArrowheads="1"/>
            </p:cNvSpPr>
            <p:nvPr/>
          </p:nvSpPr>
          <p:spPr bwMode="auto">
            <a:xfrm>
              <a:off x="1376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0" name="Rectangle 692"/>
            <p:cNvSpPr>
              <a:spLocks noChangeAspect="1" noChangeArrowheads="1"/>
            </p:cNvSpPr>
            <p:nvPr/>
          </p:nvSpPr>
          <p:spPr bwMode="auto">
            <a:xfrm>
              <a:off x="1467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1" name="Rectangle 693"/>
            <p:cNvSpPr>
              <a:spLocks noChangeAspect="1" noChangeArrowheads="1"/>
            </p:cNvSpPr>
            <p:nvPr/>
          </p:nvSpPr>
          <p:spPr bwMode="auto">
            <a:xfrm>
              <a:off x="1558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2" name="Rectangle 694"/>
            <p:cNvSpPr>
              <a:spLocks noChangeAspect="1" noChangeArrowheads="1"/>
            </p:cNvSpPr>
            <p:nvPr/>
          </p:nvSpPr>
          <p:spPr bwMode="auto">
            <a:xfrm>
              <a:off x="1649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3" name="Rectangle 695"/>
            <p:cNvSpPr>
              <a:spLocks noChangeAspect="1" noChangeArrowheads="1"/>
            </p:cNvSpPr>
            <p:nvPr/>
          </p:nvSpPr>
          <p:spPr bwMode="auto">
            <a:xfrm>
              <a:off x="1740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4" name="Rectangle 696"/>
            <p:cNvSpPr>
              <a:spLocks noChangeAspect="1" noChangeArrowheads="1"/>
            </p:cNvSpPr>
            <p:nvPr/>
          </p:nvSpPr>
          <p:spPr bwMode="auto">
            <a:xfrm>
              <a:off x="1831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5" name="Rectangle 697"/>
            <p:cNvSpPr>
              <a:spLocks noChangeAspect="1" noChangeArrowheads="1"/>
            </p:cNvSpPr>
            <p:nvPr/>
          </p:nvSpPr>
          <p:spPr bwMode="auto">
            <a:xfrm>
              <a:off x="1922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6" name="Rectangle 698"/>
            <p:cNvSpPr>
              <a:spLocks noChangeAspect="1" noChangeArrowheads="1"/>
            </p:cNvSpPr>
            <p:nvPr/>
          </p:nvSpPr>
          <p:spPr bwMode="auto">
            <a:xfrm>
              <a:off x="2013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7" name="Rectangle 699"/>
            <p:cNvSpPr>
              <a:spLocks noChangeAspect="1" noChangeArrowheads="1"/>
            </p:cNvSpPr>
            <p:nvPr/>
          </p:nvSpPr>
          <p:spPr bwMode="auto">
            <a:xfrm>
              <a:off x="2104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8" name="Rectangle 700"/>
            <p:cNvSpPr>
              <a:spLocks noChangeAspect="1" noChangeArrowheads="1"/>
            </p:cNvSpPr>
            <p:nvPr/>
          </p:nvSpPr>
          <p:spPr bwMode="auto">
            <a:xfrm>
              <a:off x="2195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9" name="Rectangle 701"/>
            <p:cNvSpPr>
              <a:spLocks noChangeAspect="1" noChangeArrowheads="1"/>
            </p:cNvSpPr>
            <p:nvPr/>
          </p:nvSpPr>
          <p:spPr bwMode="auto">
            <a:xfrm>
              <a:off x="777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0" name="Rectangle 702"/>
            <p:cNvSpPr>
              <a:spLocks noChangeAspect="1" noChangeArrowheads="1"/>
            </p:cNvSpPr>
            <p:nvPr/>
          </p:nvSpPr>
          <p:spPr bwMode="auto">
            <a:xfrm>
              <a:off x="868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1" name="Rectangle 703"/>
            <p:cNvSpPr>
              <a:spLocks noChangeAspect="1" noChangeArrowheads="1"/>
            </p:cNvSpPr>
            <p:nvPr/>
          </p:nvSpPr>
          <p:spPr bwMode="auto">
            <a:xfrm>
              <a:off x="959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2" name="Rectangle 704"/>
            <p:cNvSpPr>
              <a:spLocks noChangeAspect="1" noChangeArrowheads="1"/>
            </p:cNvSpPr>
            <p:nvPr/>
          </p:nvSpPr>
          <p:spPr bwMode="auto">
            <a:xfrm>
              <a:off x="1050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3" name="Rectangle 705"/>
            <p:cNvSpPr>
              <a:spLocks noChangeAspect="1" noChangeArrowheads="1"/>
            </p:cNvSpPr>
            <p:nvPr/>
          </p:nvSpPr>
          <p:spPr bwMode="auto">
            <a:xfrm>
              <a:off x="1141" y="342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4" name="Rectangle 706"/>
            <p:cNvSpPr>
              <a:spLocks noChangeAspect="1" noChangeArrowheads="1"/>
            </p:cNvSpPr>
            <p:nvPr/>
          </p:nvSpPr>
          <p:spPr bwMode="auto">
            <a:xfrm>
              <a:off x="1232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5" name="Rectangle 707"/>
            <p:cNvSpPr>
              <a:spLocks noChangeAspect="1" noChangeArrowheads="1"/>
            </p:cNvSpPr>
            <p:nvPr/>
          </p:nvSpPr>
          <p:spPr bwMode="auto">
            <a:xfrm>
              <a:off x="1323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6" name="Rectangle 708"/>
            <p:cNvSpPr>
              <a:spLocks noChangeAspect="1" noChangeArrowheads="1"/>
            </p:cNvSpPr>
            <p:nvPr/>
          </p:nvSpPr>
          <p:spPr bwMode="auto">
            <a:xfrm>
              <a:off x="1414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7" name="Rectangle 709"/>
            <p:cNvSpPr>
              <a:spLocks noChangeAspect="1" noChangeArrowheads="1"/>
            </p:cNvSpPr>
            <p:nvPr/>
          </p:nvSpPr>
          <p:spPr bwMode="auto">
            <a:xfrm>
              <a:off x="1505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8" name="Rectangle 710"/>
            <p:cNvSpPr>
              <a:spLocks noChangeAspect="1" noChangeArrowheads="1"/>
            </p:cNvSpPr>
            <p:nvPr/>
          </p:nvSpPr>
          <p:spPr bwMode="auto">
            <a:xfrm>
              <a:off x="1596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9" name="Rectangle 711"/>
            <p:cNvSpPr>
              <a:spLocks noChangeAspect="1" noChangeArrowheads="1"/>
            </p:cNvSpPr>
            <p:nvPr/>
          </p:nvSpPr>
          <p:spPr bwMode="auto">
            <a:xfrm>
              <a:off x="1687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0" name="Rectangle 712"/>
            <p:cNvSpPr>
              <a:spLocks noChangeAspect="1" noChangeArrowheads="1"/>
            </p:cNvSpPr>
            <p:nvPr/>
          </p:nvSpPr>
          <p:spPr bwMode="auto">
            <a:xfrm>
              <a:off x="1778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1" name="Rectangle 713"/>
            <p:cNvSpPr>
              <a:spLocks noChangeAspect="1" noChangeArrowheads="1"/>
            </p:cNvSpPr>
            <p:nvPr/>
          </p:nvSpPr>
          <p:spPr bwMode="auto">
            <a:xfrm>
              <a:off x="1869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2" name="Rectangle 714"/>
            <p:cNvSpPr>
              <a:spLocks noChangeAspect="1" noChangeArrowheads="1"/>
            </p:cNvSpPr>
            <p:nvPr/>
          </p:nvSpPr>
          <p:spPr bwMode="auto">
            <a:xfrm>
              <a:off x="1960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3" name="Rectangle 715"/>
            <p:cNvSpPr>
              <a:spLocks noChangeAspect="1" noChangeArrowheads="1"/>
            </p:cNvSpPr>
            <p:nvPr/>
          </p:nvSpPr>
          <p:spPr bwMode="auto">
            <a:xfrm>
              <a:off x="2051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4" name="Rectangle 716"/>
            <p:cNvSpPr>
              <a:spLocks noChangeAspect="1" noChangeArrowheads="1"/>
            </p:cNvSpPr>
            <p:nvPr/>
          </p:nvSpPr>
          <p:spPr bwMode="auto">
            <a:xfrm>
              <a:off x="2142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5" name="Rectangle 717"/>
            <p:cNvSpPr>
              <a:spLocks noChangeAspect="1" noChangeArrowheads="1"/>
            </p:cNvSpPr>
            <p:nvPr/>
          </p:nvSpPr>
          <p:spPr bwMode="auto">
            <a:xfrm>
              <a:off x="2233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6" name="Rectangle 718"/>
            <p:cNvSpPr>
              <a:spLocks noChangeAspect="1" noChangeArrowheads="1"/>
            </p:cNvSpPr>
            <p:nvPr/>
          </p:nvSpPr>
          <p:spPr bwMode="auto">
            <a:xfrm>
              <a:off x="815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7" name="Rectangle 719"/>
            <p:cNvSpPr>
              <a:spLocks noChangeAspect="1" noChangeArrowheads="1"/>
            </p:cNvSpPr>
            <p:nvPr/>
          </p:nvSpPr>
          <p:spPr bwMode="auto">
            <a:xfrm>
              <a:off x="906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8" name="Rectangle 720"/>
            <p:cNvSpPr>
              <a:spLocks noChangeAspect="1" noChangeArrowheads="1"/>
            </p:cNvSpPr>
            <p:nvPr/>
          </p:nvSpPr>
          <p:spPr bwMode="auto">
            <a:xfrm>
              <a:off x="997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9" name="Rectangle 721"/>
            <p:cNvSpPr>
              <a:spLocks noChangeAspect="1" noChangeArrowheads="1"/>
            </p:cNvSpPr>
            <p:nvPr/>
          </p:nvSpPr>
          <p:spPr bwMode="auto">
            <a:xfrm>
              <a:off x="1088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0" name="Rectangle 722"/>
            <p:cNvSpPr>
              <a:spLocks noChangeAspect="1" noChangeArrowheads="1"/>
            </p:cNvSpPr>
            <p:nvPr/>
          </p:nvSpPr>
          <p:spPr bwMode="auto">
            <a:xfrm>
              <a:off x="1179" y="3469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1" name="Rectangle 723"/>
            <p:cNvSpPr>
              <a:spLocks noChangeAspect="1" noChangeArrowheads="1"/>
            </p:cNvSpPr>
            <p:nvPr/>
          </p:nvSpPr>
          <p:spPr bwMode="auto">
            <a:xfrm>
              <a:off x="1270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2" name="Rectangle 724"/>
            <p:cNvSpPr>
              <a:spLocks noChangeAspect="1" noChangeArrowheads="1"/>
            </p:cNvSpPr>
            <p:nvPr/>
          </p:nvSpPr>
          <p:spPr bwMode="auto">
            <a:xfrm>
              <a:off x="1361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3" name="Rectangle 725"/>
            <p:cNvSpPr>
              <a:spLocks noChangeAspect="1" noChangeArrowheads="1"/>
            </p:cNvSpPr>
            <p:nvPr/>
          </p:nvSpPr>
          <p:spPr bwMode="auto">
            <a:xfrm>
              <a:off x="1452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4" name="Rectangle 726"/>
            <p:cNvSpPr>
              <a:spLocks noChangeAspect="1" noChangeArrowheads="1"/>
            </p:cNvSpPr>
            <p:nvPr/>
          </p:nvSpPr>
          <p:spPr bwMode="auto">
            <a:xfrm>
              <a:off x="1543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5" name="Rectangle 727"/>
            <p:cNvSpPr>
              <a:spLocks noChangeAspect="1" noChangeArrowheads="1"/>
            </p:cNvSpPr>
            <p:nvPr/>
          </p:nvSpPr>
          <p:spPr bwMode="auto">
            <a:xfrm>
              <a:off x="1634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6" name="Rectangle 728"/>
            <p:cNvSpPr>
              <a:spLocks noChangeAspect="1" noChangeArrowheads="1"/>
            </p:cNvSpPr>
            <p:nvPr/>
          </p:nvSpPr>
          <p:spPr bwMode="auto">
            <a:xfrm>
              <a:off x="1725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7" name="Rectangle 729"/>
            <p:cNvSpPr>
              <a:spLocks noChangeAspect="1" noChangeArrowheads="1"/>
            </p:cNvSpPr>
            <p:nvPr/>
          </p:nvSpPr>
          <p:spPr bwMode="auto">
            <a:xfrm>
              <a:off x="1816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8" name="Rectangle 730"/>
            <p:cNvSpPr>
              <a:spLocks noChangeAspect="1" noChangeArrowheads="1"/>
            </p:cNvSpPr>
            <p:nvPr/>
          </p:nvSpPr>
          <p:spPr bwMode="auto">
            <a:xfrm>
              <a:off x="1907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9" name="Rectangle 731"/>
            <p:cNvSpPr>
              <a:spLocks noChangeAspect="1" noChangeArrowheads="1"/>
            </p:cNvSpPr>
            <p:nvPr/>
          </p:nvSpPr>
          <p:spPr bwMode="auto">
            <a:xfrm>
              <a:off x="1998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0" name="Rectangle 732"/>
            <p:cNvSpPr>
              <a:spLocks noChangeAspect="1" noChangeArrowheads="1"/>
            </p:cNvSpPr>
            <p:nvPr/>
          </p:nvSpPr>
          <p:spPr bwMode="auto">
            <a:xfrm>
              <a:off x="2089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1" name="Rectangle 733"/>
            <p:cNvSpPr>
              <a:spLocks noChangeAspect="1" noChangeArrowheads="1"/>
            </p:cNvSpPr>
            <p:nvPr/>
          </p:nvSpPr>
          <p:spPr bwMode="auto">
            <a:xfrm>
              <a:off x="2180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2" name="Rectangle 734"/>
            <p:cNvSpPr>
              <a:spLocks noChangeAspect="1" noChangeArrowheads="1"/>
            </p:cNvSpPr>
            <p:nvPr/>
          </p:nvSpPr>
          <p:spPr bwMode="auto">
            <a:xfrm>
              <a:off x="2271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3" name="Rectangle 735"/>
            <p:cNvSpPr>
              <a:spLocks noChangeAspect="1" noChangeArrowheads="1"/>
            </p:cNvSpPr>
            <p:nvPr/>
          </p:nvSpPr>
          <p:spPr bwMode="auto">
            <a:xfrm>
              <a:off x="859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4" name="Rectangle 736"/>
            <p:cNvSpPr>
              <a:spLocks noChangeAspect="1" noChangeArrowheads="1"/>
            </p:cNvSpPr>
            <p:nvPr/>
          </p:nvSpPr>
          <p:spPr bwMode="auto">
            <a:xfrm>
              <a:off x="950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5" name="Rectangle 737"/>
            <p:cNvSpPr>
              <a:spLocks noChangeAspect="1" noChangeArrowheads="1"/>
            </p:cNvSpPr>
            <p:nvPr/>
          </p:nvSpPr>
          <p:spPr bwMode="auto">
            <a:xfrm>
              <a:off x="1041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6" name="Rectangle 738"/>
            <p:cNvSpPr>
              <a:spLocks noChangeAspect="1" noChangeArrowheads="1"/>
            </p:cNvSpPr>
            <p:nvPr/>
          </p:nvSpPr>
          <p:spPr bwMode="auto">
            <a:xfrm>
              <a:off x="1132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7" name="Rectangle 739"/>
            <p:cNvSpPr>
              <a:spLocks noChangeAspect="1" noChangeArrowheads="1"/>
            </p:cNvSpPr>
            <p:nvPr/>
          </p:nvSpPr>
          <p:spPr bwMode="auto">
            <a:xfrm>
              <a:off x="1223" y="350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8" name="Rectangle 740"/>
            <p:cNvSpPr>
              <a:spLocks noChangeAspect="1" noChangeArrowheads="1"/>
            </p:cNvSpPr>
            <p:nvPr/>
          </p:nvSpPr>
          <p:spPr bwMode="auto">
            <a:xfrm>
              <a:off x="1314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9" name="Rectangle 741"/>
            <p:cNvSpPr>
              <a:spLocks noChangeAspect="1" noChangeArrowheads="1"/>
            </p:cNvSpPr>
            <p:nvPr/>
          </p:nvSpPr>
          <p:spPr bwMode="auto">
            <a:xfrm>
              <a:off x="1405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0" name="Rectangle 742"/>
            <p:cNvSpPr>
              <a:spLocks noChangeAspect="1" noChangeArrowheads="1"/>
            </p:cNvSpPr>
            <p:nvPr/>
          </p:nvSpPr>
          <p:spPr bwMode="auto">
            <a:xfrm>
              <a:off x="1496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1" name="Rectangle 743"/>
            <p:cNvSpPr>
              <a:spLocks noChangeAspect="1" noChangeArrowheads="1"/>
            </p:cNvSpPr>
            <p:nvPr/>
          </p:nvSpPr>
          <p:spPr bwMode="auto">
            <a:xfrm>
              <a:off x="1587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2" name="Rectangle 744"/>
            <p:cNvSpPr>
              <a:spLocks noChangeAspect="1" noChangeArrowheads="1"/>
            </p:cNvSpPr>
            <p:nvPr/>
          </p:nvSpPr>
          <p:spPr bwMode="auto">
            <a:xfrm>
              <a:off x="1678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3" name="Rectangle 745"/>
            <p:cNvSpPr>
              <a:spLocks noChangeAspect="1" noChangeArrowheads="1"/>
            </p:cNvSpPr>
            <p:nvPr/>
          </p:nvSpPr>
          <p:spPr bwMode="auto">
            <a:xfrm>
              <a:off x="1769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4" name="Rectangle 746"/>
            <p:cNvSpPr>
              <a:spLocks noChangeAspect="1" noChangeArrowheads="1"/>
            </p:cNvSpPr>
            <p:nvPr/>
          </p:nvSpPr>
          <p:spPr bwMode="auto">
            <a:xfrm>
              <a:off x="1860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5" name="Rectangle 747"/>
            <p:cNvSpPr>
              <a:spLocks noChangeAspect="1" noChangeArrowheads="1"/>
            </p:cNvSpPr>
            <p:nvPr/>
          </p:nvSpPr>
          <p:spPr bwMode="auto">
            <a:xfrm>
              <a:off x="1951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6" name="Rectangle 748"/>
            <p:cNvSpPr>
              <a:spLocks noChangeAspect="1" noChangeArrowheads="1"/>
            </p:cNvSpPr>
            <p:nvPr/>
          </p:nvSpPr>
          <p:spPr bwMode="auto">
            <a:xfrm>
              <a:off x="2042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7" name="Rectangle 749"/>
            <p:cNvSpPr>
              <a:spLocks noChangeAspect="1" noChangeArrowheads="1"/>
            </p:cNvSpPr>
            <p:nvPr/>
          </p:nvSpPr>
          <p:spPr bwMode="auto">
            <a:xfrm>
              <a:off x="2133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8" name="Rectangle 750"/>
            <p:cNvSpPr>
              <a:spLocks noChangeAspect="1" noChangeArrowheads="1"/>
            </p:cNvSpPr>
            <p:nvPr/>
          </p:nvSpPr>
          <p:spPr bwMode="auto">
            <a:xfrm>
              <a:off x="2224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9" name="Rectangle 751"/>
            <p:cNvSpPr>
              <a:spLocks noChangeAspect="1" noChangeArrowheads="1"/>
            </p:cNvSpPr>
            <p:nvPr/>
          </p:nvSpPr>
          <p:spPr bwMode="auto">
            <a:xfrm>
              <a:off x="2315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</p:grpSp>
      <p:sp>
        <p:nvSpPr>
          <p:cNvPr id="750" name="Rectangle 752"/>
          <p:cNvSpPr>
            <a:spLocks noChangeAspect="1" noChangeArrowheads="1"/>
          </p:cNvSpPr>
          <p:nvPr/>
        </p:nvSpPr>
        <p:spPr bwMode="auto">
          <a:xfrm>
            <a:off x="1301751" y="5050756"/>
            <a:ext cx="2519362" cy="179387"/>
          </a:xfrm>
          <a:prstGeom prst="rect">
            <a:avLst/>
          </a:prstGeom>
          <a:solidFill>
            <a:srgbClr val="99CC00"/>
          </a:solidFill>
          <a:ln w="12700" algn="ctr">
            <a:miter lim="800000"/>
            <a:headEnd/>
            <a:tailEnd/>
          </a:ln>
          <a:effectLst/>
          <a:scene3d>
            <a:camera prst="legacyObliqueTopLeft"/>
            <a:lightRig rig="legacyFlat3" dir="b"/>
          </a:scene3d>
          <a:sp3d extrusionH="2640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751" name="AutoShape 753"/>
          <p:cNvSpPr>
            <a:spLocks noChangeAspect="1" noChangeArrowheads="1"/>
          </p:cNvSpPr>
          <p:nvPr/>
        </p:nvSpPr>
        <p:spPr bwMode="auto">
          <a:xfrm>
            <a:off x="1998663" y="1905918"/>
            <a:ext cx="457200" cy="457200"/>
          </a:xfrm>
          <a:prstGeom prst="irregularSeal1">
            <a:avLst/>
          </a:prstGeom>
          <a:solidFill>
            <a:srgbClr val="FF0000">
              <a:alpha val="0"/>
            </a:srgbClr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2" name="Line 754"/>
          <p:cNvSpPr>
            <a:spLocks noChangeShapeType="1"/>
          </p:cNvSpPr>
          <p:nvPr/>
        </p:nvSpPr>
        <p:spPr bwMode="auto">
          <a:xfrm flipH="1">
            <a:off x="1871663" y="2388518"/>
            <a:ext cx="1143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753" name="Line 755"/>
          <p:cNvSpPr>
            <a:spLocks noChangeShapeType="1"/>
          </p:cNvSpPr>
          <p:nvPr/>
        </p:nvSpPr>
        <p:spPr bwMode="auto">
          <a:xfrm flipH="1">
            <a:off x="2016126" y="2405981"/>
            <a:ext cx="889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754" name="Line 756"/>
          <p:cNvSpPr>
            <a:spLocks noChangeShapeType="1"/>
          </p:cNvSpPr>
          <p:nvPr/>
        </p:nvSpPr>
        <p:spPr bwMode="auto">
          <a:xfrm flipH="1">
            <a:off x="2147888" y="2423443"/>
            <a:ext cx="63500" cy="1066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grpSp>
        <p:nvGrpSpPr>
          <p:cNvPr id="755" name="Group 757"/>
          <p:cNvGrpSpPr>
            <a:grpSpLocks/>
          </p:cNvGrpSpPr>
          <p:nvPr/>
        </p:nvGrpSpPr>
        <p:grpSpPr bwMode="auto">
          <a:xfrm>
            <a:off x="4924426" y="4711031"/>
            <a:ext cx="3457575" cy="947737"/>
            <a:chOff x="3131" y="2974"/>
            <a:chExt cx="2178" cy="597"/>
          </a:xfrm>
        </p:grpSpPr>
        <p:sp>
          <p:nvSpPr>
            <p:cNvPr id="756" name="Line 758"/>
            <p:cNvSpPr>
              <a:spLocks noChangeShapeType="1"/>
            </p:cNvSpPr>
            <p:nvPr/>
          </p:nvSpPr>
          <p:spPr bwMode="auto">
            <a:xfrm>
              <a:off x="3131" y="2975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57" name="Line 759"/>
            <p:cNvSpPr>
              <a:spLocks noChangeShapeType="1"/>
            </p:cNvSpPr>
            <p:nvPr/>
          </p:nvSpPr>
          <p:spPr bwMode="auto">
            <a:xfrm>
              <a:off x="3131" y="297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58" name="Line 760"/>
            <p:cNvSpPr>
              <a:spLocks noChangeShapeType="1"/>
            </p:cNvSpPr>
            <p:nvPr/>
          </p:nvSpPr>
          <p:spPr bwMode="auto">
            <a:xfrm>
              <a:off x="3149" y="299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59" name="Line 761"/>
            <p:cNvSpPr>
              <a:spLocks noChangeShapeType="1"/>
            </p:cNvSpPr>
            <p:nvPr/>
          </p:nvSpPr>
          <p:spPr bwMode="auto">
            <a:xfrm>
              <a:off x="3167" y="301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0" name="Line 762"/>
            <p:cNvSpPr>
              <a:spLocks noChangeShapeType="1"/>
            </p:cNvSpPr>
            <p:nvPr/>
          </p:nvSpPr>
          <p:spPr bwMode="auto">
            <a:xfrm>
              <a:off x="3185" y="302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1" name="Line 763"/>
            <p:cNvSpPr>
              <a:spLocks noChangeShapeType="1"/>
            </p:cNvSpPr>
            <p:nvPr/>
          </p:nvSpPr>
          <p:spPr bwMode="auto">
            <a:xfrm>
              <a:off x="3203" y="304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2" name="Line 764"/>
            <p:cNvSpPr>
              <a:spLocks noChangeShapeType="1"/>
            </p:cNvSpPr>
            <p:nvPr/>
          </p:nvSpPr>
          <p:spPr bwMode="auto">
            <a:xfrm>
              <a:off x="3221" y="306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3" name="Line 765"/>
            <p:cNvSpPr>
              <a:spLocks noChangeShapeType="1"/>
            </p:cNvSpPr>
            <p:nvPr/>
          </p:nvSpPr>
          <p:spPr bwMode="auto">
            <a:xfrm>
              <a:off x="3239" y="308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4" name="Line 766"/>
            <p:cNvSpPr>
              <a:spLocks noChangeShapeType="1"/>
            </p:cNvSpPr>
            <p:nvPr/>
          </p:nvSpPr>
          <p:spPr bwMode="auto">
            <a:xfrm>
              <a:off x="3257" y="310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5" name="Line 767"/>
            <p:cNvSpPr>
              <a:spLocks noChangeShapeType="1"/>
            </p:cNvSpPr>
            <p:nvPr/>
          </p:nvSpPr>
          <p:spPr bwMode="auto">
            <a:xfrm>
              <a:off x="3275" y="311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6" name="Line 768"/>
            <p:cNvSpPr>
              <a:spLocks noChangeShapeType="1"/>
            </p:cNvSpPr>
            <p:nvPr/>
          </p:nvSpPr>
          <p:spPr bwMode="auto">
            <a:xfrm>
              <a:off x="3293" y="313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7" name="Line 769"/>
            <p:cNvSpPr>
              <a:spLocks noChangeShapeType="1"/>
            </p:cNvSpPr>
            <p:nvPr/>
          </p:nvSpPr>
          <p:spPr bwMode="auto">
            <a:xfrm>
              <a:off x="3311" y="315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8" name="Line 770"/>
            <p:cNvSpPr>
              <a:spLocks noChangeShapeType="1"/>
            </p:cNvSpPr>
            <p:nvPr/>
          </p:nvSpPr>
          <p:spPr bwMode="auto">
            <a:xfrm>
              <a:off x="3329" y="317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9" name="Line 771"/>
            <p:cNvSpPr>
              <a:spLocks noChangeShapeType="1"/>
            </p:cNvSpPr>
            <p:nvPr/>
          </p:nvSpPr>
          <p:spPr bwMode="auto">
            <a:xfrm>
              <a:off x="3347" y="319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0" name="Line 772"/>
            <p:cNvSpPr>
              <a:spLocks noChangeShapeType="1"/>
            </p:cNvSpPr>
            <p:nvPr/>
          </p:nvSpPr>
          <p:spPr bwMode="auto">
            <a:xfrm>
              <a:off x="3365" y="320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1" name="Line 773"/>
            <p:cNvSpPr>
              <a:spLocks noChangeShapeType="1"/>
            </p:cNvSpPr>
            <p:nvPr/>
          </p:nvSpPr>
          <p:spPr bwMode="auto">
            <a:xfrm>
              <a:off x="3383" y="322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2" name="Line 774"/>
            <p:cNvSpPr>
              <a:spLocks noChangeShapeType="1"/>
            </p:cNvSpPr>
            <p:nvPr/>
          </p:nvSpPr>
          <p:spPr bwMode="auto">
            <a:xfrm>
              <a:off x="3401" y="324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3" name="Line 775"/>
            <p:cNvSpPr>
              <a:spLocks noChangeShapeType="1"/>
            </p:cNvSpPr>
            <p:nvPr/>
          </p:nvSpPr>
          <p:spPr bwMode="auto">
            <a:xfrm>
              <a:off x="3419" y="326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4" name="Line 776"/>
            <p:cNvSpPr>
              <a:spLocks noChangeShapeType="1"/>
            </p:cNvSpPr>
            <p:nvPr/>
          </p:nvSpPr>
          <p:spPr bwMode="auto">
            <a:xfrm>
              <a:off x="3437" y="328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5" name="Line 777"/>
            <p:cNvSpPr>
              <a:spLocks noChangeShapeType="1"/>
            </p:cNvSpPr>
            <p:nvPr/>
          </p:nvSpPr>
          <p:spPr bwMode="auto">
            <a:xfrm>
              <a:off x="3455" y="329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6" name="Line 778"/>
            <p:cNvSpPr>
              <a:spLocks noChangeShapeType="1"/>
            </p:cNvSpPr>
            <p:nvPr/>
          </p:nvSpPr>
          <p:spPr bwMode="auto">
            <a:xfrm>
              <a:off x="3473" y="331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7" name="Line 779"/>
            <p:cNvSpPr>
              <a:spLocks noChangeShapeType="1"/>
            </p:cNvSpPr>
            <p:nvPr/>
          </p:nvSpPr>
          <p:spPr bwMode="auto">
            <a:xfrm>
              <a:off x="3491" y="333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8" name="Line 780"/>
            <p:cNvSpPr>
              <a:spLocks noChangeShapeType="1"/>
            </p:cNvSpPr>
            <p:nvPr/>
          </p:nvSpPr>
          <p:spPr bwMode="auto">
            <a:xfrm>
              <a:off x="3509" y="335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9" name="Line 781"/>
            <p:cNvSpPr>
              <a:spLocks noChangeShapeType="1"/>
            </p:cNvSpPr>
            <p:nvPr/>
          </p:nvSpPr>
          <p:spPr bwMode="auto">
            <a:xfrm>
              <a:off x="3527" y="337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0" name="Line 782"/>
            <p:cNvSpPr>
              <a:spLocks noChangeShapeType="1"/>
            </p:cNvSpPr>
            <p:nvPr/>
          </p:nvSpPr>
          <p:spPr bwMode="auto">
            <a:xfrm>
              <a:off x="3545" y="338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1" name="Line 783"/>
            <p:cNvSpPr>
              <a:spLocks noChangeShapeType="1"/>
            </p:cNvSpPr>
            <p:nvPr/>
          </p:nvSpPr>
          <p:spPr bwMode="auto">
            <a:xfrm>
              <a:off x="3563" y="340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2" name="Line 784"/>
            <p:cNvSpPr>
              <a:spLocks noChangeShapeType="1"/>
            </p:cNvSpPr>
            <p:nvPr/>
          </p:nvSpPr>
          <p:spPr bwMode="auto">
            <a:xfrm>
              <a:off x="3581" y="342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3" name="Line 785"/>
            <p:cNvSpPr>
              <a:spLocks noChangeShapeType="1"/>
            </p:cNvSpPr>
            <p:nvPr/>
          </p:nvSpPr>
          <p:spPr bwMode="auto">
            <a:xfrm>
              <a:off x="3599" y="344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4" name="Line 786"/>
            <p:cNvSpPr>
              <a:spLocks noChangeShapeType="1"/>
            </p:cNvSpPr>
            <p:nvPr/>
          </p:nvSpPr>
          <p:spPr bwMode="auto">
            <a:xfrm>
              <a:off x="3617" y="346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5" name="Line 787"/>
            <p:cNvSpPr>
              <a:spLocks noChangeShapeType="1"/>
            </p:cNvSpPr>
            <p:nvPr/>
          </p:nvSpPr>
          <p:spPr bwMode="auto">
            <a:xfrm>
              <a:off x="3635" y="347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6" name="Line 788"/>
            <p:cNvSpPr>
              <a:spLocks noChangeShapeType="1"/>
            </p:cNvSpPr>
            <p:nvPr/>
          </p:nvSpPr>
          <p:spPr bwMode="auto">
            <a:xfrm>
              <a:off x="3653" y="349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7" name="Line 789"/>
            <p:cNvSpPr>
              <a:spLocks noChangeShapeType="1"/>
            </p:cNvSpPr>
            <p:nvPr/>
          </p:nvSpPr>
          <p:spPr bwMode="auto">
            <a:xfrm>
              <a:off x="3671" y="351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8" name="Line 790"/>
            <p:cNvSpPr>
              <a:spLocks noChangeShapeType="1"/>
            </p:cNvSpPr>
            <p:nvPr/>
          </p:nvSpPr>
          <p:spPr bwMode="auto">
            <a:xfrm>
              <a:off x="3689" y="353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9" name="Line 791"/>
            <p:cNvSpPr>
              <a:spLocks noChangeShapeType="1"/>
            </p:cNvSpPr>
            <p:nvPr/>
          </p:nvSpPr>
          <p:spPr bwMode="auto">
            <a:xfrm>
              <a:off x="3707" y="355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0" name="Line 792"/>
            <p:cNvSpPr>
              <a:spLocks noChangeShapeType="1"/>
            </p:cNvSpPr>
            <p:nvPr/>
          </p:nvSpPr>
          <p:spPr bwMode="auto">
            <a:xfrm>
              <a:off x="3725" y="356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1" name="Line 793"/>
            <p:cNvSpPr>
              <a:spLocks noChangeShapeType="1"/>
            </p:cNvSpPr>
            <p:nvPr/>
          </p:nvSpPr>
          <p:spPr bwMode="auto">
            <a:xfrm>
              <a:off x="315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2" name="Line 794"/>
            <p:cNvSpPr>
              <a:spLocks noChangeShapeType="1"/>
            </p:cNvSpPr>
            <p:nvPr/>
          </p:nvSpPr>
          <p:spPr bwMode="auto">
            <a:xfrm>
              <a:off x="317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3" name="Line 795"/>
            <p:cNvSpPr>
              <a:spLocks noChangeShapeType="1"/>
            </p:cNvSpPr>
            <p:nvPr/>
          </p:nvSpPr>
          <p:spPr bwMode="auto">
            <a:xfrm>
              <a:off x="319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4" name="Line 796"/>
            <p:cNvSpPr>
              <a:spLocks noChangeShapeType="1"/>
            </p:cNvSpPr>
            <p:nvPr/>
          </p:nvSpPr>
          <p:spPr bwMode="auto">
            <a:xfrm>
              <a:off x="322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5" name="Line 797"/>
            <p:cNvSpPr>
              <a:spLocks noChangeShapeType="1"/>
            </p:cNvSpPr>
            <p:nvPr/>
          </p:nvSpPr>
          <p:spPr bwMode="auto">
            <a:xfrm>
              <a:off x="324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6" name="Line 798"/>
            <p:cNvSpPr>
              <a:spLocks noChangeShapeType="1"/>
            </p:cNvSpPr>
            <p:nvPr/>
          </p:nvSpPr>
          <p:spPr bwMode="auto">
            <a:xfrm>
              <a:off x="326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7" name="Line 799"/>
            <p:cNvSpPr>
              <a:spLocks noChangeShapeType="1"/>
            </p:cNvSpPr>
            <p:nvPr/>
          </p:nvSpPr>
          <p:spPr bwMode="auto">
            <a:xfrm>
              <a:off x="329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8" name="Line 800"/>
            <p:cNvSpPr>
              <a:spLocks noChangeShapeType="1"/>
            </p:cNvSpPr>
            <p:nvPr/>
          </p:nvSpPr>
          <p:spPr bwMode="auto">
            <a:xfrm>
              <a:off x="331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9" name="Line 801"/>
            <p:cNvSpPr>
              <a:spLocks noChangeShapeType="1"/>
            </p:cNvSpPr>
            <p:nvPr/>
          </p:nvSpPr>
          <p:spPr bwMode="auto">
            <a:xfrm>
              <a:off x="333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0" name="Line 802"/>
            <p:cNvSpPr>
              <a:spLocks noChangeShapeType="1"/>
            </p:cNvSpPr>
            <p:nvPr/>
          </p:nvSpPr>
          <p:spPr bwMode="auto">
            <a:xfrm>
              <a:off x="336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1" name="Line 803"/>
            <p:cNvSpPr>
              <a:spLocks noChangeShapeType="1"/>
            </p:cNvSpPr>
            <p:nvPr/>
          </p:nvSpPr>
          <p:spPr bwMode="auto">
            <a:xfrm>
              <a:off x="338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2" name="Line 804"/>
            <p:cNvSpPr>
              <a:spLocks noChangeShapeType="1"/>
            </p:cNvSpPr>
            <p:nvPr/>
          </p:nvSpPr>
          <p:spPr bwMode="auto">
            <a:xfrm>
              <a:off x="340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3" name="Line 805"/>
            <p:cNvSpPr>
              <a:spLocks noChangeShapeType="1"/>
            </p:cNvSpPr>
            <p:nvPr/>
          </p:nvSpPr>
          <p:spPr bwMode="auto">
            <a:xfrm>
              <a:off x="342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4" name="Line 806"/>
            <p:cNvSpPr>
              <a:spLocks noChangeShapeType="1"/>
            </p:cNvSpPr>
            <p:nvPr/>
          </p:nvSpPr>
          <p:spPr bwMode="auto">
            <a:xfrm>
              <a:off x="345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5" name="Line 807"/>
            <p:cNvSpPr>
              <a:spLocks noChangeShapeType="1"/>
            </p:cNvSpPr>
            <p:nvPr/>
          </p:nvSpPr>
          <p:spPr bwMode="auto">
            <a:xfrm>
              <a:off x="347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6" name="Line 808"/>
            <p:cNvSpPr>
              <a:spLocks noChangeShapeType="1"/>
            </p:cNvSpPr>
            <p:nvPr/>
          </p:nvSpPr>
          <p:spPr bwMode="auto">
            <a:xfrm>
              <a:off x="349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7" name="Line 809"/>
            <p:cNvSpPr>
              <a:spLocks noChangeShapeType="1"/>
            </p:cNvSpPr>
            <p:nvPr/>
          </p:nvSpPr>
          <p:spPr bwMode="auto">
            <a:xfrm>
              <a:off x="352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8" name="Line 810"/>
            <p:cNvSpPr>
              <a:spLocks noChangeShapeType="1"/>
            </p:cNvSpPr>
            <p:nvPr/>
          </p:nvSpPr>
          <p:spPr bwMode="auto">
            <a:xfrm>
              <a:off x="354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9" name="Line 811"/>
            <p:cNvSpPr>
              <a:spLocks noChangeShapeType="1"/>
            </p:cNvSpPr>
            <p:nvPr/>
          </p:nvSpPr>
          <p:spPr bwMode="auto">
            <a:xfrm>
              <a:off x="356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0" name="Line 812"/>
            <p:cNvSpPr>
              <a:spLocks noChangeShapeType="1"/>
            </p:cNvSpPr>
            <p:nvPr/>
          </p:nvSpPr>
          <p:spPr bwMode="auto">
            <a:xfrm>
              <a:off x="359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1" name="Line 813"/>
            <p:cNvSpPr>
              <a:spLocks noChangeShapeType="1"/>
            </p:cNvSpPr>
            <p:nvPr/>
          </p:nvSpPr>
          <p:spPr bwMode="auto">
            <a:xfrm>
              <a:off x="361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2" name="Line 814"/>
            <p:cNvSpPr>
              <a:spLocks noChangeShapeType="1"/>
            </p:cNvSpPr>
            <p:nvPr/>
          </p:nvSpPr>
          <p:spPr bwMode="auto">
            <a:xfrm>
              <a:off x="363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3" name="Line 815"/>
            <p:cNvSpPr>
              <a:spLocks noChangeShapeType="1"/>
            </p:cNvSpPr>
            <p:nvPr/>
          </p:nvSpPr>
          <p:spPr bwMode="auto">
            <a:xfrm>
              <a:off x="365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4" name="Line 816"/>
            <p:cNvSpPr>
              <a:spLocks noChangeShapeType="1"/>
            </p:cNvSpPr>
            <p:nvPr/>
          </p:nvSpPr>
          <p:spPr bwMode="auto">
            <a:xfrm>
              <a:off x="368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5" name="Line 817"/>
            <p:cNvSpPr>
              <a:spLocks noChangeShapeType="1"/>
            </p:cNvSpPr>
            <p:nvPr/>
          </p:nvSpPr>
          <p:spPr bwMode="auto">
            <a:xfrm>
              <a:off x="370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6" name="Line 818"/>
            <p:cNvSpPr>
              <a:spLocks noChangeShapeType="1"/>
            </p:cNvSpPr>
            <p:nvPr/>
          </p:nvSpPr>
          <p:spPr bwMode="auto">
            <a:xfrm>
              <a:off x="372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7" name="Line 819"/>
            <p:cNvSpPr>
              <a:spLocks noChangeShapeType="1"/>
            </p:cNvSpPr>
            <p:nvPr/>
          </p:nvSpPr>
          <p:spPr bwMode="auto">
            <a:xfrm>
              <a:off x="375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8" name="Line 820"/>
            <p:cNvSpPr>
              <a:spLocks noChangeShapeType="1"/>
            </p:cNvSpPr>
            <p:nvPr/>
          </p:nvSpPr>
          <p:spPr bwMode="auto">
            <a:xfrm>
              <a:off x="377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9" name="Line 821"/>
            <p:cNvSpPr>
              <a:spLocks noChangeShapeType="1"/>
            </p:cNvSpPr>
            <p:nvPr/>
          </p:nvSpPr>
          <p:spPr bwMode="auto">
            <a:xfrm>
              <a:off x="379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0" name="Line 822"/>
            <p:cNvSpPr>
              <a:spLocks noChangeShapeType="1"/>
            </p:cNvSpPr>
            <p:nvPr/>
          </p:nvSpPr>
          <p:spPr bwMode="auto">
            <a:xfrm>
              <a:off x="382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1" name="Line 823"/>
            <p:cNvSpPr>
              <a:spLocks noChangeShapeType="1"/>
            </p:cNvSpPr>
            <p:nvPr/>
          </p:nvSpPr>
          <p:spPr bwMode="auto">
            <a:xfrm>
              <a:off x="384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2" name="Line 824"/>
            <p:cNvSpPr>
              <a:spLocks noChangeShapeType="1"/>
            </p:cNvSpPr>
            <p:nvPr/>
          </p:nvSpPr>
          <p:spPr bwMode="auto">
            <a:xfrm>
              <a:off x="386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3" name="Line 825"/>
            <p:cNvSpPr>
              <a:spLocks noChangeShapeType="1"/>
            </p:cNvSpPr>
            <p:nvPr/>
          </p:nvSpPr>
          <p:spPr bwMode="auto">
            <a:xfrm>
              <a:off x="388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4" name="Line 826"/>
            <p:cNvSpPr>
              <a:spLocks noChangeShapeType="1"/>
            </p:cNvSpPr>
            <p:nvPr/>
          </p:nvSpPr>
          <p:spPr bwMode="auto">
            <a:xfrm>
              <a:off x="391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5" name="Line 827"/>
            <p:cNvSpPr>
              <a:spLocks noChangeShapeType="1"/>
            </p:cNvSpPr>
            <p:nvPr/>
          </p:nvSpPr>
          <p:spPr bwMode="auto">
            <a:xfrm>
              <a:off x="393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6" name="Line 828"/>
            <p:cNvSpPr>
              <a:spLocks noChangeShapeType="1"/>
            </p:cNvSpPr>
            <p:nvPr/>
          </p:nvSpPr>
          <p:spPr bwMode="auto">
            <a:xfrm>
              <a:off x="395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7" name="Line 829"/>
            <p:cNvSpPr>
              <a:spLocks noChangeShapeType="1"/>
            </p:cNvSpPr>
            <p:nvPr/>
          </p:nvSpPr>
          <p:spPr bwMode="auto">
            <a:xfrm>
              <a:off x="398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8" name="Line 830"/>
            <p:cNvSpPr>
              <a:spLocks noChangeShapeType="1"/>
            </p:cNvSpPr>
            <p:nvPr/>
          </p:nvSpPr>
          <p:spPr bwMode="auto">
            <a:xfrm>
              <a:off x="400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9" name="Line 831"/>
            <p:cNvSpPr>
              <a:spLocks noChangeShapeType="1"/>
            </p:cNvSpPr>
            <p:nvPr/>
          </p:nvSpPr>
          <p:spPr bwMode="auto">
            <a:xfrm>
              <a:off x="402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0" name="Line 832"/>
            <p:cNvSpPr>
              <a:spLocks noChangeShapeType="1"/>
            </p:cNvSpPr>
            <p:nvPr/>
          </p:nvSpPr>
          <p:spPr bwMode="auto">
            <a:xfrm>
              <a:off x="405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1" name="Line 833"/>
            <p:cNvSpPr>
              <a:spLocks noChangeShapeType="1"/>
            </p:cNvSpPr>
            <p:nvPr/>
          </p:nvSpPr>
          <p:spPr bwMode="auto">
            <a:xfrm>
              <a:off x="407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2" name="Line 834"/>
            <p:cNvSpPr>
              <a:spLocks noChangeShapeType="1"/>
            </p:cNvSpPr>
            <p:nvPr/>
          </p:nvSpPr>
          <p:spPr bwMode="auto">
            <a:xfrm>
              <a:off x="409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3" name="Line 835"/>
            <p:cNvSpPr>
              <a:spLocks noChangeShapeType="1"/>
            </p:cNvSpPr>
            <p:nvPr/>
          </p:nvSpPr>
          <p:spPr bwMode="auto">
            <a:xfrm>
              <a:off x="411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4" name="Line 836"/>
            <p:cNvSpPr>
              <a:spLocks noChangeShapeType="1"/>
            </p:cNvSpPr>
            <p:nvPr/>
          </p:nvSpPr>
          <p:spPr bwMode="auto">
            <a:xfrm>
              <a:off x="414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5" name="Line 837"/>
            <p:cNvSpPr>
              <a:spLocks noChangeShapeType="1"/>
            </p:cNvSpPr>
            <p:nvPr/>
          </p:nvSpPr>
          <p:spPr bwMode="auto">
            <a:xfrm>
              <a:off x="416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6" name="Line 838"/>
            <p:cNvSpPr>
              <a:spLocks noChangeShapeType="1"/>
            </p:cNvSpPr>
            <p:nvPr/>
          </p:nvSpPr>
          <p:spPr bwMode="auto">
            <a:xfrm>
              <a:off x="418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7" name="Line 839"/>
            <p:cNvSpPr>
              <a:spLocks noChangeShapeType="1"/>
            </p:cNvSpPr>
            <p:nvPr/>
          </p:nvSpPr>
          <p:spPr bwMode="auto">
            <a:xfrm>
              <a:off x="421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8" name="Line 840"/>
            <p:cNvSpPr>
              <a:spLocks noChangeShapeType="1"/>
            </p:cNvSpPr>
            <p:nvPr/>
          </p:nvSpPr>
          <p:spPr bwMode="auto">
            <a:xfrm>
              <a:off x="423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9" name="Line 841"/>
            <p:cNvSpPr>
              <a:spLocks noChangeShapeType="1"/>
            </p:cNvSpPr>
            <p:nvPr/>
          </p:nvSpPr>
          <p:spPr bwMode="auto">
            <a:xfrm>
              <a:off x="425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0" name="Line 842"/>
            <p:cNvSpPr>
              <a:spLocks noChangeShapeType="1"/>
            </p:cNvSpPr>
            <p:nvPr/>
          </p:nvSpPr>
          <p:spPr bwMode="auto">
            <a:xfrm>
              <a:off x="428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1" name="Line 843"/>
            <p:cNvSpPr>
              <a:spLocks noChangeShapeType="1"/>
            </p:cNvSpPr>
            <p:nvPr/>
          </p:nvSpPr>
          <p:spPr bwMode="auto">
            <a:xfrm>
              <a:off x="430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2" name="Line 844"/>
            <p:cNvSpPr>
              <a:spLocks noChangeShapeType="1"/>
            </p:cNvSpPr>
            <p:nvPr/>
          </p:nvSpPr>
          <p:spPr bwMode="auto">
            <a:xfrm>
              <a:off x="432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3" name="Line 845"/>
            <p:cNvSpPr>
              <a:spLocks noChangeShapeType="1"/>
            </p:cNvSpPr>
            <p:nvPr/>
          </p:nvSpPr>
          <p:spPr bwMode="auto">
            <a:xfrm>
              <a:off x="434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4" name="Line 846"/>
            <p:cNvSpPr>
              <a:spLocks noChangeShapeType="1"/>
            </p:cNvSpPr>
            <p:nvPr/>
          </p:nvSpPr>
          <p:spPr bwMode="auto">
            <a:xfrm>
              <a:off x="437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5" name="Line 847"/>
            <p:cNvSpPr>
              <a:spLocks noChangeShapeType="1"/>
            </p:cNvSpPr>
            <p:nvPr/>
          </p:nvSpPr>
          <p:spPr bwMode="auto">
            <a:xfrm>
              <a:off x="439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6" name="Line 848"/>
            <p:cNvSpPr>
              <a:spLocks noChangeShapeType="1"/>
            </p:cNvSpPr>
            <p:nvPr/>
          </p:nvSpPr>
          <p:spPr bwMode="auto">
            <a:xfrm>
              <a:off x="441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7" name="Line 849"/>
            <p:cNvSpPr>
              <a:spLocks noChangeShapeType="1"/>
            </p:cNvSpPr>
            <p:nvPr/>
          </p:nvSpPr>
          <p:spPr bwMode="auto">
            <a:xfrm>
              <a:off x="444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8" name="Line 850"/>
            <p:cNvSpPr>
              <a:spLocks noChangeShapeType="1"/>
            </p:cNvSpPr>
            <p:nvPr/>
          </p:nvSpPr>
          <p:spPr bwMode="auto">
            <a:xfrm>
              <a:off x="446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9" name="Line 851"/>
            <p:cNvSpPr>
              <a:spLocks noChangeShapeType="1"/>
            </p:cNvSpPr>
            <p:nvPr/>
          </p:nvSpPr>
          <p:spPr bwMode="auto">
            <a:xfrm>
              <a:off x="448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0" name="Line 852"/>
            <p:cNvSpPr>
              <a:spLocks noChangeShapeType="1"/>
            </p:cNvSpPr>
            <p:nvPr/>
          </p:nvSpPr>
          <p:spPr bwMode="auto">
            <a:xfrm>
              <a:off x="451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1" name="Line 853"/>
            <p:cNvSpPr>
              <a:spLocks noChangeShapeType="1"/>
            </p:cNvSpPr>
            <p:nvPr/>
          </p:nvSpPr>
          <p:spPr bwMode="auto">
            <a:xfrm>
              <a:off x="453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2" name="Line 854"/>
            <p:cNvSpPr>
              <a:spLocks noChangeShapeType="1"/>
            </p:cNvSpPr>
            <p:nvPr/>
          </p:nvSpPr>
          <p:spPr bwMode="auto">
            <a:xfrm>
              <a:off x="455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3" name="Line 855"/>
            <p:cNvSpPr>
              <a:spLocks noChangeShapeType="1"/>
            </p:cNvSpPr>
            <p:nvPr/>
          </p:nvSpPr>
          <p:spPr bwMode="auto">
            <a:xfrm>
              <a:off x="457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4" name="Line 856"/>
            <p:cNvSpPr>
              <a:spLocks noChangeShapeType="1"/>
            </p:cNvSpPr>
            <p:nvPr/>
          </p:nvSpPr>
          <p:spPr bwMode="auto">
            <a:xfrm>
              <a:off x="460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5" name="Line 857"/>
            <p:cNvSpPr>
              <a:spLocks noChangeShapeType="1"/>
            </p:cNvSpPr>
            <p:nvPr/>
          </p:nvSpPr>
          <p:spPr bwMode="auto">
            <a:xfrm>
              <a:off x="462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6" name="Line 858"/>
            <p:cNvSpPr>
              <a:spLocks noChangeShapeType="1"/>
            </p:cNvSpPr>
            <p:nvPr/>
          </p:nvSpPr>
          <p:spPr bwMode="auto">
            <a:xfrm>
              <a:off x="464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7" name="Line 859"/>
            <p:cNvSpPr>
              <a:spLocks noChangeShapeType="1"/>
            </p:cNvSpPr>
            <p:nvPr/>
          </p:nvSpPr>
          <p:spPr bwMode="auto">
            <a:xfrm>
              <a:off x="467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8" name="Line 860"/>
            <p:cNvSpPr>
              <a:spLocks noChangeShapeType="1"/>
            </p:cNvSpPr>
            <p:nvPr/>
          </p:nvSpPr>
          <p:spPr bwMode="auto">
            <a:xfrm>
              <a:off x="469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9" name="Line 861"/>
            <p:cNvSpPr>
              <a:spLocks noChangeShapeType="1"/>
            </p:cNvSpPr>
            <p:nvPr/>
          </p:nvSpPr>
          <p:spPr bwMode="auto">
            <a:xfrm>
              <a:off x="471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860" name="Line 862"/>
          <p:cNvSpPr>
            <a:spLocks noChangeShapeType="1"/>
          </p:cNvSpPr>
          <p:nvPr/>
        </p:nvSpPr>
        <p:spPr bwMode="auto">
          <a:xfrm flipH="1">
            <a:off x="2279651" y="2415506"/>
            <a:ext cx="38100" cy="10922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861" name="Line 863"/>
          <p:cNvSpPr>
            <a:spLocks noChangeShapeType="1"/>
          </p:cNvSpPr>
          <p:nvPr/>
        </p:nvSpPr>
        <p:spPr bwMode="auto">
          <a:xfrm>
            <a:off x="2386013" y="2407568"/>
            <a:ext cx="381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pic>
        <p:nvPicPr>
          <p:cNvPr id="862" name="Picture 864" descr="MCj034336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738" y="3102893"/>
            <a:ext cx="1820863" cy="1827213"/>
          </a:xfrm>
          <a:prstGeom prst="rect">
            <a:avLst/>
          </a:prstGeom>
          <a:noFill/>
        </p:spPr>
      </p:pic>
      <p:sp>
        <p:nvSpPr>
          <p:cNvPr id="863" name="Line 865"/>
          <p:cNvSpPr>
            <a:spLocks noChangeShapeType="1"/>
          </p:cNvSpPr>
          <p:nvPr/>
        </p:nvSpPr>
        <p:spPr bwMode="auto">
          <a:xfrm flipH="1">
            <a:off x="1749426" y="2317081"/>
            <a:ext cx="152400" cy="11303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864" name="Line 866"/>
          <p:cNvSpPr>
            <a:spLocks noChangeShapeType="1"/>
          </p:cNvSpPr>
          <p:nvPr/>
        </p:nvSpPr>
        <p:spPr bwMode="auto">
          <a:xfrm>
            <a:off x="2479676" y="2348831"/>
            <a:ext cx="76200" cy="10922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grpSp>
        <p:nvGrpSpPr>
          <p:cNvPr id="865" name="Group 880"/>
          <p:cNvGrpSpPr>
            <a:grpSpLocks/>
          </p:cNvGrpSpPr>
          <p:nvPr/>
        </p:nvGrpSpPr>
        <p:grpSpPr bwMode="auto">
          <a:xfrm>
            <a:off x="8177213" y="2310731"/>
            <a:ext cx="917575" cy="4027487"/>
            <a:chOff x="5124" y="1438"/>
            <a:chExt cx="578" cy="2537"/>
          </a:xfrm>
        </p:grpSpPr>
        <p:sp>
          <p:nvSpPr>
            <p:cNvPr id="866" name="Text Box 881"/>
            <p:cNvSpPr txBox="1">
              <a:spLocks noChangeArrowheads="1"/>
            </p:cNvSpPr>
            <p:nvPr/>
          </p:nvSpPr>
          <p:spPr bwMode="auto">
            <a:xfrm>
              <a:off x="5540" y="2100"/>
              <a:ext cx="162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867" name="Text Box 882"/>
            <p:cNvSpPr txBox="1">
              <a:spLocks noChangeArrowheads="1"/>
            </p:cNvSpPr>
            <p:nvPr/>
          </p:nvSpPr>
          <p:spPr bwMode="auto">
            <a:xfrm>
              <a:off x="5541" y="2248"/>
              <a:ext cx="156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-</a:t>
              </a:r>
            </a:p>
          </p:txBody>
        </p:sp>
        <p:sp>
          <p:nvSpPr>
            <p:cNvPr id="868" name="Line 883"/>
            <p:cNvSpPr>
              <a:spLocks noChangeShapeType="1"/>
            </p:cNvSpPr>
            <p:nvPr/>
          </p:nvSpPr>
          <p:spPr bwMode="auto">
            <a:xfrm flipH="1">
              <a:off x="5191" y="3687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69" name="Line 884"/>
            <p:cNvSpPr>
              <a:spLocks noChangeShapeType="1"/>
            </p:cNvSpPr>
            <p:nvPr/>
          </p:nvSpPr>
          <p:spPr bwMode="auto">
            <a:xfrm flipV="1">
              <a:off x="5191" y="3831"/>
              <a:ext cx="3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0" name="Line 885"/>
            <p:cNvSpPr>
              <a:spLocks noChangeShapeType="1"/>
            </p:cNvSpPr>
            <p:nvPr/>
          </p:nvSpPr>
          <p:spPr bwMode="auto">
            <a:xfrm>
              <a:off x="5170" y="3942"/>
              <a:ext cx="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1" name="Line 886"/>
            <p:cNvSpPr>
              <a:spLocks noChangeShapeType="1"/>
            </p:cNvSpPr>
            <p:nvPr/>
          </p:nvSpPr>
          <p:spPr bwMode="auto">
            <a:xfrm>
              <a:off x="5147" y="3914"/>
              <a:ext cx="9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2" name="Line 887"/>
            <p:cNvSpPr>
              <a:spLocks noChangeShapeType="1"/>
            </p:cNvSpPr>
            <p:nvPr/>
          </p:nvSpPr>
          <p:spPr bwMode="auto">
            <a:xfrm>
              <a:off x="5124" y="3886"/>
              <a:ext cx="1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3" name="Line 888"/>
            <p:cNvSpPr>
              <a:spLocks noChangeShapeType="1"/>
            </p:cNvSpPr>
            <p:nvPr/>
          </p:nvSpPr>
          <p:spPr bwMode="auto">
            <a:xfrm>
              <a:off x="5147" y="3435"/>
              <a:ext cx="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4" name="Line 889"/>
            <p:cNvSpPr>
              <a:spLocks noChangeShapeType="1"/>
            </p:cNvSpPr>
            <p:nvPr/>
          </p:nvSpPr>
          <p:spPr bwMode="auto">
            <a:xfrm flipH="1" flipV="1">
              <a:off x="5523" y="3659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5" name="Line 890"/>
            <p:cNvSpPr>
              <a:spLocks noChangeShapeType="1"/>
            </p:cNvSpPr>
            <p:nvPr/>
          </p:nvSpPr>
          <p:spPr bwMode="auto">
            <a:xfrm flipH="1" flipV="1">
              <a:off x="5526" y="3438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6" name="Line 891"/>
            <p:cNvSpPr>
              <a:spLocks noChangeShapeType="1"/>
            </p:cNvSpPr>
            <p:nvPr/>
          </p:nvSpPr>
          <p:spPr bwMode="auto">
            <a:xfrm>
              <a:off x="5451" y="3603"/>
              <a:ext cx="1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7" name="Line 892"/>
            <p:cNvSpPr>
              <a:spLocks noChangeShapeType="1"/>
            </p:cNvSpPr>
            <p:nvPr/>
          </p:nvSpPr>
          <p:spPr bwMode="auto">
            <a:xfrm>
              <a:off x="5486" y="3654"/>
              <a:ext cx="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8" name="Text Box 893"/>
            <p:cNvSpPr txBox="1">
              <a:spLocks noChangeArrowheads="1"/>
            </p:cNvSpPr>
            <p:nvPr/>
          </p:nvSpPr>
          <p:spPr bwMode="auto">
            <a:xfrm>
              <a:off x="5537" y="3465"/>
              <a:ext cx="162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879" name="Text Box 894"/>
            <p:cNvSpPr txBox="1">
              <a:spLocks noChangeArrowheads="1"/>
            </p:cNvSpPr>
            <p:nvPr/>
          </p:nvSpPr>
          <p:spPr bwMode="auto">
            <a:xfrm>
              <a:off x="5538" y="3613"/>
              <a:ext cx="156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-</a:t>
              </a:r>
            </a:p>
          </p:txBody>
        </p:sp>
        <p:sp>
          <p:nvSpPr>
            <p:cNvPr id="880" name="Line 895"/>
            <p:cNvSpPr>
              <a:spLocks noChangeShapeType="1"/>
            </p:cNvSpPr>
            <p:nvPr/>
          </p:nvSpPr>
          <p:spPr bwMode="auto">
            <a:xfrm flipH="1" flipV="1">
              <a:off x="5526" y="2294"/>
              <a:ext cx="0" cy="11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1" name="Line 896"/>
            <p:cNvSpPr>
              <a:spLocks noChangeShapeType="1"/>
            </p:cNvSpPr>
            <p:nvPr/>
          </p:nvSpPr>
          <p:spPr bwMode="auto">
            <a:xfrm flipH="1" flipV="1">
              <a:off x="5529" y="1441"/>
              <a:ext cx="0" cy="7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2" name="Line 897"/>
            <p:cNvSpPr>
              <a:spLocks noChangeShapeType="1"/>
            </p:cNvSpPr>
            <p:nvPr/>
          </p:nvSpPr>
          <p:spPr bwMode="auto">
            <a:xfrm>
              <a:off x="5454" y="2246"/>
              <a:ext cx="1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3" name="Line 898"/>
            <p:cNvSpPr>
              <a:spLocks noChangeShapeType="1"/>
            </p:cNvSpPr>
            <p:nvPr/>
          </p:nvSpPr>
          <p:spPr bwMode="auto">
            <a:xfrm>
              <a:off x="5489" y="2289"/>
              <a:ext cx="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4" name="Line 899"/>
            <p:cNvSpPr>
              <a:spLocks noChangeShapeType="1"/>
            </p:cNvSpPr>
            <p:nvPr/>
          </p:nvSpPr>
          <p:spPr bwMode="auto">
            <a:xfrm>
              <a:off x="5150" y="1438"/>
              <a:ext cx="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grpSp>
        <p:nvGrpSpPr>
          <p:cNvPr id="885" name="Group 900"/>
          <p:cNvGrpSpPr>
            <a:grpSpLocks/>
          </p:cNvGrpSpPr>
          <p:nvPr/>
        </p:nvGrpSpPr>
        <p:grpSpPr bwMode="auto">
          <a:xfrm>
            <a:off x="4897438" y="1996406"/>
            <a:ext cx="3335338" cy="3657600"/>
            <a:chOff x="3058" y="1240"/>
            <a:chExt cx="2101" cy="2304"/>
          </a:xfrm>
        </p:grpSpPr>
        <p:sp>
          <p:nvSpPr>
            <p:cNvPr id="886" name="Line 901"/>
            <p:cNvSpPr>
              <a:spLocks noChangeShapeType="1"/>
            </p:cNvSpPr>
            <p:nvPr/>
          </p:nvSpPr>
          <p:spPr bwMode="auto">
            <a:xfrm>
              <a:off x="3060" y="1241"/>
              <a:ext cx="2099" cy="2029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grpSp>
          <p:nvGrpSpPr>
            <p:cNvPr id="887" name="Group 902"/>
            <p:cNvGrpSpPr>
              <a:grpSpLocks/>
            </p:cNvGrpSpPr>
            <p:nvPr/>
          </p:nvGrpSpPr>
          <p:grpSpPr bwMode="auto">
            <a:xfrm>
              <a:off x="3473" y="1566"/>
              <a:ext cx="1337" cy="1316"/>
              <a:chOff x="2058" y="1442"/>
              <a:chExt cx="1393" cy="1368"/>
            </a:xfrm>
          </p:grpSpPr>
          <p:sp>
            <p:nvSpPr>
              <p:cNvPr id="893" name="Oval 903"/>
              <p:cNvSpPr>
                <a:spLocks noChangeAspect="1" noChangeArrowheads="1"/>
              </p:cNvSpPr>
              <p:nvPr/>
            </p:nvSpPr>
            <p:spPr bwMode="auto">
              <a:xfrm>
                <a:off x="2144" y="158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4" name="Oval 904"/>
              <p:cNvSpPr>
                <a:spLocks noChangeAspect="1" noChangeArrowheads="1"/>
              </p:cNvSpPr>
              <p:nvPr/>
            </p:nvSpPr>
            <p:spPr bwMode="auto">
              <a:xfrm>
                <a:off x="2243" y="161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5" name="Oval 905"/>
              <p:cNvSpPr>
                <a:spLocks noChangeAspect="1" noChangeArrowheads="1"/>
              </p:cNvSpPr>
              <p:nvPr/>
            </p:nvSpPr>
            <p:spPr bwMode="auto">
              <a:xfrm>
                <a:off x="2342" y="177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6" name="Oval 906"/>
              <p:cNvSpPr>
                <a:spLocks noChangeAspect="1" noChangeArrowheads="1"/>
              </p:cNvSpPr>
              <p:nvPr/>
            </p:nvSpPr>
            <p:spPr bwMode="auto">
              <a:xfrm>
                <a:off x="2441" y="180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7" name="Oval 907"/>
              <p:cNvSpPr>
                <a:spLocks noChangeAspect="1" noChangeArrowheads="1"/>
              </p:cNvSpPr>
              <p:nvPr/>
            </p:nvSpPr>
            <p:spPr bwMode="auto">
              <a:xfrm>
                <a:off x="2456" y="187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8" name="Oval 908"/>
              <p:cNvSpPr>
                <a:spLocks noChangeAspect="1" noChangeArrowheads="1"/>
              </p:cNvSpPr>
              <p:nvPr/>
            </p:nvSpPr>
            <p:spPr bwMode="auto">
              <a:xfrm>
                <a:off x="2599" y="19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9" name="Oval 909"/>
              <p:cNvSpPr>
                <a:spLocks noChangeAspect="1" noChangeArrowheads="1"/>
              </p:cNvSpPr>
              <p:nvPr/>
            </p:nvSpPr>
            <p:spPr bwMode="auto">
              <a:xfrm>
                <a:off x="2622" y="203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0" name="Oval 910"/>
              <p:cNvSpPr>
                <a:spLocks noChangeAspect="1" noChangeArrowheads="1"/>
              </p:cNvSpPr>
              <p:nvPr/>
            </p:nvSpPr>
            <p:spPr bwMode="auto">
              <a:xfrm>
                <a:off x="2685" y="208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1" name="Oval 911"/>
              <p:cNvSpPr>
                <a:spLocks noChangeAspect="1" noChangeArrowheads="1"/>
              </p:cNvSpPr>
              <p:nvPr/>
            </p:nvSpPr>
            <p:spPr bwMode="auto">
              <a:xfrm>
                <a:off x="2784" y="212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2" name="Oval 912"/>
              <p:cNvSpPr>
                <a:spLocks noChangeAspect="1" noChangeArrowheads="1"/>
              </p:cNvSpPr>
              <p:nvPr/>
            </p:nvSpPr>
            <p:spPr bwMode="auto">
              <a:xfrm>
                <a:off x="2883" y="227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3" name="Oval 913"/>
              <p:cNvSpPr>
                <a:spLocks noChangeAspect="1" noChangeArrowheads="1"/>
              </p:cNvSpPr>
              <p:nvPr/>
            </p:nvSpPr>
            <p:spPr bwMode="auto">
              <a:xfrm>
                <a:off x="2982" y="231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4" name="Oval 914"/>
              <p:cNvSpPr>
                <a:spLocks noChangeAspect="1" noChangeArrowheads="1"/>
              </p:cNvSpPr>
              <p:nvPr/>
            </p:nvSpPr>
            <p:spPr bwMode="auto">
              <a:xfrm>
                <a:off x="3033" y="241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5" name="Oval 915"/>
              <p:cNvSpPr>
                <a:spLocks noChangeAspect="1" noChangeArrowheads="1"/>
              </p:cNvSpPr>
              <p:nvPr/>
            </p:nvSpPr>
            <p:spPr bwMode="auto">
              <a:xfrm>
                <a:off x="3112" y="243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6" name="Oval 916"/>
              <p:cNvSpPr>
                <a:spLocks noChangeAspect="1" noChangeArrowheads="1"/>
              </p:cNvSpPr>
              <p:nvPr/>
            </p:nvSpPr>
            <p:spPr bwMode="auto">
              <a:xfrm>
                <a:off x="3191" y="256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7" name="Oval 917"/>
              <p:cNvSpPr>
                <a:spLocks noChangeAspect="1" noChangeArrowheads="1"/>
              </p:cNvSpPr>
              <p:nvPr/>
            </p:nvSpPr>
            <p:spPr bwMode="auto">
              <a:xfrm>
                <a:off x="3270" y="258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8" name="Oval 918"/>
              <p:cNvSpPr>
                <a:spLocks noChangeAspect="1" noChangeArrowheads="1"/>
              </p:cNvSpPr>
              <p:nvPr/>
            </p:nvSpPr>
            <p:spPr bwMode="auto">
              <a:xfrm>
                <a:off x="3349" y="270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9" name="Oval 919"/>
              <p:cNvSpPr>
                <a:spLocks noChangeAspect="1" noChangeArrowheads="1"/>
              </p:cNvSpPr>
              <p:nvPr/>
            </p:nvSpPr>
            <p:spPr bwMode="auto">
              <a:xfrm>
                <a:off x="3428" y="2732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10" name="Oval 920"/>
              <p:cNvSpPr>
                <a:spLocks noChangeAspect="1" noChangeArrowheads="1"/>
              </p:cNvSpPr>
              <p:nvPr/>
            </p:nvSpPr>
            <p:spPr bwMode="auto">
              <a:xfrm>
                <a:off x="3423" y="278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11" name="Oval 921"/>
              <p:cNvSpPr>
                <a:spLocks noChangeAspect="1" noChangeArrowheads="1"/>
              </p:cNvSpPr>
              <p:nvPr/>
            </p:nvSpPr>
            <p:spPr bwMode="auto">
              <a:xfrm>
                <a:off x="2058" y="1442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888" name="Line 922"/>
            <p:cNvSpPr>
              <a:spLocks noChangeShapeType="1"/>
            </p:cNvSpPr>
            <p:nvPr/>
          </p:nvSpPr>
          <p:spPr bwMode="auto">
            <a:xfrm>
              <a:off x="4366" y="2559"/>
              <a:ext cx="0" cy="7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89" name="Line 923"/>
            <p:cNvSpPr>
              <a:spLocks noChangeShapeType="1"/>
            </p:cNvSpPr>
            <p:nvPr/>
          </p:nvSpPr>
          <p:spPr bwMode="auto">
            <a:xfrm>
              <a:off x="3544" y="2964"/>
              <a:ext cx="1312" cy="58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90" name="Line 924"/>
            <p:cNvSpPr>
              <a:spLocks noChangeShapeType="1"/>
            </p:cNvSpPr>
            <p:nvPr/>
          </p:nvSpPr>
          <p:spPr bwMode="auto">
            <a:xfrm flipH="1">
              <a:off x="3701" y="1924"/>
              <a:ext cx="12" cy="110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91" name="Line 925"/>
            <p:cNvSpPr>
              <a:spLocks noChangeShapeType="1"/>
            </p:cNvSpPr>
            <p:nvPr/>
          </p:nvSpPr>
          <p:spPr bwMode="auto">
            <a:xfrm>
              <a:off x="3058" y="1240"/>
              <a:ext cx="357" cy="34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92" name="Line 926"/>
            <p:cNvSpPr>
              <a:spLocks noChangeShapeType="1"/>
            </p:cNvSpPr>
            <p:nvPr/>
          </p:nvSpPr>
          <p:spPr bwMode="auto">
            <a:xfrm>
              <a:off x="4781" y="2906"/>
              <a:ext cx="357" cy="34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912" name="Text Box 927"/>
          <p:cNvSpPr txBox="1">
            <a:spLocks noChangeArrowheads="1"/>
          </p:cNvSpPr>
          <p:nvPr/>
        </p:nvSpPr>
        <p:spPr bwMode="auto">
          <a:xfrm>
            <a:off x="2654301" y="2132931"/>
            <a:ext cx="1274762" cy="636587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Medipix2/</a:t>
            </a:r>
          </a:p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TimePix chip</a:t>
            </a:r>
          </a:p>
        </p:txBody>
      </p:sp>
      <p:sp>
        <p:nvSpPr>
          <p:cNvPr id="913" name="Text Box 929"/>
          <p:cNvSpPr txBox="1">
            <a:spLocks noChangeArrowheads="1"/>
          </p:cNvSpPr>
          <p:nvPr/>
        </p:nvSpPr>
        <p:spPr bwMode="auto">
          <a:xfrm>
            <a:off x="650876" y="1945606"/>
            <a:ext cx="1331912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X-ray source</a:t>
            </a:r>
          </a:p>
        </p:txBody>
      </p:sp>
      <p:sp>
        <p:nvSpPr>
          <p:cNvPr id="914" name="Text Box 930"/>
          <p:cNvSpPr txBox="1">
            <a:spLocks noChangeArrowheads="1"/>
          </p:cNvSpPr>
          <p:nvPr/>
        </p:nvSpPr>
        <p:spPr bwMode="auto">
          <a:xfrm>
            <a:off x="4802188" y="2571081"/>
            <a:ext cx="849313" cy="623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Ionizing</a:t>
            </a:r>
          </a:p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particle</a:t>
            </a:r>
          </a:p>
        </p:txBody>
      </p:sp>
      <p:sp>
        <p:nvSpPr>
          <p:cNvPr id="915" name="Text Box 931"/>
          <p:cNvSpPr txBox="1">
            <a:spLocks noChangeArrowheads="1"/>
          </p:cNvSpPr>
          <p:nvPr/>
        </p:nvSpPr>
        <p:spPr bwMode="auto">
          <a:xfrm>
            <a:off x="3236913" y="3834731"/>
            <a:ext cx="1141413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Flip-chip </a:t>
            </a: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bump bonding</a:t>
            </a: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connections</a:t>
            </a:r>
          </a:p>
        </p:txBody>
      </p:sp>
      <p:sp>
        <p:nvSpPr>
          <p:cNvPr id="916" name="Text Box 932"/>
          <p:cNvSpPr txBox="1">
            <a:spLocks noChangeArrowheads="1"/>
          </p:cNvSpPr>
          <p:nvPr/>
        </p:nvSpPr>
        <p:spPr bwMode="auto">
          <a:xfrm>
            <a:off x="-36512" y="3406106"/>
            <a:ext cx="1239838" cy="608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endParaRPr lang="en-US" sz="1200">
              <a:latin typeface="Comic Sans MS" pitchFamily="66" charset="0"/>
            </a:endParaRP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Semiconductor</a:t>
            </a: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sensor</a:t>
            </a:r>
          </a:p>
        </p:txBody>
      </p:sp>
      <p:sp>
        <p:nvSpPr>
          <p:cNvPr id="917" name="Text Box 933"/>
          <p:cNvSpPr txBox="1">
            <a:spLocks noChangeArrowheads="1"/>
          </p:cNvSpPr>
          <p:nvPr/>
        </p:nvSpPr>
        <p:spPr bwMode="auto">
          <a:xfrm>
            <a:off x="7392988" y="3247356"/>
            <a:ext cx="1127125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Gas volume</a:t>
            </a:r>
          </a:p>
        </p:txBody>
      </p:sp>
      <p:sp>
        <p:nvSpPr>
          <p:cNvPr id="918" name="Text Box 934"/>
          <p:cNvSpPr txBox="1">
            <a:spLocks noChangeArrowheads="1"/>
          </p:cNvSpPr>
          <p:nvPr/>
        </p:nvSpPr>
        <p:spPr bwMode="auto">
          <a:xfrm>
            <a:off x="5651501" y="5407943"/>
            <a:ext cx="2716212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Amplification System (MPGD)</a:t>
            </a:r>
          </a:p>
        </p:txBody>
      </p:sp>
      <p:sp>
        <p:nvSpPr>
          <p:cNvPr id="919" name="Line 936"/>
          <p:cNvSpPr>
            <a:spLocks noChangeShapeType="1"/>
          </p:cNvSpPr>
          <p:nvPr/>
        </p:nvSpPr>
        <p:spPr bwMode="auto">
          <a:xfrm>
            <a:off x="4584700" y="1209229"/>
            <a:ext cx="0" cy="561975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920" name="Text Box 937"/>
          <p:cNvSpPr txBox="1">
            <a:spLocks noChangeArrowheads="1"/>
          </p:cNvSpPr>
          <p:nvPr/>
        </p:nvSpPr>
        <p:spPr bwMode="auto">
          <a:xfrm>
            <a:off x="1069976" y="1366168"/>
            <a:ext cx="1949450" cy="396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Solid detector</a:t>
            </a:r>
          </a:p>
        </p:txBody>
      </p:sp>
      <p:sp>
        <p:nvSpPr>
          <p:cNvPr id="921" name="Text Box 938"/>
          <p:cNvSpPr txBox="1">
            <a:spLocks noChangeArrowheads="1"/>
          </p:cNvSpPr>
          <p:nvPr/>
        </p:nvSpPr>
        <p:spPr bwMode="auto">
          <a:xfrm>
            <a:off x="7766051" y="1340768"/>
            <a:ext cx="1239837" cy="854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Gas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detector</a:t>
            </a:r>
          </a:p>
        </p:txBody>
      </p:sp>
      <p:grpSp>
        <p:nvGrpSpPr>
          <p:cNvPr id="922" name="Group 941"/>
          <p:cNvGrpSpPr>
            <a:grpSpLocks/>
          </p:cNvGrpSpPr>
          <p:nvPr/>
        </p:nvGrpSpPr>
        <p:grpSpPr bwMode="auto">
          <a:xfrm>
            <a:off x="4741863" y="1463006"/>
            <a:ext cx="3746500" cy="1028700"/>
            <a:chOff x="3016" y="928"/>
            <a:chExt cx="2360" cy="648"/>
          </a:xfrm>
        </p:grpSpPr>
        <p:sp>
          <p:nvSpPr>
            <p:cNvPr id="923" name="Line 942"/>
            <p:cNvSpPr>
              <a:spLocks noChangeShapeType="1"/>
            </p:cNvSpPr>
            <p:nvPr/>
          </p:nvSpPr>
          <p:spPr bwMode="auto">
            <a:xfrm>
              <a:off x="301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4" name="Line 943"/>
            <p:cNvSpPr>
              <a:spLocks noChangeShapeType="1"/>
            </p:cNvSpPr>
            <p:nvPr/>
          </p:nvSpPr>
          <p:spPr bwMode="auto">
            <a:xfrm>
              <a:off x="303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5" name="Line 944"/>
            <p:cNvSpPr>
              <a:spLocks noChangeShapeType="1"/>
            </p:cNvSpPr>
            <p:nvPr/>
          </p:nvSpPr>
          <p:spPr bwMode="auto">
            <a:xfrm>
              <a:off x="306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6" name="Line 945"/>
            <p:cNvSpPr>
              <a:spLocks noChangeShapeType="1"/>
            </p:cNvSpPr>
            <p:nvPr/>
          </p:nvSpPr>
          <p:spPr bwMode="auto">
            <a:xfrm>
              <a:off x="310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7" name="Line 946"/>
            <p:cNvSpPr>
              <a:spLocks noChangeShapeType="1"/>
            </p:cNvSpPr>
            <p:nvPr/>
          </p:nvSpPr>
          <p:spPr bwMode="auto">
            <a:xfrm>
              <a:off x="315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8" name="Line 947"/>
            <p:cNvSpPr>
              <a:spLocks noChangeShapeType="1"/>
            </p:cNvSpPr>
            <p:nvPr/>
          </p:nvSpPr>
          <p:spPr bwMode="auto">
            <a:xfrm>
              <a:off x="319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9" name="Line 948"/>
            <p:cNvSpPr>
              <a:spLocks noChangeShapeType="1"/>
            </p:cNvSpPr>
            <p:nvPr/>
          </p:nvSpPr>
          <p:spPr bwMode="auto">
            <a:xfrm>
              <a:off x="324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0" name="Line 949"/>
            <p:cNvSpPr>
              <a:spLocks noChangeShapeType="1"/>
            </p:cNvSpPr>
            <p:nvPr/>
          </p:nvSpPr>
          <p:spPr bwMode="auto">
            <a:xfrm>
              <a:off x="328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1" name="Line 950"/>
            <p:cNvSpPr>
              <a:spLocks noChangeShapeType="1"/>
            </p:cNvSpPr>
            <p:nvPr/>
          </p:nvSpPr>
          <p:spPr bwMode="auto">
            <a:xfrm>
              <a:off x="333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2" name="Line 951"/>
            <p:cNvSpPr>
              <a:spLocks noChangeShapeType="1"/>
            </p:cNvSpPr>
            <p:nvPr/>
          </p:nvSpPr>
          <p:spPr bwMode="auto">
            <a:xfrm>
              <a:off x="337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3" name="Line 952"/>
            <p:cNvSpPr>
              <a:spLocks noChangeShapeType="1"/>
            </p:cNvSpPr>
            <p:nvPr/>
          </p:nvSpPr>
          <p:spPr bwMode="auto">
            <a:xfrm>
              <a:off x="342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4" name="Line 953"/>
            <p:cNvSpPr>
              <a:spLocks noChangeShapeType="1"/>
            </p:cNvSpPr>
            <p:nvPr/>
          </p:nvSpPr>
          <p:spPr bwMode="auto">
            <a:xfrm>
              <a:off x="346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5" name="Line 954"/>
            <p:cNvSpPr>
              <a:spLocks noChangeShapeType="1"/>
            </p:cNvSpPr>
            <p:nvPr/>
          </p:nvSpPr>
          <p:spPr bwMode="auto">
            <a:xfrm>
              <a:off x="351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6" name="Line 955"/>
            <p:cNvSpPr>
              <a:spLocks noChangeShapeType="1"/>
            </p:cNvSpPr>
            <p:nvPr/>
          </p:nvSpPr>
          <p:spPr bwMode="auto">
            <a:xfrm>
              <a:off x="355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7" name="Line 956"/>
            <p:cNvSpPr>
              <a:spLocks noChangeShapeType="1"/>
            </p:cNvSpPr>
            <p:nvPr/>
          </p:nvSpPr>
          <p:spPr bwMode="auto">
            <a:xfrm>
              <a:off x="360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8" name="Line 957"/>
            <p:cNvSpPr>
              <a:spLocks noChangeShapeType="1"/>
            </p:cNvSpPr>
            <p:nvPr/>
          </p:nvSpPr>
          <p:spPr bwMode="auto">
            <a:xfrm>
              <a:off x="364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9" name="Line 958"/>
            <p:cNvSpPr>
              <a:spLocks noChangeShapeType="1"/>
            </p:cNvSpPr>
            <p:nvPr/>
          </p:nvSpPr>
          <p:spPr bwMode="auto">
            <a:xfrm>
              <a:off x="369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0" name="Line 959"/>
            <p:cNvSpPr>
              <a:spLocks noChangeShapeType="1"/>
            </p:cNvSpPr>
            <p:nvPr/>
          </p:nvSpPr>
          <p:spPr bwMode="auto">
            <a:xfrm>
              <a:off x="373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1" name="Line 960"/>
            <p:cNvSpPr>
              <a:spLocks noChangeShapeType="1"/>
            </p:cNvSpPr>
            <p:nvPr/>
          </p:nvSpPr>
          <p:spPr bwMode="auto">
            <a:xfrm>
              <a:off x="378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2" name="Line 961"/>
            <p:cNvSpPr>
              <a:spLocks noChangeShapeType="1"/>
            </p:cNvSpPr>
            <p:nvPr/>
          </p:nvSpPr>
          <p:spPr bwMode="auto">
            <a:xfrm>
              <a:off x="382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3" name="Line 962"/>
            <p:cNvSpPr>
              <a:spLocks noChangeShapeType="1"/>
            </p:cNvSpPr>
            <p:nvPr/>
          </p:nvSpPr>
          <p:spPr bwMode="auto">
            <a:xfrm>
              <a:off x="387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4" name="Line 963"/>
            <p:cNvSpPr>
              <a:spLocks noChangeShapeType="1"/>
            </p:cNvSpPr>
            <p:nvPr/>
          </p:nvSpPr>
          <p:spPr bwMode="auto">
            <a:xfrm>
              <a:off x="391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5" name="Line 964"/>
            <p:cNvSpPr>
              <a:spLocks noChangeShapeType="1"/>
            </p:cNvSpPr>
            <p:nvPr/>
          </p:nvSpPr>
          <p:spPr bwMode="auto">
            <a:xfrm>
              <a:off x="396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6" name="Line 965"/>
            <p:cNvSpPr>
              <a:spLocks noChangeShapeType="1"/>
            </p:cNvSpPr>
            <p:nvPr/>
          </p:nvSpPr>
          <p:spPr bwMode="auto">
            <a:xfrm>
              <a:off x="400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7" name="Line 966"/>
            <p:cNvSpPr>
              <a:spLocks noChangeShapeType="1"/>
            </p:cNvSpPr>
            <p:nvPr/>
          </p:nvSpPr>
          <p:spPr bwMode="auto">
            <a:xfrm>
              <a:off x="405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8" name="Line 967"/>
            <p:cNvSpPr>
              <a:spLocks noChangeShapeType="1"/>
            </p:cNvSpPr>
            <p:nvPr/>
          </p:nvSpPr>
          <p:spPr bwMode="auto">
            <a:xfrm>
              <a:off x="409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9" name="Line 968"/>
            <p:cNvSpPr>
              <a:spLocks noChangeShapeType="1"/>
            </p:cNvSpPr>
            <p:nvPr/>
          </p:nvSpPr>
          <p:spPr bwMode="auto">
            <a:xfrm>
              <a:off x="414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0" name="Line 969"/>
            <p:cNvSpPr>
              <a:spLocks noChangeShapeType="1"/>
            </p:cNvSpPr>
            <p:nvPr/>
          </p:nvSpPr>
          <p:spPr bwMode="auto">
            <a:xfrm>
              <a:off x="418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1" name="Line 970"/>
            <p:cNvSpPr>
              <a:spLocks noChangeShapeType="1"/>
            </p:cNvSpPr>
            <p:nvPr/>
          </p:nvSpPr>
          <p:spPr bwMode="auto">
            <a:xfrm>
              <a:off x="423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2" name="Line 971"/>
            <p:cNvSpPr>
              <a:spLocks noChangeShapeType="1"/>
            </p:cNvSpPr>
            <p:nvPr/>
          </p:nvSpPr>
          <p:spPr bwMode="auto">
            <a:xfrm>
              <a:off x="427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3" name="Line 972"/>
            <p:cNvSpPr>
              <a:spLocks noChangeShapeType="1"/>
            </p:cNvSpPr>
            <p:nvPr/>
          </p:nvSpPr>
          <p:spPr bwMode="auto">
            <a:xfrm>
              <a:off x="432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4" name="Line 973"/>
            <p:cNvSpPr>
              <a:spLocks noChangeShapeType="1"/>
            </p:cNvSpPr>
            <p:nvPr/>
          </p:nvSpPr>
          <p:spPr bwMode="auto">
            <a:xfrm>
              <a:off x="436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5" name="Line 974"/>
            <p:cNvSpPr>
              <a:spLocks noChangeShapeType="1"/>
            </p:cNvSpPr>
            <p:nvPr/>
          </p:nvSpPr>
          <p:spPr bwMode="auto">
            <a:xfrm>
              <a:off x="441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6" name="Line 975"/>
            <p:cNvSpPr>
              <a:spLocks noChangeShapeType="1"/>
            </p:cNvSpPr>
            <p:nvPr/>
          </p:nvSpPr>
          <p:spPr bwMode="auto">
            <a:xfrm>
              <a:off x="445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7" name="Line 976"/>
            <p:cNvSpPr>
              <a:spLocks noChangeShapeType="1"/>
            </p:cNvSpPr>
            <p:nvPr/>
          </p:nvSpPr>
          <p:spPr bwMode="auto">
            <a:xfrm>
              <a:off x="450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8" name="Line 977"/>
            <p:cNvSpPr>
              <a:spLocks noChangeShapeType="1"/>
            </p:cNvSpPr>
            <p:nvPr/>
          </p:nvSpPr>
          <p:spPr bwMode="auto">
            <a:xfrm>
              <a:off x="454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9" name="Line 978"/>
            <p:cNvSpPr>
              <a:spLocks noChangeShapeType="1"/>
            </p:cNvSpPr>
            <p:nvPr/>
          </p:nvSpPr>
          <p:spPr bwMode="auto">
            <a:xfrm>
              <a:off x="459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0" name="Line 979"/>
            <p:cNvSpPr>
              <a:spLocks noChangeShapeType="1"/>
            </p:cNvSpPr>
            <p:nvPr/>
          </p:nvSpPr>
          <p:spPr bwMode="auto">
            <a:xfrm>
              <a:off x="463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1" name="Line 980"/>
            <p:cNvSpPr>
              <a:spLocks noChangeShapeType="1"/>
            </p:cNvSpPr>
            <p:nvPr/>
          </p:nvSpPr>
          <p:spPr bwMode="auto">
            <a:xfrm>
              <a:off x="468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2" name="Line 981"/>
            <p:cNvSpPr>
              <a:spLocks noChangeShapeType="1"/>
            </p:cNvSpPr>
            <p:nvPr/>
          </p:nvSpPr>
          <p:spPr bwMode="auto">
            <a:xfrm>
              <a:off x="472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3" name="Line 982"/>
            <p:cNvSpPr>
              <a:spLocks noChangeShapeType="1"/>
            </p:cNvSpPr>
            <p:nvPr/>
          </p:nvSpPr>
          <p:spPr bwMode="auto">
            <a:xfrm>
              <a:off x="308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4" name="Line 983"/>
            <p:cNvSpPr>
              <a:spLocks noChangeShapeType="1"/>
            </p:cNvSpPr>
            <p:nvPr/>
          </p:nvSpPr>
          <p:spPr bwMode="auto">
            <a:xfrm>
              <a:off x="312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5" name="Line 984"/>
            <p:cNvSpPr>
              <a:spLocks noChangeShapeType="1"/>
            </p:cNvSpPr>
            <p:nvPr/>
          </p:nvSpPr>
          <p:spPr bwMode="auto">
            <a:xfrm>
              <a:off x="317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6" name="Line 985"/>
            <p:cNvSpPr>
              <a:spLocks noChangeShapeType="1"/>
            </p:cNvSpPr>
            <p:nvPr/>
          </p:nvSpPr>
          <p:spPr bwMode="auto">
            <a:xfrm>
              <a:off x="321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7" name="Line 986"/>
            <p:cNvSpPr>
              <a:spLocks noChangeShapeType="1"/>
            </p:cNvSpPr>
            <p:nvPr/>
          </p:nvSpPr>
          <p:spPr bwMode="auto">
            <a:xfrm>
              <a:off x="326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8" name="Line 987"/>
            <p:cNvSpPr>
              <a:spLocks noChangeShapeType="1"/>
            </p:cNvSpPr>
            <p:nvPr/>
          </p:nvSpPr>
          <p:spPr bwMode="auto">
            <a:xfrm>
              <a:off x="330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9" name="Line 988"/>
            <p:cNvSpPr>
              <a:spLocks noChangeShapeType="1"/>
            </p:cNvSpPr>
            <p:nvPr/>
          </p:nvSpPr>
          <p:spPr bwMode="auto">
            <a:xfrm>
              <a:off x="335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0" name="Line 989"/>
            <p:cNvSpPr>
              <a:spLocks noChangeShapeType="1"/>
            </p:cNvSpPr>
            <p:nvPr/>
          </p:nvSpPr>
          <p:spPr bwMode="auto">
            <a:xfrm>
              <a:off x="339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1" name="Line 990"/>
            <p:cNvSpPr>
              <a:spLocks noChangeShapeType="1"/>
            </p:cNvSpPr>
            <p:nvPr/>
          </p:nvSpPr>
          <p:spPr bwMode="auto">
            <a:xfrm>
              <a:off x="344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2" name="Line 991"/>
            <p:cNvSpPr>
              <a:spLocks noChangeShapeType="1"/>
            </p:cNvSpPr>
            <p:nvPr/>
          </p:nvSpPr>
          <p:spPr bwMode="auto">
            <a:xfrm>
              <a:off x="348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3" name="Line 992"/>
            <p:cNvSpPr>
              <a:spLocks noChangeShapeType="1"/>
            </p:cNvSpPr>
            <p:nvPr/>
          </p:nvSpPr>
          <p:spPr bwMode="auto">
            <a:xfrm>
              <a:off x="353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4" name="Line 993"/>
            <p:cNvSpPr>
              <a:spLocks noChangeShapeType="1"/>
            </p:cNvSpPr>
            <p:nvPr/>
          </p:nvSpPr>
          <p:spPr bwMode="auto">
            <a:xfrm>
              <a:off x="357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5" name="Line 994"/>
            <p:cNvSpPr>
              <a:spLocks noChangeShapeType="1"/>
            </p:cNvSpPr>
            <p:nvPr/>
          </p:nvSpPr>
          <p:spPr bwMode="auto">
            <a:xfrm>
              <a:off x="362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6" name="Line 995"/>
            <p:cNvSpPr>
              <a:spLocks noChangeShapeType="1"/>
            </p:cNvSpPr>
            <p:nvPr/>
          </p:nvSpPr>
          <p:spPr bwMode="auto">
            <a:xfrm>
              <a:off x="366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7" name="Line 996"/>
            <p:cNvSpPr>
              <a:spLocks noChangeShapeType="1"/>
            </p:cNvSpPr>
            <p:nvPr/>
          </p:nvSpPr>
          <p:spPr bwMode="auto">
            <a:xfrm>
              <a:off x="371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8" name="Line 997"/>
            <p:cNvSpPr>
              <a:spLocks noChangeShapeType="1"/>
            </p:cNvSpPr>
            <p:nvPr/>
          </p:nvSpPr>
          <p:spPr bwMode="auto">
            <a:xfrm>
              <a:off x="375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9" name="Line 998"/>
            <p:cNvSpPr>
              <a:spLocks noChangeShapeType="1"/>
            </p:cNvSpPr>
            <p:nvPr/>
          </p:nvSpPr>
          <p:spPr bwMode="auto">
            <a:xfrm>
              <a:off x="380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0" name="Line 999"/>
            <p:cNvSpPr>
              <a:spLocks noChangeShapeType="1"/>
            </p:cNvSpPr>
            <p:nvPr/>
          </p:nvSpPr>
          <p:spPr bwMode="auto">
            <a:xfrm>
              <a:off x="384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1" name="Line 1000"/>
            <p:cNvSpPr>
              <a:spLocks noChangeShapeType="1"/>
            </p:cNvSpPr>
            <p:nvPr/>
          </p:nvSpPr>
          <p:spPr bwMode="auto">
            <a:xfrm>
              <a:off x="389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2" name="Line 1001"/>
            <p:cNvSpPr>
              <a:spLocks noChangeShapeType="1"/>
            </p:cNvSpPr>
            <p:nvPr/>
          </p:nvSpPr>
          <p:spPr bwMode="auto">
            <a:xfrm>
              <a:off x="393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3" name="Line 1002"/>
            <p:cNvSpPr>
              <a:spLocks noChangeShapeType="1"/>
            </p:cNvSpPr>
            <p:nvPr/>
          </p:nvSpPr>
          <p:spPr bwMode="auto">
            <a:xfrm>
              <a:off x="398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4" name="Line 1003"/>
            <p:cNvSpPr>
              <a:spLocks noChangeShapeType="1"/>
            </p:cNvSpPr>
            <p:nvPr/>
          </p:nvSpPr>
          <p:spPr bwMode="auto">
            <a:xfrm>
              <a:off x="402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5" name="Line 1004"/>
            <p:cNvSpPr>
              <a:spLocks noChangeShapeType="1"/>
            </p:cNvSpPr>
            <p:nvPr/>
          </p:nvSpPr>
          <p:spPr bwMode="auto">
            <a:xfrm>
              <a:off x="407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6" name="Line 1005"/>
            <p:cNvSpPr>
              <a:spLocks noChangeShapeType="1"/>
            </p:cNvSpPr>
            <p:nvPr/>
          </p:nvSpPr>
          <p:spPr bwMode="auto">
            <a:xfrm>
              <a:off x="411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7" name="Line 1006"/>
            <p:cNvSpPr>
              <a:spLocks noChangeShapeType="1"/>
            </p:cNvSpPr>
            <p:nvPr/>
          </p:nvSpPr>
          <p:spPr bwMode="auto">
            <a:xfrm>
              <a:off x="416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8" name="Line 1007"/>
            <p:cNvSpPr>
              <a:spLocks noChangeShapeType="1"/>
            </p:cNvSpPr>
            <p:nvPr/>
          </p:nvSpPr>
          <p:spPr bwMode="auto">
            <a:xfrm>
              <a:off x="420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9" name="Line 1008"/>
            <p:cNvSpPr>
              <a:spLocks noChangeShapeType="1"/>
            </p:cNvSpPr>
            <p:nvPr/>
          </p:nvSpPr>
          <p:spPr bwMode="auto">
            <a:xfrm>
              <a:off x="425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0" name="Line 1009"/>
            <p:cNvSpPr>
              <a:spLocks noChangeShapeType="1"/>
            </p:cNvSpPr>
            <p:nvPr/>
          </p:nvSpPr>
          <p:spPr bwMode="auto">
            <a:xfrm>
              <a:off x="429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1" name="Line 1010"/>
            <p:cNvSpPr>
              <a:spLocks noChangeShapeType="1"/>
            </p:cNvSpPr>
            <p:nvPr/>
          </p:nvSpPr>
          <p:spPr bwMode="auto">
            <a:xfrm>
              <a:off x="434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2" name="Line 1011"/>
            <p:cNvSpPr>
              <a:spLocks noChangeShapeType="1"/>
            </p:cNvSpPr>
            <p:nvPr/>
          </p:nvSpPr>
          <p:spPr bwMode="auto">
            <a:xfrm>
              <a:off x="438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3" name="Line 1012"/>
            <p:cNvSpPr>
              <a:spLocks noChangeShapeType="1"/>
            </p:cNvSpPr>
            <p:nvPr/>
          </p:nvSpPr>
          <p:spPr bwMode="auto">
            <a:xfrm>
              <a:off x="443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4" name="Line 1013"/>
            <p:cNvSpPr>
              <a:spLocks noChangeShapeType="1"/>
            </p:cNvSpPr>
            <p:nvPr/>
          </p:nvSpPr>
          <p:spPr bwMode="auto">
            <a:xfrm>
              <a:off x="447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5" name="Line 1014"/>
            <p:cNvSpPr>
              <a:spLocks noChangeShapeType="1"/>
            </p:cNvSpPr>
            <p:nvPr/>
          </p:nvSpPr>
          <p:spPr bwMode="auto">
            <a:xfrm>
              <a:off x="452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6" name="Line 1015"/>
            <p:cNvSpPr>
              <a:spLocks noChangeShapeType="1"/>
            </p:cNvSpPr>
            <p:nvPr/>
          </p:nvSpPr>
          <p:spPr bwMode="auto">
            <a:xfrm>
              <a:off x="456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7" name="Line 1016"/>
            <p:cNvSpPr>
              <a:spLocks noChangeShapeType="1"/>
            </p:cNvSpPr>
            <p:nvPr/>
          </p:nvSpPr>
          <p:spPr bwMode="auto">
            <a:xfrm>
              <a:off x="461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8" name="Line 1017"/>
            <p:cNvSpPr>
              <a:spLocks noChangeShapeType="1"/>
            </p:cNvSpPr>
            <p:nvPr/>
          </p:nvSpPr>
          <p:spPr bwMode="auto">
            <a:xfrm>
              <a:off x="465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9" name="Line 1018"/>
            <p:cNvSpPr>
              <a:spLocks noChangeShapeType="1"/>
            </p:cNvSpPr>
            <p:nvPr/>
          </p:nvSpPr>
          <p:spPr bwMode="auto">
            <a:xfrm>
              <a:off x="470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0" name="Line 1019"/>
            <p:cNvSpPr>
              <a:spLocks noChangeShapeType="1"/>
            </p:cNvSpPr>
            <p:nvPr/>
          </p:nvSpPr>
          <p:spPr bwMode="auto">
            <a:xfrm>
              <a:off x="3016" y="92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1" name="Line 1020"/>
            <p:cNvSpPr>
              <a:spLocks noChangeShapeType="1"/>
            </p:cNvSpPr>
            <p:nvPr/>
          </p:nvSpPr>
          <p:spPr bwMode="auto">
            <a:xfrm>
              <a:off x="3034" y="94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2" name="Line 1021"/>
            <p:cNvSpPr>
              <a:spLocks noChangeShapeType="1"/>
            </p:cNvSpPr>
            <p:nvPr/>
          </p:nvSpPr>
          <p:spPr bwMode="auto">
            <a:xfrm>
              <a:off x="3052" y="96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3" name="Line 1022"/>
            <p:cNvSpPr>
              <a:spLocks noChangeShapeType="1"/>
            </p:cNvSpPr>
            <p:nvPr/>
          </p:nvSpPr>
          <p:spPr bwMode="auto">
            <a:xfrm>
              <a:off x="3070" y="98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4" name="Line 1023"/>
            <p:cNvSpPr>
              <a:spLocks noChangeShapeType="1"/>
            </p:cNvSpPr>
            <p:nvPr/>
          </p:nvSpPr>
          <p:spPr bwMode="auto">
            <a:xfrm>
              <a:off x="3088" y="100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5" name="Line 1024"/>
            <p:cNvSpPr>
              <a:spLocks noChangeShapeType="1"/>
            </p:cNvSpPr>
            <p:nvPr/>
          </p:nvSpPr>
          <p:spPr bwMode="auto">
            <a:xfrm>
              <a:off x="3106" y="101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6" name="Line 1025"/>
            <p:cNvSpPr>
              <a:spLocks noChangeShapeType="1"/>
            </p:cNvSpPr>
            <p:nvPr/>
          </p:nvSpPr>
          <p:spPr bwMode="auto">
            <a:xfrm>
              <a:off x="3124" y="103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7" name="Line 1026"/>
            <p:cNvSpPr>
              <a:spLocks noChangeShapeType="1"/>
            </p:cNvSpPr>
            <p:nvPr/>
          </p:nvSpPr>
          <p:spPr bwMode="auto">
            <a:xfrm>
              <a:off x="3142" y="105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8" name="Line 1027"/>
            <p:cNvSpPr>
              <a:spLocks noChangeShapeType="1"/>
            </p:cNvSpPr>
            <p:nvPr/>
          </p:nvSpPr>
          <p:spPr bwMode="auto">
            <a:xfrm>
              <a:off x="3160" y="107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9" name="Line 1028"/>
            <p:cNvSpPr>
              <a:spLocks noChangeShapeType="1"/>
            </p:cNvSpPr>
            <p:nvPr/>
          </p:nvSpPr>
          <p:spPr bwMode="auto">
            <a:xfrm>
              <a:off x="3178" y="109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0" name="Line 1029"/>
            <p:cNvSpPr>
              <a:spLocks noChangeShapeType="1"/>
            </p:cNvSpPr>
            <p:nvPr/>
          </p:nvSpPr>
          <p:spPr bwMode="auto">
            <a:xfrm>
              <a:off x="3196" y="110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1" name="Line 1030"/>
            <p:cNvSpPr>
              <a:spLocks noChangeShapeType="1"/>
            </p:cNvSpPr>
            <p:nvPr/>
          </p:nvSpPr>
          <p:spPr bwMode="auto">
            <a:xfrm>
              <a:off x="3214" y="112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2" name="Line 1031"/>
            <p:cNvSpPr>
              <a:spLocks noChangeShapeType="1"/>
            </p:cNvSpPr>
            <p:nvPr/>
          </p:nvSpPr>
          <p:spPr bwMode="auto">
            <a:xfrm>
              <a:off x="3232" y="114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3" name="Line 1032"/>
            <p:cNvSpPr>
              <a:spLocks noChangeShapeType="1"/>
            </p:cNvSpPr>
            <p:nvPr/>
          </p:nvSpPr>
          <p:spPr bwMode="auto">
            <a:xfrm>
              <a:off x="3250" y="116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4" name="Line 1033"/>
            <p:cNvSpPr>
              <a:spLocks noChangeShapeType="1"/>
            </p:cNvSpPr>
            <p:nvPr/>
          </p:nvSpPr>
          <p:spPr bwMode="auto">
            <a:xfrm>
              <a:off x="3268" y="118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5" name="Line 1034"/>
            <p:cNvSpPr>
              <a:spLocks noChangeShapeType="1"/>
            </p:cNvSpPr>
            <p:nvPr/>
          </p:nvSpPr>
          <p:spPr bwMode="auto">
            <a:xfrm>
              <a:off x="3286" y="119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6" name="Line 1035"/>
            <p:cNvSpPr>
              <a:spLocks noChangeShapeType="1"/>
            </p:cNvSpPr>
            <p:nvPr/>
          </p:nvSpPr>
          <p:spPr bwMode="auto">
            <a:xfrm>
              <a:off x="3304" y="121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7" name="Line 1036"/>
            <p:cNvSpPr>
              <a:spLocks noChangeShapeType="1"/>
            </p:cNvSpPr>
            <p:nvPr/>
          </p:nvSpPr>
          <p:spPr bwMode="auto">
            <a:xfrm>
              <a:off x="3322" y="123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8" name="Line 1037"/>
            <p:cNvSpPr>
              <a:spLocks noChangeShapeType="1"/>
            </p:cNvSpPr>
            <p:nvPr/>
          </p:nvSpPr>
          <p:spPr bwMode="auto">
            <a:xfrm>
              <a:off x="3340" y="125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9" name="Line 1038"/>
            <p:cNvSpPr>
              <a:spLocks noChangeShapeType="1"/>
            </p:cNvSpPr>
            <p:nvPr/>
          </p:nvSpPr>
          <p:spPr bwMode="auto">
            <a:xfrm>
              <a:off x="3358" y="127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0" name="Line 1039"/>
            <p:cNvSpPr>
              <a:spLocks noChangeShapeType="1"/>
            </p:cNvSpPr>
            <p:nvPr/>
          </p:nvSpPr>
          <p:spPr bwMode="auto">
            <a:xfrm>
              <a:off x="3376" y="128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1" name="Line 1040"/>
            <p:cNvSpPr>
              <a:spLocks noChangeShapeType="1"/>
            </p:cNvSpPr>
            <p:nvPr/>
          </p:nvSpPr>
          <p:spPr bwMode="auto">
            <a:xfrm>
              <a:off x="3394" y="130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2" name="Line 1041"/>
            <p:cNvSpPr>
              <a:spLocks noChangeShapeType="1"/>
            </p:cNvSpPr>
            <p:nvPr/>
          </p:nvSpPr>
          <p:spPr bwMode="auto">
            <a:xfrm>
              <a:off x="3412" y="132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3" name="Line 1042"/>
            <p:cNvSpPr>
              <a:spLocks noChangeShapeType="1"/>
            </p:cNvSpPr>
            <p:nvPr/>
          </p:nvSpPr>
          <p:spPr bwMode="auto">
            <a:xfrm>
              <a:off x="3430" y="134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4" name="Line 1043"/>
            <p:cNvSpPr>
              <a:spLocks noChangeShapeType="1"/>
            </p:cNvSpPr>
            <p:nvPr/>
          </p:nvSpPr>
          <p:spPr bwMode="auto">
            <a:xfrm>
              <a:off x="3448" y="136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5" name="Line 1044"/>
            <p:cNvSpPr>
              <a:spLocks noChangeShapeType="1"/>
            </p:cNvSpPr>
            <p:nvPr/>
          </p:nvSpPr>
          <p:spPr bwMode="auto">
            <a:xfrm>
              <a:off x="3466" y="137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" name="Line 1045"/>
            <p:cNvSpPr>
              <a:spLocks noChangeShapeType="1"/>
            </p:cNvSpPr>
            <p:nvPr/>
          </p:nvSpPr>
          <p:spPr bwMode="auto">
            <a:xfrm>
              <a:off x="3484" y="139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7" name="Line 1046"/>
            <p:cNvSpPr>
              <a:spLocks noChangeShapeType="1"/>
            </p:cNvSpPr>
            <p:nvPr/>
          </p:nvSpPr>
          <p:spPr bwMode="auto">
            <a:xfrm>
              <a:off x="3502" y="141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8" name="Line 1047"/>
            <p:cNvSpPr>
              <a:spLocks noChangeShapeType="1"/>
            </p:cNvSpPr>
            <p:nvPr/>
          </p:nvSpPr>
          <p:spPr bwMode="auto">
            <a:xfrm>
              <a:off x="3520" y="143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9" name="Line 1048"/>
            <p:cNvSpPr>
              <a:spLocks noChangeShapeType="1"/>
            </p:cNvSpPr>
            <p:nvPr/>
          </p:nvSpPr>
          <p:spPr bwMode="auto">
            <a:xfrm>
              <a:off x="3538" y="145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0" name="Line 1049"/>
            <p:cNvSpPr>
              <a:spLocks noChangeShapeType="1"/>
            </p:cNvSpPr>
            <p:nvPr/>
          </p:nvSpPr>
          <p:spPr bwMode="auto">
            <a:xfrm>
              <a:off x="3556" y="146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1" name="Line 1050"/>
            <p:cNvSpPr>
              <a:spLocks noChangeShapeType="1"/>
            </p:cNvSpPr>
            <p:nvPr/>
          </p:nvSpPr>
          <p:spPr bwMode="auto">
            <a:xfrm>
              <a:off x="3574" y="148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2" name="Line 1051"/>
            <p:cNvSpPr>
              <a:spLocks noChangeShapeType="1"/>
            </p:cNvSpPr>
            <p:nvPr/>
          </p:nvSpPr>
          <p:spPr bwMode="auto">
            <a:xfrm>
              <a:off x="3592" y="150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3" name="Line 1052"/>
            <p:cNvSpPr>
              <a:spLocks noChangeShapeType="1"/>
            </p:cNvSpPr>
            <p:nvPr/>
          </p:nvSpPr>
          <p:spPr bwMode="auto">
            <a:xfrm>
              <a:off x="3610" y="152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4" name="Line 1053"/>
            <p:cNvSpPr>
              <a:spLocks noChangeShapeType="1"/>
            </p:cNvSpPr>
            <p:nvPr/>
          </p:nvSpPr>
          <p:spPr bwMode="auto">
            <a:xfrm>
              <a:off x="3628" y="154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5" name="Line 1054"/>
            <p:cNvSpPr>
              <a:spLocks noChangeShapeType="1"/>
            </p:cNvSpPr>
            <p:nvPr/>
          </p:nvSpPr>
          <p:spPr bwMode="auto">
            <a:xfrm>
              <a:off x="3646" y="155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6" name="Line 1055"/>
            <p:cNvSpPr>
              <a:spLocks noChangeShapeType="1"/>
            </p:cNvSpPr>
            <p:nvPr/>
          </p:nvSpPr>
          <p:spPr bwMode="auto">
            <a:xfrm>
              <a:off x="3664" y="157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1037" name="Line 1056"/>
          <p:cNvSpPr>
            <a:spLocks noChangeShapeType="1"/>
          </p:cNvSpPr>
          <p:nvPr/>
        </p:nvSpPr>
        <p:spPr bwMode="auto">
          <a:xfrm>
            <a:off x="5773738" y="4587206"/>
            <a:ext cx="0" cy="1270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1038" name="Rectangle 1057"/>
          <p:cNvSpPr>
            <a:spLocks noChangeArrowheads="1"/>
          </p:cNvSpPr>
          <p:nvPr/>
        </p:nvSpPr>
        <p:spPr bwMode="auto">
          <a:xfrm>
            <a:off x="1187450" y="44450"/>
            <a:ext cx="6697663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39" name="WordArt 1058"/>
          <p:cNvSpPr>
            <a:spLocks noChangeArrowheads="1" noChangeShapeType="1" noTextEdit="1"/>
          </p:cNvSpPr>
          <p:nvPr/>
        </p:nvSpPr>
        <p:spPr bwMode="auto">
          <a:xfrm>
            <a:off x="1476375" y="117475"/>
            <a:ext cx="609600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Pixel Readout of Micro-Pattern Gas Detectors</a:t>
            </a:r>
            <a:endParaRPr lang="fr-FR" sz="24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40" name="Text Box 1064"/>
          <p:cNvSpPr txBox="1">
            <a:spLocks noChangeArrowheads="1"/>
          </p:cNvSpPr>
          <p:nvPr/>
        </p:nvSpPr>
        <p:spPr bwMode="auto">
          <a:xfrm>
            <a:off x="540556" y="692696"/>
            <a:ext cx="8040663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 Detector Readout by multi-pixel CMOS array </a:t>
            </a:r>
            <a:r>
              <a:rPr lang="en-US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(used as charge collecting anode)</a:t>
            </a:r>
          </a:p>
          <a:p>
            <a:pPr algn="ctr"/>
            <a:r>
              <a:rPr lang="en-US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CMOS readout concept   </a:t>
            </a:r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MEDIPIX2 </a:t>
            </a:r>
            <a:r>
              <a:rPr lang="en-US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/ TIMEPIX Chips</a:t>
            </a:r>
            <a:r>
              <a:rPr lang="en-US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</a:t>
            </a:r>
          </a:p>
        </p:txBody>
      </p:sp>
      <p:pic>
        <p:nvPicPr>
          <p:cNvPr id="1041" name="Picture 1065" descr="DSC00757"/>
          <p:cNvPicPr>
            <a:picLocks noChangeAspect="1" noChangeArrowheads="1"/>
          </p:cNvPicPr>
          <p:nvPr/>
        </p:nvPicPr>
        <p:blipFill>
          <a:blip r:embed="rId3" cstate="print"/>
          <a:srcRect l="26813" t="34938" r="46219" b="30438"/>
          <a:stretch>
            <a:fillRect/>
          </a:stretch>
        </p:blipFill>
        <p:spPr bwMode="auto">
          <a:xfrm>
            <a:off x="7380312" y="4689500"/>
            <a:ext cx="1671638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071" descr="DSCN11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5692800"/>
            <a:ext cx="757238" cy="54451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43" name="Rectangle 1072"/>
          <p:cNvSpPr>
            <a:spLocks noChangeArrowheads="1"/>
          </p:cNvSpPr>
          <p:nvPr/>
        </p:nvSpPr>
        <p:spPr bwMode="auto">
          <a:xfrm>
            <a:off x="8028012" y="5464200"/>
            <a:ext cx="125413" cy="809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" name="Line 1073"/>
          <p:cNvSpPr>
            <a:spLocks noChangeShapeType="1"/>
          </p:cNvSpPr>
          <p:nvPr/>
        </p:nvSpPr>
        <p:spPr bwMode="auto">
          <a:xfrm flipH="1">
            <a:off x="7775600" y="5486425"/>
            <a:ext cx="252412" cy="2016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5" name="Text Box 1075"/>
          <p:cNvSpPr txBox="1">
            <a:spLocks noChangeArrowheads="1"/>
          </p:cNvSpPr>
          <p:nvPr/>
        </p:nvSpPr>
        <p:spPr bwMode="auto">
          <a:xfrm>
            <a:off x="7380312" y="4691087"/>
            <a:ext cx="16605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Medipix2/Timepix</a:t>
            </a:r>
            <a:endParaRPr lang="fr-FR" sz="1400" b="1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6" name="TextBox 1045"/>
          <p:cNvSpPr txBox="1"/>
          <p:nvPr/>
        </p:nvSpPr>
        <p:spPr>
          <a:xfrm>
            <a:off x="785315" y="6351711"/>
            <a:ext cx="74590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ILC-TPC: Ultimate Gas-Silicon Detector Integration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47" name="Text Box 42"/>
          <p:cNvSpPr txBox="1">
            <a:spLocks noChangeArrowheads="1"/>
          </p:cNvSpPr>
          <p:nvPr/>
        </p:nvSpPr>
        <p:spPr bwMode="auto">
          <a:xfrm>
            <a:off x="4788024" y="3573016"/>
            <a:ext cx="401424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First studies of MPGDs with Medipix2: 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M. Campbell et al, NIMA 540, 295 (2005).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M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.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Chefdeville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 et al, NIMA556(2006) </a:t>
            </a:r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490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(NIKHEF-</a:t>
            </a:r>
            <a:r>
              <a:rPr lang="en-US" sz="1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Saclay</a:t>
            </a:r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-CERN- Univ. </a:t>
            </a:r>
            <a:r>
              <a:rPr lang="en-US" sz="1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Twente</a:t>
            </a:r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/MESA+)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860" grpId="0" animBg="1"/>
      <p:bldP spid="861" grpId="0" animBg="1"/>
      <p:bldP spid="863" grpId="0" animBg="1"/>
      <p:bldP spid="864" grpId="0" animBg="1"/>
      <p:bldP spid="913" grpId="0"/>
      <p:bldP spid="914" grpId="0"/>
      <p:bldP spid="917" grpId="0"/>
      <p:bldP spid="918" grpId="0"/>
      <p:bldP spid="1037" grpId="0" animBg="1"/>
      <p:bldP spid="1043" grpId="0" animBg="1"/>
      <p:bldP spid="1044" grpId="0" animBg="1"/>
      <p:bldP spid="1045" grpId="0" animBg="1"/>
      <p:bldP spid="10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 noChangeAspect="1"/>
          </p:cNvGrpSpPr>
          <p:nvPr/>
        </p:nvGrpSpPr>
        <p:grpSpPr bwMode="auto">
          <a:xfrm>
            <a:off x="5110163" y="3830638"/>
            <a:ext cx="3998912" cy="3027362"/>
            <a:chOff x="2018" y="1661"/>
            <a:chExt cx="2882" cy="2369"/>
          </a:xfrm>
        </p:grpSpPr>
        <p:sp>
          <p:nvSpPr>
            <p:cNvPr id="3" name="AutoShape 72"/>
            <p:cNvSpPr>
              <a:spLocks noChangeAspect="1" noChangeArrowheads="1" noTextEdit="1"/>
            </p:cNvSpPr>
            <p:nvPr/>
          </p:nvSpPr>
          <p:spPr bwMode="auto">
            <a:xfrm>
              <a:off x="2018" y="1661"/>
              <a:ext cx="2882" cy="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" name="Group 73"/>
            <p:cNvGrpSpPr>
              <a:grpSpLocks/>
            </p:cNvGrpSpPr>
            <p:nvPr/>
          </p:nvGrpSpPr>
          <p:grpSpPr bwMode="auto">
            <a:xfrm>
              <a:off x="2042" y="1687"/>
              <a:ext cx="2834" cy="2322"/>
              <a:chOff x="2042" y="1687"/>
              <a:chExt cx="2834" cy="2322"/>
            </a:xfrm>
          </p:grpSpPr>
          <p:sp>
            <p:nvSpPr>
              <p:cNvPr id="288" name="Rectangle 74"/>
              <p:cNvSpPr>
                <a:spLocks noChangeArrowheads="1"/>
              </p:cNvSpPr>
              <p:nvPr/>
            </p:nvSpPr>
            <p:spPr bwMode="auto">
              <a:xfrm>
                <a:off x="2042" y="1687"/>
                <a:ext cx="2834" cy="232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Rectangle 75"/>
              <p:cNvSpPr>
                <a:spLocks noChangeArrowheads="1"/>
              </p:cNvSpPr>
              <p:nvPr/>
            </p:nvSpPr>
            <p:spPr bwMode="auto">
              <a:xfrm>
                <a:off x="2603" y="2050"/>
                <a:ext cx="2024" cy="15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/>
                  <a:t> </a:t>
                </a:r>
                <a:endParaRPr lang="fr-FR"/>
              </a:p>
            </p:txBody>
          </p:sp>
          <p:sp>
            <p:nvSpPr>
              <p:cNvPr id="290" name="Rectangle 76"/>
              <p:cNvSpPr>
                <a:spLocks noChangeArrowheads="1"/>
              </p:cNvSpPr>
              <p:nvPr/>
            </p:nvSpPr>
            <p:spPr bwMode="auto">
              <a:xfrm>
                <a:off x="2603" y="2050"/>
                <a:ext cx="2024" cy="156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Line 77"/>
              <p:cNvSpPr>
                <a:spLocks noChangeShapeType="1"/>
              </p:cNvSpPr>
              <p:nvPr/>
            </p:nvSpPr>
            <p:spPr bwMode="auto">
              <a:xfrm>
                <a:off x="2603" y="2050"/>
                <a:ext cx="0" cy="15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Line 78"/>
              <p:cNvSpPr>
                <a:spLocks noChangeShapeType="1"/>
              </p:cNvSpPr>
              <p:nvPr/>
            </p:nvSpPr>
            <p:spPr bwMode="auto">
              <a:xfrm>
                <a:off x="2603" y="361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Line 79"/>
              <p:cNvSpPr>
                <a:spLocks noChangeShapeType="1"/>
              </p:cNvSpPr>
              <p:nvPr/>
            </p:nvSpPr>
            <p:spPr bwMode="auto">
              <a:xfrm>
                <a:off x="2603" y="356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Line 80"/>
              <p:cNvSpPr>
                <a:spLocks noChangeShapeType="1"/>
              </p:cNvSpPr>
              <p:nvPr/>
            </p:nvSpPr>
            <p:spPr bwMode="auto">
              <a:xfrm>
                <a:off x="2603" y="353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Line 81"/>
              <p:cNvSpPr>
                <a:spLocks noChangeShapeType="1"/>
              </p:cNvSpPr>
              <p:nvPr/>
            </p:nvSpPr>
            <p:spPr bwMode="auto">
              <a:xfrm>
                <a:off x="2603" y="351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Line 82"/>
              <p:cNvSpPr>
                <a:spLocks noChangeShapeType="1"/>
              </p:cNvSpPr>
              <p:nvPr/>
            </p:nvSpPr>
            <p:spPr bwMode="auto">
              <a:xfrm>
                <a:off x="2603" y="349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Line 83"/>
              <p:cNvSpPr>
                <a:spLocks noChangeShapeType="1"/>
              </p:cNvSpPr>
              <p:nvPr/>
            </p:nvSpPr>
            <p:spPr bwMode="auto">
              <a:xfrm>
                <a:off x="2603" y="348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Line 84"/>
              <p:cNvSpPr>
                <a:spLocks noChangeShapeType="1"/>
              </p:cNvSpPr>
              <p:nvPr/>
            </p:nvSpPr>
            <p:spPr bwMode="auto">
              <a:xfrm>
                <a:off x="2603" y="347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Line 85"/>
              <p:cNvSpPr>
                <a:spLocks noChangeShapeType="1"/>
              </p:cNvSpPr>
              <p:nvPr/>
            </p:nvSpPr>
            <p:spPr bwMode="auto">
              <a:xfrm>
                <a:off x="2603" y="346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86"/>
              <p:cNvSpPr>
                <a:spLocks noChangeShapeType="1"/>
              </p:cNvSpPr>
              <p:nvPr/>
            </p:nvSpPr>
            <p:spPr bwMode="auto">
              <a:xfrm>
                <a:off x="2603" y="344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87"/>
              <p:cNvSpPr>
                <a:spLocks noChangeShapeType="1"/>
              </p:cNvSpPr>
              <p:nvPr/>
            </p:nvSpPr>
            <p:spPr bwMode="auto">
              <a:xfrm>
                <a:off x="2603" y="343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88"/>
              <p:cNvSpPr>
                <a:spLocks noChangeShapeType="1"/>
              </p:cNvSpPr>
              <p:nvPr/>
            </p:nvSpPr>
            <p:spPr bwMode="auto">
              <a:xfrm>
                <a:off x="2603" y="338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Line 89"/>
              <p:cNvSpPr>
                <a:spLocks noChangeShapeType="1"/>
              </p:cNvSpPr>
              <p:nvPr/>
            </p:nvSpPr>
            <p:spPr bwMode="auto">
              <a:xfrm>
                <a:off x="2603" y="335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4" name="Line 90"/>
              <p:cNvSpPr>
                <a:spLocks noChangeShapeType="1"/>
              </p:cNvSpPr>
              <p:nvPr/>
            </p:nvSpPr>
            <p:spPr bwMode="auto">
              <a:xfrm>
                <a:off x="2603" y="333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5" name="Line 91"/>
              <p:cNvSpPr>
                <a:spLocks noChangeShapeType="1"/>
              </p:cNvSpPr>
              <p:nvPr/>
            </p:nvSpPr>
            <p:spPr bwMode="auto">
              <a:xfrm>
                <a:off x="2603" y="332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6" name="Line 92"/>
              <p:cNvSpPr>
                <a:spLocks noChangeShapeType="1"/>
              </p:cNvSpPr>
              <p:nvPr/>
            </p:nvSpPr>
            <p:spPr bwMode="auto">
              <a:xfrm>
                <a:off x="2603" y="330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7" name="Line 93"/>
              <p:cNvSpPr>
                <a:spLocks noChangeShapeType="1"/>
              </p:cNvSpPr>
              <p:nvPr/>
            </p:nvSpPr>
            <p:spPr bwMode="auto">
              <a:xfrm>
                <a:off x="2603" y="329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" name="Line 94"/>
              <p:cNvSpPr>
                <a:spLocks noChangeShapeType="1"/>
              </p:cNvSpPr>
              <p:nvPr/>
            </p:nvSpPr>
            <p:spPr bwMode="auto">
              <a:xfrm>
                <a:off x="2603" y="328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" name="Line 95"/>
              <p:cNvSpPr>
                <a:spLocks noChangeShapeType="1"/>
              </p:cNvSpPr>
              <p:nvPr/>
            </p:nvSpPr>
            <p:spPr bwMode="auto">
              <a:xfrm>
                <a:off x="2603" y="327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" name="Line 96"/>
              <p:cNvSpPr>
                <a:spLocks noChangeShapeType="1"/>
              </p:cNvSpPr>
              <p:nvPr/>
            </p:nvSpPr>
            <p:spPr bwMode="auto">
              <a:xfrm>
                <a:off x="2603" y="326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1" name="Line 97"/>
              <p:cNvSpPr>
                <a:spLocks noChangeShapeType="1"/>
              </p:cNvSpPr>
              <p:nvPr/>
            </p:nvSpPr>
            <p:spPr bwMode="auto">
              <a:xfrm>
                <a:off x="2603" y="321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" name="Line 98"/>
              <p:cNvSpPr>
                <a:spLocks noChangeShapeType="1"/>
              </p:cNvSpPr>
              <p:nvPr/>
            </p:nvSpPr>
            <p:spPr bwMode="auto">
              <a:xfrm>
                <a:off x="2603" y="318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3" name="Line 99"/>
              <p:cNvSpPr>
                <a:spLocks noChangeShapeType="1"/>
              </p:cNvSpPr>
              <p:nvPr/>
            </p:nvSpPr>
            <p:spPr bwMode="auto">
              <a:xfrm>
                <a:off x="2603" y="316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4" name="Line 100"/>
              <p:cNvSpPr>
                <a:spLocks noChangeShapeType="1"/>
              </p:cNvSpPr>
              <p:nvPr/>
            </p:nvSpPr>
            <p:spPr bwMode="auto">
              <a:xfrm>
                <a:off x="2603" y="314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5" name="Line 101"/>
              <p:cNvSpPr>
                <a:spLocks noChangeShapeType="1"/>
              </p:cNvSpPr>
              <p:nvPr/>
            </p:nvSpPr>
            <p:spPr bwMode="auto">
              <a:xfrm>
                <a:off x="2603" y="313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6" name="Line 102"/>
              <p:cNvSpPr>
                <a:spLocks noChangeShapeType="1"/>
              </p:cNvSpPr>
              <p:nvPr/>
            </p:nvSpPr>
            <p:spPr bwMode="auto">
              <a:xfrm>
                <a:off x="2603" y="312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7" name="Line 103"/>
              <p:cNvSpPr>
                <a:spLocks noChangeShapeType="1"/>
              </p:cNvSpPr>
              <p:nvPr/>
            </p:nvSpPr>
            <p:spPr bwMode="auto">
              <a:xfrm>
                <a:off x="2603" y="311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8" name="Line 104"/>
              <p:cNvSpPr>
                <a:spLocks noChangeShapeType="1"/>
              </p:cNvSpPr>
              <p:nvPr/>
            </p:nvSpPr>
            <p:spPr bwMode="auto">
              <a:xfrm>
                <a:off x="2603" y="310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" name="Line 105"/>
              <p:cNvSpPr>
                <a:spLocks noChangeShapeType="1"/>
              </p:cNvSpPr>
              <p:nvPr/>
            </p:nvSpPr>
            <p:spPr bwMode="auto">
              <a:xfrm>
                <a:off x="2603" y="309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0" name="Line 106"/>
              <p:cNvSpPr>
                <a:spLocks noChangeShapeType="1"/>
              </p:cNvSpPr>
              <p:nvPr/>
            </p:nvSpPr>
            <p:spPr bwMode="auto">
              <a:xfrm>
                <a:off x="2603" y="304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1" name="Line 107"/>
              <p:cNvSpPr>
                <a:spLocks noChangeShapeType="1"/>
              </p:cNvSpPr>
              <p:nvPr/>
            </p:nvSpPr>
            <p:spPr bwMode="auto">
              <a:xfrm>
                <a:off x="2603" y="300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2" name="Line 108"/>
              <p:cNvSpPr>
                <a:spLocks noChangeShapeType="1"/>
              </p:cNvSpPr>
              <p:nvPr/>
            </p:nvSpPr>
            <p:spPr bwMode="auto">
              <a:xfrm>
                <a:off x="2603" y="298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109"/>
              <p:cNvSpPr>
                <a:spLocks noChangeShapeType="1"/>
              </p:cNvSpPr>
              <p:nvPr/>
            </p:nvSpPr>
            <p:spPr bwMode="auto">
              <a:xfrm>
                <a:off x="2603" y="297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4" name="Line 110"/>
              <p:cNvSpPr>
                <a:spLocks noChangeShapeType="1"/>
              </p:cNvSpPr>
              <p:nvPr/>
            </p:nvSpPr>
            <p:spPr bwMode="auto">
              <a:xfrm>
                <a:off x="2603" y="295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5" name="Line 111"/>
              <p:cNvSpPr>
                <a:spLocks noChangeShapeType="1"/>
              </p:cNvSpPr>
              <p:nvPr/>
            </p:nvSpPr>
            <p:spPr bwMode="auto">
              <a:xfrm>
                <a:off x="2603" y="294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6" name="Line 112"/>
              <p:cNvSpPr>
                <a:spLocks noChangeShapeType="1"/>
              </p:cNvSpPr>
              <p:nvPr/>
            </p:nvSpPr>
            <p:spPr bwMode="auto">
              <a:xfrm>
                <a:off x="2603" y="293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113"/>
              <p:cNvSpPr>
                <a:spLocks noChangeShapeType="1"/>
              </p:cNvSpPr>
              <p:nvPr/>
            </p:nvSpPr>
            <p:spPr bwMode="auto">
              <a:xfrm>
                <a:off x="2603" y="292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114"/>
              <p:cNvSpPr>
                <a:spLocks noChangeShapeType="1"/>
              </p:cNvSpPr>
              <p:nvPr/>
            </p:nvSpPr>
            <p:spPr bwMode="auto">
              <a:xfrm>
                <a:off x="2603" y="292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115"/>
              <p:cNvSpPr>
                <a:spLocks noChangeShapeType="1"/>
              </p:cNvSpPr>
              <p:nvPr/>
            </p:nvSpPr>
            <p:spPr bwMode="auto">
              <a:xfrm>
                <a:off x="2603" y="286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0" name="Line 116"/>
              <p:cNvSpPr>
                <a:spLocks noChangeShapeType="1"/>
              </p:cNvSpPr>
              <p:nvPr/>
            </p:nvSpPr>
            <p:spPr bwMode="auto">
              <a:xfrm>
                <a:off x="2603" y="283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" name="Line 117"/>
              <p:cNvSpPr>
                <a:spLocks noChangeShapeType="1"/>
              </p:cNvSpPr>
              <p:nvPr/>
            </p:nvSpPr>
            <p:spPr bwMode="auto">
              <a:xfrm>
                <a:off x="2603" y="281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" name="Line 118"/>
              <p:cNvSpPr>
                <a:spLocks noChangeShapeType="1"/>
              </p:cNvSpPr>
              <p:nvPr/>
            </p:nvSpPr>
            <p:spPr bwMode="auto">
              <a:xfrm>
                <a:off x="2603" y="279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3" name="Line 119"/>
              <p:cNvSpPr>
                <a:spLocks noChangeShapeType="1"/>
              </p:cNvSpPr>
              <p:nvPr/>
            </p:nvSpPr>
            <p:spPr bwMode="auto">
              <a:xfrm>
                <a:off x="2603" y="278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4" name="Line 120"/>
              <p:cNvSpPr>
                <a:spLocks noChangeShapeType="1"/>
              </p:cNvSpPr>
              <p:nvPr/>
            </p:nvSpPr>
            <p:spPr bwMode="auto">
              <a:xfrm>
                <a:off x="2603" y="277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5" name="Line 121"/>
              <p:cNvSpPr>
                <a:spLocks noChangeShapeType="1"/>
              </p:cNvSpPr>
              <p:nvPr/>
            </p:nvSpPr>
            <p:spPr bwMode="auto">
              <a:xfrm>
                <a:off x="2603" y="276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6" name="Line 122"/>
              <p:cNvSpPr>
                <a:spLocks noChangeShapeType="1"/>
              </p:cNvSpPr>
              <p:nvPr/>
            </p:nvSpPr>
            <p:spPr bwMode="auto">
              <a:xfrm>
                <a:off x="2603" y="275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7" name="Line 123"/>
              <p:cNvSpPr>
                <a:spLocks noChangeShapeType="1"/>
              </p:cNvSpPr>
              <p:nvPr/>
            </p:nvSpPr>
            <p:spPr bwMode="auto">
              <a:xfrm>
                <a:off x="2603" y="274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" name="Line 124"/>
              <p:cNvSpPr>
                <a:spLocks noChangeShapeType="1"/>
              </p:cNvSpPr>
              <p:nvPr/>
            </p:nvSpPr>
            <p:spPr bwMode="auto">
              <a:xfrm>
                <a:off x="2603" y="269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9" name="Line 125"/>
              <p:cNvSpPr>
                <a:spLocks noChangeShapeType="1"/>
              </p:cNvSpPr>
              <p:nvPr/>
            </p:nvSpPr>
            <p:spPr bwMode="auto">
              <a:xfrm>
                <a:off x="2603" y="266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0" name="Line 126"/>
              <p:cNvSpPr>
                <a:spLocks noChangeShapeType="1"/>
              </p:cNvSpPr>
              <p:nvPr/>
            </p:nvSpPr>
            <p:spPr bwMode="auto">
              <a:xfrm>
                <a:off x="2603" y="264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1" name="Line 127"/>
              <p:cNvSpPr>
                <a:spLocks noChangeShapeType="1"/>
              </p:cNvSpPr>
              <p:nvPr/>
            </p:nvSpPr>
            <p:spPr bwMode="auto">
              <a:xfrm>
                <a:off x="2603" y="262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2" name="Line 128"/>
              <p:cNvSpPr>
                <a:spLocks noChangeShapeType="1"/>
              </p:cNvSpPr>
              <p:nvPr/>
            </p:nvSpPr>
            <p:spPr bwMode="auto">
              <a:xfrm>
                <a:off x="2603" y="261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3" name="Line 129"/>
              <p:cNvSpPr>
                <a:spLocks noChangeShapeType="1"/>
              </p:cNvSpPr>
              <p:nvPr/>
            </p:nvSpPr>
            <p:spPr bwMode="auto">
              <a:xfrm>
                <a:off x="2603" y="259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4" name="Line 130"/>
              <p:cNvSpPr>
                <a:spLocks noChangeShapeType="1"/>
              </p:cNvSpPr>
              <p:nvPr/>
            </p:nvSpPr>
            <p:spPr bwMode="auto">
              <a:xfrm>
                <a:off x="2603" y="258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5" name="Line 131"/>
              <p:cNvSpPr>
                <a:spLocks noChangeShapeType="1"/>
              </p:cNvSpPr>
              <p:nvPr/>
            </p:nvSpPr>
            <p:spPr bwMode="auto">
              <a:xfrm>
                <a:off x="2603" y="257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6" name="Line 132"/>
              <p:cNvSpPr>
                <a:spLocks noChangeShapeType="1"/>
              </p:cNvSpPr>
              <p:nvPr/>
            </p:nvSpPr>
            <p:spPr bwMode="auto">
              <a:xfrm>
                <a:off x="2603" y="257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7" name="Line 133"/>
              <p:cNvSpPr>
                <a:spLocks noChangeShapeType="1"/>
              </p:cNvSpPr>
              <p:nvPr/>
            </p:nvSpPr>
            <p:spPr bwMode="auto">
              <a:xfrm>
                <a:off x="2603" y="252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8" name="Line 134"/>
              <p:cNvSpPr>
                <a:spLocks noChangeShapeType="1"/>
              </p:cNvSpPr>
              <p:nvPr/>
            </p:nvSpPr>
            <p:spPr bwMode="auto">
              <a:xfrm>
                <a:off x="2603" y="249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" name="Line 135"/>
              <p:cNvSpPr>
                <a:spLocks noChangeShapeType="1"/>
              </p:cNvSpPr>
              <p:nvPr/>
            </p:nvSpPr>
            <p:spPr bwMode="auto">
              <a:xfrm>
                <a:off x="2603" y="246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0" name="Line 136"/>
              <p:cNvSpPr>
                <a:spLocks noChangeShapeType="1"/>
              </p:cNvSpPr>
              <p:nvPr/>
            </p:nvSpPr>
            <p:spPr bwMode="auto">
              <a:xfrm>
                <a:off x="2603" y="244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1" name="Line 137"/>
              <p:cNvSpPr>
                <a:spLocks noChangeShapeType="1"/>
              </p:cNvSpPr>
              <p:nvPr/>
            </p:nvSpPr>
            <p:spPr bwMode="auto">
              <a:xfrm>
                <a:off x="2603" y="243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2" name="Line 138"/>
              <p:cNvSpPr>
                <a:spLocks noChangeShapeType="1"/>
              </p:cNvSpPr>
              <p:nvPr/>
            </p:nvSpPr>
            <p:spPr bwMode="auto">
              <a:xfrm>
                <a:off x="2603" y="242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3" name="Line 139"/>
              <p:cNvSpPr>
                <a:spLocks noChangeShapeType="1"/>
              </p:cNvSpPr>
              <p:nvPr/>
            </p:nvSpPr>
            <p:spPr bwMode="auto">
              <a:xfrm>
                <a:off x="2603" y="241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4" name="Line 140"/>
              <p:cNvSpPr>
                <a:spLocks noChangeShapeType="1"/>
              </p:cNvSpPr>
              <p:nvPr/>
            </p:nvSpPr>
            <p:spPr bwMode="auto">
              <a:xfrm>
                <a:off x="2603" y="240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5" name="Line 141"/>
              <p:cNvSpPr>
                <a:spLocks noChangeShapeType="1"/>
              </p:cNvSpPr>
              <p:nvPr/>
            </p:nvSpPr>
            <p:spPr bwMode="auto">
              <a:xfrm>
                <a:off x="2603" y="239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6" name="Line 142"/>
              <p:cNvSpPr>
                <a:spLocks noChangeShapeType="1"/>
              </p:cNvSpPr>
              <p:nvPr/>
            </p:nvSpPr>
            <p:spPr bwMode="auto">
              <a:xfrm>
                <a:off x="2603" y="234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7" name="Line 143"/>
              <p:cNvSpPr>
                <a:spLocks noChangeShapeType="1"/>
              </p:cNvSpPr>
              <p:nvPr/>
            </p:nvSpPr>
            <p:spPr bwMode="auto">
              <a:xfrm>
                <a:off x="2603" y="2314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8" name="Line 144"/>
              <p:cNvSpPr>
                <a:spLocks noChangeShapeType="1"/>
              </p:cNvSpPr>
              <p:nvPr/>
            </p:nvSpPr>
            <p:spPr bwMode="auto">
              <a:xfrm>
                <a:off x="2603" y="229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" name="Line 145"/>
              <p:cNvSpPr>
                <a:spLocks noChangeShapeType="1"/>
              </p:cNvSpPr>
              <p:nvPr/>
            </p:nvSpPr>
            <p:spPr bwMode="auto">
              <a:xfrm>
                <a:off x="2603" y="2278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" name="Line 146"/>
              <p:cNvSpPr>
                <a:spLocks noChangeShapeType="1"/>
              </p:cNvSpPr>
              <p:nvPr/>
            </p:nvSpPr>
            <p:spPr bwMode="auto">
              <a:xfrm>
                <a:off x="2603" y="226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1" name="Line 147"/>
              <p:cNvSpPr>
                <a:spLocks noChangeShapeType="1"/>
              </p:cNvSpPr>
              <p:nvPr/>
            </p:nvSpPr>
            <p:spPr bwMode="auto">
              <a:xfrm>
                <a:off x="2603" y="225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2" name="Line 148"/>
              <p:cNvSpPr>
                <a:spLocks noChangeShapeType="1"/>
              </p:cNvSpPr>
              <p:nvPr/>
            </p:nvSpPr>
            <p:spPr bwMode="auto">
              <a:xfrm>
                <a:off x="2603" y="224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3" name="Line 149"/>
              <p:cNvSpPr>
                <a:spLocks noChangeShapeType="1"/>
              </p:cNvSpPr>
              <p:nvPr/>
            </p:nvSpPr>
            <p:spPr bwMode="auto">
              <a:xfrm>
                <a:off x="2603" y="2231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4" name="Line 150"/>
              <p:cNvSpPr>
                <a:spLocks noChangeShapeType="1"/>
              </p:cNvSpPr>
              <p:nvPr/>
            </p:nvSpPr>
            <p:spPr bwMode="auto">
              <a:xfrm>
                <a:off x="2603" y="222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5" name="Line 151"/>
              <p:cNvSpPr>
                <a:spLocks noChangeShapeType="1"/>
              </p:cNvSpPr>
              <p:nvPr/>
            </p:nvSpPr>
            <p:spPr bwMode="auto">
              <a:xfrm>
                <a:off x="2603" y="2169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6" name="Line 152"/>
              <p:cNvSpPr>
                <a:spLocks noChangeShapeType="1"/>
              </p:cNvSpPr>
              <p:nvPr/>
            </p:nvSpPr>
            <p:spPr bwMode="auto">
              <a:xfrm>
                <a:off x="2603" y="2143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7" name="Line 153"/>
              <p:cNvSpPr>
                <a:spLocks noChangeShapeType="1"/>
              </p:cNvSpPr>
              <p:nvPr/>
            </p:nvSpPr>
            <p:spPr bwMode="auto">
              <a:xfrm>
                <a:off x="2603" y="2117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8" name="Line 154"/>
              <p:cNvSpPr>
                <a:spLocks noChangeShapeType="1"/>
              </p:cNvSpPr>
              <p:nvPr/>
            </p:nvSpPr>
            <p:spPr bwMode="auto">
              <a:xfrm>
                <a:off x="2603" y="2102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9" name="Line 155"/>
              <p:cNvSpPr>
                <a:spLocks noChangeShapeType="1"/>
              </p:cNvSpPr>
              <p:nvPr/>
            </p:nvSpPr>
            <p:spPr bwMode="auto">
              <a:xfrm>
                <a:off x="2603" y="208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0" name="Line 156"/>
              <p:cNvSpPr>
                <a:spLocks noChangeShapeType="1"/>
              </p:cNvSpPr>
              <p:nvPr/>
            </p:nvSpPr>
            <p:spPr bwMode="auto">
              <a:xfrm>
                <a:off x="2603" y="2076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1" name="Line 157"/>
              <p:cNvSpPr>
                <a:spLocks noChangeShapeType="1"/>
              </p:cNvSpPr>
              <p:nvPr/>
            </p:nvSpPr>
            <p:spPr bwMode="auto">
              <a:xfrm>
                <a:off x="2603" y="2065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2" name="Line 158"/>
              <p:cNvSpPr>
                <a:spLocks noChangeShapeType="1"/>
              </p:cNvSpPr>
              <p:nvPr/>
            </p:nvSpPr>
            <p:spPr bwMode="auto">
              <a:xfrm>
                <a:off x="2603" y="206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3" name="Line 159"/>
              <p:cNvSpPr>
                <a:spLocks noChangeShapeType="1"/>
              </p:cNvSpPr>
              <p:nvPr/>
            </p:nvSpPr>
            <p:spPr bwMode="auto">
              <a:xfrm>
                <a:off x="2603" y="2050"/>
                <a:ext cx="2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4" name="Line 160"/>
              <p:cNvSpPr>
                <a:spLocks noChangeShapeType="1"/>
              </p:cNvSpPr>
              <p:nvPr/>
            </p:nvSpPr>
            <p:spPr bwMode="auto">
              <a:xfrm>
                <a:off x="2603" y="3615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5" name="Line 161"/>
              <p:cNvSpPr>
                <a:spLocks noChangeShapeType="1"/>
              </p:cNvSpPr>
              <p:nvPr/>
            </p:nvSpPr>
            <p:spPr bwMode="auto">
              <a:xfrm>
                <a:off x="2603" y="3439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6" name="Line 162"/>
              <p:cNvSpPr>
                <a:spLocks noChangeShapeType="1"/>
              </p:cNvSpPr>
              <p:nvPr/>
            </p:nvSpPr>
            <p:spPr bwMode="auto">
              <a:xfrm>
                <a:off x="2603" y="3268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Line 163"/>
              <p:cNvSpPr>
                <a:spLocks noChangeShapeType="1"/>
              </p:cNvSpPr>
              <p:nvPr/>
            </p:nvSpPr>
            <p:spPr bwMode="auto">
              <a:xfrm>
                <a:off x="2603" y="3092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Line 164"/>
              <p:cNvSpPr>
                <a:spLocks noChangeShapeType="1"/>
              </p:cNvSpPr>
              <p:nvPr/>
            </p:nvSpPr>
            <p:spPr bwMode="auto">
              <a:xfrm>
                <a:off x="2603" y="2921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Line 165"/>
              <p:cNvSpPr>
                <a:spLocks noChangeShapeType="1"/>
              </p:cNvSpPr>
              <p:nvPr/>
            </p:nvSpPr>
            <p:spPr bwMode="auto">
              <a:xfrm>
                <a:off x="2603" y="2744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Line 166"/>
              <p:cNvSpPr>
                <a:spLocks noChangeShapeType="1"/>
              </p:cNvSpPr>
              <p:nvPr/>
            </p:nvSpPr>
            <p:spPr bwMode="auto">
              <a:xfrm>
                <a:off x="2603" y="2573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Line 167"/>
              <p:cNvSpPr>
                <a:spLocks noChangeShapeType="1"/>
              </p:cNvSpPr>
              <p:nvPr/>
            </p:nvSpPr>
            <p:spPr bwMode="auto">
              <a:xfrm>
                <a:off x="2603" y="2397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Line 168"/>
              <p:cNvSpPr>
                <a:spLocks noChangeShapeType="1"/>
              </p:cNvSpPr>
              <p:nvPr/>
            </p:nvSpPr>
            <p:spPr bwMode="auto">
              <a:xfrm>
                <a:off x="2603" y="2226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Line 169"/>
              <p:cNvSpPr>
                <a:spLocks noChangeShapeType="1"/>
              </p:cNvSpPr>
              <p:nvPr/>
            </p:nvSpPr>
            <p:spPr bwMode="auto">
              <a:xfrm>
                <a:off x="2603" y="2050"/>
                <a:ext cx="2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Line 170"/>
              <p:cNvSpPr>
                <a:spLocks noChangeShapeType="1"/>
              </p:cNvSpPr>
              <p:nvPr/>
            </p:nvSpPr>
            <p:spPr bwMode="auto">
              <a:xfrm>
                <a:off x="2603" y="3615"/>
                <a:ext cx="20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Line 171"/>
              <p:cNvSpPr>
                <a:spLocks noChangeShapeType="1"/>
              </p:cNvSpPr>
              <p:nvPr/>
            </p:nvSpPr>
            <p:spPr bwMode="auto">
              <a:xfrm flipV="1">
                <a:off x="2603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Line 172"/>
              <p:cNvSpPr>
                <a:spLocks noChangeShapeType="1"/>
              </p:cNvSpPr>
              <p:nvPr/>
            </p:nvSpPr>
            <p:spPr bwMode="auto">
              <a:xfrm flipV="1">
                <a:off x="268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Line 173"/>
              <p:cNvSpPr>
                <a:spLocks noChangeShapeType="1"/>
              </p:cNvSpPr>
              <p:nvPr/>
            </p:nvSpPr>
            <p:spPr bwMode="auto">
              <a:xfrm flipV="1">
                <a:off x="2764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Line 174"/>
              <p:cNvSpPr>
                <a:spLocks noChangeShapeType="1"/>
              </p:cNvSpPr>
              <p:nvPr/>
            </p:nvSpPr>
            <p:spPr bwMode="auto">
              <a:xfrm flipV="1">
                <a:off x="2847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Line 175"/>
              <p:cNvSpPr>
                <a:spLocks noChangeShapeType="1"/>
              </p:cNvSpPr>
              <p:nvPr/>
            </p:nvSpPr>
            <p:spPr bwMode="auto">
              <a:xfrm flipV="1">
                <a:off x="2925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Line 176"/>
              <p:cNvSpPr>
                <a:spLocks noChangeShapeType="1"/>
              </p:cNvSpPr>
              <p:nvPr/>
            </p:nvSpPr>
            <p:spPr bwMode="auto">
              <a:xfrm flipV="1">
                <a:off x="3008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Line 177"/>
              <p:cNvSpPr>
                <a:spLocks noChangeShapeType="1"/>
              </p:cNvSpPr>
              <p:nvPr/>
            </p:nvSpPr>
            <p:spPr bwMode="auto">
              <a:xfrm flipV="1">
                <a:off x="3091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Line 178"/>
              <p:cNvSpPr>
                <a:spLocks noChangeShapeType="1"/>
              </p:cNvSpPr>
              <p:nvPr/>
            </p:nvSpPr>
            <p:spPr bwMode="auto">
              <a:xfrm flipV="1">
                <a:off x="3169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Line 179"/>
              <p:cNvSpPr>
                <a:spLocks noChangeShapeType="1"/>
              </p:cNvSpPr>
              <p:nvPr/>
            </p:nvSpPr>
            <p:spPr bwMode="auto">
              <a:xfrm flipV="1">
                <a:off x="3252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Line 180"/>
              <p:cNvSpPr>
                <a:spLocks noChangeShapeType="1"/>
              </p:cNvSpPr>
              <p:nvPr/>
            </p:nvSpPr>
            <p:spPr bwMode="auto">
              <a:xfrm flipV="1">
                <a:off x="3330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Line 181"/>
              <p:cNvSpPr>
                <a:spLocks noChangeShapeType="1"/>
              </p:cNvSpPr>
              <p:nvPr/>
            </p:nvSpPr>
            <p:spPr bwMode="auto">
              <a:xfrm flipV="1">
                <a:off x="3413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Line 182"/>
              <p:cNvSpPr>
                <a:spLocks noChangeShapeType="1"/>
              </p:cNvSpPr>
              <p:nvPr/>
            </p:nvSpPr>
            <p:spPr bwMode="auto">
              <a:xfrm flipV="1">
                <a:off x="349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Line 183"/>
              <p:cNvSpPr>
                <a:spLocks noChangeShapeType="1"/>
              </p:cNvSpPr>
              <p:nvPr/>
            </p:nvSpPr>
            <p:spPr bwMode="auto">
              <a:xfrm flipV="1">
                <a:off x="3574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Line 184"/>
              <p:cNvSpPr>
                <a:spLocks noChangeShapeType="1"/>
              </p:cNvSpPr>
              <p:nvPr/>
            </p:nvSpPr>
            <p:spPr bwMode="auto">
              <a:xfrm flipV="1">
                <a:off x="365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185"/>
              <p:cNvSpPr>
                <a:spLocks noChangeShapeType="1"/>
              </p:cNvSpPr>
              <p:nvPr/>
            </p:nvSpPr>
            <p:spPr bwMode="auto">
              <a:xfrm flipV="1">
                <a:off x="3735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186"/>
              <p:cNvSpPr>
                <a:spLocks noChangeShapeType="1"/>
              </p:cNvSpPr>
              <p:nvPr/>
            </p:nvSpPr>
            <p:spPr bwMode="auto">
              <a:xfrm flipV="1">
                <a:off x="3817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187"/>
              <p:cNvSpPr>
                <a:spLocks noChangeShapeType="1"/>
              </p:cNvSpPr>
              <p:nvPr/>
            </p:nvSpPr>
            <p:spPr bwMode="auto">
              <a:xfrm flipV="1">
                <a:off x="3900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Line 188"/>
              <p:cNvSpPr>
                <a:spLocks noChangeShapeType="1"/>
              </p:cNvSpPr>
              <p:nvPr/>
            </p:nvSpPr>
            <p:spPr bwMode="auto">
              <a:xfrm flipV="1">
                <a:off x="3978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Line 189"/>
              <p:cNvSpPr>
                <a:spLocks noChangeShapeType="1"/>
              </p:cNvSpPr>
              <p:nvPr/>
            </p:nvSpPr>
            <p:spPr bwMode="auto">
              <a:xfrm flipV="1">
                <a:off x="4061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Line 190"/>
              <p:cNvSpPr>
                <a:spLocks noChangeShapeType="1"/>
              </p:cNvSpPr>
              <p:nvPr/>
            </p:nvSpPr>
            <p:spPr bwMode="auto">
              <a:xfrm flipV="1">
                <a:off x="4139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Line 191"/>
              <p:cNvSpPr>
                <a:spLocks noChangeShapeType="1"/>
              </p:cNvSpPr>
              <p:nvPr/>
            </p:nvSpPr>
            <p:spPr bwMode="auto">
              <a:xfrm flipV="1">
                <a:off x="4222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192"/>
              <p:cNvSpPr>
                <a:spLocks noChangeShapeType="1"/>
              </p:cNvSpPr>
              <p:nvPr/>
            </p:nvSpPr>
            <p:spPr bwMode="auto">
              <a:xfrm flipV="1">
                <a:off x="4305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Line 193"/>
              <p:cNvSpPr>
                <a:spLocks noChangeShapeType="1"/>
              </p:cNvSpPr>
              <p:nvPr/>
            </p:nvSpPr>
            <p:spPr bwMode="auto">
              <a:xfrm flipV="1">
                <a:off x="4383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Line 194"/>
              <p:cNvSpPr>
                <a:spLocks noChangeShapeType="1"/>
              </p:cNvSpPr>
              <p:nvPr/>
            </p:nvSpPr>
            <p:spPr bwMode="auto">
              <a:xfrm flipV="1">
                <a:off x="4466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Line 195"/>
              <p:cNvSpPr>
                <a:spLocks noChangeShapeType="1"/>
              </p:cNvSpPr>
              <p:nvPr/>
            </p:nvSpPr>
            <p:spPr bwMode="auto">
              <a:xfrm flipV="1">
                <a:off x="4544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196"/>
              <p:cNvSpPr>
                <a:spLocks noChangeShapeType="1"/>
              </p:cNvSpPr>
              <p:nvPr/>
            </p:nvSpPr>
            <p:spPr bwMode="auto">
              <a:xfrm flipV="1">
                <a:off x="4627" y="3595"/>
                <a:ext cx="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197"/>
              <p:cNvSpPr>
                <a:spLocks noChangeShapeType="1"/>
              </p:cNvSpPr>
              <p:nvPr/>
            </p:nvSpPr>
            <p:spPr bwMode="auto">
              <a:xfrm flipV="1">
                <a:off x="2603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198"/>
              <p:cNvSpPr>
                <a:spLocks noChangeShapeType="1"/>
              </p:cNvSpPr>
              <p:nvPr/>
            </p:nvSpPr>
            <p:spPr bwMode="auto">
              <a:xfrm flipV="1">
                <a:off x="3008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199"/>
              <p:cNvSpPr>
                <a:spLocks noChangeShapeType="1"/>
              </p:cNvSpPr>
              <p:nvPr/>
            </p:nvSpPr>
            <p:spPr bwMode="auto">
              <a:xfrm flipV="1">
                <a:off x="3413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200"/>
              <p:cNvSpPr>
                <a:spLocks noChangeShapeType="1"/>
              </p:cNvSpPr>
              <p:nvPr/>
            </p:nvSpPr>
            <p:spPr bwMode="auto">
              <a:xfrm flipV="1">
                <a:off x="3817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201"/>
              <p:cNvSpPr>
                <a:spLocks noChangeShapeType="1"/>
              </p:cNvSpPr>
              <p:nvPr/>
            </p:nvSpPr>
            <p:spPr bwMode="auto">
              <a:xfrm flipV="1">
                <a:off x="4222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202"/>
              <p:cNvSpPr>
                <a:spLocks noChangeShapeType="1"/>
              </p:cNvSpPr>
              <p:nvPr/>
            </p:nvSpPr>
            <p:spPr bwMode="auto">
              <a:xfrm flipV="1">
                <a:off x="4627" y="3589"/>
                <a:ext cx="0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Freeform 203"/>
              <p:cNvSpPr>
                <a:spLocks/>
              </p:cNvSpPr>
              <p:nvPr/>
            </p:nvSpPr>
            <p:spPr bwMode="auto">
              <a:xfrm>
                <a:off x="2652" y="2879"/>
                <a:ext cx="54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9" y="21"/>
                  </a:cxn>
                  <a:cxn ang="0">
                    <a:pos x="39" y="5"/>
                  </a:cxn>
                  <a:cxn ang="0">
                    <a:pos x="54" y="0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29" y="21"/>
                    </a:lnTo>
                    <a:lnTo>
                      <a:pt x="39" y="5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Freeform 204"/>
              <p:cNvSpPr>
                <a:spLocks/>
              </p:cNvSpPr>
              <p:nvPr/>
            </p:nvSpPr>
            <p:spPr bwMode="auto">
              <a:xfrm>
                <a:off x="2706" y="2874"/>
                <a:ext cx="48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4" y="0"/>
                  </a:cxn>
                  <a:cxn ang="0">
                    <a:pos x="24" y="0"/>
                  </a:cxn>
                  <a:cxn ang="0">
                    <a:pos x="48" y="5"/>
                  </a:cxn>
                </a:cxnLst>
                <a:rect l="0" t="0" r="r" b="b"/>
                <a:pathLst>
                  <a:path w="48" h="5">
                    <a:moveTo>
                      <a:pt x="0" y="5"/>
                    </a:moveTo>
                    <a:lnTo>
                      <a:pt x="14" y="0"/>
                    </a:lnTo>
                    <a:lnTo>
                      <a:pt x="24" y="0"/>
                    </a:lnTo>
                    <a:lnTo>
                      <a:pt x="48" y="5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Freeform 205"/>
              <p:cNvSpPr>
                <a:spLocks/>
              </p:cNvSpPr>
              <p:nvPr/>
            </p:nvSpPr>
            <p:spPr bwMode="auto">
              <a:xfrm>
                <a:off x="2754" y="2879"/>
                <a:ext cx="54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5"/>
                  </a:cxn>
                  <a:cxn ang="0">
                    <a:pos x="54" y="11"/>
                  </a:cxn>
                </a:cxnLst>
                <a:rect l="0" t="0" r="r" b="b"/>
                <a:pathLst>
                  <a:path w="54" h="11">
                    <a:moveTo>
                      <a:pt x="0" y="0"/>
                    </a:moveTo>
                    <a:lnTo>
                      <a:pt x="25" y="5"/>
                    </a:lnTo>
                    <a:lnTo>
                      <a:pt x="54" y="11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Line 206"/>
              <p:cNvSpPr>
                <a:spLocks noChangeShapeType="1"/>
              </p:cNvSpPr>
              <p:nvPr/>
            </p:nvSpPr>
            <p:spPr bwMode="auto">
              <a:xfrm>
                <a:off x="2808" y="2890"/>
                <a:ext cx="49" cy="15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Line 207"/>
              <p:cNvSpPr>
                <a:spLocks noChangeShapeType="1"/>
              </p:cNvSpPr>
              <p:nvPr/>
            </p:nvSpPr>
            <p:spPr bwMode="auto">
              <a:xfrm>
                <a:off x="2857" y="2905"/>
                <a:ext cx="49" cy="1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Line 208"/>
              <p:cNvSpPr>
                <a:spLocks noChangeShapeType="1"/>
              </p:cNvSpPr>
              <p:nvPr/>
            </p:nvSpPr>
            <p:spPr bwMode="auto">
              <a:xfrm>
                <a:off x="2906" y="2921"/>
                <a:ext cx="53" cy="1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209"/>
              <p:cNvSpPr>
                <a:spLocks noChangeShapeType="1"/>
              </p:cNvSpPr>
              <p:nvPr/>
            </p:nvSpPr>
            <p:spPr bwMode="auto">
              <a:xfrm>
                <a:off x="2959" y="2931"/>
                <a:ext cx="49" cy="1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210"/>
              <p:cNvSpPr>
                <a:spLocks noChangeShapeType="1"/>
              </p:cNvSpPr>
              <p:nvPr/>
            </p:nvSpPr>
            <p:spPr bwMode="auto">
              <a:xfrm>
                <a:off x="3008" y="2941"/>
                <a:ext cx="49" cy="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211"/>
              <p:cNvSpPr>
                <a:spLocks noChangeShapeType="1"/>
              </p:cNvSpPr>
              <p:nvPr/>
            </p:nvSpPr>
            <p:spPr bwMode="auto">
              <a:xfrm>
                <a:off x="3057" y="2947"/>
                <a:ext cx="53" cy="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Freeform 212"/>
              <p:cNvSpPr>
                <a:spLocks/>
              </p:cNvSpPr>
              <p:nvPr/>
            </p:nvSpPr>
            <p:spPr bwMode="auto">
              <a:xfrm>
                <a:off x="3110" y="2936"/>
                <a:ext cx="49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5" y="5"/>
                  </a:cxn>
                  <a:cxn ang="0">
                    <a:pos x="49" y="0"/>
                  </a:cxn>
                </a:cxnLst>
                <a:rect l="0" t="0" r="r" b="b"/>
                <a:pathLst>
                  <a:path w="49" h="11">
                    <a:moveTo>
                      <a:pt x="0" y="11"/>
                    </a:moveTo>
                    <a:lnTo>
                      <a:pt x="25" y="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213"/>
              <p:cNvSpPr>
                <a:spLocks noChangeShapeType="1"/>
              </p:cNvSpPr>
              <p:nvPr/>
            </p:nvSpPr>
            <p:spPr bwMode="auto">
              <a:xfrm flipV="1">
                <a:off x="3159" y="2926"/>
                <a:ext cx="54" cy="1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Freeform 214"/>
              <p:cNvSpPr>
                <a:spLocks/>
              </p:cNvSpPr>
              <p:nvPr/>
            </p:nvSpPr>
            <p:spPr bwMode="auto">
              <a:xfrm>
                <a:off x="3213" y="2921"/>
                <a:ext cx="49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4" y="5"/>
                  </a:cxn>
                  <a:cxn ang="0">
                    <a:pos x="49" y="0"/>
                  </a:cxn>
                </a:cxnLst>
                <a:rect l="0" t="0" r="r" b="b"/>
                <a:pathLst>
                  <a:path w="49" h="5">
                    <a:moveTo>
                      <a:pt x="0" y="5"/>
                    </a:moveTo>
                    <a:lnTo>
                      <a:pt x="24" y="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Freeform 215"/>
              <p:cNvSpPr>
                <a:spLocks/>
              </p:cNvSpPr>
              <p:nvPr/>
            </p:nvSpPr>
            <p:spPr bwMode="auto">
              <a:xfrm>
                <a:off x="3262" y="2905"/>
                <a:ext cx="48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4" y="10"/>
                  </a:cxn>
                  <a:cxn ang="0">
                    <a:pos x="48" y="0"/>
                  </a:cxn>
                </a:cxnLst>
                <a:rect l="0" t="0" r="r" b="b"/>
                <a:pathLst>
                  <a:path w="48" h="16">
                    <a:moveTo>
                      <a:pt x="0" y="16"/>
                    </a:moveTo>
                    <a:lnTo>
                      <a:pt x="24" y="10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Line 216"/>
              <p:cNvSpPr>
                <a:spLocks noChangeShapeType="1"/>
              </p:cNvSpPr>
              <p:nvPr/>
            </p:nvSpPr>
            <p:spPr bwMode="auto">
              <a:xfrm flipV="1">
                <a:off x="3310" y="2884"/>
                <a:ext cx="54" cy="2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217"/>
              <p:cNvSpPr>
                <a:spLocks noChangeShapeType="1"/>
              </p:cNvSpPr>
              <p:nvPr/>
            </p:nvSpPr>
            <p:spPr bwMode="auto">
              <a:xfrm flipV="1">
                <a:off x="3364" y="2864"/>
                <a:ext cx="49" cy="20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2" name="Line 218"/>
              <p:cNvSpPr>
                <a:spLocks noChangeShapeType="1"/>
              </p:cNvSpPr>
              <p:nvPr/>
            </p:nvSpPr>
            <p:spPr bwMode="auto">
              <a:xfrm flipV="1">
                <a:off x="3413" y="2843"/>
                <a:ext cx="48" cy="2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3" name="Freeform 219"/>
              <p:cNvSpPr>
                <a:spLocks/>
              </p:cNvSpPr>
              <p:nvPr/>
            </p:nvSpPr>
            <p:spPr bwMode="auto">
              <a:xfrm>
                <a:off x="3461" y="2827"/>
                <a:ext cx="54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5" y="11"/>
                  </a:cxn>
                  <a:cxn ang="0">
                    <a:pos x="54" y="0"/>
                  </a:cxn>
                </a:cxnLst>
                <a:rect l="0" t="0" r="r" b="b"/>
                <a:pathLst>
                  <a:path w="54" h="16">
                    <a:moveTo>
                      <a:pt x="0" y="16"/>
                    </a:moveTo>
                    <a:lnTo>
                      <a:pt x="25" y="1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4" name="Freeform 220"/>
              <p:cNvSpPr>
                <a:spLocks/>
              </p:cNvSpPr>
              <p:nvPr/>
            </p:nvSpPr>
            <p:spPr bwMode="auto">
              <a:xfrm>
                <a:off x="3515" y="2801"/>
                <a:ext cx="49" cy="2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4" y="16"/>
                  </a:cxn>
                  <a:cxn ang="0">
                    <a:pos x="49" y="0"/>
                  </a:cxn>
                </a:cxnLst>
                <a:rect l="0" t="0" r="r" b="b"/>
                <a:pathLst>
                  <a:path w="49" h="26">
                    <a:moveTo>
                      <a:pt x="0" y="26"/>
                    </a:moveTo>
                    <a:lnTo>
                      <a:pt x="24" y="1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5" name="Line 221"/>
              <p:cNvSpPr>
                <a:spLocks noChangeShapeType="1"/>
              </p:cNvSpPr>
              <p:nvPr/>
            </p:nvSpPr>
            <p:spPr bwMode="auto">
              <a:xfrm flipV="1">
                <a:off x="3564" y="2770"/>
                <a:ext cx="53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6" name="Line 222"/>
              <p:cNvSpPr>
                <a:spLocks noChangeShapeType="1"/>
              </p:cNvSpPr>
              <p:nvPr/>
            </p:nvSpPr>
            <p:spPr bwMode="auto">
              <a:xfrm flipV="1">
                <a:off x="3617" y="2739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Line 223"/>
              <p:cNvSpPr>
                <a:spLocks noChangeShapeType="1"/>
              </p:cNvSpPr>
              <p:nvPr/>
            </p:nvSpPr>
            <p:spPr bwMode="auto">
              <a:xfrm flipV="1">
                <a:off x="3666" y="2708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8" name="Freeform 224"/>
              <p:cNvSpPr>
                <a:spLocks/>
              </p:cNvSpPr>
              <p:nvPr/>
            </p:nvSpPr>
            <p:spPr bwMode="auto">
              <a:xfrm>
                <a:off x="3715" y="2672"/>
                <a:ext cx="54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15"/>
                  </a:cxn>
                  <a:cxn ang="0">
                    <a:pos x="54" y="0"/>
                  </a:cxn>
                </a:cxnLst>
                <a:rect l="0" t="0" r="r" b="b"/>
                <a:pathLst>
                  <a:path w="54" h="36">
                    <a:moveTo>
                      <a:pt x="0" y="36"/>
                    </a:moveTo>
                    <a:lnTo>
                      <a:pt x="24" y="15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Line 225"/>
              <p:cNvSpPr>
                <a:spLocks noChangeShapeType="1"/>
              </p:cNvSpPr>
              <p:nvPr/>
            </p:nvSpPr>
            <p:spPr bwMode="auto">
              <a:xfrm flipV="1">
                <a:off x="3769" y="2641"/>
                <a:ext cx="48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0" name="Line 226"/>
              <p:cNvSpPr>
                <a:spLocks noChangeShapeType="1"/>
              </p:cNvSpPr>
              <p:nvPr/>
            </p:nvSpPr>
            <p:spPr bwMode="auto">
              <a:xfrm flipV="1">
                <a:off x="3817" y="2610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Line 227"/>
              <p:cNvSpPr>
                <a:spLocks noChangeShapeType="1"/>
              </p:cNvSpPr>
              <p:nvPr/>
            </p:nvSpPr>
            <p:spPr bwMode="auto">
              <a:xfrm flipV="1">
                <a:off x="3866" y="2573"/>
                <a:ext cx="54" cy="37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2" name="Line 228"/>
              <p:cNvSpPr>
                <a:spLocks noChangeShapeType="1"/>
              </p:cNvSpPr>
              <p:nvPr/>
            </p:nvSpPr>
            <p:spPr bwMode="auto">
              <a:xfrm flipV="1">
                <a:off x="3920" y="2537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3" name="Line 229"/>
              <p:cNvSpPr>
                <a:spLocks noChangeShapeType="1"/>
              </p:cNvSpPr>
              <p:nvPr/>
            </p:nvSpPr>
            <p:spPr bwMode="auto">
              <a:xfrm flipV="1">
                <a:off x="3969" y="2496"/>
                <a:ext cx="53" cy="4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4" name="Line 230"/>
              <p:cNvSpPr>
                <a:spLocks noChangeShapeType="1"/>
              </p:cNvSpPr>
              <p:nvPr/>
            </p:nvSpPr>
            <p:spPr bwMode="auto">
              <a:xfrm flipV="1">
                <a:off x="4022" y="2459"/>
                <a:ext cx="49" cy="37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5" name="Line 231"/>
              <p:cNvSpPr>
                <a:spLocks noChangeShapeType="1"/>
              </p:cNvSpPr>
              <p:nvPr/>
            </p:nvSpPr>
            <p:spPr bwMode="auto">
              <a:xfrm flipV="1">
                <a:off x="4071" y="2423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6" name="Line 232"/>
              <p:cNvSpPr>
                <a:spLocks noChangeShapeType="1"/>
              </p:cNvSpPr>
              <p:nvPr/>
            </p:nvSpPr>
            <p:spPr bwMode="auto">
              <a:xfrm flipV="1">
                <a:off x="4120" y="2387"/>
                <a:ext cx="53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7" name="Freeform 233"/>
              <p:cNvSpPr>
                <a:spLocks/>
              </p:cNvSpPr>
              <p:nvPr/>
            </p:nvSpPr>
            <p:spPr bwMode="auto">
              <a:xfrm>
                <a:off x="4173" y="2350"/>
                <a:ext cx="49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5" y="16"/>
                  </a:cxn>
                  <a:cxn ang="0">
                    <a:pos x="49" y="0"/>
                  </a:cxn>
                </a:cxnLst>
                <a:rect l="0" t="0" r="r" b="b"/>
                <a:pathLst>
                  <a:path w="49" h="37">
                    <a:moveTo>
                      <a:pt x="0" y="37"/>
                    </a:moveTo>
                    <a:lnTo>
                      <a:pt x="25" y="1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8" name="Freeform 234"/>
              <p:cNvSpPr>
                <a:spLocks/>
              </p:cNvSpPr>
              <p:nvPr/>
            </p:nvSpPr>
            <p:spPr bwMode="auto">
              <a:xfrm>
                <a:off x="4222" y="2325"/>
                <a:ext cx="49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25" y="15"/>
                  </a:cxn>
                  <a:cxn ang="0">
                    <a:pos x="49" y="0"/>
                  </a:cxn>
                </a:cxnLst>
                <a:rect l="0" t="0" r="r" b="b"/>
                <a:pathLst>
                  <a:path w="49" h="25">
                    <a:moveTo>
                      <a:pt x="0" y="25"/>
                    </a:moveTo>
                    <a:lnTo>
                      <a:pt x="25" y="1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9" name="Freeform 235"/>
              <p:cNvSpPr>
                <a:spLocks/>
              </p:cNvSpPr>
              <p:nvPr/>
            </p:nvSpPr>
            <p:spPr bwMode="auto">
              <a:xfrm>
                <a:off x="4271" y="2283"/>
                <a:ext cx="54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4" y="21"/>
                  </a:cxn>
                  <a:cxn ang="0">
                    <a:pos x="54" y="0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24" y="2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" name="Line 236"/>
              <p:cNvSpPr>
                <a:spLocks noChangeShapeType="1"/>
              </p:cNvSpPr>
              <p:nvPr/>
            </p:nvSpPr>
            <p:spPr bwMode="auto">
              <a:xfrm flipV="1">
                <a:off x="4325" y="2247"/>
                <a:ext cx="48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" name="Line 237"/>
              <p:cNvSpPr>
                <a:spLocks noChangeShapeType="1"/>
              </p:cNvSpPr>
              <p:nvPr/>
            </p:nvSpPr>
            <p:spPr bwMode="auto">
              <a:xfrm flipV="1">
                <a:off x="4373" y="2210"/>
                <a:ext cx="54" cy="37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" name="Line 238"/>
              <p:cNvSpPr>
                <a:spLocks noChangeShapeType="1"/>
              </p:cNvSpPr>
              <p:nvPr/>
            </p:nvSpPr>
            <p:spPr bwMode="auto">
              <a:xfrm flipV="1">
                <a:off x="4427" y="2174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3" name="Line 239"/>
              <p:cNvSpPr>
                <a:spLocks noChangeShapeType="1"/>
              </p:cNvSpPr>
              <p:nvPr/>
            </p:nvSpPr>
            <p:spPr bwMode="auto">
              <a:xfrm flipV="1">
                <a:off x="4476" y="2143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4" name="Line 240"/>
              <p:cNvSpPr>
                <a:spLocks noChangeShapeType="1"/>
              </p:cNvSpPr>
              <p:nvPr/>
            </p:nvSpPr>
            <p:spPr bwMode="auto">
              <a:xfrm>
                <a:off x="2706" y="2952"/>
                <a:ext cx="48" cy="15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5" name="Freeform 241"/>
              <p:cNvSpPr>
                <a:spLocks/>
              </p:cNvSpPr>
              <p:nvPr/>
            </p:nvSpPr>
            <p:spPr bwMode="auto">
              <a:xfrm>
                <a:off x="2754" y="2967"/>
                <a:ext cx="5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11"/>
                  </a:cxn>
                  <a:cxn ang="0">
                    <a:pos x="54" y="21"/>
                  </a:cxn>
                </a:cxnLst>
                <a:rect l="0" t="0" r="r" b="b"/>
                <a:pathLst>
                  <a:path w="54" h="21">
                    <a:moveTo>
                      <a:pt x="0" y="0"/>
                    </a:moveTo>
                    <a:lnTo>
                      <a:pt x="25" y="11"/>
                    </a:lnTo>
                    <a:lnTo>
                      <a:pt x="54" y="21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6" name="Line 242"/>
              <p:cNvSpPr>
                <a:spLocks noChangeShapeType="1"/>
              </p:cNvSpPr>
              <p:nvPr/>
            </p:nvSpPr>
            <p:spPr bwMode="auto">
              <a:xfrm>
                <a:off x="2808" y="2988"/>
                <a:ext cx="49" cy="10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7" name="Freeform 243"/>
              <p:cNvSpPr>
                <a:spLocks/>
              </p:cNvSpPr>
              <p:nvPr/>
            </p:nvSpPr>
            <p:spPr bwMode="auto">
              <a:xfrm>
                <a:off x="2857" y="2998"/>
                <a:ext cx="4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6"/>
                  </a:cxn>
                  <a:cxn ang="0">
                    <a:pos x="49" y="6"/>
                  </a:cxn>
                </a:cxnLst>
                <a:rect l="0" t="0" r="r" b="b"/>
                <a:pathLst>
                  <a:path w="49" h="6">
                    <a:moveTo>
                      <a:pt x="0" y="0"/>
                    </a:moveTo>
                    <a:lnTo>
                      <a:pt x="24" y="6"/>
                    </a:lnTo>
                    <a:lnTo>
                      <a:pt x="49" y="6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8" name="Freeform 244"/>
              <p:cNvSpPr>
                <a:spLocks/>
              </p:cNvSpPr>
              <p:nvPr/>
            </p:nvSpPr>
            <p:spPr bwMode="auto">
              <a:xfrm>
                <a:off x="2906" y="2993"/>
                <a:ext cx="53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4" y="5"/>
                  </a:cxn>
                  <a:cxn ang="0">
                    <a:pos x="53" y="0"/>
                  </a:cxn>
                </a:cxnLst>
                <a:rect l="0" t="0" r="r" b="b"/>
                <a:pathLst>
                  <a:path w="53" h="11">
                    <a:moveTo>
                      <a:pt x="0" y="11"/>
                    </a:moveTo>
                    <a:lnTo>
                      <a:pt x="24" y="5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9" name="Line 245"/>
              <p:cNvSpPr>
                <a:spLocks noChangeShapeType="1"/>
              </p:cNvSpPr>
              <p:nvPr/>
            </p:nvSpPr>
            <p:spPr bwMode="auto">
              <a:xfrm flipV="1">
                <a:off x="2959" y="2978"/>
                <a:ext cx="49" cy="15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" name="Line 246"/>
              <p:cNvSpPr>
                <a:spLocks noChangeShapeType="1"/>
              </p:cNvSpPr>
              <p:nvPr/>
            </p:nvSpPr>
            <p:spPr bwMode="auto">
              <a:xfrm flipV="1">
                <a:off x="3008" y="2957"/>
                <a:ext cx="49" cy="2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" name="Line 247"/>
              <p:cNvSpPr>
                <a:spLocks noChangeShapeType="1"/>
              </p:cNvSpPr>
              <p:nvPr/>
            </p:nvSpPr>
            <p:spPr bwMode="auto">
              <a:xfrm flipV="1">
                <a:off x="3057" y="2936"/>
                <a:ext cx="53" cy="2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" name="Line 248"/>
              <p:cNvSpPr>
                <a:spLocks noChangeShapeType="1"/>
              </p:cNvSpPr>
              <p:nvPr/>
            </p:nvSpPr>
            <p:spPr bwMode="auto">
              <a:xfrm flipV="1">
                <a:off x="3110" y="2910"/>
                <a:ext cx="49" cy="2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" name="Line 249"/>
              <p:cNvSpPr>
                <a:spLocks noChangeShapeType="1"/>
              </p:cNvSpPr>
              <p:nvPr/>
            </p:nvSpPr>
            <p:spPr bwMode="auto">
              <a:xfrm flipV="1">
                <a:off x="3159" y="2884"/>
                <a:ext cx="54" cy="2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" name="Line 250"/>
              <p:cNvSpPr>
                <a:spLocks noChangeShapeType="1"/>
              </p:cNvSpPr>
              <p:nvPr/>
            </p:nvSpPr>
            <p:spPr bwMode="auto">
              <a:xfrm flipV="1">
                <a:off x="3213" y="2858"/>
                <a:ext cx="49" cy="2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" name="Freeform 251"/>
              <p:cNvSpPr>
                <a:spLocks/>
              </p:cNvSpPr>
              <p:nvPr/>
            </p:nvSpPr>
            <p:spPr bwMode="auto">
              <a:xfrm>
                <a:off x="3262" y="2833"/>
                <a:ext cx="48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24" y="15"/>
                  </a:cxn>
                  <a:cxn ang="0">
                    <a:pos x="48" y="0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24" y="15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" name="Freeform 252"/>
              <p:cNvSpPr>
                <a:spLocks/>
              </p:cNvSpPr>
              <p:nvPr/>
            </p:nvSpPr>
            <p:spPr bwMode="auto">
              <a:xfrm>
                <a:off x="3310" y="2796"/>
                <a:ext cx="54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5" y="21"/>
                  </a:cxn>
                  <a:cxn ang="0">
                    <a:pos x="54" y="0"/>
                  </a:cxn>
                </a:cxnLst>
                <a:rect l="0" t="0" r="r" b="b"/>
                <a:pathLst>
                  <a:path w="54" h="37">
                    <a:moveTo>
                      <a:pt x="0" y="37"/>
                    </a:moveTo>
                    <a:lnTo>
                      <a:pt x="25" y="2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" name="Line 253"/>
              <p:cNvSpPr>
                <a:spLocks noChangeShapeType="1"/>
              </p:cNvSpPr>
              <p:nvPr/>
            </p:nvSpPr>
            <p:spPr bwMode="auto">
              <a:xfrm flipV="1">
                <a:off x="3364" y="2760"/>
                <a:ext cx="49" cy="3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" name="Line 254"/>
              <p:cNvSpPr>
                <a:spLocks noChangeShapeType="1"/>
              </p:cNvSpPr>
              <p:nvPr/>
            </p:nvSpPr>
            <p:spPr bwMode="auto">
              <a:xfrm flipV="1">
                <a:off x="3413" y="2718"/>
                <a:ext cx="48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9" name="Line 255"/>
              <p:cNvSpPr>
                <a:spLocks noChangeShapeType="1"/>
              </p:cNvSpPr>
              <p:nvPr/>
            </p:nvSpPr>
            <p:spPr bwMode="auto">
              <a:xfrm flipV="1">
                <a:off x="3461" y="2682"/>
                <a:ext cx="54" cy="3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0" name="Line 256"/>
              <p:cNvSpPr>
                <a:spLocks noChangeShapeType="1"/>
              </p:cNvSpPr>
              <p:nvPr/>
            </p:nvSpPr>
            <p:spPr bwMode="auto">
              <a:xfrm flipV="1">
                <a:off x="3515" y="2651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1" name="Freeform 257"/>
              <p:cNvSpPr>
                <a:spLocks/>
              </p:cNvSpPr>
              <p:nvPr/>
            </p:nvSpPr>
            <p:spPr bwMode="auto">
              <a:xfrm>
                <a:off x="3564" y="2615"/>
                <a:ext cx="53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15"/>
                  </a:cxn>
                  <a:cxn ang="0">
                    <a:pos x="53" y="0"/>
                  </a:cxn>
                </a:cxnLst>
                <a:rect l="0" t="0" r="r" b="b"/>
                <a:pathLst>
                  <a:path w="53" h="36">
                    <a:moveTo>
                      <a:pt x="0" y="36"/>
                    </a:moveTo>
                    <a:lnTo>
                      <a:pt x="24" y="15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2" name="Freeform 258"/>
              <p:cNvSpPr>
                <a:spLocks/>
              </p:cNvSpPr>
              <p:nvPr/>
            </p:nvSpPr>
            <p:spPr bwMode="auto">
              <a:xfrm>
                <a:off x="3617" y="2584"/>
                <a:ext cx="49" cy="3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5" y="15"/>
                  </a:cxn>
                  <a:cxn ang="0">
                    <a:pos x="49" y="0"/>
                  </a:cxn>
                </a:cxnLst>
                <a:rect l="0" t="0" r="r" b="b"/>
                <a:pathLst>
                  <a:path w="49" h="31">
                    <a:moveTo>
                      <a:pt x="0" y="31"/>
                    </a:moveTo>
                    <a:lnTo>
                      <a:pt x="25" y="15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3" name="Freeform 259"/>
              <p:cNvSpPr>
                <a:spLocks/>
              </p:cNvSpPr>
              <p:nvPr/>
            </p:nvSpPr>
            <p:spPr bwMode="auto">
              <a:xfrm>
                <a:off x="3666" y="2542"/>
                <a:ext cx="49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5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42">
                    <a:moveTo>
                      <a:pt x="0" y="42"/>
                    </a:moveTo>
                    <a:lnTo>
                      <a:pt x="25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4" name="Line 260"/>
              <p:cNvSpPr>
                <a:spLocks noChangeShapeType="1"/>
              </p:cNvSpPr>
              <p:nvPr/>
            </p:nvSpPr>
            <p:spPr bwMode="auto">
              <a:xfrm flipV="1">
                <a:off x="3715" y="2501"/>
                <a:ext cx="54" cy="4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5" name="Line 261"/>
              <p:cNvSpPr>
                <a:spLocks noChangeShapeType="1"/>
              </p:cNvSpPr>
              <p:nvPr/>
            </p:nvSpPr>
            <p:spPr bwMode="auto">
              <a:xfrm flipV="1">
                <a:off x="3769" y="2459"/>
                <a:ext cx="48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6" name="Line 262"/>
              <p:cNvSpPr>
                <a:spLocks noChangeShapeType="1"/>
              </p:cNvSpPr>
              <p:nvPr/>
            </p:nvSpPr>
            <p:spPr bwMode="auto">
              <a:xfrm flipV="1">
                <a:off x="3817" y="2418"/>
                <a:ext cx="49" cy="4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7" name="Line 263"/>
              <p:cNvSpPr>
                <a:spLocks noChangeShapeType="1"/>
              </p:cNvSpPr>
              <p:nvPr/>
            </p:nvSpPr>
            <p:spPr bwMode="auto">
              <a:xfrm flipV="1">
                <a:off x="3866" y="2382"/>
                <a:ext cx="54" cy="36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8" name="Freeform 264"/>
              <p:cNvSpPr>
                <a:spLocks/>
              </p:cNvSpPr>
              <p:nvPr/>
            </p:nvSpPr>
            <p:spPr bwMode="auto">
              <a:xfrm>
                <a:off x="3920" y="2345"/>
                <a:ext cx="49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4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37">
                    <a:moveTo>
                      <a:pt x="0" y="37"/>
                    </a:moveTo>
                    <a:lnTo>
                      <a:pt x="24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9" name="Freeform 265"/>
              <p:cNvSpPr>
                <a:spLocks/>
              </p:cNvSpPr>
              <p:nvPr/>
            </p:nvSpPr>
            <p:spPr bwMode="auto">
              <a:xfrm>
                <a:off x="3969" y="2299"/>
                <a:ext cx="53" cy="46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24" y="26"/>
                  </a:cxn>
                  <a:cxn ang="0">
                    <a:pos x="53" y="0"/>
                  </a:cxn>
                </a:cxnLst>
                <a:rect l="0" t="0" r="r" b="b"/>
                <a:pathLst>
                  <a:path w="53" h="46">
                    <a:moveTo>
                      <a:pt x="0" y="46"/>
                    </a:moveTo>
                    <a:lnTo>
                      <a:pt x="24" y="26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0" name="Line 266"/>
              <p:cNvSpPr>
                <a:spLocks noChangeShapeType="1"/>
              </p:cNvSpPr>
              <p:nvPr/>
            </p:nvSpPr>
            <p:spPr bwMode="auto">
              <a:xfrm flipV="1">
                <a:off x="4022" y="2257"/>
                <a:ext cx="49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1" name="Line 267"/>
              <p:cNvSpPr>
                <a:spLocks noChangeShapeType="1"/>
              </p:cNvSpPr>
              <p:nvPr/>
            </p:nvSpPr>
            <p:spPr bwMode="auto">
              <a:xfrm flipV="1">
                <a:off x="4071" y="2216"/>
                <a:ext cx="49" cy="41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2" name="Line 268"/>
              <p:cNvSpPr>
                <a:spLocks noChangeShapeType="1"/>
              </p:cNvSpPr>
              <p:nvPr/>
            </p:nvSpPr>
            <p:spPr bwMode="auto">
              <a:xfrm flipV="1">
                <a:off x="4120" y="2174"/>
                <a:ext cx="53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3" name="Freeform 269"/>
              <p:cNvSpPr>
                <a:spLocks/>
              </p:cNvSpPr>
              <p:nvPr/>
            </p:nvSpPr>
            <p:spPr bwMode="auto">
              <a:xfrm>
                <a:off x="4173" y="2128"/>
                <a:ext cx="49" cy="46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25" y="20"/>
                  </a:cxn>
                  <a:cxn ang="0">
                    <a:pos x="49" y="0"/>
                  </a:cxn>
                </a:cxnLst>
                <a:rect l="0" t="0" r="r" b="b"/>
                <a:pathLst>
                  <a:path w="49" h="46">
                    <a:moveTo>
                      <a:pt x="0" y="46"/>
                    </a:moveTo>
                    <a:lnTo>
                      <a:pt x="25" y="20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4" name="Line 270"/>
              <p:cNvSpPr>
                <a:spLocks noChangeShapeType="1"/>
              </p:cNvSpPr>
              <p:nvPr/>
            </p:nvSpPr>
            <p:spPr bwMode="auto">
              <a:xfrm flipV="1">
                <a:off x="4222" y="2086"/>
                <a:ext cx="49" cy="42"/>
              </a:xfrm>
              <a:prstGeom prst="line">
                <a:avLst/>
              </a:prstGeom>
              <a:noFill/>
              <a:ln w="7938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5" name="Line 271"/>
              <p:cNvSpPr>
                <a:spLocks noChangeShapeType="1"/>
              </p:cNvSpPr>
              <p:nvPr/>
            </p:nvSpPr>
            <p:spPr bwMode="auto">
              <a:xfrm flipV="1">
                <a:off x="2857" y="3465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6" name="Line 272"/>
              <p:cNvSpPr>
                <a:spLocks noChangeShapeType="1"/>
              </p:cNvSpPr>
              <p:nvPr/>
            </p:nvSpPr>
            <p:spPr bwMode="auto">
              <a:xfrm flipV="1">
                <a:off x="2906" y="3439"/>
                <a:ext cx="53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7" name="Line 273"/>
              <p:cNvSpPr>
                <a:spLocks noChangeShapeType="1"/>
              </p:cNvSpPr>
              <p:nvPr/>
            </p:nvSpPr>
            <p:spPr bwMode="auto">
              <a:xfrm flipV="1">
                <a:off x="2959" y="3418"/>
                <a:ext cx="49" cy="2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274"/>
            <p:cNvGrpSpPr>
              <a:grpSpLocks/>
            </p:cNvGrpSpPr>
            <p:nvPr/>
          </p:nvGrpSpPr>
          <p:grpSpPr bwMode="auto">
            <a:xfrm>
              <a:off x="2637" y="2071"/>
              <a:ext cx="1897" cy="1467"/>
              <a:chOff x="2637" y="2071"/>
              <a:chExt cx="1897" cy="1467"/>
            </a:xfrm>
          </p:grpSpPr>
          <p:sp>
            <p:nvSpPr>
              <p:cNvPr id="88" name="Line 275"/>
              <p:cNvSpPr>
                <a:spLocks noChangeShapeType="1"/>
              </p:cNvSpPr>
              <p:nvPr/>
            </p:nvSpPr>
            <p:spPr bwMode="auto">
              <a:xfrm flipV="1">
                <a:off x="3008" y="3398"/>
                <a:ext cx="49" cy="20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Line 276"/>
              <p:cNvSpPr>
                <a:spLocks noChangeShapeType="1"/>
              </p:cNvSpPr>
              <p:nvPr/>
            </p:nvSpPr>
            <p:spPr bwMode="auto">
              <a:xfrm flipV="1">
                <a:off x="3057" y="3377"/>
                <a:ext cx="53" cy="2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Line 277"/>
              <p:cNvSpPr>
                <a:spLocks noChangeShapeType="1"/>
              </p:cNvSpPr>
              <p:nvPr/>
            </p:nvSpPr>
            <p:spPr bwMode="auto">
              <a:xfrm flipV="1">
                <a:off x="3110" y="3356"/>
                <a:ext cx="49" cy="21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Line 278"/>
              <p:cNvSpPr>
                <a:spLocks noChangeShapeType="1"/>
              </p:cNvSpPr>
              <p:nvPr/>
            </p:nvSpPr>
            <p:spPr bwMode="auto">
              <a:xfrm flipV="1">
                <a:off x="3159" y="3330"/>
                <a:ext cx="54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Line 279"/>
              <p:cNvSpPr>
                <a:spLocks noChangeShapeType="1"/>
              </p:cNvSpPr>
              <p:nvPr/>
            </p:nvSpPr>
            <p:spPr bwMode="auto">
              <a:xfrm flipV="1">
                <a:off x="3213" y="3304"/>
                <a:ext cx="49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Line 280"/>
              <p:cNvSpPr>
                <a:spLocks noChangeShapeType="1"/>
              </p:cNvSpPr>
              <p:nvPr/>
            </p:nvSpPr>
            <p:spPr bwMode="auto">
              <a:xfrm flipV="1">
                <a:off x="3262" y="3278"/>
                <a:ext cx="48" cy="26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281"/>
              <p:cNvSpPr>
                <a:spLocks/>
              </p:cNvSpPr>
              <p:nvPr/>
            </p:nvSpPr>
            <p:spPr bwMode="auto">
              <a:xfrm>
                <a:off x="3310" y="3252"/>
                <a:ext cx="54" cy="2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5" y="16"/>
                  </a:cxn>
                  <a:cxn ang="0">
                    <a:pos x="54" y="0"/>
                  </a:cxn>
                </a:cxnLst>
                <a:rect l="0" t="0" r="r" b="b"/>
                <a:pathLst>
                  <a:path w="54" h="26">
                    <a:moveTo>
                      <a:pt x="0" y="26"/>
                    </a:moveTo>
                    <a:lnTo>
                      <a:pt x="25" y="16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282"/>
              <p:cNvSpPr>
                <a:spLocks/>
              </p:cNvSpPr>
              <p:nvPr/>
            </p:nvSpPr>
            <p:spPr bwMode="auto">
              <a:xfrm>
                <a:off x="3364" y="3216"/>
                <a:ext cx="49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36">
                    <a:moveTo>
                      <a:pt x="0" y="36"/>
                    </a:moveTo>
                    <a:lnTo>
                      <a:pt x="24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283"/>
              <p:cNvSpPr>
                <a:spLocks/>
              </p:cNvSpPr>
              <p:nvPr/>
            </p:nvSpPr>
            <p:spPr bwMode="auto">
              <a:xfrm>
                <a:off x="3413" y="3180"/>
                <a:ext cx="48" cy="36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24" y="21"/>
                  </a:cxn>
                  <a:cxn ang="0">
                    <a:pos x="48" y="0"/>
                  </a:cxn>
                </a:cxnLst>
                <a:rect l="0" t="0" r="r" b="b"/>
                <a:pathLst>
                  <a:path w="48" h="36">
                    <a:moveTo>
                      <a:pt x="0" y="36"/>
                    </a:moveTo>
                    <a:lnTo>
                      <a:pt x="24" y="21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284"/>
              <p:cNvSpPr>
                <a:spLocks/>
              </p:cNvSpPr>
              <p:nvPr/>
            </p:nvSpPr>
            <p:spPr bwMode="auto">
              <a:xfrm>
                <a:off x="3461" y="3128"/>
                <a:ext cx="54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25" y="26"/>
                  </a:cxn>
                  <a:cxn ang="0">
                    <a:pos x="54" y="0"/>
                  </a:cxn>
                </a:cxnLst>
                <a:rect l="0" t="0" r="r" b="b"/>
                <a:pathLst>
                  <a:path w="54" h="52">
                    <a:moveTo>
                      <a:pt x="0" y="52"/>
                    </a:moveTo>
                    <a:lnTo>
                      <a:pt x="25" y="26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285"/>
              <p:cNvSpPr>
                <a:spLocks noChangeShapeType="1"/>
              </p:cNvSpPr>
              <p:nvPr/>
            </p:nvSpPr>
            <p:spPr bwMode="auto">
              <a:xfrm flipV="1">
                <a:off x="3515" y="3071"/>
                <a:ext cx="49" cy="57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286"/>
              <p:cNvSpPr>
                <a:spLocks/>
              </p:cNvSpPr>
              <p:nvPr/>
            </p:nvSpPr>
            <p:spPr bwMode="auto">
              <a:xfrm>
                <a:off x="3564" y="3004"/>
                <a:ext cx="53" cy="67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24" y="36"/>
                  </a:cxn>
                  <a:cxn ang="0">
                    <a:pos x="53" y="0"/>
                  </a:cxn>
                </a:cxnLst>
                <a:rect l="0" t="0" r="r" b="b"/>
                <a:pathLst>
                  <a:path w="53" h="67">
                    <a:moveTo>
                      <a:pt x="0" y="67"/>
                    </a:moveTo>
                    <a:lnTo>
                      <a:pt x="24" y="36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287"/>
              <p:cNvSpPr>
                <a:spLocks noChangeShapeType="1"/>
              </p:cNvSpPr>
              <p:nvPr/>
            </p:nvSpPr>
            <p:spPr bwMode="auto">
              <a:xfrm flipV="1">
                <a:off x="3617" y="2936"/>
                <a:ext cx="49" cy="68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288"/>
              <p:cNvSpPr>
                <a:spLocks/>
              </p:cNvSpPr>
              <p:nvPr/>
            </p:nvSpPr>
            <p:spPr bwMode="auto">
              <a:xfrm>
                <a:off x="3666" y="2869"/>
                <a:ext cx="49" cy="67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25" y="36"/>
                  </a:cxn>
                  <a:cxn ang="0">
                    <a:pos x="49" y="0"/>
                  </a:cxn>
                </a:cxnLst>
                <a:rect l="0" t="0" r="r" b="b"/>
                <a:pathLst>
                  <a:path w="49" h="67">
                    <a:moveTo>
                      <a:pt x="0" y="67"/>
                    </a:moveTo>
                    <a:lnTo>
                      <a:pt x="25" y="3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289"/>
              <p:cNvSpPr>
                <a:spLocks/>
              </p:cNvSpPr>
              <p:nvPr/>
            </p:nvSpPr>
            <p:spPr bwMode="auto">
              <a:xfrm>
                <a:off x="3715" y="2786"/>
                <a:ext cx="54" cy="83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24" y="41"/>
                  </a:cxn>
                  <a:cxn ang="0">
                    <a:pos x="54" y="0"/>
                  </a:cxn>
                </a:cxnLst>
                <a:rect l="0" t="0" r="r" b="b"/>
                <a:pathLst>
                  <a:path w="54" h="83">
                    <a:moveTo>
                      <a:pt x="0" y="83"/>
                    </a:moveTo>
                    <a:lnTo>
                      <a:pt x="24" y="41"/>
                    </a:lnTo>
                    <a:lnTo>
                      <a:pt x="54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290"/>
              <p:cNvSpPr>
                <a:spLocks/>
              </p:cNvSpPr>
              <p:nvPr/>
            </p:nvSpPr>
            <p:spPr bwMode="auto">
              <a:xfrm>
                <a:off x="3769" y="2708"/>
                <a:ext cx="48" cy="78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4" y="42"/>
                  </a:cxn>
                  <a:cxn ang="0">
                    <a:pos x="48" y="0"/>
                  </a:cxn>
                </a:cxnLst>
                <a:rect l="0" t="0" r="r" b="b"/>
                <a:pathLst>
                  <a:path w="48" h="78">
                    <a:moveTo>
                      <a:pt x="0" y="78"/>
                    </a:moveTo>
                    <a:lnTo>
                      <a:pt x="24" y="42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291"/>
              <p:cNvSpPr>
                <a:spLocks/>
              </p:cNvSpPr>
              <p:nvPr/>
            </p:nvSpPr>
            <p:spPr bwMode="auto">
              <a:xfrm>
                <a:off x="3817" y="2620"/>
                <a:ext cx="49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5" y="47"/>
                  </a:cxn>
                  <a:cxn ang="0">
                    <a:pos x="49" y="0"/>
                  </a:cxn>
                </a:cxnLst>
                <a:rect l="0" t="0" r="r" b="b"/>
                <a:pathLst>
                  <a:path w="49" h="88">
                    <a:moveTo>
                      <a:pt x="0" y="88"/>
                    </a:moveTo>
                    <a:lnTo>
                      <a:pt x="25" y="4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292"/>
              <p:cNvSpPr>
                <a:spLocks noChangeShapeType="1"/>
              </p:cNvSpPr>
              <p:nvPr/>
            </p:nvSpPr>
            <p:spPr bwMode="auto">
              <a:xfrm flipV="1">
                <a:off x="3866" y="2532"/>
                <a:ext cx="54" cy="88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293"/>
              <p:cNvSpPr>
                <a:spLocks noChangeShapeType="1"/>
              </p:cNvSpPr>
              <p:nvPr/>
            </p:nvSpPr>
            <p:spPr bwMode="auto">
              <a:xfrm flipV="1">
                <a:off x="3920" y="2444"/>
                <a:ext cx="49" cy="88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Line 294"/>
              <p:cNvSpPr>
                <a:spLocks noChangeShapeType="1"/>
              </p:cNvSpPr>
              <p:nvPr/>
            </p:nvSpPr>
            <p:spPr bwMode="auto">
              <a:xfrm flipV="1">
                <a:off x="3969" y="2361"/>
                <a:ext cx="53" cy="83"/>
              </a:xfrm>
              <a:prstGeom prst="line">
                <a:avLst/>
              </a:pr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295"/>
              <p:cNvSpPr>
                <a:spLocks/>
              </p:cNvSpPr>
              <p:nvPr/>
            </p:nvSpPr>
            <p:spPr bwMode="auto">
              <a:xfrm>
                <a:off x="4022" y="2278"/>
                <a:ext cx="49" cy="83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25" y="41"/>
                  </a:cxn>
                  <a:cxn ang="0">
                    <a:pos x="49" y="0"/>
                  </a:cxn>
                </a:cxnLst>
                <a:rect l="0" t="0" r="r" b="b"/>
                <a:pathLst>
                  <a:path w="49" h="83">
                    <a:moveTo>
                      <a:pt x="0" y="83"/>
                    </a:moveTo>
                    <a:lnTo>
                      <a:pt x="25" y="4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296"/>
              <p:cNvSpPr>
                <a:spLocks/>
              </p:cNvSpPr>
              <p:nvPr/>
            </p:nvSpPr>
            <p:spPr bwMode="auto">
              <a:xfrm>
                <a:off x="4071" y="2205"/>
                <a:ext cx="49" cy="7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24" y="37"/>
                  </a:cxn>
                  <a:cxn ang="0">
                    <a:pos x="49" y="0"/>
                  </a:cxn>
                </a:cxnLst>
                <a:rect l="0" t="0" r="r" b="b"/>
                <a:pathLst>
                  <a:path w="49" h="73">
                    <a:moveTo>
                      <a:pt x="0" y="73"/>
                    </a:moveTo>
                    <a:lnTo>
                      <a:pt x="24" y="3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297"/>
              <p:cNvSpPr>
                <a:spLocks/>
              </p:cNvSpPr>
              <p:nvPr/>
            </p:nvSpPr>
            <p:spPr bwMode="auto">
              <a:xfrm>
                <a:off x="4120" y="2117"/>
                <a:ext cx="53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4" y="47"/>
                  </a:cxn>
                  <a:cxn ang="0">
                    <a:pos x="53" y="0"/>
                  </a:cxn>
                </a:cxnLst>
                <a:rect l="0" t="0" r="r" b="b"/>
                <a:pathLst>
                  <a:path w="53" h="88">
                    <a:moveTo>
                      <a:pt x="0" y="88"/>
                    </a:moveTo>
                    <a:lnTo>
                      <a:pt x="24" y="47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Line 298"/>
              <p:cNvSpPr>
                <a:spLocks noChangeShapeType="1"/>
              </p:cNvSpPr>
              <p:nvPr/>
            </p:nvSpPr>
            <p:spPr bwMode="auto">
              <a:xfrm flipV="1">
                <a:off x="2857" y="3481"/>
                <a:ext cx="49" cy="31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Line 299"/>
              <p:cNvSpPr>
                <a:spLocks noChangeShapeType="1"/>
              </p:cNvSpPr>
              <p:nvPr/>
            </p:nvSpPr>
            <p:spPr bwMode="auto">
              <a:xfrm flipV="1">
                <a:off x="2906" y="3449"/>
                <a:ext cx="53" cy="32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300"/>
              <p:cNvSpPr>
                <a:spLocks/>
              </p:cNvSpPr>
              <p:nvPr/>
            </p:nvSpPr>
            <p:spPr bwMode="auto">
              <a:xfrm>
                <a:off x="2959" y="3418"/>
                <a:ext cx="49" cy="31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5" y="16"/>
                  </a:cxn>
                  <a:cxn ang="0">
                    <a:pos x="49" y="0"/>
                  </a:cxn>
                </a:cxnLst>
                <a:rect l="0" t="0" r="r" b="b"/>
                <a:pathLst>
                  <a:path w="49" h="31">
                    <a:moveTo>
                      <a:pt x="0" y="31"/>
                    </a:moveTo>
                    <a:lnTo>
                      <a:pt x="25" y="16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301"/>
              <p:cNvSpPr>
                <a:spLocks/>
              </p:cNvSpPr>
              <p:nvPr/>
            </p:nvSpPr>
            <p:spPr bwMode="auto">
              <a:xfrm>
                <a:off x="3008" y="3377"/>
                <a:ext cx="4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24" y="21"/>
                  </a:cxn>
                  <a:cxn ang="0">
                    <a:pos x="49" y="0"/>
                  </a:cxn>
                </a:cxnLst>
                <a:rect l="0" t="0" r="r" b="b"/>
                <a:pathLst>
                  <a:path w="49" h="41">
                    <a:moveTo>
                      <a:pt x="0" y="41"/>
                    </a:moveTo>
                    <a:lnTo>
                      <a:pt x="24" y="2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Line 302"/>
              <p:cNvSpPr>
                <a:spLocks noChangeShapeType="1"/>
              </p:cNvSpPr>
              <p:nvPr/>
            </p:nvSpPr>
            <p:spPr bwMode="auto">
              <a:xfrm flipV="1">
                <a:off x="3057" y="3335"/>
                <a:ext cx="53" cy="42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Line 303"/>
              <p:cNvSpPr>
                <a:spLocks noChangeShapeType="1"/>
              </p:cNvSpPr>
              <p:nvPr/>
            </p:nvSpPr>
            <p:spPr bwMode="auto">
              <a:xfrm flipV="1">
                <a:off x="3110" y="3289"/>
                <a:ext cx="49" cy="4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Line 304"/>
              <p:cNvSpPr>
                <a:spLocks noChangeShapeType="1"/>
              </p:cNvSpPr>
              <p:nvPr/>
            </p:nvSpPr>
            <p:spPr bwMode="auto">
              <a:xfrm flipV="1">
                <a:off x="3159" y="3237"/>
                <a:ext cx="54" cy="52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305"/>
              <p:cNvSpPr>
                <a:spLocks/>
              </p:cNvSpPr>
              <p:nvPr/>
            </p:nvSpPr>
            <p:spPr bwMode="auto">
              <a:xfrm>
                <a:off x="3213" y="3175"/>
                <a:ext cx="49" cy="62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24" y="31"/>
                  </a:cxn>
                  <a:cxn ang="0">
                    <a:pos x="49" y="0"/>
                  </a:cxn>
                </a:cxnLst>
                <a:rect l="0" t="0" r="r" b="b"/>
                <a:pathLst>
                  <a:path w="49" h="62">
                    <a:moveTo>
                      <a:pt x="0" y="62"/>
                    </a:moveTo>
                    <a:lnTo>
                      <a:pt x="24" y="31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306"/>
              <p:cNvSpPr>
                <a:spLocks/>
              </p:cNvSpPr>
              <p:nvPr/>
            </p:nvSpPr>
            <p:spPr bwMode="auto">
              <a:xfrm>
                <a:off x="3262" y="3097"/>
                <a:ext cx="48" cy="78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4" y="41"/>
                  </a:cxn>
                  <a:cxn ang="0">
                    <a:pos x="48" y="0"/>
                  </a:cxn>
                </a:cxnLst>
                <a:rect l="0" t="0" r="r" b="b"/>
                <a:pathLst>
                  <a:path w="48" h="78">
                    <a:moveTo>
                      <a:pt x="0" y="78"/>
                    </a:moveTo>
                    <a:lnTo>
                      <a:pt x="24" y="41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Line 307"/>
              <p:cNvSpPr>
                <a:spLocks noChangeShapeType="1"/>
              </p:cNvSpPr>
              <p:nvPr/>
            </p:nvSpPr>
            <p:spPr bwMode="auto">
              <a:xfrm flipV="1">
                <a:off x="3310" y="3019"/>
                <a:ext cx="54" cy="78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308"/>
              <p:cNvSpPr>
                <a:spLocks/>
              </p:cNvSpPr>
              <p:nvPr/>
            </p:nvSpPr>
            <p:spPr bwMode="auto">
              <a:xfrm>
                <a:off x="3364" y="2941"/>
                <a:ext cx="49" cy="78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4" y="42"/>
                  </a:cxn>
                  <a:cxn ang="0">
                    <a:pos x="49" y="0"/>
                  </a:cxn>
                </a:cxnLst>
                <a:rect l="0" t="0" r="r" b="b"/>
                <a:pathLst>
                  <a:path w="49" h="78">
                    <a:moveTo>
                      <a:pt x="0" y="78"/>
                    </a:moveTo>
                    <a:lnTo>
                      <a:pt x="24" y="42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Freeform 309"/>
              <p:cNvSpPr>
                <a:spLocks/>
              </p:cNvSpPr>
              <p:nvPr/>
            </p:nvSpPr>
            <p:spPr bwMode="auto">
              <a:xfrm>
                <a:off x="3413" y="2853"/>
                <a:ext cx="48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4" y="47"/>
                  </a:cxn>
                  <a:cxn ang="0">
                    <a:pos x="48" y="0"/>
                  </a:cxn>
                </a:cxnLst>
                <a:rect l="0" t="0" r="r" b="b"/>
                <a:pathLst>
                  <a:path w="48" h="88">
                    <a:moveTo>
                      <a:pt x="0" y="88"/>
                    </a:moveTo>
                    <a:lnTo>
                      <a:pt x="24" y="47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Line 310"/>
              <p:cNvSpPr>
                <a:spLocks noChangeShapeType="1"/>
              </p:cNvSpPr>
              <p:nvPr/>
            </p:nvSpPr>
            <p:spPr bwMode="auto">
              <a:xfrm flipV="1">
                <a:off x="3461" y="2765"/>
                <a:ext cx="54" cy="88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311"/>
              <p:cNvSpPr>
                <a:spLocks/>
              </p:cNvSpPr>
              <p:nvPr/>
            </p:nvSpPr>
            <p:spPr bwMode="auto">
              <a:xfrm>
                <a:off x="3515" y="2677"/>
                <a:ext cx="49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4" y="47"/>
                  </a:cxn>
                  <a:cxn ang="0">
                    <a:pos x="49" y="0"/>
                  </a:cxn>
                </a:cxnLst>
                <a:rect l="0" t="0" r="r" b="b"/>
                <a:pathLst>
                  <a:path w="49" h="88">
                    <a:moveTo>
                      <a:pt x="0" y="88"/>
                    </a:moveTo>
                    <a:lnTo>
                      <a:pt x="24" y="4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312"/>
              <p:cNvSpPr>
                <a:spLocks/>
              </p:cNvSpPr>
              <p:nvPr/>
            </p:nvSpPr>
            <p:spPr bwMode="auto">
              <a:xfrm>
                <a:off x="3564" y="2573"/>
                <a:ext cx="53" cy="104"/>
              </a:xfrm>
              <a:custGeom>
                <a:avLst/>
                <a:gdLst/>
                <a:ahLst/>
                <a:cxnLst>
                  <a:cxn ang="0">
                    <a:pos x="0" y="104"/>
                  </a:cxn>
                  <a:cxn ang="0">
                    <a:pos x="24" y="52"/>
                  </a:cxn>
                  <a:cxn ang="0">
                    <a:pos x="53" y="0"/>
                  </a:cxn>
                </a:cxnLst>
                <a:rect l="0" t="0" r="r" b="b"/>
                <a:pathLst>
                  <a:path w="53" h="104">
                    <a:moveTo>
                      <a:pt x="0" y="104"/>
                    </a:moveTo>
                    <a:lnTo>
                      <a:pt x="24" y="52"/>
                    </a:lnTo>
                    <a:lnTo>
                      <a:pt x="53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313"/>
              <p:cNvSpPr>
                <a:spLocks/>
              </p:cNvSpPr>
              <p:nvPr/>
            </p:nvSpPr>
            <p:spPr bwMode="auto">
              <a:xfrm>
                <a:off x="3617" y="2485"/>
                <a:ext cx="49" cy="8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25" y="42"/>
                  </a:cxn>
                  <a:cxn ang="0">
                    <a:pos x="49" y="0"/>
                  </a:cxn>
                </a:cxnLst>
                <a:rect l="0" t="0" r="r" b="b"/>
                <a:pathLst>
                  <a:path w="49" h="88">
                    <a:moveTo>
                      <a:pt x="0" y="88"/>
                    </a:moveTo>
                    <a:lnTo>
                      <a:pt x="25" y="42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314"/>
              <p:cNvSpPr>
                <a:spLocks/>
              </p:cNvSpPr>
              <p:nvPr/>
            </p:nvSpPr>
            <p:spPr bwMode="auto">
              <a:xfrm>
                <a:off x="3666" y="2392"/>
                <a:ext cx="49" cy="93"/>
              </a:xfrm>
              <a:custGeom>
                <a:avLst/>
                <a:gdLst/>
                <a:ahLst/>
                <a:cxnLst>
                  <a:cxn ang="0">
                    <a:pos x="0" y="93"/>
                  </a:cxn>
                  <a:cxn ang="0">
                    <a:pos x="25" y="47"/>
                  </a:cxn>
                  <a:cxn ang="0">
                    <a:pos x="49" y="0"/>
                  </a:cxn>
                </a:cxnLst>
                <a:rect l="0" t="0" r="r" b="b"/>
                <a:pathLst>
                  <a:path w="49" h="93">
                    <a:moveTo>
                      <a:pt x="0" y="93"/>
                    </a:moveTo>
                    <a:lnTo>
                      <a:pt x="25" y="4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Line 315"/>
              <p:cNvSpPr>
                <a:spLocks noChangeShapeType="1"/>
              </p:cNvSpPr>
              <p:nvPr/>
            </p:nvSpPr>
            <p:spPr bwMode="auto">
              <a:xfrm flipV="1">
                <a:off x="3715" y="2304"/>
                <a:ext cx="54" cy="88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Freeform 316"/>
              <p:cNvSpPr>
                <a:spLocks/>
              </p:cNvSpPr>
              <p:nvPr/>
            </p:nvSpPr>
            <p:spPr bwMode="auto">
              <a:xfrm>
                <a:off x="3769" y="2221"/>
                <a:ext cx="48" cy="83"/>
              </a:xfrm>
              <a:custGeom>
                <a:avLst/>
                <a:gdLst/>
                <a:ahLst/>
                <a:cxnLst>
                  <a:cxn ang="0">
                    <a:pos x="0" y="83"/>
                  </a:cxn>
                  <a:cxn ang="0">
                    <a:pos x="24" y="41"/>
                  </a:cxn>
                  <a:cxn ang="0">
                    <a:pos x="48" y="0"/>
                  </a:cxn>
                </a:cxnLst>
                <a:rect l="0" t="0" r="r" b="b"/>
                <a:pathLst>
                  <a:path w="48" h="83">
                    <a:moveTo>
                      <a:pt x="0" y="83"/>
                    </a:moveTo>
                    <a:lnTo>
                      <a:pt x="24" y="41"/>
                    </a:lnTo>
                    <a:lnTo>
                      <a:pt x="48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Freeform 317"/>
              <p:cNvSpPr>
                <a:spLocks/>
              </p:cNvSpPr>
              <p:nvPr/>
            </p:nvSpPr>
            <p:spPr bwMode="auto">
              <a:xfrm>
                <a:off x="3817" y="2112"/>
                <a:ext cx="49" cy="109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5" y="57"/>
                  </a:cxn>
                  <a:cxn ang="0">
                    <a:pos x="49" y="0"/>
                  </a:cxn>
                </a:cxnLst>
                <a:rect l="0" t="0" r="r" b="b"/>
                <a:pathLst>
                  <a:path w="49" h="109">
                    <a:moveTo>
                      <a:pt x="0" y="109"/>
                    </a:moveTo>
                    <a:lnTo>
                      <a:pt x="25" y="57"/>
                    </a:lnTo>
                    <a:lnTo>
                      <a:pt x="49" y="0"/>
                    </a:lnTo>
                  </a:path>
                </a:pathLst>
              </a:custGeom>
              <a:noFill/>
              <a:ln w="7938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Rectangle 318"/>
              <p:cNvSpPr>
                <a:spLocks noChangeArrowheads="1"/>
              </p:cNvSpPr>
              <p:nvPr/>
            </p:nvSpPr>
            <p:spPr bwMode="auto">
              <a:xfrm>
                <a:off x="2637" y="2905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Rectangle 319"/>
              <p:cNvSpPr>
                <a:spLocks noChangeArrowheads="1"/>
              </p:cNvSpPr>
              <p:nvPr/>
            </p:nvSpPr>
            <p:spPr bwMode="auto">
              <a:xfrm>
                <a:off x="2691" y="286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Rectangle 320"/>
              <p:cNvSpPr>
                <a:spLocks noChangeArrowheads="1"/>
              </p:cNvSpPr>
              <p:nvPr/>
            </p:nvSpPr>
            <p:spPr bwMode="auto">
              <a:xfrm>
                <a:off x="2740" y="286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Rectangle 321"/>
              <p:cNvSpPr>
                <a:spLocks noChangeArrowheads="1"/>
              </p:cNvSpPr>
              <p:nvPr/>
            </p:nvSpPr>
            <p:spPr bwMode="auto">
              <a:xfrm>
                <a:off x="2793" y="2874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Rectangle 322"/>
              <p:cNvSpPr>
                <a:spLocks noChangeArrowheads="1"/>
              </p:cNvSpPr>
              <p:nvPr/>
            </p:nvSpPr>
            <p:spPr bwMode="auto">
              <a:xfrm>
                <a:off x="2842" y="2890"/>
                <a:ext cx="25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Rectangle 323"/>
              <p:cNvSpPr>
                <a:spLocks noChangeArrowheads="1"/>
              </p:cNvSpPr>
              <p:nvPr/>
            </p:nvSpPr>
            <p:spPr bwMode="auto">
              <a:xfrm>
                <a:off x="2891" y="290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Rectangle 324"/>
              <p:cNvSpPr>
                <a:spLocks noChangeArrowheads="1"/>
              </p:cNvSpPr>
              <p:nvPr/>
            </p:nvSpPr>
            <p:spPr bwMode="auto">
              <a:xfrm>
                <a:off x="2945" y="291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Rectangle 325"/>
              <p:cNvSpPr>
                <a:spLocks noChangeArrowheads="1"/>
              </p:cNvSpPr>
              <p:nvPr/>
            </p:nvSpPr>
            <p:spPr bwMode="auto">
              <a:xfrm>
                <a:off x="2993" y="2926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Rectangle 326"/>
              <p:cNvSpPr>
                <a:spLocks noChangeArrowheads="1"/>
              </p:cNvSpPr>
              <p:nvPr/>
            </p:nvSpPr>
            <p:spPr bwMode="auto">
              <a:xfrm>
                <a:off x="3042" y="293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Rectangle 327"/>
              <p:cNvSpPr>
                <a:spLocks noChangeArrowheads="1"/>
              </p:cNvSpPr>
              <p:nvPr/>
            </p:nvSpPr>
            <p:spPr bwMode="auto">
              <a:xfrm>
                <a:off x="3096" y="293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Rectangle 328"/>
              <p:cNvSpPr>
                <a:spLocks noChangeArrowheads="1"/>
              </p:cNvSpPr>
              <p:nvPr/>
            </p:nvSpPr>
            <p:spPr bwMode="auto">
              <a:xfrm>
                <a:off x="3144" y="2921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Rectangle 329"/>
              <p:cNvSpPr>
                <a:spLocks noChangeArrowheads="1"/>
              </p:cNvSpPr>
              <p:nvPr/>
            </p:nvSpPr>
            <p:spPr bwMode="auto">
              <a:xfrm>
                <a:off x="3198" y="2910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Rectangle 330"/>
              <p:cNvSpPr>
                <a:spLocks noChangeArrowheads="1"/>
              </p:cNvSpPr>
              <p:nvPr/>
            </p:nvSpPr>
            <p:spPr bwMode="auto">
              <a:xfrm>
                <a:off x="3247" y="290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Rectangle 331"/>
              <p:cNvSpPr>
                <a:spLocks noChangeArrowheads="1"/>
              </p:cNvSpPr>
              <p:nvPr/>
            </p:nvSpPr>
            <p:spPr bwMode="auto">
              <a:xfrm>
                <a:off x="3296" y="2890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Rectangle 332"/>
              <p:cNvSpPr>
                <a:spLocks noChangeArrowheads="1"/>
              </p:cNvSpPr>
              <p:nvPr/>
            </p:nvSpPr>
            <p:spPr bwMode="auto">
              <a:xfrm>
                <a:off x="3349" y="2869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Rectangle 333"/>
              <p:cNvSpPr>
                <a:spLocks noChangeArrowheads="1"/>
              </p:cNvSpPr>
              <p:nvPr/>
            </p:nvSpPr>
            <p:spPr bwMode="auto">
              <a:xfrm>
                <a:off x="3398" y="2848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Rectangle 334"/>
              <p:cNvSpPr>
                <a:spLocks noChangeArrowheads="1"/>
              </p:cNvSpPr>
              <p:nvPr/>
            </p:nvSpPr>
            <p:spPr bwMode="auto">
              <a:xfrm>
                <a:off x="3447" y="2827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Rectangle 335"/>
              <p:cNvSpPr>
                <a:spLocks noChangeArrowheads="1"/>
              </p:cNvSpPr>
              <p:nvPr/>
            </p:nvSpPr>
            <p:spPr bwMode="auto">
              <a:xfrm>
                <a:off x="3500" y="2812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Rectangle 336"/>
              <p:cNvSpPr>
                <a:spLocks noChangeArrowheads="1"/>
              </p:cNvSpPr>
              <p:nvPr/>
            </p:nvSpPr>
            <p:spPr bwMode="auto">
              <a:xfrm>
                <a:off x="3549" y="2786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Rectangle 337"/>
              <p:cNvSpPr>
                <a:spLocks noChangeArrowheads="1"/>
              </p:cNvSpPr>
              <p:nvPr/>
            </p:nvSpPr>
            <p:spPr bwMode="auto">
              <a:xfrm>
                <a:off x="3603" y="275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Rectangle 338"/>
              <p:cNvSpPr>
                <a:spLocks noChangeArrowheads="1"/>
              </p:cNvSpPr>
              <p:nvPr/>
            </p:nvSpPr>
            <p:spPr bwMode="auto">
              <a:xfrm>
                <a:off x="3652" y="272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Rectangle 339"/>
              <p:cNvSpPr>
                <a:spLocks noChangeArrowheads="1"/>
              </p:cNvSpPr>
              <p:nvPr/>
            </p:nvSpPr>
            <p:spPr bwMode="auto">
              <a:xfrm>
                <a:off x="3700" y="2693"/>
                <a:ext cx="25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Rectangle 340"/>
              <p:cNvSpPr>
                <a:spLocks noChangeArrowheads="1"/>
              </p:cNvSpPr>
              <p:nvPr/>
            </p:nvSpPr>
            <p:spPr bwMode="auto">
              <a:xfrm>
                <a:off x="3754" y="2656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Rectangle 341"/>
              <p:cNvSpPr>
                <a:spLocks noChangeArrowheads="1"/>
              </p:cNvSpPr>
              <p:nvPr/>
            </p:nvSpPr>
            <p:spPr bwMode="auto">
              <a:xfrm>
                <a:off x="3803" y="262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Rectangle 342"/>
              <p:cNvSpPr>
                <a:spLocks noChangeArrowheads="1"/>
              </p:cNvSpPr>
              <p:nvPr/>
            </p:nvSpPr>
            <p:spPr bwMode="auto">
              <a:xfrm>
                <a:off x="3852" y="2594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Rectangle 343"/>
              <p:cNvSpPr>
                <a:spLocks noChangeArrowheads="1"/>
              </p:cNvSpPr>
              <p:nvPr/>
            </p:nvSpPr>
            <p:spPr bwMode="auto">
              <a:xfrm>
                <a:off x="3905" y="2558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Rectangle 344"/>
              <p:cNvSpPr>
                <a:spLocks noChangeArrowheads="1"/>
              </p:cNvSpPr>
              <p:nvPr/>
            </p:nvSpPr>
            <p:spPr bwMode="auto">
              <a:xfrm>
                <a:off x="3954" y="2522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Rectangle 345"/>
              <p:cNvSpPr>
                <a:spLocks noChangeArrowheads="1"/>
              </p:cNvSpPr>
              <p:nvPr/>
            </p:nvSpPr>
            <p:spPr bwMode="auto">
              <a:xfrm>
                <a:off x="4008" y="2480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Rectangle 346"/>
              <p:cNvSpPr>
                <a:spLocks noChangeArrowheads="1"/>
              </p:cNvSpPr>
              <p:nvPr/>
            </p:nvSpPr>
            <p:spPr bwMode="auto">
              <a:xfrm>
                <a:off x="4056" y="2444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Rectangle 347"/>
              <p:cNvSpPr>
                <a:spLocks noChangeArrowheads="1"/>
              </p:cNvSpPr>
              <p:nvPr/>
            </p:nvSpPr>
            <p:spPr bwMode="auto">
              <a:xfrm>
                <a:off x="4105" y="2407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Rectangle 348"/>
              <p:cNvSpPr>
                <a:spLocks noChangeArrowheads="1"/>
              </p:cNvSpPr>
              <p:nvPr/>
            </p:nvSpPr>
            <p:spPr bwMode="auto">
              <a:xfrm>
                <a:off x="4159" y="237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Rectangle 349"/>
              <p:cNvSpPr>
                <a:spLocks noChangeArrowheads="1"/>
              </p:cNvSpPr>
              <p:nvPr/>
            </p:nvSpPr>
            <p:spPr bwMode="auto">
              <a:xfrm>
                <a:off x="4208" y="2335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Rectangle 350"/>
              <p:cNvSpPr>
                <a:spLocks noChangeArrowheads="1"/>
              </p:cNvSpPr>
              <p:nvPr/>
            </p:nvSpPr>
            <p:spPr bwMode="auto">
              <a:xfrm>
                <a:off x="4256" y="2309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Rectangle 351"/>
              <p:cNvSpPr>
                <a:spLocks noChangeArrowheads="1"/>
              </p:cNvSpPr>
              <p:nvPr/>
            </p:nvSpPr>
            <p:spPr bwMode="auto">
              <a:xfrm>
                <a:off x="4310" y="2268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Rectangle 352"/>
              <p:cNvSpPr>
                <a:spLocks noChangeArrowheads="1"/>
              </p:cNvSpPr>
              <p:nvPr/>
            </p:nvSpPr>
            <p:spPr bwMode="auto">
              <a:xfrm>
                <a:off x="4359" y="2231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Rectangle 353"/>
              <p:cNvSpPr>
                <a:spLocks noChangeArrowheads="1"/>
              </p:cNvSpPr>
              <p:nvPr/>
            </p:nvSpPr>
            <p:spPr bwMode="auto">
              <a:xfrm>
                <a:off x="4412" y="2195"/>
                <a:ext cx="25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Rectangle 354"/>
              <p:cNvSpPr>
                <a:spLocks noChangeArrowheads="1"/>
              </p:cNvSpPr>
              <p:nvPr/>
            </p:nvSpPr>
            <p:spPr bwMode="auto">
              <a:xfrm>
                <a:off x="4461" y="2159"/>
                <a:ext cx="24" cy="26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Rectangle 355"/>
              <p:cNvSpPr>
                <a:spLocks noChangeArrowheads="1"/>
              </p:cNvSpPr>
              <p:nvPr/>
            </p:nvSpPr>
            <p:spPr bwMode="auto">
              <a:xfrm>
                <a:off x="4510" y="2128"/>
                <a:ext cx="24" cy="25"/>
              </a:xfrm>
              <a:prstGeom prst="rect">
                <a:avLst/>
              </a:prstGeom>
              <a:solidFill>
                <a:srgbClr val="FF00FF"/>
              </a:solidFill>
              <a:ln w="7938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Freeform 356"/>
              <p:cNvSpPr>
                <a:spLocks/>
              </p:cNvSpPr>
              <p:nvPr/>
            </p:nvSpPr>
            <p:spPr bwMode="auto">
              <a:xfrm>
                <a:off x="2691" y="293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357"/>
              <p:cNvSpPr>
                <a:spLocks/>
              </p:cNvSpPr>
              <p:nvPr/>
            </p:nvSpPr>
            <p:spPr bwMode="auto">
              <a:xfrm>
                <a:off x="2740" y="295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358"/>
              <p:cNvSpPr>
                <a:spLocks/>
              </p:cNvSpPr>
              <p:nvPr/>
            </p:nvSpPr>
            <p:spPr bwMode="auto">
              <a:xfrm>
                <a:off x="2793" y="2973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Freeform 359"/>
              <p:cNvSpPr>
                <a:spLocks/>
              </p:cNvSpPr>
              <p:nvPr/>
            </p:nvSpPr>
            <p:spPr bwMode="auto">
              <a:xfrm>
                <a:off x="2842" y="2983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Freeform 360"/>
              <p:cNvSpPr>
                <a:spLocks/>
              </p:cNvSpPr>
              <p:nvPr/>
            </p:nvSpPr>
            <p:spPr bwMode="auto">
              <a:xfrm>
                <a:off x="2891" y="2988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361"/>
              <p:cNvSpPr>
                <a:spLocks/>
              </p:cNvSpPr>
              <p:nvPr/>
            </p:nvSpPr>
            <p:spPr bwMode="auto">
              <a:xfrm>
                <a:off x="2945" y="2978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362"/>
              <p:cNvSpPr>
                <a:spLocks/>
              </p:cNvSpPr>
              <p:nvPr/>
            </p:nvSpPr>
            <p:spPr bwMode="auto">
              <a:xfrm>
                <a:off x="2993" y="2962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363"/>
              <p:cNvSpPr>
                <a:spLocks/>
              </p:cNvSpPr>
              <p:nvPr/>
            </p:nvSpPr>
            <p:spPr bwMode="auto">
              <a:xfrm>
                <a:off x="3042" y="2941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2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2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364"/>
              <p:cNvSpPr>
                <a:spLocks/>
              </p:cNvSpPr>
              <p:nvPr/>
            </p:nvSpPr>
            <p:spPr bwMode="auto">
              <a:xfrm>
                <a:off x="3096" y="2921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365"/>
              <p:cNvSpPr>
                <a:spLocks/>
              </p:cNvSpPr>
              <p:nvPr/>
            </p:nvSpPr>
            <p:spPr bwMode="auto">
              <a:xfrm>
                <a:off x="3144" y="2895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366"/>
              <p:cNvSpPr>
                <a:spLocks/>
              </p:cNvSpPr>
              <p:nvPr/>
            </p:nvSpPr>
            <p:spPr bwMode="auto">
              <a:xfrm>
                <a:off x="3198" y="2869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367"/>
              <p:cNvSpPr>
                <a:spLocks/>
              </p:cNvSpPr>
              <p:nvPr/>
            </p:nvSpPr>
            <p:spPr bwMode="auto">
              <a:xfrm>
                <a:off x="3247" y="2843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368"/>
              <p:cNvSpPr>
                <a:spLocks/>
              </p:cNvSpPr>
              <p:nvPr/>
            </p:nvSpPr>
            <p:spPr bwMode="auto">
              <a:xfrm>
                <a:off x="3296" y="2817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Freeform 369"/>
              <p:cNvSpPr>
                <a:spLocks/>
              </p:cNvSpPr>
              <p:nvPr/>
            </p:nvSpPr>
            <p:spPr bwMode="auto">
              <a:xfrm>
                <a:off x="3349" y="2781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370"/>
              <p:cNvSpPr>
                <a:spLocks/>
              </p:cNvSpPr>
              <p:nvPr/>
            </p:nvSpPr>
            <p:spPr bwMode="auto">
              <a:xfrm>
                <a:off x="3398" y="2744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2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2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Freeform 371"/>
              <p:cNvSpPr>
                <a:spLocks/>
              </p:cNvSpPr>
              <p:nvPr/>
            </p:nvSpPr>
            <p:spPr bwMode="auto">
              <a:xfrm>
                <a:off x="3447" y="270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372"/>
              <p:cNvSpPr>
                <a:spLocks/>
              </p:cNvSpPr>
              <p:nvPr/>
            </p:nvSpPr>
            <p:spPr bwMode="auto">
              <a:xfrm>
                <a:off x="3500" y="2667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373"/>
              <p:cNvSpPr>
                <a:spLocks/>
              </p:cNvSpPr>
              <p:nvPr/>
            </p:nvSpPr>
            <p:spPr bwMode="auto">
              <a:xfrm>
                <a:off x="3549" y="263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374"/>
              <p:cNvSpPr>
                <a:spLocks/>
              </p:cNvSpPr>
              <p:nvPr/>
            </p:nvSpPr>
            <p:spPr bwMode="auto">
              <a:xfrm>
                <a:off x="3603" y="2599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375"/>
              <p:cNvSpPr>
                <a:spLocks/>
              </p:cNvSpPr>
              <p:nvPr/>
            </p:nvSpPr>
            <p:spPr bwMode="auto">
              <a:xfrm>
                <a:off x="3652" y="2568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376"/>
              <p:cNvSpPr>
                <a:spLocks/>
              </p:cNvSpPr>
              <p:nvPr/>
            </p:nvSpPr>
            <p:spPr bwMode="auto">
              <a:xfrm>
                <a:off x="3700" y="2527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377"/>
              <p:cNvSpPr>
                <a:spLocks/>
              </p:cNvSpPr>
              <p:nvPr/>
            </p:nvSpPr>
            <p:spPr bwMode="auto">
              <a:xfrm>
                <a:off x="3754" y="2485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378"/>
              <p:cNvSpPr>
                <a:spLocks/>
              </p:cNvSpPr>
              <p:nvPr/>
            </p:nvSpPr>
            <p:spPr bwMode="auto">
              <a:xfrm>
                <a:off x="3803" y="2444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379"/>
              <p:cNvSpPr>
                <a:spLocks/>
              </p:cNvSpPr>
              <p:nvPr/>
            </p:nvSpPr>
            <p:spPr bwMode="auto">
              <a:xfrm>
                <a:off x="3852" y="240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380"/>
              <p:cNvSpPr>
                <a:spLocks/>
              </p:cNvSpPr>
              <p:nvPr/>
            </p:nvSpPr>
            <p:spPr bwMode="auto">
              <a:xfrm>
                <a:off x="3905" y="236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381"/>
              <p:cNvSpPr>
                <a:spLocks/>
              </p:cNvSpPr>
              <p:nvPr/>
            </p:nvSpPr>
            <p:spPr bwMode="auto">
              <a:xfrm>
                <a:off x="3954" y="233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382"/>
              <p:cNvSpPr>
                <a:spLocks/>
              </p:cNvSpPr>
              <p:nvPr/>
            </p:nvSpPr>
            <p:spPr bwMode="auto">
              <a:xfrm>
                <a:off x="4008" y="228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383"/>
              <p:cNvSpPr>
                <a:spLocks/>
              </p:cNvSpPr>
              <p:nvPr/>
            </p:nvSpPr>
            <p:spPr bwMode="auto">
              <a:xfrm>
                <a:off x="4056" y="2242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384"/>
              <p:cNvSpPr>
                <a:spLocks/>
              </p:cNvSpPr>
              <p:nvPr/>
            </p:nvSpPr>
            <p:spPr bwMode="auto">
              <a:xfrm>
                <a:off x="4105" y="220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16"/>
                  </a:cxn>
                  <a:cxn ang="0">
                    <a:pos x="15" y="31"/>
                  </a:cxn>
                  <a:cxn ang="0">
                    <a:pos x="0" y="16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16"/>
                    </a:lnTo>
                    <a:lnTo>
                      <a:pt x="15" y="31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385"/>
              <p:cNvSpPr>
                <a:spLocks/>
              </p:cNvSpPr>
              <p:nvPr/>
            </p:nvSpPr>
            <p:spPr bwMode="auto">
              <a:xfrm>
                <a:off x="4159" y="2159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5"/>
                  </a:cxn>
                  <a:cxn ang="0">
                    <a:pos x="14" y="31"/>
                  </a:cxn>
                  <a:cxn ang="0">
                    <a:pos x="0" y="15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5"/>
                    </a:lnTo>
                    <a:lnTo>
                      <a:pt x="14" y="31"/>
                    </a:lnTo>
                    <a:lnTo>
                      <a:pt x="0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386"/>
              <p:cNvSpPr>
                <a:spLocks/>
              </p:cNvSpPr>
              <p:nvPr/>
            </p:nvSpPr>
            <p:spPr bwMode="auto">
              <a:xfrm>
                <a:off x="4208" y="211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16"/>
                  </a:cxn>
                  <a:cxn ang="0">
                    <a:pos x="14" y="31"/>
                  </a:cxn>
                  <a:cxn ang="0">
                    <a:pos x="0" y="16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16"/>
                    </a:lnTo>
                    <a:lnTo>
                      <a:pt x="14" y="31"/>
                    </a:lnTo>
                    <a:lnTo>
                      <a:pt x="0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387"/>
              <p:cNvSpPr>
                <a:spLocks/>
              </p:cNvSpPr>
              <p:nvPr/>
            </p:nvSpPr>
            <p:spPr bwMode="auto">
              <a:xfrm>
                <a:off x="4256" y="2071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5" y="31"/>
                  </a:cxn>
                  <a:cxn ang="0">
                    <a:pos x="0" y="15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15"/>
                    </a:lnTo>
                    <a:lnTo>
                      <a:pt x="15" y="31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938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388"/>
              <p:cNvSpPr>
                <a:spLocks/>
              </p:cNvSpPr>
              <p:nvPr/>
            </p:nvSpPr>
            <p:spPr bwMode="auto">
              <a:xfrm>
                <a:off x="2842" y="3481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389"/>
              <p:cNvSpPr>
                <a:spLocks/>
              </p:cNvSpPr>
              <p:nvPr/>
            </p:nvSpPr>
            <p:spPr bwMode="auto">
              <a:xfrm>
                <a:off x="2891" y="3449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390"/>
              <p:cNvSpPr>
                <a:spLocks/>
              </p:cNvSpPr>
              <p:nvPr/>
            </p:nvSpPr>
            <p:spPr bwMode="auto">
              <a:xfrm>
                <a:off x="2945" y="3423"/>
                <a:ext cx="29" cy="3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4" y="0"/>
                  </a:cxn>
                </a:cxnLst>
                <a:rect l="0" t="0" r="r" b="b"/>
                <a:pathLst>
                  <a:path w="29" h="32">
                    <a:moveTo>
                      <a:pt x="14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391"/>
              <p:cNvSpPr>
                <a:spLocks/>
              </p:cNvSpPr>
              <p:nvPr/>
            </p:nvSpPr>
            <p:spPr bwMode="auto">
              <a:xfrm>
                <a:off x="2993" y="3403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392"/>
              <p:cNvSpPr>
                <a:spLocks/>
              </p:cNvSpPr>
              <p:nvPr/>
            </p:nvSpPr>
            <p:spPr bwMode="auto">
              <a:xfrm>
                <a:off x="3042" y="3382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393"/>
              <p:cNvSpPr>
                <a:spLocks/>
              </p:cNvSpPr>
              <p:nvPr/>
            </p:nvSpPr>
            <p:spPr bwMode="auto">
              <a:xfrm>
                <a:off x="3096" y="3361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Freeform 394"/>
              <p:cNvSpPr>
                <a:spLocks/>
              </p:cNvSpPr>
              <p:nvPr/>
            </p:nvSpPr>
            <p:spPr bwMode="auto">
              <a:xfrm>
                <a:off x="3144" y="3341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395"/>
              <p:cNvSpPr>
                <a:spLocks/>
              </p:cNvSpPr>
              <p:nvPr/>
            </p:nvSpPr>
            <p:spPr bwMode="auto">
              <a:xfrm>
                <a:off x="3198" y="3315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396"/>
              <p:cNvSpPr>
                <a:spLocks/>
              </p:cNvSpPr>
              <p:nvPr/>
            </p:nvSpPr>
            <p:spPr bwMode="auto">
              <a:xfrm>
                <a:off x="3247" y="3289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397"/>
              <p:cNvSpPr>
                <a:spLocks/>
              </p:cNvSpPr>
              <p:nvPr/>
            </p:nvSpPr>
            <p:spPr bwMode="auto">
              <a:xfrm>
                <a:off x="3296" y="326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398"/>
              <p:cNvSpPr>
                <a:spLocks/>
              </p:cNvSpPr>
              <p:nvPr/>
            </p:nvSpPr>
            <p:spPr bwMode="auto">
              <a:xfrm>
                <a:off x="3349" y="3237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399"/>
              <p:cNvSpPr>
                <a:spLocks/>
              </p:cNvSpPr>
              <p:nvPr/>
            </p:nvSpPr>
            <p:spPr bwMode="auto">
              <a:xfrm>
                <a:off x="3398" y="3201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Freeform 400"/>
              <p:cNvSpPr>
                <a:spLocks/>
              </p:cNvSpPr>
              <p:nvPr/>
            </p:nvSpPr>
            <p:spPr bwMode="auto">
              <a:xfrm>
                <a:off x="3447" y="3164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Freeform 401"/>
              <p:cNvSpPr>
                <a:spLocks/>
              </p:cNvSpPr>
              <p:nvPr/>
            </p:nvSpPr>
            <p:spPr bwMode="auto">
              <a:xfrm>
                <a:off x="3500" y="3112"/>
                <a:ext cx="30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2"/>
                  </a:cxn>
                  <a:cxn ang="0">
                    <a:pos x="0" y="32"/>
                  </a:cxn>
                  <a:cxn ang="0">
                    <a:pos x="15" y="0"/>
                  </a:cxn>
                </a:cxnLst>
                <a:rect l="0" t="0" r="r" b="b"/>
                <a:pathLst>
                  <a:path w="30" h="32">
                    <a:moveTo>
                      <a:pt x="15" y="0"/>
                    </a:moveTo>
                    <a:lnTo>
                      <a:pt x="30" y="32"/>
                    </a:lnTo>
                    <a:lnTo>
                      <a:pt x="0" y="3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402"/>
              <p:cNvSpPr>
                <a:spLocks/>
              </p:cNvSpPr>
              <p:nvPr/>
            </p:nvSpPr>
            <p:spPr bwMode="auto">
              <a:xfrm>
                <a:off x="3549" y="3055"/>
                <a:ext cx="29" cy="3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5" y="0"/>
                  </a:cxn>
                </a:cxnLst>
                <a:rect l="0" t="0" r="r" b="b"/>
                <a:pathLst>
                  <a:path w="29" h="32">
                    <a:moveTo>
                      <a:pt x="15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403"/>
              <p:cNvSpPr>
                <a:spLocks/>
              </p:cNvSpPr>
              <p:nvPr/>
            </p:nvSpPr>
            <p:spPr bwMode="auto">
              <a:xfrm>
                <a:off x="3603" y="2988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404"/>
              <p:cNvSpPr>
                <a:spLocks/>
              </p:cNvSpPr>
              <p:nvPr/>
            </p:nvSpPr>
            <p:spPr bwMode="auto">
              <a:xfrm>
                <a:off x="3652" y="2921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Freeform 405"/>
              <p:cNvSpPr>
                <a:spLocks/>
              </p:cNvSpPr>
              <p:nvPr/>
            </p:nvSpPr>
            <p:spPr bwMode="auto">
              <a:xfrm>
                <a:off x="3700" y="2853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Freeform 406"/>
              <p:cNvSpPr>
                <a:spLocks/>
              </p:cNvSpPr>
              <p:nvPr/>
            </p:nvSpPr>
            <p:spPr bwMode="auto">
              <a:xfrm>
                <a:off x="3754" y="277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Freeform 407"/>
              <p:cNvSpPr>
                <a:spLocks/>
              </p:cNvSpPr>
              <p:nvPr/>
            </p:nvSpPr>
            <p:spPr bwMode="auto">
              <a:xfrm>
                <a:off x="3803" y="2693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Freeform 408"/>
              <p:cNvSpPr>
                <a:spLocks/>
              </p:cNvSpPr>
              <p:nvPr/>
            </p:nvSpPr>
            <p:spPr bwMode="auto">
              <a:xfrm>
                <a:off x="3852" y="2604"/>
                <a:ext cx="29" cy="3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2"/>
                  </a:cxn>
                  <a:cxn ang="0">
                    <a:pos x="0" y="32"/>
                  </a:cxn>
                  <a:cxn ang="0">
                    <a:pos x="14" y="0"/>
                  </a:cxn>
                </a:cxnLst>
                <a:rect l="0" t="0" r="r" b="b"/>
                <a:pathLst>
                  <a:path w="29" h="32">
                    <a:moveTo>
                      <a:pt x="14" y="0"/>
                    </a:moveTo>
                    <a:lnTo>
                      <a:pt x="29" y="32"/>
                    </a:lnTo>
                    <a:lnTo>
                      <a:pt x="0" y="3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Freeform 409"/>
              <p:cNvSpPr>
                <a:spLocks/>
              </p:cNvSpPr>
              <p:nvPr/>
            </p:nvSpPr>
            <p:spPr bwMode="auto">
              <a:xfrm>
                <a:off x="3905" y="2516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Freeform 410"/>
              <p:cNvSpPr>
                <a:spLocks/>
              </p:cNvSpPr>
              <p:nvPr/>
            </p:nvSpPr>
            <p:spPr bwMode="auto">
              <a:xfrm>
                <a:off x="3954" y="2428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Freeform 411"/>
              <p:cNvSpPr>
                <a:spLocks/>
              </p:cNvSpPr>
              <p:nvPr/>
            </p:nvSpPr>
            <p:spPr bwMode="auto">
              <a:xfrm>
                <a:off x="4008" y="2345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Freeform 412"/>
              <p:cNvSpPr>
                <a:spLocks/>
              </p:cNvSpPr>
              <p:nvPr/>
            </p:nvSpPr>
            <p:spPr bwMode="auto">
              <a:xfrm>
                <a:off x="4056" y="2262"/>
                <a:ext cx="30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30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Freeform 413"/>
              <p:cNvSpPr>
                <a:spLocks/>
              </p:cNvSpPr>
              <p:nvPr/>
            </p:nvSpPr>
            <p:spPr bwMode="auto">
              <a:xfrm>
                <a:off x="4105" y="2190"/>
                <a:ext cx="29" cy="3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5" y="0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Freeform 414"/>
              <p:cNvSpPr>
                <a:spLocks/>
              </p:cNvSpPr>
              <p:nvPr/>
            </p:nvSpPr>
            <p:spPr bwMode="auto">
              <a:xfrm>
                <a:off x="4159" y="2102"/>
                <a:ext cx="29" cy="3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9" y="31"/>
                  </a:cxn>
                  <a:cxn ang="0">
                    <a:pos x="0" y="31"/>
                  </a:cxn>
                  <a:cxn ang="0">
                    <a:pos x="14" y="0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29" y="31"/>
                    </a:lnTo>
                    <a:lnTo>
                      <a:pt x="0" y="3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Rectangle 415"/>
              <p:cNvSpPr>
                <a:spLocks noChangeArrowheads="1"/>
              </p:cNvSpPr>
              <p:nvPr/>
            </p:nvSpPr>
            <p:spPr bwMode="auto">
              <a:xfrm>
                <a:off x="2837" y="3491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416"/>
              <p:cNvSpPr>
                <a:spLocks noChangeShapeType="1"/>
              </p:cNvSpPr>
              <p:nvPr/>
            </p:nvSpPr>
            <p:spPr bwMode="auto">
              <a:xfrm flipH="1" flipV="1">
                <a:off x="2842" y="3496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417"/>
              <p:cNvSpPr>
                <a:spLocks noChangeShapeType="1"/>
              </p:cNvSpPr>
              <p:nvPr/>
            </p:nvSpPr>
            <p:spPr bwMode="auto">
              <a:xfrm>
                <a:off x="2857" y="3512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Line 418"/>
              <p:cNvSpPr>
                <a:spLocks noChangeShapeType="1"/>
              </p:cNvSpPr>
              <p:nvPr/>
            </p:nvSpPr>
            <p:spPr bwMode="auto">
              <a:xfrm flipH="1">
                <a:off x="2842" y="3512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Line 419"/>
              <p:cNvSpPr>
                <a:spLocks noChangeShapeType="1"/>
              </p:cNvSpPr>
              <p:nvPr/>
            </p:nvSpPr>
            <p:spPr bwMode="auto">
              <a:xfrm flipV="1">
                <a:off x="2857" y="3496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Rectangle 420"/>
              <p:cNvSpPr>
                <a:spLocks noChangeArrowheads="1"/>
              </p:cNvSpPr>
              <p:nvPr/>
            </p:nvSpPr>
            <p:spPr bwMode="auto">
              <a:xfrm>
                <a:off x="2886" y="3460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4" name="Line 421"/>
              <p:cNvSpPr>
                <a:spLocks noChangeShapeType="1"/>
              </p:cNvSpPr>
              <p:nvPr/>
            </p:nvSpPr>
            <p:spPr bwMode="auto">
              <a:xfrm flipH="1" flipV="1">
                <a:off x="2891" y="3465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422"/>
              <p:cNvSpPr>
                <a:spLocks noChangeShapeType="1"/>
              </p:cNvSpPr>
              <p:nvPr/>
            </p:nvSpPr>
            <p:spPr bwMode="auto">
              <a:xfrm>
                <a:off x="2906" y="3481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Line 423"/>
              <p:cNvSpPr>
                <a:spLocks noChangeShapeType="1"/>
              </p:cNvSpPr>
              <p:nvPr/>
            </p:nvSpPr>
            <p:spPr bwMode="auto">
              <a:xfrm flipH="1">
                <a:off x="2891" y="3481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Line 424"/>
              <p:cNvSpPr>
                <a:spLocks noChangeShapeType="1"/>
              </p:cNvSpPr>
              <p:nvPr/>
            </p:nvSpPr>
            <p:spPr bwMode="auto">
              <a:xfrm flipV="1">
                <a:off x="2906" y="3465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Rectangle 425"/>
              <p:cNvSpPr>
                <a:spLocks noChangeArrowheads="1"/>
              </p:cNvSpPr>
              <p:nvPr/>
            </p:nvSpPr>
            <p:spPr bwMode="auto">
              <a:xfrm>
                <a:off x="2940" y="3429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426"/>
              <p:cNvSpPr>
                <a:spLocks noChangeShapeType="1"/>
              </p:cNvSpPr>
              <p:nvPr/>
            </p:nvSpPr>
            <p:spPr bwMode="auto">
              <a:xfrm flipH="1" flipV="1">
                <a:off x="2945" y="3434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Line 427"/>
              <p:cNvSpPr>
                <a:spLocks noChangeShapeType="1"/>
              </p:cNvSpPr>
              <p:nvPr/>
            </p:nvSpPr>
            <p:spPr bwMode="auto">
              <a:xfrm>
                <a:off x="2959" y="344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Line 428"/>
              <p:cNvSpPr>
                <a:spLocks noChangeShapeType="1"/>
              </p:cNvSpPr>
              <p:nvPr/>
            </p:nvSpPr>
            <p:spPr bwMode="auto">
              <a:xfrm flipH="1">
                <a:off x="2945" y="3449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429"/>
              <p:cNvSpPr>
                <a:spLocks noChangeShapeType="1"/>
              </p:cNvSpPr>
              <p:nvPr/>
            </p:nvSpPr>
            <p:spPr bwMode="auto">
              <a:xfrm flipV="1">
                <a:off x="2959" y="3434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Rectangle 430"/>
              <p:cNvSpPr>
                <a:spLocks noChangeArrowheads="1"/>
              </p:cNvSpPr>
              <p:nvPr/>
            </p:nvSpPr>
            <p:spPr bwMode="auto">
              <a:xfrm>
                <a:off x="2988" y="3398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Line 431"/>
              <p:cNvSpPr>
                <a:spLocks noChangeShapeType="1"/>
              </p:cNvSpPr>
              <p:nvPr/>
            </p:nvSpPr>
            <p:spPr bwMode="auto">
              <a:xfrm flipH="1" flipV="1">
                <a:off x="2993" y="3403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" name="Line 432"/>
              <p:cNvSpPr>
                <a:spLocks noChangeShapeType="1"/>
              </p:cNvSpPr>
              <p:nvPr/>
            </p:nvSpPr>
            <p:spPr bwMode="auto">
              <a:xfrm>
                <a:off x="3008" y="3418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Line 433"/>
              <p:cNvSpPr>
                <a:spLocks noChangeShapeType="1"/>
              </p:cNvSpPr>
              <p:nvPr/>
            </p:nvSpPr>
            <p:spPr bwMode="auto">
              <a:xfrm flipH="1">
                <a:off x="2993" y="3418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Line 434"/>
              <p:cNvSpPr>
                <a:spLocks noChangeShapeType="1"/>
              </p:cNvSpPr>
              <p:nvPr/>
            </p:nvSpPr>
            <p:spPr bwMode="auto">
              <a:xfrm flipV="1">
                <a:off x="3008" y="3403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Rectangle 435"/>
              <p:cNvSpPr>
                <a:spLocks noChangeArrowheads="1"/>
              </p:cNvSpPr>
              <p:nvPr/>
            </p:nvSpPr>
            <p:spPr bwMode="auto">
              <a:xfrm>
                <a:off x="3037" y="3356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436"/>
              <p:cNvSpPr>
                <a:spLocks noChangeShapeType="1"/>
              </p:cNvSpPr>
              <p:nvPr/>
            </p:nvSpPr>
            <p:spPr bwMode="auto">
              <a:xfrm flipH="1" flipV="1">
                <a:off x="3042" y="336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437"/>
              <p:cNvSpPr>
                <a:spLocks noChangeShapeType="1"/>
              </p:cNvSpPr>
              <p:nvPr/>
            </p:nvSpPr>
            <p:spPr bwMode="auto">
              <a:xfrm>
                <a:off x="3057" y="3377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Line 438"/>
              <p:cNvSpPr>
                <a:spLocks noChangeShapeType="1"/>
              </p:cNvSpPr>
              <p:nvPr/>
            </p:nvSpPr>
            <p:spPr bwMode="auto">
              <a:xfrm flipH="1">
                <a:off x="3042" y="3377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Line 439"/>
              <p:cNvSpPr>
                <a:spLocks noChangeShapeType="1"/>
              </p:cNvSpPr>
              <p:nvPr/>
            </p:nvSpPr>
            <p:spPr bwMode="auto">
              <a:xfrm flipV="1">
                <a:off x="3057" y="336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Rectangle 440"/>
              <p:cNvSpPr>
                <a:spLocks noChangeArrowheads="1"/>
              </p:cNvSpPr>
              <p:nvPr/>
            </p:nvSpPr>
            <p:spPr bwMode="auto">
              <a:xfrm>
                <a:off x="3091" y="3315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Line 441"/>
              <p:cNvSpPr>
                <a:spLocks noChangeShapeType="1"/>
              </p:cNvSpPr>
              <p:nvPr/>
            </p:nvSpPr>
            <p:spPr bwMode="auto">
              <a:xfrm flipH="1" flipV="1">
                <a:off x="3096" y="3320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Line 442"/>
              <p:cNvSpPr>
                <a:spLocks noChangeShapeType="1"/>
              </p:cNvSpPr>
              <p:nvPr/>
            </p:nvSpPr>
            <p:spPr bwMode="auto">
              <a:xfrm>
                <a:off x="3110" y="3335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443"/>
              <p:cNvSpPr>
                <a:spLocks noChangeShapeType="1"/>
              </p:cNvSpPr>
              <p:nvPr/>
            </p:nvSpPr>
            <p:spPr bwMode="auto">
              <a:xfrm flipH="1">
                <a:off x="3096" y="3335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444"/>
              <p:cNvSpPr>
                <a:spLocks noChangeShapeType="1"/>
              </p:cNvSpPr>
              <p:nvPr/>
            </p:nvSpPr>
            <p:spPr bwMode="auto">
              <a:xfrm flipV="1">
                <a:off x="3110" y="3320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Rectangle 445"/>
              <p:cNvSpPr>
                <a:spLocks noChangeArrowheads="1"/>
              </p:cNvSpPr>
              <p:nvPr/>
            </p:nvSpPr>
            <p:spPr bwMode="auto">
              <a:xfrm>
                <a:off x="3140" y="3268"/>
                <a:ext cx="43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Line 446"/>
              <p:cNvSpPr>
                <a:spLocks noChangeShapeType="1"/>
              </p:cNvSpPr>
              <p:nvPr/>
            </p:nvSpPr>
            <p:spPr bwMode="auto">
              <a:xfrm flipH="1" flipV="1">
                <a:off x="3144" y="3273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447"/>
              <p:cNvSpPr>
                <a:spLocks noChangeShapeType="1"/>
              </p:cNvSpPr>
              <p:nvPr/>
            </p:nvSpPr>
            <p:spPr bwMode="auto">
              <a:xfrm>
                <a:off x="3159" y="3289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Line 448"/>
              <p:cNvSpPr>
                <a:spLocks noChangeShapeType="1"/>
              </p:cNvSpPr>
              <p:nvPr/>
            </p:nvSpPr>
            <p:spPr bwMode="auto">
              <a:xfrm flipH="1">
                <a:off x="3144" y="3289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449"/>
              <p:cNvSpPr>
                <a:spLocks noChangeShapeType="1"/>
              </p:cNvSpPr>
              <p:nvPr/>
            </p:nvSpPr>
            <p:spPr bwMode="auto">
              <a:xfrm flipV="1">
                <a:off x="3159" y="3273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Rectangle 450"/>
              <p:cNvSpPr>
                <a:spLocks noChangeArrowheads="1"/>
              </p:cNvSpPr>
              <p:nvPr/>
            </p:nvSpPr>
            <p:spPr bwMode="auto">
              <a:xfrm>
                <a:off x="3193" y="3216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Line 451"/>
              <p:cNvSpPr>
                <a:spLocks noChangeShapeType="1"/>
              </p:cNvSpPr>
              <p:nvPr/>
            </p:nvSpPr>
            <p:spPr bwMode="auto">
              <a:xfrm flipH="1" flipV="1">
                <a:off x="3198" y="322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Line 452"/>
              <p:cNvSpPr>
                <a:spLocks noChangeShapeType="1"/>
              </p:cNvSpPr>
              <p:nvPr/>
            </p:nvSpPr>
            <p:spPr bwMode="auto">
              <a:xfrm>
                <a:off x="3213" y="3237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Line 453"/>
              <p:cNvSpPr>
                <a:spLocks noChangeShapeType="1"/>
              </p:cNvSpPr>
              <p:nvPr/>
            </p:nvSpPr>
            <p:spPr bwMode="auto">
              <a:xfrm flipH="1">
                <a:off x="3198" y="3237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Line 454"/>
              <p:cNvSpPr>
                <a:spLocks noChangeShapeType="1"/>
              </p:cNvSpPr>
              <p:nvPr/>
            </p:nvSpPr>
            <p:spPr bwMode="auto">
              <a:xfrm flipV="1">
                <a:off x="3213" y="322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Rectangle 455"/>
              <p:cNvSpPr>
                <a:spLocks noChangeArrowheads="1"/>
              </p:cNvSpPr>
              <p:nvPr/>
            </p:nvSpPr>
            <p:spPr bwMode="auto">
              <a:xfrm>
                <a:off x="3242" y="3154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Line 456"/>
              <p:cNvSpPr>
                <a:spLocks noChangeShapeType="1"/>
              </p:cNvSpPr>
              <p:nvPr/>
            </p:nvSpPr>
            <p:spPr bwMode="auto">
              <a:xfrm flipH="1" flipV="1">
                <a:off x="3247" y="315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Line 457"/>
              <p:cNvSpPr>
                <a:spLocks noChangeShapeType="1"/>
              </p:cNvSpPr>
              <p:nvPr/>
            </p:nvSpPr>
            <p:spPr bwMode="auto">
              <a:xfrm>
                <a:off x="3262" y="3175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Line 458"/>
              <p:cNvSpPr>
                <a:spLocks noChangeShapeType="1"/>
              </p:cNvSpPr>
              <p:nvPr/>
            </p:nvSpPr>
            <p:spPr bwMode="auto">
              <a:xfrm flipH="1">
                <a:off x="3247" y="3175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Line 459"/>
              <p:cNvSpPr>
                <a:spLocks noChangeShapeType="1"/>
              </p:cNvSpPr>
              <p:nvPr/>
            </p:nvSpPr>
            <p:spPr bwMode="auto">
              <a:xfrm flipV="1">
                <a:off x="3262" y="3159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Rectangle 460"/>
              <p:cNvSpPr>
                <a:spLocks noChangeArrowheads="1"/>
              </p:cNvSpPr>
              <p:nvPr/>
            </p:nvSpPr>
            <p:spPr bwMode="auto">
              <a:xfrm>
                <a:off x="3291" y="3076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Line 461"/>
              <p:cNvSpPr>
                <a:spLocks noChangeShapeType="1"/>
              </p:cNvSpPr>
              <p:nvPr/>
            </p:nvSpPr>
            <p:spPr bwMode="auto">
              <a:xfrm flipH="1" flipV="1">
                <a:off x="3296" y="308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Line 462"/>
              <p:cNvSpPr>
                <a:spLocks noChangeShapeType="1"/>
              </p:cNvSpPr>
              <p:nvPr/>
            </p:nvSpPr>
            <p:spPr bwMode="auto">
              <a:xfrm>
                <a:off x="3310" y="3097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Line 463"/>
              <p:cNvSpPr>
                <a:spLocks noChangeShapeType="1"/>
              </p:cNvSpPr>
              <p:nvPr/>
            </p:nvSpPr>
            <p:spPr bwMode="auto">
              <a:xfrm flipH="1">
                <a:off x="3296" y="3097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Line 464"/>
              <p:cNvSpPr>
                <a:spLocks noChangeShapeType="1"/>
              </p:cNvSpPr>
              <p:nvPr/>
            </p:nvSpPr>
            <p:spPr bwMode="auto">
              <a:xfrm flipV="1">
                <a:off x="3310" y="308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Rectangle 465"/>
              <p:cNvSpPr>
                <a:spLocks noChangeArrowheads="1"/>
              </p:cNvSpPr>
              <p:nvPr/>
            </p:nvSpPr>
            <p:spPr bwMode="auto">
              <a:xfrm>
                <a:off x="3344" y="2998"/>
                <a:ext cx="44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Line 466"/>
              <p:cNvSpPr>
                <a:spLocks noChangeShapeType="1"/>
              </p:cNvSpPr>
              <p:nvPr/>
            </p:nvSpPr>
            <p:spPr bwMode="auto">
              <a:xfrm flipH="1" flipV="1">
                <a:off x="3349" y="3004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Line 467"/>
              <p:cNvSpPr>
                <a:spLocks noChangeShapeType="1"/>
              </p:cNvSpPr>
              <p:nvPr/>
            </p:nvSpPr>
            <p:spPr bwMode="auto">
              <a:xfrm>
                <a:off x="3364" y="301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Line 468"/>
              <p:cNvSpPr>
                <a:spLocks noChangeShapeType="1"/>
              </p:cNvSpPr>
              <p:nvPr/>
            </p:nvSpPr>
            <p:spPr bwMode="auto">
              <a:xfrm flipH="1">
                <a:off x="3349" y="3019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Line 469"/>
              <p:cNvSpPr>
                <a:spLocks noChangeShapeType="1"/>
              </p:cNvSpPr>
              <p:nvPr/>
            </p:nvSpPr>
            <p:spPr bwMode="auto">
              <a:xfrm flipV="1">
                <a:off x="3364" y="3004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Rectangle 470"/>
              <p:cNvSpPr>
                <a:spLocks noChangeArrowheads="1"/>
              </p:cNvSpPr>
              <p:nvPr/>
            </p:nvSpPr>
            <p:spPr bwMode="auto">
              <a:xfrm>
                <a:off x="3393" y="2921"/>
                <a:ext cx="44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Line 471"/>
              <p:cNvSpPr>
                <a:spLocks noChangeShapeType="1"/>
              </p:cNvSpPr>
              <p:nvPr/>
            </p:nvSpPr>
            <p:spPr bwMode="auto">
              <a:xfrm flipH="1" flipV="1">
                <a:off x="3398" y="2926"/>
                <a:ext cx="15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Line 472"/>
              <p:cNvSpPr>
                <a:spLocks noChangeShapeType="1"/>
              </p:cNvSpPr>
              <p:nvPr/>
            </p:nvSpPr>
            <p:spPr bwMode="auto">
              <a:xfrm>
                <a:off x="3413" y="2941"/>
                <a:ext cx="14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Line 473"/>
              <p:cNvSpPr>
                <a:spLocks noChangeShapeType="1"/>
              </p:cNvSpPr>
              <p:nvPr/>
            </p:nvSpPr>
            <p:spPr bwMode="auto">
              <a:xfrm flipH="1">
                <a:off x="3398" y="2941"/>
                <a:ext cx="15" cy="16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Line 474"/>
              <p:cNvSpPr>
                <a:spLocks noChangeShapeType="1"/>
              </p:cNvSpPr>
              <p:nvPr/>
            </p:nvSpPr>
            <p:spPr bwMode="auto">
              <a:xfrm flipV="1">
                <a:off x="3413" y="2926"/>
                <a:ext cx="14" cy="15"/>
              </a:xfrm>
              <a:prstGeom prst="line">
                <a:avLst/>
              </a:prstGeom>
              <a:no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" name="Rectangle 475"/>
            <p:cNvSpPr>
              <a:spLocks noChangeArrowheads="1"/>
            </p:cNvSpPr>
            <p:nvPr/>
          </p:nvSpPr>
          <p:spPr bwMode="auto">
            <a:xfrm>
              <a:off x="3442" y="2833"/>
              <a:ext cx="44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Line 476"/>
            <p:cNvSpPr>
              <a:spLocks noChangeShapeType="1"/>
            </p:cNvSpPr>
            <p:nvPr/>
          </p:nvSpPr>
          <p:spPr bwMode="auto">
            <a:xfrm flipH="1" flipV="1">
              <a:off x="3447" y="2838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477"/>
            <p:cNvSpPr>
              <a:spLocks noChangeShapeType="1"/>
            </p:cNvSpPr>
            <p:nvPr/>
          </p:nvSpPr>
          <p:spPr bwMode="auto">
            <a:xfrm>
              <a:off x="3461" y="2853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478"/>
            <p:cNvSpPr>
              <a:spLocks noChangeShapeType="1"/>
            </p:cNvSpPr>
            <p:nvPr/>
          </p:nvSpPr>
          <p:spPr bwMode="auto">
            <a:xfrm flipH="1">
              <a:off x="3447" y="2853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479"/>
            <p:cNvSpPr>
              <a:spLocks noChangeShapeType="1"/>
            </p:cNvSpPr>
            <p:nvPr/>
          </p:nvSpPr>
          <p:spPr bwMode="auto">
            <a:xfrm flipV="1">
              <a:off x="3461" y="2838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Rectangle 480"/>
            <p:cNvSpPr>
              <a:spLocks noChangeArrowheads="1"/>
            </p:cNvSpPr>
            <p:nvPr/>
          </p:nvSpPr>
          <p:spPr bwMode="auto">
            <a:xfrm>
              <a:off x="3496" y="2744"/>
              <a:ext cx="43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481"/>
            <p:cNvSpPr>
              <a:spLocks noChangeShapeType="1"/>
            </p:cNvSpPr>
            <p:nvPr/>
          </p:nvSpPr>
          <p:spPr bwMode="auto">
            <a:xfrm flipH="1" flipV="1">
              <a:off x="3500" y="2750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482"/>
            <p:cNvSpPr>
              <a:spLocks noChangeShapeType="1"/>
            </p:cNvSpPr>
            <p:nvPr/>
          </p:nvSpPr>
          <p:spPr bwMode="auto">
            <a:xfrm>
              <a:off x="3515" y="276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483"/>
            <p:cNvSpPr>
              <a:spLocks noChangeShapeType="1"/>
            </p:cNvSpPr>
            <p:nvPr/>
          </p:nvSpPr>
          <p:spPr bwMode="auto">
            <a:xfrm flipH="1">
              <a:off x="3500" y="276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484"/>
            <p:cNvSpPr>
              <a:spLocks noChangeShapeType="1"/>
            </p:cNvSpPr>
            <p:nvPr/>
          </p:nvSpPr>
          <p:spPr bwMode="auto">
            <a:xfrm flipV="1">
              <a:off x="3515" y="2750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Rectangle 485"/>
            <p:cNvSpPr>
              <a:spLocks noChangeArrowheads="1"/>
            </p:cNvSpPr>
            <p:nvPr/>
          </p:nvSpPr>
          <p:spPr bwMode="auto">
            <a:xfrm>
              <a:off x="3544" y="2656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486"/>
            <p:cNvSpPr>
              <a:spLocks noChangeShapeType="1"/>
            </p:cNvSpPr>
            <p:nvPr/>
          </p:nvSpPr>
          <p:spPr bwMode="auto">
            <a:xfrm flipH="1" flipV="1">
              <a:off x="3549" y="2661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487"/>
            <p:cNvSpPr>
              <a:spLocks noChangeShapeType="1"/>
            </p:cNvSpPr>
            <p:nvPr/>
          </p:nvSpPr>
          <p:spPr bwMode="auto">
            <a:xfrm>
              <a:off x="3564" y="2677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488"/>
            <p:cNvSpPr>
              <a:spLocks noChangeShapeType="1"/>
            </p:cNvSpPr>
            <p:nvPr/>
          </p:nvSpPr>
          <p:spPr bwMode="auto">
            <a:xfrm flipH="1">
              <a:off x="3549" y="2677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489"/>
            <p:cNvSpPr>
              <a:spLocks noChangeShapeType="1"/>
            </p:cNvSpPr>
            <p:nvPr/>
          </p:nvSpPr>
          <p:spPr bwMode="auto">
            <a:xfrm flipV="1">
              <a:off x="3564" y="2661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Rectangle 490"/>
            <p:cNvSpPr>
              <a:spLocks noChangeArrowheads="1"/>
            </p:cNvSpPr>
            <p:nvPr/>
          </p:nvSpPr>
          <p:spPr bwMode="auto">
            <a:xfrm>
              <a:off x="3598" y="2553"/>
              <a:ext cx="44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491"/>
            <p:cNvSpPr>
              <a:spLocks noChangeShapeType="1"/>
            </p:cNvSpPr>
            <p:nvPr/>
          </p:nvSpPr>
          <p:spPr bwMode="auto">
            <a:xfrm flipH="1" flipV="1">
              <a:off x="3603" y="2558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492"/>
            <p:cNvSpPr>
              <a:spLocks noChangeShapeType="1"/>
            </p:cNvSpPr>
            <p:nvPr/>
          </p:nvSpPr>
          <p:spPr bwMode="auto">
            <a:xfrm>
              <a:off x="3617" y="2573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493"/>
            <p:cNvSpPr>
              <a:spLocks noChangeShapeType="1"/>
            </p:cNvSpPr>
            <p:nvPr/>
          </p:nvSpPr>
          <p:spPr bwMode="auto">
            <a:xfrm flipH="1">
              <a:off x="3603" y="2573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494"/>
            <p:cNvSpPr>
              <a:spLocks noChangeShapeType="1"/>
            </p:cNvSpPr>
            <p:nvPr/>
          </p:nvSpPr>
          <p:spPr bwMode="auto">
            <a:xfrm flipV="1">
              <a:off x="3617" y="2558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Rectangle 495"/>
            <p:cNvSpPr>
              <a:spLocks noChangeArrowheads="1"/>
            </p:cNvSpPr>
            <p:nvPr/>
          </p:nvSpPr>
          <p:spPr bwMode="auto">
            <a:xfrm>
              <a:off x="3647" y="2464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496"/>
            <p:cNvSpPr>
              <a:spLocks noChangeShapeType="1"/>
            </p:cNvSpPr>
            <p:nvPr/>
          </p:nvSpPr>
          <p:spPr bwMode="auto">
            <a:xfrm flipH="1" flipV="1">
              <a:off x="3652" y="2470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497"/>
            <p:cNvSpPr>
              <a:spLocks noChangeShapeType="1"/>
            </p:cNvSpPr>
            <p:nvPr/>
          </p:nvSpPr>
          <p:spPr bwMode="auto">
            <a:xfrm>
              <a:off x="3666" y="248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498"/>
            <p:cNvSpPr>
              <a:spLocks noChangeShapeType="1"/>
            </p:cNvSpPr>
            <p:nvPr/>
          </p:nvSpPr>
          <p:spPr bwMode="auto">
            <a:xfrm flipH="1">
              <a:off x="3652" y="2485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499"/>
            <p:cNvSpPr>
              <a:spLocks noChangeShapeType="1"/>
            </p:cNvSpPr>
            <p:nvPr/>
          </p:nvSpPr>
          <p:spPr bwMode="auto">
            <a:xfrm flipV="1">
              <a:off x="3666" y="2470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Rectangle 500"/>
            <p:cNvSpPr>
              <a:spLocks noChangeArrowheads="1"/>
            </p:cNvSpPr>
            <p:nvPr/>
          </p:nvSpPr>
          <p:spPr bwMode="auto">
            <a:xfrm>
              <a:off x="3696" y="2371"/>
              <a:ext cx="43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501"/>
            <p:cNvSpPr>
              <a:spLocks noChangeShapeType="1"/>
            </p:cNvSpPr>
            <p:nvPr/>
          </p:nvSpPr>
          <p:spPr bwMode="auto">
            <a:xfrm flipH="1" flipV="1">
              <a:off x="3700" y="2376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502"/>
            <p:cNvSpPr>
              <a:spLocks noChangeShapeType="1"/>
            </p:cNvSpPr>
            <p:nvPr/>
          </p:nvSpPr>
          <p:spPr bwMode="auto">
            <a:xfrm>
              <a:off x="3715" y="2392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503"/>
            <p:cNvSpPr>
              <a:spLocks noChangeShapeType="1"/>
            </p:cNvSpPr>
            <p:nvPr/>
          </p:nvSpPr>
          <p:spPr bwMode="auto">
            <a:xfrm flipH="1">
              <a:off x="3700" y="2392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504"/>
            <p:cNvSpPr>
              <a:spLocks noChangeShapeType="1"/>
            </p:cNvSpPr>
            <p:nvPr/>
          </p:nvSpPr>
          <p:spPr bwMode="auto">
            <a:xfrm flipV="1">
              <a:off x="3715" y="2376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Rectangle 505"/>
            <p:cNvSpPr>
              <a:spLocks noChangeArrowheads="1"/>
            </p:cNvSpPr>
            <p:nvPr/>
          </p:nvSpPr>
          <p:spPr bwMode="auto">
            <a:xfrm>
              <a:off x="3749" y="2283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506"/>
            <p:cNvSpPr>
              <a:spLocks noChangeShapeType="1"/>
            </p:cNvSpPr>
            <p:nvPr/>
          </p:nvSpPr>
          <p:spPr bwMode="auto">
            <a:xfrm flipH="1" flipV="1">
              <a:off x="3754" y="2288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507"/>
            <p:cNvSpPr>
              <a:spLocks noChangeShapeType="1"/>
            </p:cNvSpPr>
            <p:nvPr/>
          </p:nvSpPr>
          <p:spPr bwMode="auto">
            <a:xfrm>
              <a:off x="3769" y="2304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508"/>
            <p:cNvSpPr>
              <a:spLocks noChangeShapeType="1"/>
            </p:cNvSpPr>
            <p:nvPr/>
          </p:nvSpPr>
          <p:spPr bwMode="auto">
            <a:xfrm flipH="1">
              <a:off x="3754" y="2304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509"/>
            <p:cNvSpPr>
              <a:spLocks noChangeShapeType="1"/>
            </p:cNvSpPr>
            <p:nvPr/>
          </p:nvSpPr>
          <p:spPr bwMode="auto">
            <a:xfrm flipV="1">
              <a:off x="3769" y="2288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Rectangle 510"/>
            <p:cNvSpPr>
              <a:spLocks noChangeArrowheads="1"/>
            </p:cNvSpPr>
            <p:nvPr/>
          </p:nvSpPr>
          <p:spPr bwMode="auto">
            <a:xfrm>
              <a:off x="3798" y="2200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511"/>
            <p:cNvSpPr>
              <a:spLocks noChangeShapeType="1"/>
            </p:cNvSpPr>
            <p:nvPr/>
          </p:nvSpPr>
          <p:spPr bwMode="auto">
            <a:xfrm flipH="1" flipV="1">
              <a:off x="3803" y="2205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512"/>
            <p:cNvSpPr>
              <a:spLocks noChangeShapeType="1"/>
            </p:cNvSpPr>
            <p:nvPr/>
          </p:nvSpPr>
          <p:spPr bwMode="auto">
            <a:xfrm>
              <a:off x="3817" y="2221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513"/>
            <p:cNvSpPr>
              <a:spLocks noChangeShapeType="1"/>
            </p:cNvSpPr>
            <p:nvPr/>
          </p:nvSpPr>
          <p:spPr bwMode="auto">
            <a:xfrm flipH="1">
              <a:off x="3803" y="2221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514"/>
            <p:cNvSpPr>
              <a:spLocks noChangeShapeType="1"/>
            </p:cNvSpPr>
            <p:nvPr/>
          </p:nvSpPr>
          <p:spPr bwMode="auto">
            <a:xfrm flipV="1">
              <a:off x="3817" y="2205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Rectangle 515"/>
            <p:cNvSpPr>
              <a:spLocks noChangeArrowheads="1"/>
            </p:cNvSpPr>
            <p:nvPr/>
          </p:nvSpPr>
          <p:spPr bwMode="auto">
            <a:xfrm>
              <a:off x="3847" y="2091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516"/>
            <p:cNvSpPr>
              <a:spLocks noChangeShapeType="1"/>
            </p:cNvSpPr>
            <p:nvPr/>
          </p:nvSpPr>
          <p:spPr bwMode="auto">
            <a:xfrm flipH="1" flipV="1">
              <a:off x="3852" y="2096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517"/>
            <p:cNvSpPr>
              <a:spLocks noChangeShapeType="1"/>
            </p:cNvSpPr>
            <p:nvPr/>
          </p:nvSpPr>
          <p:spPr bwMode="auto">
            <a:xfrm>
              <a:off x="3866" y="2112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518"/>
            <p:cNvSpPr>
              <a:spLocks noChangeShapeType="1"/>
            </p:cNvSpPr>
            <p:nvPr/>
          </p:nvSpPr>
          <p:spPr bwMode="auto">
            <a:xfrm flipH="1">
              <a:off x="3852" y="2112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519"/>
            <p:cNvSpPr>
              <a:spLocks noChangeShapeType="1"/>
            </p:cNvSpPr>
            <p:nvPr/>
          </p:nvSpPr>
          <p:spPr bwMode="auto">
            <a:xfrm flipV="1">
              <a:off x="3866" y="2096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Rectangle 520"/>
            <p:cNvSpPr>
              <a:spLocks noChangeArrowheads="1"/>
            </p:cNvSpPr>
            <p:nvPr/>
          </p:nvSpPr>
          <p:spPr bwMode="auto">
            <a:xfrm>
              <a:off x="3008" y="1818"/>
              <a:ext cx="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fr-FR"/>
            </a:p>
          </p:txBody>
        </p:sp>
        <p:sp>
          <p:nvSpPr>
            <p:cNvPr id="52" name="Rectangle 521"/>
            <p:cNvSpPr>
              <a:spLocks noChangeArrowheads="1"/>
            </p:cNvSpPr>
            <p:nvPr/>
          </p:nvSpPr>
          <p:spPr bwMode="auto">
            <a:xfrm>
              <a:off x="2267" y="3569"/>
              <a:ext cx="318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1,0E-02</a:t>
              </a:r>
              <a:endParaRPr lang="fr-FR"/>
            </a:p>
          </p:txBody>
        </p:sp>
        <p:sp>
          <p:nvSpPr>
            <p:cNvPr id="53" name="Rectangle 522"/>
            <p:cNvSpPr>
              <a:spLocks noChangeArrowheads="1"/>
            </p:cNvSpPr>
            <p:nvPr/>
          </p:nvSpPr>
          <p:spPr bwMode="auto">
            <a:xfrm>
              <a:off x="2267" y="3391"/>
              <a:ext cx="31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1,0E-01</a:t>
              </a:r>
              <a:endParaRPr lang="fr-FR"/>
            </a:p>
          </p:txBody>
        </p:sp>
        <p:sp>
          <p:nvSpPr>
            <p:cNvPr id="54" name="Rectangle 523"/>
            <p:cNvSpPr>
              <a:spLocks noChangeArrowheads="1"/>
            </p:cNvSpPr>
            <p:nvPr/>
          </p:nvSpPr>
          <p:spPr bwMode="auto">
            <a:xfrm>
              <a:off x="2247" y="3221"/>
              <a:ext cx="34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1,0E+00</a:t>
              </a:r>
              <a:endParaRPr lang="fr-FR"/>
            </a:p>
          </p:txBody>
        </p:sp>
        <p:sp>
          <p:nvSpPr>
            <p:cNvPr id="55" name="Rectangle 524"/>
            <p:cNvSpPr>
              <a:spLocks noChangeArrowheads="1"/>
            </p:cNvSpPr>
            <p:nvPr/>
          </p:nvSpPr>
          <p:spPr bwMode="auto">
            <a:xfrm>
              <a:off x="2247" y="3045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1,0E+01</a:t>
              </a:r>
              <a:endParaRPr lang="fr-FR"/>
            </a:p>
          </p:txBody>
        </p:sp>
        <p:sp>
          <p:nvSpPr>
            <p:cNvPr id="56" name="Rectangle 525"/>
            <p:cNvSpPr>
              <a:spLocks noChangeArrowheads="1"/>
            </p:cNvSpPr>
            <p:nvPr/>
          </p:nvSpPr>
          <p:spPr bwMode="auto">
            <a:xfrm>
              <a:off x="2247" y="2873"/>
              <a:ext cx="34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1,0E+02</a:t>
              </a:r>
              <a:endParaRPr lang="fr-FR"/>
            </a:p>
          </p:txBody>
        </p:sp>
        <p:sp>
          <p:nvSpPr>
            <p:cNvPr id="57" name="Rectangle 526"/>
            <p:cNvSpPr>
              <a:spLocks noChangeArrowheads="1"/>
            </p:cNvSpPr>
            <p:nvPr/>
          </p:nvSpPr>
          <p:spPr bwMode="auto">
            <a:xfrm>
              <a:off x="2247" y="2700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1,0E+03</a:t>
              </a:r>
              <a:endParaRPr lang="fr-FR"/>
            </a:p>
          </p:txBody>
        </p:sp>
        <p:sp>
          <p:nvSpPr>
            <p:cNvPr id="58" name="Rectangle 527"/>
            <p:cNvSpPr>
              <a:spLocks noChangeArrowheads="1"/>
            </p:cNvSpPr>
            <p:nvPr/>
          </p:nvSpPr>
          <p:spPr bwMode="auto">
            <a:xfrm>
              <a:off x="2247" y="2528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1,0E+04</a:t>
              </a:r>
              <a:endParaRPr lang="fr-FR"/>
            </a:p>
          </p:txBody>
        </p:sp>
        <p:sp>
          <p:nvSpPr>
            <p:cNvPr id="59" name="Rectangle 528"/>
            <p:cNvSpPr>
              <a:spLocks noChangeArrowheads="1"/>
            </p:cNvSpPr>
            <p:nvPr/>
          </p:nvSpPr>
          <p:spPr bwMode="auto">
            <a:xfrm>
              <a:off x="2247" y="2350"/>
              <a:ext cx="34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1,0E+05</a:t>
              </a:r>
              <a:endParaRPr lang="fr-FR"/>
            </a:p>
          </p:txBody>
        </p:sp>
        <p:sp>
          <p:nvSpPr>
            <p:cNvPr id="60" name="Rectangle 529"/>
            <p:cNvSpPr>
              <a:spLocks noChangeArrowheads="1"/>
            </p:cNvSpPr>
            <p:nvPr/>
          </p:nvSpPr>
          <p:spPr bwMode="auto">
            <a:xfrm>
              <a:off x="2247" y="2179"/>
              <a:ext cx="34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1,0E+06</a:t>
              </a:r>
              <a:endParaRPr lang="fr-FR"/>
            </a:p>
          </p:txBody>
        </p:sp>
        <p:sp>
          <p:nvSpPr>
            <p:cNvPr id="61" name="Rectangle 530"/>
            <p:cNvSpPr>
              <a:spLocks noChangeArrowheads="1"/>
            </p:cNvSpPr>
            <p:nvPr/>
          </p:nvSpPr>
          <p:spPr bwMode="auto">
            <a:xfrm>
              <a:off x="2247" y="2003"/>
              <a:ext cx="346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1,0E+07</a:t>
              </a:r>
              <a:endParaRPr lang="fr-FR"/>
            </a:p>
          </p:txBody>
        </p:sp>
        <p:sp>
          <p:nvSpPr>
            <p:cNvPr id="62" name="Rectangle 531"/>
            <p:cNvSpPr>
              <a:spLocks noChangeArrowheads="1"/>
            </p:cNvSpPr>
            <p:nvPr/>
          </p:nvSpPr>
          <p:spPr bwMode="auto">
            <a:xfrm>
              <a:off x="2584" y="3688"/>
              <a:ext cx="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0</a:t>
              </a:r>
              <a:endParaRPr lang="fr-FR"/>
            </a:p>
          </p:txBody>
        </p:sp>
        <p:sp>
          <p:nvSpPr>
            <p:cNvPr id="63" name="Rectangle 532"/>
            <p:cNvSpPr>
              <a:spLocks noChangeArrowheads="1"/>
            </p:cNvSpPr>
            <p:nvPr/>
          </p:nvSpPr>
          <p:spPr bwMode="auto">
            <a:xfrm>
              <a:off x="2945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200</a:t>
              </a:r>
              <a:endParaRPr lang="fr-FR"/>
            </a:p>
          </p:txBody>
        </p:sp>
        <p:sp>
          <p:nvSpPr>
            <p:cNvPr id="64" name="Rectangle 533"/>
            <p:cNvSpPr>
              <a:spLocks noChangeArrowheads="1"/>
            </p:cNvSpPr>
            <p:nvPr/>
          </p:nvSpPr>
          <p:spPr bwMode="auto">
            <a:xfrm>
              <a:off x="3349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400</a:t>
              </a:r>
              <a:endParaRPr lang="fr-FR"/>
            </a:p>
          </p:txBody>
        </p:sp>
        <p:sp>
          <p:nvSpPr>
            <p:cNvPr id="65" name="Rectangle 534"/>
            <p:cNvSpPr>
              <a:spLocks noChangeArrowheads="1"/>
            </p:cNvSpPr>
            <p:nvPr/>
          </p:nvSpPr>
          <p:spPr bwMode="auto">
            <a:xfrm>
              <a:off x="3754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600</a:t>
              </a:r>
              <a:endParaRPr lang="fr-FR"/>
            </a:p>
          </p:txBody>
        </p:sp>
        <p:sp>
          <p:nvSpPr>
            <p:cNvPr id="66" name="Rectangle 535"/>
            <p:cNvSpPr>
              <a:spLocks noChangeArrowheads="1"/>
            </p:cNvSpPr>
            <p:nvPr/>
          </p:nvSpPr>
          <p:spPr bwMode="auto">
            <a:xfrm>
              <a:off x="4159" y="3688"/>
              <a:ext cx="151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800</a:t>
              </a:r>
              <a:endParaRPr lang="fr-FR"/>
            </a:p>
          </p:txBody>
        </p:sp>
        <p:sp>
          <p:nvSpPr>
            <p:cNvPr id="67" name="Rectangle 536"/>
            <p:cNvSpPr>
              <a:spLocks noChangeArrowheads="1"/>
            </p:cNvSpPr>
            <p:nvPr/>
          </p:nvSpPr>
          <p:spPr bwMode="auto">
            <a:xfrm>
              <a:off x="4538" y="3688"/>
              <a:ext cx="202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>
                  <a:solidFill>
                    <a:srgbClr val="000000"/>
                  </a:solidFill>
                </a:rPr>
                <a:t>1000</a:t>
              </a:r>
              <a:endParaRPr lang="fr-FR"/>
            </a:p>
          </p:txBody>
        </p:sp>
        <p:sp>
          <p:nvSpPr>
            <p:cNvPr id="68" name="Rectangle 537"/>
            <p:cNvSpPr>
              <a:spLocks noChangeArrowheads="1"/>
            </p:cNvSpPr>
            <p:nvPr/>
          </p:nvSpPr>
          <p:spPr bwMode="auto">
            <a:xfrm>
              <a:off x="3349" y="3823"/>
              <a:ext cx="56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fr-FR"/>
            </a:p>
          </p:txBody>
        </p:sp>
        <p:sp>
          <p:nvSpPr>
            <p:cNvPr id="69" name="Rectangle 538"/>
            <p:cNvSpPr>
              <a:spLocks noChangeArrowheads="1"/>
            </p:cNvSpPr>
            <p:nvPr/>
          </p:nvSpPr>
          <p:spPr bwMode="auto">
            <a:xfrm>
              <a:off x="3404" y="3829"/>
              <a:ext cx="564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</a:rPr>
                <a:t>V THGEM (V)</a:t>
              </a:r>
              <a:endParaRPr lang="fr-FR"/>
            </a:p>
          </p:txBody>
        </p:sp>
        <p:sp>
          <p:nvSpPr>
            <p:cNvPr id="70" name="Rectangle 539"/>
            <p:cNvSpPr>
              <a:spLocks noChangeArrowheads="1"/>
            </p:cNvSpPr>
            <p:nvPr/>
          </p:nvSpPr>
          <p:spPr bwMode="auto">
            <a:xfrm rot="16200000">
              <a:off x="2056" y="2757"/>
              <a:ext cx="22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</a:rPr>
                <a:t>Gain</a:t>
              </a:r>
              <a:endParaRPr lang="fr-FR"/>
            </a:p>
          </p:txBody>
        </p:sp>
        <p:sp>
          <p:nvSpPr>
            <p:cNvPr id="71" name="Rectangle 540"/>
            <p:cNvSpPr>
              <a:spLocks noChangeArrowheads="1"/>
            </p:cNvSpPr>
            <p:nvPr/>
          </p:nvSpPr>
          <p:spPr bwMode="auto">
            <a:xfrm>
              <a:off x="3720" y="3045"/>
              <a:ext cx="839" cy="4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Line 541"/>
            <p:cNvSpPr>
              <a:spLocks noChangeShapeType="1"/>
            </p:cNvSpPr>
            <p:nvPr/>
          </p:nvSpPr>
          <p:spPr bwMode="auto">
            <a:xfrm>
              <a:off x="3744" y="3107"/>
              <a:ext cx="132" cy="0"/>
            </a:xfrm>
            <a:prstGeom prst="line">
              <a:avLst/>
            </a:prstGeom>
            <a:noFill/>
            <a:ln w="7938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Rectangle 542"/>
            <p:cNvSpPr>
              <a:spLocks noChangeArrowheads="1"/>
            </p:cNvSpPr>
            <p:nvPr/>
          </p:nvSpPr>
          <p:spPr bwMode="auto">
            <a:xfrm>
              <a:off x="3793" y="3092"/>
              <a:ext cx="24" cy="26"/>
            </a:xfrm>
            <a:prstGeom prst="rect">
              <a:avLst/>
            </a:prstGeom>
            <a:solidFill>
              <a:srgbClr val="FF00FF"/>
            </a:solidFill>
            <a:ln w="7938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Rectangle 543"/>
            <p:cNvSpPr>
              <a:spLocks noChangeArrowheads="1"/>
            </p:cNvSpPr>
            <p:nvPr/>
          </p:nvSpPr>
          <p:spPr bwMode="auto">
            <a:xfrm>
              <a:off x="3891" y="3061"/>
              <a:ext cx="930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MM = 330 NeCF4 10%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5" name="Line 544"/>
            <p:cNvSpPr>
              <a:spLocks noChangeShapeType="1"/>
            </p:cNvSpPr>
            <p:nvPr/>
          </p:nvSpPr>
          <p:spPr bwMode="auto">
            <a:xfrm>
              <a:off x="3744" y="3216"/>
              <a:ext cx="132" cy="0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545"/>
            <p:cNvSpPr>
              <a:spLocks/>
            </p:cNvSpPr>
            <p:nvPr/>
          </p:nvSpPr>
          <p:spPr bwMode="auto">
            <a:xfrm>
              <a:off x="3793" y="3201"/>
              <a:ext cx="29" cy="3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31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31">
                  <a:moveTo>
                    <a:pt x="15" y="0"/>
                  </a:moveTo>
                  <a:lnTo>
                    <a:pt x="29" y="15"/>
                  </a:lnTo>
                  <a:lnTo>
                    <a:pt x="15" y="31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80"/>
            </a:solidFill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Rectangle 546"/>
            <p:cNvSpPr>
              <a:spLocks noChangeArrowheads="1"/>
            </p:cNvSpPr>
            <p:nvPr/>
          </p:nvSpPr>
          <p:spPr bwMode="auto">
            <a:xfrm>
              <a:off x="3891" y="3169"/>
              <a:ext cx="880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MM = 290 NeCF4 5%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8" name="Line 547"/>
            <p:cNvSpPr>
              <a:spLocks noChangeShapeType="1"/>
            </p:cNvSpPr>
            <p:nvPr/>
          </p:nvSpPr>
          <p:spPr bwMode="auto">
            <a:xfrm>
              <a:off x="3744" y="3325"/>
              <a:ext cx="132" cy="0"/>
            </a:xfrm>
            <a:prstGeom prst="line">
              <a:avLst/>
            </a:prstGeom>
            <a:noFill/>
            <a:ln w="7938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548"/>
            <p:cNvSpPr>
              <a:spLocks/>
            </p:cNvSpPr>
            <p:nvPr/>
          </p:nvSpPr>
          <p:spPr bwMode="auto">
            <a:xfrm>
              <a:off x="3793" y="3309"/>
              <a:ext cx="29" cy="3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32"/>
                </a:cxn>
                <a:cxn ang="0">
                  <a:pos x="0" y="32"/>
                </a:cxn>
                <a:cxn ang="0">
                  <a:pos x="15" y="0"/>
                </a:cxn>
              </a:cxnLst>
              <a:rect l="0" t="0" r="r" b="b"/>
              <a:pathLst>
                <a:path w="29" h="32">
                  <a:moveTo>
                    <a:pt x="15" y="0"/>
                  </a:moveTo>
                  <a:lnTo>
                    <a:pt x="29" y="32"/>
                  </a:lnTo>
                  <a:lnTo>
                    <a:pt x="0" y="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Rectangle 549"/>
            <p:cNvSpPr>
              <a:spLocks noChangeArrowheads="1"/>
            </p:cNvSpPr>
            <p:nvPr/>
          </p:nvSpPr>
          <p:spPr bwMode="auto">
            <a:xfrm>
              <a:off x="3891" y="3278"/>
              <a:ext cx="919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DTHGEM NeCF4 10%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1" name="Line 550"/>
            <p:cNvSpPr>
              <a:spLocks noChangeShapeType="1"/>
            </p:cNvSpPr>
            <p:nvPr/>
          </p:nvSpPr>
          <p:spPr bwMode="auto">
            <a:xfrm>
              <a:off x="3744" y="3434"/>
              <a:ext cx="132" cy="0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Rectangle 551"/>
            <p:cNvSpPr>
              <a:spLocks noChangeArrowheads="1"/>
            </p:cNvSpPr>
            <p:nvPr/>
          </p:nvSpPr>
          <p:spPr bwMode="auto">
            <a:xfrm>
              <a:off x="3788" y="3413"/>
              <a:ext cx="44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552"/>
            <p:cNvSpPr>
              <a:spLocks noChangeShapeType="1"/>
            </p:cNvSpPr>
            <p:nvPr/>
          </p:nvSpPr>
          <p:spPr bwMode="auto">
            <a:xfrm flipH="1" flipV="1">
              <a:off x="3793" y="3418"/>
              <a:ext cx="15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553"/>
            <p:cNvSpPr>
              <a:spLocks noChangeShapeType="1"/>
            </p:cNvSpPr>
            <p:nvPr/>
          </p:nvSpPr>
          <p:spPr bwMode="auto">
            <a:xfrm>
              <a:off x="3808" y="3434"/>
              <a:ext cx="14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554"/>
            <p:cNvSpPr>
              <a:spLocks noChangeShapeType="1"/>
            </p:cNvSpPr>
            <p:nvPr/>
          </p:nvSpPr>
          <p:spPr bwMode="auto">
            <a:xfrm flipH="1">
              <a:off x="3793" y="3434"/>
              <a:ext cx="15" cy="15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555"/>
            <p:cNvSpPr>
              <a:spLocks noChangeShapeType="1"/>
            </p:cNvSpPr>
            <p:nvPr/>
          </p:nvSpPr>
          <p:spPr bwMode="auto">
            <a:xfrm flipV="1">
              <a:off x="3808" y="3418"/>
              <a:ext cx="14" cy="16"/>
            </a:xfrm>
            <a:prstGeom prst="line">
              <a:avLst/>
            </a:prstGeom>
            <a:noFill/>
            <a:ln w="7938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Rectangle 556"/>
            <p:cNvSpPr>
              <a:spLocks noChangeArrowheads="1"/>
            </p:cNvSpPr>
            <p:nvPr/>
          </p:nvSpPr>
          <p:spPr bwMode="auto">
            <a:xfrm>
              <a:off x="3891" y="3387"/>
              <a:ext cx="868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DTHGEM NeCF4 5%</a:t>
              </a:r>
              <a:endParaRPr lang="fr-FR" sz="10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488" name="Rectangle 7"/>
          <p:cNvSpPr>
            <a:spLocks noChangeArrowheads="1"/>
          </p:cNvSpPr>
          <p:nvPr/>
        </p:nvSpPr>
        <p:spPr bwMode="auto">
          <a:xfrm>
            <a:off x="0" y="1196975"/>
            <a:ext cx="9058275" cy="29527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600" b="1"/>
          </a:p>
        </p:txBody>
      </p:sp>
      <p:sp>
        <p:nvSpPr>
          <p:cNvPr id="489" name="Rectangle 5"/>
          <p:cNvSpPr>
            <a:spLocks noChangeArrowheads="1"/>
          </p:cNvSpPr>
          <p:nvPr/>
        </p:nvSpPr>
        <p:spPr bwMode="auto">
          <a:xfrm>
            <a:off x="1649413" y="14288"/>
            <a:ext cx="5494337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0" name="WordArt 6"/>
          <p:cNvSpPr>
            <a:spLocks noChangeArrowheads="1" noChangeShapeType="1" noTextEdit="1"/>
          </p:cNvSpPr>
          <p:nvPr/>
        </p:nvSpPr>
        <p:spPr bwMode="auto">
          <a:xfrm>
            <a:off x="1866900" y="90488"/>
            <a:ext cx="50101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Thick-GEM Multipliers (THGEM)</a:t>
            </a:r>
          </a:p>
        </p:txBody>
      </p:sp>
      <p:pic>
        <p:nvPicPr>
          <p:cNvPr id="491" name="Picture 8" descr="Capture_0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613" y="1995488"/>
            <a:ext cx="2141537" cy="163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492" name="Object 9"/>
          <p:cNvGraphicFramePr>
            <a:graphicFrameLocks noChangeAspect="1"/>
          </p:cNvGraphicFramePr>
          <p:nvPr/>
        </p:nvGraphicFramePr>
        <p:xfrm>
          <a:off x="331788" y="1958975"/>
          <a:ext cx="2165350" cy="1676400"/>
        </p:xfrm>
        <a:graphic>
          <a:graphicData uri="http://schemas.openxmlformats.org/presentationml/2006/ole">
            <p:oleObj spid="_x0000_s225282" name="Bitmap Image" r:id="rId4" imgW="3048426" imgH="2514286" progId="PBrush">
              <p:embed/>
            </p:oleObj>
          </a:graphicData>
        </a:graphic>
      </p:graphicFrame>
      <p:sp>
        <p:nvSpPr>
          <p:cNvPr id="493" name="Rectangle 10"/>
          <p:cNvSpPr>
            <a:spLocks noChangeArrowheads="1"/>
          </p:cNvSpPr>
          <p:nvPr/>
        </p:nvSpPr>
        <p:spPr bwMode="auto">
          <a:xfrm>
            <a:off x="3384550" y="1268413"/>
            <a:ext cx="3192463" cy="2638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4" name="Text Box 11"/>
          <p:cNvSpPr txBox="1">
            <a:spLocks noChangeArrowheads="1"/>
          </p:cNvSpPr>
          <p:nvPr/>
        </p:nvSpPr>
        <p:spPr bwMode="auto">
          <a:xfrm>
            <a:off x="174625" y="1296988"/>
            <a:ext cx="29479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STANDARD GEM</a:t>
            </a:r>
          </a:p>
          <a:p>
            <a:pPr algn="ctr"/>
            <a:r>
              <a:rPr lang="en-US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b="1" baseline="3000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GAIN IN SINGLE GEM</a:t>
            </a:r>
          </a:p>
        </p:txBody>
      </p:sp>
      <p:sp>
        <p:nvSpPr>
          <p:cNvPr id="495" name="Text Box 12"/>
          <p:cNvSpPr txBox="1">
            <a:spLocks noChangeArrowheads="1"/>
          </p:cNvSpPr>
          <p:nvPr/>
        </p:nvSpPr>
        <p:spPr bwMode="auto">
          <a:xfrm>
            <a:off x="3436938" y="1309688"/>
            <a:ext cx="29479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THGEM</a:t>
            </a:r>
          </a:p>
          <a:p>
            <a:pPr algn="ctr"/>
            <a:r>
              <a:rPr lang="en-US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  <a:r>
              <a:rPr lang="en-US" b="1" baseline="3000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gain in single-THGEM</a:t>
            </a:r>
          </a:p>
        </p:txBody>
      </p:sp>
      <p:sp>
        <p:nvSpPr>
          <p:cNvPr id="496" name="Line 13"/>
          <p:cNvSpPr>
            <a:spLocks noChangeShapeType="1"/>
          </p:cNvSpPr>
          <p:nvPr/>
        </p:nvSpPr>
        <p:spPr bwMode="auto">
          <a:xfrm rot="16200000">
            <a:off x="2979738" y="1868487"/>
            <a:ext cx="0" cy="2571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497" name="Group 14"/>
          <p:cNvGrpSpPr>
            <a:grpSpLocks/>
          </p:cNvGrpSpPr>
          <p:nvPr/>
        </p:nvGrpSpPr>
        <p:grpSpPr bwMode="auto">
          <a:xfrm>
            <a:off x="2836863" y="1971675"/>
            <a:ext cx="257175" cy="1649413"/>
            <a:chOff x="3119" y="1070"/>
            <a:chExt cx="144" cy="1336"/>
          </a:xfrm>
        </p:grpSpPr>
        <p:sp>
          <p:nvSpPr>
            <p:cNvPr id="498" name="Line 15"/>
            <p:cNvSpPr>
              <a:spLocks noChangeShapeType="1"/>
            </p:cNvSpPr>
            <p:nvPr/>
          </p:nvSpPr>
          <p:spPr bwMode="auto">
            <a:xfrm rot="-5400000">
              <a:off x="2530" y="1738"/>
              <a:ext cx="13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Line 16"/>
            <p:cNvSpPr>
              <a:spLocks noChangeShapeType="1"/>
            </p:cNvSpPr>
            <p:nvPr/>
          </p:nvSpPr>
          <p:spPr bwMode="auto">
            <a:xfrm rot="-5400000">
              <a:off x="3191" y="2334"/>
              <a:ext cx="0" cy="1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00" name="Text Box 17"/>
          <p:cNvSpPr txBox="1">
            <a:spLocks noChangeArrowheads="1"/>
          </p:cNvSpPr>
          <p:nvPr/>
        </p:nvSpPr>
        <p:spPr bwMode="auto">
          <a:xfrm>
            <a:off x="2581275" y="2527300"/>
            <a:ext cx="7286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cs typeface="Arial" charset="0"/>
              </a:rPr>
              <a:t>1 mm</a:t>
            </a:r>
          </a:p>
        </p:txBody>
      </p:sp>
      <p:sp>
        <p:nvSpPr>
          <p:cNvPr id="501" name="Line 18"/>
          <p:cNvSpPr>
            <a:spLocks noChangeShapeType="1"/>
          </p:cNvSpPr>
          <p:nvPr/>
        </p:nvSpPr>
        <p:spPr bwMode="auto">
          <a:xfrm>
            <a:off x="2517775" y="3638550"/>
            <a:ext cx="13255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02" name="Line 19"/>
          <p:cNvSpPr>
            <a:spLocks noChangeShapeType="1"/>
          </p:cNvSpPr>
          <p:nvPr/>
        </p:nvSpPr>
        <p:spPr bwMode="auto">
          <a:xfrm>
            <a:off x="2517775" y="1984375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03" name="Text Box 20"/>
          <p:cNvSpPr txBox="1">
            <a:spLocks noChangeArrowheads="1"/>
          </p:cNvSpPr>
          <p:nvPr/>
        </p:nvSpPr>
        <p:spPr bwMode="auto">
          <a:xfrm>
            <a:off x="5632450" y="3068638"/>
            <a:ext cx="1273175" cy="838200"/>
          </a:xfrm>
          <a:prstGeom prst="rect">
            <a:avLst/>
          </a:prstGeom>
          <a:solidFill>
            <a:srgbClr val="FFFF99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0.1 mm rim</a:t>
            </a:r>
          </a:p>
          <a:p>
            <a:pPr algn="ctr"/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prevent</a:t>
            </a:r>
          </a:p>
          <a:p>
            <a:pPr algn="ctr"/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discharges</a:t>
            </a:r>
          </a:p>
        </p:txBody>
      </p:sp>
      <p:sp>
        <p:nvSpPr>
          <p:cNvPr id="504" name="Line 21"/>
          <p:cNvSpPr>
            <a:spLocks noChangeShapeType="1"/>
          </p:cNvSpPr>
          <p:nvPr/>
        </p:nvSpPr>
        <p:spPr bwMode="auto">
          <a:xfrm flipH="1" flipV="1">
            <a:off x="5370513" y="3005138"/>
            <a:ext cx="260350" cy="3635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5" name="Rectangle 58"/>
          <p:cNvSpPr>
            <a:spLocks noChangeArrowheads="1"/>
          </p:cNvSpPr>
          <p:nvPr/>
        </p:nvSpPr>
        <p:spPr bwMode="auto">
          <a:xfrm>
            <a:off x="863600" y="549275"/>
            <a:ext cx="730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Arial" charset="0"/>
              </a:rPr>
              <a:t>Simple &amp; Robust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Arial" charset="0"/>
                <a:sym typeface="Wingdings" charset="2"/>
              </a:rPr>
              <a:t>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Arial" charset="0"/>
              </a:rPr>
              <a:t> Manufactured by standard PCB techniques </a:t>
            </a:r>
          </a:p>
          <a:p>
            <a:pPr algn="ctr"/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Arial" charset="0"/>
              </a:rPr>
              <a:t>of precise drilling in G-10 (and other materials) and Cu etching</a:t>
            </a:r>
          </a:p>
        </p:txBody>
      </p:sp>
      <p:sp>
        <p:nvSpPr>
          <p:cNvPr id="506" name="Text Box 59"/>
          <p:cNvSpPr txBox="1">
            <a:spLocks noChangeArrowheads="1"/>
          </p:cNvSpPr>
          <p:nvPr/>
        </p:nvSpPr>
        <p:spPr bwMode="auto">
          <a:xfrm>
            <a:off x="6878638" y="1570038"/>
            <a:ext cx="223043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groups developed</a:t>
            </a:r>
          </a:p>
          <a:p>
            <a:r>
              <a:rPr lang="en-US" sz="14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similar hole-multipliers:</a:t>
            </a:r>
          </a:p>
          <a:p>
            <a:endParaRPr lang="en-US" sz="14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-"/>
            </a:pPr>
            <a:r>
              <a:rPr lang="en-US" sz="14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Optimized GEM: </a:t>
            </a:r>
          </a:p>
          <a:p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2"/>
              </a:rPr>
              <a:t>L. Periale et al., </a:t>
            </a:r>
          </a:p>
          <a:p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2"/>
              </a:rPr>
              <a:t>NIM A478 (2002) 377.</a:t>
            </a:r>
          </a:p>
          <a:p>
            <a:pPr>
              <a:buFontTx/>
              <a:buChar char="-"/>
            </a:pPr>
            <a:endParaRPr lang="en-US" sz="1400" b="1" i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-"/>
            </a:pPr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LEM:</a:t>
            </a:r>
            <a:r>
              <a:rPr lang="en-GB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2"/>
              </a:rPr>
              <a:t> P. Jeanneret, </a:t>
            </a:r>
          </a:p>
          <a:p>
            <a:pPr>
              <a:buFontTx/>
              <a:buChar char="-"/>
            </a:pPr>
            <a:r>
              <a:rPr lang="en-GB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2"/>
              </a:rPr>
              <a:t> PhD thesis, 2001.</a:t>
            </a:r>
            <a:r>
              <a:rPr lang="en-GB" sz="1400" b="1" i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2"/>
              </a:rPr>
              <a:t>    </a:t>
            </a:r>
            <a:endParaRPr lang="en-US" sz="1400" b="1" i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charset="2"/>
            </a:endParaRPr>
          </a:p>
          <a:p>
            <a:endParaRPr lang="fr-FR" sz="1400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7" name="Rectangle 60"/>
          <p:cNvSpPr>
            <a:spLocks noChangeArrowheads="1"/>
          </p:cNvSpPr>
          <p:nvPr/>
        </p:nvSpPr>
        <p:spPr bwMode="auto">
          <a:xfrm>
            <a:off x="-252413" y="3844925"/>
            <a:ext cx="3897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 Shalem et al, NIMA558 (2006) 475; </a:t>
            </a:r>
          </a:p>
        </p:txBody>
      </p:sp>
      <p:sp>
        <p:nvSpPr>
          <p:cNvPr id="508" name="TextBox 56"/>
          <p:cNvSpPr txBox="1">
            <a:spLocks noChangeArrowheads="1"/>
          </p:cNvSpPr>
          <p:nvPr/>
        </p:nvSpPr>
        <p:spPr bwMode="auto">
          <a:xfrm>
            <a:off x="107950" y="4221163"/>
            <a:ext cx="4048125" cy="25638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Effective </a:t>
            </a: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single-electron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detection</a:t>
            </a: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 (high gas gain </a:t>
            </a:r>
            <a:r>
              <a:rPr lang="en-US" b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~10</a:t>
            </a:r>
            <a:r>
              <a:rPr lang="en-US" b="1" baseline="3000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5</a:t>
            </a:r>
            <a:r>
              <a:rPr lang="en-US" b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(&gt;10</a:t>
            </a:r>
            <a:r>
              <a:rPr lang="en-US" b="1" baseline="3000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 @</a:t>
            </a:r>
          </a:p>
          <a:p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 </a:t>
            </a:r>
            <a:r>
              <a:rPr lang="en-US" b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single (double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 THGEM)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Few-ns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RMS time resolution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Sub-mm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position resolution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MHz/mm</a:t>
            </a:r>
            <a:r>
              <a:rPr lang="en-US" b="1" baseline="3000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</a:t>
            </a: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rate capability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Cryogenic operation: OK</a:t>
            </a:r>
          </a:p>
          <a:p>
            <a:pPr>
              <a:buFontTx/>
              <a:buChar char="•"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Gas</a:t>
            </a: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</a:t>
            </a: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molecular and noble gases</a:t>
            </a:r>
          </a:p>
          <a:p>
            <a:pPr>
              <a:buFontTx/>
              <a:buChar char="•"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Pressure: </a:t>
            </a: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1mbar - few bar</a:t>
            </a:r>
          </a:p>
        </p:txBody>
      </p:sp>
      <p:sp>
        <p:nvSpPr>
          <p:cNvPr id="509" name="Text Box 65"/>
          <p:cNvSpPr txBox="1">
            <a:spLocks noChangeArrowheads="1"/>
          </p:cNvSpPr>
          <p:nvPr/>
        </p:nvSpPr>
        <p:spPr bwMode="auto">
          <a:xfrm>
            <a:off x="6011863" y="4387850"/>
            <a:ext cx="608012" cy="409575"/>
          </a:xfrm>
          <a:prstGeom prst="rect">
            <a:avLst/>
          </a:prstGeom>
          <a:solidFill>
            <a:srgbClr val="FFCC00">
              <a:alpha val="34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cs typeface="Arial" charset="0"/>
              </a:rPr>
              <a:t>10</a:t>
            </a:r>
            <a:r>
              <a:rPr lang="en-US" sz="20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cs typeface="Arial" charset="0"/>
              </a:rPr>
              <a:t>6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4" charset="0"/>
              <a:cs typeface="Arial" charset="0"/>
            </a:endParaRPr>
          </a:p>
        </p:txBody>
      </p:sp>
      <p:sp>
        <p:nvSpPr>
          <p:cNvPr id="510" name="Line 67"/>
          <p:cNvSpPr>
            <a:spLocks noChangeShapeType="1"/>
          </p:cNvSpPr>
          <p:nvPr/>
        </p:nvSpPr>
        <p:spPr bwMode="auto">
          <a:xfrm>
            <a:off x="3492500" y="4724400"/>
            <a:ext cx="2160588" cy="0"/>
          </a:xfrm>
          <a:prstGeom prst="line">
            <a:avLst/>
          </a:prstGeom>
          <a:noFill/>
          <a:ln w="31750">
            <a:solidFill>
              <a:srgbClr val="9966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1" name="Line 69"/>
          <p:cNvSpPr>
            <a:spLocks noChangeShapeType="1"/>
          </p:cNvSpPr>
          <p:nvPr/>
        </p:nvSpPr>
        <p:spPr bwMode="auto">
          <a:xfrm>
            <a:off x="6661150" y="4581525"/>
            <a:ext cx="863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2" name="Rectangle 70"/>
          <p:cNvSpPr>
            <a:spLocks noChangeArrowheads="1"/>
          </p:cNvSpPr>
          <p:nvPr/>
        </p:nvSpPr>
        <p:spPr bwMode="auto">
          <a:xfrm>
            <a:off x="3411538" y="6597650"/>
            <a:ext cx="3897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 Azevedo et al.;  arXiv: 0909.3191</a:t>
            </a:r>
          </a:p>
        </p:txBody>
      </p:sp>
      <p:sp>
        <p:nvSpPr>
          <p:cNvPr id="513" name="Text Box 557"/>
          <p:cNvSpPr txBox="1">
            <a:spLocks noChangeArrowheads="1"/>
          </p:cNvSpPr>
          <p:nvPr/>
        </p:nvSpPr>
        <p:spPr bwMode="auto">
          <a:xfrm>
            <a:off x="5080000" y="3933825"/>
            <a:ext cx="3956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Double THGEM or THGEM/Micromegas</a:t>
            </a:r>
            <a:endParaRPr lang="fr-FR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indefinite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496" y="692696"/>
            <a:ext cx="4572000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5288" y="61913"/>
            <a:ext cx="8497887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11188" y="188913"/>
            <a:ext cx="804862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Micro-Pixel Chamber (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Symbol" pitchFamily="18" charset="2"/>
                <a:cs typeface="Arial"/>
              </a:rPr>
              <a:t>m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PIC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) at Kobe University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107504" y="692696"/>
            <a:ext cx="4392488" cy="115212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-PIC</a:t>
            </a:r>
            <a:r>
              <a:rPr kumimoji="0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ＭＳ Ｐゴシック" pitchFamily="50" charset="-128"/>
                <a:cs typeface="Verdana" pitchFamily="34" charset="0"/>
              </a:rPr>
              <a:t>：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micro pixel gas chamber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Area: 10x10cm – 30x30cm</a:t>
            </a:r>
            <a:endParaRPr lang="en-US" altLang="ja-JP" sz="1600" b="1" noProof="0" dirty="0" smtClean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Readout pitch :400μm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lang="en-US" altLang="ja-JP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kumimoji="0" lang="en-US" altLang="ja-JP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roduction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using PCB technology</a:t>
            </a:r>
          </a:p>
        </p:txBody>
      </p:sp>
      <p:pic>
        <p:nvPicPr>
          <p:cNvPr id="5" name="Picture 51" descr="new-uPIC-avalan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6617" y="2564904"/>
            <a:ext cx="1603375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uPICstr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55" y="2565276"/>
            <a:ext cx="2594646" cy="2231876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7" name="テキスト ボックス 75"/>
          <p:cNvSpPr txBox="1">
            <a:spLocks noChangeArrowheads="1"/>
          </p:cNvSpPr>
          <p:nvPr/>
        </p:nvSpPr>
        <p:spPr bwMode="auto">
          <a:xfrm>
            <a:off x="0" y="1794882"/>
            <a:ext cx="493203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Constantia" pitchFamily="18" charset="0"/>
                <a:ea typeface="HGP明朝E" pitchFamily="18" charset="-128"/>
              </a:rPr>
              <a:t> </a:t>
            </a:r>
            <a:r>
              <a:rPr lang="en-US" altLang="ja-JP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明朝E" pitchFamily="18" charset="-128"/>
              </a:rPr>
              <a:t>Invented by </a:t>
            </a:r>
            <a:r>
              <a:rPr lang="en-US" altLang="ja-JP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明朝E" pitchFamily="18" charset="-128"/>
              </a:rPr>
              <a:t>A.Ochi</a:t>
            </a:r>
            <a:r>
              <a:rPr lang="en-US" altLang="ja-JP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明朝E" pitchFamily="18" charset="-128"/>
              </a:rPr>
              <a:t>, </a:t>
            </a:r>
            <a:r>
              <a:rPr lang="en-US" altLang="ja-JP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明朝E" pitchFamily="18" charset="-128"/>
              </a:rPr>
              <a:t>T.Tanimori</a:t>
            </a:r>
            <a:r>
              <a:rPr lang="en-US" altLang="ja-JP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明朝E" pitchFamily="18" charset="-128"/>
              </a:rPr>
              <a:t> (NIMA471 </a:t>
            </a:r>
            <a:r>
              <a:rPr lang="en-US" altLang="ja-JP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明朝E" pitchFamily="18" charset="-128"/>
              </a:rPr>
              <a:t>(2001) 264)</a:t>
            </a:r>
          </a:p>
          <a:p>
            <a:r>
              <a:rPr lang="en-US" altLang="ja-JP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明朝E" pitchFamily="18" charset="-128"/>
              </a:rPr>
              <a:t> </a:t>
            </a:r>
            <a:r>
              <a:rPr lang="en-US" altLang="ja-JP" sz="1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Application: X-ray imaging, Gamma camera, </a:t>
            </a:r>
            <a:endParaRPr lang="en-US" altLang="ja-JP" sz="14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altLang="ja-JP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Medical </a:t>
            </a:r>
            <a:r>
              <a:rPr lang="en-US" altLang="ja-JP" sz="1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RI </a:t>
            </a:r>
            <a:r>
              <a:rPr lang="en-US" altLang="ja-JP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tracing</a:t>
            </a:r>
            <a:endParaRPr lang="en-US" altLang="ja-JP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644008" y="692696"/>
            <a:ext cx="4392488" cy="2448272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NEW:</a:t>
            </a:r>
            <a:r>
              <a:rPr kumimoji="0" lang="en-US" altLang="ja-JP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altLang="ja-JP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kumimoji="0" lang="en-US" altLang="ja-JP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-PIC</a:t>
            </a:r>
            <a:r>
              <a:rPr kumimoji="0" lang="en-US" altLang="ja-JP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design with </a:t>
            </a:r>
            <a:r>
              <a:rPr kumimoji="0" lang="en-US" altLang="ja-JP" sz="1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resistive 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r>
              <a:rPr lang="en-US" altLang="ja-JP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altLang="ja-JP" sz="1600" b="1" u="sng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athode:</a:t>
            </a: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endParaRPr kumimoji="0" lang="en-US" altLang="ja-JP" sz="16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Cathode patterns are formed by resistive material.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current from spark reduce the e-field, and spark will be quenched.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design provide one promising possibility of </a:t>
            </a:r>
            <a:r>
              <a:rPr lang="en-US" altLang="ja-JP" sz="1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 detector under </a:t>
            </a:r>
            <a:r>
              <a:rPr lang="en-US" altLang="ja-JP" sz="1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hadronic</a:t>
            </a:r>
            <a:r>
              <a:rPr lang="en-US" altLang="ja-JP" sz="1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background</a:t>
            </a:r>
            <a:endParaRPr kumimoji="1" lang="ja-JP" altLang="en-US" sz="1600" b="1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40030" marR="0" lvl="0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tabLst/>
              <a:defRPr/>
            </a:pPr>
            <a:endParaRPr kumimoji="0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12977"/>
            <a:ext cx="3518689" cy="24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\\133.30.116.91\Users\ochi\Documents\upic\resistive\RC23_24\rc23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32394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133.30.116.91\Users\ochi\Documents\upic\resistive\RC23_24\rc24_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99745"/>
            <a:ext cx="2018175" cy="1513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9278" y="5760640"/>
            <a:ext cx="2551154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61579" y="4962654"/>
            <a:ext cx="411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Surface pictures of resistive 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1403350" y="46038"/>
            <a:ext cx="640873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058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752600" y="152400"/>
            <a:ext cx="57721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History of Gaseous Detector Developments</a:t>
            </a:r>
            <a:endParaRPr lang="fr-FR" sz="24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 rot="16200000">
            <a:off x="7290577" y="4951512"/>
            <a:ext cx="32798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Hoch, 2004  Wire Chamber Conference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085184"/>
            <a:ext cx="309634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6011863" y="2852738"/>
          <a:ext cx="3132137" cy="2227262"/>
        </p:xfrm>
        <a:graphic>
          <a:graphicData uri="http://schemas.openxmlformats.org/presentationml/2006/ole">
            <p:oleObj spid="_x0000_s94210" name="PHOTO-PAINT" r:id="rId4" imgW="7225397" imgH="5447619" progId="">
              <p:embed/>
            </p:oleObj>
          </a:graphicData>
        </a:graphic>
      </p:graphicFrame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657225"/>
            <a:ext cx="309721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" y="908720"/>
            <a:ext cx="2843808" cy="5262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endParaRPr lang="en-US" sz="16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High </a:t>
            </a:r>
            <a:r>
              <a:rPr lang="en-US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Rate 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Capability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sz="1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High Spatial Resolution</a:t>
            </a:r>
            <a:endParaRPr lang="en-US" sz="1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sz="16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Excellent Radiation </a:t>
            </a:r>
          </a:p>
          <a:p>
            <a:pPr marL="342900" indent="-342900"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Hardness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en-US" sz="1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Good Time Resolution</a:t>
            </a:r>
            <a:endParaRPr lang="en-US" sz="1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defRPr/>
            </a:pPr>
            <a:r>
              <a:rPr lang="en-US" sz="1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1600" b="1" dirty="0" smtClean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High </a:t>
            </a:r>
            <a:r>
              <a:rPr lang="en-US" sz="1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Gain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US" sz="1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Good </a:t>
            </a:r>
            <a:r>
              <a:rPr lang="en-US" sz="1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Energy Resolution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US" sz="16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Ion </a:t>
            </a:r>
            <a:r>
              <a:rPr lang="en-US" sz="1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Backflow Reduction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US" sz="16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Photon Feedback </a:t>
            </a:r>
          </a:p>
          <a:p>
            <a:pPr marL="342900" indent="-342900">
              <a:defRPr/>
            </a:pPr>
            <a:r>
              <a:rPr lang="en-US" sz="16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Reduction</a:t>
            </a:r>
          </a:p>
          <a:p>
            <a:pPr marL="342900" indent="-342900">
              <a:defRPr/>
            </a:pPr>
            <a:endParaRPr lang="en-US" sz="1600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620713"/>
            <a:ext cx="3203575" cy="223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26" descr="4515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852738"/>
            <a:ext cx="316835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6365875" y="817563"/>
            <a:ext cx="1519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Micromegas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563938" y="3068638"/>
            <a:ext cx="588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GEM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3348038" y="836613"/>
            <a:ext cx="588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GEM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748088" y="1195388"/>
            <a:ext cx="531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cs typeface="Arial" charset="0"/>
              </a:rPr>
              <a:t>GEM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796088" y="1195388"/>
            <a:ext cx="735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cs typeface="Arial" charset="0"/>
              </a:rPr>
              <a:t>THGEM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684213" y="44450"/>
            <a:ext cx="7632700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WordArt 24"/>
          <p:cNvSpPr>
            <a:spLocks noChangeArrowheads="1" noChangeShapeType="1" noTextEdit="1"/>
          </p:cNvSpPr>
          <p:nvPr/>
        </p:nvSpPr>
        <p:spPr bwMode="auto">
          <a:xfrm>
            <a:off x="927100" y="188913"/>
            <a:ext cx="70294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Micro-Pattern Gas Detectors Performance Summary</a:t>
            </a:r>
            <a:endParaRPr lang="fr-FR" sz="24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Rectangle 117"/>
          <p:cNvSpPr>
            <a:spLocks noChangeArrowheads="1"/>
          </p:cNvSpPr>
          <p:nvPr/>
        </p:nvSpPr>
        <p:spPr bwMode="auto">
          <a:xfrm>
            <a:off x="3492500" y="3500438"/>
            <a:ext cx="1827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  <a:defRPr/>
            </a:pP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s</a:t>
            </a:r>
            <a:r>
              <a:rPr lang="en-US" sz="2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time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~ few ns</a:t>
            </a: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15" name="Rectangle 117"/>
          <p:cNvSpPr>
            <a:spLocks noChangeArrowheads="1"/>
          </p:cNvSpPr>
          <p:nvPr/>
        </p:nvSpPr>
        <p:spPr bwMode="auto">
          <a:xfrm>
            <a:off x="6227763" y="1628775"/>
            <a:ext cx="2338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  <a:defRPr/>
            </a:pPr>
            <a:r>
              <a:rPr lang="en-US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s</a:t>
            </a:r>
            <a:r>
              <a:rPr lang="en-US" sz="2000" b="1" baseline="-250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space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~  15-40 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m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5084763"/>
            <a:ext cx="3203575" cy="180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384925" y="4554538"/>
            <a:ext cx="735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cs typeface="Arial" charset="0"/>
              </a:rPr>
              <a:t>THGEM</a:t>
            </a: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6554812" y="5085184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THGEM</a:t>
            </a: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3612388" y="6093296"/>
            <a:ext cx="1607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Micromegas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Aging: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~ 20 LHC years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1" name="Rectangle 117"/>
          <p:cNvSpPr>
            <a:spLocks noChangeArrowheads="1"/>
          </p:cNvSpPr>
          <p:nvPr/>
        </p:nvSpPr>
        <p:spPr bwMode="auto">
          <a:xfrm>
            <a:off x="3851920" y="836712"/>
            <a:ext cx="1789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  <a:defRPr/>
            </a:pPr>
            <a:r>
              <a:rPr lang="en-US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~ 10</a:t>
            </a:r>
            <a:r>
              <a:rPr lang="en-US" sz="2000" b="1" baseline="30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6</a:t>
            </a:r>
            <a:r>
              <a:rPr lang="en-US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H</a:t>
            </a:r>
            <a:r>
              <a:rPr lang="en-US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z/mm</a:t>
            </a:r>
            <a:r>
              <a:rPr lang="en-US" sz="2000" b="1" baseline="30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2</a:t>
            </a: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</a:endParaRP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7312810" y="3409255"/>
            <a:ext cx="11476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Micromegas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mph" presetSubtype="2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1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2" y="49815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From basic ideas to complex detector systems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Design cycle of LHC &gt; 20y!</a:t>
            </a:r>
            <a:endParaRPr lang="en-US" sz="1600" b="1" dirty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539552" y="46038"/>
            <a:ext cx="792088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827584" y="116632"/>
            <a:ext cx="7272808" cy="404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LHC Detectors: Triumphs of Instrumentation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54571"/>
            <a:ext cx="5244691" cy="315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705517" y="5877272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Digital Cameras the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Size of Cathedrals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36712"/>
            <a:ext cx="3779912" cy="48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ar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5220072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683568" y="46039"/>
            <a:ext cx="7920880" cy="4306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8"/>
          <p:cNvSpPr>
            <a:spLocks noChangeArrowheads="1" noChangeShapeType="1" noTextEdit="1"/>
          </p:cNvSpPr>
          <p:nvPr/>
        </p:nvSpPr>
        <p:spPr bwMode="auto">
          <a:xfrm>
            <a:off x="1115616" y="116632"/>
            <a:ext cx="7128792" cy="332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Gaseous Detectors in LHC Experiments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7545" y="533155"/>
          <a:ext cx="8424935" cy="4119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117"/>
                <a:gridCol w="702077"/>
                <a:gridCol w="1053116"/>
                <a:gridCol w="1512169"/>
                <a:gridCol w="734482"/>
                <a:gridCol w="772285"/>
                <a:gridCol w="1333949"/>
                <a:gridCol w="1263740"/>
              </a:tblGrid>
              <a:tr h="75386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Vertex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sz="1600" baseline="0" dirty="0" smtClean="0"/>
                        <a:t>Tracker</a:t>
                      </a:r>
                      <a:endParaRPr lang="fr-FR" sz="16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PID/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photo-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HAD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Track</a:t>
                      </a:r>
                      <a:endParaRPr lang="fr-FR" sz="1600" dirty="0" smtClean="0"/>
                    </a:p>
                    <a:p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Trigger</a:t>
                      </a:r>
                      <a:endParaRPr lang="fr-FR" sz="1600" dirty="0"/>
                    </a:p>
                  </a:txBody>
                  <a:tcPr vert="vert270"/>
                </a:tc>
              </a:tr>
              <a:tr h="730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ATLAS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straws)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MDT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(drift tubes), CSC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RPC, TGC (thin gap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chambers)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94321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CMS</a:t>
                      </a:r>
                      <a:b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en-US" sz="1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-----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TOTEM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Drift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tubes, CSC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-----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400" b="1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RPC, CSC</a:t>
                      </a:r>
                      <a:b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-----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400" b="1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313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LHCb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Straw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Tubes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MWPC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MWPC, </a:t>
                      </a:r>
                      <a:r>
                        <a:rPr lang="en-US" sz="1400" b="1" dirty="0" smtClean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400" b="1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10892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ALICE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TPC (MWPC)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TOF(MRPC),</a:t>
                      </a:r>
                    </a:p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PMD, HPMID (RICH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pad chamber),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TRD (MWPC)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Muon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pad chambers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RPC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1" descr="mar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653137"/>
            <a:ext cx="2941862" cy="2204864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53136"/>
            <a:ext cx="3004565" cy="220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38412" y="4725144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TPC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4746630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Straw tubes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 descr="oreach-2005-0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2688" y="4671138"/>
            <a:ext cx="2915816" cy="21868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60232" y="4725144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CMS CSC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C-AT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683568" y="46039"/>
            <a:ext cx="7920880" cy="4306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8"/>
          <p:cNvSpPr>
            <a:spLocks noChangeArrowheads="1" noChangeShapeType="1" noTextEdit="1"/>
          </p:cNvSpPr>
          <p:nvPr/>
        </p:nvSpPr>
        <p:spPr bwMode="auto">
          <a:xfrm>
            <a:off x="1115616" y="116632"/>
            <a:ext cx="7128792" cy="332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Gaseous Detectors in LHC Experiments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7503" y="611013"/>
            <a:ext cx="2114904" cy="28179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692696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ATLAS TGC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79315"/>
            <a:ext cx="2160240" cy="28716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27784" y="683985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Outer</a:t>
            </a:r>
          </a:p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Tracker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5" descr="sm4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6989198" y="1412776"/>
            <a:ext cx="2154802" cy="29523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292362" y="1578278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MRPC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37" descr="ullaland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412776"/>
            <a:ext cx="2376264" cy="295232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915844" y="1556792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HPMID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539552" y="44624"/>
            <a:ext cx="8064896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899592" y="116632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ALICE Multi-Gap RPC: Timing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Resolution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496" y="620688"/>
            <a:ext cx="5076056" cy="1944216"/>
            <a:chOff x="35496" y="692696"/>
            <a:chExt cx="5076056" cy="1944216"/>
          </a:xfrm>
        </p:grpSpPr>
        <p:sp>
          <p:nvSpPr>
            <p:cNvPr id="6" name="コンテンツ プレースホルダ 2"/>
            <p:cNvSpPr txBox="1">
              <a:spLocks/>
            </p:cNvSpPr>
            <p:nvPr/>
          </p:nvSpPr>
          <p:spPr>
            <a:xfrm>
              <a:off x="35496" y="692696"/>
              <a:ext cx="5076056" cy="194421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Relevant </a:t>
              </a:r>
              <a:r>
                <a:rPr kumimoji="0" lang="en-US" altLang="ja-JP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scale in HEP:</a:t>
              </a:r>
              <a:r>
                <a:rPr kumimoji="0" lang="en-US" altLang="ja-JP" sz="14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t ~ L(m)/c ~ o(ns)</a:t>
              </a:r>
              <a:endParaRPr kumimoji="0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ja-JP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Traditional technique: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Scintillator</a:t>
              </a: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+ PMT </a:t>
              </a:r>
              <a:r>
                <a:rPr kumimoji="0" lang="en-US" altLang="ja-JP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~ o </a:t>
              </a: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(100 </a:t>
              </a:r>
              <a:r>
                <a:rPr kumimoji="0" lang="en-US" altLang="ja-JP" sz="1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psec</a:t>
              </a: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Breakthrough with a spark discharge in gas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Pestov</a:t>
              </a: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 counter  </a:t>
              </a: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ALICE MRPC </a:t>
              </a:r>
              <a:r>
                <a:rPr kumimoji="0" lang="en-US" altLang="ja-JP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~ 50</a:t>
              </a:r>
              <a:r>
                <a:rPr kumimoji="0" lang="en-US" altLang="ja-JP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psec</a:t>
              </a:r>
              <a:endParaRPr kumimoji="0" lang="en-US" altLang="ja-JP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9011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931685"/>
              <a:ext cx="4608512" cy="48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924944"/>
            <a:ext cx="51125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573325"/>
            <a:ext cx="3851920" cy="184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46241" y="2564904"/>
            <a:ext cx="5338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Multi-Gap Resistive Plate Chamber:  Basic Principle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492896"/>
            <a:ext cx="38519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877051" y="2702295"/>
            <a:ext cx="863301" cy="9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Group 54"/>
          <p:cNvGraphicFramePr>
            <a:graphicFrameLocks noGrp="1"/>
          </p:cNvGraphicFramePr>
          <p:nvPr/>
        </p:nvGraphicFramePr>
        <p:xfrm>
          <a:off x="5364088" y="4801696"/>
          <a:ext cx="3744416" cy="2011680"/>
        </p:xfrm>
        <a:graphic>
          <a:graphicData uri="http://schemas.openxmlformats.org/drawingml/2006/table">
            <a:tbl>
              <a:tblPr/>
              <a:tblGrid>
                <a:gridCol w="2191853"/>
                <a:gridCol w="1552563"/>
              </a:tblGrid>
              <a:tr h="266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Technology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Time resolution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Pestov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Counter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30-50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ps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RPC 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~ 1-5 ns (MIP)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MultiGap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RPC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~ 50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ps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(MIP)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GEM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~ 1-2 ns (UV)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~ 5 ns (MIP)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Micromegas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~ 700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ps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(UV)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~ 2-5 ns (MIP)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11560" y="5903893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C. Williams, CERN Detector Seminar</a:t>
            </a:r>
          </a:p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“ALICE Time of Flight Detectors”:</a:t>
            </a:r>
            <a:b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hlinkClick r:id="rId7"/>
              </a:rPr>
              <a:t>http://indico.cern.ch/conference</a:t>
            </a:r>
          </a:p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hlinkClick r:id="rId7"/>
              </a:rPr>
              <a:t>Display.py?confId=149006</a:t>
            </a:r>
            <a:endPara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512" y="0"/>
            <a:ext cx="864096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95536" y="44624"/>
            <a:ext cx="8136904" cy="431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GEM in the LHC Experiments: Tracking/Triggering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204" y="548680"/>
            <a:ext cx="88842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GEMs are used in the TOTEM (tracking and triggering) and </a:t>
            </a:r>
            <a:r>
              <a:rPr lang="en-US" sz="20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LHCb</a:t>
            </a:r>
            <a:r>
              <a:rPr lang="en-US" sz="20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Muon</a:t>
            </a:r>
            <a:r>
              <a:rPr lang="en-US" sz="20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 (triggering)</a:t>
            </a:r>
            <a:endParaRPr lang="fr-FR" sz="2000" b="1" dirty="0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167313" y="981075"/>
            <a:ext cx="3581400" cy="1600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LHCb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Muon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Trigger: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Rate - 5 kHz mm-2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Time resolution 4.5 ns 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1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rms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Radiation hard up to integrated charge of 20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mC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mm-2 (15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LHCb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years)</a:t>
            </a:r>
          </a:p>
        </p:txBody>
      </p:sp>
      <p:pic>
        <p:nvPicPr>
          <p:cNvPr id="6" name="Picture 4" descr="DSC014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963" y="2781300"/>
            <a:ext cx="18605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022850" y="2882900"/>
            <a:ext cx="2644775" cy="1841500"/>
            <a:chOff x="432" y="2351"/>
            <a:chExt cx="2261" cy="1453"/>
          </a:xfrm>
        </p:grpSpPr>
        <p:pic>
          <p:nvPicPr>
            <p:cNvPr id="8" name="Picture 15" descr="pa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2352"/>
              <a:ext cx="192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528" y="3538"/>
              <a:ext cx="171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</a:rPr>
                <a:t>Pad readout plane</a:t>
              </a:r>
              <a:r>
                <a:rPr lang="en-US" sz="1600" b="1" i="1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480" y="2351"/>
              <a:ext cx="221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</a:rPr>
                <a:t>20x24 cm</a:t>
              </a:r>
              <a:r>
                <a:rPr lang="en-US" sz="1600" b="1" baseline="30000">
                  <a:solidFill>
                    <a:schemeClr val="bg1"/>
                  </a:solidFill>
                </a:rPr>
                <a:t>2</a:t>
              </a:r>
              <a:r>
                <a:rPr lang="en-US" sz="1600" b="1">
                  <a:solidFill>
                    <a:schemeClr val="bg1"/>
                  </a:solidFill>
                </a:rPr>
                <a:t> GEM modules</a:t>
              </a:r>
            </a:p>
          </p:txBody>
        </p:sp>
      </p:grpSp>
      <p:pic>
        <p:nvPicPr>
          <p:cNvPr id="11" name="Picture 13" descr="assembling_mod0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003800" y="4941888"/>
            <a:ext cx="22225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o 112"/>
          <p:cNvGrpSpPr>
            <a:grpSpLocks/>
          </p:cNvGrpSpPr>
          <p:nvPr/>
        </p:nvGrpSpPr>
        <p:grpSpPr bwMode="auto">
          <a:xfrm>
            <a:off x="34925" y="1249363"/>
            <a:ext cx="3109913" cy="2827337"/>
            <a:chOff x="1877734" y="3048000"/>
            <a:chExt cx="7094188" cy="6047284"/>
          </a:xfrm>
        </p:grpSpPr>
        <p:grpSp>
          <p:nvGrpSpPr>
            <p:cNvPr id="13" name="Gruppo 3"/>
            <p:cNvGrpSpPr>
              <a:grpSpLocks/>
            </p:cNvGrpSpPr>
            <p:nvPr/>
          </p:nvGrpSpPr>
          <p:grpSpPr bwMode="auto">
            <a:xfrm>
              <a:off x="1877734" y="3048000"/>
              <a:ext cx="7094188" cy="6047284"/>
              <a:chOff x="1857595" y="1348282"/>
              <a:chExt cx="5448330" cy="4482268"/>
            </a:xfrm>
          </p:grpSpPr>
          <p:pic>
            <p:nvPicPr>
              <p:cNvPr id="18" name="Picture 3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39925" y="1676400"/>
                <a:ext cx="4787900" cy="403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Box 10"/>
              <p:cNvSpPr txBox="1">
                <a:spLocks noChangeArrowheads="1"/>
              </p:cNvSpPr>
              <p:nvPr/>
            </p:nvSpPr>
            <p:spPr bwMode="auto">
              <a:xfrm>
                <a:off x="5350756" y="3011830"/>
                <a:ext cx="1129159" cy="533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rgbClr val="FFFF00"/>
                    </a:solidFill>
                    <a:latin typeface="Century Gothic" pitchFamily="34" charset="0"/>
                  </a:rPr>
                  <a:t>GEM</a:t>
                </a:r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auto">
              <a:xfrm>
                <a:off x="2953238" y="1348282"/>
                <a:ext cx="322575" cy="822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fr-FR" sz="2800">
                  <a:solidFill>
                    <a:srgbClr val="FFFF00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1" name="Rectangle 13"/>
              <p:cNvSpPr>
                <a:spLocks noChangeArrowheads="1"/>
              </p:cNvSpPr>
              <p:nvPr/>
            </p:nvSpPr>
            <p:spPr bwMode="auto">
              <a:xfrm>
                <a:off x="1966047" y="4448874"/>
                <a:ext cx="1993847" cy="8204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FFFF00"/>
                    </a:solidFill>
                    <a:latin typeface="Century Gothic" pitchFamily="34" charset="0"/>
                  </a:rPr>
                  <a:t>Horse Shoe</a:t>
                </a:r>
              </a:p>
              <a:p>
                <a:r>
                  <a:rPr lang="en-US" sz="1400">
                    <a:solidFill>
                      <a:srgbClr val="FFFF00"/>
                    </a:solidFill>
                    <a:latin typeface="Century Gothic" pitchFamily="34" charset="0"/>
                  </a:rPr>
                  <a:t>Card</a:t>
                </a:r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5019386" y="1632671"/>
                <a:ext cx="2219093" cy="483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rgbClr val="F0EA00"/>
                    </a:solidFill>
                    <a:latin typeface="Century Gothic" pitchFamily="34" charset="0"/>
                  </a:rPr>
                  <a:t>VFAT </a:t>
                </a:r>
                <a:r>
                  <a:rPr lang="en-US" sz="1400">
                    <a:solidFill>
                      <a:srgbClr val="FFFF00"/>
                    </a:solidFill>
                    <a:latin typeface="Century Gothic" pitchFamily="34" charset="0"/>
                  </a:rPr>
                  <a:t>Hybrids</a:t>
                </a:r>
              </a:p>
            </p:txBody>
          </p:sp>
          <p:sp>
            <p:nvSpPr>
              <p:cNvPr id="23" name="Rectangle 16"/>
              <p:cNvSpPr>
                <a:spLocks noChangeArrowheads="1"/>
              </p:cNvSpPr>
              <p:nvPr/>
            </p:nvSpPr>
            <p:spPr bwMode="auto">
              <a:xfrm>
                <a:off x="1857595" y="2448086"/>
                <a:ext cx="1632341" cy="483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FFFF00"/>
                    </a:solidFill>
                    <a:latin typeface="Century Gothic" pitchFamily="34" charset="0"/>
                  </a:rPr>
                  <a:t>11</a:t>
                </a:r>
                <a:r>
                  <a:rPr lang="en-US" sz="1400" baseline="30000">
                    <a:solidFill>
                      <a:srgbClr val="FFFF00"/>
                    </a:solidFill>
                    <a:latin typeface="Century Gothic" pitchFamily="34" charset="0"/>
                  </a:rPr>
                  <a:t>th</a:t>
                </a:r>
                <a:r>
                  <a:rPr lang="en-US" sz="1400">
                    <a:solidFill>
                      <a:srgbClr val="FFFF00"/>
                    </a:solidFill>
                    <a:latin typeface="Century Gothic" pitchFamily="34" charset="0"/>
                  </a:rPr>
                  <a:t>Card</a:t>
                </a:r>
              </a:p>
            </p:txBody>
          </p:sp>
          <p:sp>
            <p:nvSpPr>
              <p:cNvPr id="24" name="Rectangle 17"/>
              <p:cNvSpPr>
                <a:spLocks noChangeArrowheads="1"/>
              </p:cNvSpPr>
              <p:nvPr/>
            </p:nvSpPr>
            <p:spPr bwMode="auto">
              <a:xfrm>
                <a:off x="4165974" y="5347340"/>
                <a:ext cx="3139951" cy="483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FFFF00"/>
                    </a:solidFill>
                    <a:latin typeface="Century Gothic" pitchFamily="34" charset="0"/>
                  </a:rPr>
                  <a:t>Electronics cooling</a:t>
                </a:r>
              </a:p>
            </p:txBody>
          </p:sp>
          <p:sp>
            <p:nvSpPr>
              <p:cNvPr id="25" name="Rectangle 20"/>
              <p:cNvSpPr>
                <a:spLocks noChangeArrowheads="1"/>
              </p:cNvSpPr>
              <p:nvPr/>
            </p:nvSpPr>
            <p:spPr bwMode="auto">
              <a:xfrm>
                <a:off x="2625200" y="5347340"/>
                <a:ext cx="1852266" cy="483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FFFF00"/>
                    </a:solidFill>
                    <a:latin typeface="Century Gothic" pitchFamily="34" charset="0"/>
                  </a:rPr>
                  <a:t>HV cables</a:t>
                </a:r>
              </a:p>
            </p:txBody>
          </p:sp>
          <p:cxnSp>
            <p:nvCxnSpPr>
              <p:cNvPr id="26" name="Straight Arrow Connector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2403793" y="3087149"/>
                <a:ext cx="470626" cy="189120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7" name="Straight Arrow Connector 33"/>
              <p:cNvCxnSpPr>
                <a:cxnSpLocks noChangeShapeType="1"/>
              </p:cNvCxnSpPr>
              <p:nvPr/>
            </p:nvCxnSpPr>
            <p:spPr bwMode="auto">
              <a:xfrm flipV="1">
                <a:off x="3401150" y="4406090"/>
                <a:ext cx="592390" cy="327173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8" name="Straight Arrow Connector 3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548181" y="5035205"/>
                <a:ext cx="495792" cy="27812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9" name="Straight Arrow Connector 37"/>
              <p:cNvCxnSpPr>
                <a:cxnSpLocks noChangeShapeType="1"/>
              </p:cNvCxnSpPr>
              <p:nvPr/>
            </p:nvCxnSpPr>
            <p:spPr bwMode="auto">
              <a:xfrm rot="16200000" flipV="1">
                <a:off x="5297328" y="4814912"/>
                <a:ext cx="676997" cy="664701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30" name="Straight Arrow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559714" y="4749118"/>
                <a:ext cx="1145106" cy="328179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31" name="Straight Arrow Connector 43"/>
              <p:cNvCxnSpPr>
                <a:cxnSpLocks noChangeShapeType="1"/>
                <a:stCxn id="19" idx="1"/>
              </p:cNvCxnSpPr>
              <p:nvPr/>
            </p:nvCxnSpPr>
            <p:spPr bwMode="auto">
              <a:xfrm rot="10800000" flipV="1">
                <a:off x="4566463" y="3414504"/>
                <a:ext cx="784292" cy="284390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32" name="Straight Arrow Connector 45"/>
              <p:cNvCxnSpPr>
                <a:cxnSpLocks noChangeShapeType="1"/>
              </p:cNvCxnSpPr>
              <p:nvPr/>
            </p:nvCxnSpPr>
            <p:spPr bwMode="auto">
              <a:xfrm rot="16200000" flipH="1">
                <a:off x="5673463" y="2121600"/>
                <a:ext cx="531026" cy="303148"/>
              </a:xfrm>
              <a:prstGeom prst="straightConnector1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2656320" y="3431685"/>
              <a:ext cx="3230228" cy="1106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FF00"/>
                  </a:solidFill>
                  <a:latin typeface="Century Gothic" pitchFamily="34" charset="0"/>
                </a:rPr>
                <a:t>Coincidence</a:t>
              </a:r>
            </a:p>
            <a:p>
              <a:r>
                <a:rPr lang="en-US" sz="1400">
                  <a:solidFill>
                    <a:srgbClr val="FFFF00"/>
                  </a:solidFill>
                  <a:latin typeface="Century Gothic" pitchFamily="34" charset="0"/>
                </a:rPr>
                <a:t>Chips </a:t>
              </a:r>
            </a:p>
          </p:txBody>
        </p:sp>
        <p:cxnSp>
          <p:nvCxnSpPr>
            <p:cNvPr id="15" name="Straight Arrow Connector 39"/>
            <p:cNvCxnSpPr>
              <a:cxnSpLocks noChangeShapeType="1"/>
            </p:cNvCxnSpPr>
            <p:nvPr/>
          </p:nvCxnSpPr>
          <p:spPr bwMode="auto">
            <a:xfrm rot="16200000" flipH="1">
              <a:off x="2821983" y="5260361"/>
              <a:ext cx="1932006" cy="47076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6" name="Straight Arrow Connector 49"/>
            <p:cNvCxnSpPr>
              <a:cxnSpLocks noChangeShapeType="1"/>
            </p:cNvCxnSpPr>
            <p:nvPr/>
          </p:nvCxnSpPr>
          <p:spPr bwMode="auto">
            <a:xfrm rot="16200000" flipH="1">
              <a:off x="3189811" y="4892534"/>
              <a:ext cx="1395526" cy="246250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7" name="Straight Arrow Connector 45"/>
            <p:cNvCxnSpPr>
              <a:cxnSpLocks noChangeShapeType="1"/>
            </p:cNvCxnSpPr>
            <p:nvPr/>
          </p:nvCxnSpPr>
          <p:spPr bwMode="auto">
            <a:xfrm rot="10800000" flipV="1">
              <a:off x="5249194" y="3937606"/>
              <a:ext cx="1734616" cy="1140869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1360488" y="981075"/>
            <a:ext cx="154074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TOTEM GEMs: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" y="4076700"/>
            <a:ext cx="23574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4149725"/>
            <a:ext cx="2519362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2" descr="exampl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13" y="2133600"/>
            <a:ext cx="21336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3003550" y="1492250"/>
            <a:ext cx="178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2D readout</a:t>
            </a:r>
          </a:p>
          <a:p>
            <a:pPr algn="ctr"/>
            <a:r>
              <a:rPr lang="en-US" b="1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(strips &amp; pads)</a:t>
            </a:r>
            <a:endParaRPr lang="fr-FR" b="1">
              <a:solidFill>
                <a:srgbClr val="66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11560" y="71438"/>
            <a:ext cx="7992888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WordArt 5"/>
          <p:cNvSpPr>
            <a:spLocks noChangeArrowheads="1" noChangeShapeType="1" noTextEdit="1"/>
          </p:cNvSpPr>
          <p:nvPr/>
        </p:nvSpPr>
        <p:spPr bwMode="auto">
          <a:xfrm>
            <a:off x="899592" y="188640"/>
            <a:ext cx="748883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Trends in Technology Enable Advances in Detectors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744954"/>
            <a:ext cx="4680520" cy="41242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Segmentation</a:t>
            </a:r>
          </a:p>
          <a:p>
            <a:r>
              <a:rPr lang="it-IT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 Vertex elements with 20 </a:t>
            </a:r>
            <a:r>
              <a:rPr lang="it-IT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it-IT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 and smaller pixels</a:t>
            </a:r>
          </a:p>
          <a:p>
            <a:r>
              <a:rPr lang="it-IT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 Calorimetry employing silicon elements</a:t>
            </a:r>
          </a:p>
          <a:p>
            <a:r>
              <a:rPr lang="it-IT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 Micro-Pattern Gaseous Detectors</a:t>
            </a:r>
          </a:p>
          <a:p>
            <a:endParaRPr lang="it-IT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Speed &amp; Power</a:t>
            </a:r>
          </a:p>
          <a:p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Faster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electronics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low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noise and 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low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power</a:t>
            </a:r>
          </a:p>
          <a:p>
            <a:endParaRPr lang="fr-FR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Integration</a:t>
            </a:r>
            <a:endParaRPr lang="fr-FR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Microelectronics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mechanical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complexity</a:t>
            </a:r>
            <a:endParaRPr lang="fr-FR" sz="14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Materials</a:t>
            </a:r>
            <a:endParaRPr lang="fr-FR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Sensor,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rad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hard, robust, thin</a:t>
            </a:r>
          </a:p>
          <a:p>
            <a:endParaRPr lang="fr-FR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Radiation </a:t>
            </a:r>
            <a:r>
              <a:rPr lang="fr-FR" sz="16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immunity</a:t>
            </a:r>
            <a:endParaRPr lang="fr-FR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Understanding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design, 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annealing</a:t>
            </a:r>
            <a:endParaRPr lang="fr-FR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92696"/>
            <a:ext cx="175613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3483" y="692696"/>
            <a:ext cx="216502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56992"/>
            <a:ext cx="2033666" cy="160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4941168"/>
            <a:ext cx="2267744" cy="1844824"/>
            <a:chOff x="46" y="3246"/>
            <a:chExt cx="1268" cy="1016"/>
          </a:xfrm>
        </p:grpSpPr>
        <p:pic>
          <p:nvPicPr>
            <p:cNvPr id="21" name="Picture 5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" y="3246"/>
              <a:ext cx="1268" cy="1016"/>
            </a:xfrm>
            <a:prstGeom prst="rect">
              <a:avLst/>
            </a:prstGeom>
            <a:noFill/>
          </p:spPr>
        </p:pic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548" y="3637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536" y="3629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339" y="3902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458" y="3949"/>
              <a:ext cx="4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140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3306" y="5013176"/>
            <a:ext cx="2069262" cy="18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5077737" y="5075892"/>
            <a:ext cx="1418594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Micromegas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5013176"/>
            <a:ext cx="2304256" cy="176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2884431" y="5013176"/>
            <a:ext cx="1043877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InGrid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”: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755576" y="5003884"/>
            <a:ext cx="710452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GEM: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4776" y="5402215"/>
            <a:ext cx="2123728" cy="141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1520" y="112440"/>
            <a:ext cx="871296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Challenges for Future Detectors: Experimental Opportunities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556792"/>
            <a:ext cx="377991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8" y="3429000"/>
            <a:ext cx="382072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1922" y="3429000"/>
            <a:ext cx="379859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83568" y="116632"/>
            <a:ext cx="7992888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899592" y="188640"/>
            <a:ext cx="7488832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Advancing MPGD Concepts for Future 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9176"/>
            <a:ext cx="1981200" cy="150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889376"/>
            <a:ext cx="2057400" cy="166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5512" y="3517776"/>
            <a:ext cx="21336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2389312" y="4889376"/>
          <a:ext cx="2209800" cy="1668462"/>
        </p:xfrm>
        <a:graphic>
          <a:graphicData uri="http://schemas.openxmlformats.org/presentationml/2006/ole">
            <p:oleObj spid="_x0000_s91138" name="Bitmap Image" r:id="rId6" imgW="5001323" imgH="3258005" progId="PBrush">
              <p:embed/>
            </p:oleObj>
          </a:graphicData>
        </a:graphic>
      </p:graphicFrame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208712" y="3289176"/>
            <a:ext cx="1371600" cy="1447800"/>
            <a:chOff x="3264" y="672"/>
            <a:chExt cx="1872" cy="1731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64" y="672"/>
              <a:ext cx="1872" cy="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648" y="816"/>
              <a:ext cx="112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</a:pPr>
              <a:endParaRPr lang="en-GB" sz="1000">
                <a:solidFill>
                  <a:srgbClr val="CC00CC"/>
                </a:solidFill>
                <a:latin typeface="Times New Roman" pitchFamily="16" charset="0"/>
                <a:cs typeface="Arial" charset="0"/>
              </a:endParaRPr>
            </a:p>
          </p:txBody>
        </p:sp>
      </p:grp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1512" y="4813176"/>
            <a:ext cx="198120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7512" y="3212976"/>
            <a:ext cx="152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61312" y="4813176"/>
            <a:ext cx="18288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95425" y="6548313"/>
            <a:ext cx="1030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Tracking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798887" y="6537201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TPC readout 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4795962" y="6537201"/>
            <a:ext cx="2227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UV photon detection 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047037" y="6521326"/>
            <a:ext cx="1922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Neutron detection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512" y="692696"/>
            <a:ext cx="424847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Applications :</a:t>
            </a:r>
          </a:p>
          <a:p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HEP and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Neutrino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  <a:endParaRPr lang="fr-FR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Dark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Matter</a:t>
            </a:r>
            <a:endParaRPr lang="fr-FR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Ground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based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Astroparticle</a:t>
            </a:r>
            <a:endParaRPr lang="fr-FR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Space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Experiments</a:t>
            </a:r>
            <a:endParaRPr lang="fr-FR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Spin-off outside HEP field</a:t>
            </a:r>
            <a:endParaRPr lang="fr-FR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533405" y="620688"/>
            <a:ext cx="4384470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de-D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</a:t>
            </a:r>
            <a:r>
              <a:rPr lang="de-D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  <a:r>
              <a:rPr lang="de-D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de-DE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SLHC (LHC </a:t>
            </a:r>
            <a:r>
              <a:rPr lang="de-DE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luminosity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radiation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pileup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backgrounds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</a:p>
          <a:p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ILC</a:t>
            </a:r>
          </a:p>
          <a:p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high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precision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hermeticity</a:t>
            </a: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endParaRPr lang="de-DE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Neutrino </a:t>
            </a:r>
            <a:r>
              <a:rPr lang="de-D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Facilities</a:t>
            </a:r>
            <a:endParaRPr lang="de-DE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sensitivity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(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mass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size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), </a:t>
            </a:r>
            <a:r>
              <a:rPr lang="de-DE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efficiency</a:t>
            </a:r>
            <a:r>
              <a:rPr lang="de-D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purity</a:t>
            </a:r>
            <a:endParaRPr lang="de-DE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r>
              <a:rPr 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  </a:t>
            </a:r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Dark Matter</a:t>
            </a:r>
          </a:p>
          <a:p>
            <a:r>
              <a:rPr 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purity</a:t>
            </a:r>
            <a:r>
              <a:rPr 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</a:t>
            </a: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low</a:t>
            </a:r>
            <a:r>
              <a:rPr 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bkg</a:t>
            </a:r>
            <a:r>
              <a:rPr 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, large sensitive </a:t>
            </a:r>
            <a:r>
              <a:rPr lang="de-DE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areas</a:t>
            </a:r>
            <a:endParaRPr lang="de-D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01008"/>
            <a:ext cx="4932040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sLHC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upgrade of the LHC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Increase in luminosity by factor of 10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ILC: International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Linear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Collider</a:t>
            </a:r>
            <a:endParaRPr lang="fr-F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charset="2"/>
              <a:buChar char="à"/>
            </a:pP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e+e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 collider based on SRF </a:t>
            </a: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technology </a:t>
            </a:r>
            <a:r>
              <a:rPr lang="nl-NL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√s = 500 </a:t>
            </a:r>
            <a:r>
              <a:rPr lang="nl-NL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GeV</a:t>
            </a:r>
            <a:r>
              <a:rPr lang="nl-NL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– 1 </a:t>
            </a:r>
            <a:r>
              <a:rPr lang="nl-NL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TeV</a:t>
            </a:r>
            <a:endParaRPr lang="nl-NL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CLIC</a:t>
            </a: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e+e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 collider based on warm X-band technology (</a:t>
            </a:r>
            <a:r>
              <a:rPr lang="fr-FR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√s = 3 </a:t>
            </a:r>
            <a:r>
              <a:rPr lang="fr-FR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TeV</a:t>
            </a:r>
            <a:r>
              <a:rPr lang="fr-FR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Muon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Collider</a:t>
            </a:r>
            <a:endParaRPr lang="fr-F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fr-FR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√s = 3 </a:t>
            </a:r>
            <a:r>
              <a:rPr lang="fr-FR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TeV</a:t>
            </a:r>
            <a:endParaRPr lang="fr-FR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467544" y="46038"/>
            <a:ext cx="8064896" cy="5026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971600" y="116632"/>
            <a:ext cx="705678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The High Energy Frontier: Beyond the LHC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6262" y="3717032"/>
            <a:ext cx="2077738" cy="15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767" y="5333526"/>
            <a:ext cx="2088233" cy="152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328592"/>
            <a:ext cx="2016224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142238" y="3789040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ILC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1795" y="6309320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CLIC</a:t>
            </a:r>
            <a:endParaRPr lang="fr-FR" sz="16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5445224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8680"/>
            <a:ext cx="452522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8208" y="1109062"/>
            <a:ext cx="4360489" cy="181588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LHC 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Terascale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physics is underway</a:t>
            </a:r>
          </a:p>
          <a:p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LHC/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sLHC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long-term plan for </a:t>
            </a:r>
          </a:p>
          <a:p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3000 fb</a:t>
            </a:r>
            <a:r>
              <a:rPr lang="en-US" sz="1600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-1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@14 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TeV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en-US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Lepton Collider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 the essential </a:t>
            </a:r>
          </a:p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omplement to the LHC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(the next </a:t>
            </a:r>
          </a:p>
          <a:p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ighest priority machine)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9" y="3717033"/>
            <a:ext cx="2016223" cy="160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148064" y="3789040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sLHC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221088"/>
            <a:ext cx="54006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899592" y="44624"/>
            <a:ext cx="7344816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1317625" y="115789"/>
            <a:ext cx="6638751" cy="3711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Multi-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Wire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Proportional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(MWPC)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048" y="528935"/>
            <a:ext cx="838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Gaseous proportional tracking detectors that revolutionized High Energy Physics 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06108"/>
            <a:ext cx="4104456" cy="274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96544" y="764704"/>
            <a:ext cx="406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Fabio </a:t>
            </a:r>
            <a:r>
              <a:rPr lang="fr-FR" b="1" i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Sauli</a:t>
            </a:r>
            <a:r>
              <a:rPr lang="fr-FR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Jean Claude </a:t>
            </a:r>
            <a:r>
              <a:rPr lang="fr-FR" b="1" i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Santiard</a:t>
            </a:r>
            <a:r>
              <a:rPr lang="fr-FR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1st “Large Wire Chamber”… </a:t>
            </a:r>
            <a:endParaRPr lang="fr-FR" b="1" i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836712"/>
            <a:ext cx="47880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96752"/>
            <a:ext cx="609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724128" y="5805264"/>
            <a:ext cx="3240360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Georges </a:t>
            </a:r>
            <a:r>
              <a:rPr lang="en-US" b="1" i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Charpak</a:t>
            </a:r>
            <a:endParaRPr lang="en-US" b="1" i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1924 – 2010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852936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140968"/>
            <a:ext cx="5810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508104" y="4368006"/>
            <a:ext cx="3528392" cy="107721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invention revolutionized </a:t>
            </a:r>
          </a:p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particle detection, which </a:t>
            </a:r>
          </a:p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passed from the manual </a:t>
            </a:r>
          </a:p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to the electronic era.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1520" y="44624"/>
            <a:ext cx="871296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536" y="157064"/>
            <a:ext cx="842493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MPGD Technologies for Energy Frontier (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sLHC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, LC)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9512" y="908720"/>
          <a:ext cx="8856984" cy="311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505"/>
                <a:gridCol w="984711"/>
                <a:gridCol w="1080120"/>
                <a:gridCol w="1080120"/>
                <a:gridCol w="648072"/>
                <a:gridCol w="1224136"/>
                <a:gridCol w="1442007"/>
                <a:gridCol w="1438313"/>
              </a:tblGrid>
              <a:tr h="7920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Vertex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sz="1600" baseline="0" dirty="0" smtClean="0"/>
                        <a:t>Tracker</a:t>
                      </a:r>
                      <a:endParaRPr lang="fr-FR" sz="16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PID/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photo-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HAD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Track</a:t>
                      </a:r>
                      <a:endParaRPr lang="fr-FR" sz="1600" dirty="0" smtClean="0"/>
                    </a:p>
                    <a:p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Trigger</a:t>
                      </a:r>
                      <a:endParaRPr lang="fr-FR" sz="1600" dirty="0"/>
                    </a:p>
                  </a:txBody>
                  <a:tcPr vert="vert270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ATLAS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GOSSIP/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GOSSIP/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593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ALICE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TPC (GEM)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VHPMID</a:t>
                      </a:r>
                      <a:b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CsI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-THGEM)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Linear </a:t>
                      </a:r>
                    </a:p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Collider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TPC(MM,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GEM,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DHCAL (MM,GEM,THGEM)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345" y="570166"/>
            <a:ext cx="8765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Ongoing R&amp;D Projects using MPGDs in the framework of HEP Experiments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140460"/>
            <a:ext cx="4176464" cy="2600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622" y="4149080"/>
            <a:ext cx="36263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ATLAS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 a road to large-area detectors: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(1.2 * 0.6 m</a:t>
            </a:r>
            <a:r>
              <a:rPr lang="en-US" sz="1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149080"/>
            <a:ext cx="45365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661248"/>
            <a:ext cx="229681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74549" y="4149080"/>
            <a:ext cx="4431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 GEM: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Trapezoidal GEM Prototype (99 x 45-22 cm2)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39552" y="44450"/>
            <a:ext cx="777686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99592" y="44624"/>
            <a:ext cx="7056784" cy="431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Advancing Concepts: Vertex / Inner Tracking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1006857"/>
            <a:ext cx="338437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ATLAS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sLHC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Inner Tracking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(r ~ 5 - 100 cm):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Baseline remains silicon</a:t>
            </a:r>
            <a:endParaRPr lang="fr-FR" sz="16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(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Planar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3D-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silicon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fr-FR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Diamond</a:t>
            </a:r>
            <a:r>
              <a:rPr lang="fr-FR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fr-FR" sz="14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GOSSIP &amp; </a:t>
            </a:r>
            <a:r>
              <a:rPr lang="fr-FR" sz="16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GridPix</a:t>
            </a: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– ATLAS</a:t>
            </a:r>
          </a:p>
          <a:p>
            <a:r>
              <a:rPr lang="en-US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R&amp;D Project (2010-2013)</a:t>
            </a:r>
            <a:endParaRPr lang="fr-FR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590335"/>
            <a:ext cx="5616624" cy="319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6379"/>
            <a:ext cx="5724128" cy="300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52120" y="620688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 ~ 5 -10 cm From IP</a:t>
            </a:r>
            <a:endParaRPr lang="fr-FR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2" y="2132856"/>
            <a:ext cx="2528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 ~ 70 -100 cm from IP</a:t>
            </a:r>
            <a:endParaRPr lang="fr-FR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62" y="3625279"/>
            <a:ext cx="397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F.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Hartjes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Detector R&amp;D, March 2009</a:t>
            </a:r>
            <a:endParaRPr lang="fr-FR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2470" y="5949280"/>
            <a:ext cx="2383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Major R &amp; D still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required for this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development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3828098"/>
            <a:ext cx="3168352" cy="216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7236296" y="3861048"/>
            <a:ext cx="17615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GOSSIP:</a:t>
            </a:r>
          </a:p>
          <a:p>
            <a:pPr algn="ctr"/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(1mm drift region)</a:t>
            </a:r>
            <a:endParaRPr lang="fr-FR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644008" y="620688"/>
            <a:ext cx="432048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51520" y="44450"/>
            <a:ext cx="835292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467544" y="44624"/>
            <a:ext cx="7920880" cy="431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GridPix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/ GOSSIP for ATLAS Inner Tracker: Test-Beam Results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32776"/>
            <a:ext cx="4499992" cy="243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140968"/>
            <a:ext cx="302433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4"/>
          <p:cNvCxnSpPr>
            <a:cxnSpLocks noChangeShapeType="1"/>
          </p:cNvCxnSpPr>
          <p:nvPr/>
        </p:nvCxnSpPr>
        <p:spPr bwMode="auto">
          <a:xfrm>
            <a:off x="4716016" y="1841004"/>
            <a:ext cx="4038600" cy="152400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</p:spPr>
      </p:cxnSp>
      <p:grpSp>
        <p:nvGrpSpPr>
          <p:cNvPr id="7" name="Group 6"/>
          <p:cNvGrpSpPr>
            <a:grpSpLocks/>
          </p:cNvGrpSpPr>
          <p:nvPr/>
        </p:nvGrpSpPr>
        <p:grpSpPr bwMode="auto">
          <a:xfrm rot="-5400000">
            <a:off x="4735067" y="1926729"/>
            <a:ext cx="969962" cy="77787"/>
            <a:chOff x="5652120" y="4365104"/>
            <a:chExt cx="2016224" cy="144016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652120" y="4365104"/>
              <a:ext cx="2016224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defTabSz="457200" eaLnBrk="0" hangingPunct="0"/>
              <a:endParaRPr lang="en-US" sz="1800"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9" name="Straight Connector 5"/>
            <p:cNvCxnSpPr>
              <a:cxnSpLocks noChangeShapeType="1"/>
            </p:cNvCxnSpPr>
            <p:nvPr/>
          </p:nvCxnSpPr>
          <p:spPr bwMode="auto">
            <a:xfrm rot="10800000" flipH="1">
              <a:off x="5652120" y="4509119"/>
              <a:ext cx="201622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8"/>
          <p:cNvGrpSpPr>
            <a:grpSpLocks/>
          </p:cNvGrpSpPr>
          <p:nvPr/>
        </p:nvGrpSpPr>
        <p:grpSpPr bwMode="auto">
          <a:xfrm rot="-5400000">
            <a:off x="5628829" y="1926729"/>
            <a:ext cx="969962" cy="77788"/>
            <a:chOff x="5652120" y="4365104"/>
            <a:chExt cx="2016224" cy="144016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5652120" y="4365104"/>
              <a:ext cx="2016224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defTabSz="457200" eaLnBrk="0" hangingPunct="0"/>
              <a:endParaRPr lang="en-US" sz="1800"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12" name="Straight Connector 10"/>
            <p:cNvCxnSpPr>
              <a:cxnSpLocks noChangeShapeType="1"/>
            </p:cNvCxnSpPr>
            <p:nvPr/>
          </p:nvCxnSpPr>
          <p:spPr bwMode="auto">
            <a:xfrm rot="10800000" flipH="1">
              <a:off x="5652120" y="4509119"/>
              <a:ext cx="201622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3" name="Group 11"/>
          <p:cNvGrpSpPr>
            <a:grpSpLocks/>
          </p:cNvGrpSpPr>
          <p:nvPr/>
        </p:nvGrpSpPr>
        <p:grpSpPr bwMode="auto">
          <a:xfrm rot="-5400000">
            <a:off x="6521004" y="1926729"/>
            <a:ext cx="969962" cy="77788"/>
            <a:chOff x="5652120" y="4365104"/>
            <a:chExt cx="2016224" cy="144016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5652120" y="4365104"/>
              <a:ext cx="2016224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defTabSz="457200" eaLnBrk="0" hangingPunct="0"/>
              <a:endParaRPr lang="en-US" sz="1800"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15" name="Straight Connector 13"/>
            <p:cNvCxnSpPr>
              <a:cxnSpLocks noChangeShapeType="1"/>
            </p:cNvCxnSpPr>
            <p:nvPr/>
          </p:nvCxnSpPr>
          <p:spPr bwMode="auto">
            <a:xfrm rot="10800000" flipH="1">
              <a:off x="5652120" y="4509119"/>
              <a:ext cx="201622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-4854847">
            <a:off x="7529860" y="1422698"/>
            <a:ext cx="969962" cy="1085850"/>
            <a:chOff x="5652120" y="4365104"/>
            <a:chExt cx="2016224" cy="144016"/>
          </a:xfrm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5652120" y="4365104"/>
              <a:ext cx="2016224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defTabSz="457200" eaLnBrk="0" hangingPunct="0"/>
              <a:endParaRPr lang="en-US" sz="1800"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18" name="Straight Connector 16"/>
            <p:cNvCxnSpPr>
              <a:cxnSpLocks noChangeShapeType="1"/>
            </p:cNvCxnSpPr>
            <p:nvPr/>
          </p:nvCxnSpPr>
          <p:spPr bwMode="auto">
            <a:xfrm rot="10800000" flipH="1">
              <a:off x="5652120" y="4509119"/>
              <a:ext cx="201622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946204" y="1123454"/>
            <a:ext cx="455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600" b="1" i="1">
                <a:latin typeface="Calibri" charset="0"/>
                <a:ea typeface="ＭＳ Ｐゴシック" charset="-128"/>
              </a:rPr>
              <a:t>G1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859016" y="1123454"/>
            <a:ext cx="455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600" b="1" i="1">
                <a:latin typeface="Calibri" charset="0"/>
                <a:ea typeface="ＭＳ Ｐゴシック" charset="-128"/>
              </a:rPr>
              <a:t>G2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6775004" y="1123454"/>
            <a:ext cx="455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600" b="1" i="1">
                <a:latin typeface="Calibri" charset="0"/>
                <a:ea typeface="ＭＳ Ｐゴシック" charset="-128"/>
              </a:rPr>
              <a:t>G3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7687816" y="1123454"/>
            <a:ext cx="908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GB" sz="1600" b="1" i="1">
                <a:latin typeface="Calibri" charset="0"/>
                <a:ea typeface="ＭＳ Ｐゴシック" charset="-128"/>
              </a:rPr>
              <a:t>GridPix</a:t>
            </a:r>
          </a:p>
        </p:txBody>
      </p:sp>
      <p:sp>
        <p:nvSpPr>
          <p:cNvPr id="23" name="Oval 31"/>
          <p:cNvSpPr>
            <a:spLocks noChangeArrowheads="1"/>
          </p:cNvSpPr>
          <p:nvPr/>
        </p:nvSpPr>
        <p:spPr bwMode="auto">
          <a:xfrm>
            <a:off x="5173216" y="1688604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32"/>
          <p:cNvSpPr>
            <a:spLocks noChangeArrowheads="1"/>
          </p:cNvSpPr>
          <p:nvPr/>
        </p:nvSpPr>
        <p:spPr bwMode="auto">
          <a:xfrm>
            <a:off x="6087616" y="1612404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33"/>
          <p:cNvSpPr>
            <a:spLocks noChangeArrowheads="1"/>
          </p:cNvSpPr>
          <p:nvPr/>
        </p:nvSpPr>
        <p:spPr bwMode="auto">
          <a:xfrm>
            <a:off x="6925816" y="1917204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34"/>
          <p:cNvSpPr>
            <a:spLocks noChangeArrowheads="1"/>
          </p:cNvSpPr>
          <p:nvPr/>
        </p:nvSpPr>
        <p:spPr bwMode="auto">
          <a:xfrm>
            <a:off x="8483154" y="1971179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>
            <a:off x="6011416" y="1612404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cxnSp>
        <p:nvCxnSpPr>
          <p:cNvPr id="28" name="Straight Arrow Connector 30"/>
          <p:cNvCxnSpPr>
            <a:cxnSpLocks noChangeShapeType="1"/>
          </p:cNvCxnSpPr>
          <p:nvPr/>
        </p:nvCxnSpPr>
        <p:spPr bwMode="auto">
          <a:xfrm rot="16200000" flipV="1">
            <a:off x="5097016" y="2133104"/>
            <a:ext cx="647700" cy="215900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>
          <a:xfrm>
            <a:off x="5672030" y="672951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Test - Beam setup: </a:t>
            </a:r>
            <a:endParaRPr lang="fr-FR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1" y="3140969"/>
            <a:ext cx="2771800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1547664" y="5661248"/>
            <a:ext cx="667848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i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 </a:t>
            </a:r>
            <a:r>
              <a:rPr lang="en-GB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11.5</a:t>
            </a:r>
            <a:r>
              <a:rPr lang="en-GB" sz="1400" b="1" i="1" baseline="30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n-GB" sz="14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incident angle an angle measurement accuracy </a:t>
            </a:r>
          </a:p>
          <a:p>
            <a:pPr algn="ctr">
              <a:defRPr/>
            </a:pPr>
            <a:r>
              <a:rPr lang="en-GB" sz="14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of </a:t>
            </a:r>
            <a:r>
              <a:rPr lang="en-GB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0.6</a:t>
            </a:r>
            <a:r>
              <a:rPr lang="en-GB" sz="1400" b="1" i="1" baseline="30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n-GB" sz="14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for the track  </a:t>
            </a:r>
            <a:r>
              <a:rPr lang="en-GB" sz="1400" b="1" i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projection would mean: </a:t>
            </a:r>
          </a:p>
          <a:p>
            <a:pPr algn="ctr">
              <a:defRPr/>
            </a:pPr>
            <a:endParaRPr lang="en-GB" sz="1400" b="1" i="1" dirty="0" smtClean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en-GB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15%</a:t>
            </a:r>
            <a:r>
              <a:rPr lang="en-GB" sz="1400" b="1" i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momentum measurement accuracy for P</a:t>
            </a:r>
            <a:r>
              <a:rPr lang="en-GB" sz="1400" b="1" i="1" baseline="-250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GB" sz="1400" b="1" i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lang="en-GB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40 </a:t>
            </a:r>
            <a:r>
              <a:rPr lang="en-GB" sz="1400" b="1" i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GeV</a:t>
            </a:r>
            <a:endParaRPr lang="en-GB" sz="1400" b="1" i="1" dirty="0" smtClean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en-GB" sz="1400" b="1" i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with one layer of the </a:t>
            </a:r>
            <a:r>
              <a:rPr lang="en-GB" sz="1400" b="1" i="1" dirty="0" err="1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GasPixel</a:t>
            </a:r>
            <a:r>
              <a:rPr lang="en-GB" sz="1400" b="1" i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tracker/L1 trigger!</a:t>
            </a:r>
            <a:endParaRPr lang="en-GB" sz="1400" b="1" i="1" dirty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9" name="Picture 41" descr="G2_r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140968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971600" y="4437112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Efficiency ~ 99%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63888" y="3429000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~ 15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5285" y="3429000"/>
            <a:ext cx="12570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Angular </a:t>
            </a:r>
          </a:p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Resolution</a:t>
            </a:r>
          </a:p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GridPix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):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251520" y="116632"/>
            <a:ext cx="8640960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81"/>
          <p:cNvSpPr>
            <a:spLocks noChangeArrowheads="1" noChangeShapeType="1" noTextEdit="1"/>
          </p:cNvSpPr>
          <p:nvPr/>
        </p:nvSpPr>
        <p:spPr bwMode="auto">
          <a:xfrm>
            <a:off x="467544" y="188640"/>
            <a:ext cx="806489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Resistive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Bulk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Micromegas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for the ATLAS Muon System Upgrade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692696"/>
            <a:ext cx="4752528" cy="2390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Development of large-area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muon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chambers for the ATLAS upgrade for high-luminosity:</a:t>
            </a:r>
          </a:p>
          <a:p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Rate: ≤15 kHz/cm</a:t>
            </a:r>
            <a:r>
              <a:rPr lang="en-US" sz="1400" b="1" baseline="30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br>
              <a:rPr lang="en-US" sz="1400" b="1" baseline="30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1400" b="1" baseline="30000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Spatial resolution: ≤100 µm (up to track angles of 30 degrees); efficiency ~ 98 %</a:t>
            </a:r>
          </a:p>
          <a:p>
            <a:endParaRPr lang="en-US" sz="14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Trigger capability (time resolution: ≤10 ns)</a:t>
            </a:r>
          </a:p>
          <a:p>
            <a:pPr>
              <a:buFont typeface="Wingdings" pitchFamily="2" charset="2"/>
              <a:buChar char="Ø"/>
            </a:pPr>
            <a:endParaRPr lang="en-US" sz="14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No ageing over 20 years of HL-LHC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2696"/>
            <a:ext cx="3888432" cy="37443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48064" y="4509120"/>
            <a:ext cx="3888432" cy="2126141"/>
            <a:chOff x="-7901781" y="14944952"/>
            <a:chExt cx="5051017" cy="2921161"/>
          </a:xfrm>
        </p:grpSpPr>
        <p:pic>
          <p:nvPicPr>
            <p:cNvPr id="7" name="Picture 6" descr="R11_rat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01781" y="14944952"/>
              <a:ext cx="5051017" cy="29211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5980375" y="15307814"/>
              <a:ext cx="329082" cy="2222327"/>
            </a:xfrm>
            <a:prstGeom prst="rect">
              <a:avLst/>
            </a:prstGeom>
            <a:gradFill>
              <a:gsLst>
                <a:gs pos="68000">
                  <a:schemeClr val="accent2">
                    <a:lumMod val="75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5452786" y="16520877"/>
              <a:ext cx="2247682" cy="43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Gain ≈ 5000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140968"/>
            <a:ext cx="33242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635896" y="3356992"/>
            <a:ext cx="1223605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Efficiency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Gas Gain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Spatial 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349284"/>
            <a:ext cx="2880320" cy="146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1331640" y="6165304"/>
            <a:ext cx="2376264" cy="43204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5816" y="4725144"/>
            <a:ext cx="864096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88024" y="4149080"/>
            <a:ext cx="576064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44008" y="3068960"/>
            <a:ext cx="648072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35496" y="44624"/>
            <a:ext cx="698477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81"/>
          <p:cNvSpPr>
            <a:spLocks noChangeArrowheads="1" noChangeShapeType="1" noTextEdit="1"/>
          </p:cNvSpPr>
          <p:nvPr/>
        </p:nvSpPr>
        <p:spPr bwMode="auto">
          <a:xfrm>
            <a:off x="179512" y="188069"/>
            <a:ext cx="6696744" cy="2886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Resistive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MM for the ATLAS Muon System Upgrade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866" y="692696"/>
            <a:ext cx="4043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ATLAS Small Wheel Upgrade: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528" y="1196752"/>
            <a:ext cx="3744416" cy="2736304"/>
            <a:chOff x="377309" y="1291537"/>
            <a:chExt cx="4501158" cy="4998866"/>
          </a:xfrm>
        </p:grpSpPr>
        <p:pic>
          <p:nvPicPr>
            <p:cNvPr id="6" name="Picture 5" descr="0710007_03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39670"/>
            <a:stretch/>
          </p:blipFill>
          <p:spPr>
            <a:xfrm>
              <a:off x="377309" y="1291537"/>
              <a:ext cx="4501158" cy="499886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1598094" y="2106028"/>
              <a:ext cx="740836" cy="39831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9627185">
              <a:off x="1783854" y="2227296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2.4 m</a:t>
              </a:r>
              <a:endParaRPr lang="en-US" sz="1400" dirty="0"/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1830917" y="4381707"/>
            <a:ext cx="759883" cy="40216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496" y="3068960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CSC chambers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35696" y="1540530"/>
            <a:ext cx="2625286" cy="1600438"/>
            <a:chOff x="4343084" y="2078229"/>
            <a:chExt cx="4498534" cy="1024998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4343084" y="2319231"/>
              <a:ext cx="1110498" cy="9223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453582" y="2078229"/>
              <a:ext cx="3388036" cy="102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Today:</a:t>
              </a:r>
            </a:p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MDT chambers (drift tubes) +</a:t>
              </a:r>
            </a:p>
            <a:p>
              <a:endPara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TGCs for 2</a:t>
              </a:r>
              <a:r>
                <a:rPr lang="en-US" sz="1400" b="1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nd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 coordinate (not visible)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14" name="Picture 3" descr="\\cern.ch\dfs\Users\f\formenti\Desktop\untitled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445729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07504" y="4135720"/>
            <a:ext cx="896448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Resistive strip </a:t>
            </a:r>
            <a:r>
              <a:rPr lang="en-US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has been chosen as the</a:t>
            </a:r>
          </a:p>
          <a:p>
            <a:pPr>
              <a:buClr>
                <a:srgbClr val="FF6600"/>
              </a:buClr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baseline option for the upgrade of the Small Wheel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Clr>
                <a:srgbClr val="FF6600"/>
              </a:buClr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55976" y="692696"/>
            <a:ext cx="4932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Equip Small Wheels with </a:t>
            </a:r>
          </a:p>
          <a:p>
            <a:pPr>
              <a:buClr>
                <a:srgbClr val="FF6600"/>
              </a:buClr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128 MM (0.5–2.5 m</a:t>
            </a:r>
            <a:r>
              <a:rPr lang="en-US" sz="1400" b="1" u="sng" baseline="30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):</a:t>
            </a:r>
            <a:b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1400" b="1" u="sng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Clr>
                <a:srgbClr val="FF6600"/>
              </a:buClr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Combine </a:t>
            </a:r>
            <a:r>
              <a:rPr lang="en-US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precision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and 2</a:t>
            </a:r>
            <a:r>
              <a:rPr lang="en-US" sz="1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nd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coordinate meas.   and </a:t>
            </a:r>
            <a:r>
              <a:rPr lang="en-US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trigger functionality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 a single device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51520" y="4725144"/>
          <a:ext cx="7776863" cy="1892808"/>
        </p:xfrm>
        <a:graphic>
          <a:graphicData uri="http://schemas.openxmlformats.org/drawingml/2006/table">
            <a:tbl>
              <a:tblPr/>
              <a:tblGrid>
                <a:gridCol w="564992"/>
                <a:gridCol w="1492519"/>
                <a:gridCol w="1809820"/>
                <a:gridCol w="968950"/>
                <a:gridCol w="1370940"/>
                <a:gridCol w="1569642"/>
              </a:tblGrid>
              <a:tr h="576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Sector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Nbr</a:t>
                      </a: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sectors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Nbr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chambers/sector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MM layers/chambers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MM layer area</a:t>
                      </a:r>
                      <a:b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(containing rectangle)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Nbr</a:t>
                      </a: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MM layers (w/o spares)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MM PCB area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Manufacturing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plan</a:t>
                      </a:r>
                      <a:b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(preliminary)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Small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8x2=16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4x2=8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From ~0.68m</a:t>
                      </a:r>
                      <a:r>
                        <a:rPr lang="en-US" sz="1200" b="1" baseline="300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(696x980)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To ~1m</a:t>
                      </a:r>
                      <a:r>
                        <a:rPr lang="en-US" sz="1200" b="1" baseline="300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(1420x730)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512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0.88x512 =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450m</a:t>
                      </a:r>
                      <a:r>
                        <a:rPr lang="en-US" sz="12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 b="1" baseline="30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Yrs 2015</a:t>
                      </a:r>
                      <a:b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+2016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Large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8x2=16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4x2=8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From ~0.96m</a:t>
                      </a:r>
                      <a:r>
                        <a:rPr lang="en-US" sz="1200" b="1" baseline="300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(1036X930)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To ~1.9m</a:t>
                      </a:r>
                      <a:r>
                        <a:rPr lang="en-US" sz="1200" b="1" baseline="300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(2300x835)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512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1.5x512=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768m</a:t>
                      </a:r>
                      <a:r>
                        <a:rPr lang="en-US" sz="12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 b="1" baseline="30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Yrs 2015</a:t>
                      </a:r>
                      <a:b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+2016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948264" y="4129916"/>
            <a:ext cx="1656184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~ 1200 m</a:t>
            </a:r>
            <a:r>
              <a:rPr lang="en-US" sz="14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of Resistive MM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59632" y="2708920"/>
            <a:ext cx="759883" cy="40216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2051720" cy="141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251520" y="87288"/>
            <a:ext cx="655272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81"/>
          <p:cNvSpPr>
            <a:spLocks noChangeArrowheads="1" noChangeShapeType="1" noTextEdit="1"/>
          </p:cNvSpPr>
          <p:nvPr/>
        </p:nvSpPr>
        <p:spPr bwMode="auto">
          <a:xfrm>
            <a:off x="539551" y="142007"/>
            <a:ext cx="6192689" cy="4153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GEMs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for CMS High Eta Project (1.6 &gt;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Symbol" pitchFamily="18" charset="2"/>
                <a:cs typeface="Arial"/>
              </a:rPr>
              <a:t>h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&gt; 2.1) 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0877" y="620688"/>
            <a:ext cx="286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for CMS Collaboration: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03" y="0"/>
            <a:ext cx="1878501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2" y="1038602"/>
            <a:ext cx="4104456" cy="2390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GEMs for High Eta Project:</a:t>
            </a:r>
          </a:p>
          <a:p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Rate capability : 10 kHz/cm</a:t>
            </a:r>
            <a:r>
              <a:rPr lang="en-US" sz="1400" b="1" baseline="30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br>
              <a:rPr lang="en-US" sz="1400" b="1" baseline="30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1400" b="1" baseline="30000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Spatial resolution: ≤100 µm; </a:t>
            </a:r>
          </a:p>
          <a:p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efficiency ~ 98 %</a:t>
            </a:r>
          </a:p>
          <a:p>
            <a:endParaRPr lang="en-US" sz="14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Trigger capability (time resolution: </a:t>
            </a:r>
          </a:p>
          <a:p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~4-5  ns)</a:t>
            </a:r>
          </a:p>
          <a:p>
            <a:pPr>
              <a:buFont typeface="Wingdings" pitchFamily="2" charset="2"/>
              <a:buChar char="Ø"/>
            </a:pPr>
            <a:endParaRPr lang="en-US" sz="14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Excellent Long-Term Operation</a:t>
            </a:r>
          </a:p>
        </p:txBody>
      </p:sp>
      <p:pic>
        <p:nvPicPr>
          <p:cNvPr id="7" name="Picture 15" descr="CMS-Time-Res-Oct-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05064"/>
            <a:ext cx="2419908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151251" y="3501008"/>
            <a:ext cx="4852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79525">
              <a:defRPr/>
            </a:pP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Triple-GEM Efficiency &amp; Time Resolution</a:t>
            </a:r>
            <a:r>
              <a:rPr lang="en-GB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: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005064"/>
            <a:ext cx="254557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eglo 041.JPG"/>
          <p:cNvPicPr>
            <a:picLocks noChangeAspect="1"/>
          </p:cNvPicPr>
          <p:nvPr/>
        </p:nvPicPr>
        <p:blipFill>
          <a:blip r:embed="rId5" cstate="print"/>
          <a:srcRect r="11974" b="23412"/>
          <a:stretch>
            <a:fillRect/>
          </a:stretch>
        </p:blipFill>
        <p:spPr bwMode="auto">
          <a:xfrm>
            <a:off x="5148064" y="5157192"/>
            <a:ext cx="22461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6" descr="DSCN27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4446494"/>
            <a:ext cx="2051720" cy="1538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27974" y="1484784"/>
            <a:ext cx="3448482" cy="286232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 and evaluation </a:t>
            </a:r>
          </a:p>
          <a:p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size  GEM 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 </a:t>
            </a:r>
          </a:p>
          <a:p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tracking and triggering</a:t>
            </a:r>
          </a:p>
          <a:p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 optimization</a:t>
            </a:r>
          </a:p>
          <a:p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cost reduction</a:t>
            </a:r>
          </a:p>
          <a:p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Self-stretching technique:</a:t>
            </a:r>
          </a:p>
          <a:p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 time reduction from</a:t>
            </a:r>
          </a:p>
          <a:p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days </a:t>
            </a:r>
            <a:r>
              <a:rPr lang="en-GB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2 hours </a:t>
            </a:r>
            <a:endParaRPr lang="en-GB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1403648" y="87288"/>
            <a:ext cx="655272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81"/>
          <p:cNvSpPr>
            <a:spLocks noChangeArrowheads="1" noChangeShapeType="1" noTextEdit="1"/>
          </p:cNvSpPr>
          <p:nvPr/>
        </p:nvSpPr>
        <p:spPr bwMode="auto">
          <a:xfrm>
            <a:off x="1691679" y="142007"/>
            <a:ext cx="6192689" cy="4153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GEMs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for CMS High Eta Project (1.6 &gt;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Symbol" pitchFamily="18" charset="2"/>
                <a:cs typeface="Arial"/>
              </a:rPr>
              <a:t>h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&gt; 2.1) 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504" y="5472608"/>
          <a:ext cx="8200444" cy="1268760"/>
        </p:xfrm>
        <a:graphic>
          <a:graphicData uri="http://schemas.openxmlformats.org/drawingml/2006/table">
            <a:tbl>
              <a:tblPr/>
              <a:tblGrid>
                <a:gridCol w="720545"/>
                <a:gridCol w="1282301"/>
                <a:gridCol w="1582652"/>
                <a:gridCol w="1519902"/>
                <a:gridCol w="1676400"/>
                <a:gridCol w="1418644"/>
              </a:tblGrid>
              <a:tr h="422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Station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Nbr</a:t>
                      </a: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of modules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Module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area (containing rectangle)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Nbr</a:t>
                      </a: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of modules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(w/o spares)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GEM foil area (3ple </a:t>
                      </a: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GEMs)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Manufacturing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plan</a:t>
                      </a:r>
                      <a:b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(preliminary)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2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18x2x2=72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~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0.43m</a:t>
                      </a:r>
                      <a:r>
                        <a:rPr lang="en-US" sz="1200" b="1" baseline="300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(440x990)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72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0.43x72x3=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93m</a:t>
                      </a:r>
                      <a:r>
                        <a:rPr lang="en-US" sz="12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Yrs 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2014+2015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2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36x2=72 (long)</a:t>
                      </a:r>
                      <a:b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36x2=72 (short)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~2.4m</a:t>
                      </a:r>
                      <a:r>
                        <a:rPr lang="en-US" sz="1200" b="1" baseline="300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(1251x1911)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~1.6m</a:t>
                      </a:r>
                      <a:r>
                        <a:rPr lang="en-US" sz="1200" b="1" baseline="30000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(1251x1281)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144</a:t>
                      </a:r>
                      <a:endParaRPr lang="en-US" sz="1200" b="1" dirty="0"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(2.4+1.6)x72x3=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864m</a:t>
                      </a:r>
                      <a:r>
                        <a:rPr lang="en-US" sz="1200" b="1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Yrs 2015+1016</a:t>
                      </a:r>
                    </a:p>
                  </a:txBody>
                  <a:tcPr marL="66035" marR="660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56176" y="4797152"/>
            <a:ext cx="2448272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About 1000 m</a:t>
            </a:r>
            <a:r>
              <a:rPr lang="en-US" sz="16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2</a:t>
            </a: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; </a:t>
            </a:r>
          </a:p>
          <a:p>
            <a:pPr algn="ctr"/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216 triple-GEM detectors</a:t>
            </a:r>
          </a:p>
        </p:txBody>
      </p:sp>
      <p:pic>
        <p:nvPicPr>
          <p:cNvPr id="6" name="Picture 17" descr="C:\Users\StefanoC\Desktop\DSC05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2776"/>
            <a:ext cx="3249737" cy="332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 txBox="1">
            <a:spLocks/>
          </p:cNvSpPr>
          <p:nvPr/>
        </p:nvSpPr>
        <p:spPr>
          <a:xfrm>
            <a:off x="5652120" y="476672"/>
            <a:ext cx="3505200" cy="1065213"/>
          </a:xfrm>
          <a:prstGeom prst="rect">
            <a:avLst/>
          </a:prstGeom>
        </p:spPr>
        <p:txBody>
          <a:bodyPr lIns="91352" tIns="45680" rIns="91352" bIns="45680" anchor="ctr"/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Large Prototype: GE1/1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Beam Test @ RD51 setup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974" y="4725144"/>
            <a:ext cx="4160050" cy="646331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Formally approved as a CMS R&amp;D project 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interest (April 20, 2012)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5" descr="\\cern.ch\dfs\Users\f\formenti\Desktop\untitl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514268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520" y="745540"/>
            <a:ext cx="5003586" cy="52322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CMS missing redundant tracking capability</a:t>
            </a:r>
          </a:p>
          <a:p>
            <a:pPr algn="ctr"/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 high h-region (in particular, ME1/1-2/1):</a:t>
            </a:r>
            <a:endParaRPr lang="fr-FR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11561" y="46038"/>
            <a:ext cx="799288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971600" y="72430"/>
            <a:ext cx="7272808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ALICE Upgrade: TPC Endplate with GEMs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9168" y="3356992"/>
            <a:ext cx="4474840" cy="342899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Goal</a:t>
            </a:r>
            <a: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 and Requirements:</a:t>
            </a:r>
            <a:b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endParaRPr lang="en-US" b="1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Replace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MWPC with GEMs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(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Space-charge effects at 50 kHz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Pb-Pb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continuous readout too high with wires)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Limit GEM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ion back-flow to 0.25%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at gain 1500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(major R&amp;D required)</a:t>
            </a:r>
            <a:endParaRPr lang="en-US" b="1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Maintain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excellent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dx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resolution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 particle Id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and time stability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55" y="3356992"/>
            <a:ext cx="4321549" cy="34251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/>
          <a:srcRect t="16027" b="16027"/>
          <a:stretch>
            <a:fillRect/>
          </a:stretch>
        </p:blipFill>
        <p:spPr>
          <a:xfrm>
            <a:off x="2627784" y="980728"/>
            <a:ext cx="3692820" cy="2030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2343015" cy="2177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639" y="548680"/>
            <a:ext cx="342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 activity (since April 2012):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1064" y="1124744"/>
            <a:ext cx="2515432" cy="181588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Total area: 32.5 m</a:t>
            </a:r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</a:p>
          <a:p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detector sizes from:</a:t>
            </a:r>
          </a:p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46 x 50 cm</a:t>
            </a:r>
            <a:r>
              <a:rPr lang="en-US" sz="1400" b="1" baseline="30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to</a:t>
            </a:r>
          </a:p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88 x 112 cm</a:t>
            </a:r>
            <a:r>
              <a:rPr lang="en-US" sz="1400" b="1" baseline="300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en-US" sz="14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4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à"/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Use 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single-mask GEM</a:t>
            </a:r>
          </a:p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Serge\Latex\MPGD11\paper\Detect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0500"/>
            <a:ext cx="3024336" cy="224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993703" cy="226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2915" y="4509120"/>
            <a:ext cx="417306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2685"/>
            <a:ext cx="40324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GEM-based TPC for beam monitoring:</a:t>
            </a:r>
            <a:b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Event-by-event particle tracking and 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characterization of rare ion species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3035546" cy="22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8064" y="2348880"/>
            <a:ext cx="39959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Ultra-light single GEM for low energy</a:t>
            </a:r>
          </a:p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antiproton beam profiling</a:t>
            </a:r>
          </a:p>
          <a:p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Duarte Pinto et al., "GEM-based beam profile monitors for the antiproton decelerator," </a:t>
            </a:r>
            <a:r>
              <a:rPr lang="en-US" sz="1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JINST 7 C03001.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6146720"/>
            <a:ext cx="439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</a:t>
            </a:r>
            <a:r>
              <a:rPr lang="en-US" sz="14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Murtas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"Applications in beam diagnostics with triple GEM detectors," </a:t>
            </a:r>
            <a:r>
              <a:rPr lang="en-US" sz="1400" b="1" i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</a:t>
            </a:r>
            <a:r>
              <a:rPr lang="en-US" sz="1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Instr. &amp; Meth., 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vol. 617, no. 1–3, p. 237–241, 2010.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789040"/>
            <a:ext cx="4644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</a:t>
            </a:r>
            <a:r>
              <a:rPr lang="en-US" sz="14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García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"Prototype development of a GEM-TPC for the Super-FRS of the FAIR facility," </a:t>
            </a:r>
            <a:r>
              <a:rPr lang="en-US" sz="14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NSS/MIC, </a:t>
            </a:r>
            <a:r>
              <a:rPr lang="en-US" sz="1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IEEE, 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pp. 1788 - 1792.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5496" y="46038"/>
            <a:ext cx="5760639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251520" y="188640"/>
            <a:ext cx="5256584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Beam Line Instrumentation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5833787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Triple GEM neutron beam monitor</a:t>
            </a:r>
          </a:p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using polyethylene converter</a:t>
            </a:r>
          </a:p>
          <a:p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</a:t>
            </a:r>
            <a:r>
              <a:rPr lang="en-US" sz="14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Croci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"</a:t>
            </a:r>
            <a:r>
              <a:rPr lang="en-US" sz="14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nGEM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neutron diagnostic concept for high power deuterium beams," 2012 JINST 7 C03010.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032448" cy="336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340768"/>
            <a:ext cx="453650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DAFNE </a:t>
            </a:r>
            <a:r>
              <a:rPr lang="en-US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e+e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 Collider: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triple GEM x-ray detector, derives 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luminosity from single </a:t>
            </a:r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brems-strahlung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photons and/or </a:t>
            </a:r>
          </a:p>
          <a:p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Bhabha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-scattered e-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from interaction point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" y="2431690"/>
            <a:ext cx="4676728" cy="222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1835696" y="4077072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259632" y="187871"/>
            <a:ext cx="6624736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1475656" y="260053"/>
            <a:ext cx="619268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MPGDs for Luminosity Monitoring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5776" y="4797152"/>
            <a:ext cx="439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</a:t>
            </a:r>
            <a:r>
              <a:rPr lang="en-US" sz="14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Murtas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"Applications in beam diagnostics with triple GEM detectors," </a:t>
            </a:r>
            <a:r>
              <a:rPr lang="en-US" sz="1400" b="1" i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</a:t>
            </a:r>
            <a:r>
              <a:rPr lang="en-US" sz="1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Instr. &amp; Meth., 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vol. 617, no. 1–3, p. 237–241, 2010. 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2492896"/>
            <a:ext cx="222591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9552" y="6093296"/>
            <a:ext cx="827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are considered to be used as ATLAS Luminosity monitors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44624"/>
            <a:ext cx="89644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79512" y="115789"/>
            <a:ext cx="8640960" cy="3711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“Enormous Wire Chambers”: Wide-Spread Tool in HEP for &gt; 40 Years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19" descr="c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1557338"/>
            <a:ext cx="6480175" cy="5237162"/>
          </a:xfrm>
          <a:prstGeom prst="rect">
            <a:avLst/>
          </a:prstGeom>
          <a:noFill/>
        </p:spPr>
      </p:pic>
      <p:pic>
        <p:nvPicPr>
          <p:cNvPr id="5" name="Picture 20" descr="zeus_ct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268413"/>
            <a:ext cx="5129212" cy="5283200"/>
          </a:xfrm>
          <a:prstGeom prst="rect">
            <a:avLst/>
          </a:prstGeom>
          <a:noFill/>
        </p:spPr>
      </p:pic>
      <p:pic>
        <p:nvPicPr>
          <p:cNvPr id="6" name="Picture 21" descr="wire2"/>
          <p:cNvPicPr>
            <a:picLocks noChangeAspect="1" noChangeArrowheads="1"/>
          </p:cNvPicPr>
          <p:nvPr/>
        </p:nvPicPr>
        <p:blipFill>
          <a:blip r:embed="rId4" cstate="print"/>
          <a:srcRect r="2290" b="2995"/>
          <a:stretch>
            <a:fillRect/>
          </a:stretch>
        </p:blipFill>
        <p:spPr bwMode="auto">
          <a:xfrm>
            <a:off x="900113" y="908050"/>
            <a:ext cx="8243887" cy="5295900"/>
          </a:xfrm>
          <a:prstGeom prst="rect">
            <a:avLst/>
          </a:prstGeom>
          <a:noFill/>
        </p:spPr>
      </p:pic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6144" y="612856"/>
            <a:ext cx="7812360" cy="509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683568" y="46038"/>
            <a:ext cx="79117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8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056783" cy="404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The Higgs Model: Precision Measurements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54868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After the discovery of a Higgs boson, the key task of is to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establish the Higgs  mechanism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in </a:t>
            </a:r>
          </a:p>
          <a:p>
            <a:pPr marL="457200" indent="-457200"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all elements  as being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responsible for EW  symmetry breaking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08" y="1435998"/>
            <a:ext cx="4427984" cy="5078313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If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discovered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precision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needed</a:t>
            </a: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</a:p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branching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ratios</a:t>
            </a:r>
          </a:p>
          <a:p>
            <a:r>
              <a:rPr lang="fr-FR" dirty="0" smtClean="0"/>
              <a:t>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possible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LHC</a:t>
            </a:r>
          </a:p>
          <a:p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Top quark Yukawa coupling: (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ttH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signal</a:t>
            </a:r>
          </a:p>
          <a:p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seems out of reach at LHC</a:t>
            </a:r>
          </a:p>
          <a:p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self-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nearly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impossible</a:t>
            </a:r>
          </a:p>
          <a:p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LHC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LHC is certainly a discovery machine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absolute precision will come from a Linear Collider (Higgs Factory)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0567" y="3284984"/>
            <a:ext cx="445851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65144" y="1209526"/>
            <a:ext cx="454336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all particles receiving mass from the Higgs</a:t>
            </a:r>
          </a:p>
          <a:p>
            <a:pPr algn="ctr"/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mechanism it can be shown that the Higgs </a:t>
            </a:r>
          </a:p>
          <a:p>
            <a:pPr algn="ctr"/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is proportional to particle mass</a:t>
            </a:r>
            <a:endParaRPr lang="fr-FR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6221" y="5517232"/>
            <a:ext cx="2208802" cy="67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52575" y="2195572"/>
            <a:ext cx="1927131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origin of mass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2699628"/>
            <a:ext cx="2511713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structure of vacuum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508104" y="2564904"/>
            <a:ext cx="1376719" cy="24482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604903" y="2996952"/>
            <a:ext cx="432048" cy="86409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1"/>
          </p:cNvCxnSpPr>
          <p:nvPr/>
        </p:nvCxnSpPr>
        <p:spPr>
          <a:xfrm>
            <a:off x="5868144" y="2564904"/>
            <a:ext cx="504056" cy="31939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4663" y="3717032"/>
            <a:ext cx="14001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51520" y="71439"/>
            <a:ext cx="8712968" cy="4772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467544" y="188640"/>
            <a:ext cx="828092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LC Detector Challenges: The Higgs is an Important Driving Factor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420585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392488" cy="288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954948" y="2082334"/>
            <a:ext cx="315355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Recoil Mass to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  (Higgs-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strahlung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):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7504" y="4989369"/>
            <a:ext cx="4176464" cy="1800200"/>
            <a:chOff x="179512" y="4581128"/>
            <a:chExt cx="4176464" cy="1800200"/>
          </a:xfrm>
        </p:grpSpPr>
        <p:sp>
          <p:nvSpPr>
            <p:cNvPr id="10" name="Rectangle 9"/>
            <p:cNvSpPr/>
            <p:nvPr/>
          </p:nvSpPr>
          <p:spPr>
            <a:xfrm>
              <a:off x="179512" y="4581128"/>
              <a:ext cx="4176464" cy="18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4581128"/>
              <a:ext cx="4143375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323528" y="5733256"/>
              <a:ext cx="38164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2" charset="2"/>
                </a:rPr>
                <a:t></a:t>
              </a:r>
              <a:r>
                <a:rPr lang="en-US" b="1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Separate W and Z in their </a:t>
              </a:r>
              <a:r>
                <a:rPr lang="en-US" b="1" dirty="0" err="1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hadronic</a:t>
              </a:r>
              <a:r>
                <a:rPr lang="en-US" b="1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/>
              <a:r>
                <a:rPr lang="en-US" b="1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decay modes</a:t>
              </a:r>
              <a:endParaRPr lang="fr-FR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496" y="1052736"/>
            <a:ext cx="4312334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independent Higgs measurement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endParaRPr lang="en-US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tracking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 resolution</a:t>
            </a:r>
            <a:endParaRPr lang="en-US" u="sng" dirty="0" smtClean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7" y="3717032"/>
            <a:ext cx="475252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28342" y="3717032"/>
            <a:ext cx="4083618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at lepton colliders requires  </a:t>
            </a:r>
          </a:p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“measurement of jets”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most common approach is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Particle Flow, </a:t>
            </a:r>
          </a:p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requires 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imaging  calorimeters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484784"/>
            <a:ext cx="2372316" cy="2405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9996" y="836712"/>
            <a:ext cx="9020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Micromegas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TPC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 LC                                                                                                GEM TPC for LC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2" descr="D:\PROJETS\TPC\MESURES\081208-11_LP_BeamTestsMagnet_DESY\Pictures\081208_RUN28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97836"/>
            <a:ext cx="26289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D:\RUN_384\RUN_384_3D_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6404" y="4213711"/>
            <a:ext cx="2447925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2735287" y="4197836"/>
          <a:ext cx="2453435" cy="2304256"/>
        </p:xfrm>
        <a:graphic>
          <a:graphicData uri="http://schemas.openxmlformats.org/presentationml/2006/ole">
            <p:oleObj spid="_x0000_s7170" name="Bitmap Image" r:id="rId6" imgW="5219048" imgH="5172797" progId="PBrush">
              <p:embed/>
            </p:oleObj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496" y="76200"/>
            <a:ext cx="792088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23528" y="188640"/>
            <a:ext cx="7488832" cy="332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Advancing Concepts: Time Projection Chamber Tracking for the LC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149080"/>
            <a:ext cx="3203848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38657" y="1484784"/>
            <a:ext cx="419358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692696"/>
            <a:ext cx="46085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02478" y="3861048"/>
            <a:ext cx="379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Resistive Pad Readout: </a:t>
            </a:r>
            <a:endParaRPr lang="fr-FR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484784"/>
            <a:ext cx="23397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60040" y="6381328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buFont typeface="Times" pitchFamily="1" charset="0"/>
              <a:buNone/>
            </a:pPr>
            <a:r>
              <a:rPr lang="en-US" sz="1400" b="1" dirty="0">
                <a:solidFill>
                  <a:srgbClr val="663300"/>
                </a:solidFill>
              </a:rPr>
              <a:t>M. Dixit, Proc. of the MPGD Conf., Crete, June 2009</a:t>
            </a:r>
            <a:endParaRPr lang="fr-FR" sz="1400" b="1" dirty="0">
              <a:solidFill>
                <a:srgbClr val="663300"/>
              </a:solidFill>
            </a:endParaRPr>
          </a:p>
          <a:p>
            <a:pPr marL="457200" indent="-457200" eaLnBrk="0" hangingPunct="0">
              <a:buFont typeface="Times" pitchFamily="1" charset="0"/>
              <a:buNone/>
            </a:pPr>
            <a:r>
              <a:rPr lang="fr-FR" sz="1400" b="1" dirty="0">
                <a:solidFill>
                  <a:srgbClr val="663300"/>
                </a:solidFill>
              </a:rPr>
              <a:t>D. </a:t>
            </a:r>
            <a:r>
              <a:rPr lang="fr-FR" sz="1400" b="1" dirty="0" err="1">
                <a:solidFill>
                  <a:srgbClr val="663300"/>
                </a:solidFill>
              </a:rPr>
              <a:t>Attie</a:t>
            </a:r>
            <a:r>
              <a:rPr lang="fr-FR" sz="1400" b="1" dirty="0">
                <a:solidFill>
                  <a:srgbClr val="663300"/>
                </a:solidFill>
              </a:rPr>
              <a:t>, </a:t>
            </a:r>
            <a:r>
              <a:rPr lang="en-US" sz="1400" b="1" dirty="0">
                <a:solidFill>
                  <a:srgbClr val="663300"/>
                </a:solidFill>
              </a:rPr>
              <a:t>Proc. of the MPGD Conf., Crete, June 2009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6216" y="3861048"/>
            <a:ext cx="214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+Pad Readout: </a:t>
            </a:r>
            <a:endParaRPr lang="fr-FR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84168" y="6505599"/>
            <a:ext cx="2909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P.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Schade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 al, NIM A628 (2011) 128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/>
          <a:srcRect r="81111"/>
          <a:stretch>
            <a:fillRect/>
          </a:stretch>
        </p:blipFill>
        <p:spPr bwMode="auto">
          <a:xfrm>
            <a:off x="8172400" y="0"/>
            <a:ext cx="971600" cy="6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09" y="-27384"/>
            <a:ext cx="9124491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388" y="44450"/>
            <a:ext cx="87852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47663" y="117475"/>
            <a:ext cx="84010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Advancing Concepts: MPGD +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Timepix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CMOS Readout for TPC Tracking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7" descr="tracks_ol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561657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444208" y="548680"/>
            <a:ext cx="2085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Electronic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Bubble Chamber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1560" y="836712"/>
            <a:ext cx="484619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Triple GEM + 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(5 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GeV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electrons):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Line 33"/>
          <p:cNvSpPr>
            <a:spLocks noChangeShapeType="1"/>
          </p:cNvSpPr>
          <p:nvPr/>
        </p:nvSpPr>
        <p:spPr bwMode="auto">
          <a:xfrm>
            <a:off x="611560" y="1340768"/>
            <a:ext cx="201612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1187624" y="1340768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1.5 cm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1533" y="3429000"/>
            <a:ext cx="3410347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Octopuce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Board ( 8 “Ingrid” Detectors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Readout Matrix (~ 3* 6 cm</a:t>
            </a:r>
            <a:r>
              <a:rPr lang="en-US" sz="1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4024143" y="3522494"/>
            <a:ext cx="37882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 </a:t>
            </a:r>
            <a:r>
              <a:rPr lang="en-US" sz="16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GeV</a:t>
            </a:r>
            <a:r>
              <a:rPr lang="en-US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electron tracks </a:t>
            </a:r>
            <a:r>
              <a:rPr lang="en-US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(B = 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T)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Image 2" descr="D:\Pages de 24_09_2010a.pdf - Adobe Acrobat Pro Extended_Page_1_Image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149080"/>
            <a:ext cx="3455938" cy="258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D:\@TODOLIST\RUN019_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9316" y="3933057"/>
            <a:ext cx="5441334" cy="282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908720"/>
            <a:ext cx="16287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6228184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6256374" y="1196752"/>
            <a:ext cx="263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3GEMs + 2 </a:t>
            </a:r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Chips: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3968" y="4221088"/>
            <a:ext cx="2789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Octopuce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(8 </a:t>
            </a:r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InGrids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);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r="81111"/>
          <a:stretch>
            <a:fillRect/>
          </a:stretch>
        </p:blipFill>
        <p:spPr bwMode="auto">
          <a:xfrm>
            <a:off x="8136904" y="3329781"/>
            <a:ext cx="971600" cy="6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11561" y="115863"/>
            <a:ext cx="806489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99593" y="188888"/>
            <a:ext cx="7560841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/MM +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Timepix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ASIC: Studies with Single Chip in Bonn 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2696"/>
            <a:ext cx="91440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27384"/>
            <a:ext cx="903766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5613047"/>
            <a:ext cx="861806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Pixel LC-TPC Consortium: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Bonn,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Saclay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NIKHEF, DESY, LAL, Kyiv University</a:t>
            </a:r>
          </a:p>
          <a:p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NEXT MAJOR MILESTONE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 Equip a Full LP module (~ 100 chips) with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InGrids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 During the 2 years  PROOF of PRINCIPE FOR Si TPC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23528" y="44624"/>
            <a:ext cx="8496944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683568" y="116632"/>
            <a:ext cx="784887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Advancing Concepts: GEMs for ILC Digital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Hadron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Calorimetry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2" y="570166"/>
            <a:ext cx="8748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Both ILC and CLIC have adopted the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Particle Flow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approach to 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calorimetry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many technology choices available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6984776" cy="24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6084168" y="2852936"/>
            <a:ext cx="165618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제목 4"/>
          <p:cNvSpPr txBox="1">
            <a:spLocks/>
          </p:cNvSpPr>
          <p:nvPr/>
        </p:nvSpPr>
        <p:spPr>
          <a:xfrm>
            <a:off x="683568" y="3573016"/>
            <a:ext cx="7632848" cy="288032"/>
          </a:xfrm>
          <a:prstGeom prst="rect">
            <a:avLst/>
          </a:prstGeom>
          <a:solidFill>
            <a:srgbClr val="FFFFCC"/>
          </a:soli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Towards Large Area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100 cm x 100 cm GEM Detector for DHCAL !!!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Times New Roman" charset="0"/>
              <a:cs typeface="Verdana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9512" y="3960440"/>
            <a:ext cx="3960440" cy="2780928"/>
            <a:chOff x="107504" y="1467594"/>
            <a:chExt cx="3960440" cy="2969518"/>
          </a:xfrm>
        </p:grpSpPr>
        <p:pic>
          <p:nvPicPr>
            <p:cNvPr id="17" name="Picture 6" descr="IMG_1557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1467594"/>
              <a:ext cx="3959357" cy="2969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E:\UTA Research\Photos\2010_07_13\IMG_156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4014" y="1484784"/>
              <a:ext cx="1443930" cy="10826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226" y="3989784"/>
            <a:ext cx="4597270" cy="282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71800" y="6119336"/>
            <a:ext cx="3398912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Each of the GEM 100cmx100cm planes will consist of three 33cmx100cm unit chambers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3684" y="4869160"/>
            <a:ext cx="2930316" cy="1988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636912"/>
            <a:ext cx="2483768" cy="214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1520" y="44624"/>
            <a:ext cx="84969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536" y="116632"/>
            <a:ext cx="820891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Advancing Concepts: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Micromegas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for ILC Digital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Hadron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Calorimetry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11960" y="620688"/>
            <a:ext cx="4829497" cy="1943100"/>
            <a:chOff x="2925" y="680"/>
            <a:chExt cx="3269" cy="122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748"/>
              <a:ext cx="2268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" y="748"/>
              <a:ext cx="866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220" y="680"/>
              <a:ext cx="2925" cy="13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/>
            <a:p>
              <a:pPr algn="ctr">
                <a:lnSpc>
                  <a:spcPct val="116000"/>
                </a:lnSpc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>
                  <a:solidFill>
                    <a:srgbClr val="000000"/>
                  </a:solidFill>
                  <a:latin typeface="Comic Sans MS" charset="0"/>
                  <a:ea typeface="ＭＳ Ｐゴシック" charset="0"/>
                </a:rPr>
                <a:t>During assembly: Bulk and ASIC sides</a:t>
              </a:r>
            </a:p>
          </p:txBody>
        </p:sp>
      </p:grp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94" y="2564904"/>
            <a:ext cx="2387030" cy="226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213795" y="2600846"/>
            <a:ext cx="2230413" cy="25209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lnSpc>
                <a:spcPct val="116000"/>
              </a:lnSpc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25k </a:t>
            </a:r>
            <a:r>
              <a:rPr lang="en-GB" sz="1200" dirty="0" err="1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pions</a:t>
            </a:r>
            <a:r>
              <a:rPr lang="en-GB" sz="1200" dirty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 + </a:t>
            </a:r>
            <a:r>
              <a:rPr lang="en-GB" sz="12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absorber</a:t>
            </a:r>
            <a:endParaRPr lang="en-GB" sz="120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812360" y="3068960"/>
            <a:ext cx="647700" cy="215900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lnSpc>
                <a:spcPct val="116000"/>
              </a:lnSpc>
              <a:buFont typeface="Times New Roman" charset="0"/>
              <a:buNone/>
              <a:defRPr/>
            </a:pPr>
            <a:r>
              <a:rPr lang="en-GB" sz="1200" dirty="0" err="1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pions</a:t>
            </a:r>
            <a:endParaRPr lang="en-GB" sz="120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211960" y="5517232"/>
            <a:ext cx="2448272" cy="418561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lnSpc>
                <a:spcPct val="116000"/>
              </a:lnSpc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High efficiency for </a:t>
            </a:r>
            <a:endParaRPr lang="en-GB" sz="1200" dirty="0" smtClean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  <a:p>
            <a:pPr algn="ctr">
              <a:lnSpc>
                <a:spcPct val="116000"/>
              </a:lnSpc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200" dirty="0" smtClean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all </a:t>
            </a:r>
            <a:r>
              <a:rPr lang="en-GB" sz="1200" dirty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shaping time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804248" y="5157192"/>
            <a:ext cx="680147" cy="260237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lnSpc>
                <a:spcPct val="116000"/>
              </a:lnSpc>
              <a:buFont typeface="Times New Roman" charset="0"/>
              <a:buNone/>
              <a:defRPr/>
            </a:pPr>
            <a:r>
              <a:rPr lang="en-GB" sz="1200" dirty="0" err="1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muons</a:t>
            </a:r>
            <a:endParaRPr lang="en-GB" sz="1200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692696"/>
            <a:ext cx="410445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3119" y="1700808"/>
            <a:ext cx="4116833" cy="24622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Large area </a:t>
            </a:r>
            <a:r>
              <a:rPr lang="en-US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1m</a:t>
            </a:r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prototype:</a:t>
            </a:r>
          </a:p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(6 Bulk of 32 *48 cm</a:t>
            </a:r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2):</a:t>
            </a:r>
          </a:p>
          <a:p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MICROROC ASIC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Integrated spark protections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Low noise of 0.25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fC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RMS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14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MIP performance in test beam: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1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400" b="1" dirty="0" smtClean="0">
                <a:solidFill>
                  <a:srgbClr val="198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Efficiency larger than 95 % at gas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400" b="1" dirty="0" smtClean="0">
                <a:solidFill>
                  <a:srgbClr val="198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gain of 1000 + multiplicity &lt; 1.15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04" y="4365104"/>
            <a:ext cx="3977371" cy="224676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Advantages of DHCAL with MPGDs</a:t>
            </a:r>
          </a:p>
          <a:p>
            <a:pPr algn="ctr"/>
            <a:r>
              <a:rPr lang="en-US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For Particle Flow concept:</a:t>
            </a:r>
          </a:p>
          <a:p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Finer segmentation 1 x 1 cm2 pads </a:t>
            </a:r>
          </a:p>
          <a:p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vs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Analog HCAL (3 x 3 cm2) 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better</a:t>
            </a:r>
          </a:p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jet resolution</a:t>
            </a:r>
          </a:p>
          <a:p>
            <a:endParaRPr lang="en-US" sz="14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Calibration and monitoring is less</a:t>
            </a:r>
          </a:p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critical compared to AHCAL</a:t>
            </a:r>
            <a:endParaRPr lang="en-US" sz="14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FR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339975" y="44450"/>
            <a:ext cx="3960813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867025" y="133350"/>
            <a:ext cx="30003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Summary and Outlook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19325" y="61913"/>
            <a:ext cx="4697413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2743200" y="138113"/>
            <a:ext cx="3495675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Summary and Outlook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2713" y="692696"/>
            <a:ext cx="8923337" cy="6093976"/>
          </a:xfrm>
          <a:prstGeom prst="rect">
            <a:avLst/>
          </a:prstGeom>
          <a:solidFill>
            <a:srgbClr val="FFFF99"/>
          </a:solidFill>
          <a:ln w="158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Advances</a:t>
            </a: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fr-FR" sz="16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photolithography</a:t>
            </a: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and micro-processing techniques in the chip</a:t>
            </a:r>
          </a:p>
          <a:p>
            <a:r>
              <a:rPr lang="en-US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industry during the past decade triggered a major transition in the field of    </a:t>
            </a:r>
          </a:p>
          <a:p>
            <a:r>
              <a:rPr lang="en-US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gas detectors from wire structures to </a:t>
            </a: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micro-pattern </a:t>
            </a:r>
            <a:r>
              <a:rPr lang="fr-FR" sz="16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devices</a:t>
            </a:r>
            <a:r>
              <a:rPr lang="fr-FR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6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MPGDs became a wide-spread tool for experiments at the ENERGY, INTENSITY and COSMIC FRONTIERs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for high-rate tracking over large sensitive areas, precision reconstruction of charged particles in the TPC, X-ray, UV and visible photon </a:t>
            </a:r>
            <a:r>
              <a:rPr lang="fr-FR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detection</a:t>
            </a:r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and neutron </a:t>
            </a:r>
            <a:r>
              <a:rPr lang="fr-FR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spectroscopy</a:t>
            </a:r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6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600" b="1" dirty="0" smtClean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Industrial methods of MPGD production allows to extend technology</a:t>
            </a: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to ~ m</a:t>
            </a:r>
            <a:r>
              <a:rPr lang="en-US" sz="1600" b="1" baseline="30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unit detectors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sym typeface="Wingdings" charset="2"/>
              </a:rPr>
              <a:t> many potential MPGD applications within the </a:t>
            </a: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sym typeface="Wingdings" charset="2"/>
              </a:rPr>
              <a:t>   HEP and beyond</a:t>
            </a:r>
            <a:endParaRPr lang="fr-FR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endParaRPr lang="en-US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endParaRPr lang="en-US" b="1" dirty="0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Modern, sensitive &amp; low noise electronics (e.g. 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CMOS chip, etc …) will enlarge the range of applications</a:t>
            </a:r>
            <a:endParaRPr lang="en-US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Font typeface="Wingdings" pitchFamily="2" charset="2"/>
              <a:buChar char="Ø"/>
            </a:pPr>
            <a:endParaRPr lang="en-US" sz="16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Font typeface="Wingdings" pitchFamily="2" charset="2"/>
              <a:buChar char="Ø"/>
            </a:pPr>
            <a:endParaRPr lang="en-US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RD51 aims at facilitating the 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development of advan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ced gas-avalanche detector technologies and associated electronic-readout systems </a:t>
            </a:r>
            <a:r>
              <a:rPr lang="it-IT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sym typeface="Wingdings" charset="2"/>
              </a:rPr>
              <a:t></a:t>
            </a:r>
            <a:r>
              <a:rPr lang="it-IT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Many successful common projects were initiated during the first years of </a:t>
            </a:r>
            <a:r>
              <a:rPr lang="it-IT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collaboration</a:t>
            </a:r>
            <a:endParaRPr lang="en-US" sz="1600" b="1" i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196751"/>
            <a:ext cx="26642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835150" y="115888"/>
            <a:ext cx="576103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2216150" y="188913"/>
            <a:ext cx="5019675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Time Projection Chamber (TPC)</a:t>
            </a:r>
          </a:p>
        </p:txBody>
      </p:sp>
      <p:pic>
        <p:nvPicPr>
          <p:cNvPr id="5" name="Picture 13" descr="Image1_fina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1" y="1201514"/>
            <a:ext cx="3526927" cy="35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763689" y="3145382"/>
            <a:ext cx="792162" cy="225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71419" tIns="37137" rIns="71419" bIns="3713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Comic Sans MS" pitchFamily="64" charset="0"/>
              </a:rPr>
              <a:t>Gas volume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33835" y="3079526"/>
            <a:ext cx="625475" cy="225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71419" tIns="37137" rIns="71419" bIns="3713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Comic Sans MS" pitchFamily="64" charset="0"/>
              </a:rPr>
              <a:t>Readout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35497" y="3649438"/>
            <a:ext cx="584200" cy="896938"/>
            <a:chOff x="208" y="4089"/>
            <a:chExt cx="463" cy="712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483" y="4282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2562" tIns="36281" rIns="72562" bIns="36281">
              <a:spAutoFit/>
            </a:bodyPr>
            <a:lstStyle/>
            <a:p>
              <a:pPr algn="ctr" defTabSz="725488"/>
              <a:r>
                <a:rPr lang="en-US" sz="1100">
                  <a:solidFill>
                    <a:schemeClr val="bg1"/>
                  </a:solidFill>
                  <a:latin typeface="Times New Roman" pitchFamily="16" charset="0"/>
                </a:rPr>
                <a:t>z</a:t>
              </a: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 flipV="1">
              <a:off x="284" y="4253"/>
              <a:ext cx="0" cy="29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283" y="4554"/>
              <a:ext cx="241" cy="1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 flipV="1">
              <a:off x="294" y="4424"/>
              <a:ext cx="223" cy="12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208" y="408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2562" tIns="36281" rIns="72562" bIns="36281">
              <a:spAutoFit/>
            </a:bodyPr>
            <a:lstStyle/>
            <a:p>
              <a:pPr algn="ctr" defTabSz="725488"/>
              <a:r>
                <a:rPr lang="en-US" sz="1100">
                  <a:solidFill>
                    <a:schemeClr val="bg1"/>
                  </a:solidFill>
                  <a:latin typeface="Times New Roman" pitchFamily="16" charset="0"/>
                </a:rPr>
                <a:t>x</a:t>
              </a: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499" y="460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2562" tIns="36281" rIns="72562" bIns="36281">
              <a:spAutoFit/>
            </a:bodyPr>
            <a:lstStyle/>
            <a:p>
              <a:pPr algn="ctr" defTabSz="725488"/>
              <a:r>
                <a:rPr lang="en-US" sz="1100">
                  <a:solidFill>
                    <a:schemeClr val="bg1"/>
                  </a:solidFill>
                  <a:latin typeface="Times New Roman" pitchFamily="16" charset="0"/>
                </a:rPr>
                <a:t>y</a:t>
              </a:r>
            </a:p>
          </p:txBody>
        </p:sp>
      </p:grp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-396552" y="1196751"/>
            <a:ext cx="424847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E||B: </a:t>
            </a: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drifting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electrons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curl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around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 </a:t>
            </a: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lines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limited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spread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196751"/>
            <a:ext cx="27363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995936" y="13407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23928" y="4869160"/>
            <a:ext cx="4824536" cy="190821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Powerfull</a:t>
            </a:r>
            <a:r>
              <a:rPr lang="fr-FR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b="1" u="sng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tool</a:t>
            </a:r>
            <a:r>
              <a:rPr lang="fr-FR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for:</a:t>
            </a:r>
          </a:p>
          <a:p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  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Lepton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Colliders</a:t>
            </a:r>
            <a:endParaRPr lang="fr-F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Modern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heavy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ion collisions</a:t>
            </a: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pressure noble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gases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for neutrino and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dark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matter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physics</a:t>
            </a:r>
            <a:r>
              <a:rPr lang="fr-F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program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0528" y="69269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Technologies: 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invention of the Time Projection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Chamber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fr-FR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</a:t>
            </a:r>
            <a:r>
              <a:rPr lang="fr-FR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70’s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71438" y="5013176"/>
            <a:ext cx="3492450" cy="1619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b="1" u="sng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Separate</a:t>
            </a:r>
            <a:r>
              <a:rPr lang="fr-FR" sz="1600" b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u="sng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two</a:t>
            </a:r>
            <a:r>
              <a:rPr lang="fr-FR" sz="1600" b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1600" b="1" u="sng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regions</a:t>
            </a:r>
            <a:r>
              <a:rPr lang="fr-FR" sz="1600" b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Long drift </a:t>
            </a:r>
            <a:r>
              <a:rPr lang="fr-FR" sz="16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along</a:t>
            </a: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 ~ 1-3 m;</a:t>
            </a:r>
          </a:p>
          <a:p>
            <a:pPr>
              <a:buFontTx/>
              <a:buChar char="•"/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Amplification </a:t>
            </a:r>
            <a:r>
              <a:rPr lang="fr-FR" sz="16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</a:t>
            </a: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end plate</a:t>
            </a:r>
          </a:p>
          <a:p>
            <a:pPr>
              <a:defRPr/>
            </a:pPr>
            <a:endParaRPr lang="en-US" sz="1600" b="1" dirty="0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fr-FR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Challenges:</a:t>
            </a:r>
          </a:p>
          <a:p>
            <a:pPr>
              <a:defRPr/>
            </a:pP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Long drift time; </a:t>
            </a:r>
            <a:r>
              <a:rPr lang="fr-FR" sz="16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limited</a:t>
            </a:r>
            <a:r>
              <a:rPr lang="fr-FR" sz="1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rate </a:t>
            </a:r>
            <a:r>
              <a:rPr lang="fr-FR" sz="16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capability</a:t>
            </a:r>
            <a:endParaRPr lang="fr-FR" sz="1600" b="1" dirty="0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8224" y="1340768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LXe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TPC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2008" y="116632"/>
            <a:ext cx="6732240" cy="4320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79512" y="116632"/>
            <a:ext cx="655272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Advanced Concepts: Detectors @ High Luminosity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620688"/>
            <a:ext cx="4522392" cy="255454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Higher Rate, enormous occupancy: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1D easily saturated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2D  3D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Silicon detectors:</a:t>
            </a: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Strips Pixels (2D) 3D-Si det.</a:t>
            </a:r>
          </a:p>
          <a:p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&amp; 3D electronics integration</a:t>
            </a:r>
          </a:p>
          <a:p>
            <a:endParaRPr lang="en-US" sz="1600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Gaseous detectors</a:t>
            </a:r>
          </a:p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Wire Chamber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Wireless MPGD (2D)</a:t>
            </a:r>
            <a:b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</a:b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/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Timepix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(3D)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876256" y="1700612"/>
            <a:ext cx="2229421" cy="1612900"/>
            <a:chOff x="46" y="2883"/>
            <a:chExt cx="1268" cy="1016"/>
          </a:xfrm>
        </p:grpSpPr>
        <p:pic>
          <p:nvPicPr>
            <p:cNvPr id="6" name="Picture 14" descr="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" y="2883"/>
              <a:ext cx="1268" cy="1016"/>
            </a:xfrm>
            <a:prstGeom prst="rect">
              <a:avLst/>
            </a:prstGeom>
            <a:noFill/>
          </p:spPr>
        </p:pic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554" y="3246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578" y="3246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339" y="3518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458" y="3564"/>
              <a:ext cx="4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140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356992"/>
            <a:ext cx="2267745" cy="1681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7308304" y="3356992"/>
            <a:ext cx="16383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Micromegas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:</a:t>
            </a:r>
          </a:p>
        </p:txBody>
      </p:sp>
      <p:pic>
        <p:nvPicPr>
          <p:cNvPr id="13" name="Picture 12" descr="MWPC-GEM-GainRat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284984"/>
            <a:ext cx="4485277" cy="2905369"/>
          </a:xfrm>
          <a:prstGeom prst="rect">
            <a:avLst/>
          </a:prstGeom>
        </p:spPr>
      </p:pic>
      <p:pic>
        <p:nvPicPr>
          <p:cNvPr id="14" name="Picture 27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92696"/>
            <a:ext cx="22322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8" descr="tpc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797152"/>
            <a:ext cx="23050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6876256" y="0"/>
            <a:ext cx="2145853" cy="1616075"/>
            <a:chOff x="46" y="1959"/>
            <a:chExt cx="1261" cy="1018"/>
          </a:xfrm>
        </p:grpSpPr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" y="1959"/>
              <a:ext cx="1261" cy="1018"/>
            </a:xfrm>
            <a:prstGeom prst="rect">
              <a:avLst/>
            </a:prstGeom>
            <a:noFill/>
          </p:spPr>
        </p:pic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576" y="2734"/>
              <a:ext cx="173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54" y="206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455" y="2734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04" y="2071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22" name="Picture 5" descr="ingrid on medipix9"/>
          <p:cNvPicPr>
            <a:picLocks noChangeAspect="1" noChangeArrowheads="1"/>
          </p:cNvPicPr>
          <p:nvPr/>
        </p:nvPicPr>
        <p:blipFill>
          <a:blip r:embed="rId8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6948264" y="5085184"/>
            <a:ext cx="2195736" cy="1772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775483" y="6066259"/>
            <a:ext cx="897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512" y="479715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TPC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04256" y="6167045"/>
            <a:ext cx="471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Advances in Micro-electronics &amp; Etching Technology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Micro pattern Gaseous Detectors</a:t>
            </a:r>
            <a:endParaRPr lang="fr-FR" dirty="0"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6" name="Group 13"/>
          <p:cNvGrpSpPr>
            <a:grpSpLocks/>
          </p:cNvGrpSpPr>
          <p:nvPr/>
        </p:nvGrpSpPr>
        <p:grpSpPr bwMode="auto">
          <a:xfrm>
            <a:off x="5988" y="2197968"/>
            <a:ext cx="2296334" cy="2743200"/>
            <a:chOff x="774" y="1008"/>
            <a:chExt cx="2301" cy="3072"/>
          </a:xfrm>
        </p:grpSpPr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804" y="1492"/>
              <a:ext cx="2237" cy="2339"/>
            </a:xfrm>
            <a:prstGeom prst="rect">
              <a:avLst/>
            </a:prstGeom>
            <a:noFill/>
          </p:spPr>
        </p:pic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1705" y="1926"/>
              <a:ext cx="228" cy="875"/>
            </a:xfrm>
            <a:custGeom>
              <a:avLst/>
              <a:gdLst/>
              <a:ahLst/>
              <a:cxnLst>
                <a:cxn ang="0">
                  <a:pos x="71" y="138"/>
                </a:cxn>
                <a:cxn ang="0">
                  <a:pos x="119" y="330"/>
                </a:cxn>
                <a:cxn ang="0">
                  <a:pos x="195" y="474"/>
                </a:cxn>
                <a:cxn ang="0">
                  <a:pos x="223" y="502"/>
                </a:cxn>
                <a:cxn ang="0">
                  <a:pos x="163" y="542"/>
                </a:cxn>
                <a:cxn ang="0">
                  <a:pos x="79" y="622"/>
                </a:cxn>
                <a:cxn ang="0">
                  <a:pos x="35" y="710"/>
                </a:cxn>
                <a:cxn ang="0">
                  <a:pos x="7" y="774"/>
                </a:cxn>
                <a:cxn ang="0">
                  <a:pos x="75" y="106"/>
                </a:cxn>
                <a:cxn ang="0">
                  <a:pos x="71" y="138"/>
                </a:cxn>
              </a:cxnLst>
              <a:rect l="0" t="0" r="r" b="b"/>
              <a:pathLst>
                <a:path w="228" h="875">
                  <a:moveTo>
                    <a:pt x="71" y="138"/>
                  </a:moveTo>
                  <a:cubicBezTo>
                    <a:pt x="78" y="175"/>
                    <a:pt x="98" y="274"/>
                    <a:pt x="119" y="330"/>
                  </a:cubicBezTo>
                  <a:cubicBezTo>
                    <a:pt x="140" y="386"/>
                    <a:pt x="178" y="445"/>
                    <a:pt x="195" y="474"/>
                  </a:cubicBezTo>
                  <a:cubicBezTo>
                    <a:pt x="212" y="503"/>
                    <a:pt x="228" y="491"/>
                    <a:pt x="223" y="502"/>
                  </a:cubicBezTo>
                  <a:cubicBezTo>
                    <a:pt x="218" y="513"/>
                    <a:pt x="187" y="522"/>
                    <a:pt x="163" y="542"/>
                  </a:cubicBezTo>
                  <a:cubicBezTo>
                    <a:pt x="139" y="562"/>
                    <a:pt x="100" y="594"/>
                    <a:pt x="79" y="622"/>
                  </a:cubicBezTo>
                  <a:cubicBezTo>
                    <a:pt x="58" y="650"/>
                    <a:pt x="47" y="685"/>
                    <a:pt x="35" y="710"/>
                  </a:cubicBezTo>
                  <a:cubicBezTo>
                    <a:pt x="23" y="735"/>
                    <a:pt x="0" y="875"/>
                    <a:pt x="7" y="774"/>
                  </a:cubicBezTo>
                  <a:cubicBezTo>
                    <a:pt x="14" y="673"/>
                    <a:pt x="64" y="212"/>
                    <a:pt x="75" y="106"/>
                  </a:cubicBezTo>
                  <a:cubicBezTo>
                    <a:pt x="86" y="0"/>
                    <a:pt x="64" y="101"/>
                    <a:pt x="71" y="13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flipH="1">
              <a:off x="1584" y="1008"/>
              <a:ext cx="288" cy="30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 flipV="1">
              <a:off x="774" y="2421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 flipV="1">
              <a:off x="1536" y="2422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Oval 19"/>
            <p:cNvSpPr>
              <a:spLocks noChangeArrowheads="1"/>
            </p:cNvSpPr>
            <p:nvPr/>
          </p:nvSpPr>
          <p:spPr bwMode="auto">
            <a:xfrm flipV="1">
              <a:off x="2301" y="2418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 flipV="1">
              <a:off x="3063" y="2421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Oval 21"/>
            <p:cNvSpPr>
              <a:spLocks noChangeArrowheads="1"/>
            </p:cNvSpPr>
            <p:nvPr/>
          </p:nvSpPr>
          <p:spPr bwMode="auto">
            <a:xfrm flipV="1">
              <a:off x="2679" y="2418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Oval 22"/>
            <p:cNvSpPr>
              <a:spLocks noChangeArrowheads="1"/>
            </p:cNvSpPr>
            <p:nvPr/>
          </p:nvSpPr>
          <p:spPr bwMode="auto">
            <a:xfrm flipV="1">
              <a:off x="1920" y="2421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Oval 23"/>
            <p:cNvSpPr>
              <a:spLocks noChangeArrowheads="1"/>
            </p:cNvSpPr>
            <p:nvPr/>
          </p:nvSpPr>
          <p:spPr bwMode="auto">
            <a:xfrm flipV="1">
              <a:off x="1155" y="2421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179512" y="2737197"/>
            <a:ext cx="1876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Drift Chamber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1628800"/>
            <a:ext cx="9144000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正方形/長方形 4"/>
          <p:cNvSpPr/>
          <p:nvPr/>
        </p:nvSpPr>
        <p:spPr>
          <a:xfrm>
            <a:off x="510710" y="3380971"/>
            <a:ext cx="8021729" cy="78581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55" name="直線コネクタ 8"/>
          <p:cNvCxnSpPr/>
          <p:nvPr/>
        </p:nvCxnSpPr>
        <p:spPr>
          <a:xfrm rot="5400000" flipH="1" flipV="1">
            <a:off x="464539" y="3773880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10"/>
          <p:cNvCxnSpPr/>
          <p:nvPr/>
        </p:nvCxnSpPr>
        <p:spPr>
          <a:xfrm rot="5400000" flipH="1" flipV="1">
            <a:off x="713778" y="2595153"/>
            <a:ext cx="928694" cy="64294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11"/>
          <p:cNvSpPr txBox="1"/>
          <p:nvPr/>
        </p:nvSpPr>
        <p:spPr>
          <a:xfrm rot="18396619">
            <a:off x="568003" y="26829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1988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58" name="テキスト ボックス 14"/>
          <p:cNvSpPr txBox="1"/>
          <p:nvPr/>
        </p:nvSpPr>
        <p:spPr>
          <a:xfrm>
            <a:off x="107504" y="2132856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MSGC (ILL, A.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Oed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59" name="直線コネクタ 15"/>
          <p:cNvCxnSpPr/>
          <p:nvPr/>
        </p:nvCxnSpPr>
        <p:spPr>
          <a:xfrm rot="5400000" flipH="1" flipV="1">
            <a:off x="3261868" y="3773880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16"/>
          <p:cNvCxnSpPr/>
          <p:nvPr/>
        </p:nvCxnSpPr>
        <p:spPr>
          <a:xfrm rot="5400000" flipH="1" flipV="1">
            <a:off x="3475388" y="2487996"/>
            <a:ext cx="1071570" cy="7143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17"/>
          <p:cNvSpPr txBox="1"/>
          <p:nvPr/>
        </p:nvSpPr>
        <p:spPr>
          <a:xfrm>
            <a:off x="4427984" y="2276872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GEM (CERN, F.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Sauli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62" name="テキスト ボックス 18"/>
          <p:cNvSpPr txBox="1"/>
          <p:nvPr/>
        </p:nvSpPr>
        <p:spPr>
          <a:xfrm rot="18396619">
            <a:off x="3367201" y="261095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63" name="テキスト ボックス 19"/>
          <p:cNvSpPr txBox="1"/>
          <p:nvPr/>
        </p:nvSpPr>
        <p:spPr>
          <a:xfrm>
            <a:off x="2555776" y="1916832"/>
            <a:ext cx="470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MicroMEGAS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 </a:t>
            </a:r>
            <a:r>
              <a:rPr lang="en-US" altLang="ja-JP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(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CEA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Saclay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, Y.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Giomataris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4" name="直線コネクタ 20"/>
          <p:cNvCxnSpPr/>
          <p:nvPr/>
        </p:nvCxnSpPr>
        <p:spPr>
          <a:xfrm rot="5400000" flipH="1" flipV="1">
            <a:off x="3619058" y="3773880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21"/>
          <p:cNvCxnSpPr/>
          <p:nvPr/>
        </p:nvCxnSpPr>
        <p:spPr>
          <a:xfrm rot="5400000" flipH="1" flipV="1">
            <a:off x="3904016" y="2702310"/>
            <a:ext cx="785818" cy="571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31"/>
          <p:cNvSpPr txBox="1"/>
          <p:nvPr/>
        </p:nvSpPr>
        <p:spPr>
          <a:xfrm rot="18396619">
            <a:off x="3754336" y="26829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1997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67" name="直線コネクタ 40"/>
          <p:cNvCxnSpPr/>
          <p:nvPr/>
        </p:nvCxnSpPr>
        <p:spPr>
          <a:xfrm rot="5400000" flipH="1" flipV="1">
            <a:off x="4762066" y="3773086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41"/>
          <p:cNvCxnSpPr/>
          <p:nvPr/>
        </p:nvCxnSpPr>
        <p:spPr>
          <a:xfrm rot="16200000" flipV="1">
            <a:off x="5012893" y="4311253"/>
            <a:ext cx="857256" cy="5683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44"/>
          <p:cNvSpPr txBox="1"/>
          <p:nvPr/>
        </p:nvSpPr>
        <p:spPr>
          <a:xfrm rot="3469957">
            <a:off x="4810191" y="43757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2000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70" name="テキスト ボックス 45"/>
          <p:cNvSpPr txBox="1"/>
          <p:nvPr/>
        </p:nvSpPr>
        <p:spPr>
          <a:xfrm>
            <a:off x="5725340" y="4881169"/>
            <a:ext cx="313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50" charset="-128"/>
              </a:rPr>
              <a:t>m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-PIC (A. Ochi, T.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Tanimori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71" name="直線コネクタ 47"/>
          <p:cNvCxnSpPr/>
          <p:nvPr/>
        </p:nvCxnSpPr>
        <p:spPr>
          <a:xfrm rot="16200000" flipV="1">
            <a:off x="3476976" y="4346972"/>
            <a:ext cx="1071570" cy="7112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52"/>
          <p:cNvSpPr txBox="1"/>
          <p:nvPr/>
        </p:nvSpPr>
        <p:spPr>
          <a:xfrm>
            <a:off x="3779912" y="5226217"/>
            <a:ext cx="495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Capillary plate (Yamagata U., H. Sakurai)</a:t>
            </a:r>
            <a:endParaRPr lang="ja-JP" altLang="en-US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73" name="テキスト ボックス 55"/>
          <p:cNvSpPr txBox="1"/>
          <p:nvPr/>
        </p:nvSpPr>
        <p:spPr>
          <a:xfrm rot="3469957">
            <a:off x="3351102" y="437570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74" name="直線コネクタ 56"/>
          <p:cNvCxnSpPr/>
          <p:nvPr/>
        </p:nvCxnSpPr>
        <p:spPr>
          <a:xfrm rot="5400000" flipH="1" flipV="1">
            <a:off x="6619454" y="3773086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59"/>
          <p:cNvCxnSpPr/>
          <p:nvPr/>
        </p:nvCxnSpPr>
        <p:spPr>
          <a:xfrm rot="16200000" flipV="1">
            <a:off x="6870283" y="4311255"/>
            <a:ext cx="714378" cy="4254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61"/>
          <p:cNvSpPr txBox="1"/>
          <p:nvPr/>
        </p:nvSpPr>
        <p:spPr>
          <a:xfrm rot="3469957">
            <a:off x="6667579" y="437435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77" name="直線コネクタ 62"/>
          <p:cNvCxnSpPr/>
          <p:nvPr/>
        </p:nvCxnSpPr>
        <p:spPr>
          <a:xfrm rot="5400000" flipH="1" flipV="1">
            <a:off x="7922713" y="3773086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65"/>
          <p:cNvCxnSpPr/>
          <p:nvPr/>
        </p:nvCxnSpPr>
        <p:spPr>
          <a:xfrm rot="5400000" flipH="1" flipV="1">
            <a:off x="8177530" y="2738029"/>
            <a:ext cx="785818" cy="50006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68"/>
          <p:cNvSpPr txBox="1"/>
          <p:nvPr/>
        </p:nvSpPr>
        <p:spPr>
          <a:xfrm rot="18396619">
            <a:off x="7930800" y="275497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80" name="テキスト ボックス 71"/>
          <p:cNvSpPr txBox="1"/>
          <p:nvPr/>
        </p:nvSpPr>
        <p:spPr>
          <a:xfrm>
            <a:off x="7255341" y="1988840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81" name="テキスト ボックス 74"/>
          <p:cNvSpPr txBox="1"/>
          <p:nvPr/>
        </p:nvSpPr>
        <p:spPr>
          <a:xfrm>
            <a:off x="7308304" y="436510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82" name="直線コネクタ 75"/>
          <p:cNvCxnSpPr/>
          <p:nvPr/>
        </p:nvCxnSpPr>
        <p:spPr>
          <a:xfrm rot="5400000" flipH="1" flipV="1">
            <a:off x="1761670" y="3773086"/>
            <a:ext cx="785818" cy="158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76"/>
          <p:cNvCxnSpPr/>
          <p:nvPr/>
        </p:nvCxnSpPr>
        <p:spPr>
          <a:xfrm rot="5400000" flipH="1" flipV="1">
            <a:off x="2063594" y="2801962"/>
            <a:ext cx="669201" cy="48881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77"/>
          <p:cNvSpPr txBox="1"/>
          <p:nvPr/>
        </p:nvSpPr>
        <p:spPr>
          <a:xfrm>
            <a:off x="2593660" y="2452277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RD28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85" name="テキスト ボックス 79"/>
          <p:cNvSpPr txBox="1"/>
          <p:nvPr/>
        </p:nvSpPr>
        <p:spPr>
          <a:xfrm rot="18396619">
            <a:off x="1867003" y="280061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1992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86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</p:spPr>
        <p:txBody>
          <a:bodyPr/>
          <a:lstStyle/>
          <a:p>
            <a:pPr>
              <a:defRPr/>
            </a:pPr>
            <a:fld id="{3A887DF5-26BB-4D52-97D0-BDE4B11523AA}" type="slidenum">
              <a:rPr lang="ja-JP" altLang="en-US" smtClean="0">
                <a:solidFill>
                  <a:srgbClr val="FEFAC9"/>
                </a:solidFill>
              </a:rPr>
              <a:pPr>
                <a:defRPr/>
              </a:pPr>
              <a:t>7</a:t>
            </a:fld>
            <a:endParaRPr lang="ja-JP" altLang="en-US">
              <a:solidFill>
                <a:srgbClr val="FEFAC9"/>
              </a:solidFill>
            </a:endParaRPr>
          </a:p>
        </p:txBody>
      </p:sp>
      <p:sp>
        <p:nvSpPr>
          <p:cNvPr id="87" name="Rectangle 4"/>
          <p:cNvSpPr>
            <a:spLocks noChangeArrowheads="1"/>
          </p:cNvSpPr>
          <p:nvPr/>
        </p:nvSpPr>
        <p:spPr bwMode="auto">
          <a:xfrm>
            <a:off x="716347" y="188640"/>
            <a:ext cx="748883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88" name="WordArt 5"/>
          <p:cNvSpPr>
            <a:spLocks noChangeArrowheads="1" noChangeShapeType="1" noTextEdit="1"/>
          </p:cNvSpPr>
          <p:nvPr/>
        </p:nvSpPr>
        <p:spPr bwMode="auto">
          <a:xfrm>
            <a:off x="1076387" y="260648"/>
            <a:ext cx="6840760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MPGD Developments: Historical Roadmap*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7504" y="6505599"/>
            <a:ext cx="4437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From </a:t>
            </a:r>
            <a:r>
              <a:rPr lang="en-US" sz="1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A.Ochi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ADA2012@Kolkata (updated)</a:t>
            </a:r>
            <a:endParaRPr lang="fr-FR" sz="1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90" name="直線コネクタ 40"/>
          <p:cNvCxnSpPr/>
          <p:nvPr/>
        </p:nvCxnSpPr>
        <p:spPr>
          <a:xfrm rot="5400000" flipH="1" flipV="1">
            <a:off x="5690465" y="3749107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31"/>
          <p:cNvSpPr txBox="1"/>
          <p:nvPr/>
        </p:nvSpPr>
        <p:spPr>
          <a:xfrm rot="18396619">
            <a:off x="5664730" y="2776282"/>
            <a:ext cx="8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2003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92" name="直線コネクタ 10"/>
          <p:cNvCxnSpPr/>
          <p:nvPr/>
        </p:nvCxnSpPr>
        <p:spPr>
          <a:xfrm flipV="1">
            <a:off x="6084168" y="2636912"/>
            <a:ext cx="432048" cy="71267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084168" y="2780928"/>
            <a:ext cx="2125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LEM (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Periale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THGEM(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Chechik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3568" y="838453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(*Many more micro-pattern structures were developed;</a:t>
            </a:r>
          </a:p>
          <a:p>
            <a:pPr algn="ctr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only widely spread technologies are shown)  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916238" y="3214688"/>
            <a:ext cx="2160587" cy="1943100"/>
            <a:chOff x="46" y="1959"/>
            <a:chExt cx="1261" cy="1018"/>
          </a:xfrm>
        </p:grpSpPr>
        <p:pic>
          <p:nvPicPr>
            <p:cNvPr id="3" name="Picture 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" y="1959"/>
              <a:ext cx="1261" cy="1018"/>
            </a:xfrm>
            <a:prstGeom prst="rect">
              <a:avLst/>
            </a:prstGeom>
            <a:noFill/>
          </p:spPr>
        </p:pic>
        <p:sp>
          <p:nvSpPr>
            <p:cNvPr id="4" name="Line 25"/>
            <p:cNvSpPr>
              <a:spLocks noChangeShapeType="1"/>
            </p:cNvSpPr>
            <p:nvPr/>
          </p:nvSpPr>
          <p:spPr bwMode="auto">
            <a:xfrm>
              <a:off x="576" y="2734"/>
              <a:ext cx="173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" name="Line 26"/>
            <p:cNvSpPr>
              <a:spLocks noChangeShapeType="1"/>
            </p:cNvSpPr>
            <p:nvPr/>
          </p:nvSpPr>
          <p:spPr bwMode="auto">
            <a:xfrm>
              <a:off x="54" y="206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455" y="2734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404" y="2071"/>
              <a:ext cx="4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219700" y="3068638"/>
            <a:ext cx="3924300" cy="3789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258888" y="188913"/>
            <a:ext cx="633730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22098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1219200"/>
            <a:ext cx="2362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694113"/>
            <a:ext cx="3816350" cy="3119437"/>
          </a:xfrm>
          <a:prstGeom prst="rect">
            <a:avLst/>
          </a:prstGeom>
          <a:noFill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950" y="5294313"/>
            <a:ext cx="2317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Typical distance between</a:t>
            </a:r>
          </a:p>
          <a:p>
            <a:pPr algn="ctr"/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wires  limited to 1 mm</a:t>
            </a:r>
          </a:p>
          <a:p>
            <a:pPr algn="ctr"/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due to mechanical and</a:t>
            </a:r>
          </a:p>
          <a:p>
            <a:pPr algn="ctr"/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electrostatic forces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916238" y="5300663"/>
            <a:ext cx="22891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Typical distance</a:t>
            </a:r>
          </a:p>
          <a:p>
            <a:pPr algn="ctr"/>
            <a:r>
              <a:rPr lang="en-US" sz="1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between anodes  200 </a:t>
            </a:r>
            <a:r>
              <a:rPr lang="en-US" sz="1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1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</a:p>
          <a:p>
            <a:pPr algn="ctr"/>
            <a:r>
              <a:rPr lang="en-US" sz="1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thanks to semiconductor</a:t>
            </a:r>
          </a:p>
          <a:p>
            <a:pPr algn="ctr"/>
            <a:r>
              <a:rPr lang="en-US" sz="14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etching technology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66800" y="73342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MWPC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141913" y="758825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MSGC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754438" y="4292600"/>
            <a:ext cx="601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anode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427538" y="4292600"/>
            <a:ext cx="812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cathode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876550" y="4292600"/>
            <a:ext cx="758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cathode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395288" y="6524625"/>
            <a:ext cx="4071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0" hangingPunct="0">
              <a:buFont typeface="Times" pitchFamily="1" charset="0"/>
              <a:buNone/>
            </a:pPr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Oed, Nucl. Instr. and Meth. A263 (1988) 351.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418138" y="3032125"/>
            <a:ext cx="33956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Rate capability limit due to space</a:t>
            </a:r>
          </a:p>
          <a:p>
            <a:pPr algn="ctr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charge  overcome by increased </a:t>
            </a:r>
          </a:p>
          <a:p>
            <a:pPr algn="ctr"/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amplifying cell granularity</a:t>
            </a:r>
          </a:p>
        </p:txBody>
      </p:sp>
      <p:sp>
        <p:nvSpPr>
          <p:cNvPr id="22" name="WordArt 20"/>
          <p:cNvSpPr>
            <a:spLocks noChangeArrowheads="1" noChangeShapeType="1" noTextEdit="1"/>
          </p:cNvSpPr>
          <p:nvPr/>
        </p:nvSpPr>
        <p:spPr bwMode="auto">
          <a:xfrm>
            <a:off x="1752600" y="282575"/>
            <a:ext cx="547052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Micro-Strip Gas Chamber (MSGC)</a:t>
            </a:r>
          </a:p>
        </p:txBody>
      </p:sp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9950" y="1154113"/>
            <a:ext cx="2509838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2" descr="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3213100"/>
            <a:ext cx="223361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39750" y="117475"/>
            <a:ext cx="813593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406525"/>
            <a:ext cx="4464050" cy="3246438"/>
          </a:xfrm>
          <a:prstGeom prst="rect">
            <a:avLst/>
          </a:prstGeom>
          <a:noFill/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916238" y="1506538"/>
            <a:ext cx="0" cy="3097212"/>
          </a:xfrm>
          <a:prstGeom prst="line">
            <a:avLst/>
          </a:prstGeom>
          <a:noFill/>
          <a:ln w="19050">
            <a:solidFill>
              <a:srgbClr val="FF291E"/>
            </a:solidFill>
            <a:prstDash val="lgDash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908300" y="3741738"/>
            <a:ext cx="1447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100" b="1">
                <a:solidFill>
                  <a:srgbClr val="FF291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EXPOSURE TO</a:t>
            </a:r>
            <a:r>
              <a:rPr lang="en-US" sz="1100" b="1">
                <a:solidFill>
                  <a:srgbClr val="FF2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a</a:t>
            </a:r>
            <a:r>
              <a:rPr lang="en-US" sz="1100" b="1">
                <a:solidFill>
                  <a:srgbClr val="FF291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PARTICLES</a:t>
            </a: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784225" y="228600"/>
            <a:ext cx="7650163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Micro-Strip Gas Chambers: Discharge Problems</a:t>
            </a:r>
            <a:endParaRPr lang="fr-FR" sz="28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23850" y="6021388"/>
            <a:ext cx="8534400" cy="5810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Induced discharges are intrinsic property of all single stage micropattern detectors </a:t>
            </a:r>
          </a:p>
          <a:p>
            <a:pPr algn="ctr"/>
            <a:r>
              <a:rPr lang="en-US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hadronic beams (MSGC turned out to be prone to irreversible damages)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500563" y="620713"/>
            <a:ext cx="4572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Major processes leading at high rates to MSGC operating instabilities:</a:t>
            </a:r>
          </a:p>
          <a:p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GB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GB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Substrate charging-up</a:t>
            </a:r>
            <a:r>
              <a:rPr lang="fr-FR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and time-dependent modification of the E </a:t>
            </a:r>
            <a:r>
              <a:rPr lang="en-GB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field</a:t>
            </a:r>
            <a:r>
              <a:rPr lang="fr-FR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</a:p>
          <a:p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→ slightly conductive support</a:t>
            </a: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endParaRPr lang="en-US" sz="16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Deposition of polymers (aging) </a:t>
            </a:r>
          </a:p>
          <a:p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</a:t>
            </a: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validation of gases, materials, gas systems</a:t>
            </a:r>
          </a:p>
          <a:p>
            <a:endParaRPr lang="en-US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Discharges under exposure to highly ionizing particles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</a:p>
          <a:p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 multistage amplification</a:t>
            </a:r>
            <a:r>
              <a:rPr lang="en-US" sz="1600" b="1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en-US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resistive anodes</a:t>
            </a:r>
          </a:p>
        </p:txBody>
      </p:sp>
      <p:pic>
        <p:nvPicPr>
          <p:cNvPr id="9" name="Picture 21" descr="fields_msg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0" y="2349500"/>
            <a:ext cx="3503613" cy="1822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304088" y="2589213"/>
            <a:ext cx="938212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Uncoated </a:t>
            </a:r>
          </a:p>
          <a:p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MSGC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449888" y="2636838"/>
            <a:ext cx="16541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“Conductive” MSGC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79388" y="6518275"/>
            <a:ext cx="3571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Bressan et al, NIMA A424 (1999) 321</a:t>
            </a:r>
            <a:r>
              <a:rPr lang="fr-FR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fr-FR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11970</TotalTime>
  <Words>3651</Words>
  <Application>Microsoft Office PowerPoint</Application>
  <PresentationFormat>On-screen Show (4:3)</PresentationFormat>
  <Paragraphs>882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Bitmap Image</vt:lpstr>
      <vt:lpstr>PHOTO-PAINT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mtitov</dc:creator>
  <cp:lastModifiedBy>mtitov</cp:lastModifiedBy>
  <cp:revision>476</cp:revision>
  <dcterms:created xsi:type="dcterms:W3CDTF">2012-04-06T05:58:19Z</dcterms:created>
  <dcterms:modified xsi:type="dcterms:W3CDTF">2013-05-23T08:52:57Z</dcterms:modified>
</cp:coreProperties>
</file>