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9" r:id="rId2"/>
    <p:sldId id="324" r:id="rId3"/>
    <p:sldId id="310" r:id="rId4"/>
    <p:sldId id="315" r:id="rId5"/>
    <p:sldId id="316" r:id="rId6"/>
    <p:sldId id="317" r:id="rId7"/>
    <p:sldId id="269" r:id="rId8"/>
    <p:sldId id="318" r:id="rId9"/>
    <p:sldId id="319" r:id="rId10"/>
    <p:sldId id="259" r:id="rId11"/>
    <p:sldId id="299" r:id="rId12"/>
    <p:sldId id="298" r:id="rId13"/>
    <p:sldId id="300" r:id="rId14"/>
    <p:sldId id="284" r:id="rId15"/>
    <p:sldId id="285" r:id="rId16"/>
    <p:sldId id="261" r:id="rId17"/>
    <p:sldId id="301" r:id="rId18"/>
    <p:sldId id="297" r:id="rId19"/>
    <p:sldId id="265" r:id="rId20"/>
    <p:sldId id="303" r:id="rId21"/>
    <p:sldId id="304" r:id="rId22"/>
    <p:sldId id="305" r:id="rId23"/>
    <p:sldId id="306" r:id="rId24"/>
    <p:sldId id="282" r:id="rId25"/>
    <p:sldId id="307" r:id="rId26"/>
    <p:sldId id="320" r:id="rId27"/>
    <p:sldId id="321" r:id="rId28"/>
    <p:sldId id="322" r:id="rId29"/>
    <p:sldId id="323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  <a:srgbClr val="3333FF"/>
    <a:srgbClr val="FFFF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6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B4176-5CB1-40DB-A057-327BD9663221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B46C6-AAA1-4752-83DE-59B1985D740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B46C6-AAA1-4752-83DE-59B1985D740F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9D12-413E-472A-AE0D-31A3D1AD9696}" type="datetimeFigureOut">
              <a:rPr lang="fr-FR" smtClean="0"/>
              <a:pPr/>
              <a:t>22/05/2013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B3D5-9393-4F48-85D8-F19A20B7081A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39752" y="1773238"/>
            <a:ext cx="6804248" cy="12957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483768" y="1844824"/>
            <a:ext cx="6553423" cy="813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Recent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Studies and DESY Test-Beam 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Results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endParaRPr lang="en-US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47461" y="2638073"/>
            <a:ext cx="49881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Maxim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Titov</a:t>
            </a: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CEA </a:t>
            </a:r>
            <a:r>
              <a:rPr lang="en-US" sz="2200" b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Saclay</a:t>
            </a:r>
            <a:r>
              <a:rPr lang="en-US" sz="2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Irfu</a:t>
            </a: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/SPP, France</a:t>
            </a:r>
            <a:endParaRPr lang="en-US" sz="22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5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35496" y="44624"/>
            <a:ext cx="2195513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62584" y="1025699"/>
            <a:ext cx="896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3790340" y="6237312"/>
            <a:ext cx="4271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LAL-Ukraine on instrumentation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 Orsay, France, May 22-24, 2013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6" descr="55FeHigh_10us_340V_2kV_Time_25mm_Animation_sl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700808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photos 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229200"/>
            <a:ext cx="22677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Level_40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0"/>
            <a:ext cx="2843808" cy="1757432"/>
          </a:xfrm>
          <a:prstGeom prst="rect">
            <a:avLst/>
          </a:prstGeom>
        </p:spPr>
      </p:pic>
      <p:pic>
        <p:nvPicPr>
          <p:cNvPr id="30" name="Picture 14" descr="discharg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1008"/>
            <a:ext cx="2267744" cy="171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3528392" cy="16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9" descr="Green marble"/>
          <p:cNvSpPr txBox="1">
            <a:spLocks noChangeArrowheads="1"/>
          </p:cNvSpPr>
          <p:nvPr/>
        </p:nvSpPr>
        <p:spPr bwMode="auto">
          <a:xfrm>
            <a:off x="2412206" y="3140968"/>
            <a:ext cx="6624290" cy="3139321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sv-SE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University of Bonn: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Y</a:t>
            </a:r>
            <a:r>
              <a:rPr lang="sv-S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Bilevych, C. Brezina, K. Desch, </a:t>
            </a: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J.</a:t>
            </a:r>
          </a:p>
          <a:p>
            <a:pPr marL="342900" indent="-342900" eaLnBrk="0" hangingPunct="0">
              <a:defRPr/>
            </a:pPr>
            <a:r>
              <a:rPr lang="sv-S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Kaminski,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Krautscheid, C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Krieger, M. </a:t>
            </a:r>
            <a:r>
              <a:rPr lang="de-D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Lupberger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NIKHEF: </a:t>
            </a:r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Jan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immermann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CEA </a:t>
            </a:r>
            <a:r>
              <a:rPr lang="en-US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Saclay</a:t>
            </a:r>
            <a:r>
              <a:rPr 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David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 Xavier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Coppolani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Andrii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Paul Colas, Maxim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Titov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+ New Teams interested in Si Pixel –TPC R&amp;D :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DESY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Hamburg (T.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Behnke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et al.),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LAL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Orsay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(S.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Barsuk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et al.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)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,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Kyiv University (O.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Bezshyyko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et al.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)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Freiburg\Octopuce\P10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2" y="676977"/>
            <a:ext cx="4423003" cy="331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Freiburg\Octopuce\octopuce_wholeGri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59969"/>
            <a:ext cx="4230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Freiburg\Octopuce\octopuce_chip1_HV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" y="4630554"/>
            <a:ext cx="23999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9"/>
          <p:cNvSpPr/>
          <p:nvPr/>
        </p:nvSpPr>
        <p:spPr>
          <a:xfrm>
            <a:off x="6038850" y="1272744"/>
            <a:ext cx="214313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0" name="Connecteur droit 10"/>
          <p:cNvCxnSpPr>
            <a:stCxn id="9" idx="3"/>
          </p:cNvCxnSpPr>
          <p:nvPr/>
        </p:nvCxnSpPr>
        <p:spPr>
          <a:xfrm rot="5400000">
            <a:off x="2361407" y="1022713"/>
            <a:ext cx="3276600" cy="41417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5" descr="D:\Freiburg\Octopuce\octopuce_chip2_grid_hol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65205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3"/>
          <p:cNvSpPr/>
          <p:nvPr/>
        </p:nvSpPr>
        <p:spPr>
          <a:xfrm>
            <a:off x="6764338" y="1745819"/>
            <a:ext cx="214312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3" name="Connecteur droit 14"/>
          <p:cNvCxnSpPr>
            <a:stCxn id="12" idx="5"/>
          </p:cNvCxnSpPr>
          <p:nvPr/>
        </p:nvCxnSpPr>
        <p:spPr>
          <a:xfrm rot="16200000" flipH="1">
            <a:off x="5929313" y="2945969"/>
            <a:ext cx="2946400" cy="91122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6" descr="D:\Freiburg\Octopuce\octopuce_chip3_grid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5" y="4630554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6"/>
          <p:cNvSpPr/>
          <p:nvPr/>
        </p:nvSpPr>
        <p:spPr>
          <a:xfrm>
            <a:off x="5781675" y="2188732"/>
            <a:ext cx="214313" cy="21431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6" name="Connecteur droit 17"/>
          <p:cNvCxnSpPr>
            <a:stCxn id="15" idx="4"/>
          </p:cNvCxnSpPr>
          <p:nvPr/>
        </p:nvCxnSpPr>
        <p:spPr>
          <a:xfrm rot="5400000">
            <a:off x="4387056" y="3516676"/>
            <a:ext cx="2614613" cy="3873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057"/>
          <p:cNvSpPr>
            <a:spLocks noChangeArrowheads="1"/>
          </p:cNvSpPr>
          <p:nvPr/>
        </p:nvSpPr>
        <p:spPr bwMode="auto">
          <a:xfrm>
            <a:off x="2411760" y="44450"/>
            <a:ext cx="417646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WordArt 1058"/>
          <p:cNvSpPr>
            <a:spLocks noChangeArrowheads="1" noChangeShapeType="1" noTextEdit="1"/>
          </p:cNvSpPr>
          <p:nvPr/>
        </p:nvSpPr>
        <p:spPr bwMode="auto">
          <a:xfrm>
            <a:off x="2699792" y="116632"/>
            <a:ext cx="3672408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(2009)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6453336"/>
            <a:ext cx="16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 connections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056" y="6488668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“Grid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irragularities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627784" y="4149080"/>
            <a:ext cx="6408712" cy="36004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51120" rIns="90000" bIns="45000"/>
          <a:lstStyle/>
          <a:p>
            <a:pPr algn="ctr">
              <a:lnSpc>
                <a:spcPct val="98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 homogeneous area on the mesh of different chips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56376" y="155679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141277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2040" y="25649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6376" y="25649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32482" y="260648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496" y="620688"/>
            <a:ext cx="5760640" cy="3312368"/>
            <a:chOff x="518" y="1056"/>
            <a:chExt cx="5179" cy="279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" y="1056"/>
              <a:ext cx="5179" cy="2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8" y="1056"/>
              <a:ext cx="5179" cy="2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695182" y="6161385"/>
            <a:ext cx="234315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1DBCE6B-E0AD-45E4-AFC4-10C642AA4AED}" type="slidenum">
              <a:rPr lang="en-US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235" y="306896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827584" y="44450"/>
            <a:ext cx="784887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128792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&amp; Fe55: Homogeneous Irradiation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933056"/>
            <a:ext cx="4499992" cy="2877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3056"/>
            <a:ext cx="4573588" cy="292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627784" y="3861048"/>
            <a:ext cx="796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(pixels)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4293096"/>
            <a:ext cx="111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(sum of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TOT)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3345" y="836712"/>
            <a:ext cx="3001143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55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Studies (26/07/2012):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80/20 </a:t>
            </a:r>
          </a:p>
          <a:p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Vmesh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=390 V </a:t>
            </a:r>
          </a:p>
          <a:p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Vdrift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=3000 V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24913" y="2564904"/>
            <a:ext cx="3283591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picture for all 8 chips: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(discontinuity = distance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pixels in the cluster)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4008" y="249289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672" y="1772816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“Hot spots”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187624" y="2060848"/>
            <a:ext cx="648072" cy="64807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331640" y="2060848"/>
            <a:ext cx="576064" cy="93610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44008" y="112474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112474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8555" y="213285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475656" y="44450"/>
            <a:ext cx="619268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544616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Uniformity of the Response (I)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Level_1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1"/>
            <a:ext cx="4499992" cy="2952329"/>
          </a:xfrm>
          <a:prstGeom prst="rect">
            <a:avLst/>
          </a:prstGeom>
        </p:spPr>
      </p:pic>
      <p:pic>
        <p:nvPicPr>
          <p:cNvPr id="5" name="Picture 4" descr="Level_2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512" y="836712"/>
            <a:ext cx="4499992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1000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Level_4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7072"/>
            <a:ext cx="4499991" cy="278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1734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2000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378904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4000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7341" y="5201905"/>
            <a:ext cx="340509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</a:t>
            </a:r>
            <a:r>
              <a:rPr lang="en-US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55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Studies (26/07/2012):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80/20 </a:t>
            </a:r>
          </a:p>
          <a:p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Vmesh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=390 V </a:t>
            </a:r>
          </a:p>
          <a:p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Vdrift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=3000 V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4077072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Non-sensitive (~ 1.5 mm)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areas between chips</a:t>
            </a:r>
            <a:endParaRPr lang="en-US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270892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1880" y="263691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1880" y="134076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134076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8555" y="378904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475656" y="44450"/>
            <a:ext cx="619268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544616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Uniformity of the Response (II)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1895" y="393305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Non-sensitive (~ 1.5 mm)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areas between chips: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6000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734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8000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789040"/>
            <a:ext cx="2688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10000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Level_6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08720"/>
            <a:ext cx="4427984" cy="2760426"/>
          </a:xfrm>
          <a:prstGeom prst="rect">
            <a:avLst/>
          </a:prstGeom>
        </p:spPr>
      </p:pic>
      <p:pic>
        <p:nvPicPr>
          <p:cNvPr id="10" name="Picture 9" descr="Level_8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56606"/>
            <a:ext cx="4499992" cy="2688418"/>
          </a:xfrm>
          <a:prstGeom prst="rect">
            <a:avLst/>
          </a:prstGeom>
        </p:spPr>
      </p:pic>
      <p:pic>
        <p:nvPicPr>
          <p:cNvPr id="11" name="Picture 10" descr="Level_1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9582"/>
            <a:ext cx="4499992" cy="2688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4710043"/>
            <a:ext cx="4322530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studies required to understand: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“dead” areas between chips decreases 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increased drift field;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“dead” area on the outer edge as a 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 of the guard voltage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8555" y="363573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60474" y="319931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64096"/>
            <a:ext cx="8047038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3568" y="6309320"/>
            <a:ext cx="756084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Expected number of primary electrons in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(80/20)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~ 165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1057"/>
          <p:cNvSpPr>
            <a:spLocks noChangeArrowheads="1"/>
          </p:cNvSpPr>
          <p:nvPr/>
        </p:nvSpPr>
        <p:spPr bwMode="auto">
          <a:xfrm>
            <a:off x="1547664" y="44450"/>
            <a:ext cx="64087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1058"/>
          <p:cNvSpPr>
            <a:spLocks noChangeArrowheads="1" noChangeShapeType="1" noTextEdit="1"/>
          </p:cNvSpPr>
          <p:nvPr/>
        </p:nvSpPr>
        <p:spPr bwMode="auto">
          <a:xfrm>
            <a:off x="1763688" y="44624"/>
            <a:ext cx="5904656" cy="4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Size Distribution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611396"/>
            <a:ext cx="854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Single electron sensitivity is very high for all (but 1 and 4) chips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219557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58638" y="247923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88840"/>
            <a:ext cx="6573819" cy="3816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7" name="Group 3"/>
          <p:cNvGraphicFramePr>
            <a:graphicFrameLocks noGrp="1"/>
          </p:cNvGraphicFramePr>
          <p:nvPr/>
        </p:nvGraphicFramePr>
        <p:xfrm>
          <a:off x="6588224" y="2438326"/>
          <a:ext cx="2487712" cy="3366938"/>
        </p:xfrm>
        <a:graphic>
          <a:graphicData uri="http://schemas.openxmlformats.org/drawingml/2006/table">
            <a:tbl>
              <a:tblPr/>
              <a:tblGrid>
                <a:gridCol w="1244633"/>
                <a:gridCol w="1243079"/>
              </a:tblGrid>
              <a:tr h="5079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Chip number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Threshold level 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057"/>
          <p:cNvSpPr>
            <a:spLocks noChangeArrowheads="1"/>
          </p:cNvSpPr>
          <p:nvPr/>
        </p:nvSpPr>
        <p:spPr bwMode="auto">
          <a:xfrm>
            <a:off x="1547664" y="44450"/>
            <a:ext cx="64087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1058"/>
          <p:cNvSpPr>
            <a:spLocks noChangeArrowheads="1" noChangeShapeType="1" noTextEdit="1"/>
          </p:cNvSpPr>
          <p:nvPr/>
        </p:nvSpPr>
        <p:spPr bwMode="auto">
          <a:xfrm>
            <a:off x="1979712" y="44624"/>
            <a:ext cx="5472608" cy="4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Total Cluster Charge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7" y="6093296"/>
            <a:ext cx="898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differences in amplification gaps between different chips are seen by microscope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(studies are not conclusive, might come from different thickness of the glue under the chips)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0688"/>
            <a:ext cx="844372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Chips 1 and 4 have a lower response (same trend as for the cluster size distribution)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Difference in amplification gap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Difference in threshold (too big to explain differences between 1 &amp;4 and others)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9551" y="2051556"/>
            <a:ext cx="196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equalization: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48555" y="176352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Attie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07504" y="3212207"/>
            <a:ext cx="885698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51520" y="3284984"/>
            <a:ext cx="849694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&amp; Large Prototype TPC (Dec. 2010)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 descr="D:\@TODOLIST\RUN019_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731897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72728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332656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0 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He/iC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(80:20)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877272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1T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He/iC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(80:20)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59632" y="2708920"/>
            <a:ext cx="576064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24128" y="4005064"/>
            <a:ext cx="0" cy="252028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7904" y="2348880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chips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5229200"/>
            <a:ext cx="8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chips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Ens-PCB TimePixPanel_V3-2_simplifié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640000" cy="6111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43371" y="6432612"/>
            <a:ext cx="269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pane for Large Prototype TPC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8" name="ZoneTexte 8"/>
          <p:cNvSpPr txBox="1"/>
          <p:nvPr/>
        </p:nvSpPr>
        <p:spPr>
          <a:xfrm>
            <a:off x="7433757" y="6054622"/>
            <a:ext cx="126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Mezzanine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9" name="ZoneTexte 9"/>
          <p:cNvSpPr txBox="1"/>
          <p:nvPr/>
        </p:nvSpPr>
        <p:spPr>
          <a:xfrm>
            <a:off x="5391597" y="6054621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Mother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0" name="ZoneTexte 10"/>
          <p:cNvSpPr txBox="1"/>
          <p:nvPr/>
        </p:nvSpPr>
        <p:spPr>
          <a:xfrm>
            <a:off x="7586157" y="1565353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Guard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ring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316946" y="763872"/>
            <a:ext cx="57893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Chips on a mezzanine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making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wire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bonding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easier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 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Large Prototype compatible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Heat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dissipator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0" y="2053170"/>
            <a:ext cx="3096000" cy="39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Octopuce\RIMG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4" y="4321649"/>
            <a:ext cx="288018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Octopuce\RIMG0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5" y="2164237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57"/>
          <p:cNvSpPr>
            <a:spLocks noChangeArrowheads="1"/>
          </p:cNvSpPr>
          <p:nvPr/>
        </p:nvSpPr>
        <p:spPr bwMode="auto">
          <a:xfrm>
            <a:off x="1187624" y="44450"/>
            <a:ext cx="691276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WordArt 1058"/>
          <p:cNvSpPr>
            <a:spLocks noChangeArrowheads="1" noChangeShapeType="1" noTextEdit="1"/>
          </p:cNvSpPr>
          <p:nvPr/>
        </p:nvSpPr>
        <p:spPr bwMode="auto">
          <a:xfrm>
            <a:off x="1547664" y="116632"/>
            <a:ext cx="633670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in the Large Prototype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44624"/>
            <a:ext cx="741682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115616" y="116633"/>
            <a:ext cx="6912768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in the Large Prototype TPC at 0 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7056784" cy="343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1"/>
          <p:cNvSpPr txBox="1">
            <a:spLocks/>
          </p:cNvSpPr>
          <p:nvPr/>
        </p:nvSpPr>
        <p:spPr bwMode="auto">
          <a:xfrm>
            <a:off x="35496" y="1124744"/>
            <a:ext cx="1979712" cy="2304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He/Iso 80/20</a:t>
            </a:r>
          </a:p>
          <a:p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fr-FR" sz="1600" b="1" baseline="-25000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mesh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 380V</a:t>
            </a:r>
          </a:p>
          <a:p>
            <a:pPr>
              <a:buNone/>
            </a:pPr>
            <a:endParaRPr lang="fr-FR" sz="16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 mode</a:t>
            </a:r>
          </a:p>
          <a:p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Shutter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Time: 100 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s,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start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given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by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beam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trigger</a:t>
            </a:r>
          </a:p>
          <a:p>
            <a:endParaRPr lang="fr-FR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76105"/>
            <a:ext cx="4248472" cy="2737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04456"/>
            <a:ext cx="4104456" cy="2708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84168" y="4581128"/>
            <a:ext cx="2592288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Occupancy is very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low: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&lt; 0.1 % (no 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noisy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frames)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71600" y="4365104"/>
            <a:ext cx="2781300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a typical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event: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43608" y="3429000"/>
            <a:ext cx="1152128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</p:cNvCxnSpPr>
          <p:nvPr/>
        </p:nvCxnSpPr>
        <p:spPr>
          <a:xfrm>
            <a:off x="4283968" y="5444741"/>
            <a:ext cx="792088" cy="4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 txBox="1">
            <a:spLocks/>
          </p:cNvSpPr>
          <p:nvPr/>
        </p:nvSpPr>
        <p:spPr>
          <a:xfrm>
            <a:off x="323528" y="620688"/>
            <a:ext cx="8892480" cy="41547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ROOT based analysis package developed by John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Idarraga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(LAL)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 descr="D:\PROJETS\TPC\MEETINGS\2011\111206-08_WorkshopMicromegas_Saclay\Images\reference_screensh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8929426" cy="3523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ROJETS\TPC\MEETINGS\2011\111206-08_WorkshopMicromegas_Saclay\Images\fullMAFaldaScreen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9031"/>
            <a:ext cx="8353459" cy="3926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696686" y="1020536"/>
            <a:ext cx="7772400" cy="11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C++ classes including processors:</a:t>
            </a:r>
          </a:p>
          <a:p>
            <a:pPr lvl="1"/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OctoCEA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(define in a few minutes)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/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Pattern recognition of tracks for low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threshold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827584" y="44624"/>
            <a:ext cx="741682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1187624" y="116633"/>
            <a:ext cx="6768752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Medipix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Analysis Framework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726" y="6372036"/>
            <a:ext cx="814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MAFalda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the first step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implement reconstruction algorithm in Marlin TPC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75326" y="2502818"/>
            <a:ext cx="2698750" cy="3497263"/>
          </a:xfrm>
          <a:prstGeom prst="rect">
            <a:avLst/>
          </a:prstGeom>
          <a:solidFill>
            <a:schemeClr val="tx1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894000" prstMaterial="legacyWirefram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/>
          <a:p>
            <a:pPr algn="ctr">
              <a:spcBef>
                <a:spcPct val="50000"/>
              </a:spcBef>
            </a:pPr>
            <a:endParaRPr lang="fr-FR" sz="2400">
              <a:solidFill>
                <a:srgbClr val="0000CC"/>
              </a:solidFill>
              <a:latin typeface="Comic Sans MS" pitchFamily="66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9426" y="4442743"/>
            <a:ext cx="3330575" cy="1071563"/>
            <a:chOff x="443" y="3116"/>
            <a:chExt cx="2098" cy="675"/>
          </a:xfrm>
        </p:grpSpPr>
        <p:sp>
          <p:nvSpPr>
            <p:cNvPr id="4" name="Rectangle 6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24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2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3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6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8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9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0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1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4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5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6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223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5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6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7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9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0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1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2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3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4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5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6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7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8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9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206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7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8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9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0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1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2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3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4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5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6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7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8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9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0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1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2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8" name="Group 61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189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0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1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2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3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4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5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6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7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8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99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0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1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2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3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4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5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9" name="Group 79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172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3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4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5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6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7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8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9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0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1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2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3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4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5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6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7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88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 97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155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6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7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8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9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0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1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2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3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4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5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6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7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8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69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0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71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 115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138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9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0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1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2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3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4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5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6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7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49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0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1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2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3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54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2" name="Group 133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12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2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3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4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5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6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7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8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9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0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1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2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3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4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5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6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37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 151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104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5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6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7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8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9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0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1" name="Rectangle 15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2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3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4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5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6" name="Rectangle 16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7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8" name="Rectangle 16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19" name="Rectangle 16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20" name="Rectangle 16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4" name="Group 169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87" name="Rectangle 17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8" name="Rectangle 17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9" name="Rectangle 17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0" name="Rectangle 17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1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2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3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4" name="Rectangle 17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5" name="Rectangle 17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6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7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8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99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0" name="Rectangle 18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1" name="Rectangle 18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2" name="Rectangle 18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103" name="Rectangle 18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5" name="Group 187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70" name="Rectangle 18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1" name="Rectangle 18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2" name="Rectangle 19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3" name="Rectangle 19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4" name="Rectangle 19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5" name="Rectangle 19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6" name="Rectangle 19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7" name="Rectangle 19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8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79" name="Rectangle 19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0" name="Rectangle 19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1" name="Rectangle 19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2" name="Rectangle 20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3" name="Rectangle 20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4" name="Rectangle 20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5" name="Rectangle 20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86" name="Rectangle 20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6" name="Group 205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53" name="Rectangle 20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4" name="Rectangle 20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5" name="Rectangle 20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6" name="Rectangle 20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7" name="Rectangle 21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8" name="Rectangle 21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9" name="Rectangle 21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0" name="Rectangle 21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1" name="Rectangle 21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2" name="Rectangle 21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3" name="Rectangle 21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4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5" name="Rectangle 21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6" name="Rectangle 21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7" name="Rectangle 22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8" name="Rectangle 22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69" name="Rectangle 22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7" name="Group 223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36" name="Rectangle 22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" name="Rectangle 22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" name="Rectangle 22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" name="Rectangle 22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" name="Rectangle 22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" name="Rectangle 22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" name="Rectangle 23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" name="Rectangle 23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" name="Rectangle 23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" name="Rectangle 23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" name="Rectangle 23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1" name="Rectangle 23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2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18" name="Group 241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19" name="Rectangle 24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0" name="Rectangle 24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1" name="Rectangle 24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2" name="Rectangle 24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3" name="Rectangle 24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4" name="Rectangle 24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5" name="Rectangle 24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6" name="Rectangle 24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" name="Rectangle 25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" name="Rectangle 25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" name="Rectangle 25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" name="Rectangle 25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" name="Rectangle 25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" name="Rectangle 25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" name="Rectangle 25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" name="Rectangle 25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257" name="Group 259"/>
          <p:cNvGrpSpPr>
            <a:grpSpLocks/>
          </p:cNvGrpSpPr>
          <p:nvPr/>
        </p:nvGrpSpPr>
        <p:grpSpPr bwMode="auto">
          <a:xfrm>
            <a:off x="5037138" y="4804693"/>
            <a:ext cx="3330575" cy="1071563"/>
            <a:chOff x="443" y="3116"/>
            <a:chExt cx="2098" cy="675"/>
          </a:xfrm>
        </p:grpSpPr>
        <p:sp>
          <p:nvSpPr>
            <p:cNvPr id="258" name="Rectangle 260"/>
            <p:cNvSpPr>
              <a:spLocks noChangeAspect="1" noChangeArrowheads="1"/>
            </p:cNvSpPr>
            <p:nvPr/>
          </p:nvSpPr>
          <p:spPr bwMode="auto">
            <a:xfrm>
              <a:off x="954" y="3678"/>
              <a:ext cx="1587" cy="113"/>
            </a:xfrm>
            <a:prstGeom prst="rect">
              <a:avLst/>
            </a:prstGeom>
            <a:solidFill>
              <a:srgbClr val="0080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2640000" prstMaterial="legacyMatte">
              <a:bevelT w="13500" h="13500" prst="angle"/>
              <a:bevelB w="13500" h="13500" prst="angle"/>
              <a:extrusionClr>
                <a:srgbClr val="008000"/>
              </a:extrusionClr>
            </a:sp3d>
          </p:spPr>
          <p:txBody>
            <a:bodyPr wrap="none" anchor="ctr">
              <a:flatTx/>
            </a:bodyPr>
            <a:lstStyle/>
            <a:p>
              <a:pPr algn="ctr">
                <a:spcBef>
                  <a:spcPct val="50000"/>
                </a:spcBef>
              </a:pPr>
              <a:endParaRPr lang="fr-FR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259" name="Group 261"/>
            <p:cNvGrpSpPr>
              <a:grpSpLocks/>
            </p:cNvGrpSpPr>
            <p:nvPr/>
          </p:nvGrpSpPr>
          <p:grpSpPr bwMode="auto">
            <a:xfrm>
              <a:off x="973" y="3649"/>
              <a:ext cx="1519" cy="6"/>
              <a:chOff x="964" y="3649"/>
              <a:chExt cx="1519" cy="6"/>
            </a:xfrm>
          </p:grpSpPr>
          <p:sp>
            <p:nvSpPr>
              <p:cNvPr id="494" name="Rectangle 26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5" name="Rectangle 26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6" name="Rectangle 26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7" name="Rectangle 26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8" name="Rectangle 26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9" name="Rectangle 26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0" name="Rectangle 26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1" name="Rectangle 26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2" name="Rectangle 27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3" name="Rectangle 27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4" name="Rectangle 27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5" name="Rectangle 27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6" name="Rectangle 27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7" name="Rectangle 27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8" name="Rectangle 27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09" name="Rectangle 27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510" name="Rectangle 27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0" name="Group 279"/>
            <p:cNvGrpSpPr>
              <a:grpSpLocks/>
            </p:cNvGrpSpPr>
            <p:nvPr/>
          </p:nvGrpSpPr>
          <p:grpSpPr bwMode="auto">
            <a:xfrm>
              <a:off x="929" y="3608"/>
              <a:ext cx="1519" cy="6"/>
              <a:chOff x="964" y="3649"/>
              <a:chExt cx="1519" cy="6"/>
            </a:xfrm>
          </p:grpSpPr>
          <p:sp>
            <p:nvSpPr>
              <p:cNvPr id="477" name="Rectangle 28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8" name="Rectangle 28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9" name="Rectangle 28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0" name="Rectangle 28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1" name="Rectangle 28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2" name="Rectangle 28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3" name="Rectangle 28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4" name="Rectangle 28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5" name="Rectangle 28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6" name="Rectangle 28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7" name="Rectangle 29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8" name="Rectangle 29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89" name="Rectangle 29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0" name="Rectangle 29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1" name="Rectangle 29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2" name="Rectangle 29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93" name="Rectangle 29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1" name="Group 297"/>
            <p:cNvGrpSpPr>
              <a:grpSpLocks/>
            </p:cNvGrpSpPr>
            <p:nvPr/>
          </p:nvGrpSpPr>
          <p:grpSpPr bwMode="auto">
            <a:xfrm>
              <a:off x="891" y="3567"/>
              <a:ext cx="1519" cy="6"/>
              <a:chOff x="964" y="3649"/>
              <a:chExt cx="1519" cy="6"/>
            </a:xfrm>
          </p:grpSpPr>
          <p:sp>
            <p:nvSpPr>
              <p:cNvPr id="460" name="Rectangle 29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1" name="Rectangle 29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2" name="Rectangle 30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3" name="Rectangle 30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4" name="Rectangle 30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5" name="Rectangle 30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6" name="Rectangle 30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7" name="Rectangle 30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8" name="Rectangle 30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69" name="Rectangle 30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0" name="Rectangle 30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1" name="Rectangle 30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2" name="Rectangle 31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3" name="Rectangle 31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4" name="Rectangle 31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5" name="Rectangle 31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76" name="Rectangle 31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2" name="Group 315"/>
            <p:cNvGrpSpPr>
              <a:grpSpLocks/>
            </p:cNvGrpSpPr>
            <p:nvPr/>
          </p:nvGrpSpPr>
          <p:grpSpPr bwMode="auto">
            <a:xfrm>
              <a:off x="853" y="3526"/>
              <a:ext cx="1519" cy="6"/>
              <a:chOff x="964" y="3649"/>
              <a:chExt cx="1519" cy="6"/>
            </a:xfrm>
          </p:grpSpPr>
          <p:sp>
            <p:nvSpPr>
              <p:cNvPr id="443" name="Rectangle 31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4" name="Rectangle 31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5" name="Rectangle 31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6" name="Rectangle 31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7" name="Rectangle 32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8" name="Rectangle 32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9" name="Rectangle 32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0" name="Rectangle 32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1" name="Rectangle 32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2" name="Rectangle 32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3" name="Rectangle 32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4" name="Rectangle 32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5" name="Rectangle 32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6" name="Rectangle 32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7" name="Rectangle 33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8" name="Rectangle 33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59" name="Rectangle 33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3" name="Group 333"/>
            <p:cNvGrpSpPr>
              <a:grpSpLocks/>
            </p:cNvGrpSpPr>
            <p:nvPr/>
          </p:nvGrpSpPr>
          <p:grpSpPr bwMode="auto">
            <a:xfrm>
              <a:off x="812" y="3485"/>
              <a:ext cx="1519" cy="6"/>
              <a:chOff x="964" y="3649"/>
              <a:chExt cx="1519" cy="6"/>
            </a:xfrm>
          </p:grpSpPr>
          <p:sp>
            <p:nvSpPr>
              <p:cNvPr id="426" name="Rectangle 33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7" name="Rectangle 33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8" name="Rectangle 33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9" name="Rectangle 33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0" name="Rectangle 33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1" name="Rectangle 33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2" name="Rectangle 34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3" name="Rectangle 34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4" name="Rectangle 34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5" name="Rectangle 34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6" name="Rectangle 34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7" name="Rectangle 34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8" name="Rectangle 34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39" name="Rectangle 34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0" name="Rectangle 34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1" name="Rectangle 34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42" name="Rectangle 35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4" name="Group 351"/>
            <p:cNvGrpSpPr>
              <a:grpSpLocks/>
            </p:cNvGrpSpPr>
            <p:nvPr/>
          </p:nvGrpSpPr>
          <p:grpSpPr bwMode="auto">
            <a:xfrm>
              <a:off x="771" y="3444"/>
              <a:ext cx="1519" cy="6"/>
              <a:chOff x="964" y="3649"/>
              <a:chExt cx="1519" cy="6"/>
            </a:xfrm>
          </p:grpSpPr>
          <p:sp>
            <p:nvSpPr>
              <p:cNvPr id="409" name="Rectangle 35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0" name="Rectangle 35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1" name="Rectangle 35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2" name="Rectangle 35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3" name="Rectangle 35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4" name="Rectangle 35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5" name="Rectangle 35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6" name="Rectangle 35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7" name="Rectangle 36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8" name="Rectangle 36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9" name="Rectangle 36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0" name="Rectangle 36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1" name="Rectangle 36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2" name="Rectangle 36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3" name="Rectangle 36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4" name="Rectangle 36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25" name="Rectangle 36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5" name="Group 369"/>
            <p:cNvGrpSpPr>
              <a:grpSpLocks/>
            </p:cNvGrpSpPr>
            <p:nvPr/>
          </p:nvGrpSpPr>
          <p:grpSpPr bwMode="auto">
            <a:xfrm>
              <a:off x="730" y="3403"/>
              <a:ext cx="1519" cy="6"/>
              <a:chOff x="964" y="3649"/>
              <a:chExt cx="1519" cy="6"/>
            </a:xfrm>
          </p:grpSpPr>
          <p:sp>
            <p:nvSpPr>
              <p:cNvPr id="392" name="Rectangle 37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3" name="Rectangle 37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4" name="Rectangle 37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5" name="Rectangle 37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6" name="Rectangle 37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7" name="Rectangle 37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8" name="Rectangle 37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9" name="Rectangle 37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0" name="Rectangle 37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1" name="Rectangle 37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2" name="Rectangle 38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3" name="Rectangle 38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4" name="Rectangle 38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5" name="Rectangle 38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6" name="Rectangle 38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7" name="Rectangle 38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08" name="Rectangle 38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6" name="Group 387"/>
            <p:cNvGrpSpPr>
              <a:grpSpLocks/>
            </p:cNvGrpSpPr>
            <p:nvPr/>
          </p:nvGrpSpPr>
          <p:grpSpPr bwMode="auto">
            <a:xfrm>
              <a:off x="689" y="3362"/>
              <a:ext cx="1519" cy="6"/>
              <a:chOff x="964" y="3649"/>
              <a:chExt cx="1519" cy="6"/>
            </a:xfrm>
          </p:grpSpPr>
          <p:sp>
            <p:nvSpPr>
              <p:cNvPr id="375" name="Rectangle 38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6" name="Rectangle 38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7" name="Rectangle 39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8" name="Rectangle 39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9" name="Rectangle 39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0" name="Rectangle 39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1" name="Rectangle 39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2" name="Rectangle 39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3" name="Rectangle 39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4" name="Rectangle 39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5" name="Rectangle 39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6" name="Rectangle 39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7" name="Rectangle 40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8" name="Rectangle 40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89" name="Rectangle 40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0" name="Rectangle 40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91" name="Rectangle 40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7" name="Group 405"/>
            <p:cNvGrpSpPr>
              <a:grpSpLocks/>
            </p:cNvGrpSpPr>
            <p:nvPr/>
          </p:nvGrpSpPr>
          <p:grpSpPr bwMode="auto">
            <a:xfrm>
              <a:off x="648" y="3321"/>
              <a:ext cx="1519" cy="6"/>
              <a:chOff x="964" y="3649"/>
              <a:chExt cx="1519" cy="6"/>
            </a:xfrm>
          </p:grpSpPr>
          <p:sp>
            <p:nvSpPr>
              <p:cNvPr id="358" name="Rectangle 40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9" name="Rectangle 40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0" name="Rectangle 40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1" name="Rectangle 40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2" name="Rectangle 41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3" name="Rectangle 41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4" name="Rectangle 41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5" name="Rectangle 41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6" name="Rectangle 41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7" name="Rectangle 41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8" name="Rectangle 41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69" name="Rectangle 41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0" name="Rectangle 41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1" name="Rectangle 41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2" name="Rectangle 42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3" name="Rectangle 42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74" name="Rectangle 42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8" name="Group 423"/>
            <p:cNvGrpSpPr>
              <a:grpSpLocks/>
            </p:cNvGrpSpPr>
            <p:nvPr/>
          </p:nvGrpSpPr>
          <p:grpSpPr bwMode="auto">
            <a:xfrm>
              <a:off x="607" y="3280"/>
              <a:ext cx="1519" cy="6"/>
              <a:chOff x="964" y="3649"/>
              <a:chExt cx="1519" cy="6"/>
            </a:xfrm>
          </p:grpSpPr>
          <p:sp>
            <p:nvSpPr>
              <p:cNvPr id="341" name="Rectangle 424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2" name="Rectangle 425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3" name="Rectangle 426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4" name="Rectangle 427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5" name="Rectangle 428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6" name="Rectangle 429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7" name="Rectangle 430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8" name="Rectangle 431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9" name="Rectangle 432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0" name="Rectangle 433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1" name="Rectangle 434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2" name="Rectangle 435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3" name="Rectangle 436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4" name="Rectangle 437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5" name="Rectangle 438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6" name="Rectangle 439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57" name="Rectangle 440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69" name="Group 441"/>
            <p:cNvGrpSpPr>
              <a:grpSpLocks/>
            </p:cNvGrpSpPr>
            <p:nvPr/>
          </p:nvGrpSpPr>
          <p:grpSpPr bwMode="auto">
            <a:xfrm>
              <a:off x="566" y="3239"/>
              <a:ext cx="1519" cy="6"/>
              <a:chOff x="964" y="3649"/>
              <a:chExt cx="1519" cy="6"/>
            </a:xfrm>
          </p:grpSpPr>
          <p:sp>
            <p:nvSpPr>
              <p:cNvPr id="324" name="Rectangle 442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5" name="Rectangle 443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6" name="Rectangle 444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7" name="Rectangle 445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8" name="Rectangle 446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9" name="Rectangle 447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0" name="Rectangle 448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1" name="Rectangle 449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2" name="Rectangle 450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3" name="Rectangle 451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4" name="Rectangle 452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5" name="Rectangle 453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6" name="Rectangle 454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7" name="Rectangle 455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8" name="Rectangle 456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39" name="Rectangle 457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40" name="Rectangle 458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0" name="Group 459"/>
            <p:cNvGrpSpPr>
              <a:grpSpLocks/>
            </p:cNvGrpSpPr>
            <p:nvPr/>
          </p:nvGrpSpPr>
          <p:grpSpPr bwMode="auto">
            <a:xfrm>
              <a:off x="525" y="3198"/>
              <a:ext cx="1519" cy="6"/>
              <a:chOff x="964" y="3649"/>
              <a:chExt cx="1519" cy="6"/>
            </a:xfrm>
          </p:grpSpPr>
          <p:sp>
            <p:nvSpPr>
              <p:cNvPr id="307" name="Rectangle 460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8" name="Rectangle 461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9" name="Rectangle 462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0" name="Rectangle 463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1" name="Rectangle 464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2" name="Rectangle 465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3" name="Rectangle 466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4" name="Rectangle 467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5" name="Rectangle 468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6" name="Rectangle 469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7" name="Rectangle 470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8" name="Rectangle 471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19" name="Rectangle 472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0" name="Rectangle 473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1" name="Rectangle 474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2" name="Rectangle 475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23" name="Rectangle 476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1" name="Group 477"/>
            <p:cNvGrpSpPr>
              <a:grpSpLocks/>
            </p:cNvGrpSpPr>
            <p:nvPr/>
          </p:nvGrpSpPr>
          <p:grpSpPr bwMode="auto">
            <a:xfrm>
              <a:off x="484" y="3157"/>
              <a:ext cx="1519" cy="6"/>
              <a:chOff x="964" y="3649"/>
              <a:chExt cx="1519" cy="6"/>
            </a:xfrm>
          </p:grpSpPr>
          <p:sp>
            <p:nvSpPr>
              <p:cNvPr id="290" name="Rectangle 478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1" name="Rectangle 479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2" name="Rectangle 480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3" name="Rectangle 481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4" name="Rectangle 482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5" name="Rectangle 483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6" name="Rectangle 484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7" name="Rectangle 485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8" name="Rectangle 486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99" name="Rectangle 487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0" name="Rectangle 488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1" name="Rectangle 489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2" name="Rectangle 490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3" name="Rectangle 491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4" name="Rectangle 492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5" name="Rectangle 493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306" name="Rectangle 494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  <p:grpSp>
          <p:nvGrpSpPr>
            <p:cNvPr id="272" name="Group 495"/>
            <p:cNvGrpSpPr>
              <a:grpSpLocks/>
            </p:cNvGrpSpPr>
            <p:nvPr/>
          </p:nvGrpSpPr>
          <p:grpSpPr bwMode="auto">
            <a:xfrm>
              <a:off x="443" y="3116"/>
              <a:ext cx="1519" cy="6"/>
              <a:chOff x="964" y="3649"/>
              <a:chExt cx="1519" cy="6"/>
            </a:xfrm>
          </p:grpSpPr>
          <p:sp>
            <p:nvSpPr>
              <p:cNvPr id="273" name="Rectangle 496"/>
              <p:cNvSpPr>
                <a:spLocks noChangeAspect="1" noChangeArrowheads="1"/>
              </p:cNvSpPr>
              <p:nvPr/>
            </p:nvSpPr>
            <p:spPr bwMode="auto">
              <a:xfrm>
                <a:off x="96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4" name="Rectangle 497"/>
              <p:cNvSpPr>
                <a:spLocks noChangeAspect="1" noChangeArrowheads="1"/>
              </p:cNvSpPr>
              <p:nvPr/>
            </p:nvSpPr>
            <p:spPr bwMode="auto">
              <a:xfrm>
                <a:off x="105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5" name="Rectangle 498"/>
              <p:cNvSpPr>
                <a:spLocks noChangeAspect="1" noChangeArrowheads="1"/>
              </p:cNvSpPr>
              <p:nvPr/>
            </p:nvSpPr>
            <p:spPr bwMode="auto">
              <a:xfrm>
                <a:off x="114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6" name="Rectangle 499"/>
              <p:cNvSpPr>
                <a:spLocks noChangeAspect="1" noChangeArrowheads="1"/>
              </p:cNvSpPr>
              <p:nvPr/>
            </p:nvSpPr>
            <p:spPr bwMode="auto">
              <a:xfrm>
                <a:off x="123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7" name="Rectangle 500"/>
              <p:cNvSpPr>
                <a:spLocks noChangeAspect="1" noChangeArrowheads="1"/>
              </p:cNvSpPr>
              <p:nvPr/>
            </p:nvSpPr>
            <p:spPr bwMode="auto">
              <a:xfrm>
                <a:off x="1328" y="3650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8" name="Rectangle 501"/>
              <p:cNvSpPr>
                <a:spLocks noChangeAspect="1" noChangeArrowheads="1"/>
              </p:cNvSpPr>
              <p:nvPr/>
            </p:nvSpPr>
            <p:spPr bwMode="auto">
              <a:xfrm>
                <a:off x="141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79" name="Rectangle 502"/>
              <p:cNvSpPr>
                <a:spLocks noChangeAspect="1" noChangeArrowheads="1"/>
              </p:cNvSpPr>
              <p:nvPr/>
            </p:nvSpPr>
            <p:spPr bwMode="auto">
              <a:xfrm>
                <a:off x="151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0" name="Rectangle 503"/>
              <p:cNvSpPr>
                <a:spLocks noChangeAspect="1" noChangeArrowheads="1"/>
              </p:cNvSpPr>
              <p:nvPr/>
            </p:nvSpPr>
            <p:spPr bwMode="auto">
              <a:xfrm>
                <a:off x="1601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1" name="Rectangle 504"/>
              <p:cNvSpPr>
                <a:spLocks noChangeAspect="1" noChangeArrowheads="1"/>
              </p:cNvSpPr>
              <p:nvPr/>
            </p:nvSpPr>
            <p:spPr bwMode="auto">
              <a:xfrm>
                <a:off x="1692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2" name="Rectangle 505"/>
              <p:cNvSpPr>
                <a:spLocks noChangeAspect="1" noChangeArrowheads="1"/>
              </p:cNvSpPr>
              <p:nvPr/>
            </p:nvSpPr>
            <p:spPr bwMode="auto">
              <a:xfrm>
                <a:off x="1783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3" name="Rectangle 506"/>
              <p:cNvSpPr>
                <a:spLocks noChangeAspect="1" noChangeArrowheads="1"/>
              </p:cNvSpPr>
              <p:nvPr/>
            </p:nvSpPr>
            <p:spPr bwMode="auto">
              <a:xfrm>
                <a:off x="1874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4" name="Rectangle 507"/>
              <p:cNvSpPr>
                <a:spLocks noChangeAspect="1" noChangeArrowheads="1"/>
              </p:cNvSpPr>
              <p:nvPr/>
            </p:nvSpPr>
            <p:spPr bwMode="auto">
              <a:xfrm>
                <a:off x="1965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5" name="Rectangle 508"/>
              <p:cNvSpPr>
                <a:spLocks noChangeAspect="1" noChangeArrowheads="1"/>
              </p:cNvSpPr>
              <p:nvPr/>
            </p:nvSpPr>
            <p:spPr bwMode="auto">
              <a:xfrm>
                <a:off x="2056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6" name="Rectangle 509"/>
              <p:cNvSpPr>
                <a:spLocks noChangeAspect="1" noChangeArrowheads="1"/>
              </p:cNvSpPr>
              <p:nvPr/>
            </p:nvSpPr>
            <p:spPr bwMode="auto">
              <a:xfrm>
                <a:off x="2147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7" name="Rectangle 510"/>
              <p:cNvSpPr>
                <a:spLocks noChangeAspect="1" noChangeArrowheads="1"/>
              </p:cNvSpPr>
              <p:nvPr/>
            </p:nvSpPr>
            <p:spPr bwMode="auto">
              <a:xfrm>
                <a:off x="2238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8" name="Rectangle 511"/>
              <p:cNvSpPr>
                <a:spLocks noChangeAspect="1" noChangeArrowheads="1"/>
              </p:cNvSpPr>
              <p:nvPr/>
            </p:nvSpPr>
            <p:spPr bwMode="auto">
              <a:xfrm>
                <a:off x="2329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  <p:sp>
            <p:nvSpPr>
              <p:cNvPr id="289" name="Rectangle 512"/>
              <p:cNvSpPr>
                <a:spLocks noChangeAspect="1" noChangeArrowheads="1"/>
              </p:cNvSpPr>
              <p:nvPr/>
            </p:nvSpPr>
            <p:spPr bwMode="auto">
              <a:xfrm>
                <a:off x="2420" y="3649"/>
                <a:ext cx="63" cy="5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b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511" name="Group 513"/>
          <p:cNvGrpSpPr>
            <a:grpSpLocks/>
          </p:cNvGrpSpPr>
          <p:nvPr/>
        </p:nvGrpSpPr>
        <p:grpSpPr bwMode="auto">
          <a:xfrm>
            <a:off x="485776" y="4380831"/>
            <a:ext cx="3252787" cy="906462"/>
            <a:chOff x="329" y="2975"/>
            <a:chExt cx="2049" cy="571"/>
          </a:xfrm>
        </p:grpSpPr>
        <p:sp>
          <p:nvSpPr>
            <p:cNvPr id="512" name="Rectangle 514"/>
            <p:cNvSpPr>
              <a:spLocks noChangeAspect="1" noChangeArrowheads="1"/>
            </p:cNvSpPr>
            <p:nvPr/>
          </p:nvSpPr>
          <p:spPr bwMode="auto">
            <a:xfrm>
              <a:off x="32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3" name="Rectangle 515"/>
            <p:cNvSpPr>
              <a:spLocks noChangeAspect="1" noChangeArrowheads="1"/>
            </p:cNvSpPr>
            <p:nvPr/>
          </p:nvSpPr>
          <p:spPr bwMode="auto">
            <a:xfrm>
              <a:off x="42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4" name="Rectangle 516"/>
            <p:cNvSpPr>
              <a:spLocks noChangeAspect="1" noChangeArrowheads="1"/>
            </p:cNvSpPr>
            <p:nvPr/>
          </p:nvSpPr>
          <p:spPr bwMode="auto">
            <a:xfrm>
              <a:off x="51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5" name="Rectangle 517"/>
            <p:cNvSpPr>
              <a:spLocks noChangeAspect="1" noChangeArrowheads="1"/>
            </p:cNvSpPr>
            <p:nvPr/>
          </p:nvSpPr>
          <p:spPr bwMode="auto">
            <a:xfrm>
              <a:off x="60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6" name="Rectangle 518"/>
            <p:cNvSpPr>
              <a:spLocks noChangeAspect="1" noChangeArrowheads="1"/>
            </p:cNvSpPr>
            <p:nvPr/>
          </p:nvSpPr>
          <p:spPr bwMode="auto">
            <a:xfrm>
              <a:off x="693" y="297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7" name="Rectangle 519"/>
            <p:cNvSpPr>
              <a:spLocks noChangeAspect="1" noChangeArrowheads="1"/>
            </p:cNvSpPr>
            <p:nvPr/>
          </p:nvSpPr>
          <p:spPr bwMode="auto">
            <a:xfrm>
              <a:off x="78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8" name="Rectangle 520"/>
            <p:cNvSpPr>
              <a:spLocks noChangeAspect="1" noChangeArrowheads="1"/>
            </p:cNvSpPr>
            <p:nvPr/>
          </p:nvSpPr>
          <p:spPr bwMode="auto">
            <a:xfrm>
              <a:off x="87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19" name="Rectangle 521"/>
            <p:cNvSpPr>
              <a:spLocks noChangeAspect="1" noChangeArrowheads="1"/>
            </p:cNvSpPr>
            <p:nvPr/>
          </p:nvSpPr>
          <p:spPr bwMode="auto">
            <a:xfrm>
              <a:off x="966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0" name="Rectangle 522"/>
            <p:cNvSpPr>
              <a:spLocks noChangeAspect="1" noChangeArrowheads="1"/>
            </p:cNvSpPr>
            <p:nvPr/>
          </p:nvSpPr>
          <p:spPr bwMode="auto">
            <a:xfrm>
              <a:off x="1057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1" name="Rectangle 523"/>
            <p:cNvSpPr>
              <a:spLocks noChangeAspect="1" noChangeArrowheads="1"/>
            </p:cNvSpPr>
            <p:nvPr/>
          </p:nvSpPr>
          <p:spPr bwMode="auto">
            <a:xfrm>
              <a:off x="1148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2" name="Rectangle 524"/>
            <p:cNvSpPr>
              <a:spLocks noChangeAspect="1" noChangeArrowheads="1"/>
            </p:cNvSpPr>
            <p:nvPr/>
          </p:nvSpPr>
          <p:spPr bwMode="auto">
            <a:xfrm>
              <a:off x="1239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3" name="Rectangle 525"/>
            <p:cNvSpPr>
              <a:spLocks noChangeAspect="1" noChangeArrowheads="1"/>
            </p:cNvSpPr>
            <p:nvPr/>
          </p:nvSpPr>
          <p:spPr bwMode="auto">
            <a:xfrm>
              <a:off x="1330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4" name="Rectangle 526"/>
            <p:cNvSpPr>
              <a:spLocks noChangeAspect="1" noChangeArrowheads="1"/>
            </p:cNvSpPr>
            <p:nvPr/>
          </p:nvSpPr>
          <p:spPr bwMode="auto">
            <a:xfrm>
              <a:off x="1421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5" name="Rectangle 527"/>
            <p:cNvSpPr>
              <a:spLocks noChangeAspect="1" noChangeArrowheads="1"/>
            </p:cNvSpPr>
            <p:nvPr/>
          </p:nvSpPr>
          <p:spPr bwMode="auto">
            <a:xfrm>
              <a:off x="1512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6" name="Rectangle 528"/>
            <p:cNvSpPr>
              <a:spLocks noChangeAspect="1" noChangeArrowheads="1"/>
            </p:cNvSpPr>
            <p:nvPr/>
          </p:nvSpPr>
          <p:spPr bwMode="auto">
            <a:xfrm>
              <a:off x="1603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7" name="Rectangle 529"/>
            <p:cNvSpPr>
              <a:spLocks noChangeAspect="1" noChangeArrowheads="1"/>
            </p:cNvSpPr>
            <p:nvPr/>
          </p:nvSpPr>
          <p:spPr bwMode="auto">
            <a:xfrm>
              <a:off x="1694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8" name="Rectangle 530"/>
            <p:cNvSpPr>
              <a:spLocks noChangeAspect="1" noChangeArrowheads="1"/>
            </p:cNvSpPr>
            <p:nvPr/>
          </p:nvSpPr>
          <p:spPr bwMode="auto">
            <a:xfrm>
              <a:off x="1785" y="297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29" name="Rectangle 531"/>
            <p:cNvSpPr>
              <a:spLocks noChangeAspect="1" noChangeArrowheads="1"/>
            </p:cNvSpPr>
            <p:nvPr/>
          </p:nvSpPr>
          <p:spPr bwMode="auto">
            <a:xfrm>
              <a:off x="37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0" name="Rectangle 532"/>
            <p:cNvSpPr>
              <a:spLocks noChangeAspect="1" noChangeArrowheads="1"/>
            </p:cNvSpPr>
            <p:nvPr/>
          </p:nvSpPr>
          <p:spPr bwMode="auto">
            <a:xfrm>
              <a:off x="46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1" name="Rectangle 533"/>
            <p:cNvSpPr>
              <a:spLocks noChangeAspect="1" noChangeArrowheads="1"/>
            </p:cNvSpPr>
            <p:nvPr/>
          </p:nvSpPr>
          <p:spPr bwMode="auto">
            <a:xfrm>
              <a:off x="55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2" name="Rectangle 534"/>
            <p:cNvSpPr>
              <a:spLocks noChangeAspect="1" noChangeArrowheads="1"/>
            </p:cNvSpPr>
            <p:nvPr/>
          </p:nvSpPr>
          <p:spPr bwMode="auto">
            <a:xfrm>
              <a:off x="64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3" name="Rectangle 535"/>
            <p:cNvSpPr>
              <a:spLocks noChangeAspect="1" noChangeArrowheads="1"/>
            </p:cNvSpPr>
            <p:nvPr/>
          </p:nvSpPr>
          <p:spPr bwMode="auto">
            <a:xfrm>
              <a:off x="734" y="301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4" name="Rectangle 536"/>
            <p:cNvSpPr>
              <a:spLocks noChangeAspect="1" noChangeArrowheads="1"/>
            </p:cNvSpPr>
            <p:nvPr/>
          </p:nvSpPr>
          <p:spPr bwMode="auto">
            <a:xfrm>
              <a:off x="82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5" name="Rectangle 537"/>
            <p:cNvSpPr>
              <a:spLocks noChangeAspect="1" noChangeArrowheads="1"/>
            </p:cNvSpPr>
            <p:nvPr/>
          </p:nvSpPr>
          <p:spPr bwMode="auto">
            <a:xfrm>
              <a:off x="91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6" name="Rectangle 538"/>
            <p:cNvSpPr>
              <a:spLocks noChangeAspect="1" noChangeArrowheads="1"/>
            </p:cNvSpPr>
            <p:nvPr/>
          </p:nvSpPr>
          <p:spPr bwMode="auto">
            <a:xfrm>
              <a:off x="1007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7" name="Rectangle 539"/>
            <p:cNvSpPr>
              <a:spLocks noChangeAspect="1" noChangeArrowheads="1"/>
            </p:cNvSpPr>
            <p:nvPr/>
          </p:nvSpPr>
          <p:spPr bwMode="auto">
            <a:xfrm>
              <a:off x="1098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8" name="Rectangle 540"/>
            <p:cNvSpPr>
              <a:spLocks noChangeAspect="1" noChangeArrowheads="1"/>
            </p:cNvSpPr>
            <p:nvPr/>
          </p:nvSpPr>
          <p:spPr bwMode="auto">
            <a:xfrm>
              <a:off x="1189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39" name="Rectangle 541"/>
            <p:cNvSpPr>
              <a:spLocks noChangeAspect="1" noChangeArrowheads="1"/>
            </p:cNvSpPr>
            <p:nvPr/>
          </p:nvSpPr>
          <p:spPr bwMode="auto">
            <a:xfrm>
              <a:off x="1280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0" name="Rectangle 542"/>
            <p:cNvSpPr>
              <a:spLocks noChangeAspect="1" noChangeArrowheads="1"/>
            </p:cNvSpPr>
            <p:nvPr/>
          </p:nvSpPr>
          <p:spPr bwMode="auto">
            <a:xfrm>
              <a:off x="1371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1" name="Rectangle 543"/>
            <p:cNvSpPr>
              <a:spLocks noChangeAspect="1" noChangeArrowheads="1"/>
            </p:cNvSpPr>
            <p:nvPr/>
          </p:nvSpPr>
          <p:spPr bwMode="auto">
            <a:xfrm>
              <a:off x="1462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2" name="Rectangle 544"/>
            <p:cNvSpPr>
              <a:spLocks noChangeAspect="1" noChangeArrowheads="1"/>
            </p:cNvSpPr>
            <p:nvPr/>
          </p:nvSpPr>
          <p:spPr bwMode="auto">
            <a:xfrm>
              <a:off x="1553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3" name="Rectangle 545"/>
            <p:cNvSpPr>
              <a:spLocks noChangeAspect="1" noChangeArrowheads="1"/>
            </p:cNvSpPr>
            <p:nvPr/>
          </p:nvSpPr>
          <p:spPr bwMode="auto">
            <a:xfrm>
              <a:off x="1644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4" name="Rectangle 546"/>
            <p:cNvSpPr>
              <a:spLocks noChangeAspect="1" noChangeArrowheads="1"/>
            </p:cNvSpPr>
            <p:nvPr/>
          </p:nvSpPr>
          <p:spPr bwMode="auto">
            <a:xfrm>
              <a:off x="1735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5" name="Rectangle 547"/>
            <p:cNvSpPr>
              <a:spLocks noChangeAspect="1" noChangeArrowheads="1"/>
            </p:cNvSpPr>
            <p:nvPr/>
          </p:nvSpPr>
          <p:spPr bwMode="auto">
            <a:xfrm>
              <a:off x="1826" y="301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6" name="Rectangle 548"/>
            <p:cNvSpPr>
              <a:spLocks noChangeAspect="1" noChangeArrowheads="1"/>
            </p:cNvSpPr>
            <p:nvPr/>
          </p:nvSpPr>
          <p:spPr bwMode="auto">
            <a:xfrm>
              <a:off x="41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7" name="Rectangle 549"/>
            <p:cNvSpPr>
              <a:spLocks noChangeAspect="1" noChangeArrowheads="1"/>
            </p:cNvSpPr>
            <p:nvPr/>
          </p:nvSpPr>
          <p:spPr bwMode="auto">
            <a:xfrm>
              <a:off x="50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8" name="Rectangle 550"/>
            <p:cNvSpPr>
              <a:spLocks noChangeAspect="1" noChangeArrowheads="1"/>
            </p:cNvSpPr>
            <p:nvPr/>
          </p:nvSpPr>
          <p:spPr bwMode="auto">
            <a:xfrm>
              <a:off x="59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49" name="Rectangle 551"/>
            <p:cNvSpPr>
              <a:spLocks noChangeAspect="1" noChangeArrowheads="1"/>
            </p:cNvSpPr>
            <p:nvPr/>
          </p:nvSpPr>
          <p:spPr bwMode="auto">
            <a:xfrm>
              <a:off x="68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0" name="Rectangle 552"/>
            <p:cNvSpPr>
              <a:spLocks noChangeAspect="1" noChangeArrowheads="1"/>
            </p:cNvSpPr>
            <p:nvPr/>
          </p:nvSpPr>
          <p:spPr bwMode="auto">
            <a:xfrm>
              <a:off x="775" y="305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1" name="Rectangle 553"/>
            <p:cNvSpPr>
              <a:spLocks noChangeAspect="1" noChangeArrowheads="1"/>
            </p:cNvSpPr>
            <p:nvPr/>
          </p:nvSpPr>
          <p:spPr bwMode="auto">
            <a:xfrm>
              <a:off x="86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2" name="Rectangle 554"/>
            <p:cNvSpPr>
              <a:spLocks noChangeAspect="1" noChangeArrowheads="1"/>
            </p:cNvSpPr>
            <p:nvPr/>
          </p:nvSpPr>
          <p:spPr bwMode="auto">
            <a:xfrm>
              <a:off x="95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3" name="Rectangle 555"/>
            <p:cNvSpPr>
              <a:spLocks noChangeAspect="1" noChangeArrowheads="1"/>
            </p:cNvSpPr>
            <p:nvPr/>
          </p:nvSpPr>
          <p:spPr bwMode="auto">
            <a:xfrm>
              <a:off x="1048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4" name="Rectangle 556"/>
            <p:cNvSpPr>
              <a:spLocks noChangeAspect="1" noChangeArrowheads="1"/>
            </p:cNvSpPr>
            <p:nvPr/>
          </p:nvSpPr>
          <p:spPr bwMode="auto">
            <a:xfrm>
              <a:off x="1139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5" name="Rectangle 557"/>
            <p:cNvSpPr>
              <a:spLocks noChangeAspect="1" noChangeArrowheads="1"/>
            </p:cNvSpPr>
            <p:nvPr/>
          </p:nvSpPr>
          <p:spPr bwMode="auto">
            <a:xfrm>
              <a:off x="1230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6" name="Rectangle 558"/>
            <p:cNvSpPr>
              <a:spLocks noChangeAspect="1" noChangeArrowheads="1"/>
            </p:cNvSpPr>
            <p:nvPr/>
          </p:nvSpPr>
          <p:spPr bwMode="auto">
            <a:xfrm>
              <a:off x="1321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7" name="Rectangle 559"/>
            <p:cNvSpPr>
              <a:spLocks noChangeAspect="1" noChangeArrowheads="1"/>
            </p:cNvSpPr>
            <p:nvPr/>
          </p:nvSpPr>
          <p:spPr bwMode="auto">
            <a:xfrm>
              <a:off x="1412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8" name="Rectangle 560"/>
            <p:cNvSpPr>
              <a:spLocks noChangeAspect="1" noChangeArrowheads="1"/>
            </p:cNvSpPr>
            <p:nvPr/>
          </p:nvSpPr>
          <p:spPr bwMode="auto">
            <a:xfrm>
              <a:off x="1503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59" name="Rectangle 561"/>
            <p:cNvSpPr>
              <a:spLocks noChangeAspect="1" noChangeArrowheads="1"/>
            </p:cNvSpPr>
            <p:nvPr/>
          </p:nvSpPr>
          <p:spPr bwMode="auto">
            <a:xfrm>
              <a:off x="1594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0" name="Rectangle 562"/>
            <p:cNvSpPr>
              <a:spLocks noChangeAspect="1" noChangeArrowheads="1"/>
            </p:cNvSpPr>
            <p:nvPr/>
          </p:nvSpPr>
          <p:spPr bwMode="auto">
            <a:xfrm>
              <a:off x="1685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1" name="Rectangle 563"/>
            <p:cNvSpPr>
              <a:spLocks noChangeAspect="1" noChangeArrowheads="1"/>
            </p:cNvSpPr>
            <p:nvPr/>
          </p:nvSpPr>
          <p:spPr bwMode="auto">
            <a:xfrm>
              <a:off x="1776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2" name="Rectangle 564"/>
            <p:cNvSpPr>
              <a:spLocks noChangeAspect="1" noChangeArrowheads="1"/>
            </p:cNvSpPr>
            <p:nvPr/>
          </p:nvSpPr>
          <p:spPr bwMode="auto">
            <a:xfrm>
              <a:off x="1867" y="305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3" name="Rectangle 565"/>
            <p:cNvSpPr>
              <a:spLocks noChangeAspect="1" noChangeArrowheads="1"/>
            </p:cNvSpPr>
            <p:nvPr/>
          </p:nvSpPr>
          <p:spPr bwMode="auto">
            <a:xfrm>
              <a:off x="45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4" name="Rectangle 566"/>
            <p:cNvSpPr>
              <a:spLocks noChangeAspect="1" noChangeArrowheads="1"/>
            </p:cNvSpPr>
            <p:nvPr/>
          </p:nvSpPr>
          <p:spPr bwMode="auto">
            <a:xfrm>
              <a:off x="54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5" name="Rectangle 567"/>
            <p:cNvSpPr>
              <a:spLocks noChangeAspect="1" noChangeArrowheads="1"/>
            </p:cNvSpPr>
            <p:nvPr/>
          </p:nvSpPr>
          <p:spPr bwMode="auto">
            <a:xfrm>
              <a:off x="63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6" name="Rectangle 568"/>
            <p:cNvSpPr>
              <a:spLocks noChangeAspect="1" noChangeArrowheads="1"/>
            </p:cNvSpPr>
            <p:nvPr/>
          </p:nvSpPr>
          <p:spPr bwMode="auto">
            <a:xfrm>
              <a:off x="72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7" name="Rectangle 569"/>
            <p:cNvSpPr>
              <a:spLocks noChangeAspect="1" noChangeArrowheads="1"/>
            </p:cNvSpPr>
            <p:nvPr/>
          </p:nvSpPr>
          <p:spPr bwMode="auto">
            <a:xfrm>
              <a:off x="816" y="310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8" name="Rectangle 570"/>
            <p:cNvSpPr>
              <a:spLocks noChangeAspect="1" noChangeArrowheads="1"/>
            </p:cNvSpPr>
            <p:nvPr/>
          </p:nvSpPr>
          <p:spPr bwMode="auto">
            <a:xfrm>
              <a:off x="90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69" name="Rectangle 571"/>
            <p:cNvSpPr>
              <a:spLocks noChangeAspect="1" noChangeArrowheads="1"/>
            </p:cNvSpPr>
            <p:nvPr/>
          </p:nvSpPr>
          <p:spPr bwMode="auto">
            <a:xfrm>
              <a:off x="99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0" name="Rectangle 572"/>
            <p:cNvSpPr>
              <a:spLocks noChangeAspect="1" noChangeArrowheads="1"/>
            </p:cNvSpPr>
            <p:nvPr/>
          </p:nvSpPr>
          <p:spPr bwMode="auto">
            <a:xfrm>
              <a:off x="1089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1" name="Rectangle 573"/>
            <p:cNvSpPr>
              <a:spLocks noChangeAspect="1" noChangeArrowheads="1"/>
            </p:cNvSpPr>
            <p:nvPr/>
          </p:nvSpPr>
          <p:spPr bwMode="auto">
            <a:xfrm>
              <a:off x="1180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2" name="Rectangle 574"/>
            <p:cNvSpPr>
              <a:spLocks noChangeAspect="1" noChangeArrowheads="1"/>
            </p:cNvSpPr>
            <p:nvPr/>
          </p:nvSpPr>
          <p:spPr bwMode="auto">
            <a:xfrm>
              <a:off x="1271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3" name="Rectangle 575"/>
            <p:cNvSpPr>
              <a:spLocks noChangeAspect="1" noChangeArrowheads="1"/>
            </p:cNvSpPr>
            <p:nvPr/>
          </p:nvSpPr>
          <p:spPr bwMode="auto">
            <a:xfrm>
              <a:off x="1362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4" name="Rectangle 576"/>
            <p:cNvSpPr>
              <a:spLocks noChangeAspect="1" noChangeArrowheads="1"/>
            </p:cNvSpPr>
            <p:nvPr/>
          </p:nvSpPr>
          <p:spPr bwMode="auto">
            <a:xfrm>
              <a:off x="1453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5" name="Rectangle 577"/>
            <p:cNvSpPr>
              <a:spLocks noChangeAspect="1" noChangeArrowheads="1"/>
            </p:cNvSpPr>
            <p:nvPr/>
          </p:nvSpPr>
          <p:spPr bwMode="auto">
            <a:xfrm>
              <a:off x="1544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6" name="Rectangle 578"/>
            <p:cNvSpPr>
              <a:spLocks noChangeAspect="1" noChangeArrowheads="1"/>
            </p:cNvSpPr>
            <p:nvPr/>
          </p:nvSpPr>
          <p:spPr bwMode="auto">
            <a:xfrm>
              <a:off x="1635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7" name="Rectangle 579"/>
            <p:cNvSpPr>
              <a:spLocks noChangeAspect="1" noChangeArrowheads="1"/>
            </p:cNvSpPr>
            <p:nvPr/>
          </p:nvSpPr>
          <p:spPr bwMode="auto">
            <a:xfrm>
              <a:off x="1726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8" name="Rectangle 580"/>
            <p:cNvSpPr>
              <a:spLocks noChangeAspect="1" noChangeArrowheads="1"/>
            </p:cNvSpPr>
            <p:nvPr/>
          </p:nvSpPr>
          <p:spPr bwMode="auto">
            <a:xfrm>
              <a:off x="1817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79" name="Rectangle 581"/>
            <p:cNvSpPr>
              <a:spLocks noChangeAspect="1" noChangeArrowheads="1"/>
            </p:cNvSpPr>
            <p:nvPr/>
          </p:nvSpPr>
          <p:spPr bwMode="auto">
            <a:xfrm>
              <a:off x="1908" y="309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0" name="Rectangle 582"/>
            <p:cNvSpPr>
              <a:spLocks noChangeAspect="1" noChangeArrowheads="1"/>
            </p:cNvSpPr>
            <p:nvPr/>
          </p:nvSpPr>
          <p:spPr bwMode="auto">
            <a:xfrm>
              <a:off x="49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1" name="Rectangle 583"/>
            <p:cNvSpPr>
              <a:spLocks noChangeAspect="1" noChangeArrowheads="1"/>
            </p:cNvSpPr>
            <p:nvPr/>
          </p:nvSpPr>
          <p:spPr bwMode="auto">
            <a:xfrm>
              <a:off x="58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2" name="Rectangle 584"/>
            <p:cNvSpPr>
              <a:spLocks noChangeAspect="1" noChangeArrowheads="1"/>
            </p:cNvSpPr>
            <p:nvPr/>
          </p:nvSpPr>
          <p:spPr bwMode="auto">
            <a:xfrm>
              <a:off x="67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3" name="Rectangle 585"/>
            <p:cNvSpPr>
              <a:spLocks noChangeAspect="1" noChangeArrowheads="1"/>
            </p:cNvSpPr>
            <p:nvPr/>
          </p:nvSpPr>
          <p:spPr bwMode="auto">
            <a:xfrm>
              <a:off x="76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4" name="Rectangle 586"/>
            <p:cNvSpPr>
              <a:spLocks noChangeAspect="1" noChangeArrowheads="1"/>
            </p:cNvSpPr>
            <p:nvPr/>
          </p:nvSpPr>
          <p:spPr bwMode="auto">
            <a:xfrm>
              <a:off x="857" y="3141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5" name="Rectangle 587"/>
            <p:cNvSpPr>
              <a:spLocks noChangeAspect="1" noChangeArrowheads="1"/>
            </p:cNvSpPr>
            <p:nvPr/>
          </p:nvSpPr>
          <p:spPr bwMode="auto">
            <a:xfrm>
              <a:off x="94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6" name="Rectangle 588"/>
            <p:cNvSpPr>
              <a:spLocks noChangeAspect="1" noChangeArrowheads="1"/>
            </p:cNvSpPr>
            <p:nvPr/>
          </p:nvSpPr>
          <p:spPr bwMode="auto">
            <a:xfrm>
              <a:off x="103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7" name="Rectangle 589"/>
            <p:cNvSpPr>
              <a:spLocks noChangeAspect="1" noChangeArrowheads="1"/>
            </p:cNvSpPr>
            <p:nvPr/>
          </p:nvSpPr>
          <p:spPr bwMode="auto">
            <a:xfrm>
              <a:off x="1130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8" name="Rectangle 590"/>
            <p:cNvSpPr>
              <a:spLocks noChangeAspect="1" noChangeArrowheads="1"/>
            </p:cNvSpPr>
            <p:nvPr/>
          </p:nvSpPr>
          <p:spPr bwMode="auto">
            <a:xfrm>
              <a:off x="1221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89" name="Rectangle 591"/>
            <p:cNvSpPr>
              <a:spLocks noChangeAspect="1" noChangeArrowheads="1"/>
            </p:cNvSpPr>
            <p:nvPr/>
          </p:nvSpPr>
          <p:spPr bwMode="auto">
            <a:xfrm>
              <a:off x="1312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0" name="Rectangle 592"/>
            <p:cNvSpPr>
              <a:spLocks noChangeAspect="1" noChangeArrowheads="1"/>
            </p:cNvSpPr>
            <p:nvPr/>
          </p:nvSpPr>
          <p:spPr bwMode="auto">
            <a:xfrm>
              <a:off x="1403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1" name="Rectangle 593"/>
            <p:cNvSpPr>
              <a:spLocks noChangeAspect="1" noChangeArrowheads="1"/>
            </p:cNvSpPr>
            <p:nvPr/>
          </p:nvSpPr>
          <p:spPr bwMode="auto">
            <a:xfrm>
              <a:off x="1494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2" name="Rectangle 594"/>
            <p:cNvSpPr>
              <a:spLocks noChangeAspect="1" noChangeArrowheads="1"/>
            </p:cNvSpPr>
            <p:nvPr/>
          </p:nvSpPr>
          <p:spPr bwMode="auto">
            <a:xfrm>
              <a:off x="1585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3" name="Rectangle 595"/>
            <p:cNvSpPr>
              <a:spLocks noChangeAspect="1" noChangeArrowheads="1"/>
            </p:cNvSpPr>
            <p:nvPr/>
          </p:nvSpPr>
          <p:spPr bwMode="auto">
            <a:xfrm>
              <a:off x="1676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4" name="Rectangle 596"/>
            <p:cNvSpPr>
              <a:spLocks noChangeAspect="1" noChangeArrowheads="1"/>
            </p:cNvSpPr>
            <p:nvPr/>
          </p:nvSpPr>
          <p:spPr bwMode="auto">
            <a:xfrm>
              <a:off x="1767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5" name="Rectangle 597"/>
            <p:cNvSpPr>
              <a:spLocks noChangeAspect="1" noChangeArrowheads="1"/>
            </p:cNvSpPr>
            <p:nvPr/>
          </p:nvSpPr>
          <p:spPr bwMode="auto">
            <a:xfrm>
              <a:off x="1858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6" name="Rectangle 598"/>
            <p:cNvSpPr>
              <a:spLocks noChangeAspect="1" noChangeArrowheads="1"/>
            </p:cNvSpPr>
            <p:nvPr/>
          </p:nvSpPr>
          <p:spPr bwMode="auto">
            <a:xfrm>
              <a:off x="1949" y="3139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7" name="Rectangle 599"/>
            <p:cNvSpPr>
              <a:spLocks noChangeAspect="1" noChangeArrowheads="1"/>
            </p:cNvSpPr>
            <p:nvPr/>
          </p:nvSpPr>
          <p:spPr bwMode="auto">
            <a:xfrm>
              <a:off x="53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8" name="Rectangle 600"/>
            <p:cNvSpPr>
              <a:spLocks noChangeAspect="1" noChangeArrowheads="1"/>
            </p:cNvSpPr>
            <p:nvPr/>
          </p:nvSpPr>
          <p:spPr bwMode="auto">
            <a:xfrm>
              <a:off x="62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599" name="Rectangle 601"/>
            <p:cNvSpPr>
              <a:spLocks noChangeAspect="1" noChangeArrowheads="1"/>
            </p:cNvSpPr>
            <p:nvPr/>
          </p:nvSpPr>
          <p:spPr bwMode="auto">
            <a:xfrm>
              <a:off x="71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0" name="Rectangle 602"/>
            <p:cNvSpPr>
              <a:spLocks noChangeAspect="1" noChangeArrowheads="1"/>
            </p:cNvSpPr>
            <p:nvPr/>
          </p:nvSpPr>
          <p:spPr bwMode="auto">
            <a:xfrm>
              <a:off x="80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1" name="Rectangle 603"/>
            <p:cNvSpPr>
              <a:spLocks noChangeAspect="1" noChangeArrowheads="1"/>
            </p:cNvSpPr>
            <p:nvPr/>
          </p:nvSpPr>
          <p:spPr bwMode="auto">
            <a:xfrm>
              <a:off x="898" y="3182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2" name="Rectangle 604"/>
            <p:cNvSpPr>
              <a:spLocks noChangeAspect="1" noChangeArrowheads="1"/>
            </p:cNvSpPr>
            <p:nvPr/>
          </p:nvSpPr>
          <p:spPr bwMode="auto">
            <a:xfrm>
              <a:off x="98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3" name="Rectangle 605"/>
            <p:cNvSpPr>
              <a:spLocks noChangeAspect="1" noChangeArrowheads="1"/>
            </p:cNvSpPr>
            <p:nvPr/>
          </p:nvSpPr>
          <p:spPr bwMode="auto">
            <a:xfrm>
              <a:off x="108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4" name="Rectangle 606"/>
            <p:cNvSpPr>
              <a:spLocks noChangeAspect="1" noChangeArrowheads="1"/>
            </p:cNvSpPr>
            <p:nvPr/>
          </p:nvSpPr>
          <p:spPr bwMode="auto">
            <a:xfrm>
              <a:off x="1171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5" name="Rectangle 607"/>
            <p:cNvSpPr>
              <a:spLocks noChangeAspect="1" noChangeArrowheads="1"/>
            </p:cNvSpPr>
            <p:nvPr/>
          </p:nvSpPr>
          <p:spPr bwMode="auto">
            <a:xfrm>
              <a:off x="1262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6" name="Rectangle 608"/>
            <p:cNvSpPr>
              <a:spLocks noChangeAspect="1" noChangeArrowheads="1"/>
            </p:cNvSpPr>
            <p:nvPr/>
          </p:nvSpPr>
          <p:spPr bwMode="auto">
            <a:xfrm>
              <a:off x="1353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7" name="Rectangle 609"/>
            <p:cNvSpPr>
              <a:spLocks noChangeAspect="1" noChangeArrowheads="1"/>
            </p:cNvSpPr>
            <p:nvPr/>
          </p:nvSpPr>
          <p:spPr bwMode="auto">
            <a:xfrm>
              <a:off x="1444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8" name="Rectangle 610"/>
            <p:cNvSpPr>
              <a:spLocks noChangeAspect="1" noChangeArrowheads="1"/>
            </p:cNvSpPr>
            <p:nvPr/>
          </p:nvSpPr>
          <p:spPr bwMode="auto">
            <a:xfrm>
              <a:off x="1535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09" name="Rectangle 611"/>
            <p:cNvSpPr>
              <a:spLocks noChangeAspect="1" noChangeArrowheads="1"/>
            </p:cNvSpPr>
            <p:nvPr/>
          </p:nvSpPr>
          <p:spPr bwMode="auto">
            <a:xfrm>
              <a:off x="1626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0" name="Rectangle 612"/>
            <p:cNvSpPr>
              <a:spLocks noChangeAspect="1" noChangeArrowheads="1"/>
            </p:cNvSpPr>
            <p:nvPr/>
          </p:nvSpPr>
          <p:spPr bwMode="auto">
            <a:xfrm>
              <a:off x="1717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1" name="Rectangle 613"/>
            <p:cNvSpPr>
              <a:spLocks noChangeAspect="1" noChangeArrowheads="1"/>
            </p:cNvSpPr>
            <p:nvPr/>
          </p:nvSpPr>
          <p:spPr bwMode="auto">
            <a:xfrm>
              <a:off x="1808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2" name="Rectangle 614"/>
            <p:cNvSpPr>
              <a:spLocks noChangeAspect="1" noChangeArrowheads="1"/>
            </p:cNvSpPr>
            <p:nvPr/>
          </p:nvSpPr>
          <p:spPr bwMode="auto">
            <a:xfrm>
              <a:off x="1899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3" name="Rectangle 615"/>
            <p:cNvSpPr>
              <a:spLocks noChangeAspect="1" noChangeArrowheads="1"/>
            </p:cNvSpPr>
            <p:nvPr/>
          </p:nvSpPr>
          <p:spPr bwMode="auto">
            <a:xfrm>
              <a:off x="1990" y="3180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4" name="Rectangle 616"/>
            <p:cNvSpPr>
              <a:spLocks noChangeAspect="1" noChangeArrowheads="1"/>
            </p:cNvSpPr>
            <p:nvPr/>
          </p:nvSpPr>
          <p:spPr bwMode="auto">
            <a:xfrm>
              <a:off x="57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5" name="Rectangle 617"/>
            <p:cNvSpPr>
              <a:spLocks noChangeAspect="1" noChangeArrowheads="1"/>
            </p:cNvSpPr>
            <p:nvPr/>
          </p:nvSpPr>
          <p:spPr bwMode="auto">
            <a:xfrm>
              <a:off x="66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6" name="Rectangle 618"/>
            <p:cNvSpPr>
              <a:spLocks noChangeAspect="1" noChangeArrowheads="1"/>
            </p:cNvSpPr>
            <p:nvPr/>
          </p:nvSpPr>
          <p:spPr bwMode="auto">
            <a:xfrm>
              <a:off x="75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7" name="Rectangle 619"/>
            <p:cNvSpPr>
              <a:spLocks noChangeAspect="1" noChangeArrowheads="1"/>
            </p:cNvSpPr>
            <p:nvPr/>
          </p:nvSpPr>
          <p:spPr bwMode="auto">
            <a:xfrm>
              <a:off x="84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8" name="Rectangle 620"/>
            <p:cNvSpPr>
              <a:spLocks noChangeAspect="1" noChangeArrowheads="1"/>
            </p:cNvSpPr>
            <p:nvPr/>
          </p:nvSpPr>
          <p:spPr bwMode="auto">
            <a:xfrm>
              <a:off x="939" y="3223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19" name="Rectangle 621"/>
            <p:cNvSpPr>
              <a:spLocks noChangeAspect="1" noChangeArrowheads="1"/>
            </p:cNvSpPr>
            <p:nvPr/>
          </p:nvSpPr>
          <p:spPr bwMode="auto">
            <a:xfrm>
              <a:off x="103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0" name="Rectangle 622"/>
            <p:cNvSpPr>
              <a:spLocks noChangeAspect="1" noChangeArrowheads="1"/>
            </p:cNvSpPr>
            <p:nvPr/>
          </p:nvSpPr>
          <p:spPr bwMode="auto">
            <a:xfrm>
              <a:off x="112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1" name="Rectangle 623"/>
            <p:cNvSpPr>
              <a:spLocks noChangeAspect="1" noChangeArrowheads="1"/>
            </p:cNvSpPr>
            <p:nvPr/>
          </p:nvSpPr>
          <p:spPr bwMode="auto">
            <a:xfrm>
              <a:off x="1212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2" name="Rectangle 624"/>
            <p:cNvSpPr>
              <a:spLocks noChangeAspect="1" noChangeArrowheads="1"/>
            </p:cNvSpPr>
            <p:nvPr/>
          </p:nvSpPr>
          <p:spPr bwMode="auto">
            <a:xfrm>
              <a:off x="1303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3" name="Rectangle 625"/>
            <p:cNvSpPr>
              <a:spLocks noChangeAspect="1" noChangeArrowheads="1"/>
            </p:cNvSpPr>
            <p:nvPr/>
          </p:nvSpPr>
          <p:spPr bwMode="auto">
            <a:xfrm>
              <a:off x="1394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4" name="Rectangle 626"/>
            <p:cNvSpPr>
              <a:spLocks noChangeAspect="1" noChangeArrowheads="1"/>
            </p:cNvSpPr>
            <p:nvPr/>
          </p:nvSpPr>
          <p:spPr bwMode="auto">
            <a:xfrm>
              <a:off x="1485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5" name="Rectangle 627"/>
            <p:cNvSpPr>
              <a:spLocks noChangeAspect="1" noChangeArrowheads="1"/>
            </p:cNvSpPr>
            <p:nvPr/>
          </p:nvSpPr>
          <p:spPr bwMode="auto">
            <a:xfrm>
              <a:off x="1576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6" name="Rectangle 628"/>
            <p:cNvSpPr>
              <a:spLocks noChangeAspect="1" noChangeArrowheads="1"/>
            </p:cNvSpPr>
            <p:nvPr/>
          </p:nvSpPr>
          <p:spPr bwMode="auto">
            <a:xfrm>
              <a:off x="1667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7" name="Rectangle 629"/>
            <p:cNvSpPr>
              <a:spLocks noChangeAspect="1" noChangeArrowheads="1"/>
            </p:cNvSpPr>
            <p:nvPr/>
          </p:nvSpPr>
          <p:spPr bwMode="auto">
            <a:xfrm>
              <a:off x="1758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8" name="Rectangle 630"/>
            <p:cNvSpPr>
              <a:spLocks noChangeAspect="1" noChangeArrowheads="1"/>
            </p:cNvSpPr>
            <p:nvPr/>
          </p:nvSpPr>
          <p:spPr bwMode="auto">
            <a:xfrm>
              <a:off x="1849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29" name="Rectangle 631"/>
            <p:cNvSpPr>
              <a:spLocks noChangeAspect="1" noChangeArrowheads="1"/>
            </p:cNvSpPr>
            <p:nvPr/>
          </p:nvSpPr>
          <p:spPr bwMode="auto">
            <a:xfrm>
              <a:off x="1940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0" name="Rectangle 632"/>
            <p:cNvSpPr>
              <a:spLocks noChangeAspect="1" noChangeArrowheads="1"/>
            </p:cNvSpPr>
            <p:nvPr/>
          </p:nvSpPr>
          <p:spPr bwMode="auto">
            <a:xfrm>
              <a:off x="2031" y="3221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1" name="Rectangle 633"/>
            <p:cNvSpPr>
              <a:spLocks noChangeAspect="1" noChangeArrowheads="1"/>
            </p:cNvSpPr>
            <p:nvPr/>
          </p:nvSpPr>
          <p:spPr bwMode="auto">
            <a:xfrm>
              <a:off x="61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2" name="Rectangle 634"/>
            <p:cNvSpPr>
              <a:spLocks noChangeAspect="1" noChangeArrowheads="1"/>
            </p:cNvSpPr>
            <p:nvPr/>
          </p:nvSpPr>
          <p:spPr bwMode="auto">
            <a:xfrm>
              <a:off x="70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3" name="Rectangle 635"/>
            <p:cNvSpPr>
              <a:spLocks noChangeAspect="1" noChangeArrowheads="1"/>
            </p:cNvSpPr>
            <p:nvPr/>
          </p:nvSpPr>
          <p:spPr bwMode="auto">
            <a:xfrm>
              <a:off x="79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4" name="Rectangle 636"/>
            <p:cNvSpPr>
              <a:spLocks noChangeAspect="1" noChangeArrowheads="1"/>
            </p:cNvSpPr>
            <p:nvPr/>
          </p:nvSpPr>
          <p:spPr bwMode="auto">
            <a:xfrm>
              <a:off x="88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5" name="Rectangle 637"/>
            <p:cNvSpPr>
              <a:spLocks noChangeAspect="1" noChangeArrowheads="1"/>
            </p:cNvSpPr>
            <p:nvPr/>
          </p:nvSpPr>
          <p:spPr bwMode="auto">
            <a:xfrm>
              <a:off x="980" y="3264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6" name="Rectangle 638"/>
            <p:cNvSpPr>
              <a:spLocks noChangeAspect="1" noChangeArrowheads="1"/>
            </p:cNvSpPr>
            <p:nvPr/>
          </p:nvSpPr>
          <p:spPr bwMode="auto">
            <a:xfrm>
              <a:off x="107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7" name="Rectangle 639"/>
            <p:cNvSpPr>
              <a:spLocks noChangeAspect="1" noChangeArrowheads="1"/>
            </p:cNvSpPr>
            <p:nvPr/>
          </p:nvSpPr>
          <p:spPr bwMode="auto">
            <a:xfrm>
              <a:off x="116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8" name="Rectangle 640"/>
            <p:cNvSpPr>
              <a:spLocks noChangeAspect="1" noChangeArrowheads="1"/>
            </p:cNvSpPr>
            <p:nvPr/>
          </p:nvSpPr>
          <p:spPr bwMode="auto">
            <a:xfrm>
              <a:off x="1253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39" name="Rectangle 641"/>
            <p:cNvSpPr>
              <a:spLocks noChangeAspect="1" noChangeArrowheads="1"/>
            </p:cNvSpPr>
            <p:nvPr/>
          </p:nvSpPr>
          <p:spPr bwMode="auto">
            <a:xfrm>
              <a:off x="1344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0" name="Rectangle 642"/>
            <p:cNvSpPr>
              <a:spLocks noChangeAspect="1" noChangeArrowheads="1"/>
            </p:cNvSpPr>
            <p:nvPr/>
          </p:nvSpPr>
          <p:spPr bwMode="auto">
            <a:xfrm>
              <a:off x="1435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1" name="Rectangle 643"/>
            <p:cNvSpPr>
              <a:spLocks noChangeAspect="1" noChangeArrowheads="1"/>
            </p:cNvSpPr>
            <p:nvPr/>
          </p:nvSpPr>
          <p:spPr bwMode="auto">
            <a:xfrm>
              <a:off x="1526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2" name="Rectangle 644"/>
            <p:cNvSpPr>
              <a:spLocks noChangeAspect="1" noChangeArrowheads="1"/>
            </p:cNvSpPr>
            <p:nvPr/>
          </p:nvSpPr>
          <p:spPr bwMode="auto">
            <a:xfrm>
              <a:off x="1617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3" name="Rectangle 645"/>
            <p:cNvSpPr>
              <a:spLocks noChangeAspect="1" noChangeArrowheads="1"/>
            </p:cNvSpPr>
            <p:nvPr/>
          </p:nvSpPr>
          <p:spPr bwMode="auto">
            <a:xfrm>
              <a:off x="1708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4" name="Rectangle 646"/>
            <p:cNvSpPr>
              <a:spLocks noChangeAspect="1" noChangeArrowheads="1"/>
            </p:cNvSpPr>
            <p:nvPr/>
          </p:nvSpPr>
          <p:spPr bwMode="auto">
            <a:xfrm>
              <a:off x="1799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5" name="Rectangle 647"/>
            <p:cNvSpPr>
              <a:spLocks noChangeAspect="1" noChangeArrowheads="1"/>
            </p:cNvSpPr>
            <p:nvPr/>
          </p:nvSpPr>
          <p:spPr bwMode="auto">
            <a:xfrm>
              <a:off x="1890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6" name="Rectangle 648"/>
            <p:cNvSpPr>
              <a:spLocks noChangeAspect="1" noChangeArrowheads="1"/>
            </p:cNvSpPr>
            <p:nvPr/>
          </p:nvSpPr>
          <p:spPr bwMode="auto">
            <a:xfrm>
              <a:off x="1981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7" name="Rectangle 649"/>
            <p:cNvSpPr>
              <a:spLocks noChangeAspect="1" noChangeArrowheads="1"/>
            </p:cNvSpPr>
            <p:nvPr/>
          </p:nvSpPr>
          <p:spPr bwMode="auto">
            <a:xfrm>
              <a:off x="2072" y="3262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8" name="Rectangle 650"/>
            <p:cNvSpPr>
              <a:spLocks noChangeAspect="1" noChangeArrowheads="1"/>
            </p:cNvSpPr>
            <p:nvPr/>
          </p:nvSpPr>
          <p:spPr bwMode="auto">
            <a:xfrm>
              <a:off x="65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49" name="Rectangle 651"/>
            <p:cNvSpPr>
              <a:spLocks noChangeAspect="1" noChangeArrowheads="1"/>
            </p:cNvSpPr>
            <p:nvPr/>
          </p:nvSpPr>
          <p:spPr bwMode="auto">
            <a:xfrm>
              <a:off x="74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0" name="Rectangle 652"/>
            <p:cNvSpPr>
              <a:spLocks noChangeAspect="1" noChangeArrowheads="1"/>
            </p:cNvSpPr>
            <p:nvPr/>
          </p:nvSpPr>
          <p:spPr bwMode="auto">
            <a:xfrm>
              <a:off x="83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1" name="Rectangle 653"/>
            <p:cNvSpPr>
              <a:spLocks noChangeAspect="1" noChangeArrowheads="1"/>
            </p:cNvSpPr>
            <p:nvPr/>
          </p:nvSpPr>
          <p:spPr bwMode="auto">
            <a:xfrm>
              <a:off x="93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2" name="Rectangle 654"/>
            <p:cNvSpPr>
              <a:spLocks noChangeAspect="1" noChangeArrowheads="1"/>
            </p:cNvSpPr>
            <p:nvPr/>
          </p:nvSpPr>
          <p:spPr bwMode="auto">
            <a:xfrm>
              <a:off x="1021" y="3305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3" name="Rectangle 655"/>
            <p:cNvSpPr>
              <a:spLocks noChangeAspect="1" noChangeArrowheads="1"/>
            </p:cNvSpPr>
            <p:nvPr/>
          </p:nvSpPr>
          <p:spPr bwMode="auto">
            <a:xfrm>
              <a:off x="111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4" name="Rectangle 656"/>
            <p:cNvSpPr>
              <a:spLocks noChangeAspect="1" noChangeArrowheads="1"/>
            </p:cNvSpPr>
            <p:nvPr/>
          </p:nvSpPr>
          <p:spPr bwMode="auto">
            <a:xfrm>
              <a:off x="120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5" name="Rectangle 657"/>
            <p:cNvSpPr>
              <a:spLocks noChangeAspect="1" noChangeArrowheads="1"/>
            </p:cNvSpPr>
            <p:nvPr/>
          </p:nvSpPr>
          <p:spPr bwMode="auto">
            <a:xfrm>
              <a:off x="1294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6" name="Rectangle 658"/>
            <p:cNvSpPr>
              <a:spLocks noChangeAspect="1" noChangeArrowheads="1"/>
            </p:cNvSpPr>
            <p:nvPr/>
          </p:nvSpPr>
          <p:spPr bwMode="auto">
            <a:xfrm>
              <a:off x="1385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7" name="Rectangle 659"/>
            <p:cNvSpPr>
              <a:spLocks noChangeAspect="1" noChangeArrowheads="1"/>
            </p:cNvSpPr>
            <p:nvPr/>
          </p:nvSpPr>
          <p:spPr bwMode="auto">
            <a:xfrm>
              <a:off x="1476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8" name="Rectangle 660"/>
            <p:cNvSpPr>
              <a:spLocks noChangeAspect="1" noChangeArrowheads="1"/>
            </p:cNvSpPr>
            <p:nvPr/>
          </p:nvSpPr>
          <p:spPr bwMode="auto">
            <a:xfrm>
              <a:off x="1567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59" name="Rectangle 661"/>
            <p:cNvSpPr>
              <a:spLocks noChangeAspect="1" noChangeArrowheads="1"/>
            </p:cNvSpPr>
            <p:nvPr/>
          </p:nvSpPr>
          <p:spPr bwMode="auto">
            <a:xfrm>
              <a:off x="1658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0" name="Rectangle 662"/>
            <p:cNvSpPr>
              <a:spLocks noChangeAspect="1" noChangeArrowheads="1"/>
            </p:cNvSpPr>
            <p:nvPr/>
          </p:nvSpPr>
          <p:spPr bwMode="auto">
            <a:xfrm>
              <a:off x="1749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1" name="Rectangle 663"/>
            <p:cNvSpPr>
              <a:spLocks noChangeAspect="1" noChangeArrowheads="1"/>
            </p:cNvSpPr>
            <p:nvPr/>
          </p:nvSpPr>
          <p:spPr bwMode="auto">
            <a:xfrm>
              <a:off x="1840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2" name="Rectangle 664"/>
            <p:cNvSpPr>
              <a:spLocks noChangeAspect="1" noChangeArrowheads="1"/>
            </p:cNvSpPr>
            <p:nvPr/>
          </p:nvSpPr>
          <p:spPr bwMode="auto">
            <a:xfrm>
              <a:off x="1931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3" name="Rectangle 665"/>
            <p:cNvSpPr>
              <a:spLocks noChangeAspect="1" noChangeArrowheads="1"/>
            </p:cNvSpPr>
            <p:nvPr/>
          </p:nvSpPr>
          <p:spPr bwMode="auto">
            <a:xfrm>
              <a:off x="2022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4" name="Rectangle 666"/>
            <p:cNvSpPr>
              <a:spLocks noChangeAspect="1" noChangeArrowheads="1"/>
            </p:cNvSpPr>
            <p:nvPr/>
          </p:nvSpPr>
          <p:spPr bwMode="auto">
            <a:xfrm>
              <a:off x="2113" y="3303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5" name="Rectangle 667"/>
            <p:cNvSpPr>
              <a:spLocks noChangeAspect="1" noChangeArrowheads="1"/>
            </p:cNvSpPr>
            <p:nvPr/>
          </p:nvSpPr>
          <p:spPr bwMode="auto">
            <a:xfrm>
              <a:off x="69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6" name="Rectangle 668"/>
            <p:cNvSpPr>
              <a:spLocks noChangeAspect="1" noChangeArrowheads="1"/>
            </p:cNvSpPr>
            <p:nvPr/>
          </p:nvSpPr>
          <p:spPr bwMode="auto">
            <a:xfrm>
              <a:off x="78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7" name="Rectangle 669"/>
            <p:cNvSpPr>
              <a:spLocks noChangeAspect="1" noChangeArrowheads="1"/>
            </p:cNvSpPr>
            <p:nvPr/>
          </p:nvSpPr>
          <p:spPr bwMode="auto">
            <a:xfrm>
              <a:off x="88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8" name="Rectangle 670"/>
            <p:cNvSpPr>
              <a:spLocks noChangeAspect="1" noChangeArrowheads="1"/>
            </p:cNvSpPr>
            <p:nvPr/>
          </p:nvSpPr>
          <p:spPr bwMode="auto">
            <a:xfrm>
              <a:off x="97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69" name="Rectangle 671"/>
            <p:cNvSpPr>
              <a:spLocks noChangeAspect="1" noChangeArrowheads="1"/>
            </p:cNvSpPr>
            <p:nvPr/>
          </p:nvSpPr>
          <p:spPr bwMode="auto">
            <a:xfrm>
              <a:off x="1062" y="3346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0" name="Rectangle 672"/>
            <p:cNvSpPr>
              <a:spLocks noChangeAspect="1" noChangeArrowheads="1"/>
            </p:cNvSpPr>
            <p:nvPr/>
          </p:nvSpPr>
          <p:spPr bwMode="auto">
            <a:xfrm>
              <a:off x="115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1" name="Rectangle 673"/>
            <p:cNvSpPr>
              <a:spLocks noChangeAspect="1" noChangeArrowheads="1"/>
            </p:cNvSpPr>
            <p:nvPr/>
          </p:nvSpPr>
          <p:spPr bwMode="auto">
            <a:xfrm>
              <a:off x="124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2" name="Rectangle 674"/>
            <p:cNvSpPr>
              <a:spLocks noChangeAspect="1" noChangeArrowheads="1"/>
            </p:cNvSpPr>
            <p:nvPr/>
          </p:nvSpPr>
          <p:spPr bwMode="auto">
            <a:xfrm>
              <a:off x="1335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3" name="Rectangle 675"/>
            <p:cNvSpPr>
              <a:spLocks noChangeAspect="1" noChangeArrowheads="1"/>
            </p:cNvSpPr>
            <p:nvPr/>
          </p:nvSpPr>
          <p:spPr bwMode="auto">
            <a:xfrm>
              <a:off x="1426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4" name="Rectangle 676"/>
            <p:cNvSpPr>
              <a:spLocks noChangeAspect="1" noChangeArrowheads="1"/>
            </p:cNvSpPr>
            <p:nvPr/>
          </p:nvSpPr>
          <p:spPr bwMode="auto">
            <a:xfrm>
              <a:off x="1517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5" name="Rectangle 677"/>
            <p:cNvSpPr>
              <a:spLocks noChangeAspect="1" noChangeArrowheads="1"/>
            </p:cNvSpPr>
            <p:nvPr/>
          </p:nvSpPr>
          <p:spPr bwMode="auto">
            <a:xfrm>
              <a:off x="1608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6" name="Rectangle 678"/>
            <p:cNvSpPr>
              <a:spLocks noChangeAspect="1" noChangeArrowheads="1"/>
            </p:cNvSpPr>
            <p:nvPr/>
          </p:nvSpPr>
          <p:spPr bwMode="auto">
            <a:xfrm>
              <a:off x="1699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7" name="Rectangle 679"/>
            <p:cNvSpPr>
              <a:spLocks noChangeAspect="1" noChangeArrowheads="1"/>
            </p:cNvSpPr>
            <p:nvPr/>
          </p:nvSpPr>
          <p:spPr bwMode="auto">
            <a:xfrm>
              <a:off x="1790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8" name="Rectangle 680"/>
            <p:cNvSpPr>
              <a:spLocks noChangeAspect="1" noChangeArrowheads="1"/>
            </p:cNvSpPr>
            <p:nvPr/>
          </p:nvSpPr>
          <p:spPr bwMode="auto">
            <a:xfrm>
              <a:off x="1881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79" name="Rectangle 681"/>
            <p:cNvSpPr>
              <a:spLocks noChangeAspect="1" noChangeArrowheads="1"/>
            </p:cNvSpPr>
            <p:nvPr/>
          </p:nvSpPr>
          <p:spPr bwMode="auto">
            <a:xfrm>
              <a:off x="1972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0" name="Rectangle 682"/>
            <p:cNvSpPr>
              <a:spLocks noChangeAspect="1" noChangeArrowheads="1"/>
            </p:cNvSpPr>
            <p:nvPr/>
          </p:nvSpPr>
          <p:spPr bwMode="auto">
            <a:xfrm>
              <a:off x="2063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1" name="Rectangle 683"/>
            <p:cNvSpPr>
              <a:spLocks noChangeAspect="1" noChangeArrowheads="1"/>
            </p:cNvSpPr>
            <p:nvPr/>
          </p:nvSpPr>
          <p:spPr bwMode="auto">
            <a:xfrm>
              <a:off x="2154" y="3344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2" name="Rectangle 684"/>
            <p:cNvSpPr>
              <a:spLocks noChangeAspect="1" noChangeArrowheads="1"/>
            </p:cNvSpPr>
            <p:nvPr/>
          </p:nvSpPr>
          <p:spPr bwMode="auto">
            <a:xfrm>
              <a:off x="73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3" name="Rectangle 685"/>
            <p:cNvSpPr>
              <a:spLocks noChangeAspect="1" noChangeArrowheads="1"/>
            </p:cNvSpPr>
            <p:nvPr/>
          </p:nvSpPr>
          <p:spPr bwMode="auto">
            <a:xfrm>
              <a:off x="83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4" name="Rectangle 686"/>
            <p:cNvSpPr>
              <a:spLocks noChangeAspect="1" noChangeArrowheads="1"/>
            </p:cNvSpPr>
            <p:nvPr/>
          </p:nvSpPr>
          <p:spPr bwMode="auto">
            <a:xfrm>
              <a:off x="92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5" name="Rectangle 687"/>
            <p:cNvSpPr>
              <a:spLocks noChangeAspect="1" noChangeArrowheads="1"/>
            </p:cNvSpPr>
            <p:nvPr/>
          </p:nvSpPr>
          <p:spPr bwMode="auto">
            <a:xfrm>
              <a:off x="101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6" name="Rectangle 688"/>
            <p:cNvSpPr>
              <a:spLocks noChangeAspect="1" noChangeArrowheads="1"/>
            </p:cNvSpPr>
            <p:nvPr/>
          </p:nvSpPr>
          <p:spPr bwMode="auto">
            <a:xfrm>
              <a:off x="1103" y="3387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7" name="Rectangle 689"/>
            <p:cNvSpPr>
              <a:spLocks noChangeAspect="1" noChangeArrowheads="1"/>
            </p:cNvSpPr>
            <p:nvPr/>
          </p:nvSpPr>
          <p:spPr bwMode="auto">
            <a:xfrm>
              <a:off x="119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8" name="Rectangle 690"/>
            <p:cNvSpPr>
              <a:spLocks noChangeAspect="1" noChangeArrowheads="1"/>
            </p:cNvSpPr>
            <p:nvPr/>
          </p:nvSpPr>
          <p:spPr bwMode="auto">
            <a:xfrm>
              <a:off x="128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89" name="Rectangle 691"/>
            <p:cNvSpPr>
              <a:spLocks noChangeAspect="1" noChangeArrowheads="1"/>
            </p:cNvSpPr>
            <p:nvPr/>
          </p:nvSpPr>
          <p:spPr bwMode="auto">
            <a:xfrm>
              <a:off x="1376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0" name="Rectangle 692"/>
            <p:cNvSpPr>
              <a:spLocks noChangeAspect="1" noChangeArrowheads="1"/>
            </p:cNvSpPr>
            <p:nvPr/>
          </p:nvSpPr>
          <p:spPr bwMode="auto">
            <a:xfrm>
              <a:off x="1467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1" name="Rectangle 693"/>
            <p:cNvSpPr>
              <a:spLocks noChangeAspect="1" noChangeArrowheads="1"/>
            </p:cNvSpPr>
            <p:nvPr/>
          </p:nvSpPr>
          <p:spPr bwMode="auto">
            <a:xfrm>
              <a:off x="1558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2" name="Rectangle 694"/>
            <p:cNvSpPr>
              <a:spLocks noChangeAspect="1" noChangeArrowheads="1"/>
            </p:cNvSpPr>
            <p:nvPr/>
          </p:nvSpPr>
          <p:spPr bwMode="auto">
            <a:xfrm>
              <a:off x="1649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3" name="Rectangle 695"/>
            <p:cNvSpPr>
              <a:spLocks noChangeAspect="1" noChangeArrowheads="1"/>
            </p:cNvSpPr>
            <p:nvPr/>
          </p:nvSpPr>
          <p:spPr bwMode="auto">
            <a:xfrm>
              <a:off x="1740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4" name="Rectangle 696"/>
            <p:cNvSpPr>
              <a:spLocks noChangeAspect="1" noChangeArrowheads="1"/>
            </p:cNvSpPr>
            <p:nvPr/>
          </p:nvSpPr>
          <p:spPr bwMode="auto">
            <a:xfrm>
              <a:off x="1831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5" name="Rectangle 697"/>
            <p:cNvSpPr>
              <a:spLocks noChangeAspect="1" noChangeArrowheads="1"/>
            </p:cNvSpPr>
            <p:nvPr/>
          </p:nvSpPr>
          <p:spPr bwMode="auto">
            <a:xfrm>
              <a:off x="1922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6" name="Rectangle 698"/>
            <p:cNvSpPr>
              <a:spLocks noChangeAspect="1" noChangeArrowheads="1"/>
            </p:cNvSpPr>
            <p:nvPr/>
          </p:nvSpPr>
          <p:spPr bwMode="auto">
            <a:xfrm>
              <a:off x="2013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7" name="Rectangle 699"/>
            <p:cNvSpPr>
              <a:spLocks noChangeAspect="1" noChangeArrowheads="1"/>
            </p:cNvSpPr>
            <p:nvPr/>
          </p:nvSpPr>
          <p:spPr bwMode="auto">
            <a:xfrm>
              <a:off x="2104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8" name="Rectangle 700"/>
            <p:cNvSpPr>
              <a:spLocks noChangeAspect="1" noChangeArrowheads="1"/>
            </p:cNvSpPr>
            <p:nvPr/>
          </p:nvSpPr>
          <p:spPr bwMode="auto">
            <a:xfrm>
              <a:off x="2195" y="3385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699" name="Rectangle 701"/>
            <p:cNvSpPr>
              <a:spLocks noChangeAspect="1" noChangeArrowheads="1"/>
            </p:cNvSpPr>
            <p:nvPr/>
          </p:nvSpPr>
          <p:spPr bwMode="auto">
            <a:xfrm>
              <a:off x="77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0" name="Rectangle 702"/>
            <p:cNvSpPr>
              <a:spLocks noChangeAspect="1" noChangeArrowheads="1"/>
            </p:cNvSpPr>
            <p:nvPr/>
          </p:nvSpPr>
          <p:spPr bwMode="auto">
            <a:xfrm>
              <a:off x="86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1" name="Rectangle 703"/>
            <p:cNvSpPr>
              <a:spLocks noChangeAspect="1" noChangeArrowheads="1"/>
            </p:cNvSpPr>
            <p:nvPr/>
          </p:nvSpPr>
          <p:spPr bwMode="auto">
            <a:xfrm>
              <a:off x="95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2" name="Rectangle 704"/>
            <p:cNvSpPr>
              <a:spLocks noChangeAspect="1" noChangeArrowheads="1"/>
            </p:cNvSpPr>
            <p:nvPr/>
          </p:nvSpPr>
          <p:spPr bwMode="auto">
            <a:xfrm>
              <a:off x="105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3" name="Rectangle 705"/>
            <p:cNvSpPr>
              <a:spLocks noChangeAspect="1" noChangeArrowheads="1"/>
            </p:cNvSpPr>
            <p:nvPr/>
          </p:nvSpPr>
          <p:spPr bwMode="auto">
            <a:xfrm>
              <a:off x="1141" y="342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4" name="Rectangle 706"/>
            <p:cNvSpPr>
              <a:spLocks noChangeAspect="1" noChangeArrowheads="1"/>
            </p:cNvSpPr>
            <p:nvPr/>
          </p:nvSpPr>
          <p:spPr bwMode="auto">
            <a:xfrm>
              <a:off x="123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5" name="Rectangle 707"/>
            <p:cNvSpPr>
              <a:spLocks noChangeAspect="1" noChangeArrowheads="1"/>
            </p:cNvSpPr>
            <p:nvPr/>
          </p:nvSpPr>
          <p:spPr bwMode="auto">
            <a:xfrm>
              <a:off x="132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6" name="Rectangle 708"/>
            <p:cNvSpPr>
              <a:spLocks noChangeAspect="1" noChangeArrowheads="1"/>
            </p:cNvSpPr>
            <p:nvPr/>
          </p:nvSpPr>
          <p:spPr bwMode="auto">
            <a:xfrm>
              <a:off x="1414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7" name="Rectangle 709"/>
            <p:cNvSpPr>
              <a:spLocks noChangeAspect="1" noChangeArrowheads="1"/>
            </p:cNvSpPr>
            <p:nvPr/>
          </p:nvSpPr>
          <p:spPr bwMode="auto">
            <a:xfrm>
              <a:off x="1505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8" name="Rectangle 710"/>
            <p:cNvSpPr>
              <a:spLocks noChangeAspect="1" noChangeArrowheads="1"/>
            </p:cNvSpPr>
            <p:nvPr/>
          </p:nvSpPr>
          <p:spPr bwMode="auto">
            <a:xfrm>
              <a:off x="1596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09" name="Rectangle 711"/>
            <p:cNvSpPr>
              <a:spLocks noChangeAspect="1" noChangeArrowheads="1"/>
            </p:cNvSpPr>
            <p:nvPr/>
          </p:nvSpPr>
          <p:spPr bwMode="auto">
            <a:xfrm>
              <a:off x="1687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0" name="Rectangle 712"/>
            <p:cNvSpPr>
              <a:spLocks noChangeAspect="1" noChangeArrowheads="1"/>
            </p:cNvSpPr>
            <p:nvPr/>
          </p:nvSpPr>
          <p:spPr bwMode="auto">
            <a:xfrm>
              <a:off x="1778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1" name="Rectangle 713"/>
            <p:cNvSpPr>
              <a:spLocks noChangeAspect="1" noChangeArrowheads="1"/>
            </p:cNvSpPr>
            <p:nvPr/>
          </p:nvSpPr>
          <p:spPr bwMode="auto">
            <a:xfrm>
              <a:off x="1869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2" name="Rectangle 714"/>
            <p:cNvSpPr>
              <a:spLocks noChangeAspect="1" noChangeArrowheads="1"/>
            </p:cNvSpPr>
            <p:nvPr/>
          </p:nvSpPr>
          <p:spPr bwMode="auto">
            <a:xfrm>
              <a:off x="1960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3" name="Rectangle 715"/>
            <p:cNvSpPr>
              <a:spLocks noChangeAspect="1" noChangeArrowheads="1"/>
            </p:cNvSpPr>
            <p:nvPr/>
          </p:nvSpPr>
          <p:spPr bwMode="auto">
            <a:xfrm>
              <a:off x="2051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4" name="Rectangle 716"/>
            <p:cNvSpPr>
              <a:spLocks noChangeAspect="1" noChangeArrowheads="1"/>
            </p:cNvSpPr>
            <p:nvPr/>
          </p:nvSpPr>
          <p:spPr bwMode="auto">
            <a:xfrm>
              <a:off x="2142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5" name="Rectangle 717"/>
            <p:cNvSpPr>
              <a:spLocks noChangeAspect="1" noChangeArrowheads="1"/>
            </p:cNvSpPr>
            <p:nvPr/>
          </p:nvSpPr>
          <p:spPr bwMode="auto">
            <a:xfrm>
              <a:off x="2233" y="3426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6" name="Rectangle 718"/>
            <p:cNvSpPr>
              <a:spLocks noChangeAspect="1" noChangeArrowheads="1"/>
            </p:cNvSpPr>
            <p:nvPr/>
          </p:nvSpPr>
          <p:spPr bwMode="auto">
            <a:xfrm>
              <a:off x="81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7" name="Rectangle 719"/>
            <p:cNvSpPr>
              <a:spLocks noChangeAspect="1" noChangeArrowheads="1"/>
            </p:cNvSpPr>
            <p:nvPr/>
          </p:nvSpPr>
          <p:spPr bwMode="auto">
            <a:xfrm>
              <a:off x="90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8" name="Rectangle 720"/>
            <p:cNvSpPr>
              <a:spLocks noChangeAspect="1" noChangeArrowheads="1"/>
            </p:cNvSpPr>
            <p:nvPr/>
          </p:nvSpPr>
          <p:spPr bwMode="auto">
            <a:xfrm>
              <a:off x="99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19" name="Rectangle 721"/>
            <p:cNvSpPr>
              <a:spLocks noChangeAspect="1" noChangeArrowheads="1"/>
            </p:cNvSpPr>
            <p:nvPr/>
          </p:nvSpPr>
          <p:spPr bwMode="auto">
            <a:xfrm>
              <a:off x="108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0" name="Rectangle 722"/>
            <p:cNvSpPr>
              <a:spLocks noChangeAspect="1" noChangeArrowheads="1"/>
            </p:cNvSpPr>
            <p:nvPr/>
          </p:nvSpPr>
          <p:spPr bwMode="auto">
            <a:xfrm>
              <a:off x="1179" y="3469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1" name="Rectangle 723"/>
            <p:cNvSpPr>
              <a:spLocks noChangeAspect="1" noChangeArrowheads="1"/>
            </p:cNvSpPr>
            <p:nvPr/>
          </p:nvSpPr>
          <p:spPr bwMode="auto">
            <a:xfrm>
              <a:off x="127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2" name="Rectangle 724"/>
            <p:cNvSpPr>
              <a:spLocks noChangeAspect="1" noChangeArrowheads="1"/>
            </p:cNvSpPr>
            <p:nvPr/>
          </p:nvSpPr>
          <p:spPr bwMode="auto">
            <a:xfrm>
              <a:off x="136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3" name="Rectangle 725"/>
            <p:cNvSpPr>
              <a:spLocks noChangeAspect="1" noChangeArrowheads="1"/>
            </p:cNvSpPr>
            <p:nvPr/>
          </p:nvSpPr>
          <p:spPr bwMode="auto">
            <a:xfrm>
              <a:off x="1452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4" name="Rectangle 726"/>
            <p:cNvSpPr>
              <a:spLocks noChangeAspect="1" noChangeArrowheads="1"/>
            </p:cNvSpPr>
            <p:nvPr/>
          </p:nvSpPr>
          <p:spPr bwMode="auto">
            <a:xfrm>
              <a:off x="1543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5" name="Rectangle 727"/>
            <p:cNvSpPr>
              <a:spLocks noChangeAspect="1" noChangeArrowheads="1"/>
            </p:cNvSpPr>
            <p:nvPr/>
          </p:nvSpPr>
          <p:spPr bwMode="auto">
            <a:xfrm>
              <a:off x="1634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6" name="Rectangle 728"/>
            <p:cNvSpPr>
              <a:spLocks noChangeAspect="1" noChangeArrowheads="1"/>
            </p:cNvSpPr>
            <p:nvPr/>
          </p:nvSpPr>
          <p:spPr bwMode="auto">
            <a:xfrm>
              <a:off x="1725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7" name="Rectangle 729"/>
            <p:cNvSpPr>
              <a:spLocks noChangeAspect="1" noChangeArrowheads="1"/>
            </p:cNvSpPr>
            <p:nvPr/>
          </p:nvSpPr>
          <p:spPr bwMode="auto">
            <a:xfrm>
              <a:off x="1816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8" name="Rectangle 730"/>
            <p:cNvSpPr>
              <a:spLocks noChangeAspect="1" noChangeArrowheads="1"/>
            </p:cNvSpPr>
            <p:nvPr/>
          </p:nvSpPr>
          <p:spPr bwMode="auto">
            <a:xfrm>
              <a:off x="1907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29" name="Rectangle 731"/>
            <p:cNvSpPr>
              <a:spLocks noChangeAspect="1" noChangeArrowheads="1"/>
            </p:cNvSpPr>
            <p:nvPr/>
          </p:nvSpPr>
          <p:spPr bwMode="auto">
            <a:xfrm>
              <a:off x="1998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0" name="Rectangle 732"/>
            <p:cNvSpPr>
              <a:spLocks noChangeAspect="1" noChangeArrowheads="1"/>
            </p:cNvSpPr>
            <p:nvPr/>
          </p:nvSpPr>
          <p:spPr bwMode="auto">
            <a:xfrm>
              <a:off x="2089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1" name="Rectangle 733"/>
            <p:cNvSpPr>
              <a:spLocks noChangeAspect="1" noChangeArrowheads="1"/>
            </p:cNvSpPr>
            <p:nvPr/>
          </p:nvSpPr>
          <p:spPr bwMode="auto">
            <a:xfrm>
              <a:off x="2180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2" name="Rectangle 734"/>
            <p:cNvSpPr>
              <a:spLocks noChangeAspect="1" noChangeArrowheads="1"/>
            </p:cNvSpPr>
            <p:nvPr/>
          </p:nvSpPr>
          <p:spPr bwMode="auto">
            <a:xfrm>
              <a:off x="2271" y="3467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3" name="Rectangle 735"/>
            <p:cNvSpPr>
              <a:spLocks noChangeAspect="1" noChangeArrowheads="1"/>
            </p:cNvSpPr>
            <p:nvPr/>
          </p:nvSpPr>
          <p:spPr bwMode="auto">
            <a:xfrm>
              <a:off x="85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4" name="Rectangle 736"/>
            <p:cNvSpPr>
              <a:spLocks noChangeAspect="1" noChangeArrowheads="1"/>
            </p:cNvSpPr>
            <p:nvPr/>
          </p:nvSpPr>
          <p:spPr bwMode="auto">
            <a:xfrm>
              <a:off x="95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5" name="Rectangle 737"/>
            <p:cNvSpPr>
              <a:spLocks noChangeAspect="1" noChangeArrowheads="1"/>
            </p:cNvSpPr>
            <p:nvPr/>
          </p:nvSpPr>
          <p:spPr bwMode="auto">
            <a:xfrm>
              <a:off x="104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6" name="Rectangle 738"/>
            <p:cNvSpPr>
              <a:spLocks noChangeAspect="1" noChangeArrowheads="1"/>
            </p:cNvSpPr>
            <p:nvPr/>
          </p:nvSpPr>
          <p:spPr bwMode="auto">
            <a:xfrm>
              <a:off x="113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7" name="Rectangle 739"/>
            <p:cNvSpPr>
              <a:spLocks noChangeAspect="1" noChangeArrowheads="1"/>
            </p:cNvSpPr>
            <p:nvPr/>
          </p:nvSpPr>
          <p:spPr bwMode="auto">
            <a:xfrm>
              <a:off x="1223" y="3508"/>
              <a:ext cx="63" cy="37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8" name="Rectangle 740"/>
            <p:cNvSpPr>
              <a:spLocks noChangeAspect="1" noChangeArrowheads="1"/>
            </p:cNvSpPr>
            <p:nvPr/>
          </p:nvSpPr>
          <p:spPr bwMode="auto">
            <a:xfrm>
              <a:off x="131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39" name="Rectangle 741"/>
            <p:cNvSpPr>
              <a:spLocks noChangeAspect="1" noChangeArrowheads="1"/>
            </p:cNvSpPr>
            <p:nvPr/>
          </p:nvSpPr>
          <p:spPr bwMode="auto">
            <a:xfrm>
              <a:off x="140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0" name="Rectangle 742"/>
            <p:cNvSpPr>
              <a:spLocks noChangeAspect="1" noChangeArrowheads="1"/>
            </p:cNvSpPr>
            <p:nvPr/>
          </p:nvSpPr>
          <p:spPr bwMode="auto">
            <a:xfrm>
              <a:off x="1496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1" name="Rectangle 743"/>
            <p:cNvSpPr>
              <a:spLocks noChangeAspect="1" noChangeArrowheads="1"/>
            </p:cNvSpPr>
            <p:nvPr/>
          </p:nvSpPr>
          <p:spPr bwMode="auto">
            <a:xfrm>
              <a:off x="1587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2" name="Rectangle 744"/>
            <p:cNvSpPr>
              <a:spLocks noChangeAspect="1" noChangeArrowheads="1"/>
            </p:cNvSpPr>
            <p:nvPr/>
          </p:nvSpPr>
          <p:spPr bwMode="auto">
            <a:xfrm>
              <a:off x="1678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3" name="Rectangle 745"/>
            <p:cNvSpPr>
              <a:spLocks noChangeAspect="1" noChangeArrowheads="1"/>
            </p:cNvSpPr>
            <p:nvPr/>
          </p:nvSpPr>
          <p:spPr bwMode="auto">
            <a:xfrm>
              <a:off x="1769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4" name="Rectangle 746"/>
            <p:cNvSpPr>
              <a:spLocks noChangeAspect="1" noChangeArrowheads="1"/>
            </p:cNvSpPr>
            <p:nvPr/>
          </p:nvSpPr>
          <p:spPr bwMode="auto">
            <a:xfrm>
              <a:off x="1860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5" name="Rectangle 747"/>
            <p:cNvSpPr>
              <a:spLocks noChangeAspect="1" noChangeArrowheads="1"/>
            </p:cNvSpPr>
            <p:nvPr/>
          </p:nvSpPr>
          <p:spPr bwMode="auto">
            <a:xfrm>
              <a:off x="1951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6" name="Rectangle 748"/>
            <p:cNvSpPr>
              <a:spLocks noChangeAspect="1" noChangeArrowheads="1"/>
            </p:cNvSpPr>
            <p:nvPr/>
          </p:nvSpPr>
          <p:spPr bwMode="auto">
            <a:xfrm>
              <a:off x="2042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7" name="Rectangle 749"/>
            <p:cNvSpPr>
              <a:spLocks noChangeAspect="1" noChangeArrowheads="1"/>
            </p:cNvSpPr>
            <p:nvPr/>
          </p:nvSpPr>
          <p:spPr bwMode="auto">
            <a:xfrm>
              <a:off x="2133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8" name="Rectangle 750"/>
            <p:cNvSpPr>
              <a:spLocks noChangeAspect="1" noChangeArrowheads="1"/>
            </p:cNvSpPr>
            <p:nvPr/>
          </p:nvSpPr>
          <p:spPr bwMode="auto">
            <a:xfrm>
              <a:off x="2224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  <p:sp>
          <p:nvSpPr>
            <p:cNvPr id="749" name="Rectangle 751"/>
            <p:cNvSpPr>
              <a:spLocks noChangeAspect="1" noChangeArrowheads="1"/>
            </p:cNvSpPr>
            <p:nvPr/>
          </p:nvSpPr>
          <p:spPr bwMode="auto">
            <a:xfrm>
              <a:off x="2315" y="3508"/>
              <a:ext cx="63" cy="38"/>
            </a:xfrm>
            <a:prstGeom prst="rect">
              <a:avLst/>
            </a:prstGeom>
            <a:solidFill>
              <a:srgbClr val="FFCC00"/>
            </a:solidFill>
            <a:ln w="12700" algn="ctr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619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</p:spPr>
          <p:txBody>
            <a:bodyPr wrap="none" anchor="ctr">
              <a:flatTx/>
            </a:bodyPr>
            <a:lstStyle/>
            <a:p>
              <a:endParaRPr lang="fr-FR"/>
            </a:p>
          </p:txBody>
        </p:sp>
      </p:grpSp>
      <p:sp>
        <p:nvSpPr>
          <p:cNvPr id="750" name="Rectangle 752"/>
          <p:cNvSpPr>
            <a:spLocks noChangeAspect="1" noChangeArrowheads="1"/>
          </p:cNvSpPr>
          <p:nvPr/>
        </p:nvSpPr>
        <p:spPr bwMode="auto">
          <a:xfrm>
            <a:off x="1301751" y="5050756"/>
            <a:ext cx="2519362" cy="179387"/>
          </a:xfrm>
          <a:prstGeom prst="rect">
            <a:avLst/>
          </a:prstGeom>
          <a:solidFill>
            <a:srgbClr val="99CC00"/>
          </a:solidFill>
          <a:ln w="12700" algn="ctr">
            <a:miter lim="800000"/>
            <a:headEnd/>
            <a:tailEnd/>
          </a:ln>
          <a:effectLst/>
          <a:scene3d>
            <a:camera prst="legacyObliqueTopLeft"/>
            <a:lightRig rig="legacyFlat3" dir="b"/>
          </a:scene3d>
          <a:sp3d extrusionH="2640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endParaRPr lang="fr-FR"/>
          </a:p>
        </p:txBody>
      </p:sp>
      <p:sp>
        <p:nvSpPr>
          <p:cNvPr id="751" name="AutoShape 753"/>
          <p:cNvSpPr>
            <a:spLocks noChangeAspect="1" noChangeArrowheads="1"/>
          </p:cNvSpPr>
          <p:nvPr/>
        </p:nvSpPr>
        <p:spPr bwMode="auto">
          <a:xfrm>
            <a:off x="1998663" y="1905918"/>
            <a:ext cx="457200" cy="457200"/>
          </a:xfrm>
          <a:prstGeom prst="irregularSeal1">
            <a:avLst/>
          </a:prstGeom>
          <a:solidFill>
            <a:srgbClr val="FF0000">
              <a:alpha val="0"/>
            </a:srgbClr>
          </a:solidFill>
          <a:ln w="127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52" name="Line 754"/>
          <p:cNvSpPr>
            <a:spLocks noChangeShapeType="1"/>
          </p:cNvSpPr>
          <p:nvPr/>
        </p:nvSpPr>
        <p:spPr bwMode="auto">
          <a:xfrm flipH="1">
            <a:off x="1871663" y="2388518"/>
            <a:ext cx="1143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753" name="Line 755"/>
          <p:cNvSpPr>
            <a:spLocks noChangeShapeType="1"/>
          </p:cNvSpPr>
          <p:nvPr/>
        </p:nvSpPr>
        <p:spPr bwMode="auto">
          <a:xfrm flipH="1">
            <a:off x="2016126" y="2405981"/>
            <a:ext cx="889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754" name="Line 756"/>
          <p:cNvSpPr>
            <a:spLocks noChangeShapeType="1"/>
          </p:cNvSpPr>
          <p:nvPr/>
        </p:nvSpPr>
        <p:spPr bwMode="auto">
          <a:xfrm flipH="1">
            <a:off x="2147888" y="2423443"/>
            <a:ext cx="63500" cy="1066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grpSp>
        <p:nvGrpSpPr>
          <p:cNvPr id="755" name="Group 757"/>
          <p:cNvGrpSpPr>
            <a:grpSpLocks/>
          </p:cNvGrpSpPr>
          <p:nvPr/>
        </p:nvGrpSpPr>
        <p:grpSpPr bwMode="auto">
          <a:xfrm>
            <a:off x="4924426" y="4711031"/>
            <a:ext cx="3457575" cy="947737"/>
            <a:chOff x="3131" y="2974"/>
            <a:chExt cx="2178" cy="597"/>
          </a:xfrm>
        </p:grpSpPr>
        <p:sp>
          <p:nvSpPr>
            <p:cNvPr id="756" name="Line 758"/>
            <p:cNvSpPr>
              <a:spLocks noChangeShapeType="1"/>
            </p:cNvSpPr>
            <p:nvPr/>
          </p:nvSpPr>
          <p:spPr bwMode="auto">
            <a:xfrm>
              <a:off x="3131" y="2975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7" name="Line 759"/>
            <p:cNvSpPr>
              <a:spLocks noChangeShapeType="1"/>
            </p:cNvSpPr>
            <p:nvPr/>
          </p:nvSpPr>
          <p:spPr bwMode="auto">
            <a:xfrm>
              <a:off x="3131" y="297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8" name="Line 760"/>
            <p:cNvSpPr>
              <a:spLocks noChangeShapeType="1"/>
            </p:cNvSpPr>
            <p:nvPr/>
          </p:nvSpPr>
          <p:spPr bwMode="auto">
            <a:xfrm>
              <a:off x="3149" y="299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59" name="Line 761"/>
            <p:cNvSpPr>
              <a:spLocks noChangeShapeType="1"/>
            </p:cNvSpPr>
            <p:nvPr/>
          </p:nvSpPr>
          <p:spPr bwMode="auto">
            <a:xfrm>
              <a:off x="3167" y="301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0" name="Line 762"/>
            <p:cNvSpPr>
              <a:spLocks noChangeShapeType="1"/>
            </p:cNvSpPr>
            <p:nvPr/>
          </p:nvSpPr>
          <p:spPr bwMode="auto">
            <a:xfrm>
              <a:off x="3185" y="302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1" name="Line 763"/>
            <p:cNvSpPr>
              <a:spLocks noChangeShapeType="1"/>
            </p:cNvSpPr>
            <p:nvPr/>
          </p:nvSpPr>
          <p:spPr bwMode="auto">
            <a:xfrm>
              <a:off x="3203" y="304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2" name="Line 764"/>
            <p:cNvSpPr>
              <a:spLocks noChangeShapeType="1"/>
            </p:cNvSpPr>
            <p:nvPr/>
          </p:nvSpPr>
          <p:spPr bwMode="auto">
            <a:xfrm>
              <a:off x="3221" y="306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3" name="Line 765"/>
            <p:cNvSpPr>
              <a:spLocks noChangeShapeType="1"/>
            </p:cNvSpPr>
            <p:nvPr/>
          </p:nvSpPr>
          <p:spPr bwMode="auto">
            <a:xfrm>
              <a:off x="3239" y="308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4" name="Line 766"/>
            <p:cNvSpPr>
              <a:spLocks noChangeShapeType="1"/>
            </p:cNvSpPr>
            <p:nvPr/>
          </p:nvSpPr>
          <p:spPr bwMode="auto">
            <a:xfrm>
              <a:off x="3257" y="310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5" name="Line 767"/>
            <p:cNvSpPr>
              <a:spLocks noChangeShapeType="1"/>
            </p:cNvSpPr>
            <p:nvPr/>
          </p:nvSpPr>
          <p:spPr bwMode="auto">
            <a:xfrm>
              <a:off x="3275" y="311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6" name="Line 768"/>
            <p:cNvSpPr>
              <a:spLocks noChangeShapeType="1"/>
            </p:cNvSpPr>
            <p:nvPr/>
          </p:nvSpPr>
          <p:spPr bwMode="auto">
            <a:xfrm>
              <a:off x="3293" y="313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7" name="Line 769"/>
            <p:cNvSpPr>
              <a:spLocks noChangeShapeType="1"/>
            </p:cNvSpPr>
            <p:nvPr/>
          </p:nvSpPr>
          <p:spPr bwMode="auto">
            <a:xfrm>
              <a:off x="3311" y="315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8" name="Line 770"/>
            <p:cNvSpPr>
              <a:spLocks noChangeShapeType="1"/>
            </p:cNvSpPr>
            <p:nvPr/>
          </p:nvSpPr>
          <p:spPr bwMode="auto">
            <a:xfrm>
              <a:off x="3329" y="317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69" name="Line 771"/>
            <p:cNvSpPr>
              <a:spLocks noChangeShapeType="1"/>
            </p:cNvSpPr>
            <p:nvPr/>
          </p:nvSpPr>
          <p:spPr bwMode="auto">
            <a:xfrm>
              <a:off x="3347" y="319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0" name="Line 772"/>
            <p:cNvSpPr>
              <a:spLocks noChangeShapeType="1"/>
            </p:cNvSpPr>
            <p:nvPr/>
          </p:nvSpPr>
          <p:spPr bwMode="auto">
            <a:xfrm>
              <a:off x="3365" y="320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1" name="Line 773"/>
            <p:cNvSpPr>
              <a:spLocks noChangeShapeType="1"/>
            </p:cNvSpPr>
            <p:nvPr/>
          </p:nvSpPr>
          <p:spPr bwMode="auto">
            <a:xfrm>
              <a:off x="3383" y="322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2" name="Line 774"/>
            <p:cNvSpPr>
              <a:spLocks noChangeShapeType="1"/>
            </p:cNvSpPr>
            <p:nvPr/>
          </p:nvSpPr>
          <p:spPr bwMode="auto">
            <a:xfrm>
              <a:off x="3401" y="324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3" name="Line 775"/>
            <p:cNvSpPr>
              <a:spLocks noChangeShapeType="1"/>
            </p:cNvSpPr>
            <p:nvPr/>
          </p:nvSpPr>
          <p:spPr bwMode="auto">
            <a:xfrm>
              <a:off x="3419" y="326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4" name="Line 776"/>
            <p:cNvSpPr>
              <a:spLocks noChangeShapeType="1"/>
            </p:cNvSpPr>
            <p:nvPr/>
          </p:nvSpPr>
          <p:spPr bwMode="auto">
            <a:xfrm>
              <a:off x="3437" y="328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5" name="Line 777"/>
            <p:cNvSpPr>
              <a:spLocks noChangeShapeType="1"/>
            </p:cNvSpPr>
            <p:nvPr/>
          </p:nvSpPr>
          <p:spPr bwMode="auto">
            <a:xfrm>
              <a:off x="3455" y="329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6" name="Line 778"/>
            <p:cNvSpPr>
              <a:spLocks noChangeShapeType="1"/>
            </p:cNvSpPr>
            <p:nvPr/>
          </p:nvSpPr>
          <p:spPr bwMode="auto">
            <a:xfrm>
              <a:off x="3473" y="331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7" name="Line 779"/>
            <p:cNvSpPr>
              <a:spLocks noChangeShapeType="1"/>
            </p:cNvSpPr>
            <p:nvPr/>
          </p:nvSpPr>
          <p:spPr bwMode="auto">
            <a:xfrm>
              <a:off x="3491" y="333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8" name="Line 780"/>
            <p:cNvSpPr>
              <a:spLocks noChangeShapeType="1"/>
            </p:cNvSpPr>
            <p:nvPr/>
          </p:nvSpPr>
          <p:spPr bwMode="auto">
            <a:xfrm>
              <a:off x="3509" y="335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79" name="Line 781"/>
            <p:cNvSpPr>
              <a:spLocks noChangeShapeType="1"/>
            </p:cNvSpPr>
            <p:nvPr/>
          </p:nvSpPr>
          <p:spPr bwMode="auto">
            <a:xfrm>
              <a:off x="3527" y="337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0" name="Line 782"/>
            <p:cNvSpPr>
              <a:spLocks noChangeShapeType="1"/>
            </p:cNvSpPr>
            <p:nvPr/>
          </p:nvSpPr>
          <p:spPr bwMode="auto">
            <a:xfrm>
              <a:off x="3545" y="338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1" name="Line 783"/>
            <p:cNvSpPr>
              <a:spLocks noChangeShapeType="1"/>
            </p:cNvSpPr>
            <p:nvPr/>
          </p:nvSpPr>
          <p:spPr bwMode="auto">
            <a:xfrm>
              <a:off x="3563" y="340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2" name="Line 784"/>
            <p:cNvSpPr>
              <a:spLocks noChangeShapeType="1"/>
            </p:cNvSpPr>
            <p:nvPr/>
          </p:nvSpPr>
          <p:spPr bwMode="auto">
            <a:xfrm>
              <a:off x="3581" y="342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3" name="Line 785"/>
            <p:cNvSpPr>
              <a:spLocks noChangeShapeType="1"/>
            </p:cNvSpPr>
            <p:nvPr/>
          </p:nvSpPr>
          <p:spPr bwMode="auto">
            <a:xfrm>
              <a:off x="3599" y="344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4" name="Line 786"/>
            <p:cNvSpPr>
              <a:spLocks noChangeShapeType="1"/>
            </p:cNvSpPr>
            <p:nvPr/>
          </p:nvSpPr>
          <p:spPr bwMode="auto">
            <a:xfrm>
              <a:off x="3617" y="346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5" name="Line 787"/>
            <p:cNvSpPr>
              <a:spLocks noChangeShapeType="1"/>
            </p:cNvSpPr>
            <p:nvPr/>
          </p:nvSpPr>
          <p:spPr bwMode="auto">
            <a:xfrm>
              <a:off x="3635" y="347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6" name="Line 788"/>
            <p:cNvSpPr>
              <a:spLocks noChangeShapeType="1"/>
            </p:cNvSpPr>
            <p:nvPr/>
          </p:nvSpPr>
          <p:spPr bwMode="auto">
            <a:xfrm>
              <a:off x="3653" y="3497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7" name="Line 789"/>
            <p:cNvSpPr>
              <a:spLocks noChangeShapeType="1"/>
            </p:cNvSpPr>
            <p:nvPr/>
          </p:nvSpPr>
          <p:spPr bwMode="auto">
            <a:xfrm>
              <a:off x="3671" y="3515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8" name="Line 790"/>
            <p:cNvSpPr>
              <a:spLocks noChangeShapeType="1"/>
            </p:cNvSpPr>
            <p:nvPr/>
          </p:nvSpPr>
          <p:spPr bwMode="auto">
            <a:xfrm>
              <a:off x="3689" y="3533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89" name="Line 791"/>
            <p:cNvSpPr>
              <a:spLocks noChangeShapeType="1"/>
            </p:cNvSpPr>
            <p:nvPr/>
          </p:nvSpPr>
          <p:spPr bwMode="auto">
            <a:xfrm>
              <a:off x="3707" y="3551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0" name="Line 792"/>
            <p:cNvSpPr>
              <a:spLocks noChangeShapeType="1"/>
            </p:cNvSpPr>
            <p:nvPr/>
          </p:nvSpPr>
          <p:spPr bwMode="auto">
            <a:xfrm>
              <a:off x="3725" y="3569"/>
              <a:ext cx="1580" cy="0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1" name="Line 793"/>
            <p:cNvSpPr>
              <a:spLocks noChangeShapeType="1"/>
            </p:cNvSpPr>
            <p:nvPr/>
          </p:nvSpPr>
          <p:spPr bwMode="auto">
            <a:xfrm>
              <a:off x="315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2" name="Line 794"/>
            <p:cNvSpPr>
              <a:spLocks noChangeShapeType="1"/>
            </p:cNvSpPr>
            <p:nvPr/>
          </p:nvSpPr>
          <p:spPr bwMode="auto">
            <a:xfrm>
              <a:off x="317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3" name="Line 795"/>
            <p:cNvSpPr>
              <a:spLocks noChangeShapeType="1"/>
            </p:cNvSpPr>
            <p:nvPr/>
          </p:nvSpPr>
          <p:spPr bwMode="auto">
            <a:xfrm>
              <a:off x="319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4" name="Line 796"/>
            <p:cNvSpPr>
              <a:spLocks noChangeShapeType="1"/>
            </p:cNvSpPr>
            <p:nvPr/>
          </p:nvSpPr>
          <p:spPr bwMode="auto">
            <a:xfrm>
              <a:off x="322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5" name="Line 797"/>
            <p:cNvSpPr>
              <a:spLocks noChangeShapeType="1"/>
            </p:cNvSpPr>
            <p:nvPr/>
          </p:nvSpPr>
          <p:spPr bwMode="auto">
            <a:xfrm>
              <a:off x="324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6" name="Line 798"/>
            <p:cNvSpPr>
              <a:spLocks noChangeShapeType="1"/>
            </p:cNvSpPr>
            <p:nvPr/>
          </p:nvSpPr>
          <p:spPr bwMode="auto">
            <a:xfrm>
              <a:off x="326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7" name="Line 799"/>
            <p:cNvSpPr>
              <a:spLocks noChangeShapeType="1"/>
            </p:cNvSpPr>
            <p:nvPr/>
          </p:nvSpPr>
          <p:spPr bwMode="auto">
            <a:xfrm>
              <a:off x="329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8" name="Line 800"/>
            <p:cNvSpPr>
              <a:spLocks noChangeShapeType="1"/>
            </p:cNvSpPr>
            <p:nvPr/>
          </p:nvSpPr>
          <p:spPr bwMode="auto">
            <a:xfrm>
              <a:off x="331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799" name="Line 801"/>
            <p:cNvSpPr>
              <a:spLocks noChangeShapeType="1"/>
            </p:cNvSpPr>
            <p:nvPr/>
          </p:nvSpPr>
          <p:spPr bwMode="auto">
            <a:xfrm>
              <a:off x="333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0" name="Line 802"/>
            <p:cNvSpPr>
              <a:spLocks noChangeShapeType="1"/>
            </p:cNvSpPr>
            <p:nvPr/>
          </p:nvSpPr>
          <p:spPr bwMode="auto">
            <a:xfrm>
              <a:off x="336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1" name="Line 803"/>
            <p:cNvSpPr>
              <a:spLocks noChangeShapeType="1"/>
            </p:cNvSpPr>
            <p:nvPr/>
          </p:nvSpPr>
          <p:spPr bwMode="auto">
            <a:xfrm>
              <a:off x="338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2" name="Line 804"/>
            <p:cNvSpPr>
              <a:spLocks noChangeShapeType="1"/>
            </p:cNvSpPr>
            <p:nvPr/>
          </p:nvSpPr>
          <p:spPr bwMode="auto">
            <a:xfrm>
              <a:off x="340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3" name="Line 805"/>
            <p:cNvSpPr>
              <a:spLocks noChangeShapeType="1"/>
            </p:cNvSpPr>
            <p:nvPr/>
          </p:nvSpPr>
          <p:spPr bwMode="auto">
            <a:xfrm>
              <a:off x="342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4" name="Line 806"/>
            <p:cNvSpPr>
              <a:spLocks noChangeShapeType="1"/>
            </p:cNvSpPr>
            <p:nvPr/>
          </p:nvSpPr>
          <p:spPr bwMode="auto">
            <a:xfrm>
              <a:off x="345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5" name="Line 807"/>
            <p:cNvSpPr>
              <a:spLocks noChangeShapeType="1"/>
            </p:cNvSpPr>
            <p:nvPr/>
          </p:nvSpPr>
          <p:spPr bwMode="auto">
            <a:xfrm>
              <a:off x="347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6" name="Line 808"/>
            <p:cNvSpPr>
              <a:spLocks noChangeShapeType="1"/>
            </p:cNvSpPr>
            <p:nvPr/>
          </p:nvSpPr>
          <p:spPr bwMode="auto">
            <a:xfrm>
              <a:off x="349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7" name="Line 809"/>
            <p:cNvSpPr>
              <a:spLocks noChangeShapeType="1"/>
            </p:cNvSpPr>
            <p:nvPr/>
          </p:nvSpPr>
          <p:spPr bwMode="auto">
            <a:xfrm>
              <a:off x="352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8" name="Line 810"/>
            <p:cNvSpPr>
              <a:spLocks noChangeShapeType="1"/>
            </p:cNvSpPr>
            <p:nvPr/>
          </p:nvSpPr>
          <p:spPr bwMode="auto">
            <a:xfrm>
              <a:off x="354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09" name="Line 811"/>
            <p:cNvSpPr>
              <a:spLocks noChangeShapeType="1"/>
            </p:cNvSpPr>
            <p:nvPr/>
          </p:nvSpPr>
          <p:spPr bwMode="auto">
            <a:xfrm>
              <a:off x="356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0" name="Line 812"/>
            <p:cNvSpPr>
              <a:spLocks noChangeShapeType="1"/>
            </p:cNvSpPr>
            <p:nvPr/>
          </p:nvSpPr>
          <p:spPr bwMode="auto">
            <a:xfrm>
              <a:off x="359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1" name="Line 813"/>
            <p:cNvSpPr>
              <a:spLocks noChangeShapeType="1"/>
            </p:cNvSpPr>
            <p:nvPr/>
          </p:nvSpPr>
          <p:spPr bwMode="auto">
            <a:xfrm>
              <a:off x="36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2" name="Line 814"/>
            <p:cNvSpPr>
              <a:spLocks noChangeShapeType="1"/>
            </p:cNvSpPr>
            <p:nvPr/>
          </p:nvSpPr>
          <p:spPr bwMode="auto">
            <a:xfrm>
              <a:off x="363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3" name="Line 815"/>
            <p:cNvSpPr>
              <a:spLocks noChangeShapeType="1"/>
            </p:cNvSpPr>
            <p:nvPr/>
          </p:nvSpPr>
          <p:spPr bwMode="auto">
            <a:xfrm>
              <a:off x="365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4" name="Line 816"/>
            <p:cNvSpPr>
              <a:spLocks noChangeShapeType="1"/>
            </p:cNvSpPr>
            <p:nvPr/>
          </p:nvSpPr>
          <p:spPr bwMode="auto">
            <a:xfrm>
              <a:off x="368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5" name="Line 817"/>
            <p:cNvSpPr>
              <a:spLocks noChangeShapeType="1"/>
            </p:cNvSpPr>
            <p:nvPr/>
          </p:nvSpPr>
          <p:spPr bwMode="auto">
            <a:xfrm>
              <a:off x="370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6" name="Line 818"/>
            <p:cNvSpPr>
              <a:spLocks noChangeShapeType="1"/>
            </p:cNvSpPr>
            <p:nvPr/>
          </p:nvSpPr>
          <p:spPr bwMode="auto">
            <a:xfrm>
              <a:off x="372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7" name="Line 819"/>
            <p:cNvSpPr>
              <a:spLocks noChangeShapeType="1"/>
            </p:cNvSpPr>
            <p:nvPr/>
          </p:nvSpPr>
          <p:spPr bwMode="auto">
            <a:xfrm>
              <a:off x="375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8" name="Line 820"/>
            <p:cNvSpPr>
              <a:spLocks noChangeShapeType="1"/>
            </p:cNvSpPr>
            <p:nvPr/>
          </p:nvSpPr>
          <p:spPr bwMode="auto">
            <a:xfrm>
              <a:off x="377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19" name="Line 821"/>
            <p:cNvSpPr>
              <a:spLocks noChangeShapeType="1"/>
            </p:cNvSpPr>
            <p:nvPr/>
          </p:nvSpPr>
          <p:spPr bwMode="auto">
            <a:xfrm>
              <a:off x="379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0" name="Line 822"/>
            <p:cNvSpPr>
              <a:spLocks noChangeShapeType="1"/>
            </p:cNvSpPr>
            <p:nvPr/>
          </p:nvSpPr>
          <p:spPr bwMode="auto">
            <a:xfrm>
              <a:off x="382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1" name="Line 823"/>
            <p:cNvSpPr>
              <a:spLocks noChangeShapeType="1"/>
            </p:cNvSpPr>
            <p:nvPr/>
          </p:nvSpPr>
          <p:spPr bwMode="auto">
            <a:xfrm>
              <a:off x="384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2" name="Line 824"/>
            <p:cNvSpPr>
              <a:spLocks noChangeShapeType="1"/>
            </p:cNvSpPr>
            <p:nvPr/>
          </p:nvSpPr>
          <p:spPr bwMode="auto">
            <a:xfrm>
              <a:off x="386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3" name="Line 825"/>
            <p:cNvSpPr>
              <a:spLocks noChangeShapeType="1"/>
            </p:cNvSpPr>
            <p:nvPr/>
          </p:nvSpPr>
          <p:spPr bwMode="auto">
            <a:xfrm>
              <a:off x="388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4" name="Line 826"/>
            <p:cNvSpPr>
              <a:spLocks noChangeShapeType="1"/>
            </p:cNvSpPr>
            <p:nvPr/>
          </p:nvSpPr>
          <p:spPr bwMode="auto">
            <a:xfrm>
              <a:off x="391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5" name="Line 827"/>
            <p:cNvSpPr>
              <a:spLocks noChangeShapeType="1"/>
            </p:cNvSpPr>
            <p:nvPr/>
          </p:nvSpPr>
          <p:spPr bwMode="auto">
            <a:xfrm>
              <a:off x="393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6" name="Line 828"/>
            <p:cNvSpPr>
              <a:spLocks noChangeShapeType="1"/>
            </p:cNvSpPr>
            <p:nvPr/>
          </p:nvSpPr>
          <p:spPr bwMode="auto">
            <a:xfrm>
              <a:off x="395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7" name="Line 829"/>
            <p:cNvSpPr>
              <a:spLocks noChangeShapeType="1"/>
            </p:cNvSpPr>
            <p:nvPr/>
          </p:nvSpPr>
          <p:spPr bwMode="auto">
            <a:xfrm>
              <a:off x="398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8" name="Line 830"/>
            <p:cNvSpPr>
              <a:spLocks noChangeShapeType="1"/>
            </p:cNvSpPr>
            <p:nvPr/>
          </p:nvSpPr>
          <p:spPr bwMode="auto">
            <a:xfrm>
              <a:off x="400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29" name="Line 831"/>
            <p:cNvSpPr>
              <a:spLocks noChangeShapeType="1"/>
            </p:cNvSpPr>
            <p:nvPr/>
          </p:nvSpPr>
          <p:spPr bwMode="auto">
            <a:xfrm>
              <a:off x="402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0" name="Line 832"/>
            <p:cNvSpPr>
              <a:spLocks noChangeShapeType="1"/>
            </p:cNvSpPr>
            <p:nvPr/>
          </p:nvSpPr>
          <p:spPr bwMode="auto">
            <a:xfrm>
              <a:off x="405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1" name="Line 833"/>
            <p:cNvSpPr>
              <a:spLocks noChangeShapeType="1"/>
            </p:cNvSpPr>
            <p:nvPr/>
          </p:nvSpPr>
          <p:spPr bwMode="auto">
            <a:xfrm>
              <a:off x="407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2" name="Line 834"/>
            <p:cNvSpPr>
              <a:spLocks noChangeShapeType="1"/>
            </p:cNvSpPr>
            <p:nvPr/>
          </p:nvSpPr>
          <p:spPr bwMode="auto">
            <a:xfrm>
              <a:off x="409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3" name="Line 835"/>
            <p:cNvSpPr>
              <a:spLocks noChangeShapeType="1"/>
            </p:cNvSpPr>
            <p:nvPr/>
          </p:nvSpPr>
          <p:spPr bwMode="auto">
            <a:xfrm>
              <a:off x="411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4" name="Line 836"/>
            <p:cNvSpPr>
              <a:spLocks noChangeShapeType="1"/>
            </p:cNvSpPr>
            <p:nvPr/>
          </p:nvSpPr>
          <p:spPr bwMode="auto">
            <a:xfrm>
              <a:off x="414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5" name="Line 837"/>
            <p:cNvSpPr>
              <a:spLocks noChangeShapeType="1"/>
            </p:cNvSpPr>
            <p:nvPr/>
          </p:nvSpPr>
          <p:spPr bwMode="auto">
            <a:xfrm>
              <a:off x="416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6" name="Line 838"/>
            <p:cNvSpPr>
              <a:spLocks noChangeShapeType="1"/>
            </p:cNvSpPr>
            <p:nvPr/>
          </p:nvSpPr>
          <p:spPr bwMode="auto">
            <a:xfrm>
              <a:off x="418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7" name="Line 839"/>
            <p:cNvSpPr>
              <a:spLocks noChangeShapeType="1"/>
            </p:cNvSpPr>
            <p:nvPr/>
          </p:nvSpPr>
          <p:spPr bwMode="auto">
            <a:xfrm>
              <a:off x="421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8" name="Line 840"/>
            <p:cNvSpPr>
              <a:spLocks noChangeShapeType="1"/>
            </p:cNvSpPr>
            <p:nvPr/>
          </p:nvSpPr>
          <p:spPr bwMode="auto">
            <a:xfrm>
              <a:off x="423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39" name="Line 841"/>
            <p:cNvSpPr>
              <a:spLocks noChangeShapeType="1"/>
            </p:cNvSpPr>
            <p:nvPr/>
          </p:nvSpPr>
          <p:spPr bwMode="auto">
            <a:xfrm>
              <a:off x="425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0" name="Line 842"/>
            <p:cNvSpPr>
              <a:spLocks noChangeShapeType="1"/>
            </p:cNvSpPr>
            <p:nvPr/>
          </p:nvSpPr>
          <p:spPr bwMode="auto">
            <a:xfrm>
              <a:off x="428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1" name="Line 843"/>
            <p:cNvSpPr>
              <a:spLocks noChangeShapeType="1"/>
            </p:cNvSpPr>
            <p:nvPr/>
          </p:nvSpPr>
          <p:spPr bwMode="auto">
            <a:xfrm>
              <a:off x="430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2" name="Line 844"/>
            <p:cNvSpPr>
              <a:spLocks noChangeShapeType="1"/>
            </p:cNvSpPr>
            <p:nvPr/>
          </p:nvSpPr>
          <p:spPr bwMode="auto">
            <a:xfrm>
              <a:off x="432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3" name="Line 845"/>
            <p:cNvSpPr>
              <a:spLocks noChangeShapeType="1"/>
            </p:cNvSpPr>
            <p:nvPr/>
          </p:nvSpPr>
          <p:spPr bwMode="auto">
            <a:xfrm>
              <a:off x="434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4" name="Line 846"/>
            <p:cNvSpPr>
              <a:spLocks noChangeShapeType="1"/>
            </p:cNvSpPr>
            <p:nvPr/>
          </p:nvSpPr>
          <p:spPr bwMode="auto">
            <a:xfrm>
              <a:off x="437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5" name="Line 847"/>
            <p:cNvSpPr>
              <a:spLocks noChangeShapeType="1"/>
            </p:cNvSpPr>
            <p:nvPr/>
          </p:nvSpPr>
          <p:spPr bwMode="auto">
            <a:xfrm>
              <a:off x="439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6" name="Line 848"/>
            <p:cNvSpPr>
              <a:spLocks noChangeShapeType="1"/>
            </p:cNvSpPr>
            <p:nvPr/>
          </p:nvSpPr>
          <p:spPr bwMode="auto">
            <a:xfrm>
              <a:off x="441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7" name="Line 849"/>
            <p:cNvSpPr>
              <a:spLocks noChangeShapeType="1"/>
            </p:cNvSpPr>
            <p:nvPr/>
          </p:nvSpPr>
          <p:spPr bwMode="auto">
            <a:xfrm>
              <a:off x="444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8" name="Line 850"/>
            <p:cNvSpPr>
              <a:spLocks noChangeShapeType="1"/>
            </p:cNvSpPr>
            <p:nvPr/>
          </p:nvSpPr>
          <p:spPr bwMode="auto">
            <a:xfrm>
              <a:off x="446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49" name="Line 851"/>
            <p:cNvSpPr>
              <a:spLocks noChangeShapeType="1"/>
            </p:cNvSpPr>
            <p:nvPr/>
          </p:nvSpPr>
          <p:spPr bwMode="auto">
            <a:xfrm>
              <a:off x="4487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0" name="Line 852"/>
            <p:cNvSpPr>
              <a:spLocks noChangeShapeType="1"/>
            </p:cNvSpPr>
            <p:nvPr/>
          </p:nvSpPr>
          <p:spPr bwMode="auto">
            <a:xfrm>
              <a:off x="4510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1" name="Line 853"/>
            <p:cNvSpPr>
              <a:spLocks noChangeShapeType="1"/>
            </p:cNvSpPr>
            <p:nvPr/>
          </p:nvSpPr>
          <p:spPr bwMode="auto">
            <a:xfrm>
              <a:off x="453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2" name="Line 854"/>
            <p:cNvSpPr>
              <a:spLocks noChangeShapeType="1"/>
            </p:cNvSpPr>
            <p:nvPr/>
          </p:nvSpPr>
          <p:spPr bwMode="auto">
            <a:xfrm>
              <a:off x="4556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3" name="Line 855"/>
            <p:cNvSpPr>
              <a:spLocks noChangeShapeType="1"/>
            </p:cNvSpPr>
            <p:nvPr/>
          </p:nvSpPr>
          <p:spPr bwMode="auto">
            <a:xfrm>
              <a:off x="4579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4" name="Line 856"/>
            <p:cNvSpPr>
              <a:spLocks noChangeShapeType="1"/>
            </p:cNvSpPr>
            <p:nvPr/>
          </p:nvSpPr>
          <p:spPr bwMode="auto">
            <a:xfrm>
              <a:off x="4602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5" name="Line 857"/>
            <p:cNvSpPr>
              <a:spLocks noChangeShapeType="1"/>
            </p:cNvSpPr>
            <p:nvPr/>
          </p:nvSpPr>
          <p:spPr bwMode="auto">
            <a:xfrm>
              <a:off x="4625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6" name="Line 858"/>
            <p:cNvSpPr>
              <a:spLocks noChangeShapeType="1"/>
            </p:cNvSpPr>
            <p:nvPr/>
          </p:nvSpPr>
          <p:spPr bwMode="auto">
            <a:xfrm>
              <a:off x="4648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7" name="Line 859"/>
            <p:cNvSpPr>
              <a:spLocks noChangeShapeType="1"/>
            </p:cNvSpPr>
            <p:nvPr/>
          </p:nvSpPr>
          <p:spPr bwMode="auto">
            <a:xfrm>
              <a:off x="4671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8" name="Line 860"/>
            <p:cNvSpPr>
              <a:spLocks noChangeShapeType="1"/>
            </p:cNvSpPr>
            <p:nvPr/>
          </p:nvSpPr>
          <p:spPr bwMode="auto">
            <a:xfrm>
              <a:off x="4694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59" name="Line 861"/>
            <p:cNvSpPr>
              <a:spLocks noChangeShapeType="1"/>
            </p:cNvSpPr>
            <p:nvPr/>
          </p:nvSpPr>
          <p:spPr bwMode="auto">
            <a:xfrm>
              <a:off x="4713" y="2974"/>
              <a:ext cx="596" cy="596"/>
            </a:xfrm>
            <a:prstGeom prst="line">
              <a:avLst/>
            </a:prstGeom>
            <a:noFill/>
            <a:ln w="15875">
              <a:solidFill>
                <a:srgbClr val="33CCCC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860" name="Line 862"/>
          <p:cNvSpPr>
            <a:spLocks noChangeShapeType="1"/>
          </p:cNvSpPr>
          <p:nvPr/>
        </p:nvSpPr>
        <p:spPr bwMode="auto">
          <a:xfrm flipH="1">
            <a:off x="2279651" y="2415506"/>
            <a:ext cx="381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861" name="Line 863"/>
          <p:cNvSpPr>
            <a:spLocks noChangeShapeType="1"/>
          </p:cNvSpPr>
          <p:nvPr/>
        </p:nvSpPr>
        <p:spPr bwMode="auto">
          <a:xfrm>
            <a:off x="2386013" y="2407568"/>
            <a:ext cx="38100" cy="1079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pic>
        <p:nvPicPr>
          <p:cNvPr id="862" name="Picture 864" descr="MCj034336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38" y="3102893"/>
            <a:ext cx="1820863" cy="1827213"/>
          </a:xfrm>
          <a:prstGeom prst="rect">
            <a:avLst/>
          </a:prstGeom>
          <a:noFill/>
        </p:spPr>
      </p:pic>
      <p:sp>
        <p:nvSpPr>
          <p:cNvPr id="863" name="Line 865"/>
          <p:cNvSpPr>
            <a:spLocks noChangeShapeType="1"/>
          </p:cNvSpPr>
          <p:nvPr/>
        </p:nvSpPr>
        <p:spPr bwMode="auto">
          <a:xfrm flipH="1">
            <a:off x="1749426" y="2317081"/>
            <a:ext cx="152400" cy="11303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864" name="Line 866"/>
          <p:cNvSpPr>
            <a:spLocks noChangeShapeType="1"/>
          </p:cNvSpPr>
          <p:nvPr/>
        </p:nvSpPr>
        <p:spPr bwMode="auto">
          <a:xfrm>
            <a:off x="2479676" y="2348831"/>
            <a:ext cx="76200" cy="1092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arrow" w="med" len="med"/>
          </a:ln>
          <a:effectLst/>
        </p:spPr>
        <p:txBody>
          <a:bodyPr anchor="ctr"/>
          <a:lstStyle/>
          <a:p>
            <a:endParaRPr lang="fr-FR"/>
          </a:p>
        </p:txBody>
      </p:sp>
      <p:grpSp>
        <p:nvGrpSpPr>
          <p:cNvPr id="865" name="Group 880"/>
          <p:cNvGrpSpPr>
            <a:grpSpLocks/>
          </p:cNvGrpSpPr>
          <p:nvPr/>
        </p:nvGrpSpPr>
        <p:grpSpPr bwMode="auto">
          <a:xfrm>
            <a:off x="8177213" y="2310731"/>
            <a:ext cx="917575" cy="4027487"/>
            <a:chOff x="5124" y="1438"/>
            <a:chExt cx="578" cy="2537"/>
          </a:xfrm>
        </p:grpSpPr>
        <p:sp>
          <p:nvSpPr>
            <p:cNvPr id="866" name="Text Box 881"/>
            <p:cNvSpPr txBox="1">
              <a:spLocks noChangeArrowheads="1"/>
            </p:cNvSpPr>
            <p:nvPr/>
          </p:nvSpPr>
          <p:spPr bwMode="auto">
            <a:xfrm>
              <a:off x="5540" y="2100"/>
              <a:ext cx="162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867" name="Text Box 882"/>
            <p:cNvSpPr txBox="1">
              <a:spLocks noChangeArrowheads="1"/>
            </p:cNvSpPr>
            <p:nvPr/>
          </p:nvSpPr>
          <p:spPr bwMode="auto">
            <a:xfrm>
              <a:off x="5541" y="2248"/>
              <a:ext cx="15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868" name="Line 883"/>
            <p:cNvSpPr>
              <a:spLocks noChangeShapeType="1"/>
            </p:cNvSpPr>
            <p:nvPr/>
          </p:nvSpPr>
          <p:spPr bwMode="auto">
            <a:xfrm flipH="1">
              <a:off x="5191" y="3687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69" name="Line 884"/>
            <p:cNvSpPr>
              <a:spLocks noChangeShapeType="1"/>
            </p:cNvSpPr>
            <p:nvPr/>
          </p:nvSpPr>
          <p:spPr bwMode="auto">
            <a:xfrm flipV="1">
              <a:off x="5191" y="3831"/>
              <a:ext cx="3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0" name="Line 885"/>
            <p:cNvSpPr>
              <a:spLocks noChangeShapeType="1"/>
            </p:cNvSpPr>
            <p:nvPr/>
          </p:nvSpPr>
          <p:spPr bwMode="auto">
            <a:xfrm>
              <a:off x="5170" y="3942"/>
              <a:ext cx="4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1" name="Line 886"/>
            <p:cNvSpPr>
              <a:spLocks noChangeShapeType="1"/>
            </p:cNvSpPr>
            <p:nvPr/>
          </p:nvSpPr>
          <p:spPr bwMode="auto">
            <a:xfrm>
              <a:off x="5147" y="3914"/>
              <a:ext cx="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2" name="Line 887"/>
            <p:cNvSpPr>
              <a:spLocks noChangeShapeType="1"/>
            </p:cNvSpPr>
            <p:nvPr/>
          </p:nvSpPr>
          <p:spPr bwMode="auto">
            <a:xfrm>
              <a:off x="5124" y="3886"/>
              <a:ext cx="1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3" name="Line 888"/>
            <p:cNvSpPr>
              <a:spLocks noChangeShapeType="1"/>
            </p:cNvSpPr>
            <p:nvPr/>
          </p:nvSpPr>
          <p:spPr bwMode="auto">
            <a:xfrm>
              <a:off x="5147" y="3435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4" name="Line 889"/>
            <p:cNvSpPr>
              <a:spLocks noChangeShapeType="1"/>
            </p:cNvSpPr>
            <p:nvPr/>
          </p:nvSpPr>
          <p:spPr bwMode="auto">
            <a:xfrm flipH="1" flipV="1">
              <a:off x="5523" y="3659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5" name="Line 890"/>
            <p:cNvSpPr>
              <a:spLocks noChangeShapeType="1"/>
            </p:cNvSpPr>
            <p:nvPr/>
          </p:nvSpPr>
          <p:spPr bwMode="auto">
            <a:xfrm flipH="1" flipV="1">
              <a:off x="5526" y="3438"/>
              <a:ext cx="0" cy="1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6" name="Line 891"/>
            <p:cNvSpPr>
              <a:spLocks noChangeShapeType="1"/>
            </p:cNvSpPr>
            <p:nvPr/>
          </p:nvSpPr>
          <p:spPr bwMode="auto">
            <a:xfrm>
              <a:off x="5451" y="3603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7" name="Line 892"/>
            <p:cNvSpPr>
              <a:spLocks noChangeShapeType="1"/>
            </p:cNvSpPr>
            <p:nvPr/>
          </p:nvSpPr>
          <p:spPr bwMode="auto">
            <a:xfrm>
              <a:off x="5486" y="3654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78" name="Text Box 893"/>
            <p:cNvSpPr txBox="1">
              <a:spLocks noChangeArrowheads="1"/>
            </p:cNvSpPr>
            <p:nvPr/>
          </p:nvSpPr>
          <p:spPr bwMode="auto">
            <a:xfrm>
              <a:off x="5537" y="3465"/>
              <a:ext cx="162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879" name="Text Box 894"/>
            <p:cNvSpPr txBox="1">
              <a:spLocks noChangeArrowheads="1"/>
            </p:cNvSpPr>
            <p:nvPr/>
          </p:nvSpPr>
          <p:spPr bwMode="auto">
            <a:xfrm>
              <a:off x="5538" y="3613"/>
              <a:ext cx="156" cy="17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880" name="Line 895"/>
            <p:cNvSpPr>
              <a:spLocks noChangeShapeType="1"/>
            </p:cNvSpPr>
            <p:nvPr/>
          </p:nvSpPr>
          <p:spPr bwMode="auto">
            <a:xfrm flipH="1" flipV="1">
              <a:off x="5526" y="2294"/>
              <a:ext cx="0" cy="113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1" name="Line 896"/>
            <p:cNvSpPr>
              <a:spLocks noChangeShapeType="1"/>
            </p:cNvSpPr>
            <p:nvPr/>
          </p:nvSpPr>
          <p:spPr bwMode="auto">
            <a:xfrm flipH="1" flipV="1">
              <a:off x="5529" y="1441"/>
              <a:ext cx="0" cy="7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2" name="Line 897"/>
            <p:cNvSpPr>
              <a:spLocks noChangeShapeType="1"/>
            </p:cNvSpPr>
            <p:nvPr/>
          </p:nvSpPr>
          <p:spPr bwMode="auto">
            <a:xfrm>
              <a:off x="5454" y="2246"/>
              <a:ext cx="15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3" name="Line 898"/>
            <p:cNvSpPr>
              <a:spLocks noChangeShapeType="1"/>
            </p:cNvSpPr>
            <p:nvPr/>
          </p:nvSpPr>
          <p:spPr bwMode="auto">
            <a:xfrm>
              <a:off x="5489" y="2289"/>
              <a:ext cx="7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84" name="Line 899"/>
            <p:cNvSpPr>
              <a:spLocks noChangeShapeType="1"/>
            </p:cNvSpPr>
            <p:nvPr/>
          </p:nvSpPr>
          <p:spPr bwMode="auto">
            <a:xfrm>
              <a:off x="5150" y="1438"/>
              <a:ext cx="38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grpSp>
        <p:nvGrpSpPr>
          <p:cNvPr id="885" name="Group 900"/>
          <p:cNvGrpSpPr>
            <a:grpSpLocks/>
          </p:cNvGrpSpPr>
          <p:nvPr/>
        </p:nvGrpSpPr>
        <p:grpSpPr bwMode="auto">
          <a:xfrm>
            <a:off x="4897438" y="1996406"/>
            <a:ext cx="3335338" cy="3657600"/>
            <a:chOff x="3058" y="1240"/>
            <a:chExt cx="2101" cy="2304"/>
          </a:xfrm>
        </p:grpSpPr>
        <p:sp>
          <p:nvSpPr>
            <p:cNvPr id="886" name="Line 901"/>
            <p:cNvSpPr>
              <a:spLocks noChangeShapeType="1"/>
            </p:cNvSpPr>
            <p:nvPr/>
          </p:nvSpPr>
          <p:spPr bwMode="auto">
            <a:xfrm>
              <a:off x="3060" y="1241"/>
              <a:ext cx="2099" cy="2029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grpSp>
          <p:nvGrpSpPr>
            <p:cNvPr id="887" name="Group 902"/>
            <p:cNvGrpSpPr>
              <a:grpSpLocks/>
            </p:cNvGrpSpPr>
            <p:nvPr/>
          </p:nvGrpSpPr>
          <p:grpSpPr bwMode="auto">
            <a:xfrm>
              <a:off x="3473" y="1566"/>
              <a:ext cx="1337" cy="1316"/>
              <a:chOff x="2058" y="1442"/>
              <a:chExt cx="1393" cy="1368"/>
            </a:xfrm>
          </p:grpSpPr>
          <p:sp>
            <p:nvSpPr>
              <p:cNvPr id="893" name="Oval 903"/>
              <p:cNvSpPr>
                <a:spLocks noChangeAspect="1" noChangeArrowheads="1"/>
              </p:cNvSpPr>
              <p:nvPr/>
            </p:nvSpPr>
            <p:spPr bwMode="auto">
              <a:xfrm>
                <a:off x="2144" y="158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4" name="Oval 904"/>
              <p:cNvSpPr>
                <a:spLocks noChangeAspect="1" noChangeArrowheads="1"/>
              </p:cNvSpPr>
              <p:nvPr/>
            </p:nvSpPr>
            <p:spPr bwMode="auto">
              <a:xfrm>
                <a:off x="2243" y="161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5" name="Oval 905"/>
              <p:cNvSpPr>
                <a:spLocks noChangeAspect="1" noChangeArrowheads="1"/>
              </p:cNvSpPr>
              <p:nvPr/>
            </p:nvSpPr>
            <p:spPr bwMode="auto">
              <a:xfrm>
                <a:off x="2342" y="177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6" name="Oval 906"/>
              <p:cNvSpPr>
                <a:spLocks noChangeAspect="1" noChangeArrowheads="1"/>
              </p:cNvSpPr>
              <p:nvPr/>
            </p:nvSpPr>
            <p:spPr bwMode="auto">
              <a:xfrm>
                <a:off x="2441" y="180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7" name="Oval 907"/>
              <p:cNvSpPr>
                <a:spLocks noChangeAspect="1" noChangeArrowheads="1"/>
              </p:cNvSpPr>
              <p:nvPr/>
            </p:nvSpPr>
            <p:spPr bwMode="auto">
              <a:xfrm>
                <a:off x="2456" y="187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8" name="Oval 908"/>
              <p:cNvSpPr>
                <a:spLocks noChangeAspect="1" noChangeArrowheads="1"/>
              </p:cNvSpPr>
              <p:nvPr/>
            </p:nvSpPr>
            <p:spPr bwMode="auto">
              <a:xfrm>
                <a:off x="2599" y="19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899" name="Oval 909"/>
              <p:cNvSpPr>
                <a:spLocks noChangeAspect="1" noChangeArrowheads="1"/>
              </p:cNvSpPr>
              <p:nvPr/>
            </p:nvSpPr>
            <p:spPr bwMode="auto">
              <a:xfrm>
                <a:off x="2622" y="203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0" name="Oval 910"/>
              <p:cNvSpPr>
                <a:spLocks noChangeAspect="1" noChangeArrowheads="1"/>
              </p:cNvSpPr>
              <p:nvPr/>
            </p:nvSpPr>
            <p:spPr bwMode="auto">
              <a:xfrm>
                <a:off x="2685" y="208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1" name="Oval 911"/>
              <p:cNvSpPr>
                <a:spLocks noChangeAspect="1" noChangeArrowheads="1"/>
              </p:cNvSpPr>
              <p:nvPr/>
            </p:nvSpPr>
            <p:spPr bwMode="auto">
              <a:xfrm>
                <a:off x="2784" y="212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2" name="Oval 912"/>
              <p:cNvSpPr>
                <a:spLocks noChangeAspect="1" noChangeArrowheads="1"/>
              </p:cNvSpPr>
              <p:nvPr/>
            </p:nvSpPr>
            <p:spPr bwMode="auto">
              <a:xfrm>
                <a:off x="2883" y="2275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3" name="Oval 913"/>
              <p:cNvSpPr>
                <a:spLocks noChangeAspect="1" noChangeArrowheads="1"/>
              </p:cNvSpPr>
              <p:nvPr/>
            </p:nvSpPr>
            <p:spPr bwMode="auto">
              <a:xfrm>
                <a:off x="2982" y="2310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4" name="Oval 914"/>
              <p:cNvSpPr>
                <a:spLocks noChangeAspect="1" noChangeArrowheads="1"/>
              </p:cNvSpPr>
              <p:nvPr/>
            </p:nvSpPr>
            <p:spPr bwMode="auto">
              <a:xfrm>
                <a:off x="3033" y="241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5" name="Oval 915"/>
              <p:cNvSpPr>
                <a:spLocks noChangeAspect="1" noChangeArrowheads="1"/>
              </p:cNvSpPr>
              <p:nvPr/>
            </p:nvSpPr>
            <p:spPr bwMode="auto">
              <a:xfrm>
                <a:off x="3112" y="243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6" name="Oval 916"/>
              <p:cNvSpPr>
                <a:spLocks noChangeAspect="1" noChangeArrowheads="1"/>
              </p:cNvSpPr>
              <p:nvPr/>
            </p:nvSpPr>
            <p:spPr bwMode="auto">
              <a:xfrm>
                <a:off x="3191" y="256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7" name="Oval 917"/>
              <p:cNvSpPr>
                <a:spLocks noChangeAspect="1" noChangeArrowheads="1"/>
              </p:cNvSpPr>
              <p:nvPr/>
            </p:nvSpPr>
            <p:spPr bwMode="auto">
              <a:xfrm>
                <a:off x="3270" y="2586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8" name="Oval 918"/>
              <p:cNvSpPr>
                <a:spLocks noChangeAspect="1" noChangeArrowheads="1"/>
              </p:cNvSpPr>
              <p:nvPr/>
            </p:nvSpPr>
            <p:spPr bwMode="auto">
              <a:xfrm>
                <a:off x="3349" y="2709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09" name="Oval 919"/>
              <p:cNvSpPr>
                <a:spLocks noChangeAspect="1" noChangeArrowheads="1"/>
              </p:cNvSpPr>
              <p:nvPr/>
            </p:nvSpPr>
            <p:spPr bwMode="auto">
              <a:xfrm>
                <a:off x="3428" y="273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10" name="Oval 920"/>
              <p:cNvSpPr>
                <a:spLocks noChangeAspect="1" noChangeArrowheads="1"/>
              </p:cNvSpPr>
              <p:nvPr/>
            </p:nvSpPr>
            <p:spPr bwMode="auto">
              <a:xfrm>
                <a:off x="3423" y="2787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911" name="Oval 921"/>
              <p:cNvSpPr>
                <a:spLocks noChangeAspect="1" noChangeArrowheads="1"/>
              </p:cNvSpPr>
              <p:nvPr/>
            </p:nvSpPr>
            <p:spPr bwMode="auto">
              <a:xfrm>
                <a:off x="2058" y="1442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888" name="Line 922"/>
            <p:cNvSpPr>
              <a:spLocks noChangeShapeType="1"/>
            </p:cNvSpPr>
            <p:nvPr/>
          </p:nvSpPr>
          <p:spPr bwMode="auto">
            <a:xfrm>
              <a:off x="4366" y="2559"/>
              <a:ext cx="0" cy="7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89" name="Line 923"/>
            <p:cNvSpPr>
              <a:spLocks noChangeShapeType="1"/>
            </p:cNvSpPr>
            <p:nvPr/>
          </p:nvSpPr>
          <p:spPr bwMode="auto">
            <a:xfrm>
              <a:off x="3544" y="2964"/>
              <a:ext cx="1312" cy="580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90" name="Line 924"/>
            <p:cNvSpPr>
              <a:spLocks noChangeShapeType="1"/>
            </p:cNvSpPr>
            <p:nvPr/>
          </p:nvSpPr>
          <p:spPr bwMode="auto">
            <a:xfrm flipH="1">
              <a:off x="3701" y="1924"/>
              <a:ext cx="12" cy="110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891" name="Line 925"/>
            <p:cNvSpPr>
              <a:spLocks noChangeShapeType="1"/>
            </p:cNvSpPr>
            <p:nvPr/>
          </p:nvSpPr>
          <p:spPr bwMode="auto">
            <a:xfrm>
              <a:off x="3058" y="1240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892" name="Line 926"/>
            <p:cNvSpPr>
              <a:spLocks noChangeShapeType="1"/>
            </p:cNvSpPr>
            <p:nvPr/>
          </p:nvSpPr>
          <p:spPr bwMode="auto">
            <a:xfrm>
              <a:off x="4781" y="2906"/>
              <a:ext cx="357" cy="34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912" name="Text Box 927"/>
          <p:cNvSpPr txBox="1">
            <a:spLocks noChangeArrowheads="1"/>
          </p:cNvSpPr>
          <p:nvPr/>
        </p:nvSpPr>
        <p:spPr bwMode="auto">
          <a:xfrm>
            <a:off x="2654301" y="2132931"/>
            <a:ext cx="1274762" cy="636587"/>
          </a:xfrm>
          <a:prstGeom prst="rect">
            <a:avLst/>
          </a:prstGeom>
          <a:noFill/>
          <a:ln w="127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Medipix2/</a:t>
            </a:r>
          </a:p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TimePix chip</a:t>
            </a:r>
          </a:p>
        </p:txBody>
      </p:sp>
      <p:sp>
        <p:nvSpPr>
          <p:cNvPr id="913" name="Text Box 929"/>
          <p:cNvSpPr txBox="1">
            <a:spLocks noChangeArrowheads="1"/>
          </p:cNvSpPr>
          <p:nvPr/>
        </p:nvSpPr>
        <p:spPr bwMode="auto">
          <a:xfrm>
            <a:off x="650876" y="1945606"/>
            <a:ext cx="13319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X-ray source</a:t>
            </a:r>
          </a:p>
        </p:txBody>
      </p:sp>
      <p:sp>
        <p:nvSpPr>
          <p:cNvPr id="914" name="Text Box 930"/>
          <p:cNvSpPr txBox="1">
            <a:spLocks noChangeArrowheads="1"/>
          </p:cNvSpPr>
          <p:nvPr/>
        </p:nvSpPr>
        <p:spPr bwMode="auto">
          <a:xfrm>
            <a:off x="4802188" y="2571081"/>
            <a:ext cx="849313" cy="623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Ionizing</a:t>
            </a:r>
          </a:p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particle</a:t>
            </a:r>
          </a:p>
        </p:txBody>
      </p:sp>
      <p:sp>
        <p:nvSpPr>
          <p:cNvPr id="915" name="Text Box 931"/>
          <p:cNvSpPr txBox="1">
            <a:spLocks noChangeArrowheads="1"/>
          </p:cNvSpPr>
          <p:nvPr/>
        </p:nvSpPr>
        <p:spPr bwMode="auto">
          <a:xfrm>
            <a:off x="3236913" y="3834731"/>
            <a:ext cx="1141413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Flip-chip 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bump bonding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connections</a:t>
            </a:r>
          </a:p>
        </p:txBody>
      </p:sp>
      <p:sp>
        <p:nvSpPr>
          <p:cNvPr id="916" name="Text Box 932"/>
          <p:cNvSpPr txBox="1">
            <a:spLocks noChangeArrowheads="1"/>
          </p:cNvSpPr>
          <p:nvPr/>
        </p:nvSpPr>
        <p:spPr bwMode="auto">
          <a:xfrm>
            <a:off x="-36512" y="3406106"/>
            <a:ext cx="1239838" cy="6080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endParaRPr lang="en-US" sz="1200">
              <a:latin typeface="Comic Sans MS" pitchFamily="66" charset="0"/>
            </a:endParaRP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Semiconductor</a:t>
            </a:r>
          </a:p>
          <a:p>
            <a:pPr algn="ctr"/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sensor</a:t>
            </a:r>
          </a:p>
        </p:txBody>
      </p:sp>
      <p:sp>
        <p:nvSpPr>
          <p:cNvPr id="917" name="Text Box 933"/>
          <p:cNvSpPr txBox="1">
            <a:spLocks noChangeArrowheads="1"/>
          </p:cNvSpPr>
          <p:nvPr/>
        </p:nvSpPr>
        <p:spPr bwMode="auto">
          <a:xfrm>
            <a:off x="7392988" y="3247356"/>
            <a:ext cx="1127125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Gas volume</a:t>
            </a:r>
          </a:p>
        </p:txBody>
      </p:sp>
      <p:sp>
        <p:nvSpPr>
          <p:cNvPr id="918" name="Text Box 934"/>
          <p:cNvSpPr txBox="1">
            <a:spLocks noChangeArrowheads="1"/>
          </p:cNvSpPr>
          <p:nvPr/>
        </p:nvSpPr>
        <p:spPr bwMode="auto">
          <a:xfrm>
            <a:off x="5651501" y="5407943"/>
            <a:ext cx="27162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Amplification System (MPGD)</a:t>
            </a:r>
          </a:p>
        </p:txBody>
      </p:sp>
      <p:sp>
        <p:nvSpPr>
          <p:cNvPr id="919" name="Line 936"/>
          <p:cNvSpPr>
            <a:spLocks noChangeShapeType="1"/>
          </p:cNvSpPr>
          <p:nvPr/>
        </p:nvSpPr>
        <p:spPr bwMode="auto">
          <a:xfrm>
            <a:off x="4584700" y="1209229"/>
            <a:ext cx="0" cy="561975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920" name="Text Box 937"/>
          <p:cNvSpPr txBox="1">
            <a:spLocks noChangeArrowheads="1"/>
          </p:cNvSpPr>
          <p:nvPr/>
        </p:nvSpPr>
        <p:spPr bwMode="auto">
          <a:xfrm>
            <a:off x="1069976" y="1366168"/>
            <a:ext cx="1949450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Solid detector</a:t>
            </a:r>
          </a:p>
        </p:txBody>
      </p:sp>
      <p:sp>
        <p:nvSpPr>
          <p:cNvPr id="921" name="Text Box 938"/>
          <p:cNvSpPr txBox="1">
            <a:spLocks noChangeArrowheads="1"/>
          </p:cNvSpPr>
          <p:nvPr/>
        </p:nvSpPr>
        <p:spPr bwMode="auto">
          <a:xfrm>
            <a:off x="7766051" y="1340768"/>
            <a:ext cx="1239837" cy="854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Gas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detector</a:t>
            </a:r>
          </a:p>
        </p:txBody>
      </p:sp>
      <p:grpSp>
        <p:nvGrpSpPr>
          <p:cNvPr id="922" name="Group 941"/>
          <p:cNvGrpSpPr>
            <a:grpSpLocks/>
          </p:cNvGrpSpPr>
          <p:nvPr/>
        </p:nvGrpSpPr>
        <p:grpSpPr bwMode="auto">
          <a:xfrm>
            <a:off x="4741863" y="1463006"/>
            <a:ext cx="3746500" cy="1028700"/>
            <a:chOff x="3016" y="928"/>
            <a:chExt cx="2360" cy="648"/>
          </a:xfrm>
        </p:grpSpPr>
        <p:sp>
          <p:nvSpPr>
            <p:cNvPr id="923" name="Line 942"/>
            <p:cNvSpPr>
              <a:spLocks noChangeShapeType="1"/>
            </p:cNvSpPr>
            <p:nvPr/>
          </p:nvSpPr>
          <p:spPr bwMode="auto">
            <a:xfrm>
              <a:off x="30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4" name="Line 943"/>
            <p:cNvSpPr>
              <a:spLocks noChangeShapeType="1"/>
            </p:cNvSpPr>
            <p:nvPr/>
          </p:nvSpPr>
          <p:spPr bwMode="auto">
            <a:xfrm>
              <a:off x="30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5" name="Line 944"/>
            <p:cNvSpPr>
              <a:spLocks noChangeShapeType="1"/>
            </p:cNvSpPr>
            <p:nvPr/>
          </p:nvSpPr>
          <p:spPr bwMode="auto">
            <a:xfrm>
              <a:off x="30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6" name="Line 945"/>
            <p:cNvSpPr>
              <a:spLocks noChangeShapeType="1"/>
            </p:cNvSpPr>
            <p:nvPr/>
          </p:nvSpPr>
          <p:spPr bwMode="auto">
            <a:xfrm>
              <a:off x="31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7" name="Line 946"/>
            <p:cNvSpPr>
              <a:spLocks noChangeShapeType="1"/>
            </p:cNvSpPr>
            <p:nvPr/>
          </p:nvSpPr>
          <p:spPr bwMode="auto">
            <a:xfrm>
              <a:off x="31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8" name="Line 947"/>
            <p:cNvSpPr>
              <a:spLocks noChangeShapeType="1"/>
            </p:cNvSpPr>
            <p:nvPr/>
          </p:nvSpPr>
          <p:spPr bwMode="auto">
            <a:xfrm>
              <a:off x="31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9" name="Line 948"/>
            <p:cNvSpPr>
              <a:spLocks noChangeShapeType="1"/>
            </p:cNvSpPr>
            <p:nvPr/>
          </p:nvSpPr>
          <p:spPr bwMode="auto">
            <a:xfrm>
              <a:off x="32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0" name="Line 949"/>
            <p:cNvSpPr>
              <a:spLocks noChangeShapeType="1"/>
            </p:cNvSpPr>
            <p:nvPr/>
          </p:nvSpPr>
          <p:spPr bwMode="auto">
            <a:xfrm>
              <a:off x="32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1" name="Line 950"/>
            <p:cNvSpPr>
              <a:spLocks noChangeShapeType="1"/>
            </p:cNvSpPr>
            <p:nvPr/>
          </p:nvSpPr>
          <p:spPr bwMode="auto">
            <a:xfrm>
              <a:off x="33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2" name="Line 951"/>
            <p:cNvSpPr>
              <a:spLocks noChangeShapeType="1"/>
            </p:cNvSpPr>
            <p:nvPr/>
          </p:nvSpPr>
          <p:spPr bwMode="auto">
            <a:xfrm>
              <a:off x="33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3" name="Line 952"/>
            <p:cNvSpPr>
              <a:spLocks noChangeShapeType="1"/>
            </p:cNvSpPr>
            <p:nvPr/>
          </p:nvSpPr>
          <p:spPr bwMode="auto">
            <a:xfrm>
              <a:off x="34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4" name="Line 953"/>
            <p:cNvSpPr>
              <a:spLocks noChangeShapeType="1"/>
            </p:cNvSpPr>
            <p:nvPr/>
          </p:nvSpPr>
          <p:spPr bwMode="auto">
            <a:xfrm>
              <a:off x="34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5" name="Line 954"/>
            <p:cNvSpPr>
              <a:spLocks noChangeShapeType="1"/>
            </p:cNvSpPr>
            <p:nvPr/>
          </p:nvSpPr>
          <p:spPr bwMode="auto">
            <a:xfrm>
              <a:off x="35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6" name="Line 955"/>
            <p:cNvSpPr>
              <a:spLocks noChangeShapeType="1"/>
            </p:cNvSpPr>
            <p:nvPr/>
          </p:nvSpPr>
          <p:spPr bwMode="auto">
            <a:xfrm>
              <a:off x="35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7" name="Line 956"/>
            <p:cNvSpPr>
              <a:spLocks noChangeShapeType="1"/>
            </p:cNvSpPr>
            <p:nvPr/>
          </p:nvSpPr>
          <p:spPr bwMode="auto">
            <a:xfrm>
              <a:off x="36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8" name="Line 957"/>
            <p:cNvSpPr>
              <a:spLocks noChangeShapeType="1"/>
            </p:cNvSpPr>
            <p:nvPr/>
          </p:nvSpPr>
          <p:spPr bwMode="auto">
            <a:xfrm>
              <a:off x="36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39" name="Line 958"/>
            <p:cNvSpPr>
              <a:spLocks noChangeShapeType="1"/>
            </p:cNvSpPr>
            <p:nvPr/>
          </p:nvSpPr>
          <p:spPr bwMode="auto">
            <a:xfrm>
              <a:off x="36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0" name="Line 959"/>
            <p:cNvSpPr>
              <a:spLocks noChangeShapeType="1"/>
            </p:cNvSpPr>
            <p:nvPr/>
          </p:nvSpPr>
          <p:spPr bwMode="auto">
            <a:xfrm>
              <a:off x="37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1" name="Line 960"/>
            <p:cNvSpPr>
              <a:spLocks noChangeShapeType="1"/>
            </p:cNvSpPr>
            <p:nvPr/>
          </p:nvSpPr>
          <p:spPr bwMode="auto">
            <a:xfrm>
              <a:off x="37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2" name="Line 961"/>
            <p:cNvSpPr>
              <a:spLocks noChangeShapeType="1"/>
            </p:cNvSpPr>
            <p:nvPr/>
          </p:nvSpPr>
          <p:spPr bwMode="auto">
            <a:xfrm>
              <a:off x="38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3" name="Line 962"/>
            <p:cNvSpPr>
              <a:spLocks noChangeShapeType="1"/>
            </p:cNvSpPr>
            <p:nvPr/>
          </p:nvSpPr>
          <p:spPr bwMode="auto">
            <a:xfrm>
              <a:off x="387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4" name="Line 963"/>
            <p:cNvSpPr>
              <a:spLocks noChangeShapeType="1"/>
            </p:cNvSpPr>
            <p:nvPr/>
          </p:nvSpPr>
          <p:spPr bwMode="auto">
            <a:xfrm>
              <a:off x="391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5" name="Line 964"/>
            <p:cNvSpPr>
              <a:spLocks noChangeShapeType="1"/>
            </p:cNvSpPr>
            <p:nvPr/>
          </p:nvSpPr>
          <p:spPr bwMode="auto">
            <a:xfrm>
              <a:off x="396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6" name="Line 965"/>
            <p:cNvSpPr>
              <a:spLocks noChangeShapeType="1"/>
            </p:cNvSpPr>
            <p:nvPr/>
          </p:nvSpPr>
          <p:spPr bwMode="auto">
            <a:xfrm>
              <a:off x="400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7" name="Line 966"/>
            <p:cNvSpPr>
              <a:spLocks noChangeShapeType="1"/>
            </p:cNvSpPr>
            <p:nvPr/>
          </p:nvSpPr>
          <p:spPr bwMode="auto">
            <a:xfrm>
              <a:off x="405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8" name="Line 967"/>
            <p:cNvSpPr>
              <a:spLocks noChangeShapeType="1"/>
            </p:cNvSpPr>
            <p:nvPr/>
          </p:nvSpPr>
          <p:spPr bwMode="auto">
            <a:xfrm>
              <a:off x="409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49" name="Line 968"/>
            <p:cNvSpPr>
              <a:spLocks noChangeShapeType="1"/>
            </p:cNvSpPr>
            <p:nvPr/>
          </p:nvSpPr>
          <p:spPr bwMode="auto">
            <a:xfrm>
              <a:off x="414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0" name="Line 969"/>
            <p:cNvSpPr>
              <a:spLocks noChangeShapeType="1"/>
            </p:cNvSpPr>
            <p:nvPr/>
          </p:nvSpPr>
          <p:spPr bwMode="auto">
            <a:xfrm>
              <a:off x="418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1" name="Line 970"/>
            <p:cNvSpPr>
              <a:spLocks noChangeShapeType="1"/>
            </p:cNvSpPr>
            <p:nvPr/>
          </p:nvSpPr>
          <p:spPr bwMode="auto">
            <a:xfrm>
              <a:off x="423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2" name="Line 971"/>
            <p:cNvSpPr>
              <a:spLocks noChangeShapeType="1"/>
            </p:cNvSpPr>
            <p:nvPr/>
          </p:nvSpPr>
          <p:spPr bwMode="auto">
            <a:xfrm>
              <a:off x="427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3" name="Line 972"/>
            <p:cNvSpPr>
              <a:spLocks noChangeShapeType="1"/>
            </p:cNvSpPr>
            <p:nvPr/>
          </p:nvSpPr>
          <p:spPr bwMode="auto">
            <a:xfrm>
              <a:off x="432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4" name="Line 973"/>
            <p:cNvSpPr>
              <a:spLocks noChangeShapeType="1"/>
            </p:cNvSpPr>
            <p:nvPr/>
          </p:nvSpPr>
          <p:spPr bwMode="auto">
            <a:xfrm>
              <a:off x="436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5" name="Line 974"/>
            <p:cNvSpPr>
              <a:spLocks noChangeShapeType="1"/>
            </p:cNvSpPr>
            <p:nvPr/>
          </p:nvSpPr>
          <p:spPr bwMode="auto">
            <a:xfrm>
              <a:off x="441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6" name="Line 975"/>
            <p:cNvSpPr>
              <a:spLocks noChangeShapeType="1"/>
            </p:cNvSpPr>
            <p:nvPr/>
          </p:nvSpPr>
          <p:spPr bwMode="auto">
            <a:xfrm>
              <a:off x="445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7" name="Line 976"/>
            <p:cNvSpPr>
              <a:spLocks noChangeShapeType="1"/>
            </p:cNvSpPr>
            <p:nvPr/>
          </p:nvSpPr>
          <p:spPr bwMode="auto">
            <a:xfrm>
              <a:off x="450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8" name="Line 977"/>
            <p:cNvSpPr>
              <a:spLocks noChangeShapeType="1"/>
            </p:cNvSpPr>
            <p:nvPr/>
          </p:nvSpPr>
          <p:spPr bwMode="auto">
            <a:xfrm>
              <a:off x="454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59" name="Line 978"/>
            <p:cNvSpPr>
              <a:spLocks noChangeShapeType="1"/>
            </p:cNvSpPr>
            <p:nvPr/>
          </p:nvSpPr>
          <p:spPr bwMode="auto">
            <a:xfrm>
              <a:off x="459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0" name="Line 979"/>
            <p:cNvSpPr>
              <a:spLocks noChangeShapeType="1"/>
            </p:cNvSpPr>
            <p:nvPr/>
          </p:nvSpPr>
          <p:spPr bwMode="auto">
            <a:xfrm>
              <a:off x="463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1" name="Line 980"/>
            <p:cNvSpPr>
              <a:spLocks noChangeShapeType="1"/>
            </p:cNvSpPr>
            <p:nvPr/>
          </p:nvSpPr>
          <p:spPr bwMode="auto">
            <a:xfrm>
              <a:off x="4681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2" name="Line 981"/>
            <p:cNvSpPr>
              <a:spLocks noChangeShapeType="1"/>
            </p:cNvSpPr>
            <p:nvPr/>
          </p:nvSpPr>
          <p:spPr bwMode="auto">
            <a:xfrm>
              <a:off x="4726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3" name="Line 982"/>
            <p:cNvSpPr>
              <a:spLocks noChangeShapeType="1"/>
            </p:cNvSpPr>
            <p:nvPr/>
          </p:nvSpPr>
          <p:spPr bwMode="auto">
            <a:xfrm>
              <a:off x="30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4" name="Line 983"/>
            <p:cNvSpPr>
              <a:spLocks noChangeShapeType="1"/>
            </p:cNvSpPr>
            <p:nvPr/>
          </p:nvSpPr>
          <p:spPr bwMode="auto">
            <a:xfrm>
              <a:off x="31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5" name="Line 984"/>
            <p:cNvSpPr>
              <a:spLocks noChangeShapeType="1"/>
            </p:cNvSpPr>
            <p:nvPr/>
          </p:nvSpPr>
          <p:spPr bwMode="auto">
            <a:xfrm>
              <a:off x="31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6" name="Line 985"/>
            <p:cNvSpPr>
              <a:spLocks noChangeShapeType="1"/>
            </p:cNvSpPr>
            <p:nvPr/>
          </p:nvSpPr>
          <p:spPr bwMode="auto">
            <a:xfrm>
              <a:off x="32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7" name="Line 986"/>
            <p:cNvSpPr>
              <a:spLocks noChangeShapeType="1"/>
            </p:cNvSpPr>
            <p:nvPr/>
          </p:nvSpPr>
          <p:spPr bwMode="auto">
            <a:xfrm>
              <a:off x="32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8" name="Line 987"/>
            <p:cNvSpPr>
              <a:spLocks noChangeShapeType="1"/>
            </p:cNvSpPr>
            <p:nvPr/>
          </p:nvSpPr>
          <p:spPr bwMode="auto">
            <a:xfrm>
              <a:off x="33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69" name="Line 988"/>
            <p:cNvSpPr>
              <a:spLocks noChangeShapeType="1"/>
            </p:cNvSpPr>
            <p:nvPr/>
          </p:nvSpPr>
          <p:spPr bwMode="auto">
            <a:xfrm>
              <a:off x="33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0" name="Line 989"/>
            <p:cNvSpPr>
              <a:spLocks noChangeShapeType="1"/>
            </p:cNvSpPr>
            <p:nvPr/>
          </p:nvSpPr>
          <p:spPr bwMode="auto">
            <a:xfrm>
              <a:off x="33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1" name="Line 990"/>
            <p:cNvSpPr>
              <a:spLocks noChangeShapeType="1"/>
            </p:cNvSpPr>
            <p:nvPr/>
          </p:nvSpPr>
          <p:spPr bwMode="auto">
            <a:xfrm>
              <a:off x="34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2" name="Line 991"/>
            <p:cNvSpPr>
              <a:spLocks noChangeShapeType="1"/>
            </p:cNvSpPr>
            <p:nvPr/>
          </p:nvSpPr>
          <p:spPr bwMode="auto">
            <a:xfrm>
              <a:off x="34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3" name="Line 992"/>
            <p:cNvSpPr>
              <a:spLocks noChangeShapeType="1"/>
            </p:cNvSpPr>
            <p:nvPr/>
          </p:nvSpPr>
          <p:spPr bwMode="auto">
            <a:xfrm>
              <a:off x="35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4" name="Line 993"/>
            <p:cNvSpPr>
              <a:spLocks noChangeShapeType="1"/>
            </p:cNvSpPr>
            <p:nvPr/>
          </p:nvSpPr>
          <p:spPr bwMode="auto">
            <a:xfrm>
              <a:off x="35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5" name="Line 994"/>
            <p:cNvSpPr>
              <a:spLocks noChangeShapeType="1"/>
            </p:cNvSpPr>
            <p:nvPr/>
          </p:nvSpPr>
          <p:spPr bwMode="auto">
            <a:xfrm>
              <a:off x="36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6" name="Line 995"/>
            <p:cNvSpPr>
              <a:spLocks noChangeShapeType="1"/>
            </p:cNvSpPr>
            <p:nvPr/>
          </p:nvSpPr>
          <p:spPr bwMode="auto">
            <a:xfrm>
              <a:off x="36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7" name="Line 996"/>
            <p:cNvSpPr>
              <a:spLocks noChangeShapeType="1"/>
            </p:cNvSpPr>
            <p:nvPr/>
          </p:nvSpPr>
          <p:spPr bwMode="auto">
            <a:xfrm>
              <a:off x="37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8" name="Line 997"/>
            <p:cNvSpPr>
              <a:spLocks noChangeShapeType="1"/>
            </p:cNvSpPr>
            <p:nvPr/>
          </p:nvSpPr>
          <p:spPr bwMode="auto">
            <a:xfrm>
              <a:off x="37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79" name="Line 998"/>
            <p:cNvSpPr>
              <a:spLocks noChangeShapeType="1"/>
            </p:cNvSpPr>
            <p:nvPr/>
          </p:nvSpPr>
          <p:spPr bwMode="auto">
            <a:xfrm>
              <a:off x="38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0" name="Line 999"/>
            <p:cNvSpPr>
              <a:spLocks noChangeShapeType="1"/>
            </p:cNvSpPr>
            <p:nvPr/>
          </p:nvSpPr>
          <p:spPr bwMode="auto">
            <a:xfrm>
              <a:off x="384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1" name="Line 1000"/>
            <p:cNvSpPr>
              <a:spLocks noChangeShapeType="1"/>
            </p:cNvSpPr>
            <p:nvPr/>
          </p:nvSpPr>
          <p:spPr bwMode="auto">
            <a:xfrm>
              <a:off x="389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2" name="Line 1001"/>
            <p:cNvSpPr>
              <a:spLocks noChangeShapeType="1"/>
            </p:cNvSpPr>
            <p:nvPr/>
          </p:nvSpPr>
          <p:spPr bwMode="auto">
            <a:xfrm>
              <a:off x="393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3" name="Line 1002"/>
            <p:cNvSpPr>
              <a:spLocks noChangeShapeType="1"/>
            </p:cNvSpPr>
            <p:nvPr/>
          </p:nvSpPr>
          <p:spPr bwMode="auto">
            <a:xfrm>
              <a:off x="398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4" name="Line 1003"/>
            <p:cNvSpPr>
              <a:spLocks noChangeShapeType="1"/>
            </p:cNvSpPr>
            <p:nvPr/>
          </p:nvSpPr>
          <p:spPr bwMode="auto">
            <a:xfrm>
              <a:off x="402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5" name="Line 1004"/>
            <p:cNvSpPr>
              <a:spLocks noChangeShapeType="1"/>
            </p:cNvSpPr>
            <p:nvPr/>
          </p:nvSpPr>
          <p:spPr bwMode="auto">
            <a:xfrm>
              <a:off x="407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6" name="Line 1005"/>
            <p:cNvSpPr>
              <a:spLocks noChangeShapeType="1"/>
            </p:cNvSpPr>
            <p:nvPr/>
          </p:nvSpPr>
          <p:spPr bwMode="auto">
            <a:xfrm>
              <a:off x="411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7" name="Line 1006"/>
            <p:cNvSpPr>
              <a:spLocks noChangeShapeType="1"/>
            </p:cNvSpPr>
            <p:nvPr/>
          </p:nvSpPr>
          <p:spPr bwMode="auto">
            <a:xfrm>
              <a:off x="416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8" name="Line 1007"/>
            <p:cNvSpPr>
              <a:spLocks noChangeShapeType="1"/>
            </p:cNvSpPr>
            <p:nvPr/>
          </p:nvSpPr>
          <p:spPr bwMode="auto">
            <a:xfrm>
              <a:off x="420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89" name="Line 1008"/>
            <p:cNvSpPr>
              <a:spLocks noChangeShapeType="1"/>
            </p:cNvSpPr>
            <p:nvPr/>
          </p:nvSpPr>
          <p:spPr bwMode="auto">
            <a:xfrm>
              <a:off x="425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0" name="Line 1009"/>
            <p:cNvSpPr>
              <a:spLocks noChangeShapeType="1"/>
            </p:cNvSpPr>
            <p:nvPr/>
          </p:nvSpPr>
          <p:spPr bwMode="auto">
            <a:xfrm>
              <a:off x="429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1" name="Line 1010"/>
            <p:cNvSpPr>
              <a:spLocks noChangeShapeType="1"/>
            </p:cNvSpPr>
            <p:nvPr/>
          </p:nvSpPr>
          <p:spPr bwMode="auto">
            <a:xfrm>
              <a:off x="434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2" name="Line 1011"/>
            <p:cNvSpPr>
              <a:spLocks noChangeShapeType="1"/>
            </p:cNvSpPr>
            <p:nvPr/>
          </p:nvSpPr>
          <p:spPr bwMode="auto">
            <a:xfrm>
              <a:off x="438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3" name="Line 1012"/>
            <p:cNvSpPr>
              <a:spLocks noChangeShapeType="1"/>
            </p:cNvSpPr>
            <p:nvPr/>
          </p:nvSpPr>
          <p:spPr bwMode="auto">
            <a:xfrm>
              <a:off x="443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4" name="Line 1013"/>
            <p:cNvSpPr>
              <a:spLocks noChangeShapeType="1"/>
            </p:cNvSpPr>
            <p:nvPr/>
          </p:nvSpPr>
          <p:spPr bwMode="auto">
            <a:xfrm>
              <a:off x="447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5" name="Line 1014"/>
            <p:cNvSpPr>
              <a:spLocks noChangeShapeType="1"/>
            </p:cNvSpPr>
            <p:nvPr/>
          </p:nvSpPr>
          <p:spPr bwMode="auto">
            <a:xfrm>
              <a:off x="452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6" name="Line 1015"/>
            <p:cNvSpPr>
              <a:spLocks noChangeShapeType="1"/>
            </p:cNvSpPr>
            <p:nvPr/>
          </p:nvSpPr>
          <p:spPr bwMode="auto">
            <a:xfrm>
              <a:off x="456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7" name="Line 1016"/>
            <p:cNvSpPr>
              <a:spLocks noChangeShapeType="1"/>
            </p:cNvSpPr>
            <p:nvPr/>
          </p:nvSpPr>
          <p:spPr bwMode="auto">
            <a:xfrm>
              <a:off x="461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8" name="Line 1017"/>
            <p:cNvSpPr>
              <a:spLocks noChangeShapeType="1"/>
            </p:cNvSpPr>
            <p:nvPr/>
          </p:nvSpPr>
          <p:spPr bwMode="auto">
            <a:xfrm>
              <a:off x="4659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99" name="Line 1018"/>
            <p:cNvSpPr>
              <a:spLocks noChangeShapeType="1"/>
            </p:cNvSpPr>
            <p:nvPr/>
          </p:nvSpPr>
          <p:spPr bwMode="auto">
            <a:xfrm>
              <a:off x="4704" y="928"/>
              <a:ext cx="646" cy="646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0" name="Line 1019"/>
            <p:cNvSpPr>
              <a:spLocks noChangeShapeType="1"/>
            </p:cNvSpPr>
            <p:nvPr/>
          </p:nvSpPr>
          <p:spPr bwMode="auto">
            <a:xfrm>
              <a:off x="3016" y="92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1" name="Line 1020"/>
            <p:cNvSpPr>
              <a:spLocks noChangeShapeType="1"/>
            </p:cNvSpPr>
            <p:nvPr/>
          </p:nvSpPr>
          <p:spPr bwMode="auto">
            <a:xfrm>
              <a:off x="3034" y="94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2" name="Line 1021"/>
            <p:cNvSpPr>
              <a:spLocks noChangeShapeType="1"/>
            </p:cNvSpPr>
            <p:nvPr/>
          </p:nvSpPr>
          <p:spPr bwMode="auto">
            <a:xfrm>
              <a:off x="3052" y="96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3" name="Line 1022"/>
            <p:cNvSpPr>
              <a:spLocks noChangeShapeType="1"/>
            </p:cNvSpPr>
            <p:nvPr/>
          </p:nvSpPr>
          <p:spPr bwMode="auto">
            <a:xfrm>
              <a:off x="3070" y="98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4" name="Line 1023"/>
            <p:cNvSpPr>
              <a:spLocks noChangeShapeType="1"/>
            </p:cNvSpPr>
            <p:nvPr/>
          </p:nvSpPr>
          <p:spPr bwMode="auto">
            <a:xfrm>
              <a:off x="3088" y="100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5" name="Line 1024"/>
            <p:cNvSpPr>
              <a:spLocks noChangeShapeType="1"/>
            </p:cNvSpPr>
            <p:nvPr/>
          </p:nvSpPr>
          <p:spPr bwMode="auto">
            <a:xfrm>
              <a:off x="3106" y="101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6" name="Line 1025"/>
            <p:cNvSpPr>
              <a:spLocks noChangeShapeType="1"/>
            </p:cNvSpPr>
            <p:nvPr/>
          </p:nvSpPr>
          <p:spPr bwMode="auto">
            <a:xfrm>
              <a:off x="3124" y="103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7" name="Line 1026"/>
            <p:cNvSpPr>
              <a:spLocks noChangeShapeType="1"/>
            </p:cNvSpPr>
            <p:nvPr/>
          </p:nvSpPr>
          <p:spPr bwMode="auto">
            <a:xfrm>
              <a:off x="3142" y="105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8" name="Line 1027"/>
            <p:cNvSpPr>
              <a:spLocks noChangeShapeType="1"/>
            </p:cNvSpPr>
            <p:nvPr/>
          </p:nvSpPr>
          <p:spPr bwMode="auto">
            <a:xfrm>
              <a:off x="3160" y="107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09" name="Line 1028"/>
            <p:cNvSpPr>
              <a:spLocks noChangeShapeType="1"/>
            </p:cNvSpPr>
            <p:nvPr/>
          </p:nvSpPr>
          <p:spPr bwMode="auto">
            <a:xfrm>
              <a:off x="3178" y="109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0" name="Line 1029"/>
            <p:cNvSpPr>
              <a:spLocks noChangeShapeType="1"/>
            </p:cNvSpPr>
            <p:nvPr/>
          </p:nvSpPr>
          <p:spPr bwMode="auto">
            <a:xfrm>
              <a:off x="3196" y="110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1" name="Line 1030"/>
            <p:cNvSpPr>
              <a:spLocks noChangeShapeType="1"/>
            </p:cNvSpPr>
            <p:nvPr/>
          </p:nvSpPr>
          <p:spPr bwMode="auto">
            <a:xfrm>
              <a:off x="3214" y="112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2" name="Line 1031"/>
            <p:cNvSpPr>
              <a:spLocks noChangeShapeType="1"/>
            </p:cNvSpPr>
            <p:nvPr/>
          </p:nvSpPr>
          <p:spPr bwMode="auto">
            <a:xfrm>
              <a:off x="3232" y="114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3" name="Line 1032"/>
            <p:cNvSpPr>
              <a:spLocks noChangeShapeType="1"/>
            </p:cNvSpPr>
            <p:nvPr/>
          </p:nvSpPr>
          <p:spPr bwMode="auto">
            <a:xfrm>
              <a:off x="3250" y="116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4" name="Line 1033"/>
            <p:cNvSpPr>
              <a:spLocks noChangeShapeType="1"/>
            </p:cNvSpPr>
            <p:nvPr/>
          </p:nvSpPr>
          <p:spPr bwMode="auto">
            <a:xfrm>
              <a:off x="3268" y="118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5" name="Line 1034"/>
            <p:cNvSpPr>
              <a:spLocks noChangeShapeType="1"/>
            </p:cNvSpPr>
            <p:nvPr/>
          </p:nvSpPr>
          <p:spPr bwMode="auto">
            <a:xfrm>
              <a:off x="3286" y="119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6" name="Line 1035"/>
            <p:cNvSpPr>
              <a:spLocks noChangeShapeType="1"/>
            </p:cNvSpPr>
            <p:nvPr/>
          </p:nvSpPr>
          <p:spPr bwMode="auto">
            <a:xfrm>
              <a:off x="3304" y="121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7" name="Line 1036"/>
            <p:cNvSpPr>
              <a:spLocks noChangeShapeType="1"/>
            </p:cNvSpPr>
            <p:nvPr/>
          </p:nvSpPr>
          <p:spPr bwMode="auto">
            <a:xfrm>
              <a:off x="3322" y="123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8" name="Line 1037"/>
            <p:cNvSpPr>
              <a:spLocks noChangeShapeType="1"/>
            </p:cNvSpPr>
            <p:nvPr/>
          </p:nvSpPr>
          <p:spPr bwMode="auto">
            <a:xfrm>
              <a:off x="3340" y="125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19" name="Line 1038"/>
            <p:cNvSpPr>
              <a:spLocks noChangeShapeType="1"/>
            </p:cNvSpPr>
            <p:nvPr/>
          </p:nvSpPr>
          <p:spPr bwMode="auto">
            <a:xfrm>
              <a:off x="3358" y="127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0" name="Line 1039"/>
            <p:cNvSpPr>
              <a:spLocks noChangeShapeType="1"/>
            </p:cNvSpPr>
            <p:nvPr/>
          </p:nvSpPr>
          <p:spPr bwMode="auto">
            <a:xfrm>
              <a:off x="3376" y="128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1" name="Line 1040"/>
            <p:cNvSpPr>
              <a:spLocks noChangeShapeType="1"/>
            </p:cNvSpPr>
            <p:nvPr/>
          </p:nvSpPr>
          <p:spPr bwMode="auto">
            <a:xfrm>
              <a:off x="3394" y="130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2" name="Line 1041"/>
            <p:cNvSpPr>
              <a:spLocks noChangeShapeType="1"/>
            </p:cNvSpPr>
            <p:nvPr/>
          </p:nvSpPr>
          <p:spPr bwMode="auto">
            <a:xfrm>
              <a:off x="3412" y="132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3" name="Line 1042"/>
            <p:cNvSpPr>
              <a:spLocks noChangeShapeType="1"/>
            </p:cNvSpPr>
            <p:nvPr/>
          </p:nvSpPr>
          <p:spPr bwMode="auto">
            <a:xfrm>
              <a:off x="3430" y="134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4" name="Line 1043"/>
            <p:cNvSpPr>
              <a:spLocks noChangeShapeType="1"/>
            </p:cNvSpPr>
            <p:nvPr/>
          </p:nvSpPr>
          <p:spPr bwMode="auto">
            <a:xfrm>
              <a:off x="3448" y="136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5" name="Line 1044"/>
            <p:cNvSpPr>
              <a:spLocks noChangeShapeType="1"/>
            </p:cNvSpPr>
            <p:nvPr/>
          </p:nvSpPr>
          <p:spPr bwMode="auto">
            <a:xfrm>
              <a:off x="3466" y="137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" name="Line 1045"/>
            <p:cNvSpPr>
              <a:spLocks noChangeShapeType="1"/>
            </p:cNvSpPr>
            <p:nvPr/>
          </p:nvSpPr>
          <p:spPr bwMode="auto">
            <a:xfrm>
              <a:off x="3484" y="139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7" name="Line 1046"/>
            <p:cNvSpPr>
              <a:spLocks noChangeShapeType="1"/>
            </p:cNvSpPr>
            <p:nvPr/>
          </p:nvSpPr>
          <p:spPr bwMode="auto">
            <a:xfrm>
              <a:off x="3502" y="141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8" name="Line 1047"/>
            <p:cNvSpPr>
              <a:spLocks noChangeShapeType="1"/>
            </p:cNvSpPr>
            <p:nvPr/>
          </p:nvSpPr>
          <p:spPr bwMode="auto">
            <a:xfrm>
              <a:off x="3520" y="143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9" name="Line 1048"/>
            <p:cNvSpPr>
              <a:spLocks noChangeShapeType="1"/>
            </p:cNvSpPr>
            <p:nvPr/>
          </p:nvSpPr>
          <p:spPr bwMode="auto">
            <a:xfrm>
              <a:off x="3538" y="145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0" name="Line 1049"/>
            <p:cNvSpPr>
              <a:spLocks noChangeShapeType="1"/>
            </p:cNvSpPr>
            <p:nvPr/>
          </p:nvSpPr>
          <p:spPr bwMode="auto">
            <a:xfrm>
              <a:off x="3556" y="146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1" name="Line 1050"/>
            <p:cNvSpPr>
              <a:spLocks noChangeShapeType="1"/>
            </p:cNvSpPr>
            <p:nvPr/>
          </p:nvSpPr>
          <p:spPr bwMode="auto">
            <a:xfrm>
              <a:off x="3574" y="148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2" name="Line 1051"/>
            <p:cNvSpPr>
              <a:spLocks noChangeShapeType="1"/>
            </p:cNvSpPr>
            <p:nvPr/>
          </p:nvSpPr>
          <p:spPr bwMode="auto">
            <a:xfrm>
              <a:off x="3592" y="1504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3" name="Line 1052"/>
            <p:cNvSpPr>
              <a:spLocks noChangeShapeType="1"/>
            </p:cNvSpPr>
            <p:nvPr/>
          </p:nvSpPr>
          <p:spPr bwMode="auto">
            <a:xfrm>
              <a:off x="3610" y="1522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4" name="Line 1053"/>
            <p:cNvSpPr>
              <a:spLocks noChangeShapeType="1"/>
            </p:cNvSpPr>
            <p:nvPr/>
          </p:nvSpPr>
          <p:spPr bwMode="auto">
            <a:xfrm>
              <a:off x="3628" y="1540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5" name="Line 1054"/>
            <p:cNvSpPr>
              <a:spLocks noChangeShapeType="1"/>
            </p:cNvSpPr>
            <p:nvPr/>
          </p:nvSpPr>
          <p:spPr bwMode="auto">
            <a:xfrm>
              <a:off x="3646" y="1558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36" name="Line 1055"/>
            <p:cNvSpPr>
              <a:spLocks noChangeShapeType="1"/>
            </p:cNvSpPr>
            <p:nvPr/>
          </p:nvSpPr>
          <p:spPr bwMode="auto">
            <a:xfrm>
              <a:off x="3664" y="1576"/>
              <a:ext cx="1712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1037" name="Line 1056"/>
          <p:cNvSpPr>
            <a:spLocks noChangeShapeType="1"/>
          </p:cNvSpPr>
          <p:nvPr/>
        </p:nvSpPr>
        <p:spPr bwMode="auto">
          <a:xfrm>
            <a:off x="5773738" y="4587206"/>
            <a:ext cx="0" cy="1270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fr-FR"/>
          </a:p>
        </p:txBody>
      </p:sp>
      <p:sp>
        <p:nvSpPr>
          <p:cNvPr id="1038" name="Rectangle 1057"/>
          <p:cNvSpPr>
            <a:spLocks noChangeArrowheads="1"/>
          </p:cNvSpPr>
          <p:nvPr/>
        </p:nvSpPr>
        <p:spPr bwMode="auto">
          <a:xfrm>
            <a:off x="1187450" y="44450"/>
            <a:ext cx="6697663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39" name="WordArt 1058"/>
          <p:cNvSpPr>
            <a:spLocks noChangeArrowheads="1" noChangeShapeType="1" noTextEdit="1"/>
          </p:cNvSpPr>
          <p:nvPr/>
        </p:nvSpPr>
        <p:spPr bwMode="auto">
          <a:xfrm>
            <a:off x="1476375" y="117475"/>
            <a:ext cx="609600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Pixel Readout of Micro-Pattern Gas Detectors</a:t>
            </a:r>
            <a:endParaRPr lang="fr-FR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40" name="Text Box 1064"/>
          <p:cNvSpPr txBox="1">
            <a:spLocks noChangeArrowheads="1"/>
          </p:cNvSpPr>
          <p:nvPr/>
        </p:nvSpPr>
        <p:spPr bwMode="auto">
          <a:xfrm>
            <a:off x="540556" y="692696"/>
            <a:ext cx="8040663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 Detector Readout by multi-pixel CMOS array </a:t>
            </a:r>
            <a:r>
              <a:rPr lang="en-US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(used as charge collecting anode)</a:t>
            </a:r>
          </a:p>
          <a:p>
            <a:pPr algn="ctr"/>
            <a:r>
              <a: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CMOS readout concept   </a:t>
            </a:r>
            <a:r>
              <a:rPr lang="en-US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MEDIPIX2 </a:t>
            </a:r>
            <a:r>
              <a: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/ TIMEPIX Chips</a:t>
            </a:r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</a:p>
        </p:txBody>
      </p:sp>
      <p:pic>
        <p:nvPicPr>
          <p:cNvPr id="1041" name="Picture 1065" descr="DSC00757"/>
          <p:cNvPicPr>
            <a:picLocks noChangeAspect="1" noChangeArrowheads="1"/>
          </p:cNvPicPr>
          <p:nvPr/>
        </p:nvPicPr>
        <p:blipFill>
          <a:blip r:embed="rId3" cstate="print"/>
          <a:srcRect l="26813" t="34938" r="46219" b="30438"/>
          <a:stretch>
            <a:fillRect/>
          </a:stretch>
        </p:blipFill>
        <p:spPr bwMode="auto">
          <a:xfrm>
            <a:off x="7380312" y="4689500"/>
            <a:ext cx="1671638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071" descr="DSCN1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692800"/>
            <a:ext cx="757238" cy="5445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43" name="Rectangle 1072"/>
          <p:cNvSpPr>
            <a:spLocks noChangeArrowheads="1"/>
          </p:cNvSpPr>
          <p:nvPr/>
        </p:nvSpPr>
        <p:spPr bwMode="auto">
          <a:xfrm>
            <a:off x="8028012" y="5464200"/>
            <a:ext cx="125413" cy="8096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44" name="Line 1073"/>
          <p:cNvSpPr>
            <a:spLocks noChangeShapeType="1"/>
          </p:cNvSpPr>
          <p:nvPr/>
        </p:nvSpPr>
        <p:spPr bwMode="auto">
          <a:xfrm flipH="1">
            <a:off x="7775600" y="5486425"/>
            <a:ext cx="252412" cy="2016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045" name="Text Box 1075"/>
          <p:cNvSpPr txBox="1">
            <a:spLocks noChangeArrowheads="1"/>
          </p:cNvSpPr>
          <p:nvPr/>
        </p:nvSpPr>
        <p:spPr bwMode="auto">
          <a:xfrm>
            <a:off x="7380312" y="4691087"/>
            <a:ext cx="16605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Medipix2/Timepix</a:t>
            </a:r>
            <a:endParaRPr lang="fr-FR" sz="1400" b="1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6" name="TextBox 1045"/>
          <p:cNvSpPr txBox="1"/>
          <p:nvPr/>
        </p:nvSpPr>
        <p:spPr>
          <a:xfrm>
            <a:off x="785315" y="6351711"/>
            <a:ext cx="74590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ILC-TPC: Ultimate Gas-Silicon Detector Integration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47" name="Text Box 42"/>
          <p:cNvSpPr txBox="1">
            <a:spLocks noChangeArrowheads="1"/>
          </p:cNvSpPr>
          <p:nvPr/>
        </p:nvSpPr>
        <p:spPr bwMode="auto">
          <a:xfrm>
            <a:off x="4788024" y="3573016"/>
            <a:ext cx="401424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First studies of MPGDs with Medipix2: 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M. Campbell et al, NIMA 540, 295 (2005).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M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.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Chefdeville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 et al, NIMA556(2006) 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490</a:t>
            </a:r>
          </a:p>
          <a:p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(NIKHEF-</a:t>
            </a:r>
            <a:r>
              <a:rPr lang="en-US" sz="1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Saclay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-CERN- Univ. </a:t>
            </a:r>
            <a:r>
              <a:rPr lang="en-US" sz="1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Twente</a:t>
            </a:r>
            <a:r>
              <a:rPr lang="en-US" sz="1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/MESA+)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860" grpId="0" animBg="1"/>
      <p:bldP spid="861" grpId="0" animBg="1"/>
      <p:bldP spid="863" grpId="0" animBg="1"/>
      <p:bldP spid="864" grpId="0" animBg="1"/>
      <p:bldP spid="913" grpId="0"/>
      <p:bldP spid="914" grpId="0"/>
      <p:bldP spid="917" grpId="0"/>
      <p:bldP spid="918" grpId="0"/>
      <p:bldP spid="1037" grpId="0" animBg="1"/>
      <p:bldP spid="1043" grpId="0" animBg="1"/>
      <p:bldP spid="1044" grpId="0" animBg="1"/>
      <p:bldP spid="1045" grpId="0" animBg="1"/>
      <p:bldP spid="10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115863"/>
            <a:ext cx="748883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259632" y="216793"/>
            <a:ext cx="6624736" cy="33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Finding and Track Segments (I)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58096"/>
            <a:ext cx="7776864" cy="406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3568" y="692697"/>
            <a:ext cx="77768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 cluster from the pixels with “discontinuity” &lt; 40 pixels (each cluster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should contain &gt; 12 pixels)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Calculate the linear regression with all points in the cluster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dotted line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Calculate residuals from the red line to each point (if &gt; 80 % the points are within 20 pixels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this is the “track segment” !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4288" y="277163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115863"/>
            <a:ext cx="748883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259632" y="216793"/>
            <a:ext cx="6624736" cy="33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Finding and Track Segments (II)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692696"/>
            <a:ext cx="4320479" cy="2880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67544" y="1484784"/>
            <a:ext cx="3886200" cy="4572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187624" y="1924050"/>
            <a:ext cx="457200" cy="6858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713031"/>
            <a:ext cx="4320480" cy="3100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411759" y="1988840"/>
            <a:ext cx="288031" cy="216024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827584" y="2564904"/>
            <a:ext cx="504056" cy="302433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4596754" y="692696"/>
            <a:ext cx="44397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incident angles of track segments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segments within +/-10 degrees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(electron beam is in the horizontal direction)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2" y="3744416"/>
            <a:ext cx="4499992" cy="3068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04047" y="2321585"/>
            <a:ext cx="3028393" cy="132343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Number of segments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per reconstructed track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(most tracks consists of </a:t>
            </a: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2-3 segments): 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7736" y="191683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195736" y="115863"/>
            <a:ext cx="48245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555776" y="188640"/>
            <a:ext cx="403244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Track Reconstruction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7920880" cy="45067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19672" y="4725144"/>
            <a:ext cx="3641725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= ax +b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417.558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-0.021984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421.54  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-0.0199386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428.789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-0.0341787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431.063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-0.0362019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571999" y="2204864"/>
            <a:ext cx="3168351" cy="230425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36512" y="727536"/>
            <a:ext cx="90719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 track from track segments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(if more than 2 segments):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Apply data quality cuts to make sure all segments correspond to a given track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Perform a linear regression for all pixels on a track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reconstructed track (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blue dotted line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7496" y="2276872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1166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835696" y="44624"/>
            <a:ext cx="547260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411760" y="117401"/>
            <a:ext cx="439248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Track Reconstruction: Residuals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7504" y="620688"/>
            <a:ext cx="8964488" cy="172819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unbiased estimate of the single point resolution: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Sqrt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fit to all pixels and calculate the distance between each pixel and the position </a:t>
            </a: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point of closest approach along the fitted track: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 fit, when 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pixels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included in the track fit 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 fit, omitting pixel under consideration from the track fit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34948"/>
            <a:ext cx="7677869" cy="423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596336" y="3140968"/>
            <a:ext cx="720080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/>
          <p:cNvCxnSpPr>
            <a:stCxn id="9" idx="5"/>
            <a:endCxn id="12" idx="0"/>
          </p:cNvCxnSpPr>
          <p:nvPr/>
        </p:nvCxnSpPr>
        <p:spPr>
          <a:xfrm>
            <a:off x="8210963" y="3263893"/>
            <a:ext cx="187455" cy="1317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2360" y="4581128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number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pixels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18864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57"/>
          <p:cNvSpPr>
            <a:spLocks noChangeArrowheads="1"/>
          </p:cNvSpPr>
          <p:nvPr/>
        </p:nvSpPr>
        <p:spPr bwMode="auto">
          <a:xfrm>
            <a:off x="1115616" y="44624"/>
            <a:ext cx="691276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058"/>
          <p:cNvSpPr>
            <a:spLocks noChangeArrowheads="1" noChangeShapeType="1" noTextEdit="1"/>
          </p:cNvSpPr>
          <p:nvPr/>
        </p:nvSpPr>
        <p:spPr bwMode="auto">
          <a:xfrm>
            <a:off x="1619672" y="189409"/>
            <a:ext cx="590465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Test-Beam: Track Residuals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772" y="623590"/>
            <a:ext cx="8098692" cy="107721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Summary of residuals (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sqrt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1*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2)) for different Z-coordinates: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(corresponds to the different positions of electron beam </a:t>
            </a:r>
          </a:p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passing through the Large Prototype TPC)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95172"/>
            <a:ext cx="8426199" cy="494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56376" y="1166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51520" y="188640"/>
            <a:ext cx="8640960" cy="13681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539552" y="314647"/>
            <a:ext cx="8136904" cy="1170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Test-Beam: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endParaRPr lang="en-US" sz="2400" kern="10" dirty="0" smtClean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Track Residuals as a function of Z 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(Large Prototype TPC)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33" y="1988841"/>
            <a:ext cx="4555734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18778" y="206084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7" y="1988840"/>
            <a:ext cx="4392488" cy="31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600" y="206084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827584" y="2708920"/>
            <a:ext cx="165618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/>
          <p:cNvCxnSpPr>
            <a:stCxn id="9" idx="4"/>
          </p:cNvCxnSpPr>
          <p:nvPr/>
        </p:nvCxnSpPr>
        <p:spPr>
          <a:xfrm>
            <a:off x="1655676" y="3429000"/>
            <a:ext cx="756084" cy="2016224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83768" y="5373216"/>
            <a:ext cx="5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low statistics, behavior needs to be understood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63888" y="1988840"/>
            <a:ext cx="720080" cy="1872208"/>
          </a:xfrm>
          <a:prstGeom prst="ellipse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283968" y="2780928"/>
            <a:ext cx="576064" cy="0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19744" y="16195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Chaus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reiburg\Octopuce\P10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6977"/>
            <a:ext cx="4320480" cy="289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57"/>
          <p:cNvSpPr>
            <a:spLocks noChangeArrowheads="1"/>
          </p:cNvSpPr>
          <p:nvPr/>
        </p:nvSpPr>
        <p:spPr bwMode="auto">
          <a:xfrm>
            <a:off x="1547664" y="44450"/>
            <a:ext cx="590465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058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61662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History: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Octopuce”s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Readout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 descr="Level_1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464496" cy="29762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81904"/>
            <a:ext cx="4320480" cy="313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496" y="3674055"/>
            <a:ext cx="4752528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2010:  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Saclay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“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Octopuce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” (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/MM)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Module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 studied in lab at DESY test-beam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CC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2013: NIKHEF “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Octopuce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”(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/MM): </a:t>
            </a:r>
          </a:p>
          <a:p>
            <a:r>
              <a:rPr lang="en-US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some problems with shorts &amp; readout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2013: Bonn 2 “</a:t>
            </a:r>
            <a:r>
              <a:rPr lang="en-US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Octopuce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” Modules </a:t>
            </a:r>
          </a:p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  (Ingrid/MM) and 3-GEM 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studied with SRS Readout at DESY Test-Beam in April 2013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908720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aclay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980728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aclay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458112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2348880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X-Rays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79512" y="44450"/>
            <a:ext cx="856895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835292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Two Bonn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Octopuce”s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(Triple-GEM &amp; MM /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) Studies at DESY Test-Beam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2" y="548680"/>
            <a:ext cx="4499992" cy="3254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5004048" y="3212976"/>
            <a:ext cx="36004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12160" y="2780928"/>
            <a:ext cx="197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Timepix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ASICs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933056"/>
            <a:ext cx="5386512" cy="292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31683" y="3923764"/>
            <a:ext cx="48883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MM/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Track Reconstruction: Residuals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4509120"/>
            <a:ext cx="3235181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Studies in LCTPC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Prorotype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: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Different magnetic fields</a:t>
            </a: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  (0 and 1 T)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Different drift fields</a:t>
            </a:r>
            <a:endParaRPr lang="fr-FR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0" name="Picture 9" descr="frame0022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4499992" cy="31683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67544" y="3140968"/>
            <a:ext cx="338437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9632" y="2708920"/>
            <a:ext cx="197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Timepix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ASICs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1268760"/>
            <a:ext cx="14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Triple-GEM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1412776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MM/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755576" y="44450"/>
            <a:ext cx="756084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200800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Bonn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(MM /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) Studies at DESY Test-Beam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620688"/>
          <a:ext cx="5868144" cy="2906712"/>
        </p:xfrm>
        <a:graphic>
          <a:graphicData uri="http://schemas.openxmlformats.org/presentationml/2006/ole">
            <p:oleObj spid="_x0000_s1026" r:id="rId3" imgW="14239800" imgH="5599080" progId="">
              <p:embed/>
            </p:oleObj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24128" y="620688"/>
            <a:ext cx="3347864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 = 1 T; E = 230 V/cm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Theoretical </a:t>
            </a: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limit: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σ = </a:t>
            </a:r>
            <a:r>
              <a:rPr lang="en-US" sz="2200" b="1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Dt√z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Dt</a:t>
            </a: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= 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106 (</a:t>
            </a:r>
            <a:r>
              <a:rPr lang="en-US" sz="2200" b="1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Magboltz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1" y="3612702"/>
          <a:ext cx="5868144" cy="3245298"/>
        </p:xfrm>
        <a:graphic>
          <a:graphicData uri="http://schemas.openxmlformats.org/presentationml/2006/ole">
            <p:oleObj spid="_x0000_s1027" r:id="rId4" imgW="9418320" imgH="5090760" progId="">
              <p:embed/>
            </p:oleObj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24128" y="5013176"/>
            <a:ext cx="3347864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 = 0 T; E = 230 V/cm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Theoretical </a:t>
            </a: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limit: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σ = </a:t>
            </a:r>
            <a:r>
              <a:rPr lang="en-US" sz="2200" b="1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Dt√z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err="1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Dt</a:t>
            </a:r>
            <a:r>
              <a:rPr lang="en-US" sz="2200" b="1" dirty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= 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320 (</a:t>
            </a:r>
            <a:r>
              <a:rPr lang="en-US" sz="2200" b="1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Magboltz</a:t>
            </a:r>
            <a:r>
              <a:rPr lang="en-US" sz="2200" b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  <a:endParaRPr lang="en-US" sz="2200" b="1" dirty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704" y="2060848"/>
            <a:ext cx="1853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From fit (exp.):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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0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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157.3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Dt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   = 100.3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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Symbol" pitchFamily="16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2" y="5229200"/>
            <a:ext cx="1853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From fit (exp.):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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0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~ 0</a:t>
            </a: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Bitstream Vera Sans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Dt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itstream Vera Sans" charset="0"/>
              </a:rPr>
              <a:t>   = 304.6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6" charset="2"/>
              </a:rPr>
              <a:t>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Symbol" pitchFamily="16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5713" y="2996952"/>
            <a:ext cx="20147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in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MAFALDA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FRAMEWORK: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755576" y="44451"/>
            <a:ext cx="7560840" cy="4322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6768752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Pixel Readout for LC TPC: Present and Future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08" y="692696"/>
            <a:ext cx="8964488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Short-Term Plans: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Improve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SU8-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based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« 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« structure (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less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dead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area,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higher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yield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protection)</a:t>
            </a:r>
            <a:endParaRPr lang="en-US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</a:t>
            </a:r>
            <a:r>
              <a:rPr lang="fr-FR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B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etter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understand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and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improve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field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distortion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issues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the « 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InGrid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 » plane</a:t>
            </a:r>
          </a:p>
          <a:p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(in between chips and at the borders of the </a:t>
            </a:r>
            <a:r>
              <a:rPr lang="en-US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Octopuce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);</a:t>
            </a:r>
          </a:p>
          <a:p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Develop simulation chain 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to 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compare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momentum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resolution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double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track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resolution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,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dE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/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dx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and pattern recognition to pad-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based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readout</a:t>
            </a:r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and to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optimize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the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geometry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(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e.g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.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minimize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the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needed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chip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coverage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;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improve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electric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field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between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chips and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at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the chip </a:t>
            </a:r>
            <a:r>
              <a:rPr lang="fr-FR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borders</a:t>
            </a:r>
            <a:r>
              <a:rPr lang="fr-FR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Long-Term Plans: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Improved chip functionality  Timepix3  transfer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process to Timepix3</a:t>
            </a:r>
          </a:p>
          <a:p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Adapted readout system  high-speed SRS readout for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Timepix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(3)(8 &amp;100 chips);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Improved mass production of </a:t>
            </a:r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InGrids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 in collaboration with IZM, Berlin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Work on more realistic cooling and power pulsing;</a:t>
            </a:r>
          </a:p>
          <a:p>
            <a:pPr>
              <a:buFont typeface="Wingdings" pitchFamily="2" charset="2"/>
              <a:buChar char="Ø"/>
            </a:pP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D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evelop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a 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backside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connection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technology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</a:t>
            </a:r>
            <a:r>
              <a:rPr lang="fr-FR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both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for LV/data and for the HV;</a:t>
            </a:r>
            <a:endParaRPr lang="en-US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102059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pixel can be set to: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TOT ≈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TIME  = Time between hit and shutter end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508104" y="4058686"/>
            <a:ext cx="3527946" cy="27546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988974" y="4149080"/>
            <a:ext cx="27594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Concept: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3" descr="SiO2_etchin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509120"/>
            <a:ext cx="170004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4" descr="pictur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77072"/>
            <a:ext cx="3648405" cy="273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81544" y="5661248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Layer (few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9872" y="4581128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1880" y="4921423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 - 80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10777"/>
            <a:ext cx="3995935" cy="24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24328" y="1711841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Si3N4)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4328" y="2431921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SU8)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96" y="1340768"/>
            <a:ext cx="2592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Bump bond pads for Si-pixel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-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Medipix2 (256 × 256 pixels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size 55 × 55 μm2) 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 </a:t>
            </a:r>
          </a:p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charge collection pads.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570166"/>
            <a:ext cx="8913017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3D Gaseous Pixel Detector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2D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(CMOS pixel chip readout)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x 1D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(drift time)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057"/>
          <p:cNvSpPr>
            <a:spLocks noChangeArrowheads="1"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WordArt 1058"/>
          <p:cNvSpPr>
            <a:spLocks noChangeArrowheads="1" noChangeShapeType="1" noTextEdit="1"/>
          </p:cNvSpPr>
          <p:nvPr/>
        </p:nvSpPr>
        <p:spPr bwMode="auto">
          <a:xfrm>
            <a:off x="216024" y="116632"/>
            <a:ext cx="874846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Integrated Electronics: Pixel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Readout of Micro-Pattern 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44008" y="961564"/>
            <a:ext cx="4488729" cy="523220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Through POST-PROCESSING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INTEGRATE</a:t>
            </a:r>
          </a:p>
          <a:p>
            <a:pPr algn="ctr"/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directly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top of CMOS 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chip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1268760"/>
            <a:ext cx="1935436" cy="2160240"/>
            <a:chOff x="5048250" y="3987800"/>
            <a:chExt cx="2827338" cy="2616200"/>
          </a:xfrm>
        </p:grpSpPr>
        <p:pic>
          <p:nvPicPr>
            <p:cNvPr id="20" name="Picture 4" descr="DSC00757"/>
            <p:cNvPicPr>
              <a:picLocks noChangeAspect="1" noChangeArrowheads="1"/>
            </p:cNvPicPr>
            <p:nvPr/>
          </p:nvPicPr>
          <p:blipFill>
            <a:blip r:embed="rId6" cstate="print"/>
            <a:srcRect l="26813" t="34938" r="46219" b="30438"/>
            <a:stretch>
              <a:fillRect/>
            </a:stretch>
          </p:blipFill>
          <p:spPr bwMode="auto">
            <a:xfrm>
              <a:off x="5048250" y="3987800"/>
              <a:ext cx="2827338" cy="261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9" descr="DSCN11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9363" y="5808663"/>
              <a:ext cx="1090612" cy="784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216650" y="5332413"/>
              <a:ext cx="182563" cy="1158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5856288" y="5454650"/>
              <a:ext cx="365125" cy="290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288" y="61913"/>
            <a:ext cx="8497887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1188" y="188913"/>
            <a:ext cx="80486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"InGrid" Detector: Single Electron Response and Discharges</a:t>
            </a:r>
            <a:endParaRPr lang="fr-FR" sz="24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6" descr="55FeHigh_10us_340V_2kV_Time_25mm_Animation_slo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349500"/>
            <a:ext cx="4392613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7088" y="4581525"/>
            <a:ext cx="93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</a:t>
            </a:r>
            <a:r>
              <a:rPr lang="en-US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95600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950" y="692150"/>
            <a:ext cx="4284663" cy="155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Observe electrons (~220) from an </a:t>
            </a:r>
            <a:b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X-ray (5.9 keV) conversion one by one and count them </a:t>
            </a:r>
            <a:b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 micro-TPC (6 cm drift)</a:t>
            </a:r>
            <a:b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/>
            </a:r>
            <a:br>
              <a:rPr lang="en-CA" sz="1600" b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CA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sym typeface="Wingdings" pitchFamily="2" charset="2"/>
              </a:rPr>
              <a:t> </a:t>
            </a:r>
            <a:r>
              <a:rPr lang="en-CA" sz="16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Study single electron response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250825" y="2997200"/>
            <a:ext cx="30241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7175" y="306863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1.5 cm</a:t>
            </a:r>
            <a:endParaRPr lang="fr-F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16013" y="6308725"/>
            <a:ext cx="27130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Colas, RD51 Collab. Meet., </a:t>
            </a:r>
          </a:p>
          <a:p>
            <a:pPr>
              <a:defRPr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Jun.16-17, 2009, WG2 Meeting</a:t>
            </a:r>
            <a:endParaRPr lang="fr-FR" sz="1400" b="1" i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500563" y="692150"/>
            <a:ext cx="45720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Provoke discharges by introducing small amount of Thorium in the </a:t>
            </a:r>
            <a:r>
              <a:rPr lang="en-US" sz="16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Ar</a:t>
            </a:r>
            <a:r>
              <a:rPr lang="en-US" sz="1600" b="1" dirty="0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gas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Thorium decays to Radon 222 which emits 2 alphas of 6.3 &amp; 6.8 </a:t>
            </a:r>
            <a:r>
              <a:rPr lang="en-US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MeV</a:t>
            </a:r>
            <a:endParaRPr lang="en-US" sz="1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sym typeface="Wingdings" pitchFamily="2" charset="2"/>
              </a:rPr>
              <a:t>Chips survive thousands of discharges</a:t>
            </a:r>
            <a:endParaRPr lang="en-US" sz="1600" u="sng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12" name="Picture 14" descr="discharg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63" y="2349500"/>
            <a:ext cx="45704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526088" y="6308725"/>
            <a:ext cx="2862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 Fransen, RD51 Collab. Meet.,</a:t>
            </a:r>
          </a:p>
          <a:p>
            <a:pPr>
              <a:defRPr/>
            </a:pPr>
            <a:r>
              <a:rPr lang="en-US" sz="1400" b="1" i="1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Oct.13-15, 2008, WG2 Meeting</a:t>
            </a:r>
            <a:endParaRPr lang="fr-FR" sz="1400" b="1" i="1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5373216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aclay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0" y="530120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NIKHEF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TimepixISO_c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04" y="620688"/>
            <a:ext cx="3715592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dapdc5\Manip\Micromegas\52_Sauvegarde CAO\Paul Colas\Boite Medipix\Images\Ensemble boite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7" r="6795"/>
          <a:stretch/>
        </p:blipFill>
        <p:spPr bwMode="auto">
          <a:xfrm>
            <a:off x="5364088" y="4159256"/>
            <a:ext cx="3672408" cy="2698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39552" y="836712"/>
            <a:ext cx="3939668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micro-TPC boxes have been built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endParaRPr lang="en-US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distance in micro-TPC (~ 10 cm) </a:t>
            </a:r>
          </a:p>
          <a:p>
            <a:pPr algn="l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large enough to allow study of single </a:t>
            </a:r>
          </a:p>
          <a:p>
            <a:pPr algn="l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response from Fe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20120203_105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636913"/>
            <a:ext cx="5148065" cy="4221088"/>
          </a:xfrm>
          <a:prstGeom prst="rect">
            <a:avLst/>
          </a:prstGeom>
        </p:spPr>
      </p:pic>
      <p:sp>
        <p:nvSpPr>
          <p:cNvPr id="6" name="Rectangle 1057"/>
          <p:cNvSpPr>
            <a:spLocks noChangeArrowheads="1"/>
          </p:cNvSpPr>
          <p:nvPr/>
        </p:nvSpPr>
        <p:spPr bwMode="auto">
          <a:xfrm>
            <a:off x="1979712" y="44624"/>
            <a:ext cx="468052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WordArt 1058"/>
          <p:cNvSpPr>
            <a:spLocks noChangeArrowheads="1" noChangeShapeType="1" noTextEdit="1"/>
          </p:cNvSpPr>
          <p:nvPr/>
        </p:nvSpPr>
        <p:spPr bwMode="auto">
          <a:xfrm>
            <a:off x="2195736" y="116632"/>
            <a:ext cx="4104456" cy="360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Micro-TPC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645333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987824" y="5157192"/>
            <a:ext cx="1296144" cy="129614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3347864" y="4221088"/>
            <a:ext cx="432048" cy="936104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3923928" y="4509120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Micro-TPC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6159" y="2852936"/>
            <a:ext cx="55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endParaRPr lang="fr-FR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95736" y="3068960"/>
            <a:ext cx="720080" cy="7200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l_frame_with_nois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163482"/>
            <a:ext cx="3312368" cy="2649894"/>
          </a:xfrm>
          <a:prstGeom prst="rect">
            <a:avLst/>
          </a:prstGeom>
        </p:spPr>
      </p:pic>
      <p:sp>
        <p:nvSpPr>
          <p:cNvPr id="3" name="Rectangle 1057"/>
          <p:cNvSpPr>
            <a:spLocks noChangeArrowheads="1"/>
          </p:cNvSpPr>
          <p:nvPr/>
        </p:nvSpPr>
        <p:spPr bwMode="auto">
          <a:xfrm>
            <a:off x="683568" y="44624"/>
            <a:ext cx="792088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058"/>
          <p:cNvSpPr>
            <a:spLocks noChangeArrowheads="1" noChangeShapeType="1" noTextEdit="1"/>
          </p:cNvSpPr>
          <p:nvPr/>
        </p:nvSpPr>
        <p:spPr bwMode="auto">
          <a:xfrm>
            <a:off x="1115616" y="116632"/>
            <a:ext cx="7128792" cy="360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Studies of IZM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InGrid”s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in the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micro-TPC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3608" y="611977"/>
            <a:ext cx="705678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Studies of acceptance tests of newly produced “</a:t>
            </a:r>
            <a:r>
              <a:rPr lang="en-US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InGrids</a:t>
            </a:r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”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t="15591" b="-15570"/>
          <a:stretch>
            <a:fillRect/>
          </a:stretch>
        </p:blipFill>
        <p:spPr bwMode="auto">
          <a:xfrm>
            <a:off x="107505" y="980728"/>
            <a:ext cx="4176463" cy="3611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 descr="Integral_frame_without_nois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221088"/>
            <a:ext cx="3136074" cy="2636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3968" y="1700808"/>
            <a:ext cx="47965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See O.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Bezshyyko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talk  simulation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of “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” performance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in micro-TPC and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and comparison with 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with experimental measurements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9749" y="4365104"/>
            <a:ext cx="156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 ring issue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micro-TPC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87824" y="4581128"/>
            <a:ext cx="1008112" cy="14401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1920" y="5157192"/>
            <a:ext cx="180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noise and/or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discharges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75856" y="5373216"/>
            <a:ext cx="864096" cy="14401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23928" y="6093296"/>
            <a:ext cx="148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local grid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835696" y="5877272"/>
            <a:ext cx="2160240" cy="50405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395536" y="44450"/>
            <a:ext cx="84249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611560" y="116632"/>
            <a:ext cx="8064896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’ Technology and “Driving” Developments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" name="Picture 11" descr="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94" y="937592"/>
            <a:ext cx="3609910" cy="27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3x3_ 0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149080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637134" y="539969"/>
            <a:ext cx="55755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2011: Major Step Forward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Production on a wafer level (107 chips)</a:t>
            </a:r>
            <a:endParaRPr lang="de-D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3" descr="photos 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24744"/>
            <a:ext cx="4392488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512" y="600943"/>
            <a:ext cx="353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2005: Single “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Production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645024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2009: “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Production on a </a:t>
            </a:r>
          </a:p>
          <a:p>
            <a:pPr algn="ctr"/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 x 3 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Matrix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5" descr="Ingrid 5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861048"/>
            <a:ext cx="3096344" cy="23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ingrid 3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433" y="4445496"/>
            <a:ext cx="3217071" cy="241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672"/>
            <a:ext cx="9108504" cy="684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3051"/>
            <a:ext cx="9108504" cy="681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1669</Words>
  <Application>Microsoft Office PowerPoint</Application>
  <PresentationFormat>On-screen Show (4:3)</PresentationFormat>
  <Paragraphs>351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mtitov</dc:creator>
  <cp:lastModifiedBy>mtitov</cp:lastModifiedBy>
  <cp:revision>156</cp:revision>
  <dcterms:created xsi:type="dcterms:W3CDTF">2012-10-20T12:56:53Z</dcterms:created>
  <dcterms:modified xsi:type="dcterms:W3CDTF">2013-05-23T07:25:44Z</dcterms:modified>
</cp:coreProperties>
</file>