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62"/>
  </p:notesMasterIdLst>
  <p:handoutMasterIdLst>
    <p:handoutMasterId r:id="rId63"/>
  </p:handoutMasterIdLst>
  <p:sldIdLst>
    <p:sldId id="256" r:id="rId3"/>
    <p:sldId id="300" r:id="rId4"/>
    <p:sldId id="297" r:id="rId5"/>
    <p:sldId id="304" r:id="rId6"/>
    <p:sldId id="314" r:id="rId7"/>
    <p:sldId id="315" r:id="rId8"/>
    <p:sldId id="323" r:id="rId9"/>
    <p:sldId id="308" r:id="rId10"/>
    <p:sldId id="301" r:id="rId11"/>
    <p:sldId id="302" r:id="rId12"/>
    <p:sldId id="299" r:id="rId13"/>
    <p:sldId id="305" r:id="rId14"/>
    <p:sldId id="303" r:id="rId15"/>
    <p:sldId id="307" r:id="rId16"/>
    <p:sldId id="324" r:id="rId17"/>
    <p:sldId id="309" r:id="rId18"/>
    <p:sldId id="310" r:id="rId19"/>
    <p:sldId id="326" r:id="rId20"/>
    <p:sldId id="336" r:id="rId21"/>
    <p:sldId id="316" r:id="rId22"/>
    <p:sldId id="318" r:id="rId23"/>
    <p:sldId id="311" r:id="rId24"/>
    <p:sldId id="317" r:id="rId25"/>
    <p:sldId id="319" r:id="rId26"/>
    <p:sldId id="275" r:id="rId27"/>
    <p:sldId id="329" r:id="rId28"/>
    <p:sldId id="313" r:id="rId29"/>
    <p:sldId id="330" r:id="rId30"/>
    <p:sldId id="265" r:id="rId31"/>
    <p:sldId id="277" r:id="rId32"/>
    <p:sldId id="331" r:id="rId33"/>
    <p:sldId id="276" r:id="rId34"/>
    <p:sldId id="278" r:id="rId35"/>
    <p:sldId id="280" r:id="rId36"/>
    <p:sldId id="281" r:id="rId37"/>
    <p:sldId id="283" r:id="rId38"/>
    <p:sldId id="284" r:id="rId39"/>
    <p:sldId id="282" r:id="rId40"/>
    <p:sldId id="285" r:id="rId41"/>
    <p:sldId id="287" r:id="rId42"/>
    <p:sldId id="288" r:id="rId43"/>
    <p:sldId id="289" r:id="rId44"/>
    <p:sldId id="325" r:id="rId45"/>
    <p:sldId id="327" r:id="rId46"/>
    <p:sldId id="321" r:id="rId47"/>
    <p:sldId id="322" r:id="rId48"/>
    <p:sldId id="335" r:id="rId49"/>
    <p:sldId id="328" r:id="rId50"/>
    <p:sldId id="332" r:id="rId51"/>
    <p:sldId id="292" r:id="rId52"/>
    <p:sldId id="293" r:id="rId53"/>
    <p:sldId id="279" r:id="rId54"/>
    <p:sldId id="290" r:id="rId55"/>
    <p:sldId id="291" r:id="rId56"/>
    <p:sldId id="296" r:id="rId57"/>
    <p:sldId id="294" r:id="rId58"/>
    <p:sldId id="298" r:id="rId59"/>
    <p:sldId id="334" r:id="rId60"/>
    <p:sldId id="333" r:id="rId6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AD0707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 autoAdjust="0"/>
    <p:restoredTop sz="94622" autoAdjust="0"/>
  </p:normalViewPr>
  <p:slideViewPr>
    <p:cSldViewPr showGuides="1">
      <p:cViewPr>
        <p:scale>
          <a:sx n="60" d="100"/>
          <a:sy n="60" d="100"/>
        </p:scale>
        <p:origin x="-432" y="-144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3206"/>
    </p:cViewPr>
  </p:sorterViewPr>
  <p:notesViewPr>
    <p:cSldViewPr showGuides="1">
      <p:cViewPr varScale="1">
        <p:scale>
          <a:sx n="52" d="100"/>
          <a:sy n="52" d="100"/>
        </p:scale>
        <p:origin x="-2726" y="-8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221E-83ED-4F6C-BA5F-3F9E6FDB6953}" type="datetimeFigureOut">
              <a:rPr lang="en-US"/>
              <a:t>5/23/2013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BEF8-5CDE-472B-839B-B8BB0C881006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53E5F-CE67-483C-A264-F17AC70E9CA2}" type="datetimeFigureOut">
              <a:rPr lang="en-US"/>
              <a:t>5/23/2013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8AFB-CB0D-4DFE-87B9-B4B0D0DE73C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BC41771-C996-4376-8771-E198E818402D}" type="slidenum">
              <a:rPr lang="en-US">
                <a:solidFill>
                  <a:srgbClr val="000000"/>
                </a:solidFill>
              </a:rPr>
              <a:pPr eaLnBrk="1" hangingPunct="1"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b="1" smtClean="0">
                <a:solidFill>
                  <a:srgbClr val="3333FF"/>
                </a:solidFill>
                <a:ea typeface="DejaVu Sans" charset="0"/>
                <a:cs typeface="DejaVu Sans" charset="0"/>
              </a:rPr>
              <a:t>Silicon detectors are used for the tracking system of ATLAS experiment.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219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fld id="{9BD0D58F-6559-47BE-9BAE-ADD951226DBA}" type="slidenum">
              <a:rPr lang="fr-FR"/>
              <a:pPr/>
              <a:t>44</a:t>
            </a:fld>
            <a:endParaRPr lang="fr-FR"/>
          </a:p>
        </p:txBody>
      </p:sp>
      <p:sp>
        <p:nvSpPr>
          <p:cNvPr id="150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5776"/>
            <a:ext cx="5487013" cy="4111751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R.Belhocine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3D305A-26CB-4327-AD1D-F8AAAF965477}" type="slidenum">
              <a:rPr lang="fr-FR" smtClean="0"/>
              <a:pPr/>
              <a:t>56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ED53EE1-38DE-4845-B38E-E0D16F63C639}" type="slidenum">
              <a:rPr lang="en-US">
                <a:solidFill>
                  <a:srgbClr val="000000"/>
                </a:solidFill>
              </a:rPr>
              <a:pPr eaLnBrk="1" hangingPunct="1"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1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b="1" smtClean="0">
                <a:solidFill>
                  <a:srgbClr val="3333FF"/>
                </a:solidFill>
                <a:ea typeface="DejaVu Sans" charset="0"/>
                <a:cs typeface="DejaVu Sans" charset="0"/>
              </a:rPr>
              <a:t>The charged particle passing through the sensor creates electron–hole pairs which will drift to the electrodes under a high electric field.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C8E07B7-AEA8-4BB1-96D1-C5B52328B1B8}" type="slidenum">
              <a:rPr lang="en-US">
                <a:solidFill>
                  <a:srgbClr val="000000"/>
                </a:solidFill>
              </a:rPr>
              <a:pPr eaLnBrk="1" hangingPunct="1"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86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F518B84-1041-45AF-9F35-3A8A1B3B2247}" type="slidenum">
              <a:rPr lang="en-US">
                <a:solidFill>
                  <a:srgbClr val="000000"/>
                </a:solidFill>
              </a:rPr>
              <a:pPr eaLnBrk="1" hangingPunct="1"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b="1" smtClean="0">
                <a:ea typeface="DejaVu Sans" charset="0"/>
                <a:cs typeface="DejaVu Sans" charset="0"/>
              </a:rPr>
              <a:t>Such detectors must be able to :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754C654-38AC-4726-9ED9-B37461989E19}" type="slidenum">
              <a:rPr lang="en-US">
                <a:solidFill>
                  <a:srgbClr val="000000"/>
                </a:solidFill>
              </a:rPr>
              <a:pPr eaLnBrk="1" hangingPunct="1"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3929BA4-BC71-4E60-BFCB-B46D4F44A4F7}" type="slidenum">
              <a:rPr lang="en-US">
                <a:solidFill>
                  <a:srgbClr val="000000"/>
                </a:solidFill>
              </a:rPr>
              <a:pPr eaLnBrk="1" hangingPunct="1"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b="1" smtClean="0">
                <a:ea typeface="DejaVu Sans" charset="0"/>
                <a:cs typeface="DejaVu Sans" charset="0"/>
              </a:rPr>
              <a:t>Several configurations of the planar pixel sensors are existing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FFD937E-B6E0-4057-BEC2-14AEBD1D37F3}" type="slidenum">
              <a:rPr lang="en-US">
                <a:solidFill>
                  <a:srgbClr val="000000"/>
                </a:solidFill>
              </a:rPr>
              <a:pPr eaLnBrk="1" hangingPunct="1"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b="1" smtClean="0">
                <a:ea typeface="DejaVu Sans" charset="0"/>
                <a:cs typeface="DejaVu Sans" charset="0"/>
              </a:rPr>
              <a:t>Different design configurations were tested in order to improve the sensor performances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0D514-80F7-4C1D-B646-A26A173B6A90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226E6-EFE0-4544-BCB8-C567B46FAE5C}" type="datetime1">
              <a:rPr lang="fr-FR" smtClean="0"/>
              <a:t>23/05/2013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406F9-C32E-4EFD-8248-7DC8A07C805F}" type="datetime1">
              <a:rPr lang="fr-FR" smtClean="0"/>
              <a:t>23/05/2013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C71DC-6914-4319-966F-13B5F0607DE8}" type="datetime1">
              <a:rPr lang="fr-FR" smtClean="0"/>
              <a:t>23/05/2013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441" y="128589"/>
            <a:ext cx="10963595" cy="14319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31/05/12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07E62-F80A-436B-87FA-89B798F1D79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590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F875-0B90-4983-81A2-460DDE7D4DE3}" type="datetime1">
              <a:rPr lang="fr-FR" smtClean="0"/>
              <a:t>23/05/2013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F0088-7094-4484-86D8-B24BEF9E2DE9}" type="datetime1">
              <a:rPr lang="fr-FR" smtClean="0"/>
              <a:t>23/05/2013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CF16-8835-4C36-B2E2-7A460905C941}" type="datetime1">
              <a:rPr lang="fr-FR" smtClean="0"/>
              <a:t>23/05/2013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9A88E-5609-4062-B38E-BBE778C5B5F0}" type="datetime1">
              <a:rPr lang="fr-FR" smtClean="0"/>
              <a:t>23/05/2013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AC0AD-9760-4295-B00E-2BF0B0108528}" type="datetime1">
              <a:rPr lang="fr-FR" smtClean="0"/>
              <a:t>23/05/2013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1BBF-CAB5-4A20-9FE2-A27306CC2E0A}" type="datetime1">
              <a:rPr lang="fr-FR" smtClean="0"/>
              <a:t>23/05/2013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19D9-8687-4F0F-AD95-4AB326602474}" type="datetime1">
              <a:rPr lang="fr-FR" smtClean="0"/>
              <a:t>23/05/2013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C557AD9-BE18-40DE-BFE0-340D553044B6}" type="datetime1">
              <a:rPr lang="fr-FR" smtClean="0"/>
              <a:t>23/05/2013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LAL Pixel Project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15.png"/><Relationship Id="rId7" Type="http://schemas.openxmlformats.org/officeDocument/2006/relationships/image" Target="../media/image1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4.wmf"/><Relationship Id="rId5" Type="http://schemas.openxmlformats.org/officeDocument/2006/relationships/image" Target="../media/image112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89012" y="533400"/>
            <a:ext cx="5943598" cy="251460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Overview of Atlas Pixel Project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7874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i="1" dirty="0" err="1" smtClean="0"/>
              <a:t>Abdenour</a:t>
            </a:r>
            <a:r>
              <a:rPr lang="en-US" i="1" dirty="0" smtClean="0"/>
              <a:t> Lounis</a:t>
            </a:r>
            <a:r>
              <a:rPr lang="en-US" i="1" u="sng" baseline="30000" dirty="0" smtClean="0"/>
              <a:t>1,2</a:t>
            </a:r>
            <a:endParaRPr lang="en-US" i="1" u="sng" baseline="300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r="3311"/>
          <a:stretch>
            <a:fillRect/>
          </a:stretch>
        </p:blipFill>
        <p:spPr bwMode="auto">
          <a:xfrm>
            <a:off x="455612" y="251902"/>
            <a:ext cx="2362200" cy="83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5" name="Picture 11" descr="cn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947" y="251902"/>
            <a:ext cx="927596" cy="86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6" name="Picture 12" descr="U-psu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15" y="251902"/>
            <a:ext cx="1477576" cy="81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37" name="Picture 13" descr="la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6"/>
          <a:stretch>
            <a:fillRect/>
          </a:stretch>
        </p:blipFill>
        <p:spPr bwMode="auto">
          <a:xfrm>
            <a:off x="7694612" y="251902"/>
            <a:ext cx="1400041" cy="86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7705" y="4571430"/>
            <a:ext cx="518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Meeting – 23 Mai 2013</a:t>
            </a:r>
            <a:endParaRPr lang="en-US" b="1" dirty="0"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30786" y="5326743"/>
            <a:ext cx="4611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Print" pitchFamily="2" charset="0"/>
                <a:ea typeface="BatangChe" pitchFamily="49" charset="-127"/>
              </a:rPr>
              <a:t>Laboratoire de L'accélérateur Linéaire </a:t>
            </a:r>
          </a:p>
          <a:p>
            <a:pPr marL="342900" indent="-342900">
              <a:buAutoNum type="arabicPeriod"/>
            </a:pPr>
            <a:r>
              <a:rPr lang="fr-F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Print" pitchFamily="2" charset="0"/>
                <a:ea typeface="BatangChe" pitchFamily="49" charset="-127"/>
              </a:rPr>
              <a:t>Université Paris-SUD XI</a:t>
            </a:r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Print" pitchFamily="2" charset="0"/>
              <a:ea typeface="BatangChe" pitchFamily="49" charset="-127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D702-A6C4-4409-B46C-DCA6AA5FECED}" type="datetime1">
              <a:rPr lang="fr-FR" smtClean="0"/>
              <a:t>23/05/2013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1BBF-CAB5-4A20-9FE2-A27306CC2E0A}" type="datetime1">
              <a:rPr lang="fr-FR" smtClean="0"/>
              <a:t>23/05/2013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10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52400"/>
            <a:ext cx="10058400" cy="6572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4212" y="5486400"/>
            <a:ext cx="647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Event display of a H -&gt; 2e2mu candidate event with m(4l) = 122.6 (123.9) </a:t>
            </a:r>
            <a:r>
              <a:rPr lang="en-US" sz="1600" dirty="0" err="1">
                <a:solidFill>
                  <a:schemeClr val="bg1"/>
                </a:solidFill>
              </a:rPr>
              <a:t>GeV</a:t>
            </a:r>
            <a:r>
              <a:rPr lang="en-US" sz="1600" dirty="0">
                <a:solidFill>
                  <a:schemeClr val="bg1"/>
                </a:solidFill>
              </a:rPr>
              <a:t> without (with) Z mass constraint. The masses of the lepton pairs are 87.9 </a:t>
            </a:r>
            <a:r>
              <a:rPr lang="en-US" sz="1600" dirty="0" err="1">
                <a:solidFill>
                  <a:schemeClr val="bg1"/>
                </a:solidFill>
              </a:rPr>
              <a:t>GeV</a:t>
            </a:r>
            <a:r>
              <a:rPr lang="en-US" sz="1600" dirty="0">
                <a:solidFill>
                  <a:schemeClr val="bg1"/>
                </a:solidFill>
              </a:rPr>
              <a:t> and 19.6 </a:t>
            </a:r>
            <a:r>
              <a:rPr lang="en-US" sz="1600" dirty="0" err="1">
                <a:solidFill>
                  <a:schemeClr val="bg1"/>
                </a:solidFill>
              </a:rPr>
              <a:t>GeV</a:t>
            </a:r>
            <a:r>
              <a:rPr lang="en-US" sz="1600" dirty="0">
                <a:solidFill>
                  <a:schemeClr val="bg1"/>
                </a:solidFill>
              </a:rPr>
              <a:t>. The event was recorded by ATLAS on 18-Jun-2012, </a:t>
            </a:r>
            <a:r>
              <a:rPr lang="en-US" sz="1600" dirty="0" smtClean="0">
                <a:solidFill>
                  <a:schemeClr val="bg1"/>
                </a:solidFill>
              </a:rPr>
              <a:t>11:07:47,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Muon</a:t>
            </a:r>
            <a:r>
              <a:rPr lang="en-US" sz="1600" dirty="0">
                <a:solidFill>
                  <a:schemeClr val="bg1"/>
                </a:solidFill>
              </a:rPr>
              <a:t> tracks are colored red, electron tracks and clusters in the </a:t>
            </a:r>
            <a:r>
              <a:rPr lang="en-US" sz="1600" dirty="0" err="1">
                <a:solidFill>
                  <a:schemeClr val="bg1"/>
                </a:solidFill>
              </a:rPr>
              <a:t>LAr</a:t>
            </a:r>
            <a:r>
              <a:rPr lang="en-US" sz="1600" dirty="0">
                <a:solidFill>
                  <a:schemeClr val="bg1"/>
                </a:solidFill>
              </a:rPr>
              <a:t> calorimeter are colored green. </a:t>
            </a:r>
          </a:p>
        </p:txBody>
      </p:sp>
    </p:spTree>
    <p:extLst>
      <p:ext uri="{BB962C8B-B14F-4D97-AF65-F5344CB8AC3E}">
        <p14:creationId xmlns:p14="http://schemas.microsoft.com/office/powerpoint/2010/main" val="354467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F875-0B90-4983-81A2-460DDE7D4DE3}" type="datetime1">
              <a:rPr lang="fr-FR" smtClean="0"/>
              <a:t>23/05/2013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11</a:t>
            </a:fld>
            <a:endParaRPr lang="fr-FR"/>
          </a:p>
        </p:txBody>
      </p:sp>
      <p:pic>
        <p:nvPicPr>
          <p:cNvPr id="14" name="Espace réservé du contenu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0"/>
            <a:ext cx="9371012" cy="6485521"/>
          </a:xfrm>
        </p:spPr>
      </p:pic>
      <p:sp>
        <p:nvSpPr>
          <p:cNvPr id="15" name="ZoneTexte 14"/>
          <p:cNvSpPr txBox="1"/>
          <p:nvPr/>
        </p:nvSpPr>
        <p:spPr>
          <a:xfrm>
            <a:off x="760412" y="5327471"/>
            <a:ext cx="6637138" cy="8002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early </a:t>
            </a:r>
            <a:r>
              <a:rPr lang="en-US" sz="1400" dirty="0">
                <a:solidFill>
                  <a:schemeClr val="bg1"/>
                </a:solidFill>
              </a:rPr>
              <a:t>7 </a:t>
            </a:r>
            <a:r>
              <a:rPr lang="en-US" sz="1400" dirty="0" err="1">
                <a:solidFill>
                  <a:schemeClr val="bg1"/>
                </a:solidFill>
              </a:rPr>
              <a:t>TeV</a:t>
            </a:r>
            <a:r>
              <a:rPr lang="en-US" sz="1400" dirty="0">
                <a:solidFill>
                  <a:schemeClr val="bg1"/>
                </a:solidFill>
              </a:rPr>
              <a:t> collision event with two reconstructed primary vertices (pileup),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collected </a:t>
            </a:r>
            <a:r>
              <a:rPr lang="en-US" sz="1400" dirty="0">
                <a:solidFill>
                  <a:schemeClr val="bg1"/>
                </a:solidFill>
              </a:rPr>
              <a:t>in the first 7 </a:t>
            </a:r>
            <a:r>
              <a:rPr lang="en-US" sz="1400" dirty="0" err="1">
                <a:solidFill>
                  <a:schemeClr val="bg1"/>
                </a:solidFill>
              </a:rPr>
              <a:t>TeV</a:t>
            </a:r>
            <a:r>
              <a:rPr lang="en-US" sz="1400" dirty="0">
                <a:solidFill>
                  <a:schemeClr val="bg1"/>
                </a:solidFill>
              </a:rPr>
              <a:t> fill on 30 March 2010. </a:t>
            </a:r>
            <a:r>
              <a:rPr lang="en-US" sz="1400" dirty="0" smtClean="0">
                <a:solidFill>
                  <a:schemeClr val="bg1"/>
                </a:solidFill>
              </a:rPr>
              <a:t>The </a:t>
            </a:r>
            <a:r>
              <a:rPr lang="en-US" sz="1400" dirty="0">
                <a:solidFill>
                  <a:schemeClr val="bg1"/>
                </a:solidFill>
              </a:rPr>
              <a:t>longitudinal distance between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the </a:t>
            </a:r>
            <a:r>
              <a:rPr lang="en-US" sz="1400" dirty="0">
                <a:solidFill>
                  <a:schemeClr val="bg1"/>
                </a:solidFill>
              </a:rPr>
              <a:t>vertices amounts to approximately 2.5 </a:t>
            </a:r>
            <a:r>
              <a:rPr lang="en-US" dirty="0"/>
              <a:t>cm. </a:t>
            </a:r>
          </a:p>
        </p:txBody>
      </p:sp>
    </p:spTree>
    <p:extLst>
      <p:ext uri="{BB962C8B-B14F-4D97-AF65-F5344CB8AC3E}">
        <p14:creationId xmlns:p14="http://schemas.microsoft.com/office/powerpoint/2010/main" val="42165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1BBF-CAB5-4A20-9FE2-A27306CC2E0A}" type="datetime1">
              <a:rPr lang="fr-FR" smtClean="0"/>
              <a:t>23/05/2013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12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99646" y="290205"/>
            <a:ext cx="61029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ook Antiqua" pitchFamily="18" charset="0"/>
              </a:rPr>
              <a:t>The situation is more</a:t>
            </a:r>
          </a:p>
          <a:p>
            <a:r>
              <a:rPr lang="en-US" sz="3200" dirty="0" smtClean="0">
                <a:latin typeface="Book Antiqua" pitchFamily="18" charset="0"/>
              </a:rPr>
              <a:t>Complicated with increasing the</a:t>
            </a:r>
          </a:p>
          <a:p>
            <a:r>
              <a:rPr lang="en-US" sz="3200" dirty="0" smtClean="0">
                <a:latin typeface="Book Antiqua" pitchFamily="18" charset="0"/>
              </a:rPr>
              <a:t>Number of pileup collision!!</a:t>
            </a:r>
            <a:endParaRPr lang="en-US" sz="3200" dirty="0">
              <a:latin typeface="Book Antiqua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1" y="25400"/>
            <a:ext cx="7917273" cy="6680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315324" y="457200"/>
            <a:ext cx="3873501" cy="45243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Book Antiqua" pitchFamily="18" charset="0"/>
              </a:rPr>
              <a:t>This is a pile-up event, in which </a:t>
            </a:r>
            <a:endParaRPr lang="en-US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separate </a:t>
            </a:r>
            <a:r>
              <a:rPr lang="en-US" dirty="0">
                <a:latin typeface="Book Antiqua" pitchFamily="18" charset="0"/>
              </a:rPr>
              <a:t>collisions </a:t>
            </a:r>
            <a:r>
              <a:rPr lang="en-US" dirty="0" smtClean="0">
                <a:latin typeface="Book Antiqua" pitchFamily="18" charset="0"/>
              </a:rPr>
              <a:t>occurred</a:t>
            </a:r>
          </a:p>
          <a:p>
            <a:r>
              <a:rPr lang="en-US" dirty="0" smtClean="0">
                <a:latin typeface="Book Antiqua" pitchFamily="18" charset="0"/>
              </a:rPr>
              <a:t> </a:t>
            </a:r>
            <a:r>
              <a:rPr lang="en-US" dirty="0">
                <a:latin typeface="Book Antiqua" pitchFamily="18" charset="0"/>
              </a:rPr>
              <a:t>(vertices at the </a:t>
            </a:r>
            <a:r>
              <a:rPr lang="en-US" dirty="0" smtClean="0">
                <a:latin typeface="Book Antiqua" pitchFamily="18" charset="0"/>
              </a:rPr>
              <a:t>dots) when </a:t>
            </a:r>
            <a:r>
              <a:rPr lang="en-US" dirty="0">
                <a:latin typeface="Book Antiqua" pitchFamily="18" charset="0"/>
              </a:rPr>
              <a:t>two </a:t>
            </a:r>
            <a:endParaRPr lang="en-US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bunches </a:t>
            </a:r>
            <a:r>
              <a:rPr lang="en-US" dirty="0">
                <a:latin typeface="Book Antiqua" pitchFamily="18" charset="0"/>
              </a:rPr>
              <a:t>of LHC protons </a:t>
            </a:r>
            <a:r>
              <a:rPr lang="en-US" dirty="0" smtClean="0">
                <a:latin typeface="Book Antiqua" pitchFamily="18" charset="0"/>
              </a:rPr>
              <a:t>crossed each other </a:t>
            </a:r>
            <a:r>
              <a:rPr lang="en-US" dirty="0">
                <a:latin typeface="Book Antiqua" pitchFamily="18" charset="0"/>
              </a:rPr>
              <a:t>inside ATLAS. </a:t>
            </a:r>
          </a:p>
          <a:p>
            <a:r>
              <a:rPr lang="en-US" dirty="0">
                <a:latin typeface="Book Antiqua" pitchFamily="18" charset="0"/>
              </a:rPr>
              <a:t>There are about 100 billion </a:t>
            </a:r>
            <a:r>
              <a:rPr lang="en-US" dirty="0" smtClean="0">
                <a:latin typeface="Book Antiqua" pitchFamily="18" charset="0"/>
              </a:rPr>
              <a:t>protons</a:t>
            </a:r>
          </a:p>
          <a:p>
            <a:r>
              <a:rPr lang="en-US" dirty="0" smtClean="0">
                <a:latin typeface="Book Antiqua" pitchFamily="18" charset="0"/>
              </a:rPr>
              <a:t> </a:t>
            </a:r>
            <a:r>
              <a:rPr lang="en-US" dirty="0">
                <a:latin typeface="Book Antiqua" pitchFamily="18" charset="0"/>
              </a:rPr>
              <a:t>in a bunch, so four collisions </a:t>
            </a:r>
            <a:r>
              <a:rPr lang="en-US" dirty="0" smtClean="0">
                <a:latin typeface="Book Antiqua" pitchFamily="18" charset="0"/>
              </a:rPr>
              <a:t>is</a:t>
            </a:r>
          </a:p>
          <a:p>
            <a:r>
              <a:rPr lang="en-US" dirty="0" smtClean="0">
                <a:latin typeface="Book Antiqua" pitchFamily="18" charset="0"/>
              </a:rPr>
              <a:t> </a:t>
            </a:r>
            <a:r>
              <a:rPr lang="en-US" dirty="0">
                <a:latin typeface="Book Antiqua" pitchFamily="18" charset="0"/>
              </a:rPr>
              <a:t>not all that many--except </a:t>
            </a:r>
          </a:p>
          <a:p>
            <a:r>
              <a:rPr lang="en-US" dirty="0">
                <a:latin typeface="Book Antiqua" pitchFamily="18" charset="0"/>
              </a:rPr>
              <a:t>that protons are incredibly small.</a:t>
            </a:r>
          </a:p>
          <a:p>
            <a:r>
              <a:rPr lang="en-US" dirty="0">
                <a:latin typeface="Book Antiqua" pitchFamily="18" charset="0"/>
              </a:rPr>
              <a:t> In fact, most protons miss each </a:t>
            </a:r>
            <a:endParaRPr lang="en-US" dirty="0" smtClean="0">
              <a:latin typeface="Book Antiqua" pitchFamily="18" charset="0"/>
            </a:endParaRPr>
          </a:p>
          <a:p>
            <a:r>
              <a:rPr lang="en-US" dirty="0" smtClean="0">
                <a:latin typeface="Book Antiqua" pitchFamily="18" charset="0"/>
              </a:rPr>
              <a:t>other </a:t>
            </a:r>
            <a:r>
              <a:rPr lang="en-US" dirty="0">
                <a:latin typeface="Book Antiqua" pitchFamily="18" charset="0"/>
              </a:rPr>
              <a:t>in a bunch crossing. </a:t>
            </a:r>
            <a:r>
              <a:rPr lang="en-US" dirty="0" smtClean="0">
                <a:latin typeface="Book Antiqua" pitchFamily="18" charset="0"/>
              </a:rPr>
              <a:t>Currently, there </a:t>
            </a:r>
            <a:r>
              <a:rPr lang="en-US" dirty="0">
                <a:latin typeface="Book Antiqua" pitchFamily="18" charset="0"/>
              </a:rPr>
              <a:t>are about four </a:t>
            </a:r>
            <a:r>
              <a:rPr lang="en-US" dirty="0" smtClean="0">
                <a:latin typeface="Book Antiqua" pitchFamily="18" charset="0"/>
              </a:rPr>
              <a:t>million bunch crossings per </a:t>
            </a:r>
            <a:r>
              <a:rPr lang="en-US" dirty="0">
                <a:latin typeface="Book Antiqua" pitchFamily="18" charset="0"/>
              </a:rPr>
              <a:t>second and this </a:t>
            </a:r>
            <a:r>
              <a:rPr lang="en-US" dirty="0" smtClean="0">
                <a:latin typeface="Book Antiqua" pitchFamily="18" charset="0"/>
              </a:rPr>
              <a:t>is being </a:t>
            </a:r>
            <a:r>
              <a:rPr lang="en-US" dirty="0">
                <a:latin typeface="Book Antiqua" pitchFamily="18" charset="0"/>
              </a:rPr>
              <a:t>increased the LHC ramps up</a:t>
            </a:r>
            <a:r>
              <a:rPr lang="en-US" dirty="0" smtClean="0">
                <a:latin typeface="Book Antiqua" pitchFamily="18" charset="0"/>
              </a:rPr>
              <a:t>.</a:t>
            </a:r>
          </a:p>
          <a:p>
            <a:r>
              <a:rPr lang="en-US" dirty="0" smtClean="0">
                <a:latin typeface="Book Antiqua" pitchFamily="18" charset="0"/>
              </a:rPr>
              <a:t> </a:t>
            </a:r>
            <a:endParaRPr lang="en-US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F875-0B90-4983-81A2-460DDE7D4DE3}" type="datetime1">
              <a:rPr lang="fr-FR" smtClean="0"/>
              <a:t>23/05/2013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13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8009467" cy="65532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106816" y="144601"/>
            <a:ext cx="4055021" cy="317009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Narrow" pitchFamily="34" charset="0"/>
              </a:rPr>
              <a:t>Candidate </a:t>
            </a:r>
            <a:r>
              <a:rPr lang="en-US" sz="2000" dirty="0">
                <a:latin typeface="Arial Narrow" pitchFamily="34" charset="0"/>
              </a:rPr>
              <a:t>Z boson event in the </a:t>
            </a:r>
            <a:endParaRPr lang="en-US" sz="2000" dirty="0" smtClean="0">
              <a:latin typeface="Arial Narrow" pitchFamily="34" charset="0"/>
            </a:endParaRPr>
          </a:p>
          <a:p>
            <a:r>
              <a:rPr lang="en-US" sz="2000" dirty="0" err="1" smtClean="0">
                <a:latin typeface="Arial Narrow" pitchFamily="34" charset="0"/>
              </a:rPr>
              <a:t>dimuon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decay with 20 </a:t>
            </a:r>
            <a:r>
              <a:rPr lang="en-US" sz="2000" dirty="0" smtClean="0">
                <a:latin typeface="Arial Narrow" pitchFamily="34" charset="0"/>
              </a:rPr>
              <a:t>reconstructed</a:t>
            </a:r>
          </a:p>
          <a:p>
            <a:r>
              <a:rPr lang="en-US" sz="2000" dirty="0">
                <a:latin typeface="Arial Narrow" pitchFamily="34" charset="0"/>
              </a:rPr>
              <a:t> vertices. This event was recorded on </a:t>
            </a:r>
            <a:endParaRPr lang="en-US" sz="2000" dirty="0" smtClean="0">
              <a:latin typeface="Arial Narrow" pitchFamily="34" charset="0"/>
            </a:endParaRPr>
          </a:p>
          <a:p>
            <a:r>
              <a:rPr lang="en-US" sz="2000" dirty="0" smtClean="0">
                <a:latin typeface="Arial Narrow" pitchFamily="34" charset="0"/>
              </a:rPr>
              <a:t>September 14th </a:t>
            </a:r>
            <a:r>
              <a:rPr lang="en-US" sz="2000" dirty="0">
                <a:latin typeface="Arial Narrow" pitchFamily="34" charset="0"/>
              </a:rPr>
              <a:t>and is typical for the </a:t>
            </a:r>
            <a:endParaRPr lang="en-US" sz="2000" dirty="0" smtClean="0">
              <a:latin typeface="Arial Narrow" pitchFamily="34" charset="0"/>
            </a:endParaRPr>
          </a:p>
          <a:p>
            <a:r>
              <a:rPr lang="en-US" sz="2000" dirty="0" smtClean="0">
                <a:latin typeface="Arial Narrow" pitchFamily="34" charset="0"/>
              </a:rPr>
              <a:t>2011 environment </a:t>
            </a:r>
            <a:r>
              <a:rPr lang="en-US" sz="2000" dirty="0">
                <a:latin typeface="Arial Narrow" pitchFamily="34" charset="0"/>
              </a:rPr>
              <a:t>with high pileup. </a:t>
            </a:r>
            <a:endParaRPr lang="en-US" sz="2000" dirty="0" smtClean="0">
              <a:latin typeface="Arial Narrow" pitchFamily="34" charset="0"/>
            </a:endParaRPr>
          </a:p>
          <a:p>
            <a:r>
              <a:rPr lang="en-US" sz="2000" dirty="0" smtClean="0">
                <a:latin typeface="Arial Narrow" pitchFamily="34" charset="0"/>
              </a:rPr>
              <a:t>For </a:t>
            </a:r>
            <a:r>
              <a:rPr lang="en-US" sz="2000" dirty="0">
                <a:latin typeface="Arial Narrow" pitchFamily="34" charset="0"/>
              </a:rPr>
              <a:t>this </a:t>
            </a:r>
            <a:r>
              <a:rPr lang="en-US" sz="2000" dirty="0" smtClean="0">
                <a:latin typeface="Arial Narrow" pitchFamily="34" charset="0"/>
              </a:rPr>
              <a:t>display </a:t>
            </a:r>
            <a:r>
              <a:rPr lang="en-US" sz="2000" dirty="0">
                <a:latin typeface="Arial Narrow" pitchFamily="34" charset="0"/>
              </a:rPr>
              <a:t>the track </a:t>
            </a:r>
            <a:r>
              <a:rPr lang="en-US" sz="2000" dirty="0" err="1">
                <a:latin typeface="Arial Narrow" pitchFamily="34" charset="0"/>
              </a:rPr>
              <a:t>p</a:t>
            </a:r>
            <a:r>
              <a:rPr lang="en-US" sz="2000" baseline="-25000" dirty="0" err="1">
                <a:latin typeface="Arial Narrow" pitchFamily="34" charset="0"/>
              </a:rPr>
              <a:t>T</a:t>
            </a:r>
            <a:r>
              <a:rPr lang="en-US" sz="2000" dirty="0">
                <a:latin typeface="Arial Narrow" pitchFamily="34" charset="0"/>
              </a:rPr>
              <a:t> threshold </a:t>
            </a:r>
            <a:endParaRPr lang="en-US" sz="2000" dirty="0" smtClean="0">
              <a:latin typeface="Arial Narrow" pitchFamily="34" charset="0"/>
            </a:endParaRPr>
          </a:p>
          <a:p>
            <a:r>
              <a:rPr lang="en-US" sz="2000" dirty="0" smtClean="0">
                <a:latin typeface="Arial Narrow" pitchFamily="34" charset="0"/>
              </a:rPr>
              <a:t>is </a:t>
            </a:r>
            <a:r>
              <a:rPr lang="en-US" sz="2000" dirty="0">
                <a:latin typeface="Arial Narrow" pitchFamily="34" charset="0"/>
              </a:rPr>
              <a:t>0.4 </a:t>
            </a:r>
            <a:r>
              <a:rPr lang="en-US" sz="2000" dirty="0" err="1" smtClean="0">
                <a:latin typeface="Arial Narrow" pitchFamily="34" charset="0"/>
              </a:rPr>
              <a:t>GeV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en-US" sz="2000" dirty="0" smtClean="0">
                <a:latin typeface="Arial Narrow" pitchFamily="34" charset="0"/>
              </a:rPr>
              <a:t>and </a:t>
            </a:r>
            <a:r>
              <a:rPr lang="en-US" sz="2000" dirty="0">
                <a:latin typeface="Arial Narrow" pitchFamily="34" charset="0"/>
              </a:rPr>
              <a:t>all tracks are required </a:t>
            </a:r>
            <a:r>
              <a:rPr lang="en-US" sz="2000" dirty="0" smtClean="0">
                <a:latin typeface="Arial Narrow" pitchFamily="34" charset="0"/>
              </a:rPr>
              <a:t>to</a:t>
            </a:r>
          </a:p>
          <a:p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2000" dirty="0">
                <a:latin typeface="Arial Narrow" pitchFamily="34" charset="0"/>
              </a:rPr>
              <a:t>have at least 2 Pixel and 7 SCT hits. </a:t>
            </a:r>
            <a:endParaRPr lang="en-US" sz="2000" dirty="0" smtClean="0">
              <a:latin typeface="Arial Narrow" pitchFamily="34" charset="0"/>
            </a:endParaRPr>
          </a:p>
          <a:p>
            <a:r>
              <a:rPr lang="en-US" sz="2000" dirty="0" smtClean="0">
                <a:latin typeface="Arial Narrow" pitchFamily="34" charset="0"/>
              </a:rPr>
              <a:t>The </a:t>
            </a:r>
            <a:r>
              <a:rPr lang="en-US" sz="2000" dirty="0">
                <a:latin typeface="Arial Narrow" pitchFamily="34" charset="0"/>
              </a:rPr>
              <a:t>vertices shown are reconstructed </a:t>
            </a:r>
            <a:endParaRPr lang="en-US" sz="2000" dirty="0" smtClean="0">
              <a:latin typeface="Arial Narrow" pitchFamily="34" charset="0"/>
            </a:endParaRPr>
          </a:p>
          <a:p>
            <a:r>
              <a:rPr lang="en-US" sz="2000" dirty="0" smtClean="0">
                <a:latin typeface="Arial Narrow" pitchFamily="34" charset="0"/>
              </a:rPr>
              <a:t>using </a:t>
            </a:r>
            <a:r>
              <a:rPr lang="en-US" sz="2000" dirty="0">
                <a:latin typeface="Arial Narrow" pitchFamily="34" charset="0"/>
              </a:rPr>
              <a:t>tracks with </a:t>
            </a:r>
            <a:r>
              <a:rPr lang="en-US" sz="2000" dirty="0" err="1">
                <a:latin typeface="Arial Narrow" pitchFamily="34" charset="0"/>
              </a:rPr>
              <a:t>p</a:t>
            </a:r>
            <a:r>
              <a:rPr lang="en-US" sz="2000" baseline="-25000" dirty="0" err="1">
                <a:latin typeface="Arial Narrow" pitchFamily="34" charset="0"/>
              </a:rPr>
              <a:t>T</a:t>
            </a:r>
            <a:r>
              <a:rPr lang="en-US" sz="2000" dirty="0">
                <a:latin typeface="Arial Narrow" pitchFamily="34" charset="0"/>
              </a:rPr>
              <a:t> greater than 0.4 </a:t>
            </a:r>
            <a:r>
              <a:rPr lang="en-US" sz="2000" dirty="0" err="1">
                <a:latin typeface="Arial Narrow" pitchFamily="34" charset="0"/>
              </a:rPr>
              <a:t>GeV</a:t>
            </a:r>
            <a:r>
              <a:rPr lang="en-US" sz="2000" dirty="0">
                <a:latin typeface="Arial Narrow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933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1BBF-CAB5-4A20-9FE2-A27306CC2E0A}" type="datetime1">
              <a:rPr lang="fr-FR" smtClean="0"/>
              <a:t>23/05/2013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912812" y="6400800"/>
            <a:ext cx="5653087" cy="273049"/>
          </a:xfrm>
        </p:spPr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14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984"/>
            <a:ext cx="8837613" cy="630361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837613" y="76200"/>
            <a:ext cx="2819400" cy="67403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Next step for LHC:</a:t>
            </a:r>
          </a:p>
          <a:p>
            <a:r>
              <a:rPr lang="en-US" dirty="0" smtClean="0"/>
              <a:t>Novel Machine called </a:t>
            </a:r>
          </a:p>
          <a:p>
            <a:r>
              <a:rPr lang="en-US" dirty="0" smtClean="0"/>
              <a:t>HL-LHC:</a:t>
            </a:r>
          </a:p>
          <a:p>
            <a:pPr algn="just"/>
            <a:r>
              <a:rPr lang="en-US" sz="1400" i="1" dirty="0">
                <a:cs typeface="Andalus" pitchFamily="18" charset="-78"/>
              </a:rPr>
              <a:t>To extend its discovery </a:t>
            </a:r>
            <a:endParaRPr lang="en-US" sz="1400" i="1" dirty="0" smtClean="0">
              <a:cs typeface="Andalus" pitchFamily="18" charset="-78"/>
            </a:endParaRPr>
          </a:p>
          <a:p>
            <a:pPr algn="just"/>
            <a:r>
              <a:rPr lang="en-US" sz="1400" i="1" dirty="0" smtClean="0">
                <a:cs typeface="Andalus" pitchFamily="18" charset="-78"/>
              </a:rPr>
              <a:t>potential</a:t>
            </a:r>
            <a:r>
              <a:rPr lang="en-US" sz="1400" i="1" dirty="0">
                <a:cs typeface="Andalus" pitchFamily="18" charset="-78"/>
              </a:rPr>
              <a:t>, the LHC will </a:t>
            </a:r>
            <a:endParaRPr lang="en-US" sz="1400" i="1" dirty="0" smtClean="0">
              <a:cs typeface="Andalus" pitchFamily="18" charset="-78"/>
            </a:endParaRPr>
          </a:p>
          <a:p>
            <a:pPr algn="just"/>
            <a:r>
              <a:rPr lang="en-US" sz="1400" i="1" dirty="0" smtClean="0">
                <a:cs typeface="Andalus" pitchFamily="18" charset="-78"/>
              </a:rPr>
              <a:t>need </a:t>
            </a:r>
            <a:r>
              <a:rPr lang="en-US" sz="1400" i="1" dirty="0">
                <a:cs typeface="Andalus" pitchFamily="18" charset="-78"/>
              </a:rPr>
              <a:t>a major </a:t>
            </a:r>
            <a:r>
              <a:rPr lang="en-US" sz="1400" i="1" dirty="0" smtClean="0">
                <a:cs typeface="Andalus" pitchFamily="18" charset="-78"/>
              </a:rPr>
              <a:t>upgrade</a:t>
            </a:r>
          </a:p>
          <a:p>
            <a:pPr algn="just"/>
            <a:r>
              <a:rPr lang="en-US" sz="1400" i="1" dirty="0" smtClean="0">
                <a:cs typeface="Andalus" pitchFamily="18" charset="-78"/>
              </a:rPr>
              <a:t> </a:t>
            </a:r>
            <a:r>
              <a:rPr lang="en-US" sz="1400" i="1" dirty="0">
                <a:cs typeface="Andalus" pitchFamily="18" charset="-78"/>
              </a:rPr>
              <a:t>around 2020 to </a:t>
            </a:r>
            <a:r>
              <a:rPr lang="en-US" sz="1400" i="1" dirty="0" smtClean="0">
                <a:cs typeface="Andalus" pitchFamily="18" charset="-78"/>
              </a:rPr>
              <a:t>increase</a:t>
            </a:r>
          </a:p>
          <a:p>
            <a:pPr algn="just"/>
            <a:r>
              <a:rPr lang="en-US" sz="1400" i="1" dirty="0" smtClean="0">
                <a:cs typeface="Andalus" pitchFamily="18" charset="-78"/>
              </a:rPr>
              <a:t> </a:t>
            </a:r>
            <a:r>
              <a:rPr lang="en-US" sz="1400" i="1" dirty="0">
                <a:cs typeface="Andalus" pitchFamily="18" charset="-78"/>
              </a:rPr>
              <a:t>its </a:t>
            </a:r>
            <a:r>
              <a:rPr lang="en-US" sz="1400" i="1" dirty="0" smtClean="0">
                <a:cs typeface="Andalus" pitchFamily="18" charset="-78"/>
              </a:rPr>
              <a:t>luminosity</a:t>
            </a:r>
          </a:p>
          <a:p>
            <a:pPr algn="just"/>
            <a:r>
              <a:rPr lang="en-US" sz="1400" i="1" dirty="0" smtClean="0">
                <a:cs typeface="Andalus" pitchFamily="18" charset="-78"/>
              </a:rPr>
              <a:t> </a:t>
            </a:r>
            <a:r>
              <a:rPr lang="en-US" sz="1400" i="1" dirty="0">
                <a:cs typeface="Andalus" pitchFamily="18" charset="-78"/>
              </a:rPr>
              <a:t>(rate of collisions) by </a:t>
            </a:r>
            <a:r>
              <a:rPr lang="en-US" sz="1400" i="1" dirty="0" smtClean="0">
                <a:cs typeface="Andalus" pitchFamily="18" charset="-78"/>
              </a:rPr>
              <a:t>a</a:t>
            </a:r>
          </a:p>
          <a:p>
            <a:pPr algn="just"/>
            <a:r>
              <a:rPr lang="en-US" sz="1400" i="1" dirty="0" smtClean="0">
                <a:cs typeface="Andalus" pitchFamily="18" charset="-78"/>
              </a:rPr>
              <a:t> </a:t>
            </a:r>
            <a:r>
              <a:rPr lang="en-US" sz="1400" i="1" dirty="0">
                <a:cs typeface="Andalus" pitchFamily="18" charset="-78"/>
              </a:rPr>
              <a:t>factor of 10 beyond its </a:t>
            </a:r>
            <a:endParaRPr lang="en-US" sz="1400" i="1" dirty="0" smtClean="0">
              <a:cs typeface="Andalus" pitchFamily="18" charset="-78"/>
            </a:endParaRPr>
          </a:p>
          <a:p>
            <a:pPr algn="just"/>
            <a:r>
              <a:rPr lang="en-US" sz="1400" i="1" dirty="0" smtClean="0">
                <a:cs typeface="Andalus" pitchFamily="18" charset="-78"/>
              </a:rPr>
              <a:t>design </a:t>
            </a:r>
            <a:r>
              <a:rPr lang="en-US" sz="1400" i="1" dirty="0">
                <a:cs typeface="Andalus" pitchFamily="18" charset="-78"/>
              </a:rPr>
              <a:t>value. </a:t>
            </a:r>
            <a:r>
              <a:rPr lang="en-US" sz="1400" i="1" dirty="0" smtClean="0">
                <a:cs typeface="Andalus" pitchFamily="18" charset="-78"/>
              </a:rPr>
              <a:t>As </a:t>
            </a:r>
            <a:r>
              <a:rPr lang="en-US" sz="1400" i="1" dirty="0">
                <a:cs typeface="Andalus" pitchFamily="18" charset="-78"/>
              </a:rPr>
              <a:t>a highly complex </a:t>
            </a:r>
            <a:r>
              <a:rPr lang="en-US" sz="1400" i="1" dirty="0" smtClean="0">
                <a:cs typeface="Andalus" pitchFamily="18" charset="-78"/>
              </a:rPr>
              <a:t>and </a:t>
            </a:r>
            <a:r>
              <a:rPr lang="en-US" sz="1400" i="1" dirty="0">
                <a:cs typeface="Andalus" pitchFamily="18" charset="-78"/>
              </a:rPr>
              <a:t>optimized machine, </a:t>
            </a:r>
            <a:endParaRPr lang="en-US" sz="1400" i="1" dirty="0" smtClean="0">
              <a:cs typeface="Andalus" pitchFamily="18" charset="-78"/>
            </a:endParaRPr>
          </a:p>
          <a:p>
            <a:pPr algn="just"/>
            <a:r>
              <a:rPr lang="en-US" sz="1400" i="1" dirty="0" smtClean="0">
                <a:cs typeface="Andalus" pitchFamily="18" charset="-78"/>
              </a:rPr>
              <a:t>such </a:t>
            </a:r>
            <a:r>
              <a:rPr lang="en-US" sz="1400" i="1" dirty="0">
                <a:cs typeface="Andalus" pitchFamily="18" charset="-78"/>
              </a:rPr>
              <a:t>an upgrade of the </a:t>
            </a:r>
            <a:endParaRPr lang="en-US" sz="1400" i="1" dirty="0" smtClean="0">
              <a:cs typeface="Andalus" pitchFamily="18" charset="-78"/>
            </a:endParaRPr>
          </a:p>
          <a:p>
            <a:pPr algn="just"/>
            <a:r>
              <a:rPr lang="en-US" sz="1400" i="1" dirty="0" smtClean="0">
                <a:cs typeface="Andalus" pitchFamily="18" charset="-78"/>
              </a:rPr>
              <a:t>LHC </a:t>
            </a:r>
            <a:r>
              <a:rPr lang="en-US" sz="1400" i="1" dirty="0">
                <a:cs typeface="Andalus" pitchFamily="18" charset="-78"/>
              </a:rPr>
              <a:t>must be </a:t>
            </a:r>
            <a:r>
              <a:rPr lang="en-US" sz="1400" i="1" dirty="0" smtClean="0">
                <a:cs typeface="Andalus" pitchFamily="18" charset="-78"/>
              </a:rPr>
              <a:t>carefully</a:t>
            </a:r>
          </a:p>
          <a:p>
            <a:pPr algn="just"/>
            <a:r>
              <a:rPr lang="en-US" sz="1400" i="1" dirty="0" smtClean="0">
                <a:cs typeface="Andalus" pitchFamily="18" charset="-78"/>
              </a:rPr>
              <a:t> </a:t>
            </a:r>
            <a:r>
              <a:rPr lang="en-US" sz="1400" i="1" dirty="0">
                <a:cs typeface="Andalus" pitchFamily="18" charset="-78"/>
              </a:rPr>
              <a:t>studied and </a:t>
            </a:r>
            <a:r>
              <a:rPr lang="en-US" sz="1400" i="1" dirty="0" smtClean="0">
                <a:cs typeface="Andalus" pitchFamily="18" charset="-78"/>
              </a:rPr>
              <a:t>requires</a:t>
            </a:r>
          </a:p>
          <a:p>
            <a:pPr algn="just"/>
            <a:r>
              <a:rPr lang="en-US" sz="1400" i="1" dirty="0" smtClean="0">
                <a:cs typeface="Andalus" pitchFamily="18" charset="-78"/>
              </a:rPr>
              <a:t> </a:t>
            </a:r>
            <a:r>
              <a:rPr lang="en-US" sz="1400" i="1" dirty="0">
                <a:cs typeface="Andalus" pitchFamily="18" charset="-78"/>
              </a:rPr>
              <a:t>about 10 years </a:t>
            </a:r>
            <a:r>
              <a:rPr lang="en-US" sz="1400" i="1" dirty="0" smtClean="0">
                <a:cs typeface="Andalus" pitchFamily="18" charset="-78"/>
              </a:rPr>
              <a:t>to</a:t>
            </a:r>
          </a:p>
          <a:p>
            <a:pPr algn="just"/>
            <a:r>
              <a:rPr lang="en-US" sz="1400" i="1" dirty="0" smtClean="0">
                <a:cs typeface="Andalus" pitchFamily="18" charset="-78"/>
              </a:rPr>
              <a:t> </a:t>
            </a:r>
            <a:r>
              <a:rPr lang="en-US" sz="1400" i="1" dirty="0">
                <a:cs typeface="Andalus" pitchFamily="18" charset="-78"/>
              </a:rPr>
              <a:t>implement</a:t>
            </a:r>
            <a:r>
              <a:rPr lang="en-US" sz="1400" i="1" dirty="0">
                <a:latin typeface="Andalus" pitchFamily="18" charset="-78"/>
                <a:cs typeface="Andalus" pitchFamily="18" charset="-78"/>
              </a:rPr>
              <a:t>. </a:t>
            </a:r>
            <a:r>
              <a:rPr lang="en-US" sz="1400" i="1" dirty="0"/>
              <a:t>The novel </a:t>
            </a:r>
            <a:r>
              <a:rPr lang="en-US" sz="1400" i="1" dirty="0" smtClean="0"/>
              <a:t>machine</a:t>
            </a:r>
          </a:p>
          <a:p>
            <a:pPr algn="just"/>
            <a:r>
              <a:rPr lang="en-US" sz="1400" i="1" dirty="0" smtClean="0"/>
              <a:t> </a:t>
            </a:r>
            <a:r>
              <a:rPr lang="en-US" sz="1400" i="1" dirty="0"/>
              <a:t>configuration, called </a:t>
            </a:r>
            <a:r>
              <a:rPr lang="en-US" sz="1400" i="1" dirty="0" smtClean="0"/>
              <a:t>High</a:t>
            </a:r>
          </a:p>
          <a:p>
            <a:pPr algn="just"/>
            <a:r>
              <a:rPr lang="en-US" sz="1400" i="1" dirty="0" smtClean="0"/>
              <a:t> </a:t>
            </a:r>
            <a:r>
              <a:rPr lang="en-US" sz="1400" i="1" dirty="0"/>
              <a:t>Luminosity </a:t>
            </a:r>
            <a:r>
              <a:rPr lang="en-US" sz="1400" i="1" dirty="0" smtClean="0"/>
              <a:t>LHC </a:t>
            </a:r>
            <a:r>
              <a:rPr lang="en-US" sz="1400" i="1" dirty="0"/>
              <a:t>(HL-LHC), will rely on a </a:t>
            </a:r>
            <a:r>
              <a:rPr lang="en-US" sz="1400" i="1" dirty="0" smtClean="0"/>
              <a:t>number </a:t>
            </a:r>
            <a:r>
              <a:rPr lang="en-US" sz="1400" i="1" dirty="0"/>
              <a:t>of key </a:t>
            </a:r>
            <a:r>
              <a:rPr lang="en-US" sz="1400" i="1" dirty="0" smtClean="0"/>
              <a:t>innovative</a:t>
            </a:r>
          </a:p>
          <a:p>
            <a:pPr algn="just"/>
            <a:r>
              <a:rPr lang="en-US" sz="1400" i="1" dirty="0" smtClean="0"/>
              <a:t> </a:t>
            </a:r>
            <a:r>
              <a:rPr lang="en-US" sz="1400" i="1" dirty="0"/>
              <a:t>technologies, </a:t>
            </a:r>
            <a:r>
              <a:rPr lang="en-US" sz="1400" i="1" dirty="0" smtClean="0"/>
              <a:t>representing</a:t>
            </a:r>
          </a:p>
          <a:p>
            <a:pPr algn="just"/>
            <a:r>
              <a:rPr lang="en-US" sz="1400" i="1" dirty="0" smtClean="0"/>
              <a:t> </a:t>
            </a:r>
            <a:r>
              <a:rPr lang="en-US" sz="1400" i="1" dirty="0"/>
              <a:t>exceptional technological </a:t>
            </a:r>
            <a:endParaRPr lang="en-US" sz="1400" i="1" dirty="0" smtClean="0"/>
          </a:p>
          <a:p>
            <a:pPr algn="just"/>
            <a:r>
              <a:rPr lang="en-US" sz="1400" i="1" dirty="0" smtClean="0"/>
              <a:t>challenges</a:t>
            </a:r>
            <a:r>
              <a:rPr lang="en-US" sz="1400" i="1" dirty="0"/>
              <a:t>, such as cutting-edge </a:t>
            </a:r>
            <a:endParaRPr lang="en-US" sz="1400" i="1" dirty="0" smtClean="0"/>
          </a:p>
          <a:p>
            <a:pPr algn="just"/>
            <a:r>
              <a:rPr lang="en-US" sz="1400" i="1" dirty="0" smtClean="0"/>
              <a:t>13 </a:t>
            </a:r>
            <a:r>
              <a:rPr lang="en-US" sz="1400" i="1" dirty="0"/>
              <a:t>Tesla superconducting </a:t>
            </a:r>
            <a:endParaRPr lang="en-US" sz="1400" i="1" dirty="0" smtClean="0"/>
          </a:p>
          <a:p>
            <a:pPr algn="just"/>
            <a:r>
              <a:rPr lang="en-US" sz="1400" i="1" dirty="0" smtClean="0"/>
              <a:t>magnets</a:t>
            </a:r>
            <a:r>
              <a:rPr lang="en-US" sz="1400" i="1" dirty="0"/>
              <a:t>, very compact </a:t>
            </a:r>
            <a:r>
              <a:rPr lang="en-US" sz="1400" i="1" dirty="0" smtClean="0"/>
              <a:t>and</a:t>
            </a:r>
          </a:p>
          <a:p>
            <a:pPr algn="just"/>
            <a:r>
              <a:rPr lang="en-US" sz="1400" i="1" dirty="0" smtClean="0"/>
              <a:t> </a:t>
            </a:r>
            <a:r>
              <a:rPr lang="en-US" sz="1400" i="1" dirty="0"/>
              <a:t>ultra-precise superconducting </a:t>
            </a:r>
            <a:endParaRPr lang="en-US" sz="1400" i="1" dirty="0" smtClean="0"/>
          </a:p>
          <a:p>
            <a:pPr algn="just"/>
            <a:r>
              <a:rPr lang="en-US" sz="1400" i="1" dirty="0" smtClean="0"/>
              <a:t>cavities </a:t>
            </a:r>
            <a:r>
              <a:rPr lang="en-US" sz="1400" i="1" dirty="0"/>
              <a:t>for beam rotation, </a:t>
            </a:r>
            <a:endParaRPr lang="en-US" sz="1400" i="1" dirty="0" smtClean="0"/>
          </a:p>
          <a:p>
            <a:pPr algn="just"/>
            <a:r>
              <a:rPr lang="en-US" sz="1400" i="1" dirty="0" smtClean="0"/>
              <a:t>and </a:t>
            </a:r>
            <a:r>
              <a:rPr lang="en-US" sz="1400" i="1" dirty="0"/>
              <a:t>300-metre-long high-power </a:t>
            </a:r>
            <a:endParaRPr lang="en-US" sz="1400" i="1" dirty="0" smtClean="0"/>
          </a:p>
          <a:p>
            <a:pPr algn="just"/>
            <a:r>
              <a:rPr lang="en-US" sz="1400" i="1" dirty="0" smtClean="0"/>
              <a:t>superconducting </a:t>
            </a:r>
            <a:r>
              <a:rPr lang="en-US" sz="1400" i="1" dirty="0"/>
              <a:t>links with </a:t>
            </a:r>
            <a:r>
              <a:rPr lang="en-US" sz="1400" i="1" dirty="0" smtClean="0"/>
              <a:t>zero</a:t>
            </a:r>
          </a:p>
          <a:p>
            <a:pPr algn="just"/>
            <a:r>
              <a:rPr lang="en-US" sz="1400" i="1" dirty="0" smtClean="0"/>
              <a:t> </a:t>
            </a:r>
            <a:r>
              <a:rPr lang="en-US" sz="1400" i="1" dirty="0"/>
              <a:t>energy </a:t>
            </a:r>
            <a:r>
              <a:rPr lang="en-US" sz="1400" i="1" dirty="0" smtClean="0"/>
              <a:t>dissipation. </a:t>
            </a:r>
            <a:endParaRPr lang="en-US" sz="1400" i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253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gency FB" pitchFamily="34" charset="0"/>
              </a:rPr>
              <a:t>The Irradiation issue</a:t>
            </a:r>
            <a:endParaRPr lang="en-US" dirty="0">
              <a:latin typeface="Agency FB" pitchFamily="34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R&amp;D on Sensor itself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AC0AD-9760-4295-B00E-2BF0B0108528}" type="datetime1">
              <a:rPr lang="fr-FR" smtClean="0"/>
              <a:t>23/05/2013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8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812" y="228600"/>
            <a:ext cx="8686801" cy="838200"/>
          </a:xfrm>
        </p:spPr>
        <p:txBody>
          <a:bodyPr/>
          <a:lstStyle/>
          <a:p>
            <a:r>
              <a:rPr lang="en-US" dirty="0" smtClean="0"/>
              <a:t>2) Irradiation issue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0812" y="1143000"/>
            <a:ext cx="10363200" cy="4832866"/>
          </a:xfr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en-US" dirty="0" smtClean="0"/>
          </a:p>
          <a:p>
            <a:r>
              <a:rPr lang="en-US" dirty="0" smtClean="0">
                <a:latin typeface="Arial Narrow" pitchFamily="34" charset="0"/>
              </a:rPr>
              <a:t>High level of irradiation</a:t>
            </a:r>
          </a:p>
          <a:p>
            <a:r>
              <a:rPr lang="en-US" dirty="0" smtClean="0">
                <a:latin typeface="Arial Narrow" pitchFamily="34" charset="0"/>
              </a:rPr>
              <a:t>Luminosity of  up to 0.5 x10</a:t>
            </a:r>
            <a:r>
              <a:rPr lang="en-US" baseline="30000" dirty="0" smtClean="0">
                <a:latin typeface="Arial Narrow" pitchFamily="34" charset="0"/>
              </a:rPr>
              <a:t>34 </a:t>
            </a:r>
            <a:r>
              <a:rPr lang="en-US" dirty="0">
                <a:latin typeface="Arial Narrow" pitchFamily="34" charset="0"/>
              </a:rPr>
              <a:t>cm</a:t>
            </a:r>
            <a:r>
              <a:rPr lang="en-US" baseline="30000" dirty="0">
                <a:latin typeface="Arial Narrow" pitchFamily="34" charset="0"/>
              </a:rPr>
              <a:t>2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s</a:t>
            </a:r>
            <a:r>
              <a:rPr lang="en-US" baseline="30000" dirty="0" smtClean="0">
                <a:latin typeface="Arial Narrow" pitchFamily="34" charset="0"/>
              </a:rPr>
              <a:t>-1</a:t>
            </a:r>
          </a:p>
          <a:p>
            <a:r>
              <a:rPr lang="en-US" dirty="0">
                <a:latin typeface="Arial Narrow" pitchFamily="34" charset="0"/>
              </a:rPr>
              <a:t>resulting </a:t>
            </a:r>
            <a:r>
              <a:rPr lang="en-US" dirty="0" err="1" smtClean="0">
                <a:latin typeface="Arial Narrow" pitchFamily="34" charset="0"/>
              </a:rPr>
              <a:t>fluence</a:t>
            </a:r>
            <a:r>
              <a:rPr lang="en-US" dirty="0">
                <a:latin typeface="Arial Narrow" pitchFamily="34" charset="0"/>
              </a:rPr>
              <a:t>: 2 </a:t>
            </a:r>
            <a:r>
              <a:rPr lang="en-US" b="1" dirty="0">
                <a:latin typeface="Arial Narrow" pitchFamily="34" charset="0"/>
              </a:rPr>
              <a:t>. </a:t>
            </a:r>
            <a:r>
              <a:rPr lang="en-US" dirty="0">
                <a:latin typeface="Arial Narrow" pitchFamily="34" charset="0"/>
              </a:rPr>
              <a:t>10</a:t>
            </a:r>
            <a:r>
              <a:rPr lang="en-US" baseline="30000" dirty="0">
                <a:latin typeface="Arial Narrow" pitchFamily="34" charset="0"/>
              </a:rPr>
              <a:t>16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 err="1">
                <a:latin typeface="Arial Narrow" pitchFamily="34" charset="0"/>
              </a:rPr>
              <a:t>neq</a:t>
            </a:r>
            <a:r>
              <a:rPr lang="en-US" dirty="0">
                <a:latin typeface="Arial Narrow" pitchFamily="34" charset="0"/>
              </a:rPr>
              <a:t> cm-</a:t>
            </a:r>
            <a:r>
              <a:rPr lang="en-US" baseline="30000" dirty="0">
                <a:latin typeface="Arial Narrow" pitchFamily="34" charset="0"/>
              </a:rPr>
              <a:t>2</a:t>
            </a:r>
            <a:r>
              <a:rPr lang="en-US" dirty="0">
                <a:latin typeface="Arial Narrow" pitchFamily="34" charset="0"/>
              </a:rPr>
              <a:t> at </a:t>
            </a:r>
            <a:endParaRPr lang="en-US" dirty="0" smtClean="0">
              <a:latin typeface="Arial Narrow" pitchFamily="34" charset="0"/>
            </a:endParaRPr>
          </a:p>
          <a:p>
            <a:pPr marL="45720" indent="0">
              <a:buNone/>
            </a:pPr>
            <a:r>
              <a:rPr lang="en-US" dirty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   3.7 </a:t>
            </a:r>
            <a:r>
              <a:rPr lang="en-US" dirty="0">
                <a:latin typeface="Arial Narrow" pitchFamily="34" charset="0"/>
              </a:rPr>
              <a:t>cm radius</a:t>
            </a:r>
            <a:endParaRPr lang="en-US" baseline="30000" dirty="0" smtClean="0">
              <a:latin typeface="Arial Narrow" pitchFamily="34" charset="0"/>
            </a:endParaRPr>
          </a:p>
          <a:p>
            <a:r>
              <a:rPr lang="en-US" dirty="0">
                <a:latin typeface="Arial Narrow" pitchFamily="34" charset="0"/>
              </a:rPr>
              <a:t>5000-10000 Tracks/BC =&gt; occupancy</a:t>
            </a:r>
            <a:r>
              <a:rPr lang="en-US" dirty="0" smtClean="0">
                <a:latin typeface="Arial Narrow" pitchFamily="34" charset="0"/>
              </a:rPr>
              <a:t>!</a:t>
            </a:r>
          </a:p>
          <a:p>
            <a:r>
              <a:rPr lang="en-US" dirty="0">
                <a:latin typeface="Arial Narrow" pitchFamily="34" charset="0"/>
              </a:rPr>
              <a:t>pile-up: 400 events/BC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F875-0B90-4983-81A2-460DDE7D4DE3}" type="datetime1">
              <a:rPr lang="fr-FR" smtClean="0"/>
              <a:t>23/05/2013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LAL Pixel Project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16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543" y="368785"/>
            <a:ext cx="7289800" cy="514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208212" y="5334000"/>
            <a:ext cx="209974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Pixel Layer Position</a:t>
            </a:r>
            <a:endParaRPr lang="en-US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4071949" y="4032766"/>
            <a:ext cx="1710258" cy="1301234"/>
          </a:xfrm>
          <a:prstGeom prst="straightConnector1">
            <a:avLst/>
          </a:prstGeom>
          <a:ln w="28575">
            <a:solidFill>
              <a:srgbClr val="AD07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4166666" y="4909066"/>
            <a:ext cx="1710258" cy="67103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389812" y="2096532"/>
            <a:ext cx="212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Pixel region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00672" y="4539734"/>
            <a:ext cx="60421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6246812" y="2491264"/>
            <a:ext cx="1444144" cy="162353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8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F875-0B90-4983-81A2-460DDE7D4DE3}" type="datetime1">
              <a:rPr lang="fr-FR" smtClean="0"/>
              <a:t>23/05/2013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17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1" y="0"/>
            <a:ext cx="8724901" cy="665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68426" y="3581400"/>
            <a:ext cx="18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Strawman</a:t>
            </a:r>
            <a:r>
              <a:rPr lang="en-US" dirty="0" smtClean="0"/>
              <a:t> Strips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938" y="4419600"/>
            <a:ext cx="18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Strawman</a:t>
            </a:r>
            <a:r>
              <a:rPr lang="en-US" dirty="0"/>
              <a:t> Strips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8012" y="5562600"/>
            <a:ext cx="172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Strawman</a:t>
            </a:r>
            <a:r>
              <a:rPr lang="en-US" dirty="0"/>
              <a:t> </a:t>
            </a:r>
            <a:r>
              <a:rPr lang="en-US" dirty="0" smtClean="0"/>
              <a:t>Pixel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32266"/>
            <a:ext cx="320498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Expectations from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5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04FEDC-8E17-4B85-B328-7DC26D39D2AE}" type="slidenum">
              <a:rPr lang="fr-FR">
                <a:solidFill>
                  <a:srgbClr val="000000"/>
                </a:solidFill>
              </a:rPr>
              <a:pPr eaLnBrk="1" hangingPunct="1"/>
              <a:t>18</a:t>
            </a:fld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24579" name="Group 1"/>
          <p:cNvGrpSpPr>
            <a:grpSpLocks/>
          </p:cNvGrpSpPr>
          <p:nvPr/>
        </p:nvGrpSpPr>
        <p:grpSpPr bwMode="auto">
          <a:xfrm>
            <a:off x="6450983" y="2057400"/>
            <a:ext cx="5304040" cy="3602038"/>
            <a:chOff x="3197" y="1829"/>
            <a:chExt cx="2358" cy="1736"/>
          </a:xfrm>
        </p:grpSpPr>
        <p:pic>
          <p:nvPicPr>
            <p:cNvPr id="2459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4"/>
            <a:stretch>
              <a:fillRect/>
            </a:stretch>
          </p:blipFill>
          <p:spPr bwMode="auto">
            <a:xfrm>
              <a:off x="3232" y="1829"/>
              <a:ext cx="2322" cy="1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406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593" name="Rectangle 3"/>
            <p:cNvSpPr>
              <a:spLocks noChangeArrowheads="1"/>
            </p:cNvSpPr>
            <p:nvPr/>
          </p:nvSpPr>
          <p:spPr bwMode="auto">
            <a:xfrm>
              <a:off x="3197" y="2014"/>
              <a:ext cx="124" cy="12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249160" y="76201"/>
            <a:ext cx="3656648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80000"/>
              </a:lnSpc>
              <a:spcBef>
                <a:spcPts val="450"/>
              </a:spcBef>
              <a:buClr>
                <a:srgbClr val="FF5050"/>
              </a:buClr>
              <a:buFont typeface="Wingdings" pitchFamily="2" charset="2"/>
              <a:buChar char="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b="1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Radiation Damage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01574" y="708025"/>
            <a:ext cx="11477810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455613" lvl="1" indent="0" algn="just">
              <a:lnSpc>
                <a:spcPct val="80000"/>
              </a:lnSpc>
              <a:spcBef>
                <a:spcPts val="450"/>
              </a:spcBef>
              <a:buClr>
                <a:srgbClr val="FF5050"/>
              </a:buClr>
              <a:buFont typeface="Wingdings" pitchFamily="2" charset="2"/>
              <a:buChar char=""/>
              <a:tabLst>
                <a:tab pos="455613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5175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</a:tabLst>
              <a:defRPr/>
            </a:pPr>
            <a:r>
              <a:rPr lang="en-US" b="1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 Inversion of substrate doping concentration with radiation fluence 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26370" y="1143000"/>
            <a:ext cx="1054671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457200" lvl="1" indent="0">
              <a:buClr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US" sz="1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Remark</a:t>
            </a:r>
            <a:r>
              <a:rPr lang="en-US" sz="1400">
                <a:solidFill>
                  <a:srgbClr val="3333FF"/>
                </a:solidFill>
                <a:latin typeface="Comic Sans MS" pitchFamily="64" charset="0"/>
              </a:rPr>
              <a:t> : Such phenomena may be observed only for n-doped substrate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0665222" y="6065838"/>
            <a:ext cx="1218883" cy="648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sz="1200" b="1">
                <a:solidFill>
                  <a:srgbClr val="3333FF"/>
                </a:solidFill>
                <a:latin typeface="Comic Sans MS" pitchFamily="64" charset="0"/>
              </a:rPr>
              <a:t>Lindström</a:t>
            </a:r>
          </a:p>
          <a:p>
            <a:pPr algn="ctr" eaLnBrk="1" hangingPunct="1">
              <a:buClrTx/>
              <a:buFontTx/>
              <a:buNone/>
            </a:pPr>
            <a:r>
              <a:rPr lang="fr-FR" sz="1200" b="1">
                <a:solidFill>
                  <a:srgbClr val="3333FF"/>
                </a:solidFill>
                <a:latin typeface="Comic Sans MS" pitchFamily="64" charset="0"/>
              </a:rPr>
              <a:t>1999</a:t>
            </a:r>
          </a:p>
          <a:p>
            <a:pPr algn="ctr" eaLnBrk="1" hangingPunct="1">
              <a:buClrTx/>
              <a:buFontTx/>
              <a:buNone/>
            </a:pPr>
            <a:r>
              <a:rPr lang="fr-FR" sz="1200" b="1">
                <a:solidFill>
                  <a:srgbClr val="3333FF"/>
                </a:solidFill>
                <a:latin typeface="Comic Sans MS" pitchFamily="64" charset="0"/>
              </a:rPr>
              <a:t>NIMPR</a:t>
            </a:r>
          </a:p>
        </p:txBody>
      </p:sp>
      <p:graphicFrame>
        <p:nvGraphicFramePr>
          <p:cNvPr id="2458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725532"/>
              </p:ext>
            </p:extLst>
          </p:nvPr>
        </p:nvGraphicFramePr>
        <p:xfrm>
          <a:off x="836612" y="2971800"/>
          <a:ext cx="393385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r:id="rId5" imgW="457563" imgH="236455" progId="">
                  <p:embed/>
                </p:oleObj>
              </mc:Choice>
              <mc:Fallback>
                <p:oleObj r:id="rId5" imgW="457563" imgH="23645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12" y="2971800"/>
                        <a:ext cx="3933858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6663648" y="5734050"/>
            <a:ext cx="341661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3333FF"/>
                </a:solidFill>
                <a:latin typeface="Comic Sans MS" pitchFamily="64" charset="0"/>
              </a:rPr>
              <a:t>Doping concentration vs. fluence</a:t>
            </a: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332758" y="2070100"/>
            <a:ext cx="537705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>
                <a:solidFill>
                  <a:srgbClr val="3333FF"/>
                </a:solidFill>
                <a:latin typeface="Comic Sans MS" pitchFamily="64" charset="0"/>
              </a:rPr>
              <a:t>The parameterization of the effective doping concentration is given by :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8158" y="4205973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3333FF"/>
                </a:solidFill>
                <a:latin typeface="Comic Sans MS" pitchFamily="64" charset="0"/>
              </a:rPr>
              <a:t>Change of the doping concentration has consequences for the operating voltage needed for total depletion.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673881"/>
              </p:ext>
            </p:extLst>
          </p:nvPr>
        </p:nvGraphicFramePr>
        <p:xfrm>
          <a:off x="1141412" y="5219700"/>
          <a:ext cx="2879725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r:id="rId7" imgW="492969" imgH="420348" progId="Equation.3">
                  <p:embed/>
                </p:oleObj>
              </mc:Choice>
              <mc:Fallback>
                <p:oleObj r:id="rId7" imgW="492969" imgH="420348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2" y="5219700"/>
                        <a:ext cx="2879725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6376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012" y="228600"/>
            <a:ext cx="10969943" cy="78296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ndalus" pitchFamily="18" charset="-78"/>
                <a:cs typeface="Andalus" pitchFamily="18" charset="-78"/>
              </a:rPr>
              <a:t>Radiation </a:t>
            </a:r>
            <a:r>
              <a:rPr lang="en-US" sz="4000" dirty="0" smtClean="0">
                <a:latin typeface="Andalus" pitchFamily="18" charset="-78"/>
                <a:cs typeface="Andalus" pitchFamily="18" charset="-78"/>
              </a:rPr>
              <a:t>levels and signal loss</a:t>
            </a:r>
            <a:endParaRPr lang="en-US" sz="40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Journees de prospective LAL/ Seillac 2012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AA11-1045-45AD-842F-AC64D50277F7}" type="slidenum">
              <a:rPr lang="en-GB" smtClean="0"/>
              <a:pPr/>
              <a:t>19</a:t>
            </a:fld>
            <a:endParaRPr lang="en-GB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239287" y="1412777"/>
            <a:ext cx="6527025" cy="4509319"/>
            <a:chOff x="228" y="572"/>
            <a:chExt cx="5147" cy="3658"/>
          </a:xfrm>
        </p:grpSpPr>
        <p:pic>
          <p:nvPicPr>
            <p:cNvPr id="6" name="Picture 6" descr="CCE-0703-030-3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" y="748"/>
              <a:ext cx="5035" cy="3457"/>
            </a:xfrm>
            <a:prstGeom prst="rect">
              <a:avLst/>
            </a:prstGeom>
            <a:solidFill>
              <a:srgbClr val="FFFFCC"/>
            </a:solidFill>
          </p:spPr>
        </p:pic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866" y="572"/>
              <a:ext cx="4509" cy="3658"/>
              <a:chOff x="866" y="572"/>
              <a:chExt cx="4509" cy="3658"/>
            </a:xfrm>
          </p:grpSpPr>
          <p:sp>
            <p:nvSpPr>
              <p:cNvPr id="8" name="Line 8"/>
              <p:cNvSpPr>
                <a:spLocks noChangeShapeType="1"/>
              </p:cNvSpPr>
              <p:nvPr/>
            </p:nvSpPr>
            <p:spPr bwMode="auto">
              <a:xfrm>
                <a:off x="1604" y="572"/>
                <a:ext cx="0" cy="365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>
                <a:off x="866" y="681"/>
                <a:ext cx="4509" cy="275"/>
                <a:chOff x="866" y="681"/>
                <a:chExt cx="4509" cy="275"/>
              </a:xfrm>
            </p:grpSpPr>
            <p:sp>
              <p:nvSpPr>
                <p:cNvPr id="1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660" y="681"/>
                  <a:ext cx="2214" cy="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CC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sz="1600" b="1">
                      <a:solidFill>
                        <a:srgbClr val="0000FF"/>
                      </a:solidFill>
                    </a:rPr>
                    <a:t>Pixel layers</a:t>
                  </a:r>
                  <a:endParaRPr lang="en-US" sz="1600" b="1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1" name="Line 11"/>
                <p:cNvSpPr>
                  <a:spLocks noChangeShapeType="1"/>
                </p:cNvSpPr>
                <p:nvPr/>
              </p:nvSpPr>
              <p:spPr bwMode="auto">
                <a:xfrm>
                  <a:off x="1633" y="714"/>
                  <a:ext cx="3742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151" y="714"/>
                  <a:ext cx="397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66" y="681"/>
                  <a:ext cx="1021" cy="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CC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sz="1600" b="1">
                      <a:solidFill>
                        <a:srgbClr val="0000FF"/>
                      </a:solidFill>
                    </a:rPr>
                    <a:t>Strip</a:t>
                  </a:r>
                  <a:endParaRPr lang="en-US" sz="1600" b="1">
                    <a:solidFill>
                      <a:srgbClr val="0000FF"/>
                    </a:solidFill>
                  </a:endParaRPr>
                </a:p>
              </p:txBody>
            </p:sp>
          </p:grpSp>
        </p:grpSp>
      </p:grpSp>
      <p:pic>
        <p:nvPicPr>
          <p:cNvPr id="14" name="Picture 4" descr="SUPER-ATLAS-FLUENCE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705" y="2185888"/>
            <a:ext cx="5226805" cy="3835400"/>
          </a:xfrm>
          <a:prstGeom prst="rect">
            <a:avLst/>
          </a:prstGeom>
          <a:solidFill>
            <a:srgbClr val="EBFFFF"/>
          </a:solidFill>
        </p:spPr>
      </p:pic>
      <p:sp>
        <p:nvSpPr>
          <p:cNvPr id="15" name="Rectangle 14"/>
          <p:cNvSpPr/>
          <p:nvPr/>
        </p:nvSpPr>
        <p:spPr>
          <a:xfrm>
            <a:off x="7246240" y="2307904"/>
            <a:ext cx="3743441" cy="257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3000 fb-1</a:t>
            </a:r>
            <a:endParaRPr lang="en-US" dirty="0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1B09A-4243-4667-A874-F0CD09FE33F5}" type="datetime1">
              <a:rPr lang="fr-FR" smtClean="0"/>
              <a:t>23/05/2013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012" y="676074"/>
            <a:ext cx="8686801" cy="1066800"/>
          </a:xfrm>
        </p:spPr>
        <p:txBody>
          <a:bodyPr/>
          <a:lstStyle/>
          <a:p>
            <a:r>
              <a:rPr lang="en-US" dirty="0" smtClean="0">
                <a:latin typeface="Book Antiqua" pitchFamily="18" charset="0"/>
              </a:rPr>
              <a:t>Plan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6412" y="457200"/>
            <a:ext cx="8686801" cy="1981200"/>
          </a:xfrm>
        </p:spPr>
        <p:txBody>
          <a:bodyPr/>
          <a:lstStyle/>
          <a:p>
            <a:r>
              <a:rPr lang="en-US" dirty="0" smtClean="0">
                <a:latin typeface="Book Antiqua" pitchFamily="18" charset="0"/>
              </a:rPr>
              <a:t>Illustration of the Vertex issues and position of the problem</a:t>
            </a:r>
          </a:p>
          <a:p>
            <a:r>
              <a:rPr lang="en-US" dirty="0" smtClean="0">
                <a:latin typeface="Book Antiqua" pitchFamily="18" charset="0"/>
              </a:rPr>
              <a:t>The Actual detector design </a:t>
            </a:r>
          </a:p>
          <a:p>
            <a:r>
              <a:rPr lang="en-US" dirty="0" smtClean="0">
                <a:latin typeface="Book Antiqua" pitchFamily="18" charset="0"/>
              </a:rPr>
              <a:t>The improvements for the future</a:t>
            </a:r>
          </a:p>
          <a:p>
            <a:r>
              <a:rPr lang="en-US" dirty="0" smtClean="0">
                <a:latin typeface="Book Antiqua" pitchFamily="18" charset="0"/>
              </a:rPr>
              <a:t>What can we do for a better detection performance 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F875-0B90-4983-81A2-460DDE7D4DE3}" type="datetime1">
              <a:rPr lang="fr-FR" smtClean="0"/>
              <a:t>23/05/2013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2</a:t>
            </a:fld>
            <a:endParaRPr lang="fr-FR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" r="3311"/>
          <a:stretch>
            <a:fillRect/>
          </a:stretch>
        </p:blipFill>
        <p:spPr bwMode="auto">
          <a:xfrm>
            <a:off x="455612" y="251902"/>
            <a:ext cx="2362200" cy="83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875212" y="1447800"/>
            <a:ext cx="7543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mtClean="0">
                <a:ea typeface="ＭＳ Ｐゴシック" pitchFamily="34" charset="-128"/>
              </a:rPr>
              <a:t> </a:t>
            </a:r>
          </a:p>
        </p:txBody>
      </p:sp>
      <p:pic>
        <p:nvPicPr>
          <p:cNvPr id="10" name="Picture 2" descr="0803012_01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18" y="2237281"/>
            <a:ext cx="7150894" cy="459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2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3C4CCA-38B9-4A54-A131-8799DCB79FDA}" type="slidenum">
              <a:rPr lang="fr-FR">
                <a:solidFill>
                  <a:srgbClr val="000000"/>
                </a:solidFill>
              </a:rPr>
              <a:pPr eaLnBrk="1" hangingPunct="1"/>
              <a:t>20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609441" y="381001"/>
            <a:ext cx="1096994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  <a:defRPr/>
            </a:pPr>
            <a:r>
              <a:rPr lang="en-US" sz="2400" b="1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The Project Purpose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35432" y="1125538"/>
            <a:ext cx="11884104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  <a:defRPr/>
            </a:pPr>
            <a:r>
              <a:rPr lang="en-US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New Hard-Radiation Planar Silicon Pixel Sensors ‘’</a:t>
            </a:r>
          </a:p>
          <a:p>
            <a:pPr algn="ctr">
              <a:spcBef>
                <a:spcPts val="1125"/>
              </a:spcBef>
              <a:buClrTx/>
              <a:buFontTx/>
              <a:buNone/>
              <a:defRPr/>
            </a:pPr>
            <a:r>
              <a:rPr lang="en-US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for ATLAS up-grade Experiment</a:t>
            </a:r>
          </a:p>
        </p:txBody>
      </p:sp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203147" y="2490788"/>
            <a:ext cx="11884104" cy="309533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3333FF"/>
              </a:buClr>
              <a:buFont typeface="Wingdings" pitchFamily="2" charset="2"/>
              <a:buChar char=""/>
            </a:pPr>
            <a:r>
              <a:rPr lang="en-US" dirty="0">
                <a:solidFill>
                  <a:srgbClr val="3333FF"/>
                </a:solidFill>
                <a:latin typeface="Comic Sans MS" pitchFamily="64" charset="0"/>
              </a:rPr>
              <a:t>  </a:t>
            </a:r>
            <a:r>
              <a:rPr lang="en-US" sz="2000" dirty="0">
                <a:latin typeface="Comic Sans MS" pitchFamily="64" charset="0"/>
              </a:rPr>
              <a:t>Withstanding harsh radiation-loaded environment </a:t>
            </a:r>
            <a:r>
              <a:rPr lang="en-US" sz="2000" dirty="0" smtClean="0">
                <a:latin typeface="Comic Sans MS" pitchFamily="64" charset="0"/>
              </a:rPr>
              <a:t>(sensor and Readout electronics)</a:t>
            </a:r>
            <a:endParaRPr lang="en-US" sz="2000" dirty="0">
              <a:latin typeface="Comic Sans MS" pitchFamily="64" charset="0"/>
            </a:endParaRPr>
          </a:p>
          <a:p>
            <a:pPr eaLnBrk="1" hangingPunct="1">
              <a:spcBef>
                <a:spcPts val="1125"/>
              </a:spcBef>
              <a:buClr>
                <a:srgbClr val="3333FF"/>
              </a:buClr>
              <a:buFont typeface="Wingdings" pitchFamily="2" charset="2"/>
              <a:buChar char=""/>
            </a:pPr>
            <a:r>
              <a:rPr lang="en-US" sz="2000" dirty="0">
                <a:latin typeface="Comic Sans MS" pitchFamily="64" charset="0"/>
              </a:rPr>
              <a:t>  Presenting good </a:t>
            </a:r>
            <a:r>
              <a:rPr lang="en-US" sz="2000" dirty="0" err="1">
                <a:latin typeface="Comic Sans MS" pitchFamily="64" charset="0"/>
              </a:rPr>
              <a:t>interpixel</a:t>
            </a:r>
            <a:r>
              <a:rPr lang="en-US" sz="2000" dirty="0">
                <a:latin typeface="Comic Sans MS" pitchFamily="64" charset="0"/>
              </a:rPr>
              <a:t> isolation</a:t>
            </a:r>
          </a:p>
          <a:p>
            <a:pPr eaLnBrk="1" hangingPunct="1">
              <a:spcBef>
                <a:spcPts val="1125"/>
              </a:spcBef>
              <a:buClr>
                <a:srgbClr val="3333FF"/>
              </a:buClr>
              <a:buFont typeface="Wingdings" pitchFamily="2" charset="2"/>
              <a:buChar char=""/>
            </a:pPr>
            <a:r>
              <a:rPr lang="en-US" sz="2000" dirty="0">
                <a:latin typeface="Comic Sans MS" pitchFamily="64" charset="0"/>
              </a:rPr>
              <a:t>  Ensuring satisfactory electrical behavior during all their life span </a:t>
            </a:r>
          </a:p>
          <a:p>
            <a:pPr eaLnBrk="1" hangingPunct="1">
              <a:spcBef>
                <a:spcPts val="1125"/>
              </a:spcBef>
              <a:buClr>
                <a:srgbClr val="3333FF"/>
              </a:buClr>
              <a:buFont typeface="Wingdings" pitchFamily="2" charset="2"/>
              <a:buChar char=""/>
            </a:pPr>
            <a:r>
              <a:rPr lang="en-US" sz="2000" dirty="0">
                <a:latin typeface="Comic Sans MS" pitchFamily="64" charset="0"/>
              </a:rPr>
              <a:t>  Improving the charge collection efficiency (less charge trapping)</a:t>
            </a:r>
          </a:p>
          <a:p>
            <a:pPr eaLnBrk="1" hangingPunct="1">
              <a:spcBef>
                <a:spcPts val="1125"/>
              </a:spcBef>
              <a:buClr>
                <a:srgbClr val="3333FF"/>
              </a:buClr>
              <a:buFont typeface="Wingdings" pitchFamily="2" charset="2"/>
              <a:buChar char=""/>
            </a:pPr>
            <a:r>
              <a:rPr lang="en-US" sz="2000" dirty="0">
                <a:latin typeface="Comic Sans MS" pitchFamily="64" charset="0"/>
              </a:rPr>
              <a:t>  Allowing high signal to noise ratio </a:t>
            </a:r>
            <a:r>
              <a:rPr lang="en-US" sz="2000" dirty="0" smtClean="0">
                <a:latin typeface="Comic Sans MS" pitchFamily="64" charset="0"/>
              </a:rPr>
              <a:t>(Low noise electronics a MUST)</a:t>
            </a:r>
            <a:endParaRPr lang="en-US" sz="2000" dirty="0">
              <a:latin typeface="Comic Sans MS" pitchFamily="64" charset="0"/>
            </a:endParaRPr>
          </a:p>
          <a:p>
            <a:pPr eaLnBrk="1" hangingPunct="1">
              <a:spcBef>
                <a:spcPts val="1125"/>
              </a:spcBef>
              <a:buClr>
                <a:srgbClr val="3333FF"/>
              </a:buClr>
              <a:buFont typeface="Wingdings" pitchFamily="2" charset="2"/>
              <a:buChar char=""/>
            </a:pPr>
            <a:r>
              <a:rPr lang="en-US" sz="2000" dirty="0">
                <a:latin typeface="Comic Sans MS" pitchFamily="64" charset="0"/>
              </a:rPr>
              <a:t>  Offering optimized design (with minimal </a:t>
            </a:r>
            <a:r>
              <a:rPr lang="en-US" sz="2000" dirty="0" smtClean="0">
                <a:latin typeface="Comic Sans MS" pitchFamily="64" charset="0"/>
              </a:rPr>
              <a:t>size, thickness) </a:t>
            </a:r>
            <a:r>
              <a:rPr lang="en-US" sz="2000" dirty="0">
                <a:latin typeface="Comic Sans MS" pitchFamily="64" charset="0"/>
              </a:rPr>
              <a:t>for stable performance</a:t>
            </a:r>
          </a:p>
          <a:p>
            <a:pPr eaLnBrk="1" hangingPunct="1">
              <a:spcBef>
                <a:spcPts val="1125"/>
              </a:spcBef>
              <a:buClr>
                <a:srgbClr val="3333FF"/>
              </a:buClr>
              <a:buFont typeface="Wingdings" pitchFamily="2" charset="2"/>
              <a:buChar char=""/>
            </a:pPr>
            <a:r>
              <a:rPr lang="en-US" sz="2000" dirty="0">
                <a:latin typeface="Comic Sans MS" pitchFamily="64" charset="0"/>
              </a:rPr>
              <a:t>  Requiring simple</a:t>
            </a:r>
            <a:r>
              <a:rPr lang="en-US" sz="2000" dirty="0"/>
              <a:t> </a:t>
            </a:r>
            <a:r>
              <a:rPr lang="en-US" sz="2000" dirty="0">
                <a:latin typeface="Comic Sans MS" pitchFamily="64" charset="0"/>
              </a:rPr>
              <a:t>technology for low cost (single-sided process = one mask)</a:t>
            </a:r>
          </a:p>
        </p:txBody>
      </p:sp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457" y="385764"/>
            <a:ext cx="907814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5" t="5162" r="28964" b="4129"/>
          <a:stretch>
            <a:fillRect/>
          </a:stretch>
        </p:blipFill>
        <p:spPr bwMode="auto">
          <a:xfrm>
            <a:off x="8680306" y="1555751"/>
            <a:ext cx="909930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625" t="5162" r="28964" b="41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269669" y="6553200"/>
            <a:ext cx="961562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38138" algn="just">
              <a:spcBef>
                <a:spcPts val="250"/>
              </a:spcBef>
              <a:buClrTx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endParaRPr lang="en-US" sz="1000" b="1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958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213FFC9-AA82-480C-862C-89C67A0B35E4}" type="slidenum">
              <a:rPr lang="fr-FR">
                <a:solidFill>
                  <a:srgbClr val="000000"/>
                </a:solidFill>
              </a:rPr>
              <a:pPr eaLnBrk="1" hangingPunct="1"/>
              <a:t>21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09441" y="1"/>
            <a:ext cx="10969943" cy="56356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8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Key </a:t>
            </a:r>
            <a:r>
              <a:rPr lang="fr-FR" sz="1800" b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Elements</a:t>
            </a:r>
            <a:r>
              <a:rPr lang="fr-FR" sz="18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for </a:t>
            </a:r>
            <a:r>
              <a:rPr lang="fr-FR" sz="1800" b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Planar</a:t>
            </a:r>
            <a:r>
              <a:rPr lang="fr-FR" sz="18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Pixel </a:t>
            </a:r>
            <a:r>
              <a:rPr lang="fr-FR" sz="1800" b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Sensor</a:t>
            </a:r>
            <a:r>
              <a:rPr lang="fr-FR" sz="18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R&amp;D for HL-LHC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12188825" cy="5486400"/>
          </a:xfrm>
        </p:spPr>
        <p:txBody>
          <a:bodyPr>
            <a:normAutofit fontScale="92500" lnSpcReduction="10000"/>
          </a:bodyPr>
          <a:lstStyle/>
          <a:p>
            <a:pPr marL="338138" indent="-338138" eaLnBrk="1" hangingPunct="1">
              <a:lnSpc>
                <a:spcPct val="80000"/>
              </a:lnSpc>
              <a:spcBef>
                <a:spcPts val="350"/>
              </a:spcBef>
              <a:buClr>
                <a:srgbClr val="FF5050"/>
              </a:buClr>
              <a:buFont typeface="Wingdings" pitchFamily="2" charset="2"/>
              <a:buChar char="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4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Hybrid Pixel Sensor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Structure (substrate, configurations, bias &amp; multi-guard rings, electrode geometry, passivation, design rule, readout)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Key parameters (full depletion voltage V</a:t>
            </a:r>
            <a:r>
              <a:rPr lang="en-US" sz="1600" b="1" baseline="-25000" dirty="0" smtClean="0">
                <a:solidFill>
                  <a:srgbClr val="3333FF"/>
                </a:solidFill>
                <a:latin typeface="Comic Sans MS" pitchFamily="64" charset="0"/>
              </a:rPr>
              <a:t>FD</a:t>
            </a: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, breakdown voltage V</a:t>
            </a:r>
            <a:r>
              <a:rPr lang="en-US" sz="1600" b="1" baseline="-25000" dirty="0" smtClean="0">
                <a:solidFill>
                  <a:srgbClr val="3333FF"/>
                </a:solidFill>
                <a:latin typeface="Comic Sans MS" pitchFamily="64" charset="0"/>
              </a:rPr>
              <a:t>BD</a:t>
            </a: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, leakage current, </a:t>
            </a:r>
            <a:r>
              <a:rPr lang="en-US" sz="1600" b="1" dirty="0" err="1" smtClean="0">
                <a:solidFill>
                  <a:srgbClr val="3333FF"/>
                </a:solidFill>
                <a:latin typeface="Comic Sans MS" pitchFamily="64" charset="0"/>
              </a:rPr>
              <a:t>interpixel</a:t>
            </a: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 capacitance)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en-US" sz="1600" dirty="0" smtClean="0">
              <a:solidFill>
                <a:srgbClr val="3333FF"/>
              </a:solidFill>
              <a:latin typeface="Comic Sans MS" pitchFamily="6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350"/>
              </a:spcBef>
              <a:buClr>
                <a:srgbClr val="FF5050"/>
              </a:buClr>
              <a:buFont typeface="Wingdings" pitchFamily="2" charset="2"/>
              <a:buChar char="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4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Radiation Damage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400" b="1" dirty="0" smtClean="0">
                <a:solidFill>
                  <a:srgbClr val="3333FF"/>
                </a:solidFill>
                <a:latin typeface="Comic Sans MS" pitchFamily="64" charset="0"/>
              </a:rPr>
              <a:t>Inversion of substrate doping concentration 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Inversion of space-charge sign	                      only for n-doped substrate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Inversion of the full depletion voltage 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Increase of trapping and recombination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Increase of leakage current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Formation of electron inversion layer at the interface Si-SiO</a:t>
            </a:r>
            <a:r>
              <a:rPr lang="en-US" sz="1600" b="1" baseline="-25000" dirty="0" smtClean="0">
                <a:solidFill>
                  <a:srgbClr val="3333FF"/>
                </a:solidFill>
                <a:latin typeface="Comic Sans MS" pitchFamily="64" charset="0"/>
              </a:rPr>
              <a:t>2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Formation of a double junction &amp; a double-peak of electric field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en-US" sz="1100" b="1" dirty="0" smtClean="0">
              <a:solidFill>
                <a:srgbClr val="3333FF"/>
              </a:solidFill>
              <a:latin typeface="Comic Sans MS" pitchFamily="6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350"/>
              </a:spcBef>
              <a:buClr>
                <a:srgbClr val="FF5050"/>
              </a:buClr>
              <a:buFont typeface="Wingdings" pitchFamily="2" charset="2"/>
              <a:buChar char="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4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Cutting Damage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err="1" smtClean="0">
                <a:solidFill>
                  <a:srgbClr val="3333FF"/>
                </a:solidFill>
                <a:latin typeface="Comic Sans MS" pitchFamily="64" charset="0"/>
              </a:rPr>
              <a:t>Amorphisation</a:t>
            </a: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 of the detector edge due to the dicing operation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en-US" sz="1100" dirty="0" smtClean="0">
              <a:solidFill>
                <a:srgbClr val="333399"/>
              </a:solidFill>
              <a:latin typeface="Comic Sans MS" pitchFamily="6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350"/>
              </a:spcBef>
              <a:buClr>
                <a:srgbClr val="FF5050"/>
              </a:buClr>
              <a:buFont typeface="Wingdings" pitchFamily="2" charset="2"/>
              <a:buChar char="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4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Actual Solutions &amp; New Trends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Implantation Isolation </a:t>
            </a:r>
            <a:r>
              <a:rPr lang="en-US" sz="1600" b="1" dirty="0" err="1" smtClean="0">
                <a:solidFill>
                  <a:srgbClr val="3333FF"/>
                </a:solidFill>
                <a:latin typeface="Comic Sans MS" pitchFamily="64" charset="0"/>
              </a:rPr>
              <a:t>Interstrip</a:t>
            </a:r>
            <a:endParaRPr lang="en-US" sz="1600" b="1" dirty="0" smtClean="0">
              <a:solidFill>
                <a:srgbClr val="3333FF"/>
              </a:solidFill>
              <a:latin typeface="Comic Sans MS" pitchFamily="64" charset="0"/>
            </a:endParaRPr>
          </a:p>
          <a:p>
            <a:pPr marL="1141413" lvl="2" indent="-227013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b="1" dirty="0" smtClean="0">
                <a:solidFill>
                  <a:srgbClr val="3333FF"/>
                </a:solidFill>
                <a:latin typeface="Comic Sans MS" pitchFamily="64" charset="0"/>
              </a:rPr>
              <a:t>P-stop (blocking implant)</a:t>
            </a:r>
          </a:p>
          <a:p>
            <a:pPr marL="1141413" lvl="2" indent="-227013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b="1" dirty="0" smtClean="0">
                <a:solidFill>
                  <a:srgbClr val="3333FF"/>
                </a:solidFill>
                <a:latin typeface="Comic Sans MS" pitchFamily="64" charset="0"/>
              </a:rPr>
              <a:t>Standard P-spray</a:t>
            </a:r>
          </a:p>
          <a:p>
            <a:pPr marL="1141413" lvl="2" indent="-227013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b="1" dirty="0" smtClean="0">
                <a:solidFill>
                  <a:srgbClr val="3333FF"/>
                </a:solidFill>
                <a:latin typeface="Comic Sans MS" pitchFamily="64" charset="0"/>
              </a:rPr>
              <a:t>Moderated P-spray</a:t>
            </a:r>
          </a:p>
          <a:p>
            <a:pPr marL="1141413" lvl="2" indent="-227013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b="1" dirty="0" smtClean="0">
                <a:solidFill>
                  <a:srgbClr val="3333FF"/>
                </a:solidFill>
                <a:latin typeface="Comic Sans MS" pitchFamily="64" charset="0"/>
              </a:rPr>
              <a:t>Trench structures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Thinning substrate 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Reducing dead (inactive) edge zone 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275"/>
              </a:spcBef>
              <a:buClr>
                <a:srgbClr val="3333FF"/>
              </a:buClr>
              <a:buFont typeface="Comic Sans MS" pitchFamily="6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600" b="1" dirty="0" smtClean="0">
                <a:solidFill>
                  <a:srgbClr val="3333FF"/>
                </a:solidFill>
                <a:latin typeface="Comic Sans MS" pitchFamily="64" charset="0"/>
              </a:rPr>
              <a:t>Oxygenated substrate</a:t>
            </a:r>
          </a:p>
          <a:p>
            <a:pPr marL="738188" lvl="1" indent="-280988" eaLnBrk="1" hangingPunct="1">
              <a:lnSpc>
                <a:spcPct val="80000"/>
              </a:lnSpc>
              <a:spcBef>
                <a:spcPts val="300"/>
              </a:spcBef>
              <a:buClrTx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en-US" sz="1200" dirty="0" smtClean="0">
              <a:solidFill>
                <a:srgbClr val="3333FF"/>
              </a:solidFill>
              <a:latin typeface="Comic Sans MS" pitchFamily="64" charset="0"/>
            </a:endParaRPr>
          </a:p>
          <a:p>
            <a:pPr marL="338138" lvl="1" indent="-338138">
              <a:lnSpc>
                <a:spcPct val="80000"/>
              </a:lnSpc>
              <a:spcBef>
                <a:spcPts val="350"/>
              </a:spcBef>
              <a:buClr>
                <a:srgbClr val="FF5050"/>
              </a:buClr>
              <a:buFont typeface="Wingdings" pitchFamily="2" charset="2"/>
              <a:buChar char="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en-US" sz="14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Our work  :</a:t>
            </a:r>
            <a:r>
              <a:rPr lang="en-US" sz="1600" b="1" dirty="0">
                <a:solidFill>
                  <a:srgbClr val="3333FF"/>
                </a:solidFill>
                <a:latin typeface="Comic Sans MS" pitchFamily="64" charset="0"/>
              </a:rPr>
              <a:t>Testing new designs with TCAD simulation</a:t>
            </a:r>
          </a:p>
          <a:p>
            <a:pPr marL="338138" indent="-338138" eaLnBrk="1" hangingPunct="1">
              <a:lnSpc>
                <a:spcPct val="80000"/>
              </a:lnSpc>
              <a:spcBef>
                <a:spcPts val="350"/>
              </a:spcBef>
              <a:buClr>
                <a:srgbClr val="FF5050"/>
              </a:buClr>
              <a:buFont typeface="Wingdings" pitchFamily="2" charset="2"/>
              <a:buChar char="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en-US" sz="1400" b="1" dirty="0" smtClean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</a:endParaRPr>
          </a:p>
        </p:txBody>
      </p:sp>
      <p:sp>
        <p:nvSpPr>
          <p:cNvPr id="8197" name="AutoShape 3"/>
          <p:cNvSpPr>
            <a:spLocks/>
          </p:cNvSpPr>
          <p:nvPr/>
        </p:nvSpPr>
        <p:spPr bwMode="auto">
          <a:xfrm>
            <a:off x="4875212" y="1952626"/>
            <a:ext cx="201573" cy="4572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440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269669" y="6553200"/>
            <a:ext cx="961562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38138" algn="just">
              <a:spcBef>
                <a:spcPts val="250"/>
              </a:spcBef>
              <a:buClrTx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r>
              <a:rPr lang="en-US" sz="1000" b="1" dirty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842654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989012" y="381000"/>
            <a:ext cx="8686801" cy="533400"/>
          </a:xfrm>
        </p:spPr>
        <p:txBody>
          <a:bodyPr/>
          <a:lstStyle/>
          <a:p>
            <a:r>
              <a:rPr lang="en-US" dirty="0" smtClean="0"/>
              <a:t>Where are we ?</a:t>
            </a:r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03212" y="937468"/>
            <a:ext cx="10058400" cy="5181600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Planar Pixel Sensors :</a:t>
            </a:r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1BBF-CAB5-4A20-9FE2-A27306CC2E0A}" type="datetime1">
              <a:rPr lang="fr-FR" smtClean="0"/>
              <a:t>23/05/2013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LAL Pixel Project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22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141411" y="1371600"/>
            <a:ext cx="883761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 Narrow" pitchFamily="34" charset="0"/>
              </a:rPr>
              <a:t>Planar Pixels: Where do we stand?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 Narrow" pitchFamily="34" charset="0"/>
              </a:rPr>
              <a:t>Current </a:t>
            </a:r>
            <a:r>
              <a:rPr lang="en-US" sz="2400" dirty="0">
                <a:latin typeface="Arial Narrow" pitchFamily="34" charset="0"/>
              </a:rPr>
              <a:t>pixel detector is using n-in-n planar pixel design proven </a:t>
            </a:r>
            <a:r>
              <a:rPr lang="en-US" sz="2400" dirty="0" smtClean="0">
                <a:latin typeface="Arial Narrow" pitchFamily="34" charset="0"/>
              </a:rPr>
              <a:t>to be </a:t>
            </a:r>
            <a:r>
              <a:rPr lang="en-US" sz="2400" dirty="0">
                <a:latin typeface="Arial Narrow" pitchFamily="34" charset="0"/>
              </a:rPr>
              <a:t>rad-hard up to at least 2 </a:t>
            </a:r>
            <a:r>
              <a:rPr lang="en-US" sz="2400" b="1" dirty="0">
                <a:latin typeface="Arial Narrow" pitchFamily="34" charset="0"/>
              </a:rPr>
              <a:t>. </a:t>
            </a:r>
            <a:r>
              <a:rPr lang="en-US" sz="2400" dirty="0">
                <a:latin typeface="Arial Narrow" pitchFamily="34" charset="0"/>
              </a:rPr>
              <a:t>10</a:t>
            </a:r>
            <a:r>
              <a:rPr lang="en-US" sz="2400" baseline="30000" dirty="0">
                <a:latin typeface="Arial Narrow" pitchFamily="34" charset="0"/>
              </a:rPr>
              <a:t>15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neq</a:t>
            </a:r>
            <a:r>
              <a:rPr lang="en-US" sz="2400" dirty="0">
                <a:latin typeface="Arial Narrow" pitchFamily="34" charset="0"/>
              </a:rPr>
              <a:t> cm</a:t>
            </a:r>
            <a:r>
              <a:rPr lang="en-US" sz="2400" baseline="30000" dirty="0">
                <a:latin typeface="Arial Narrow" pitchFamily="34" charset="0"/>
              </a:rPr>
              <a:t>-2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>
                <a:latin typeface="Arial Narrow" pitchFamily="34" charset="0"/>
              </a:rPr>
              <a:t>CCE decreases with </a:t>
            </a:r>
            <a:r>
              <a:rPr lang="en-US" sz="2400" dirty="0" err="1" smtClean="0">
                <a:latin typeface="Arial Narrow" pitchFamily="34" charset="0"/>
              </a:rPr>
              <a:t>fluence</a:t>
            </a:r>
            <a:r>
              <a:rPr lang="en-US" sz="2400" dirty="0">
                <a:latin typeface="Arial Narrow" pitchFamily="34" charset="0"/>
              </a:rPr>
              <a:t>, but sensors will yield signals</a:t>
            </a:r>
          </a:p>
          <a:p>
            <a:r>
              <a:rPr lang="en-US" sz="2400" dirty="0">
                <a:latin typeface="Arial Narrow" pitchFamily="34" charset="0"/>
              </a:rPr>
              <a:t>to above 10</a:t>
            </a:r>
            <a:r>
              <a:rPr lang="en-US" sz="2400" baseline="30000" dirty="0">
                <a:latin typeface="Arial Narrow" pitchFamily="34" charset="0"/>
              </a:rPr>
              <a:t>16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neq</a:t>
            </a:r>
            <a:r>
              <a:rPr lang="en-US" sz="2400" dirty="0">
                <a:latin typeface="Arial Narrow" pitchFamily="34" charset="0"/>
              </a:rPr>
              <a:t> cm</a:t>
            </a:r>
            <a:r>
              <a:rPr lang="en-US" sz="2400" baseline="30000" dirty="0">
                <a:latin typeface="Arial Narrow" pitchFamily="34" charset="0"/>
              </a:rPr>
              <a:t>-2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 Narrow" pitchFamily="34" charset="0"/>
              </a:rPr>
              <a:t> We know that :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6-8 </a:t>
            </a:r>
            <a:r>
              <a:rPr lang="en-US" sz="2400" dirty="0" err="1">
                <a:latin typeface="Arial Narrow" pitchFamily="34" charset="0"/>
              </a:rPr>
              <a:t>ke</a:t>
            </a:r>
            <a:r>
              <a:rPr lang="en-US" sz="2400" dirty="0">
                <a:latin typeface="Arial Narrow" pitchFamily="34" charset="0"/>
              </a:rPr>
              <a:t>- after 1 </a:t>
            </a:r>
            <a:r>
              <a:rPr lang="en-US" sz="2400" b="1" dirty="0">
                <a:latin typeface="Arial Narrow" pitchFamily="34" charset="0"/>
              </a:rPr>
              <a:t>. </a:t>
            </a:r>
            <a:r>
              <a:rPr lang="en-US" sz="2400" dirty="0">
                <a:latin typeface="Arial Narrow" pitchFamily="34" charset="0"/>
              </a:rPr>
              <a:t>10</a:t>
            </a:r>
            <a:r>
              <a:rPr lang="en-US" sz="2400" baseline="30000" dirty="0">
                <a:latin typeface="Arial Narrow" pitchFamily="34" charset="0"/>
              </a:rPr>
              <a:t>16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neq</a:t>
            </a:r>
            <a:r>
              <a:rPr lang="en-US" sz="2400" dirty="0">
                <a:latin typeface="Arial Narrow" pitchFamily="34" charset="0"/>
              </a:rPr>
              <a:t> cm</a:t>
            </a:r>
            <a:r>
              <a:rPr lang="en-US" sz="2400" baseline="30000" dirty="0">
                <a:latin typeface="Arial Narrow" pitchFamily="34" charset="0"/>
              </a:rPr>
              <a:t>-2</a:t>
            </a:r>
            <a:r>
              <a:rPr lang="en-US" sz="2400" dirty="0">
                <a:latin typeface="Arial Narrow" pitchFamily="34" charset="0"/>
              </a:rPr>
              <a:t> at around 500 V </a:t>
            </a:r>
            <a:r>
              <a:rPr lang="en-US" sz="2400" dirty="0" smtClean="0">
                <a:latin typeface="Arial Narrow" pitchFamily="34" charset="0"/>
              </a:rPr>
              <a:t>bias and  </a:t>
            </a:r>
            <a:r>
              <a:rPr lang="en-US" sz="2400" dirty="0">
                <a:latin typeface="Arial Narrow" pitchFamily="34" charset="0"/>
              </a:rPr>
              <a:t>up to 15 </a:t>
            </a:r>
            <a:r>
              <a:rPr lang="en-US" sz="2400" dirty="0" err="1">
                <a:latin typeface="Arial Narrow" pitchFamily="34" charset="0"/>
              </a:rPr>
              <a:t>ke</a:t>
            </a:r>
            <a:r>
              <a:rPr lang="en-US" sz="2400" dirty="0">
                <a:latin typeface="Arial Narrow" pitchFamily="34" charset="0"/>
              </a:rPr>
              <a:t>- (!) after 1 </a:t>
            </a:r>
            <a:r>
              <a:rPr lang="en-US" sz="2400" b="1" dirty="0">
                <a:latin typeface="Arial Narrow" pitchFamily="34" charset="0"/>
              </a:rPr>
              <a:t>. </a:t>
            </a:r>
            <a:r>
              <a:rPr lang="en-US" sz="2400" dirty="0">
                <a:latin typeface="Arial Narrow" pitchFamily="34" charset="0"/>
              </a:rPr>
              <a:t>10</a:t>
            </a:r>
            <a:r>
              <a:rPr lang="en-US" sz="2400" baseline="30000" dirty="0">
                <a:latin typeface="Arial Narrow" pitchFamily="34" charset="0"/>
              </a:rPr>
              <a:t>16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neq</a:t>
            </a:r>
            <a:r>
              <a:rPr lang="en-US" sz="2400" dirty="0">
                <a:latin typeface="Arial Narrow" pitchFamily="34" charset="0"/>
              </a:rPr>
              <a:t> cm</a:t>
            </a:r>
            <a:r>
              <a:rPr lang="en-US" sz="2400" baseline="30000" dirty="0">
                <a:latin typeface="Arial Narrow" pitchFamily="34" charset="0"/>
              </a:rPr>
              <a:t>-2</a:t>
            </a:r>
            <a:r>
              <a:rPr lang="en-US" sz="2400" dirty="0">
                <a:latin typeface="Arial Narrow" pitchFamily="34" charset="0"/>
              </a:rPr>
              <a:t> at 1900 V </a:t>
            </a:r>
            <a:r>
              <a:rPr lang="en-US" sz="2400" dirty="0" smtClean="0">
                <a:latin typeface="Arial Narrow" pitchFamily="34" charset="0"/>
              </a:rPr>
              <a:t>bias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 smtClean="0"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 Narrow" pitchFamily="34" charset="0"/>
              </a:rPr>
              <a:t>Current </a:t>
            </a:r>
            <a:r>
              <a:rPr lang="en-US" sz="2400" dirty="0">
                <a:latin typeface="Arial Narrow" pitchFamily="34" charset="0"/>
              </a:rPr>
              <a:t>readout not suited for data rates at &gt; 2 </a:t>
            </a:r>
            <a:r>
              <a:rPr lang="en-US" sz="2400" b="1" dirty="0">
                <a:latin typeface="Arial Narrow" pitchFamily="34" charset="0"/>
              </a:rPr>
              <a:t>. </a:t>
            </a:r>
            <a:r>
              <a:rPr lang="en-US" sz="2400" dirty="0">
                <a:latin typeface="Arial Narrow" pitchFamily="34" charset="0"/>
              </a:rPr>
              <a:t>10</a:t>
            </a:r>
            <a:r>
              <a:rPr lang="en-US" sz="2400" baseline="30000" dirty="0">
                <a:latin typeface="Arial Narrow" pitchFamily="34" charset="0"/>
              </a:rPr>
              <a:t>34</a:t>
            </a:r>
            <a:r>
              <a:rPr lang="en-US" sz="2400" dirty="0">
                <a:latin typeface="Arial Narrow" pitchFamily="34" charset="0"/>
              </a:rPr>
              <a:t> cm-</a:t>
            </a:r>
            <a:r>
              <a:rPr lang="en-US" sz="2400" baseline="30000" dirty="0">
                <a:latin typeface="Arial Narrow" pitchFamily="34" charset="0"/>
              </a:rPr>
              <a:t>2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s-</a:t>
            </a:r>
            <a:r>
              <a:rPr lang="en-US" sz="2400" baseline="30000" dirty="0" smtClean="0">
                <a:latin typeface="Arial Narrow" pitchFamily="34" charset="0"/>
              </a:rPr>
              <a:t>1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baseline="30000" dirty="0"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 Narrow" pitchFamily="34" charset="0"/>
              </a:rPr>
              <a:t>Improve Material budget to improve track reconstruction with </a:t>
            </a:r>
            <a:r>
              <a:rPr lang="en-US" sz="2400" dirty="0">
                <a:latin typeface="Arial Narrow" pitchFamily="34" charset="0"/>
              </a:rPr>
              <a:t>respect to current </a:t>
            </a:r>
            <a:r>
              <a:rPr lang="en-US" sz="2400" dirty="0" smtClean="0">
                <a:latin typeface="Arial Narrow" pitchFamily="34" charset="0"/>
              </a:rPr>
              <a:t>detector, especially </a:t>
            </a:r>
            <a:r>
              <a:rPr lang="en-US" sz="2400" dirty="0">
                <a:latin typeface="Arial Narrow" pitchFamily="34" charset="0"/>
              </a:rPr>
              <a:t>for the inner layer(s</a:t>
            </a:r>
            <a:r>
              <a:rPr lang="en-US" sz="2400" dirty="0" smtClean="0">
                <a:latin typeface="Arial Narrow" pitchFamily="34" charset="0"/>
              </a:rPr>
              <a:t>):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 Narrow" pitchFamily="34" charset="0"/>
              </a:rPr>
              <a:t> Go to Thinner </a:t>
            </a:r>
            <a:r>
              <a:rPr lang="en-US" sz="2400" dirty="0">
                <a:latin typeface="Arial Narrow" pitchFamily="34" charset="0"/>
              </a:rPr>
              <a:t>sensors?</a:t>
            </a:r>
          </a:p>
        </p:txBody>
      </p:sp>
    </p:spTree>
    <p:extLst>
      <p:ext uri="{BB962C8B-B14F-4D97-AF65-F5344CB8AC3E}">
        <p14:creationId xmlns:p14="http://schemas.microsoft.com/office/powerpoint/2010/main" val="372606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8E9F83-62BB-4F9B-A94C-4EBE433FFDCA}" type="slidenum">
              <a:rPr lang="fr-FR">
                <a:solidFill>
                  <a:srgbClr val="000000"/>
                </a:solidFill>
              </a:rPr>
              <a:pPr eaLnBrk="1" hangingPunct="1"/>
              <a:t>23</a:t>
            </a:fld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1229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t="1608" r="52831" b="59859"/>
          <a:stretch>
            <a:fillRect/>
          </a:stretch>
        </p:blipFill>
        <p:spPr bwMode="auto">
          <a:xfrm>
            <a:off x="533261" y="1489075"/>
            <a:ext cx="4139122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43" t="1608" r="52831" b="598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441" y="555625"/>
            <a:ext cx="9954207" cy="642938"/>
          </a:xfrm>
        </p:spPr>
        <p:txBody>
          <a:bodyPr/>
          <a:lstStyle/>
          <a:p>
            <a:pPr eaLnBrk="1" hangingPunct="1">
              <a:buClr>
                <a:srgbClr val="FF5050"/>
              </a:buClr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 b="1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 Different possible configurations of the planar pixel sensors</a:t>
            </a:r>
          </a:p>
        </p:txBody>
      </p:sp>
      <p:sp>
        <p:nvSpPr>
          <p:cNvPr id="12294" name="AutoShape 4"/>
          <p:cNvSpPr>
            <a:spLocks/>
          </p:cNvSpPr>
          <p:nvPr/>
        </p:nvSpPr>
        <p:spPr bwMode="auto">
          <a:xfrm rot="-5400000">
            <a:off x="5798103" y="-3866802"/>
            <a:ext cx="428625" cy="10810177"/>
          </a:xfrm>
          <a:prstGeom prst="rightBrace">
            <a:avLst>
              <a:gd name="adj1" fmla="val 300000"/>
              <a:gd name="adj2" fmla="val 50000"/>
            </a:avLst>
          </a:prstGeom>
          <a:noFill/>
          <a:ln w="28440">
            <a:solidFill>
              <a:srgbClr val="3333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75407" y="3028950"/>
            <a:ext cx="541020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750"/>
              </a:spcBef>
              <a:buClrTx/>
              <a:buFontTx/>
              <a:buNone/>
            </a:pPr>
            <a:r>
              <a:rPr lang="en-US" sz="1200" b="1" dirty="0">
                <a:solidFill>
                  <a:srgbClr val="FF5050"/>
                </a:solidFill>
                <a:latin typeface="Comic Sans MS" pitchFamily="64" charset="0"/>
              </a:rPr>
              <a:t>Double-sided detectors (two masks are required)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657841" y="63501"/>
            <a:ext cx="6839285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80000"/>
              </a:lnSpc>
              <a:spcBef>
                <a:spcPts val="450"/>
              </a:spcBef>
              <a:buClr>
                <a:srgbClr val="FF5050"/>
              </a:buClr>
              <a:buFont typeface="Wingdings" pitchFamily="2" charset="2"/>
              <a:buChar char="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b="1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Hybrid Pixel Sensor : “ The Structure “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68204" y="3168540"/>
            <a:ext cx="446923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n-in-n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69236" y="3213100"/>
            <a:ext cx="2945633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Benoit 2011 Ph.D. Thesis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1269669" y="6553200"/>
            <a:ext cx="961562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38138" algn="just">
              <a:spcBef>
                <a:spcPts val="250"/>
              </a:spcBef>
              <a:buClrTx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endParaRPr lang="en-US" sz="1000" b="1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</a:endParaRPr>
          </a:p>
        </p:txBody>
      </p:sp>
      <p:sp>
        <p:nvSpPr>
          <p:cNvPr id="12303" name="Text Box 13"/>
          <p:cNvSpPr txBox="1">
            <a:spLocks noChangeArrowheads="1"/>
          </p:cNvSpPr>
          <p:nvPr/>
        </p:nvSpPr>
        <p:spPr bwMode="auto">
          <a:xfrm>
            <a:off x="6077483" y="3483085"/>
            <a:ext cx="5752661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750"/>
              </a:spcBef>
              <a:buClrTx/>
              <a:buFontTx/>
              <a:buNone/>
            </a:pPr>
            <a:r>
              <a:rPr lang="en-US" sz="1200" b="1" dirty="0">
                <a:solidFill>
                  <a:srgbClr val="FF5050"/>
                </a:solidFill>
                <a:latin typeface="Comic Sans MS" pitchFamily="64" charset="0"/>
              </a:rPr>
              <a:t>Single-sided detectors (only one mask is required in the process)</a:t>
            </a:r>
          </a:p>
        </p:txBody>
      </p:sp>
      <p:grpSp>
        <p:nvGrpSpPr>
          <p:cNvPr id="12304" name="Group 14"/>
          <p:cNvGrpSpPr>
            <a:grpSpLocks/>
          </p:cNvGrpSpPr>
          <p:nvPr/>
        </p:nvGrpSpPr>
        <p:grpSpPr bwMode="auto">
          <a:xfrm>
            <a:off x="6649893" y="1588977"/>
            <a:ext cx="4767609" cy="1725613"/>
            <a:chOff x="3264" y="2536"/>
            <a:chExt cx="2253" cy="1087"/>
          </a:xfrm>
        </p:grpSpPr>
        <p:pic>
          <p:nvPicPr>
            <p:cNvPr id="12308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9" t="51411" r="51932" b="16939"/>
            <a:stretch>
              <a:fillRect/>
            </a:stretch>
          </p:blipFill>
          <p:spPr bwMode="auto">
            <a:xfrm>
              <a:off x="3264" y="2536"/>
              <a:ext cx="2253" cy="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959" t="51411" r="51932" b="1693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309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14" t="35344" r="58717" b="59859"/>
            <a:stretch>
              <a:fillRect/>
            </a:stretch>
          </p:blipFill>
          <p:spPr bwMode="auto">
            <a:xfrm>
              <a:off x="4080" y="3482"/>
              <a:ext cx="573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9514" t="35344" r="58717" b="5985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310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69" t="69080" r="55849" b="16469"/>
            <a:stretch>
              <a:fillRect/>
            </a:stretch>
          </p:blipFill>
          <p:spPr bwMode="auto">
            <a:xfrm>
              <a:off x="3745" y="3063"/>
              <a:ext cx="524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3369" t="69080" r="55849" b="1646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8075612" y="3622675"/>
            <a:ext cx="446923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n-in-p</a:t>
            </a: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1" y="1153606"/>
            <a:ext cx="556101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Wingdings" pitchFamily="2" charset="2"/>
              </a:rPr>
              <a:t></a:t>
            </a:r>
            <a:r>
              <a:rPr lang="en-US" sz="16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</a:t>
            </a:r>
            <a:r>
              <a:rPr 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The n-in-n configuration was chosen for ATLAS.</a:t>
            </a:r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94" y="4273550"/>
            <a:ext cx="4071406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4" t="19630"/>
          <a:stretch>
            <a:fillRect/>
          </a:stretch>
        </p:blipFill>
        <p:spPr bwMode="auto">
          <a:xfrm>
            <a:off x="2639334" y="4273550"/>
            <a:ext cx="3016961" cy="228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284" t="196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3839" y="6412468"/>
            <a:ext cx="615104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spcBef>
                <a:spcPts val="750"/>
              </a:spcBef>
            </a:pPr>
            <a:r>
              <a:rPr lang="en-US" b="1" dirty="0">
                <a:solidFill>
                  <a:srgbClr val="3333FF"/>
                </a:solidFill>
                <a:latin typeface="Comic Sans MS" pitchFamily="64" charset="0"/>
              </a:rPr>
              <a:t>Guard ring structure used in the ATLAS pixel sensor</a:t>
            </a:r>
          </a:p>
        </p:txBody>
      </p:sp>
      <p:sp>
        <p:nvSpPr>
          <p:cNvPr id="3" name="Rectangle 2"/>
          <p:cNvSpPr/>
          <p:nvPr/>
        </p:nvSpPr>
        <p:spPr>
          <a:xfrm>
            <a:off x="-1124" y="3610925"/>
            <a:ext cx="6192721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3333FF"/>
                </a:solidFill>
                <a:latin typeface="Arial Narrow" pitchFamily="34" charset="0"/>
              </a:rPr>
              <a:t>Certain design features should protect against early </a:t>
            </a:r>
            <a:r>
              <a:rPr lang="en-US" sz="1100" b="1" dirty="0" smtClean="0">
                <a:solidFill>
                  <a:srgbClr val="3333FF"/>
                </a:solidFill>
                <a:latin typeface="Arial Narrow" pitchFamily="34" charset="0"/>
              </a:rPr>
              <a:t>breakdowns</a:t>
            </a:r>
            <a:r>
              <a:rPr lang="en-US" sz="1100" b="1" dirty="0">
                <a:solidFill>
                  <a:srgbClr val="3333FF"/>
                </a:solidFill>
                <a:latin typeface="Arial Narrow" pitchFamily="34" charset="0"/>
              </a:rPr>
              <a:t> . The Multi-Guard Rings Structure is </a:t>
            </a:r>
            <a:r>
              <a:rPr lang="en-US" sz="1100" b="1" dirty="0" smtClean="0">
                <a:solidFill>
                  <a:srgbClr val="3333FF"/>
                </a:solidFill>
                <a:latin typeface="Arial Narrow" pitchFamily="34" charset="0"/>
              </a:rPr>
              <a:t>a</a:t>
            </a:r>
          </a:p>
          <a:p>
            <a:r>
              <a:rPr lang="en-US" sz="1100" b="1" dirty="0" smtClean="0">
                <a:solidFill>
                  <a:srgbClr val="3333FF"/>
                </a:solidFill>
                <a:latin typeface="Arial Narrow" pitchFamily="34" charset="0"/>
              </a:rPr>
              <a:t> </a:t>
            </a:r>
            <a:r>
              <a:rPr lang="en-US" sz="1100" b="1" dirty="0">
                <a:solidFill>
                  <a:srgbClr val="3333FF"/>
                </a:solidFill>
                <a:latin typeface="Arial Narrow" pitchFamily="34" charset="0"/>
              </a:rPr>
              <a:t>set of self-biased ring-shaped electrodes with associated implants surrounding the active area of the sensor </a:t>
            </a:r>
            <a:endParaRPr lang="en-US" sz="1100" b="1" dirty="0" smtClean="0">
              <a:solidFill>
                <a:srgbClr val="3333FF"/>
              </a:solidFill>
              <a:latin typeface="Arial Narrow" pitchFamily="34" charset="0"/>
            </a:endParaRPr>
          </a:p>
          <a:p>
            <a:r>
              <a:rPr lang="en-US" sz="1100" b="1" dirty="0" smtClean="0">
                <a:solidFill>
                  <a:srgbClr val="3333FF"/>
                </a:solidFill>
                <a:latin typeface="Arial Narrow" pitchFamily="34" charset="0"/>
              </a:rPr>
              <a:t>used </a:t>
            </a:r>
            <a:r>
              <a:rPr lang="en-US" sz="1100" b="1" dirty="0">
                <a:solidFill>
                  <a:srgbClr val="3333FF"/>
                </a:solidFill>
                <a:latin typeface="Arial Narrow" pitchFamily="34" charset="0"/>
              </a:rPr>
              <a:t>to stabilize the bias </a:t>
            </a:r>
            <a:r>
              <a:rPr lang="en-US" sz="1100" b="1" dirty="0" smtClean="0">
                <a:solidFill>
                  <a:srgbClr val="3333FF"/>
                </a:solidFill>
                <a:latin typeface="Arial Narrow" pitchFamily="34" charset="0"/>
              </a:rPr>
              <a:t>drop </a:t>
            </a:r>
            <a:r>
              <a:rPr lang="en-US" sz="1100" b="1" dirty="0">
                <a:solidFill>
                  <a:srgbClr val="3333FF"/>
                </a:solidFill>
                <a:latin typeface="Arial Narrow" pitchFamily="34" charset="0"/>
              </a:rPr>
              <a:t>from pixels to edges of the detector and thus limiting the field intensity which </a:t>
            </a:r>
            <a:endParaRPr lang="en-US" sz="1100" b="1" dirty="0" smtClean="0">
              <a:solidFill>
                <a:srgbClr val="3333FF"/>
              </a:solidFill>
              <a:latin typeface="Arial Narrow" pitchFamily="34" charset="0"/>
            </a:endParaRPr>
          </a:p>
          <a:p>
            <a:r>
              <a:rPr lang="en-US" sz="1100" b="1" dirty="0" smtClean="0">
                <a:solidFill>
                  <a:srgbClr val="3333FF"/>
                </a:solidFill>
                <a:latin typeface="Arial Narrow" pitchFamily="34" charset="0"/>
              </a:rPr>
              <a:t>prevent </a:t>
            </a:r>
            <a:r>
              <a:rPr lang="en-US" sz="1100" b="1" dirty="0">
                <a:solidFill>
                  <a:srgbClr val="3333FF"/>
                </a:solidFill>
                <a:latin typeface="Arial Narrow" pitchFamily="34" charset="0"/>
              </a:rPr>
              <a:t>breakdown when operating at high bias voltage.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82221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D00D5E8-17C5-449E-8E94-D06542CAEFCB}" type="slidenum">
              <a:rPr lang="fr-FR">
                <a:solidFill>
                  <a:srgbClr val="000000"/>
                </a:solidFill>
              </a:rPr>
              <a:pPr eaLnBrk="1" hangingPunct="1"/>
              <a:t>24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09441" y="685800"/>
            <a:ext cx="7516442" cy="381000"/>
          </a:xfrm>
        </p:spPr>
        <p:txBody>
          <a:bodyPr/>
          <a:lstStyle/>
          <a:p>
            <a:pPr algn="just" eaLnBrk="1" hangingPunct="1">
              <a:buClr>
                <a:srgbClr val="FF5050"/>
              </a:buClr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 b="1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 Layout Parameters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657841" y="63501"/>
            <a:ext cx="6839285" cy="3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80000"/>
              </a:lnSpc>
              <a:spcBef>
                <a:spcPts val="450"/>
              </a:spcBef>
              <a:buClr>
                <a:srgbClr val="FF5050"/>
              </a:buClr>
              <a:buFont typeface="Wingdings" pitchFamily="2" charset="2"/>
              <a:buChar char="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b="1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Hybrid Pixel Sensor : “ The Structure “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9441" y="1223964"/>
            <a:ext cx="1096994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ClrTx/>
              <a:buFontTx/>
              <a:buNone/>
              <a:defRPr/>
            </a:pPr>
            <a:r>
              <a:rPr lang="en-GB" sz="140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The figure shows the geometry of the three structures simulated. The first one is the ATLAS actual pixel sensor, an n-in-n structure. The two others are n-in-p designs proposed as candidate for IBL and super LHC pixel sensor replacement.</a:t>
            </a:r>
          </a:p>
        </p:txBody>
      </p:sp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996691" y="6202364"/>
            <a:ext cx="1015735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 b="1">
                <a:solidFill>
                  <a:srgbClr val="3333FF"/>
                </a:solidFill>
                <a:latin typeface="Comic Sans MS" pitchFamily="64" charset="0"/>
              </a:rPr>
              <a:t>Multi-guard ring structures used for simulation, obtained from process simulation</a:t>
            </a:r>
          </a:p>
        </p:txBody>
      </p:sp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32"/>
          <a:stretch>
            <a:fillRect/>
          </a:stretch>
        </p:blipFill>
        <p:spPr bwMode="auto">
          <a:xfrm>
            <a:off x="2393328" y="2224088"/>
            <a:ext cx="7366197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724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69"/>
          <a:stretch>
            <a:fillRect/>
          </a:stretch>
        </p:blipFill>
        <p:spPr bwMode="auto">
          <a:xfrm>
            <a:off x="2393328" y="4870450"/>
            <a:ext cx="736619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36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0" b="35562"/>
          <a:stretch>
            <a:fillRect/>
          </a:stretch>
        </p:blipFill>
        <p:spPr bwMode="auto">
          <a:xfrm>
            <a:off x="2384864" y="3516314"/>
            <a:ext cx="7366197" cy="128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6800" b="35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10258928" y="5227638"/>
            <a:ext cx="182832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Benoit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2011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Ph.D. Thesis</a:t>
            </a: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1269669" y="6553200"/>
            <a:ext cx="961562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38138" algn="just">
              <a:spcBef>
                <a:spcPts val="250"/>
              </a:spcBef>
              <a:buClrTx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endParaRPr lang="en-US" sz="1000" b="1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171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 - Ομάδα"/>
          <p:cNvGrpSpPr/>
          <p:nvPr/>
        </p:nvGrpSpPr>
        <p:grpSpPr>
          <a:xfrm rot="2684428">
            <a:off x="9391377" y="3988927"/>
            <a:ext cx="2705343" cy="372092"/>
            <a:chOff x="-2313687" y="3857105"/>
            <a:chExt cx="2029535" cy="372092"/>
          </a:xfrm>
        </p:grpSpPr>
        <p:sp>
          <p:nvSpPr>
            <p:cNvPr id="16" name="15 - Ορθογώνιο"/>
            <p:cNvSpPr/>
            <p:nvPr/>
          </p:nvSpPr>
          <p:spPr>
            <a:xfrm rot="20517276">
              <a:off x="-2313687" y="3857105"/>
              <a:ext cx="2027299" cy="36933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cmpd="thickThin">
              <a:solidFill>
                <a:schemeClr val="bg2">
                  <a:lumMod val="2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b="1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7" name="16 - TextBox"/>
            <p:cNvSpPr txBox="1"/>
            <p:nvPr/>
          </p:nvSpPr>
          <p:spPr>
            <a:xfrm rot="20516067">
              <a:off x="-2260198" y="3859865"/>
              <a:ext cx="1976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Functionality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10 - Επεξήγηση με επάνω βέλος"/>
          <p:cNvSpPr/>
          <p:nvPr/>
        </p:nvSpPr>
        <p:spPr>
          <a:xfrm rot="10800000">
            <a:off x="540521" y="3195252"/>
            <a:ext cx="8055555" cy="720080"/>
          </a:xfrm>
          <a:prstGeom prst="upArrowCallout">
            <a:avLst/>
          </a:prstGeom>
          <a:gradFill>
            <a:gsLst>
              <a:gs pos="0">
                <a:schemeClr val="accent5">
                  <a:lumMod val="40000"/>
                  <a:lumOff val="60000"/>
                  <a:alpha val="76000"/>
                </a:schemeClr>
              </a:gs>
              <a:gs pos="57000">
                <a:schemeClr val="accent6">
                  <a:lumMod val="60000"/>
                  <a:lumOff val="40000"/>
                  <a:alpha val="92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38CCE-40C7-44A5-9A65-07E174A3B89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1"/>
            <a:ext cx="12188825" cy="1052513"/>
          </a:xfrm>
          <a:prstGeom prst="rect">
            <a:avLst/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35001">
                <a:srgbClr val="F0EBD5">
                  <a:alpha val="45401"/>
                </a:srgbClr>
              </a:gs>
              <a:gs pos="100000">
                <a:srgbClr val="FFEFD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814705" y="115888"/>
            <a:ext cx="10969943" cy="850900"/>
          </a:xfrm>
        </p:spPr>
        <p:txBody>
          <a:bodyPr rtlCol="0">
            <a:normAutofit fontScale="90000"/>
          </a:bodyPr>
          <a:lstStyle/>
          <a:p>
            <a:pPr marL="502920" indent="-457200" algn="ctr"/>
            <a:r>
              <a:rPr lang="en-US" sz="3200" dirty="0">
                <a:solidFill>
                  <a:srgbClr val="C00000"/>
                </a:solidFill>
                <a:latin typeface="Broadway" pitchFamily="82" charset="0"/>
              </a:rPr>
              <a:t>Implications </a:t>
            </a:r>
            <a:r>
              <a:rPr lang="en-US" sz="3200" dirty="0" smtClean="0">
                <a:solidFill>
                  <a:srgbClr val="C00000"/>
                </a:solidFill>
                <a:latin typeface="Broadway" pitchFamily="82" charset="0"/>
              </a:rPr>
              <a:t> performed already on </a:t>
            </a:r>
            <a:r>
              <a:rPr lang="en-US" sz="3200" dirty="0">
                <a:solidFill>
                  <a:srgbClr val="C00000"/>
                </a:solidFill>
                <a:latin typeface="Broadway" pitchFamily="82" charset="0"/>
              </a:rPr>
              <a:t>current design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4806776" y="4059489"/>
            <a:ext cx="60299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>
              <a:buFont typeface="Wingdings" pitchFamily="2" charset="2"/>
              <a:buChar char="ü"/>
            </a:pPr>
            <a:r>
              <a:rPr lang="en-US" dirty="0" smtClean="0"/>
              <a:t>Electrical field deformation on the edge simulated </a:t>
            </a:r>
          </a:p>
          <a:p>
            <a:pPr marL="341313" indent="-341313">
              <a:buFont typeface="Wingdings" pitchFamily="2" charset="2"/>
              <a:buChar char="ü"/>
            </a:pPr>
            <a:r>
              <a:rPr lang="en-US" dirty="0" smtClean="0"/>
              <a:t>Minor effect after irradiation as the bulk of the charge is collected in the pixel implant</a:t>
            </a:r>
          </a:p>
          <a:p>
            <a:pPr marL="341313" indent="-341313">
              <a:buFont typeface="Wingdings" pitchFamily="2" charset="2"/>
              <a:buChar char="ü"/>
            </a:pPr>
            <a:r>
              <a:rPr lang="en-US" dirty="0" smtClean="0"/>
              <a:t>Simulation of a combined model for irradiation defects, trapping and diffusion</a:t>
            </a:r>
          </a:p>
          <a:p>
            <a:pPr marL="341313" indent="-341313">
              <a:buFont typeface="Wingdings" pitchFamily="2" charset="2"/>
              <a:buChar char="ü"/>
            </a:pPr>
            <a:r>
              <a:rPr lang="en-US" dirty="0" err="1" smtClean="0"/>
              <a:t>Silvaco</a:t>
            </a:r>
            <a:r>
              <a:rPr lang="en-US" dirty="0" smtClean="0"/>
              <a:t> TCAD used for geometry, field and radiation damage simulation</a:t>
            </a:r>
          </a:p>
          <a:p>
            <a:pPr indent="357188">
              <a:buFont typeface="Wingdings" pitchFamily="2" charset="2"/>
              <a:buChar char="ü"/>
            </a:pPr>
            <a:endParaRPr lang="en-US" dirty="0"/>
          </a:p>
        </p:txBody>
      </p:sp>
      <p:sp>
        <p:nvSpPr>
          <p:cNvPr id="19" name="6 - TextBox"/>
          <p:cNvSpPr txBox="1"/>
          <p:nvPr/>
        </p:nvSpPr>
        <p:spPr>
          <a:xfrm>
            <a:off x="1237290" y="1351374"/>
            <a:ext cx="6948264" cy="155427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1439863" indent="-1439863"/>
            <a:endParaRPr lang="en-US" sz="5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060575" indent="-2060575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Slim edge (100 µm): </a:t>
            </a:r>
            <a:r>
              <a:rPr lang="en-US" dirty="0" smtClean="0"/>
              <a:t>Number of guard rings limited from 16 to 13</a:t>
            </a:r>
            <a:br>
              <a:rPr lang="en-US" dirty="0" smtClean="0"/>
            </a:br>
            <a:r>
              <a:rPr lang="en-US" dirty="0" smtClean="0"/>
              <a:t>Guard rings shifted underneath last pixel</a:t>
            </a:r>
            <a:br>
              <a:rPr lang="en-US" dirty="0" smtClean="0"/>
            </a:br>
            <a:r>
              <a:rPr lang="en-US" dirty="0" smtClean="0"/>
              <a:t>Long edge pixel (500 µm) 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Slim edge ~100 µm inactive edge </a:t>
            </a:r>
            <a:endParaRPr lang="en-US" dirty="0" smtClean="0"/>
          </a:p>
          <a:p>
            <a:pPr marL="2157413" indent="-2157413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Thinner substrate: 200 µm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4" name="13 - Ομάδα"/>
          <p:cNvGrpSpPr/>
          <p:nvPr/>
        </p:nvGrpSpPr>
        <p:grpSpPr>
          <a:xfrm>
            <a:off x="104837" y="1219200"/>
            <a:ext cx="2141826" cy="400580"/>
            <a:chOff x="-2321030" y="3928235"/>
            <a:chExt cx="1606788" cy="400580"/>
          </a:xfrm>
        </p:grpSpPr>
        <p:sp>
          <p:nvSpPr>
            <p:cNvPr id="12" name="11 - Ορθογώνιο"/>
            <p:cNvSpPr/>
            <p:nvPr/>
          </p:nvSpPr>
          <p:spPr>
            <a:xfrm rot="20517276">
              <a:off x="-2321030" y="3959483"/>
              <a:ext cx="1523426" cy="369332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cmpd="thickThin">
              <a:solidFill>
                <a:schemeClr val="bg2">
                  <a:lumMod val="2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b="1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12 - TextBox"/>
            <p:cNvSpPr txBox="1"/>
            <p:nvPr/>
          </p:nvSpPr>
          <p:spPr>
            <a:xfrm rot="20516067">
              <a:off x="-2249331" y="3928235"/>
              <a:ext cx="1535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Geometry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193" y="1077956"/>
            <a:ext cx="2184777" cy="11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828" y="2255624"/>
            <a:ext cx="2184777" cy="113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10 - Επεξήγηση με επάνω βέλος"/>
          <p:cNvSpPr/>
          <p:nvPr/>
        </p:nvSpPr>
        <p:spPr>
          <a:xfrm>
            <a:off x="540520" y="2942993"/>
            <a:ext cx="8055555" cy="720080"/>
          </a:xfrm>
          <a:prstGeom prst="upArrowCallout">
            <a:avLst/>
          </a:prstGeom>
          <a:gradFill>
            <a:gsLst>
              <a:gs pos="0">
                <a:schemeClr val="accent5">
                  <a:lumMod val="40000"/>
                  <a:lumOff val="60000"/>
                  <a:alpha val="76000"/>
                </a:schemeClr>
              </a:gs>
              <a:gs pos="57000">
                <a:schemeClr val="accent6">
                  <a:lumMod val="60000"/>
                  <a:lumOff val="40000"/>
                  <a:alpha val="92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655301" y="3195252"/>
            <a:ext cx="788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2D electric field simulations with boundary conditions with irradiation models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65" y="3738910"/>
            <a:ext cx="4182885" cy="243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3CBE-E0A2-476F-971F-0EBA9759541B}" type="datetime1">
              <a:rPr lang="fr-FR" smtClean="0"/>
              <a:t>23/05/2013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5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F875-0B90-4983-81A2-460DDE7D4DE3}" type="datetime1">
              <a:rPr lang="fr-FR" smtClean="0"/>
              <a:t>23/05/2013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LAL Pixel Project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26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1" y="572701"/>
            <a:ext cx="3887893" cy="2743200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>
            <a:off x="1827212" y="1752600"/>
            <a:ext cx="953346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827212" y="685800"/>
            <a:ext cx="99418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635 </a:t>
            </a:r>
            <a:r>
              <a:rPr lang="en-US" b="1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  <a:p>
            <a:r>
              <a:rPr lang="en-US" dirty="0" smtClean="0"/>
              <a:t>19 rings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1598612" y="3657600"/>
            <a:ext cx="67839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FE I3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2" y="673526"/>
            <a:ext cx="3534862" cy="2755474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>
            <a:off x="7694612" y="2743200"/>
            <a:ext cx="838200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119529" y="3567500"/>
            <a:ext cx="99418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515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</a:p>
          <a:p>
            <a:r>
              <a:rPr lang="en-US" dirty="0" smtClean="0"/>
              <a:t>15 rings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6932612" y="304800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SLIM EDGE   FEI4 SENSORS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380413" y="3415100"/>
            <a:ext cx="3808412" cy="1477328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For the modules of the ATLAS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Insertableb</a:t>
            </a:r>
            <a:r>
              <a:rPr lang="en-US" dirty="0" smtClean="0">
                <a:solidFill>
                  <a:schemeClr val="bg1"/>
                </a:solidFill>
              </a:rPr>
              <a:t>-Layer </a:t>
            </a:r>
            <a:r>
              <a:rPr lang="en-US" dirty="0">
                <a:solidFill>
                  <a:schemeClr val="bg1"/>
                </a:solidFill>
              </a:rPr>
              <a:t>no shingling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is </a:t>
            </a:r>
            <a:r>
              <a:rPr lang="en-US" dirty="0">
                <a:solidFill>
                  <a:schemeClr val="bg1"/>
                </a:solidFill>
              </a:rPr>
              <a:t>allowed: the sensors are </a:t>
            </a:r>
            <a:r>
              <a:rPr lang="en-US" dirty="0" smtClean="0">
                <a:solidFill>
                  <a:schemeClr val="bg1"/>
                </a:solidFill>
              </a:rPr>
              <a:t>required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to have inactive edges &lt; 450 </a:t>
            </a:r>
            <a:r>
              <a:rPr lang="en-US" dirty="0" err="1">
                <a:solidFill>
                  <a:schemeClr val="bg1"/>
                </a:solidFill>
              </a:rPr>
              <a:t>μm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03" y="4213830"/>
            <a:ext cx="3307075" cy="2617887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>
            <a:off x="4737840" y="5029200"/>
            <a:ext cx="670772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046412" y="4569262"/>
            <a:ext cx="135985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240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m</a:t>
            </a:r>
          </a:p>
          <a:p>
            <a:r>
              <a:rPr lang="en-US" dirty="0" smtClean="0"/>
              <a:t>8 rings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227012" y="152400"/>
            <a:ext cx="482228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DESIGNS PREDICTED BY LAL </a:t>
            </a:r>
            <a:r>
              <a:rPr lang="en-US" dirty="0" err="1" smtClean="0"/>
              <a:t>Orsay</a:t>
            </a:r>
            <a:r>
              <a:rPr lang="en-US" dirty="0" smtClean="0"/>
              <a:t> Pixel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7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79412" y="533400"/>
            <a:ext cx="8686801" cy="5334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ATLAS upgrade : phase </a:t>
            </a:r>
            <a:r>
              <a:rPr lang="en-US" altLang="ja-JP" dirty="0" smtClean="0"/>
              <a:t>– 0: Long </a:t>
            </a:r>
            <a:r>
              <a:rPr lang="en-US" altLang="ja-JP" dirty="0"/>
              <a:t>shut Down </a:t>
            </a:r>
            <a:r>
              <a:rPr lang="en-US" altLang="ja-JP" dirty="0" smtClean="0"/>
              <a:t>2013-2014  / LAL Contribution</a:t>
            </a:r>
            <a:endParaRPr lang="en-US" sz="3600" dirty="0"/>
          </a:p>
        </p:txBody>
      </p:sp>
      <p:sp>
        <p:nvSpPr>
          <p:cNvPr id="16391" name="テキスト ボックス 6"/>
          <p:cNvSpPr txBox="1">
            <a:spLocks noChangeArrowheads="1"/>
          </p:cNvSpPr>
          <p:nvPr/>
        </p:nvSpPr>
        <p:spPr bwMode="auto">
          <a:xfrm>
            <a:off x="170036" y="1044115"/>
            <a:ext cx="750718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latin typeface="Arial Narrow" pitchFamily="34" charset="0"/>
              </a:rPr>
              <a:t>The current B-layer will become inefficient</a:t>
            </a:r>
          </a:p>
          <a:p>
            <a:pPr eaLnBrk="1" hangingPunct="1"/>
            <a:r>
              <a:rPr lang="en-US" altLang="ja-JP" sz="2000" dirty="0">
                <a:latin typeface="Arial Narrow" pitchFamily="34" charset="0"/>
              </a:rPr>
              <a:t>after phase-1 (beyond nominal luminosity):</a:t>
            </a:r>
          </a:p>
          <a:p>
            <a:pPr eaLnBrk="1" hangingPunct="1"/>
            <a:endParaRPr lang="en-US" altLang="ja-JP" sz="2000" dirty="0">
              <a:latin typeface="Arial Narrow" pitchFamily="34" charset="0"/>
            </a:endParaRPr>
          </a:p>
          <a:p>
            <a:pPr eaLnBrk="1" hangingPunct="1"/>
            <a:r>
              <a:rPr lang="en-US" altLang="ja-JP" sz="2000" dirty="0">
                <a:latin typeface="Arial Narrow" pitchFamily="34" charset="0"/>
              </a:rPr>
              <a:t>   data bandwidth, radiation damages, …</a:t>
            </a:r>
          </a:p>
          <a:p>
            <a:pPr eaLnBrk="1" hangingPunct="1"/>
            <a:endParaRPr lang="en-US" altLang="ja-JP" sz="2000" dirty="0">
              <a:latin typeface="Arial Narrow" pitchFamily="34" charset="0"/>
            </a:endParaRPr>
          </a:p>
          <a:p>
            <a:pPr eaLnBrk="1" hangingPunct="1"/>
            <a:r>
              <a:rPr lang="en-US" altLang="ja-JP" sz="2000" dirty="0">
                <a:latin typeface="Arial Narrow" pitchFamily="34" charset="0"/>
              </a:rPr>
              <a:t>The idea is, instead of replacing the B-layer,</a:t>
            </a:r>
          </a:p>
          <a:p>
            <a:pPr eaLnBrk="1" hangingPunct="1"/>
            <a:r>
              <a:rPr lang="en-US" altLang="ja-JP" sz="2000" dirty="0">
                <a:latin typeface="Arial Narrow" pitchFamily="34" charset="0"/>
              </a:rPr>
              <a:t>which is </a:t>
            </a:r>
            <a:r>
              <a:rPr lang="en-US" altLang="ja-JP" sz="2000" dirty="0" smtClean="0">
                <a:latin typeface="Arial Narrow" pitchFamily="34" charset="0"/>
              </a:rPr>
              <a:t>quiet not obvious and risky to </a:t>
            </a:r>
            <a:endParaRPr lang="en-US" altLang="ja-JP" sz="2000" dirty="0">
              <a:latin typeface="Arial Narrow" pitchFamily="34" charset="0"/>
            </a:endParaRPr>
          </a:p>
          <a:p>
            <a:pPr eaLnBrk="1" hangingPunct="1"/>
            <a:r>
              <a:rPr lang="en-US" altLang="ja-JP" sz="2000" dirty="0">
                <a:latin typeface="Arial Narrow" pitchFamily="34" charset="0"/>
              </a:rPr>
              <a:t>add a new B-layer inside the present one.</a:t>
            </a:r>
          </a:p>
          <a:p>
            <a:pPr eaLnBrk="1" hangingPunct="1"/>
            <a:endParaRPr lang="en-US" altLang="ja-JP" sz="2000" dirty="0">
              <a:latin typeface="Arial Narrow" pitchFamily="34" charset="0"/>
            </a:endParaRPr>
          </a:p>
          <a:p>
            <a:pPr eaLnBrk="1" hangingPunct="1"/>
            <a:r>
              <a:rPr lang="en-US" altLang="ja-JP" sz="2000" dirty="0">
                <a:latin typeface="Arial Narrow" pitchFamily="34" charset="0"/>
              </a:rPr>
              <a:t>3 pixel layers → 4 pixel layers</a:t>
            </a:r>
          </a:p>
          <a:p>
            <a:pPr eaLnBrk="1" hangingPunct="1"/>
            <a:endParaRPr lang="en-US" altLang="ja-JP" sz="2000" dirty="0">
              <a:latin typeface="Arial Narrow" pitchFamily="34" charset="0"/>
            </a:endParaRPr>
          </a:p>
          <a:p>
            <a:pPr eaLnBrk="1" hangingPunct="1"/>
            <a:r>
              <a:rPr lang="en-US" altLang="ja-JP" sz="2000" dirty="0">
                <a:latin typeface="Arial Narrow" pitchFamily="34" charset="0"/>
              </a:rPr>
              <a:t>Insert the new layer inside the current beam pipe   (</a:t>
            </a:r>
            <a:r>
              <a:rPr lang="en-US" altLang="ja-JP" sz="2000" dirty="0" err="1">
                <a:latin typeface="Arial Narrow" pitchFamily="34" charset="0"/>
              </a:rPr>
              <a:t>Insertable</a:t>
            </a:r>
            <a:r>
              <a:rPr lang="en-US" altLang="ja-JP" sz="2000" dirty="0">
                <a:latin typeface="Arial Narrow" pitchFamily="34" charset="0"/>
              </a:rPr>
              <a:t> B-Layer  → IBL)</a:t>
            </a:r>
          </a:p>
          <a:p>
            <a:pPr eaLnBrk="1" hangingPunct="1"/>
            <a:r>
              <a:rPr lang="en-US" altLang="ja-JP" sz="2000" dirty="0">
                <a:latin typeface="Arial Narrow" pitchFamily="34" charset="0"/>
              </a:rPr>
              <a:t>using a smaller beam pipe.</a:t>
            </a:r>
          </a:p>
          <a:p>
            <a:pPr eaLnBrk="1" hangingPunct="1"/>
            <a:endParaRPr lang="en-US" altLang="ja-JP" sz="1600" dirty="0"/>
          </a:p>
          <a:p>
            <a:pPr eaLnBrk="1" hangingPunct="1"/>
            <a:endParaRPr lang="en-US" altLang="ja-JP" sz="1600" dirty="0"/>
          </a:p>
          <a:p>
            <a:pPr eaLnBrk="1" hangingPunct="1"/>
            <a:endParaRPr lang="en-US" altLang="ja-JP" sz="1600" dirty="0"/>
          </a:p>
        </p:txBody>
      </p:sp>
      <p:grpSp>
        <p:nvGrpSpPr>
          <p:cNvPr id="6" name="Groupe 5"/>
          <p:cNvGrpSpPr/>
          <p:nvPr/>
        </p:nvGrpSpPr>
        <p:grpSpPr>
          <a:xfrm>
            <a:off x="6094413" y="1387084"/>
            <a:ext cx="5826228" cy="2761997"/>
            <a:chOff x="7754390" y="665262"/>
            <a:chExt cx="7869237" cy="477996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54390" y="665262"/>
              <a:ext cx="5700712" cy="31099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81965" y="2325787"/>
              <a:ext cx="3141662" cy="3119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13755140" y="1517749"/>
              <a:ext cx="1768475" cy="3381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56821" rIns="81639" bIns="40820"/>
            <a:lstStyle/>
            <a:p>
              <a:pPr>
                <a:tabLst>
                  <a:tab pos="655638" algn="l"/>
                  <a:tab pos="1312863" algn="l"/>
                </a:tabLst>
              </a:pPr>
              <a:r>
                <a:rPr lang="en-US" sz="1100">
                  <a:solidFill>
                    <a:srgbClr val="000000"/>
                  </a:solidFill>
                  <a:cs typeface="DejaVu Sans" pitchFamily="34" charset="2"/>
                </a:rPr>
                <a:t>Existing B-layer</a:t>
              </a: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H="1" flipV="1">
              <a:off x="13547177" y="1078012"/>
              <a:ext cx="623888" cy="41751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14585402" y="1909862"/>
              <a:ext cx="314325" cy="915987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0546802" y="3929162"/>
              <a:ext cx="1824038" cy="3397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56821" rIns="81639" bIns="40820"/>
            <a:lstStyle/>
            <a:p>
              <a:pPr>
                <a:tabLst>
                  <a:tab pos="655638" algn="l"/>
                  <a:tab pos="1312863" algn="l"/>
                </a:tabLst>
              </a:pPr>
              <a:r>
                <a:rPr lang="en-US" sz="1100">
                  <a:solidFill>
                    <a:srgbClr val="000000"/>
                  </a:solidFill>
                  <a:cs typeface="DejaVu Sans" pitchFamily="34" charset="2"/>
                </a:rPr>
                <a:t>Newbeam pipe</a:t>
              </a: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12096202" y="2114649"/>
              <a:ext cx="415925" cy="1870075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12239077" y="3773587"/>
              <a:ext cx="1244600" cy="41910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9608590" y="4462562"/>
              <a:ext cx="2936875" cy="3381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81639" tIns="56821" rIns="81639" bIns="40820"/>
            <a:lstStyle/>
            <a:p>
              <a:pPr>
                <a:tabLst>
                  <a:tab pos="655638" algn="l"/>
                  <a:tab pos="1312863" algn="l"/>
                  <a:tab pos="1968500" algn="l"/>
                  <a:tab pos="2625725" algn="l"/>
                </a:tabLst>
              </a:pPr>
              <a:r>
                <a:rPr lang="en-US" sz="1100">
                  <a:solidFill>
                    <a:srgbClr val="000000"/>
                  </a:solidFill>
                  <a:cs typeface="DejaVu Sans" pitchFamily="34" charset="2"/>
                </a:rPr>
                <a:t>IBL mounted on beam pipe</a:t>
              </a:r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 flipV="1">
              <a:off x="10267402" y="2540099"/>
              <a:ext cx="415925" cy="1870075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 flipV="1">
              <a:off x="12043815" y="4132362"/>
              <a:ext cx="1244600" cy="41751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82945" tIns="41473" rIns="82945" bIns="41473"/>
            <a:lstStyle/>
            <a:p>
              <a:endParaRPr lang="en-GB" sz="1100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8" y="181262"/>
            <a:ext cx="9732204" cy="64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4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7612" y="2514600"/>
            <a:ext cx="8686801" cy="1066800"/>
          </a:xfrm>
        </p:spPr>
        <p:txBody>
          <a:bodyPr/>
          <a:lstStyle/>
          <a:p>
            <a:r>
              <a:rPr lang="en-US" dirty="0" smtClean="0">
                <a:latin typeface="Agency FB" pitchFamily="34" charset="0"/>
              </a:rPr>
              <a:t>LAL Pixel Group implications in ATLAS upgrade</a:t>
            </a:r>
            <a:endParaRPr lang="en-US" dirty="0">
              <a:latin typeface="Agency FB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AC0AD-9760-4295-B00E-2BF0B0108528}" type="datetime1">
              <a:rPr lang="fr-FR" smtClean="0"/>
              <a:t>23/05/2013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0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1522412" y="152400"/>
            <a:ext cx="8686801" cy="762000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R&amp;D</a:t>
            </a:r>
            <a:r>
              <a:rPr lang="fr-FR" dirty="0" smtClean="0"/>
              <a:t>LAL implications for UPGRADE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446213" y="1143000"/>
            <a:ext cx="7696200" cy="4724400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  <a:latin typeface="Broadway" pitchFamily="82" charset="0"/>
              </a:rPr>
              <a:t>Implications on current design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Broadway" pitchFamily="82" charset="0"/>
              </a:rPr>
              <a:t>Simulation-side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itchFamily="82" charset="0"/>
              </a:rPr>
              <a:t>outline and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Broadway" pitchFamily="82" charset="0"/>
              </a:rPr>
              <a:t>activities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Synopsys 3d simulations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Edgeless detectors study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Radiation hardness and field boundary conditions investigation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Experimental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studies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Broadway" pitchFamily="82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Detector characterization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Calibration and surface tests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Dopant profile measurements</a:t>
            </a:r>
          </a:p>
          <a:p>
            <a:pPr lvl="2">
              <a:buFont typeface="Wingdings" pitchFamily="2" charset="2"/>
              <a:buChar char="v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SIMS</a:t>
            </a:r>
          </a:p>
          <a:p>
            <a:pPr lvl="2">
              <a:buFont typeface="Wingdings" pitchFamily="2" charset="2"/>
              <a:buChar char="v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SRP</a:t>
            </a:r>
          </a:p>
          <a:p>
            <a:pPr lvl="2">
              <a:buFont typeface="Wingdings" pitchFamily="2" charset="2"/>
              <a:buChar char="v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Scanning spreading resistance microscopy</a:t>
            </a:r>
          </a:p>
          <a:p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1DC01-0735-45CB-A390-6F542B309A1E}" type="datetime1">
              <a:rPr lang="fr-FR" smtClean="0"/>
              <a:t>23/05/2013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2" descr="http://www.clker.com/cliparts/g/4/i/H/0/s/man-at-work-m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812" y="3733800"/>
            <a:ext cx="1368152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2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812" y="275094"/>
            <a:ext cx="8686801" cy="1066800"/>
          </a:xfrm>
        </p:spPr>
        <p:txBody>
          <a:bodyPr/>
          <a:lstStyle/>
          <a:p>
            <a:r>
              <a:rPr lang="en-US" dirty="0" smtClean="0"/>
              <a:t>ATLAS Inner PIXEL detector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1218" y="1557888"/>
            <a:ext cx="10903394" cy="469051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latin typeface="Arial Narrow" pitchFamily="34" charset="0"/>
              </a:rPr>
              <a:t>The present ATLAS pixel inner detector </a:t>
            </a:r>
            <a:r>
              <a:rPr lang="en-US" b="1" dirty="0" smtClean="0"/>
              <a:t>:</a:t>
            </a:r>
          </a:p>
          <a:p>
            <a:pPr lvl="1"/>
            <a:r>
              <a:rPr lang="en-US" b="1" dirty="0" smtClean="0">
                <a:latin typeface="Arial Narrow" pitchFamily="34" charset="0"/>
              </a:rPr>
              <a:t>This is the inner most detector </a:t>
            </a:r>
          </a:p>
          <a:p>
            <a:pPr lvl="1"/>
            <a:r>
              <a:rPr lang="en-US" b="1" dirty="0" smtClean="0">
                <a:latin typeface="Arial Narrow" pitchFamily="34" charset="0"/>
              </a:rPr>
              <a:t>3 layer design in barrel and disc region</a:t>
            </a:r>
          </a:p>
          <a:p>
            <a:pPr lvl="1"/>
            <a:r>
              <a:rPr lang="en-US" b="1" dirty="0" smtClean="0">
                <a:latin typeface="Arial Narrow" pitchFamily="34" charset="0"/>
              </a:rPr>
              <a:t>Barrel radii at 50.5, 88.5 and 122.5 cm from interaction point</a:t>
            </a:r>
          </a:p>
          <a:p>
            <a:pPr lvl="1"/>
            <a:r>
              <a:rPr lang="en-US" b="1" dirty="0" smtClean="0">
                <a:latin typeface="Arial Narrow" pitchFamily="34" charset="0"/>
              </a:rPr>
              <a:t>A total of 80 Million of Pixel channel</a:t>
            </a:r>
          </a:p>
          <a:p>
            <a:pPr lvl="1"/>
            <a:r>
              <a:rPr lang="en-US" b="1" dirty="0" smtClean="0">
                <a:latin typeface="Arial Narrow" pitchFamily="34" charset="0"/>
              </a:rPr>
              <a:t>1456 shingled modules (overlapping in the Z direction) on staves  in the barrel region</a:t>
            </a:r>
          </a:p>
          <a:p>
            <a:pPr lvl="1"/>
            <a:r>
              <a:rPr lang="en-US" b="1" dirty="0" smtClean="0">
                <a:latin typeface="Arial Narrow" pitchFamily="34" charset="0"/>
              </a:rPr>
              <a:t>288 modules on double sided discs</a:t>
            </a:r>
          </a:p>
          <a:p>
            <a:pPr marL="365760" lvl="1" indent="0">
              <a:buNone/>
            </a:pPr>
            <a:endParaRPr lang="en-US" b="1" dirty="0" smtClean="0"/>
          </a:p>
          <a:p>
            <a:pPr lvl="1"/>
            <a:r>
              <a:rPr lang="en-US" b="1" dirty="0" smtClean="0">
                <a:latin typeface="Arial Narrow" pitchFamily="34" charset="0"/>
              </a:rPr>
              <a:t>The </a:t>
            </a:r>
            <a:r>
              <a:rPr lang="en-US" b="1" dirty="0">
                <a:latin typeface="Arial Narrow" pitchFamily="34" charset="0"/>
              </a:rPr>
              <a:t>present ATLAS </a:t>
            </a:r>
            <a:r>
              <a:rPr lang="en-US" b="1" dirty="0" smtClean="0">
                <a:latin typeface="Arial Narrow" pitchFamily="34" charset="0"/>
              </a:rPr>
              <a:t>module  </a:t>
            </a:r>
            <a:r>
              <a:rPr lang="en-US" b="1" dirty="0" smtClean="0"/>
              <a:t>:</a:t>
            </a:r>
          </a:p>
          <a:p>
            <a:pPr lvl="2"/>
            <a:r>
              <a:rPr lang="en-US" sz="1800" b="1" dirty="0" smtClean="0">
                <a:latin typeface="Arial Narrow" pitchFamily="34" charset="0"/>
              </a:rPr>
              <a:t>Sensor Area : 10 cm</a:t>
            </a:r>
            <a:r>
              <a:rPr lang="en-US" sz="1800" b="1" baseline="30000" dirty="0" smtClean="0">
                <a:latin typeface="Arial Narrow" pitchFamily="34" charset="0"/>
              </a:rPr>
              <a:t>2</a:t>
            </a:r>
          </a:p>
          <a:p>
            <a:pPr lvl="2"/>
            <a:r>
              <a:rPr lang="en-US" sz="1800" b="1" dirty="0" smtClean="0">
                <a:latin typeface="Arial Narrow" pitchFamily="34" charset="0"/>
              </a:rPr>
              <a:t>N-in-N design </a:t>
            </a:r>
          </a:p>
          <a:p>
            <a:pPr lvl="2"/>
            <a:r>
              <a:rPr lang="en-US" sz="1800" b="1" dirty="0" smtClean="0">
                <a:latin typeface="Arial Narrow" pitchFamily="34" charset="0"/>
              </a:rPr>
              <a:t>Sensor thickness 250 um</a:t>
            </a:r>
          </a:p>
          <a:p>
            <a:pPr lvl="2"/>
            <a:r>
              <a:rPr lang="en-US" sz="1800" b="1" dirty="0" smtClean="0">
                <a:latin typeface="Arial Narrow" pitchFamily="34" charset="0"/>
              </a:rPr>
              <a:t>Pixel Size FEI3 50 x 400 um</a:t>
            </a:r>
          </a:p>
          <a:p>
            <a:pPr lvl="2"/>
            <a:r>
              <a:rPr lang="en-US" sz="1800" b="1" dirty="0" smtClean="0">
                <a:latin typeface="Arial Narrow" pitchFamily="34" charset="0"/>
              </a:rPr>
              <a:t>Designed for  1X10</a:t>
            </a:r>
            <a:r>
              <a:rPr lang="en-US" sz="1800" b="1" baseline="30000" dirty="0" smtClean="0">
                <a:latin typeface="Arial Narrow" pitchFamily="34" charset="0"/>
              </a:rPr>
              <a:t>15</a:t>
            </a:r>
            <a:r>
              <a:rPr lang="en-US" sz="1800" b="1" dirty="0" smtClean="0">
                <a:latin typeface="Arial Narrow" pitchFamily="34" charset="0"/>
              </a:rPr>
              <a:t> </a:t>
            </a:r>
            <a:r>
              <a:rPr lang="en-US" sz="1800" b="1" dirty="0" err="1" smtClean="0">
                <a:latin typeface="Arial Narrow" pitchFamily="34" charset="0"/>
              </a:rPr>
              <a:t>n</a:t>
            </a:r>
            <a:r>
              <a:rPr lang="en-US" sz="1800" b="1" baseline="-25000" dirty="0" err="1" smtClean="0">
                <a:latin typeface="Arial Narrow" pitchFamily="34" charset="0"/>
              </a:rPr>
              <a:t>eq</a:t>
            </a:r>
            <a:r>
              <a:rPr lang="en-US" sz="1800" b="1" dirty="0" smtClean="0">
                <a:latin typeface="Arial Narrow" pitchFamily="34" charset="0"/>
              </a:rPr>
              <a:t>/cm</a:t>
            </a:r>
            <a:r>
              <a:rPr lang="en-US" sz="1800" b="1" baseline="30000" dirty="0" smtClean="0">
                <a:latin typeface="Arial Narrow" pitchFamily="34" charset="0"/>
              </a:rPr>
              <a:t>2</a:t>
            </a:r>
            <a:r>
              <a:rPr lang="en-US" sz="1800" b="1" dirty="0" smtClean="0">
                <a:latin typeface="Arial Narrow" pitchFamily="34" charset="0"/>
              </a:rPr>
              <a:t> (1 </a:t>
            </a:r>
            <a:r>
              <a:rPr lang="en-US" sz="1800" b="1" dirty="0" err="1" smtClean="0">
                <a:latin typeface="Arial Narrow" pitchFamily="34" charset="0"/>
              </a:rPr>
              <a:t>Mev</a:t>
            </a:r>
            <a:r>
              <a:rPr lang="en-US" sz="1800" b="1" dirty="0" smtClean="0">
                <a:latin typeface="Arial Narrow" pitchFamily="34" charset="0"/>
              </a:rPr>
              <a:t>/neutron)</a:t>
            </a:r>
          </a:p>
          <a:p>
            <a:pPr lvl="2"/>
            <a:endParaRPr lang="en-US" dirty="0"/>
          </a:p>
          <a:p>
            <a:pPr marL="365760" lvl="1" indent="0">
              <a:buNone/>
            </a:pPr>
            <a:endParaRPr lang="en-US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932612" y="6172200"/>
            <a:ext cx="1371600" cy="273049"/>
          </a:xfrm>
        </p:spPr>
        <p:txBody>
          <a:bodyPr/>
          <a:lstStyle/>
          <a:p>
            <a:fld id="{39E86B3E-7485-465A-B044-61BE9C23AD3B}" type="datetime1">
              <a:rPr lang="fr-FR" smtClean="0"/>
              <a:t>23/05/2013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LAL Pixel Project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3</a:t>
            </a:fld>
            <a:endParaRPr lang="fr-F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304800"/>
            <a:ext cx="5638800" cy="290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8" descr="0803014_03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>
            <a:fillRect/>
          </a:stretch>
        </p:blipFill>
        <p:spPr bwMode="auto">
          <a:xfrm>
            <a:off x="6283324" y="3553891"/>
            <a:ext cx="5906580" cy="330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5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0" y="1"/>
            <a:ext cx="12188825" cy="1052513"/>
          </a:xfrm>
          <a:prstGeom prst="rect">
            <a:avLst/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35001">
                <a:srgbClr val="F0EBD5">
                  <a:alpha val="45401"/>
                </a:srgbClr>
              </a:gs>
              <a:gs pos="100000">
                <a:srgbClr val="FFEFD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944" y="681124"/>
            <a:ext cx="3752531" cy="212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- Διπλωμένη γωνία"/>
          <p:cNvSpPr/>
          <p:nvPr/>
        </p:nvSpPr>
        <p:spPr>
          <a:xfrm>
            <a:off x="666931" y="1391345"/>
            <a:ext cx="6554825" cy="1254224"/>
          </a:xfrm>
          <a:prstGeom prst="foldedCorner">
            <a:avLst/>
          </a:prstGeom>
          <a:gradFill>
            <a:gsLst>
              <a:gs pos="0">
                <a:srgbClr val="8488C4">
                  <a:alpha val="63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38CCE-40C7-44A5-9A65-07E174A3B89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814705" y="115888"/>
            <a:ext cx="10969943" cy="8509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roadway" pitchFamily="82" charset="0"/>
              </a:rPr>
              <a:t>Simulation-side outline and activities</a:t>
            </a:r>
            <a:endParaRPr lang="fr-FR" sz="3200" dirty="0" smtClean="0">
              <a:solidFill>
                <a:schemeClr val="accent2">
                  <a:lumMod val="50000"/>
                </a:schemeClr>
              </a:solidFill>
              <a:latin typeface="Aharoni" pitchFamily="2" charset="-79"/>
              <a:ea typeface="+mn-ea"/>
              <a:cs typeface="Aharoni" pitchFamily="2" charset="-79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855443" y="1505479"/>
            <a:ext cx="617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Font typeface="Arial" pitchFamily="34" charset="0"/>
              <a:buChar char="•"/>
            </a:pPr>
            <a:r>
              <a:rPr lang="en-US" dirty="0" smtClean="0"/>
              <a:t>Passing to 3D Simulations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US" dirty="0" smtClean="0"/>
              <a:t>Migrating from SILVACO TCAD to Synopsys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US" dirty="0" smtClean="0"/>
              <a:t>Both process simulation and irradiation model integration</a:t>
            </a:r>
          </a:p>
        </p:txBody>
      </p:sp>
      <p:grpSp>
        <p:nvGrpSpPr>
          <p:cNvPr id="14" name="13 - Ομάδα"/>
          <p:cNvGrpSpPr/>
          <p:nvPr/>
        </p:nvGrpSpPr>
        <p:grpSpPr>
          <a:xfrm rot="21426368">
            <a:off x="6327238" y="1097222"/>
            <a:ext cx="1599783" cy="811213"/>
            <a:chOff x="-1186191" y="1274400"/>
            <a:chExt cx="1200150" cy="811213"/>
          </a:xfrm>
        </p:grpSpPr>
        <p:sp>
          <p:nvSpPr>
            <p:cNvPr id="15" name="14 - Διάγραμμα ροής: Έξοδος σε εκτυπωτή"/>
            <p:cNvSpPr/>
            <p:nvPr/>
          </p:nvSpPr>
          <p:spPr>
            <a:xfrm rot="2518863">
              <a:off x="-1180337" y="1274400"/>
              <a:ext cx="1109662" cy="811213"/>
            </a:xfrm>
            <a:prstGeom prst="flowChartDocument">
              <a:avLst/>
            </a:prstGeom>
            <a:gradFill>
              <a:gsLst>
                <a:gs pos="94000">
                  <a:srgbClr val="FFEFD1">
                    <a:alpha val="59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6" name="5 - TextBox"/>
            <p:cNvSpPr txBox="1">
              <a:spLocks noChangeArrowheads="1"/>
            </p:cNvSpPr>
            <p:nvPr/>
          </p:nvSpPr>
          <p:spPr bwMode="auto">
            <a:xfrm rot="2566059">
              <a:off x="-1186191" y="1504483"/>
              <a:ext cx="12001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35530"/>
                  </a:solidFill>
                  <a:latin typeface="Calibri" pitchFamily="34" charset="0"/>
                </a:rPr>
                <a:t>Tools</a:t>
              </a:r>
              <a:endParaRPr lang="fr-FR" dirty="0">
                <a:solidFill>
                  <a:srgbClr val="035530"/>
                </a:solidFill>
                <a:latin typeface="Calibri" pitchFamily="34" charset="0"/>
              </a:endParaRPr>
            </a:p>
          </p:txBody>
        </p:sp>
      </p:grpSp>
      <p:sp>
        <p:nvSpPr>
          <p:cNvPr id="20" name="10 - Διάγραμμα ροής: Έξοδος σε εκτυπωτή"/>
          <p:cNvSpPr/>
          <p:nvPr/>
        </p:nvSpPr>
        <p:spPr>
          <a:xfrm>
            <a:off x="4821877" y="2972885"/>
            <a:ext cx="7279654" cy="1536920"/>
          </a:xfrm>
          <a:prstGeom prst="flowChartDocument">
            <a:avLst/>
          </a:prstGeom>
          <a:gradFill>
            <a:gsLst>
              <a:gs pos="0">
                <a:srgbClr val="FFEFD1">
                  <a:alpha val="6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11 - TextBox"/>
          <p:cNvSpPr txBox="1"/>
          <p:nvPr/>
        </p:nvSpPr>
        <p:spPr>
          <a:xfrm>
            <a:off x="4875212" y="2972885"/>
            <a:ext cx="722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Radiated IBL structures simulation</a:t>
            </a:r>
            <a:endParaRPr lang="en-US" dirty="0" smtClean="0"/>
          </a:p>
          <a:p>
            <a:pPr marL="271463" indent="-271463">
              <a:buFont typeface="Arial" pitchFamily="34" charset="0"/>
              <a:buChar char="•"/>
            </a:pPr>
            <a:endParaRPr lang="en-US" dirty="0" smtClean="0"/>
          </a:p>
          <a:p>
            <a:pPr marL="271463" indent="-271463">
              <a:buFont typeface="Arial" pitchFamily="34" charset="0"/>
              <a:buChar char="•"/>
            </a:pPr>
            <a:r>
              <a:rPr lang="en-US" dirty="0" smtClean="0"/>
              <a:t>Charge sharing and electrical field distributions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US" dirty="0" smtClean="0"/>
              <a:t>Defects modeling and model testing</a:t>
            </a:r>
          </a:p>
        </p:txBody>
      </p:sp>
      <p:sp>
        <p:nvSpPr>
          <p:cNvPr id="11" name="10 - Διάγραμμα ροής: Έξοδος σε εκτυπωτή"/>
          <p:cNvSpPr/>
          <p:nvPr/>
        </p:nvSpPr>
        <p:spPr>
          <a:xfrm>
            <a:off x="4164969" y="4173214"/>
            <a:ext cx="7279654" cy="2154674"/>
          </a:xfrm>
          <a:prstGeom prst="flowChartDocument">
            <a:avLst/>
          </a:prstGeom>
          <a:gradFill>
            <a:gsLst>
              <a:gs pos="0">
                <a:srgbClr val="FFEFD1">
                  <a:alpha val="65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4218304" y="4173214"/>
            <a:ext cx="7226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Validate Edgeless VTT geometry and radiation hardness</a:t>
            </a:r>
            <a:endParaRPr lang="en-US" dirty="0" smtClean="0"/>
          </a:p>
          <a:p>
            <a:pPr marL="271463" indent="-271463">
              <a:buFont typeface="Arial" pitchFamily="34" charset="0"/>
              <a:buChar char="•"/>
            </a:pPr>
            <a:endParaRPr lang="en-US" dirty="0" smtClean="0"/>
          </a:p>
          <a:p>
            <a:pPr marL="271463" indent="-271463">
              <a:buFont typeface="Arial" pitchFamily="34" charset="0"/>
              <a:buChar char="•"/>
            </a:pPr>
            <a:r>
              <a:rPr lang="en-US" dirty="0" smtClean="0"/>
              <a:t>Geometry and fabrication process flow simulation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US" dirty="0" smtClean="0"/>
              <a:t>Detailed investigation of electrical field on detector  edge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US" dirty="0" smtClean="0"/>
              <a:t>Charge propagation in the substrate and boundary conditions effects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en-US" dirty="0" smtClean="0"/>
              <a:t>Radiation hardness modeling and simulation</a:t>
            </a:r>
          </a:p>
        </p:txBody>
      </p:sp>
      <p:grpSp>
        <p:nvGrpSpPr>
          <p:cNvPr id="17" name="16 - Ομάδα"/>
          <p:cNvGrpSpPr/>
          <p:nvPr/>
        </p:nvGrpSpPr>
        <p:grpSpPr>
          <a:xfrm rot="16472373">
            <a:off x="3959133" y="3002806"/>
            <a:ext cx="1200150" cy="1081336"/>
            <a:chOff x="-1186191" y="1274400"/>
            <a:chExt cx="1200150" cy="811213"/>
          </a:xfrm>
        </p:grpSpPr>
        <p:sp>
          <p:nvSpPr>
            <p:cNvPr id="18" name="17 - Διάγραμμα ροής: Έξοδος σε εκτυπωτή"/>
            <p:cNvSpPr/>
            <p:nvPr/>
          </p:nvSpPr>
          <p:spPr>
            <a:xfrm rot="2518863">
              <a:off x="-1180337" y="1274400"/>
              <a:ext cx="1109662" cy="811213"/>
            </a:xfrm>
            <a:prstGeom prst="flowChartDocument">
              <a:avLst/>
            </a:prstGeom>
            <a:gradFill>
              <a:gsLst>
                <a:gs pos="94000">
                  <a:srgbClr val="FFEFD1">
                    <a:alpha val="59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9" name="5 - TextBox"/>
            <p:cNvSpPr txBox="1">
              <a:spLocks noChangeArrowheads="1"/>
            </p:cNvSpPr>
            <p:nvPr/>
          </p:nvSpPr>
          <p:spPr bwMode="auto">
            <a:xfrm rot="2566059">
              <a:off x="-1186191" y="1550891"/>
              <a:ext cx="1200150" cy="277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35530"/>
                  </a:solidFill>
                  <a:latin typeface="Calibri" pitchFamily="34" charset="0"/>
                </a:rPr>
                <a:t>Intentions</a:t>
              </a:r>
              <a:endParaRPr lang="fr-FR" dirty="0">
                <a:solidFill>
                  <a:srgbClr val="035530"/>
                </a:solidFill>
                <a:latin typeface="Calibri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012" y="4668154"/>
            <a:ext cx="1101809" cy="38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18" y="5307687"/>
            <a:ext cx="2117144" cy="84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8" y="2767172"/>
            <a:ext cx="1482687" cy="8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91" y="3591828"/>
            <a:ext cx="1353439" cy="92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92657" y="4355252"/>
            <a:ext cx="1432012" cy="90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3410" y="2902490"/>
            <a:ext cx="156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abic Typesetting" pitchFamily="66" charset="-78"/>
                <a:cs typeface="Arabic Typesetting" pitchFamily="66" charset="-78"/>
              </a:rPr>
              <a:t>1 Guard Ring</a:t>
            </a:r>
            <a:endParaRPr lang="en-US" sz="2400" b="1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0421" y="3756899"/>
            <a:ext cx="124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abic Typesetting" pitchFamily="66" charset="-78"/>
                <a:cs typeface="Arabic Typesetting" pitchFamily="66" charset="-78"/>
              </a:rPr>
              <a:t>Bias Rail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5821" y="4644260"/>
            <a:ext cx="2208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abic Typesetting" pitchFamily="66" charset="-78"/>
                <a:cs typeface="Arabic Typesetting" pitchFamily="66" charset="-78"/>
              </a:rPr>
              <a:t>Guard Ring + Bias Rail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4876" y="6097055"/>
            <a:ext cx="2720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abic Typesetting" pitchFamily="66" charset="-78"/>
                <a:cs typeface="Arabic Typesetting" pitchFamily="66" charset="-78"/>
              </a:rPr>
              <a:t>No Guard </a:t>
            </a:r>
            <a:r>
              <a:rPr lang="en-US" sz="2400" b="1" dirty="0">
                <a:latin typeface="Arabic Typesetting" pitchFamily="66" charset="-78"/>
                <a:cs typeface="Arabic Typesetting" pitchFamily="66" charset="-78"/>
              </a:rPr>
              <a:t>Ring </a:t>
            </a:r>
            <a:r>
              <a:rPr lang="en-US" sz="2400" b="1" dirty="0" smtClean="0">
                <a:latin typeface="Arabic Typesetting" pitchFamily="66" charset="-78"/>
                <a:cs typeface="Arabic Typesetting" pitchFamily="66" charset="-78"/>
              </a:rPr>
              <a:t>or </a:t>
            </a:r>
            <a:r>
              <a:rPr lang="en-US" sz="2400" b="1" dirty="0">
                <a:latin typeface="Arabic Typesetting" pitchFamily="66" charset="-78"/>
                <a:cs typeface="Arabic Typesetting" pitchFamily="66" charset="-78"/>
              </a:rPr>
              <a:t>Bias Rail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04796" y="2645569"/>
            <a:ext cx="4441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abic Typesetting" pitchFamily="66" charset="-78"/>
                <a:cs typeface="Arabic Typesetting" pitchFamily="66" charset="-78"/>
              </a:rPr>
              <a:t>IBL Voltage simulation (600V </a:t>
            </a:r>
            <a:r>
              <a:rPr lang="en-US" sz="2000" b="1" dirty="0">
                <a:latin typeface="Arabic Typesetting" pitchFamily="66" charset="-78"/>
                <a:cs typeface="Arabic Typesetting" pitchFamily="66" charset="-78"/>
              </a:rPr>
              <a:t>- 5 </a:t>
            </a:r>
            <a:r>
              <a:rPr lang="en-US" sz="2000" b="1" dirty="0" smtClean="0">
                <a:latin typeface="Arabic Typesetting" pitchFamily="66" charset="-78"/>
                <a:cs typeface="Arabic Typesetting" pitchFamily="66" charset="-78"/>
              </a:rPr>
              <a:t>x10</a:t>
            </a:r>
            <a:r>
              <a:rPr lang="en-US" sz="2000" b="1" baseline="30000" dirty="0" smtClean="0">
                <a:latin typeface="Arabic Typesetting" pitchFamily="66" charset="-78"/>
                <a:cs typeface="Arabic Typesetting" pitchFamily="66" charset="-78"/>
              </a:rPr>
              <a:t>15</a:t>
            </a:r>
            <a:r>
              <a:rPr lang="en-US" sz="2000" b="1" dirty="0" smtClean="0">
                <a:latin typeface="Arabic Typesetting" pitchFamily="66" charset="-78"/>
                <a:cs typeface="Arabic Typesetting" pitchFamily="66" charset="-78"/>
              </a:rPr>
              <a:t>n</a:t>
            </a:r>
            <a:r>
              <a:rPr lang="en-US" sz="2000" b="1" baseline="-25000" dirty="0" smtClean="0">
                <a:latin typeface="Arabic Typesetting" pitchFamily="66" charset="-78"/>
                <a:cs typeface="Arabic Typesetting" pitchFamily="66" charset="-78"/>
              </a:rPr>
              <a:t>eq</a:t>
            </a:r>
            <a:r>
              <a:rPr lang="en-US" sz="2000" b="1" dirty="0" smtClean="0">
                <a:latin typeface="Arabic Typesetting" pitchFamily="66" charset="-78"/>
                <a:cs typeface="Arabic Typesetting" pitchFamily="66" charset="-78"/>
              </a:rPr>
              <a:t>cm</a:t>
            </a:r>
            <a:r>
              <a:rPr lang="en-US" sz="2000" b="1" baseline="30000" dirty="0" smtClean="0">
                <a:latin typeface="Arabic Typesetting" pitchFamily="66" charset="-78"/>
                <a:cs typeface="Arabic Typesetting" pitchFamily="66" charset="-78"/>
              </a:rPr>
              <a:t>-2</a:t>
            </a:r>
            <a:r>
              <a:rPr lang="en-US" sz="2000" b="1" dirty="0" smtClean="0">
                <a:latin typeface="Arabic Typesetting" pitchFamily="66" charset="-78"/>
                <a:cs typeface="Arabic Typesetting" pitchFamily="66" charset="-78"/>
              </a:rPr>
              <a:t>)</a:t>
            </a:r>
            <a:endParaRPr lang="en-US" sz="2000" b="1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882DB-9228-4336-A8D3-6487AEFEF738}" type="datetime1">
              <a:rPr lang="fr-FR" smtClean="0"/>
              <a:t>23/05/2013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838200"/>
          </a:xfrm>
        </p:spPr>
        <p:txBody>
          <a:bodyPr/>
          <a:lstStyle/>
          <a:p>
            <a:r>
              <a:rPr lang="en-US" dirty="0" smtClean="0"/>
              <a:t>Toward No edge pixel 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5212" y="1676400"/>
            <a:ext cx="8686801" cy="4191000"/>
          </a:xfrm>
        </p:spPr>
        <p:txBody>
          <a:bodyPr/>
          <a:lstStyle/>
          <a:p>
            <a:r>
              <a:rPr lang="en-US" dirty="0" err="1" smtClean="0"/>
              <a:t>Edgless</a:t>
            </a:r>
            <a:r>
              <a:rPr lang="en-US" dirty="0" smtClean="0"/>
              <a:t> structures 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F875-0B90-4983-81A2-460DDE7D4DE3}" type="datetime1">
              <a:rPr lang="fr-FR" smtClean="0"/>
              <a:t>23/05/2013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31</a:t>
            </a:fld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2286000"/>
            <a:ext cx="6725707" cy="442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2" y="93662"/>
            <a:ext cx="553584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3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2" y="1524000"/>
            <a:ext cx="41814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olded Corner 16"/>
          <p:cNvSpPr/>
          <p:nvPr/>
        </p:nvSpPr>
        <p:spPr>
          <a:xfrm>
            <a:off x="878567" y="3912245"/>
            <a:ext cx="6858000" cy="2286000"/>
          </a:xfrm>
          <a:prstGeom prst="foldedCorner">
            <a:avLst/>
          </a:prstGeom>
          <a:gradFill>
            <a:gsLst>
              <a:gs pos="0">
                <a:srgbClr val="FFEFD1"/>
              </a:gs>
              <a:gs pos="56000">
                <a:srgbClr val="F0EBD5">
                  <a:alpha val="47000"/>
                </a:srgbClr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77037" y="6059626"/>
            <a:ext cx="1371600" cy="273049"/>
          </a:xfrm>
        </p:spPr>
        <p:txBody>
          <a:bodyPr/>
          <a:lstStyle/>
          <a:p>
            <a:fld id="{17A40969-B633-4432-8864-3FFAF35D5CFC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32</a:t>
            </a:fld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1"/>
            <a:ext cx="12188825" cy="1052513"/>
          </a:xfrm>
          <a:prstGeom prst="rect">
            <a:avLst/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35001">
                <a:srgbClr val="F0EBD5">
                  <a:alpha val="45401"/>
                </a:srgbClr>
              </a:gs>
              <a:gs pos="100000">
                <a:srgbClr val="FFEFD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9" name="1 - Τίτλος"/>
          <p:cNvSpPr>
            <a:spLocks noGrp="1"/>
          </p:cNvSpPr>
          <p:nvPr>
            <p:ph type="title"/>
          </p:nvPr>
        </p:nvSpPr>
        <p:spPr>
          <a:xfrm>
            <a:off x="608013" y="115888"/>
            <a:ext cx="11176636" cy="850900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Broadway" pitchFamily="82" charset="0"/>
              </a:rPr>
              <a:t>Radiation hardness and field boundary conditions investigation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836612" y="1219200"/>
            <a:ext cx="6092825" cy="26930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/>
              <a:t>Edgeless detectors have been produced</a:t>
            </a:r>
          </a:p>
          <a:p>
            <a:endParaRPr lang="en-US" sz="900" dirty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</a:rPr>
              <a:t>But</a:t>
            </a:r>
            <a:endParaRPr lang="en-US" sz="10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endParaRPr lang="en-US" sz="1100" dirty="0"/>
          </a:p>
          <a:p>
            <a:pPr marL="812800"/>
            <a:r>
              <a:rPr lang="en-US" sz="2000" dirty="0" smtClean="0"/>
              <a:t>Extensive test and validation needed</a:t>
            </a:r>
          </a:p>
          <a:p>
            <a:pPr marL="1160463" indent="-173038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Operational stability</a:t>
            </a:r>
          </a:p>
          <a:p>
            <a:pPr marL="1160463" indent="-173038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Radiation Hardness</a:t>
            </a:r>
          </a:p>
          <a:p>
            <a:pPr marL="1160463" indent="-173038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Temperature effects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5879" y="3920147"/>
            <a:ext cx="6629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 smtClean="0">
                <a:latin typeface="Berlin Sans FB" pitchFamily="34" charset="0"/>
              </a:rPr>
              <a:t>3d Simulations using Synopsys for defect generation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1200" dirty="0" smtClean="0">
              <a:latin typeface="Berlin Sans FB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 smtClean="0">
                <a:latin typeface="Berlin Sans FB" pitchFamily="34" charset="0"/>
              </a:rPr>
              <a:t>Two </a:t>
            </a:r>
            <a:r>
              <a:rPr lang="en-US" sz="2000" dirty="0">
                <a:latin typeface="Berlin Sans FB" pitchFamily="34" charset="0"/>
              </a:rPr>
              <a:t>main models to consider:</a:t>
            </a:r>
          </a:p>
          <a:p>
            <a:pPr marL="857250" lvl="1" indent="-400050">
              <a:buFont typeface="Wingdings" pitchFamily="2" charset="2"/>
              <a:buChar char="ü"/>
            </a:pPr>
            <a:r>
              <a:rPr lang="en-US" sz="2000" dirty="0">
                <a:latin typeface="Berlin Sans FB" pitchFamily="34" charset="0"/>
              </a:rPr>
              <a:t>impact ionization</a:t>
            </a:r>
          </a:p>
          <a:p>
            <a:pPr marL="857250" lvl="1" indent="-400050">
              <a:buFont typeface="Wingdings" pitchFamily="2" charset="2"/>
              <a:buChar char="ü"/>
            </a:pPr>
            <a:r>
              <a:rPr lang="en-US" sz="2000" dirty="0">
                <a:latin typeface="Berlin Sans FB" pitchFamily="34" charset="0"/>
              </a:rPr>
              <a:t>trap-to-band </a:t>
            </a:r>
            <a:r>
              <a:rPr lang="en-US" sz="2000" dirty="0" smtClean="0">
                <a:latin typeface="Berlin Sans FB" pitchFamily="34" charset="0"/>
              </a:rPr>
              <a:t>tunneling</a:t>
            </a:r>
          </a:p>
          <a:p>
            <a:pPr marL="857250" lvl="1" indent="-400050">
              <a:buFont typeface="Wingdings" pitchFamily="2" charset="2"/>
              <a:buChar char="ü"/>
            </a:pPr>
            <a:endParaRPr lang="en-US" sz="2000" dirty="0" smtClean="0">
              <a:latin typeface="Berlin Sans FB" pitchFamily="34" charset="0"/>
            </a:endParaRPr>
          </a:p>
          <a:p>
            <a:pPr marL="400050" indent="-400050">
              <a:buFont typeface="Wingdings" pitchFamily="2" charset="2"/>
              <a:buChar char="v"/>
            </a:pPr>
            <a:r>
              <a:rPr lang="en-US" sz="2000" dirty="0" smtClean="0">
                <a:latin typeface="Berlin Sans FB" pitchFamily="34" charset="0"/>
              </a:rPr>
              <a:t>Simulation Calibration using irradiated detectors</a:t>
            </a:r>
            <a:endParaRPr lang="en-US" sz="2000" dirty="0">
              <a:latin typeface="Berlin Sans FB" pitchFamily="34" charset="0"/>
            </a:endParaRPr>
          </a:p>
          <a:p>
            <a:r>
              <a:rPr lang="en-US" dirty="0" smtClean="0"/>
              <a:t> </a:t>
            </a:r>
            <a:endParaRPr lang="fr-FR" dirty="0"/>
          </a:p>
        </p:txBody>
      </p:sp>
      <p:grpSp>
        <p:nvGrpSpPr>
          <p:cNvPr id="22" name="16 - Ομάδα"/>
          <p:cNvGrpSpPr/>
          <p:nvPr/>
        </p:nvGrpSpPr>
        <p:grpSpPr>
          <a:xfrm rot="20395340">
            <a:off x="8582515" y="4517535"/>
            <a:ext cx="2518505" cy="1594255"/>
            <a:chOff x="-2260855" y="1608811"/>
            <a:chExt cx="2518505" cy="1011990"/>
          </a:xfrm>
        </p:grpSpPr>
        <p:sp>
          <p:nvSpPr>
            <p:cNvPr id="23" name="17 - Διάγραμμα ροής: Έξοδος σε εκτυπωτή"/>
            <p:cNvSpPr/>
            <p:nvPr/>
          </p:nvSpPr>
          <p:spPr>
            <a:xfrm rot="2518863">
              <a:off x="-2260855" y="1616535"/>
              <a:ext cx="2518505" cy="1004266"/>
            </a:xfrm>
            <a:prstGeom prst="flowChartDocument">
              <a:avLst/>
            </a:prstGeom>
            <a:gradFill>
              <a:gsLst>
                <a:gs pos="94000">
                  <a:srgbClr val="FFEFD1">
                    <a:alpha val="59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24" name="5 - TextBox"/>
            <p:cNvSpPr txBox="1">
              <a:spLocks noChangeArrowheads="1"/>
            </p:cNvSpPr>
            <p:nvPr/>
          </p:nvSpPr>
          <p:spPr bwMode="auto">
            <a:xfrm rot="2558857">
              <a:off x="-2158402" y="1608811"/>
              <a:ext cx="2371690" cy="900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35530"/>
                  </a:solidFill>
                  <a:latin typeface="Calibri" pitchFamily="34" charset="0"/>
                </a:rPr>
                <a:t>Charge collection </a:t>
              </a:r>
              <a:r>
                <a:rPr lang="en-US" dirty="0" err="1" smtClean="0">
                  <a:solidFill>
                    <a:srgbClr val="035530"/>
                  </a:solidFill>
                  <a:latin typeface="Calibri" pitchFamily="34" charset="0"/>
                </a:rPr>
                <a:t>efficiancy</a:t>
              </a:r>
              <a:r>
                <a:rPr lang="en-US" dirty="0" smtClean="0">
                  <a:solidFill>
                    <a:srgbClr val="035530"/>
                  </a:solidFill>
                  <a:latin typeface="Calibri" pitchFamily="34" charset="0"/>
                </a:rPr>
                <a:t> is expected to drop, bias voltage needs to be increased</a:t>
              </a:r>
              <a:endParaRPr lang="en-US" dirty="0">
                <a:solidFill>
                  <a:srgbClr val="03553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91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B738A-6278-467E-BC09-EBFEB36B4055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33</a:t>
            </a:fld>
            <a:endParaRPr lang="fr-FR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1"/>
            <a:ext cx="12188825" cy="1052513"/>
          </a:xfrm>
          <a:prstGeom prst="rect">
            <a:avLst/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35001">
                <a:srgbClr val="F0EBD5">
                  <a:alpha val="45401"/>
                </a:srgbClr>
              </a:gs>
              <a:gs pos="100000">
                <a:srgbClr val="FFEFD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9" name="1 - Τίτλος"/>
          <p:cNvSpPr>
            <a:spLocks noGrp="1"/>
          </p:cNvSpPr>
          <p:nvPr>
            <p:ph type="title"/>
          </p:nvPr>
        </p:nvSpPr>
        <p:spPr>
          <a:xfrm>
            <a:off x="506094" y="195263"/>
            <a:ext cx="11176636" cy="661988"/>
          </a:xfrm>
        </p:spPr>
        <p:txBody>
          <a:bodyPr rtlCol="0">
            <a:normAutofit fontScale="90000"/>
          </a:bodyPr>
          <a:lstStyle/>
          <a:p>
            <a:pPr marL="502920" indent="-457200" algn="ctr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Detector Characterization – Experimental Studies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roadway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6881" y="1219200"/>
            <a:ext cx="10287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Clean room with two experimental </a:t>
            </a:r>
            <a:r>
              <a:rPr lang="en-US" sz="2000" dirty="0" smtClean="0">
                <a:solidFill>
                  <a:srgbClr val="002060"/>
                </a:solidFill>
              </a:rPr>
              <a:t>stations (20 m</a:t>
            </a:r>
            <a:r>
              <a:rPr lang="en-US" sz="2000" baseline="30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)</a:t>
            </a:r>
            <a:endParaRPr lang="en-US" sz="2000" dirty="0">
              <a:solidFill>
                <a:srgbClr val="002060"/>
              </a:solidFill>
            </a:endParaRPr>
          </a:p>
          <a:p>
            <a:pPr marL="857250" lvl="1" indent="-400050">
              <a:lnSpc>
                <a:spcPct val="150000"/>
              </a:lnSpc>
              <a:buFont typeface="Wingdings" pitchFamily="2" charset="2"/>
              <a:buChar char="v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  <a:cs typeface="Times New Roman" pitchFamily="18" charset="0"/>
              </a:rPr>
              <a:t>Probe station for I-V and C-V characterization</a:t>
            </a:r>
          </a:p>
          <a:p>
            <a:pPr marL="857250" lvl="1" indent="-400050">
              <a:lnSpc>
                <a:spcPct val="150000"/>
              </a:lnSpc>
              <a:buFont typeface="Wingdings" pitchFamily="2" charset="2"/>
              <a:buChar char="v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  <a:cs typeface="Times New Roman" pitchFamily="18" charset="0"/>
              </a:rPr>
              <a:t>Laser System coupled with translocation table for mapping, tuning, charge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  <a:cs typeface="Times New Roman" pitchFamily="18" charset="0"/>
              </a:rPr>
              <a:t>sharing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  <a:cs typeface="Times New Roman" pitchFamily="18" charset="0"/>
              </a:rPr>
              <a:t>and threshold studies</a:t>
            </a:r>
          </a:p>
          <a:p>
            <a:pPr marL="400050" indent="-40005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Ability for testing irradiated detectors in vacuum chamber</a:t>
            </a:r>
          </a:p>
          <a:p>
            <a:pPr marL="400050" indent="-40005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</a:rPr>
              <a:t>A</a:t>
            </a:r>
            <a:r>
              <a:rPr lang="en-US" sz="2000" dirty="0" smtClean="0">
                <a:solidFill>
                  <a:srgbClr val="002060"/>
                </a:solidFill>
              </a:rPr>
              <a:t>cquisition of new automated probe testing platform for detector characterization</a:t>
            </a:r>
          </a:p>
          <a:p>
            <a:pPr marL="400050" indent="-40005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2060"/>
                </a:solidFill>
              </a:rPr>
              <a:t>Dopants profile measurements for simulation calibration with :</a:t>
            </a:r>
          </a:p>
          <a:p>
            <a:pPr marL="857250" lvl="1" indent="-400050">
              <a:lnSpc>
                <a:spcPct val="150000"/>
              </a:lnSpc>
              <a:buFont typeface="Wingdings" pitchFamily="2" charset="2"/>
              <a:buChar char="v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Times New Roman" pitchFamily="18" charset="0"/>
              </a:rPr>
              <a:t>Secondary ions spectroscopy</a:t>
            </a:r>
          </a:p>
          <a:p>
            <a:pPr marL="857250" lvl="1" indent="-400050">
              <a:lnSpc>
                <a:spcPct val="150000"/>
              </a:lnSpc>
              <a:buFont typeface="Wingdings" pitchFamily="2" charset="2"/>
              <a:buChar char="v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Times New Roman" pitchFamily="18" charset="0"/>
              </a:rPr>
              <a:t>Spreading resistance method</a:t>
            </a:r>
          </a:p>
          <a:p>
            <a:pPr marL="857250" lvl="1" indent="-400050">
              <a:lnSpc>
                <a:spcPct val="150000"/>
              </a:lnSpc>
              <a:buFont typeface="Wingdings" pitchFamily="2" charset="2"/>
              <a:buChar char="v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Times New Roman" pitchFamily="18" charset="0"/>
              </a:rPr>
              <a:t>Conductive atomic force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cs typeface="Times New Roman" pitchFamily="18" charset="0"/>
              </a:rPr>
              <a:t>microscopy (under development)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496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11652-9B6A-4B8B-AF83-C598E34EC530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34</a:t>
            </a:fld>
            <a:endParaRPr lang="fr-FR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-76201"/>
            <a:ext cx="12227718" cy="112871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3000">
                <a:srgbClr val="85C2FF"/>
              </a:gs>
              <a:gs pos="53000">
                <a:srgbClr val="C4D6EB">
                  <a:alpha val="35000"/>
                </a:srgbClr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506094" y="195263"/>
            <a:ext cx="11176636" cy="66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2920" indent="-457200" algn="ctr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Experimental station 1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roadway" pitchFamily="82" charset="0"/>
            </a:endParaRPr>
          </a:p>
        </p:txBody>
      </p:sp>
      <p:sp>
        <p:nvSpPr>
          <p:cNvPr id="10" name="19 - Διπλωμένη γωνία"/>
          <p:cNvSpPr/>
          <p:nvPr/>
        </p:nvSpPr>
        <p:spPr>
          <a:xfrm>
            <a:off x="379412" y="1320800"/>
            <a:ext cx="4953000" cy="3556000"/>
          </a:xfrm>
          <a:prstGeom prst="foldedCorner">
            <a:avLst/>
          </a:prstGeom>
          <a:gradFill>
            <a:gsLst>
              <a:gs pos="0">
                <a:srgbClr val="FFEFD1">
                  <a:alpha val="61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374195" y="1389082"/>
            <a:ext cx="4800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000" dirty="0" smtClean="0">
                <a:latin typeface="Calibri" pitchFamily="34" charset="0"/>
              </a:rPr>
              <a:t>Optical microscope with electrical probes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000" dirty="0" smtClean="0">
                <a:latin typeface="Calibri" pitchFamily="34" charset="0"/>
              </a:rPr>
              <a:t>Redesigned thermal chuck for low temperature testing 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000" dirty="0" smtClean="0">
                <a:latin typeface="Calibri" pitchFamily="34" charset="0"/>
              </a:rPr>
              <a:t>Humidity  evacuation system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Calibri" pitchFamily="34" charset="0"/>
              </a:rPr>
              <a:t>Semi-automatic testing 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Viner Hand ITC" pitchFamily="66" charset="0"/>
              </a:rPr>
              <a:t>Manual probing 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Viner Hand ITC" pitchFamily="66" charset="0"/>
              </a:rPr>
              <a:t>Automated  data-taking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2" y="1364343"/>
            <a:ext cx="52863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03412" y="5110332"/>
            <a:ext cx="4584859" cy="13388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Cannot test large surface structures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No possibility to establish a response map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Temperature limitations, can not over-cool</a:t>
            </a:r>
            <a:endParaRPr lang="fr-FR" dirty="0"/>
          </a:p>
        </p:txBody>
      </p:sp>
      <p:grpSp>
        <p:nvGrpSpPr>
          <p:cNvPr id="14" name="13 - Ομάδα"/>
          <p:cNvGrpSpPr/>
          <p:nvPr/>
        </p:nvGrpSpPr>
        <p:grpSpPr>
          <a:xfrm>
            <a:off x="832499" y="5015566"/>
            <a:ext cx="2141826" cy="400580"/>
            <a:chOff x="-2321030" y="3928235"/>
            <a:chExt cx="1606788" cy="400580"/>
          </a:xfrm>
        </p:grpSpPr>
        <p:sp>
          <p:nvSpPr>
            <p:cNvPr id="15" name="11 - Ορθογώνιο"/>
            <p:cNvSpPr/>
            <p:nvPr/>
          </p:nvSpPr>
          <p:spPr>
            <a:xfrm rot="20517276">
              <a:off x="-2321030" y="3959483"/>
              <a:ext cx="1523426" cy="369332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 cmpd="thickThin">
              <a:solidFill>
                <a:schemeClr val="bg2">
                  <a:lumMod val="2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b="1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6" name="12 - TextBox"/>
            <p:cNvSpPr txBox="1"/>
            <p:nvPr/>
          </p:nvSpPr>
          <p:spPr>
            <a:xfrm rot="20516067">
              <a:off x="-2249331" y="3928235"/>
              <a:ext cx="1535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Drawbacks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44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52" y="847271"/>
            <a:ext cx="4858657" cy="329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99BF-2104-478C-929C-D0F99E9D61A9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35</a:t>
            </a:fld>
            <a:endParaRPr lang="fr-FR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76201"/>
            <a:ext cx="12227718" cy="112871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3000">
                <a:srgbClr val="85C2FF"/>
              </a:gs>
              <a:gs pos="53000">
                <a:srgbClr val="C4D6EB">
                  <a:alpha val="35000"/>
                </a:srgbClr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1 - Τίτλος"/>
          <p:cNvSpPr txBox="1">
            <a:spLocks/>
          </p:cNvSpPr>
          <p:nvPr/>
        </p:nvSpPr>
        <p:spPr>
          <a:xfrm>
            <a:off x="506094" y="195263"/>
            <a:ext cx="11176636" cy="66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2920" indent="-457200" algn="ctr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Experimental station 1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roadway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9012" y="1299029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VTT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CiS</a:t>
            </a:r>
            <a:r>
              <a:rPr lang="en-US" dirty="0" smtClean="0"/>
              <a:t> IV for 12 GR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Cis</a:t>
            </a:r>
            <a:r>
              <a:rPr lang="en-US" dirty="0" smtClean="0"/>
              <a:t> 300</a:t>
            </a:r>
            <a:r>
              <a:rPr lang="el-GR" dirty="0" smtClean="0"/>
              <a:t>μ</a:t>
            </a:r>
            <a:r>
              <a:rPr lang="en-US" dirty="0" smtClean="0"/>
              <a:t>m, VTT 100-200</a:t>
            </a:r>
            <a:r>
              <a:rPr lang="el-GR" dirty="0" smtClean="0"/>
              <a:t>μ</a:t>
            </a:r>
            <a:r>
              <a:rPr lang="en-US" dirty="0" smtClean="0"/>
              <a:t>m )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80" y="3810000"/>
            <a:ext cx="4191431" cy="261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41764" y="436176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Break down voltage for VTT Detectors</a:t>
            </a:r>
          </a:p>
        </p:txBody>
      </p:sp>
      <p:cxnSp>
        <p:nvCxnSpPr>
          <p:cNvPr id="33" name="Elbow Connector 32"/>
          <p:cNvCxnSpPr/>
          <p:nvPr/>
        </p:nvCxnSpPr>
        <p:spPr>
          <a:xfrm>
            <a:off x="1395527" y="5008096"/>
            <a:ext cx="1538796" cy="838200"/>
          </a:xfrm>
          <a:prstGeom prst="bentConnector3">
            <a:avLst>
              <a:gd name="adj1" fmla="val 1896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538" y="898232"/>
            <a:ext cx="4089870" cy="277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860" y="3505200"/>
            <a:ext cx="4303226" cy="291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84812" y="2595495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VTT edgeless IV (100-200</a:t>
            </a:r>
            <a:r>
              <a:rPr lang="el-GR" dirty="0"/>
              <a:t>μ</a:t>
            </a:r>
            <a:r>
              <a:rPr lang="en-US" dirty="0" smtClean="0"/>
              <a:t>m) </a:t>
            </a:r>
            <a:endParaRPr lang="fr-FR" dirty="0"/>
          </a:p>
        </p:txBody>
      </p:sp>
      <p:cxnSp>
        <p:nvCxnSpPr>
          <p:cNvPr id="39" name="Elbow Connector 38"/>
          <p:cNvCxnSpPr>
            <a:stCxn id="38" idx="0"/>
          </p:cNvCxnSpPr>
          <p:nvPr/>
        </p:nvCxnSpPr>
        <p:spPr>
          <a:xfrm rot="5400000" flipH="1" flipV="1">
            <a:off x="7028394" y="1700677"/>
            <a:ext cx="646637" cy="1143000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484812" y="334865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VTT 1 GR IV (100-200</a:t>
            </a:r>
            <a:r>
              <a:rPr lang="el-GR" dirty="0"/>
              <a:t>μ</a:t>
            </a:r>
            <a:r>
              <a:rPr lang="en-US" dirty="0" smtClean="0"/>
              <a:t>m) </a:t>
            </a:r>
            <a:endParaRPr lang="fr-FR" dirty="0"/>
          </a:p>
        </p:txBody>
      </p:sp>
      <p:cxnSp>
        <p:nvCxnSpPr>
          <p:cNvPr id="15" name="Elbow Connector 14"/>
          <p:cNvCxnSpPr/>
          <p:nvPr/>
        </p:nvCxnSpPr>
        <p:spPr>
          <a:xfrm>
            <a:off x="6858752" y="3654964"/>
            <a:ext cx="1148143" cy="974517"/>
          </a:xfrm>
          <a:prstGeom prst="bentConnector3">
            <a:avLst>
              <a:gd name="adj1" fmla="val 698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10800000" flipV="1">
            <a:off x="4494212" y="1948857"/>
            <a:ext cx="1600204" cy="545889"/>
          </a:xfrm>
          <a:prstGeom prst="bentConnector3">
            <a:avLst>
              <a:gd name="adj1" fmla="val 1021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5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2" y="1116921"/>
            <a:ext cx="4182836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12954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9 - Διπλωμένη γωνία"/>
          <p:cNvSpPr/>
          <p:nvPr/>
        </p:nvSpPr>
        <p:spPr>
          <a:xfrm>
            <a:off x="3746055" y="1295400"/>
            <a:ext cx="3954464" cy="2743200"/>
          </a:xfrm>
          <a:prstGeom prst="foldedCorner">
            <a:avLst/>
          </a:prstGeom>
          <a:gradFill>
            <a:gsLst>
              <a:gs pos="0">
                <a:srgbClr val="FFEFD1">
                  <a:alpha val="6100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1060 nm laser diode corresponding to 800μm trajectory in silicon)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X—Y translation table with 5μm stepping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USB pix test board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Gaussian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unfocalized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pulsed laser beam (1-3 kHz)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Fully automated set-up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D0C8F-659E-466D-B183-F02663B89D19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36</a:t>
            </a:fld>
            <a:endParaRPr lang="fr-FR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-76201"/>
            <a:ext cx="12227718" cy="112871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3000">
                <a:srgbClr val="85C2FF"/>
              </a:gs>
              <a:gs pos="53000">
                <a:srgbClr val="C4D6EB">
                  <a:alpha val="35000"/>
                </a:srgbClr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0" name="1 - Τίτλος"/>
          <p:cNvSpPr txBox="1">
            <a:spLocks/>
          </p:cNvSpPr>
          <p:nvPr/>
        </p:nvSpPr>
        <p:spPr>
          <a:xfrm>
            <a:off x="506094" y="195263"/>
            <a:ext cx="11176636" cy="66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2920" indent="-457200" algn="ctr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Laser Testing Station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roadway" pitchFamily="8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094" y="4114800"/>
            <a:ext cx="7131363" cy="132343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Active area threshold mapping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Charge sharing mapping</a:t>
            </a:r>
          </a:p>
          <a:p>
            <a:pPr marL="261938" indent="-261938">
              <a:tabLst>
                <a:tab pos="261938" algn="l"/>
              </a:tabLst>
            </a:pPr>
            <a:r>
              <a:rPr lang="en-US" sz="2000" dirty="0" smtClean="0"/>
              <a:t>• 	Studies before &amp; after irradiation</a:t>
            </a:r>
          </a:p>
          <a:p>
            <a:pPr marL="261938" indent="-261938">
              <a:tabLst>
                <a:tab pos="261938" algn="l"/>
              </a:tabLst>
            </a:pPr>
            <a:r>
              <a:rPr lang="en-US" sz="2000" dirty="0" smtClean="0"/>
              <a:t>•	Comparison between Beta source &amp; LASER results</a:t>
            </a:r>
          </a:p>
        </p:txBody>
      </p:sp>
      <p:grpSp>
        <p:nvGrpSpPr>
          <p:cNvPr id="16" name="13 - Ομάδα"/>
          <p:cNvGrpSpPr/>
          <p:nvPr/>
        </p:nvGrpSpPr>
        <p:grpSpPr>
          <a:xfrm rot="2818749">
            <a:off x="9758551" y="1206788"/>
            <a:ext cx="2141826" cy="400580"/>
            <a:chOff x="-2321030" y="3928235"/>
            <a:chExt cx="1606788" cy="400580"/>
          </a:xfrm>
        </p:grpSpPr>
        <p:sp>
          <p:nvSpPr>
            <p:cNvPr id="17" name="11 - Ορθογώνιο"/>
            <p:cNvSpPr/>
            <p:nvPr/>
          </p:nvSpPr>
          <p:spPr>
            <a:xfrm rot="20517276">
              <a:off x="-2321030" y="3959483"/>
              <a:ext cx="1523426" cy="369332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 cmpd="thickThin">
              <a:solidFill>
                <a:schemeClr val="bg2">
                  <a:lumMod val="2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 b="1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8" name="12 - TextBox"/>
            <p:cNvSpPr txBox="1"/>
            <p:nvPr/>
          </p:nvSpPr>
          <p:spPr>
            <a:xfrm rot="20516067">
              <a:off x="-2249331" y="3928235"/>
              <a:ext cx="1535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AD0707"/>
                  </a:solidFill>
                </a:rPr>
                <a:t>Beam Shape</a:t>
              </a:r>
              <a:endParaRPr lang="en-US" b="1" dirty="0">
                <a:solidFill>
                  <a:srgbClr val="AD0707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33399" y="5562600"/>
            <a:ext cx="1048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For  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VTT Edgeless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sensors </a:t>
            </a:r>
            <a:r>
              <a:rPr lang="en-US" dirty="0" smtClean="0">
                <a:solidFill>
                  <a:srgbClr val="002060"/>
                </a:solidFill>
                <a:latin typeface="Comic Sans MS" pitchFamily="66" charset="0"/>
              </a:rPr>
              <a:t>studies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can be carried out after being interconnected to the 3d integrated readout electronics</a:t>
            </a:r>
          </a:p>
        </p:txBody>
      </p:sp>
    </p:spTree>
    <p:extLst>
      <p:ext uri="{BB962C8B-B14F-4D97-AF65-F5344CB8AC3E}">
        <p14:creationId xmlns:p14="http://schemas.microsoft.com/office/powerpoint/2010/main" val="16740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8C77-8D1D-4781-B9E2-1FAEF7025900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37</a:t>
            </a:fld>
            <a:endParaRPr lang="fr-F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6" y="1052514"/>
            <a:ext cx="34385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3" y="3590926"/>
            <a:ext cx="31432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-76201"/>
            <a:ext cx="12227718" cy="112871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3000">
                <a:srgbClr val="85C2FF"/>
              </a:gs>
              <a:gs pos="53000">
                <a:srgbClr val="C4D6EB">
                  <a:alpha val="35000"/>
                </a:srgbClr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2" name="1 - Τίτλος"/>
          <p:cNvSpPr txBox="1">
            <a:spLocks/>
          </p:cNvSpPr>
          <p:nvPr/>
        </p:nvSpPr>
        <p:spPr>
          <a:xfrm>
            <a:off x="506094" y="195263"/>
            <a:ext cx="11176636" cy="66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2920" indent="-457200" algn="ctr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Laser Testing Station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roadway" pitchFamily="82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177" y="3462340"/>
            <a:ext cx="4291569" cy="274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9" y="1052513"/>
            <a:ext cx="45434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Arrow Callout 7"/>
          <p:cNvSpPr/>
          <p:nvPr/>
        </p:nvSpPr>
        <p:spPr>
          <a:xfrm>
            <a:off x="605947" y="3810000"/>
            <a:ext cx="2997518" cy="914400"/>
          </a:xfrm>
          <a:prstGeom prst="up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PPS pixel Mapping</a:t>
            </a:r>
            <a:endParaRPr lang="fr-FR" dirty="0"/>
          </a:p>
        </p:txBody>
      </p:sp>
      <p:sp>
        <p:nvSpPr>
          <p:cNvPr id="9" name="Right Arrow Callout 8"/>
          <p:cNvSpPr/>
          <p:nvPr/>
        </p:nvSpPr>
        <p:spPr>
          <a:xfrm>
            <a:off x="605947" y="5054600"/>
            <a:ext cx="3204530" cy="6096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7789"/>
            </a:avLst>
          </a:prstGeom>
          <a:gradFill>
            <a:gsLst>
              <a:gs pos="0">
                <a:srgbClr val="002060"/>
              </a:gs>
              <a:gs pos="5000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ACD Threshold Tuning </a:t>
            </a:r>
            <a:endParaRPr lang="fr-FR" dirty="0"/>
          </a:p>
        </p:txBody>
      </p:sp>
      <p:sp>
        <p:nvSpPr>
          <p:cNvPr id="16" name="Right Arrow Callout 15"/>
          <p:cNvSpPr/>
          <p:nvPr/>
        </p:nvSpPr>
        <p:spPr>
          <a:xfrm>
            <a:off x="4948868" y="1524000"/>
            <a:ext cx="3204530" cy="1752600"/>
          </a:xfrm>
          <a:prstGeom prst="rightArrowCallout">
            <a:avLst>
              <a:gd name="adj1" fmla="val 10145"/>
              <a:gd name="adj2" fmla="val 15580"/>
              <a:gd name="adj3" fmla="val 25000"/>
              <a:gd name="adj4" fmla="val 73645"/>
            </a:avLst>
          </a:prstGeom>
          <a:gradFill>
            <a:gsLst>
              <a:gs pos="0">
                <a:srgbClr val="002060"/>
              </a:gs>
              <a:gs pos="5000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TOP: Threshold </a:t>
            </a:r>
            <a:r>
              <a:rPr lang="en-US" dirty="0" err="1" smtClean="0"/>
              <a:t>vs</a:t>
            </a:r>
            <a:r>
              <a:rPr lang="en-US" dirty="0" smtClean="0"/>
              <a:t> events count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Bottom: One pixel pulse resolution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372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345E-406E-436B-9074-C1DE022C724D}" type="datetime1">
              <a:rPr lang="fr-FR" smtClean="0"/>
              <a:t>23/05/2013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38</a:t>
            </a:fld>
            <a:endParaRPr lang="fr-FR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-76201"/>
            <a:ext cx="12227718" cy="112871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3000">
                <a:srgbClr val="85C2FF"/>
              </a:gs>
              <a:gs pos="53000">
                <a:srgbClr val="C4D6EB">
                  <a:alpha val="35000"/>
                </a:srgbClr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0" name="1 - Τίτλος"/>
          <p:cNvSpPr txBox="1">
            <a:spLocks/>
          </p:cNvSpPr>
          <p:nvPr/>
        </p:nvSpPr>
        <p:spPr>
          <a:xfrm>
            <a:off x="506094" y="195263"/>
            <a:ext cx="11176636" cy="66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2920" indent="-457200"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The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Captinnov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 platform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roadway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" y="1027113"/>
            <a:ext cx="3737657" cy="373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774395" y="1309415"/>
            <a:ext cx="76168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omic Sans MS" pitchFamily="66" charset="0"/>
              </a:rPr>
              <a:t>Main Characteristics: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</a:rPr>
              <a:t>Large mobile sample carrier </a:t>
            </a:r>
            <a:r>
              <a:rPr lang="en-US" dirty="0">
                <a:solidFill>
                  <a:srgbClr val="002060"/>
                </a:solidFill>
              </a:rPr>
              <a:t>(300 mm) </a:t>
            </a:r>
            <a:r>
              <a:rPr lang="en-US" dirty="0" smtClean="0">
                <a:solidFill>
                  <a:srgbClr val="002060"/>
                </a:solidFill>
              </a:rPr>
              <a:t> with full wafer capability</a:t>
            </a:r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</a:rPr>
              <a:t>Hermitic measurement chamber enclosed in a dark faraday cage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</a:rPr>
              <a:t>Optical microscope with camera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rgbClr val="002060"/>
                </a:solidFill>
              </a:rPr>
              <a:t>Precise positioning and pressure (reduced risk of damage to thee device)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7612" y="3568776"/>
            <a:ext cx="650178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Berlin Sans FB" pitchFamily="34" charset="0"/>
              </a:rPr>
              <a:t>Capabilities and features: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Berlin Sans FB" pitchFamily="34" charset="0"/>
              </a:rPr>
              <a:t>Totally automatic measuring procedure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Berlin Sans FB" pitchFamily="34" charset="0"/>
              </a:rPr>
              <a:t>Complete system with integrated software-hardware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Berlin Sans FB" pitchFamily="34" charset="0"/>
              </a:rPr>
              <a:t>Extended temperature rage (-60C to 300C) 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Berlin Sans FB" pitchFamily="34" charset="0"/>
              </a:rPr>
              <a:t>Large surface testing and mapping</a:t>
            </a:r>
          </a:p>
          <a:p>
            <a:endParaRPr lang="fr-FR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93" y="3425593"/>
            <a:ext cx="2200238" cy="163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6" y="4244507"/>
            <a:ext cx="2274693" cy="135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34" y="4908323"/>
            <a:ext cx="1685678" cy="152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1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BD952-2195-4F03-99A0-61C88142FCFD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39</a:t>
            </a:fld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-76201"/>
            <a:ext cx="12227718" cy="112871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3000">
                <a:srgbClr val="85C2FF"/>
              </a:gs>
              <a:gs pos="53000">
                <a:srgbClr val="C4D6EB">
                  <a:alpha val="35000"/>
                </a:srgbClr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506094" y="195263"/>
            <a:ext cx="11176636" cy="66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2920" indent="-457200" algn="ctr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Dopants profiles -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SiMS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roadway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1219200"/>
            <a:ext cx="4048125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6" y="2675239"/>
            <a:ext cx="3200400" cy="345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012" y="4572000"/>
            <a:ext cx="1987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SIMS system @ </a:t>
            </a:r>
            <a:r>
              <a:rPr lang="en-US" dirty="0" smtClean="0"/>
              <a:t>CNRS-</a:t>
            </a:r>
            <a:r>
              <a:rPr lang="en-US" dirty="0" err="1" smtClean="0"/>
              <a:t>Meudon</a:t>
            </a:r>
            <a:r>
              <a:rPr lang="en-US" dirty="0" smtClean="0"/>
              <a:t> (</a:t>
            </a:r>
            <a:r>
              <a:rPr lang="en-US" dirty="0" err="1" smtClean="0"/>
              <a:t>Cameca</a:t>
            </a:r>
            <a:r>
              <a:rPr lang="en-US" dirty="0" smtClean="0"/>
              <a:t> </a:t>
            </a:r>
            <a:r>
              <a:rPr lang="en-US" dirty="0"/>
              <a:t>IMS </a:t>
            </a:r>
            <a:r>
              <a:rPr lang="en-US" dirty="0" smtClean="0"/>
              <a:t>4F)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03812" y="1052514"/>
            <a:ext cx="6477000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>
                <a:latin typeface="Times New Roman" pitchFamily="18" charset="0"/>
              </a:rPr>
              <a:t>Analytical technique to </a:t>
            </a:r>
            <a:r>
              <a:rPr lang="en-US" i="1" u="sng" dirty="0">
                <a:solidFill>
                  <a:srgbClr val="FF0000"/>
                </a:solidFill>
                <a:latin typeface="Times New Roman" pitchFamily="18" charset="0"/>
              </a:rPr>
              <a:t>characterize the impurities in the surface and near surface (~30</a:t>
            </a:r>
            <a:r>
              <a:rPr lang="en-US" i="1" u="sng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m) </a:t>
            </a:r>
            <a:r>
              <a:rPr lang="en-US" i="1" u="sng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region</a:t>
            </a:r>
            <a:endParaRPr lang="en-US" dirty="0" smtClean="0">
              <a:latin typeface="Times New Roman" pitchFamily="18" charset="0"/>
              <a:sym typeface="Symbol" pitchFamily="18" charset="2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sz="1000" dirty="0">
              <a:latin typeface="Times New Roman" pitchFamily="18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 smtClean="0">
                <a:latin typeface="Times New Roman" pitchFamily="18" charset="0"/>
              </a:rPr>
              <a:t>Relies on sputtering </a:t>
            </a:r>
            <a:r>
              <a:rPr lang="en-US" dirty="0">
                <a:latin typeface="Times New Roman" pitchFamily="18" charset="0"/>
              </a:rPr>
              <a:t>of a </a:t>
            </a:r>
            <a:r>
              <a:rPr lang="en-US" i="1" u="sng" dirty="0">
                <a:solidFill>
                  <a:srgbClr val="FF0000"/>
                </a:solidFill>
                <a:latin typeface="Times New Roman" pitchFamily="18" charset="0"/>
              </a:rPr>
              <a:t>primary energetic ion beam (0.5-20 </a:t>
            </a:r>
            <a:r>
              <a:rPr lang="en-US" i="1" u="sng" dirty="0" err="1">
                <a:solidFill>
                  <a:srgbClr val="FF0000"/>
                </a:solidFill>
                <a:latin typeface="Times New Roman" pitchFamily="18" charset="0"/>
              </a:rPr>
              <a:t>keV</a:t>
            </a:r>
            <a:r>
              <a:rPr lang="en-US" dirty="0">
                <a:latin typeface="Times New Roman" pitchFamily="18" charset="0"/>
              </a:rPr>
              <a:t>) on sample </a:t>
            </a:r>
            <a:r>
              <a:rPr lang="en-US" dirty="0" smtClean="0">
                <a:latin typeface="Times New Roman" pitchFamily="18" charset="0"/>
              </a:rPr>
              <a:t>surface and analysis </a:t>
            </a:r>
            <a:r>
              <a:rPr lang="en-US" dirty="0">
                <a:latin typeface="Times New Roman" pitchFamily="18" charset="0"/>
              </a:rPr>
              <a:t>of </a:t>
            </a:r>
            <a:r>
              <a:rPr lang="en-US" dirty="0" smtClean="0">
                <a:latin typeface="Times New Roman" pitchFamily="18" charset="0"/>
              </a:rPr>
              <a:t>produced </a:t>
            </a:r>
            <a:r>
              <a:rPr lang="en-US" dirty="0">
                <a:latin typeface="Times New Roman" pitchFamily="18" charset="0"/>
              </a:rPr>
              <a:t>ionized secondary particles by mass </a:t>
            </a:r>
            <a:r>
              <a:rPr lang="en-US" dirty="0" smtClean="0">
                <a:latin typeface="Times New Roman" pitchFamily="18" charset="0"/>
              </a:rPr>
              <a:t>spectrometry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sz="1000" dirty="0">
              <a:latin typeface="Times New Roman" pitchFamily="18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Good detection </a:t>
            </a:r>
            <a:r>
              <a:rPr lang="en-US" dirty="0">
                <a:latin typeface="Times New Roman" pitchFamily="18" charset="0"/>
              </a:rPr>
              <a:t>sensitivity for many elements: </a:t>
            </a:r>
            <a:r>
              <a:rPr lang="en-US" i="1" u="sng" dirty="0">
                <a:solidFill>
                  <a:srgbClr val="FF0000"/>
                </a:solidFill>
                <a:latin typeface="Times New Roman" pitchFamily="18" charset="0"/>
              </a:rPr>
              <a:t>it can detect dopant densities as low as 10</a:t>
            </a:r>
            <a:r>
              <a:rPr lang="en-US" i="1" u="sng" baseline="30000" dirty="0">
                <a:solidFill>
                  <a:srgbClr val="FF0000"/>
                </a:solidFill>
                <a:latin typeface="Times New Roman" pitchFamily="18" charset="0"/>
              </a:rPr>
              <a:t>14</a:t>
            </a:r>
            <a:r>
              <a:rPr lang="en-US" i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i="1" u="sng" dirty="0" smtClean="0">
                <a:solidFill>
                  <a:srgbClr val="FF0000"/>
                </a:solidFill>
                <a:latin typeface="Times New Roman" pitchFamily="18" charset="0"/>
              </a:rPr>
              <a:t>cm</a:t>
            </a:r>
            <a:r>
              <a:rPr lang="en-US" i="1" u="sng" baseline="30000" dirty="0" smtClean="0">
                <a:solidFill>
                  <a:srgbClr val="FF0000"/>
                </a:solidFill>
                <a:latin typeface="Times New Roman" pitchFamily="18" charset="0"/>
              </a:rPr>
              <a:t>-3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sz="1000" dirty="0">
              <a:latin typeface="Times New Roman" pitchFamily="18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>
                <a:latin typeface="Times New Roman" pitchFamily="18" charset="0"/>
              </a:rPr>
              <a:t> A</a:t>
            </a:r>
            <a:r>
              <a:rPr lang="en-US" dirty="0" smtClean="0">
                <a:latin typeface="Times New Roman" pitchFamily="18" charset="0"/>
              </a:rPr>
              <a:t>llows </a:t>
            </a:r>
            <a:r>
              <a:rPr lang="en-US" dirty="0" err="1" smtClean="0">
                <a:latin typeface="Times New Roman" pitchFamily="18" charset="0"/>
              </a:rPr>
              <a:t>multielement</a:t>
            </a:r>
            <a:r>
              <a:rPr lang="en-US" dirty="0" smtClean="0">
                <a:latin typeface="Times New Roman" pitchFamily="18" charset="0"/>
              </a:rPr>
              <a:t> detection, </a:t>
            </a:r>
            <a:r>
              <a:rPr lang="en-US" i="1" u="sng" dirty="0">
                <a:solidFill>
                  <a:srgbClr val="FF0000"/>
                </a:solidFill>
                <a:latin typeface="Times New Roman" pitchFamily="18" charset="0"/>
              </a:rPr>
              <a:t>has a depth resolution of 1 to 5 nm</a:t>
            </a:r>
            <a:r>
              <a:rPr lang="en-US" dirty="0">
                <a:latin typeface="Times New Roman" pitchFamily="18" charset="0"/>
              </a:rPr>
              <a:t> and can give a lateral surface characterization on a scale of several </a:t>
            </a:r>
            <a:r>
              <a:rPr lang="en-US" dirty="0" smtClean="0">
                <a:latin typeface="Times New Roman" pitchFamily="18" charset="0"/>
              </a:rPr>
              <a:t>microns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sz="1000" dirty="0">
              <a:latin typeface="Times New Roman" pitchFamily="18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Destructive method</a:t>
            </a:r>
            <a:r>
              <a:rPr lang="en-US" dirty="0">
                <a:latin typeface="Times New Roman" pitchFamily="18" charset="0"/>
              </a:rPr>
              <a:t>, since the act of the removing material by sputtering leaves a crater in a </a:t>
            </a:r>
            <a:r>
              <a:rPr lang="en-US" dirty="0" smtClean="0">
                <a:latin typeface="Times New Roman" pitchFamily="18" charset="0"/>
              </a:rPr>
              <a:t>sample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sz="1000" dirty="0">
              <a:latin typeface="Times New Roman" pitchFamily="18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dirty="0">
                <a:latin typeface="Times New Roman" pitchFamily="18" charset="0"/>
              </a:rPr>
              <a:t> It determines the </a:t>
            </a:r>
            <a:r>
              <a:rPr lang="en-US" i="1" u="sng" dirty="0">
                <a:solidFill>
                  <a:srgbClr val="FF0000"/>
                </a:solidFill>
                <a:latin typeface="Times New Roman" pitchFamily="18" charset="0"/>
              </a:rPr>
              <a:t>total dopant density </a:t>
            </a:r>
            <a:r>
              <a:rPr lang="en-US" i="1" u="sng" dirty="0" smtClean="0">
                <a:solidFill>
                  <a:srgbClr val="FF0000"/>
                </a:solidFill>
                <a:latin typeface="Times New Roman" pitchFamily="18" charset="0"/>
              </a:rPr>
              <a:t>profile</a:t>
            </a:r>
            <a:endParaRPr lang="en-US" dirty="0">
              <a:latin typeface="Times New Roman" pitchFamily="18" charset="0"/>
            </a:endParaRPr>
          </a:p>
        </p:txBody>
      </p:sp>
      <p:grpSp>
        <p:nvGrpSpPr>
          <p:cNvPr id="12" name="13 - Ομάδα"/>
          <p:cNvGrpSpPr/>
          <p:nvPr/>
        </p:nvGrpSpPr>
        <p:grpSpPr>
          <a:xfrm rot="21426368">
            <a:off x="3751669" y="1435537"/>
            <a:ext cx="1599783" cy="811213"/>
            <a:chOff x="-1186191" y="1274400"/>
            <a:chExt cx="1200150" cy="811213"/>
          </a:xfrm>
        </p:grpSpPr>
        <p:sp>
          <p:nvSpPr>
            <p:cNvPr id="13" name="14 - Διάγραμμα ροής: Έξοδος σε εκτυπωτή"/>
            <p:cNvSpPr/>
            <p:nvPr/>
          </p:nvSpPr>
          <p:spPr>
            <a:xfrm rot="2518863">
              <a:off x="-1180337" y="1274400"/>
              <a:ext cx="1109662" cy="811213"/>
            </a:xfrm>
            <a:prstGeom prst="flowChartDocument">
              <a:avLst/>
            </a:prstGeom>
            <a:gradFill>
              <a:gsLst>
                <a:gs pos="94000">
                  <a:srgbClr val="FFEFD1">
                    <a:alpha val="59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4" name="5 - TextBox"/>
            <p:cNvSpPr txBox="1">
              <a:spLocks noChangeArrowheads="1"/>
            </p:cNvSpPr>
            <p:nvPr/>
          </p:nvSpPr>
          <p:spPr bwMode="auto">
            <a:xfrm rot="2566059">
              <a:off x="-1186191" y="1366261"/>
              <a:ext cx="12001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dirty="0" err="1" smtClean="0">
                  <a:solidFill>
                    <a:srgbClr val="035530"/>
                  </a:solidFill>
                  <a:latin typeface="Lucida Calligraphy" pitchFamily="66" charset="0"/>
                </a:rPr>
                <a:t>Easily</a:t>
              </a:r>
              <a:r>
                <a:rPr lang="fr-FR" dirty="0" smtClean="0">
                  <a:solidFill>
                    <a:srgbClr val="035530"/>
                  </a:solidFill>
                  <a:latin typeface="Lucida Calligraphy" pitchFamily="66" charset="0"/>
                </a:rPr>
                <a:t> accessible</a:t>
              </a:r>
              <a:endParaRPr lang="fr-FR" dirty="0">
                <a:solidFill>
                  <a:srgbClr val="035530"/>
                </a:solidFill>
                <a:latin typeface="Lucida Calligraphy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9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1BBF-CAB5-4A20-9FE2-A27306CC2E0A}" type="datetime1">
              <a:rPr lang="fr-FR" smtClean="0"/>
              <a:t>23/05/2013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4</a:t>
            </a:fld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150812" y="-12700"/>
            <a:ext cx="8229600" cy="4092147"/>
            <a:chOff x="-1588" y="0"/>
            <a:chExt cx="13256277" cy="4400506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8" y="0"/>
              <a:ext cx="8543414" cy="4400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7513460" y="228600"/>
              <a:ext cx="57412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ATLAS experimental inner pixel detector: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761938" y="1524000"/>
            <a:ext cx="7036094" cy="4734876"/>
            <a:chOff x="6223702" y="2078246"/>
            <a:chExt cx="7162279" cy="4734876"/>
          </a:xfrm>
        </p:grpSpPr>
        <p:grpSp>
          <p:nvGrpSpPr>
            <p:cNvPr id="24" name="Groupe 23"/>
            <p:cNvGrpSpPr/>
            <p:nvPr/>
          </p:nvGrpSpPr>
          <p:grpSpPr>
            <a:xfrm>
              <a:off x="6223702" y="2078246"/>
              <a:ext cx="7162279" cy="4562910"/>
              <a:chOff x="6223702" y="2078246"/>
              <a:chExt cx="7162279" cy="4562910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6223702" y="2078246"/>
                <a:ext cx="7162279" cy="4562910"/>
                <a:chOff x="5853814" y="2152471"/>
                <a:chExt cx="7162279" cy="4562910"/>
              </a:xfrm>
            </p:grpSpPr>
            <p:grpSp>
              <p:nvGrpSpPr>
                <p:cNvPr id="20" name="Groupe 19"/>
                <p:cNvGrpSpPr/>
                <p:nvPr/>
              </p:nvGrpSpPr>
              <p:grpSpPr>
                <a:xfrm>
                  <a:off x="5853814" y="3352800"/>
                  <a:ext cx="7162279" cy="3362581"/>
                  <a:chOff x="5853814" y="3352800"/>
                  <a:chExt cx="7162279" cy="3362581"/>
                </a:xfrm>
              </p:grpSpPr>
              <p:grpSp>
                <p:nvGrpSpPr>
                  <p:cNvPr id="6" name="Groupe 5"/>
                  <p:cNvGrpSpPr/>
                  <p:nvPr/>
                </p:nvGrpSpPr>
                <p:grpSpPr>
                  <a:xfrm>
                    <a:off x="5853814" y="3352800"/>
                    <a:ext cx="7162279" cy="3362581"/>
                    <a:chOff x="5853814" y="3352800"/>
                    <a:chExt cx="7162279" cy="3362581"/>
                  </a:xfrm>
                </p:grpSpPr>
                <p:pic>
                  <p:nvPicPr>
                    <p:cNvPr id="8" name="Picture 6" descr="Pixels_mm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6967355" y="3352800"/>
                      <a:ext cx="6048738" cy="3362581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5" name="Flèche gauche 4"/>
                    <p:cNvSpPr/>
                    <p:nvPr/>
                  </p:nvSpPr>
                  <p:spPr>
                    <a:xfrm rot="2227728">
                      <a:off x="5853814" y="4061182"/>
                      <a:ext cx="2623705" cy="685800"/>
                    </a:xfrm>
                    <a:prstGeom prst="left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12" name="Connecteur droit avec flèche 11"/>
                  <p:cNvCxnSpPr/>
                  <p:nvPr/>
                </p:nvCxnSpPr>
                <p:spPr>
                  <a:xfrm flipV="1">
                    <a:off x="8902855" y="6159500"/>
                    <a:ext cx="3505200" cy="543181"/>
                  </a:xfrm>
                  <a:prstGeom prst="straightConnector1">
                    <a:avLst/>
                  </a:prstGeom>
                  <a:ln w="57150">
                    <a:solidFill>
                      <a:srgbClr val="C0000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Connecteur droit avec flèche 13"/>
                  <p:cNvCxnSpPr/>
                  <p:nvPr/>
                </p:nvCxnSpPr>
                <p:spPr>
                  <a:xfrm flipH="1">
                    <a:off x="8180875" y="3828871"/>
                    <a:ext cx="721980" cy="2330629"/>
                  </a:xfrm>
                  <a:prstGeom prst="straightConnector1">
                    <a:avLst/>
                  </a:prstGeom>
                  <a:ln w="57150">
                    <a:solidFill>
                      <a:srgbClr val="AD0707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" name="Rectangle 21"/>
                <p:cNvSpPr/>
                <p:nvPr/>
              </p:nvSpPr>
              <p:spPr>
                <a:xfrm>
                  <a:off x="6797161" y="2152471"/>
                  <a:ext cx="5291706" cy="13234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pt-BR" sz="2000" dirty="0"/>
                    <a:t>ATLAS pixel detector: 80x10</a:t>
                  </a:r>
                  <a:r>
                    <a:rPr lang="pt-BR" sz="2000" baseline="30000" dirty="0"/>
                    <a:t>6</a:t>
                  </a:r>
                  <a:r>
                    <a:rPr lang="pt-BR" sz="2000" dirty="0"/>
                    <a:t> pixels (1.7 m</a:t>
                  </a:r>
                  <a:r>
                    <a:rPr lang="pt-BR" sz="2000" baseline="30000" dirty="0"/>
                    <a:t>2</a:t>
                  </a:r>
                  <a:r>
                    <a:rPr lang="pt-BR" sz="2000" dirty="0" smtClean="0"/>
                    <a:t>)</a:t>
                  </a:r>
                </a:p>
                <a:p>
                  <a:r>
                    <a:rPr lang="en-US" sz="2000" dirty="0"/>
                    <a:t>1744 pixel modules with 46080 pixels/mod.</a:t>
                  </a:r>
                </a:p>
                <a:p>
                  <a:r>
                    <a:rPr lang="en-US" sz="2000" dirty="0"/>
                    <a:t>Each chip: 50x400 μm</a:t>
                  </a:r>
                  <a:r>
                    <a:rPr lang="en-US" sz="2000" baseline="30000" dirty="0"/>
                    <a:t>2</a:t>
                  </a:r>
                  <a:r>
                    <a:rPr lang="en-US" sz="2000" dirty="0"/>
                    <a:t> ⟹ </a:t>
                  </a:r>
                  <a:r>
                    <a:rPr lang="en-US" sz="2000" dirty="0" err="1"/>
                    <a:t>σ</a:t>
                  </a:r>
                  <a:r>
                    <a:rPr lang="en-US" sz="2000" baseline="-25000" dirty="0" err="1"/>
                    <a:t>pos</a:t>
                  </a:r>
                  <a:r>
                    <a:rPr lang="en-US" sz="2000" dirty="0"/>
                    <a:t>=14/115 </a:t>
                  </a:r>
                  <a:r>
                    <a:rPr lang="en-US" sz="2000" dirty="0" err="1"/>
                    <a:t>μm</a:t>
                  </a:r>
                  <a:endParaRPr lang="en-US" sz="2000" dirty="0"/>
                </a:p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16" name="ZoneTexte 15"/>
              <p:cNvSpPr txBox="1"/>
              <p:nvPr/>
            </p:nvSpPr>
            <p:spPr>
              <a:xfrm>
                <a:off x="7955701" y="4887054"/>
                <a:ext cx="819455" cy="36933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30 cm</a:t>
                </a:r>
                <a:endParaRPr lang="en-US" dirty="0"/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10361612" y="6443790"/>
              <a:ext cx="817853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80,cm</a:t>
              </a:r>
              <a:endParaRPr lang="en-US" dirty="0"/>
            </a:p>
          </p:txBody>
        </p:sp>
      </p:grpSp>
      <p:pic>
        <p:nvPicPr>
          <p:cNvPr id="21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211" y="4079447"/>
            <a:ext cx="3828447" cy="281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6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0412" y="2197298"/>
            <a:ext cx="5985194" cy="26161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1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Pair </a:t>
            </a:r>
            <a:r>
              <a:rPr lang="en-US" dirty="0"/>
              <a:t>of specially conditioned point contact probes which are stepped across the bevel surface of the semiconductor sample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Resistance between two probes is measured at each step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Resulting data computer processed into detailed carrier concentration and resistivity profiles from which dopant concentration profiles can be </a:t>
            </a:r>
            <a:r>
              <a:rPr lang="en-US" dirty="0" smtClean="0"/>
              <a:t>deduced</a:t>
            </a:r>
          </a:p>
          <a:p>
            <a:pPr marL="342900" indent="-342900">
              <a:buFont typeface="+mj-lt"/>
              <a:buAutoNum type="arabicPeriod"/>
            </a:pPr>
            <a:endParaRPr lang="en-US" sz="1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94C3-9B79-4D63-8CDF-73F4F37ED0B2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40</a:t>
            </a:fld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-76201"/>
            <a:ext cx="12227718" cy="112871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3000">
                <a:srgbClr val="85C2FF"/>
              </a:gs>
              <a:gs pos="53000">
                <a:srgbClr val="C4D6EB">
                  <a:alpha val="35000"/>
                </a:srgbClr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506094" y="195263"/>
            <a:ext cx="11176636" cy="66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2920" indent="-457200" algn="ctr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Dopants profiles – SRP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roadway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859" y="1358900"/>
            <a:ext cx="6280069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16 - Ομάδα"/>
          <p:cNvGrpSpPr/>
          <p:nvPr/>
        </p:nvGrpSpPr>
        <p:grpSpPr>
          <a:xfrm rot="20395340">
            <a:off x="7213702" y="4112920"/>
            <a:ext cx="3831788" cy="1786004"/>
            <a:chOff x="-2327819" y="1616535"/>
            <a:chExt cx="2608594" cy="1092673"/>
          </a:xfrm>
        </p:grpSpPr>
        <p:sp>
          <p:nvSpPr>
            <p:cNvPr id="13" name="17 - Διάγραμμα ροής: Έξοδος σε εκτυπωτή"/>
            <p:cNvSpPr/>
            <p:nvPr/>
          </p:nvSpPr>
          <p:spPr>
            <a:xfrm rot="2518863">
              <a:off x="-2260855" y="1616535"/>
              <a:ext cx="2518505" cy="1004266"/>
            </a:xfrm>
            <a:prstGeom prst="flowChartDocument">
              <a:avLst/>
            </a:prstGeom>
            <a:gradFill>
              <a:gsLst>
                <a:gs pos="94000">
                  <a:srgbClr val="FFEFD1">
                    <a:alpha val="59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4" name="5 - TextBox"/>
            <p:cNvSpPr txBox="1">
              <a:spLocks noChangeArrowheads="1"/>
            </p:cNvSpPr>
            <p:nvPr/>
          </p:nvSpPr>
          <p:spPr bwMode="auto">
            <a:xfrm rot="2558857">
              <a:off x="-2327819" y="1635916"/>
              <a:ext cx="2608594" cy="1073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en-US" dirty="0" smtClean="0">
                  <a:solidFill>
                    <a:srgbClr val="035530"/>
                  </a:solidFill>
                  <a:latin typeface="Berlin Sans FB" pitchFamily="34" charset="0"/>
                </a:rPr>
                <a:t>Costly Technic </a:t>
              </a:r>
              <a:r>
                <a:rPr lang="en-US" dirty="0">
                  <a:solidFill>
                    <a:srgbClr val="035530"/>
                  </a:solidFill>
                  <a:latin typeface="Berlin Sans FB" pitchFamily="34" charset="0"/>
                </a:rPr>
                <a:t>carried out by Evans Analytical Group </a:t>
              </a:r>
              <a:endParaRPr lang="en-US" dirty="0" smtClean="0">
                <a:solidFill>
                  <a:srgbClr val="035530"/>
                </a:solidFill>
                <a:latin typeface="Berlin Sans FB" pitchFamily="34" charset="0"/>
              </a:endParaRP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en-US" dirty="0" smtClean="0">
                  <a:solidFill>
                    <a:srgbClr val="035530"/>
                  </a:solidFill>
                  <a:latin typeface="Berlin Sans FB" pitchFamily="34" charset="0"/>
                </a:rPr>
                <a:t>No full control of used parameters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en-US" dirty="0" smtClean="0">
                  <a:solidFill>
                    <a:srgbClr val="035530"/>
                  </a:solidFill>
                  <a:latin typeface="Berlin Sans FB" pitchFamily="34" charset="0"/>
                </a:rPr>
                <a:t>Development of in-house alternatives</a:t>
              </a:r>
            </a:p>
            <a:p>
              <a:pPr algn="ctr"/>
              <a:endParaRPr lang="en-US" dirty="0">
                <a:solidFill>
                  <a:srgbClr val="035530"/>
                </a:solidFill>
                <a:latin typeface="Calibri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27024" y="1219200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Analytical technique </a:t>
            </a:r>
            <a:r>
              <a:rPr lang="en-US" dirty="0">
                <a:latin typeface="Calibri" pitchFamily="34" charset="0"/>
              </a:rPr>
              <a:t>to characterize the majority carrier and active dopant concentration profiles in semiconductor </a:t>
            </a:r>
            <a:r>
              <a:rPr lang="en-US" dirty="0" smtClean="0">
                <a:latin typeface="Calibri" pitchFamily="34" charset="0"/>
              </a:rPr>
              <a:t>structures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1412" y="4800600"/>
            <a:ext cx="67056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300" indent="-622300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Pros: </a:t>
            </a:r>
            <a:r>
              <a:rPr lang="en-US" dirty="0">
                <a:solidFill>
                  <a:srgbClr val="002060"/>
                </a:solidFill>
              </a:rPr>
              <a:t>V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ery high dynamic range (10</a:t>
            </a:r>
            <a:r>
              <a:rPr lang="en-US" baseline="30000" dirty="0">
                <a:solidFill>
                  <a:srgbClr val="002060"/>
                </a:solidFill>
                <a:latin typeface="Comic Sans MS" pitchFamily="66" charset="0"/>
              </a:rPr>
              <a:t>12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– 10</a:t>
            </a:r>
            <a:r>
              <a:rPr lang="en-US" baseline="30000" dirty="0">
                <a:solidFill>
                  <a:srgbClr val="002060"/>
                </a:solidFill>
                <a:latin typeface="Comic Sans MS" pitchFamily="66" charset="0"/>
              </a:rPr>
              <a:t>21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cm</a:t>
            </a:r>
            <a:r>
              <a:rPr lang="en-US" baseline="30000" dirty="0">
                <a:solidFill>
                  <a:srgbClr val="002060"/>
                </a:solidFill>
                <a:latin typeface="Comic Sans MS" pitchFamily="66" charset="0"/>
              </a:rPr>
              <a:t>-3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) </a:t>
            </a:r>
            <a:br>
              <a:rPr lang="en-US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Capable of profiling very shallow junctions (nm regime</a:t>
            </a:r>
            <a:r>
              <a:rPr lang="en-US" dirty="0">
                <a:solidFill>
                  <a:srgbClr val="002060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C00000"/>
                </a:solidFill>
              </a:rPr>
              <a:t>Conns: 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Destructive method</a:t>
            </a:r>
          </a:p>
        </p:txBody>
      </p:sp>
      <p:sp>
        <p:nvSpPr>
          <p:cNvPr id="19" name="12 - TextBox"/>
          <p:cNvSpPr txBox="1"/>
          <p:nvPr/>
        </p:nvSpPr>
        <p:spPr>
          <a:xfrm rot="19759106">
            <a:off x="118286" y="2005138"/>
            <a:ext cx="2046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Brush Script MT" pitchFamily="66" charset="0"/>
              </a:rPr>
              <a:t>Procedure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2184-842A-4F0C-99F8-CD1C8B07AA9F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41</a:t>
            </a:fld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-76201"/>
            <a:ext cx="12227718" cy="112871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3000">
                <a:srgbClr val="85C2FF"/>
              </a:gs>
              <a:gs pos="53000">
                <a:srgbClr val="C4D6EB">
                  <a:alpha val="35000"/>
                </a:srgbClr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506094" y="195263"/>
            <a:ext cx="11176636" cy="66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2920" indent="-457200" algn="ctr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Dopants profiles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roadway" pitchFamily="82" charset="0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379412" y="1154323"/>
            <a:ext cx="4396106" cy="3032919"/>
            <a:chOff x="257" y="391"/>
            <a:chExt cx="2941" cy="2157"/>
          </a:xfrm>
        </p:grpSpPr>
        <p:pic>
          <p:nvPicPr>
            <p:cNvPr id="12" name="Picture 10" descr="Compa_N+v6_n-in-n+second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391"/>
              <a:ext cx="2941" cy="2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2109" y="1570"/>
              <a:ext cx="3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/>
                <a:t>n</a:t>
              </a:r>
              <a:r>
                <a:rPr lang="fr-FR" baseline="30000"/>
                <a:t>+</a:t>
              </a:r>
              <a:r>
                <a:rPr lang="fr-FR"/>
                <a:t>/n</a:t>
              </a:r>
            </a:p>
          </p:txBody>
        </p:sp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6113859" y="1234281"/>
            <a:ext cx="4955870" cy="2873004"/>
            <a:chOff x="295" y="2518"/>
            <a:chExt cx="2903" cy="1774"/>
          </a:xfrm>
        </p:grpSpPr>
        <p:pic>
          <p:nvPicPr>
            <p:cNvPr id="15" name="Picture 11" descr="Compa_P+v4_n-in-n+second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518"/>
              <a:ext cx="2903" cy="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1020" y="3657"/>
              <a:ext cx="3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/>
                <a:t>p</a:t>
              </a:r>
              <a:r>
                <a:rPr lang="fr-FR" baseline="30000"/>
                <a:t>+</a:t>
              </a:r>
              <a:r>
                <a:rPr lang="fr-FR"/>
                <a:t>/n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917800" y="5092745"/>
            <a:ext cx="10210800" cy="10772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Measurements on n-on –n wafers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Good overall </a:t>
            </a:r>
            <a:r>
              <a:rPr lang="en-US" b="1" dirty="0" err="1" smtClean="0">
                <a:solidFill>
                  <a:srgbClr val="002060"/>
                </a:solidFill>
                <a:latin typeface="Comic Sans MS" pitchFamily="66" charset="0"/>
              </a:rPr>
              <a:t>SiMS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 SRP agreement</a:t>
            </a:r>
          </a:p>
          <a:p>
            <a:pPr algn="ctr"/>
            <a:endParaRPr lang="en-US" sz="1000" b="1" dirty="0">
              <a:solidFill>
                <a:srgbClr val="002060"/>
              </a:solidFill>
              <a:latin typeface="Comic Sans MS" pitchFamily="66" charset="0"/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Not all implanted dopant atoms are integrated in lattice positions, not all electrically active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9412" y="3997980"/>
            <a:ext cx="6092825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  <a:latin typeface="Times New Roman" pitchFamily="18" charset="0"/>
              </a:rPr>
              <a:t>N+ implant characteristics</a:t>
            </a:r>
          </a:p>
          <a:p>
            <a:pPr lvl="1"/>
            <a:r>
              <a:rPr lang="en-US" sz="1900" dirty="0">
                <a:latin typeface="Times New Roman" pitchFamily="18" charset="0"/>
              </a:rPr>
              <a:t>SIMS peak conc. </a:t>
            </a:r>
            <a:r>
              <a:rPr lang="en-US" sz="1900" dirty="0" err="1">
                <a:latin typeface="Times New Roman" pitchFamily="18" charset="0"/>
              </a:rPr>
              <a:t>N</a:t>
            </a:r>
            <a:r>
              <a:rPr lang="en-US" sz="1900" baseline="-25000" dirty="0" err="1">
                <a:latin typeface="Times New Roman" pitchFamily="18" charset="0"/>
              </a:rPr>
              <a:t>n</a:t>
            </a:r>
            <a:r>
              <a:rPr lang="en-US" sz="1900" dirty="0">
                <a:latin typeface="Times New Roman" pitchFamily="18" charset="0"/>
              </a:rPr>
              <a:t> ~ 1x10</a:t>
            </a:r>
            <a:r>
              <a:rPr lang="en-US" sz="1900" baseline="30000" dirty="0">
                <a:latin typeface="Times New Roman" pitchFamily="18" charset="0"/>
              </a:rPr>
              <a:t>19</a:t>
            </a:r>
            <a:r>
              <a:rPr lang="en-US" sz="1900" dirty="0">
                <a:latin typeface="Times New Roman" pitchFamily="18" charset="0"/>
              </a:rPr>
              <a:t> cm</a:t>
            </a:r>
            <a:r>
              <a:rPr lang="en-US" sz="1900" baseline="30000" dirty="0">
                <a:latin typeface="Times New Roman" pitchFamily="18" charset="0"/>
              </a:rPr>
              <a:t>-3</a:t>
            </a:r>
            <a:endParaRPr lang="en-US" sz="1900" dirty="0">
              <a:latin typeface="Times New Roman" pitchFamily="18" charset="0"/>
            </a:endParaRPr>
          </a:p>
          <a:p>
            <a:r>
              <a:rPr lang="en-US" sz="1900" dirty="0">
                <a:latin typeface="Times New Roman" pitchFamily="18" charset="0"/>
              </a:rPr>
              <a:t>SRP peak conc. </a:t>
            </a:r>
            <a:r>
              <a:rPr lang="en-US" sz="1900" dirty="0" err="1">
                <a:latin typeface="Times New Roman" pitchFamily="18" charset="0"/>
              </a:rPr>
              <a:t>N</a:t>
            </a:r>
            <a:r>
              <a:rPr lang="en-US" sz="1900" baseline="-25000" dirty="0" err="1">
                <a:latin typeface="Times New Roman" pitchFamily="18" charset="0"/>
              </a:rPr>
              <a:t>n</a:t>
            </a:r>
            <a:r>
              <a:rPr lang="en-US" sz="1900" dirty="0">
                <a:latin typeface="Times New Roman" pitchFamily="18" charset="0"/>
              </a:rPr>
              <a:t> ~ 8x10</a:t>
            </a:r>
            <a:r>
              <a:rPr lang="en-US" sz="1900" baseline="30000" dirty="0">
                <a:latin typeface="Times New Roman" pitchFamily="18" charset="0"/>
              </a:rPr>
              <a:t>18</a:t>
            </a:r>
            <a:r>
              <a:rPr lang="en-US" sz="1900" dirty="0">
                <a:latin typeface="Times New Roman" pitchFamily="18" charset="0"/>
              </a:rPr>
              <a:t> </a:t>
            </a:r>
            <a:r>
              <a:rPr lang="en-US" sz="1900" dirty="0" smtClean="0">
                <a:latin typeface="Times New Roman" pitchFamily="18" charset="0"/>
              </a:rPr>
              <a:t>cm</a:t>
            </a:r>
            <a:r>
              <a:rPr lang="en-US" sz="1900" baseline="30000" dirty="0" smtClean="0">
                <a:latin typeface="Times New Roman" pitchFamily="18" charset="0"/>
              </a:rPr>
              <a:t>-3</a:t>
            </a:r>
            <a:endParaRPr lang="en-US" sz="1900" dirty="0"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45381" y="3997980"/>
            <a:ext cx="6092825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  <a:latin typeface="Times New Roman" pitchFamily="18" charset="0"/>
              </a:rPr>
              <a:t>P+ implant characteristics</a:t>
            </a:r>
          </a:p>
          <a:p>
            <a:pPr lvl="1"/>
            <a:r>
              <a:rPr lang="en-US" sz="1900" dirty="0">
                <a:latin typeface="Times New Roman" pitchFamily="18" charset="0"/>
              </a:rPr>
              <a:t>SIMS peak conc. </a:t>
            </a:r>
            <a:r>
              <a:rPr lang="en-US" sz="1900" dirty="0" err="1">
                <a:latin typeface="Times New Roman" pitchFamily="18" charset="0"/>
              </a:rPr>
              <a:t>N</a:t>
            </a:r>
            <a:r>
              <a:rPr lang="en-US" sz="1900" baseline="-25000" dirty="0" err="1">
                <a:latin typeface="Times New Roman" pitchFamily="18" charset="0"/>
              </a:rPr>
              <a:t>p</a:t>
            </a:r>
            <a:r>
              <a:rPr lang="en-US" sz="1900" dirty="0">
                <a:latin typeface="Times New Roman" pitchFamily="18" charset="0"/>
              </a:rPr>
              <a:t> ~ 3x10</a:t>
            </a:r>
            <a:r>
              <a:rPr lang="en-US" sz="1900" baseline="30000" dirty="0">
                <a:latin typeface="Times New Roman" pitchFamily="18" charset="0"/>
              </a:rPr>
              <a:t>19</a:t>
            </a:r>
            <a:r>
              <a:rPr lang="en-US" sz="1900" dirty="0">
                <a:latin typeface="Times New Roman" pitchFamily="18" charset="0"/>
              </a:rPr>
              <a:t> cm</a:t>
            </a:r>
            <a:r>
              <a:rPr lang="en-US" sz="1900" baseline="30000" dirty="0">
                <a:latin typeface="Times New Roman" pitchFamily="18" charset="0"/>
              </a:rPr>
              <a:t>-3</a:t>
            </a:r>
            <a:endParaRPr lang="en-US" sz="1900" dirty="0">
              <a:latin typeface="Times New Roman" pitchFamily="18" charset="0"/>
            </a:endParaRPr>
          </a:p>
          <a:p>
            <a:pPr lvl="1"/>
            <a:r>
              <a:rPr lang="en-US" sz="1900" dirty="0">
                <a:latin typeface="Times New Roman" pitchFamily="18" charset="0"/>
              </a:rPr>
              <a:t>SRP peak conc. </a:t>
            </a:r>
            <a:r>
              <a:rPr lang="en-US" sz="1900" dirty="0" err="1">
                <a:latin typeface="Times New Roman" pitchFamily="18" charset="0"/>
              </a:rPr>
              <a:t>N</a:t>
            </a:r>
            <a:r>
              <a:rPr lang="en-US" sz="1900" baseline="-25000" dirty="0" err="1">
                <a:latin typeface="Times New Roman" pitchFamily="18" charset="0"/>
              </a:rPr>
              <a:t>p</a:t>
            </a:r>
            <a:r>
              <a:rPr lang="en-US" sz="1900" dirty="0">
                <a:latin typeface="Times New Roman" pitchFamily="18" charset="0"/>
              </a:rPr>
              <a:t> ~ 5x10</a:t>
            </a:r>
            <a:r>
              <a:rPr lang="en-US" sz="1900" baseline="30000" dirty="0">
                <a:latin typeface="Times New Roman" pitchFamily="18" charset="0"/>
              </a:rPr>
              <a:t>18</a:t>
            </a:r>
            <a:r>
              <a:rPr lang="en-US" sz="1900" dirty="0">
                <a:latin typeface="Times New Roman" pitchFamily="18" charset="0"/>
              </a:rPr>
              <a:t> cm</a:t>
            </a:r>
            <a:r>
              <a:rPr lang="en-US" sz="1900" baseline="30000" dirty="0">
                <a:latin typeface="Times New Roman" pitchFamily="18" charset="0"/>
              </a:rPr>
              <a:t>-3</a:t>
            </a:r>
            <a:endParaRPr lang="en-US" sz="19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25F21-8687-4CC6-9366-FB7DCA31FE83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42</a:t>
            </a:fld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-76201"/>
            <a:ext cx="12227718" cy="112871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3000">
                <a:srgbClr val="85C2FF"/>
              </a:gs>
              <a:gs pos="53000">
                <a:srgbClr val="C4D6EB">
                  <a:alpha val="35000"/>
                </a:srgbClr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506094" y="195263"/>
            <a:ext cx="11176636" cy="66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2920" indent="-457200" algn="ctr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Dopants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profiles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 -  Scanning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Spreading Resistance Microscopy (SSRM)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052" y="1090614"/>
            <a:ext cx="6655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70C0"/>
                </a:solidFill>
                <a:latin typeface="Century" pitchFamily="18" charset="0"/>
              </a:rPr>
              <a:t>Atomic Force Microscopy with conductive Tip operated in contact mode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70C0"/>
                </a:solidFill>
                <a:latin typeface="Century" pitchFamily="18" charset="0"/>
              </a:rPr>
              <a:t>Tip deflection measured by laser reflection and interferometry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70C0"/>
                </a:solidFill>
                <a:latin typeface="Century" pitchFamily="18" charset="0"/>
              </a:rPr>
              <a:t>Probing Van </a:t>
            </a:r>
            <a:r>
              <a:rPr lang="en-US" b="1" dirty="0">
                <a:solidFill>
                  <a:srgbClr val="0070C0"/>
                </a:solidFill>
                <a:latin typeface="Century" pitchFamily="18" charset="0"/>
              </a:rPr>
              <a:t>der Waals forces, dipole-dipole interactions, electrostatic </a:t>
            </a:r>
            <a:r>
              <a:rPr lang="en-US" b="1" dirty="0" smtClean="0">
                <a:solidFill>
                  <a:srgbClr val="0070C0"/>
                </a:solidFill>
                <a:latin typeface="Century" pitchFamily="18" charset="0"/>
              </a:rPr>
              <a:t>forces and other long range effects probed (order </a:t>
            </a:r>
            <a:r>
              <a:rPr lang="en-US" b="1" dirty="0">
                <a:solidFill>
                  <a:srgbClr val="0070C0"/>
                </a:solidFill>
                <a:latin typeface="Century" pitchFamily="18" charset="0"/>
              </a:rPr>
              <a:t>of 100 to 200 </a:t>
            </a:r>
            <a:r>
              <a:rPr lang="en-US" b="1" dirty="0" smtClean="0">
                <a:solidFill>
                  <a:srgbClr val="0070C0"/>
                </a:solidFill>
                <a:latin typeface="Century" pitchFamily="18" charset="0"/>
              </a:rPr>
              <a:t>nm)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70C0"/>
                </a:solidFill>
                <a:latin typeface="Century" pitchFamily="18" charset="0"/>
              </a:rPr>
              <a:t>Current injection throng tip, measured from the conductive substrate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70C0"/>
                </a:solidFill>
                <a:latin typeface="Century" pitchFamily="18" charset="0"/>
              </a:rPr>
              <a:t>Data processing computer establishes a detailed x-y cartography </a:t>
            </a:r>
            <a:endParaRPr lang="en-US" b="1" dirty="0">
              <a:solidFill>
                <a:srgbClr val="0070C0"/>
              </a:solidFill>
              <a:latin typeface="Century" pitchFamily="18" charset="0"/>
            </a:endParaRPr>
          </a:p>
        </p:txBody>
      </p:sp>
      <p:pic>
        <p:nvPicPr>
          <p:cNvPr id="1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6612" y="4231164"/>
            <a:ext cx="3142788" cy="175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8012" y="3860800"/>
            <a:ext cx="630019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2" y="1027114"/>
            <a:ext cx="3170698" cy="36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16 - Ομάδα"/>
          <p:cNvGrpSpPr/>
          <p:nvPr/>
        </p:nvGrpSpPr>
        <p:grpSpPr>
          <a:xfrm rot="18516302">
            <a:off x="6900722" y="963941"/>
            <a:ext cx="3640534" cy="1389205"/>
            <a:chOff x="-2260855" y="1616536"/>
            <a:chExt cx="2646368" cy="1004266"/>
          </a:xfrm>
        </p:grpSpPr>
        <p:sp>
          <p:nvSpPr>
            <p:cNvPr id="16" name="17 - Διάγραμμα ροής: Έξοδος σε εκτυπωτή"/>
            <p:cNvSpPr/>
            <p:nvPr/>
          </p:nvSpPr>
          <p:spPr>
            <a:xfrm rot="2518863">
              <a:off x="-2260855" y="1616536"/>
              <a:ext cx="2518505" cy="1004266"/>
            </a:xfrm>
            <a:prstGeom prst="flowChartDocument">
              <a:avLst/>
            </a:prstGeom>
            <a:gradFill>
              <a:gsLst>
                <a:gs pos="94000">
                  <a:srgbClr val="FFEFD1">
                    <a:alpha val="59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l-GR"/>
            </a:p>
          </p:txBody>
        </p:sp>
        <p:sp>
          <p:nvSpPr>
            <p:cNvPr id="17" name="5 - TextBox"/>
            <p:cNvSpPr txBox="1">
              <a:spLocks noChangeArrowheads="1"/>
            </p:cNvSpPr>
            <p:nvPr/>
          </p:nvSpPr>
          <p:spPr bwMode="auto">
            <a:xfrm rot="2558857">
              <a:off x="-2223081" y="1729442"/>
              <a:ext cx="2608594" cy="734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en-US" dirty="0">
                  <a:solidFill>
                    <a:srgbClr val="035530"/>
                  </a:solidFill>
                  <a:latin typeface="Berlin Sans FB" pitchFamily="34" charset="0"/>
                </a:rPr>
                <a:t>High special accuracy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en-US" dirty="0">
                  <a:solidFill>
                    <a:srgbClr val="035530"/>
                  </a:solidFill>
                  <a:latin typeface="Berlin Sans FB" pitchFamily="34" charset="0"/>
                </a:rPr>
                <a:t>Destructive method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en-US" dirty="0">
                  <a:solidFill>
                    <a:srgbClr val="035530"/>
                  </a:solidFill>
                  <a:latin typeface="Berlin Sans FB" pitchFamily="34" charset="0"/>
                </a:rPr>
                <a:t>Combines dopant and electrical </a:t>
              </a:r>
              <a:r>
                <a:rPr lang="en-US" dirty="0" smtClean="0">
                  <a:solidFill>
                    <a:srgbClr val="035530"/>
                  </a:solidFill>
                  <a:latin typeface="Berlin Sans FB" pitchFamily="34" charset="0"/>
                </a:rPr>
                <a:t>profiling</a:t>
              </a:r>
              <a:endParaRPr lang="en-US" dirty="0">
                <a:solidFill>
                  <a:srgbClr val="035530"/>
                </a:solidFill>
                <a:latin typeface="Berlin Sans FB" pitchFamily="34" charset="0"/>
              </a:endParaRPr>
            </a:p>
          </p:txBody>
        </p:sp>
      </p:grpSp>
      <p:sp>
        <p:nvSpPr>
          <p:cNvPr id="19" name="12 - TextBox"/>
          <p:cNvSpPr txBox="1"/>
          <p:nvPr/>
        </p:nvSpPr>
        <p:spPr>
          <a:xfrm rot="19759106">
            <a:off x="5698990" y="3568413"/>
            <a:ext cx="342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AD0707"/>
                </a:solidFill>
                <a:latin typeface="Brush Script MT" pitchFamily="66" charset="0"/>
              </a:rPr>
              <a:t>Under Development</a:t>
            </a:r>
            <a:endParaRPr lang="en-US" sz="3200" b="1" dirty="0">
              <a:solidFill>
                <a:srgbClr val="AD0707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9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1066800"/>
          </a:xfrm>
        </p:spPr>
        <p:txBody>
          <a:bodyPr/>
          <a:lstStyle/>
          <a:p>
            <a:r>
              <a:rPr lang="en-US" dirty="0" smtClean="0"/>
              <a:t>Preparing the Future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3D integration Challenge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AC0AD-9760-4295-B00E-2BF0B0108528}" type="datetime1">
              <a:rPr lang="fr-FR" smtClean="0"/>
              <a:t>23/05/2013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43</a:t>
            </a:fld>
            <a:endParaRPr lang="fr-FR"/>
          </a:p>
        </p:txBody>
      </p:sp>
      <p:pic>
        <p:nvPicPr>
          <p:cNvPr id="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2" y="2133600"/>
            <a:ext cx="5651500" cy="448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69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pied de page 4"/>
          <p:cNvSpPr>
            <a:spLocks noGrp="1"/>
          </p:cNvSpPr>
          <p:nvPr>
            <p:ph type="ftr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fr-FR" dirty="0"/>
              <a:t>ACES Workshop, 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fld id="{E457869F-0F67-4A2A-9ACE-FDB7B128F0B3}" type="slidenum">
              <a:rPr lang="fr-FR"/>
              <a:pPr/>
              <a:t>44</a:t>
            </a:fld>
            <a:endParaRPr lang="fr-FR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9503" y="114301"/>
            <a:ext cx="10051548" cy="56197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2400" b="1" smtClean="0">
                <a:solidFill>
                  <a:srgbClr val="000066"/>
                </a:solidFill>
              </a:rPr>
              <a:t>What is 3D Integration ?</a:t>
            </a:r>
          </a:p>
        </p:txBody>
      </p:sp>
      <p:sp>
        <p:nvSpPr>
          <p:cNvPr id="1499157" name="AutoShape 21"/>
          <p:cNvSpPr>
            <a:spLocks noChangeArrowheads="1"/>
          </p:cNvSpPr>
          <p:nvPr/>
        </p:nvSpPr>
        <p:spPr bwMode="auto">
          <a:xfrm>
            <a:off x="1185024" y="799394"/>
            <a:ext cx="10684268" cy="960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FF">
                  <a:alpha val="28999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00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40000"/>
              </a:lnSpc>
              <a:spcBef>
                <a:spcPct val="40000"/>
              </a:spcBef>
              <a:buClr>
                <a:srgbClr val="FF6600"/>
              </a:buClr>
              <a:buFont typeface="Wingdings" pitchFamily="2" charset="2"/>
              <a:buNone/>
            </a:pPr>
            <a:r>
              <a:rPr lang="en-US" sz="1800" b="1">
                <a:solidFill>
                  <a:schemeClr val="accent2"/>
                </a:solidFill>
              </a:rPr>
              <a:t>It</a:t>
            </a:r>
            <a:r>
              <a:rPr lang="en-US" altLang="fr-FR" sz="1800" b="1">
                <a:solidFill>
                  <a:schemeClr val="accent2"/>
                </a:solidFill>
              </a:rPr>
              <a:t>’</a:t>
            </a:r>
            <a:r>
              <a:rPr lang="en-US" sz="1800" b="1">
                <a:solidFill>
                  <a:schemeClr val="accent2"/>
                </a:solidFill>
              </a:rPr>
              <a:t>s the way to achieve an electronic system or a component by using the third dimension (Z) instead of only the two first dimensions (X &amp; Y)</a:t>
            </a:r>
          </a:p>
        </p:txBody>
      </p:sp>
      <p:grpSp>
        <p:nvGrpSpPr>
          <p:cNvPr id="1499159" name="Group 23"/>
          <p:cNvGrpSpPr>
            <a:grpSpLocks/>
          </p:cNvGrpSpPr>
          <p:nvPr/>
        </p:nvGrpSpPr>
        <p:grpSpPr bwMode="auto">
          <a:xfrm>
            <a:off x="1117309" y="1949451"/>
            <a:ext cx="10787957" cy="4291013"/>
            <a:chOff x="528" y="1228"/>
            <a:chExt cx="5098" cy="2703"/>
          </a:xfrm>
        </p:grpSpPr>
        <p:sp>
          <p:nvSpPr>
            <p:cNvPr id="1499158" name="AutoShape 22"/>
            <p:cNvSpPr>
              <a:spLocks noChangeArrowheads="1"/>
            </p:cNvSpPr>
            <p:nvPr/>
          </p:nvSpPr>
          <p:spPr bwMode="auto">
            <a:xfrm>
              <a:off x="528" y="1228"/>
              <a:ext cx="5098" cy="27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99FF">
                    <a:alpha val="28999"/>
                  </a:srgbClr>
                </a:gs>
                <a:gs pos="100000">
                  <a:schemeClr val="bg1"/>
                </a:gs>
              </a:gsLst>
              <a:lin ang="0" scaled="1"/>
            </a:gradFill>
            <a:ln w="9525">
              <a:solidFill>
                <a:srgbClr val="00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lnSpc>
                  <a:spcPct val="140000"/>
                </a:lnSpc>
                <a:spcBef>
                  <a:spcPct val="40000"/>
                </a:spcBef>
                <a:buClr>
                  <a:srgbClr val="FF6600"/>
                </a:buClr>
                <a:buFont typeface="Wingdings" charset="0"/>
                <a:buBlip>
                  <a:blip r:embed="rId3"/>
                </a:buBlip>
                <a:defRPr/>
              </a:pPr>
              <a:r>
                <a:rPr lang="en-US" sz="1600" b="1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  3D Integration key drivers :</a:t>
              </a:r>
            </a:p>
            <a:p>
              <a:pPr lvl="1">
                <a:lnSpc>
                  <a:spcPct val="140000"/>
                </a:lnSpc>
                <a:spcBef>
                  <a:spcPct val="40000"/>
                </a:spcBef>
                <a:buClr>
                  <a:srgbClr val="FF6600"/>
                </a:buClr>
                <a:buFont typeface="Wingdings" charset="0"/>
                <a:buBlip>
                  <a:blip r:embed="rId3"/>
                </a:buBlip>
                <a:defRPr/>
              </a:pPr>
              <a:r>
                <a:rPr lang="en-US" sz="1600" b="1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 </a:t>
              </a:r>
              <a:r>
                <a:rPr lang="en-US" sz="1400" b="1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Form factor decrease</a:t>
              </a:r>
            </a:p>
            <a:p>
              <a:pPr lvl="2">
                <a:lnSpc>
                  <a:spcPct val="140000"/>
                </a:lnSpc>
                <a:spcBef>
                  <a:spcPct val="40000"/>
                </a:spcBef>
                <a:buClr>
                  <a:srgbClr val="FF6600"/>
                </a:buClr>
                <a:buFont typeface="Wingdings" charset="0"/>
                <a:buBlip>
                  <a:blip r:embed="rId3"/>
                </a:buBlip>
                <a:defRPr/>
              </a:pPr>
              <a:r>
                <a:rPr lang="en-US" sz="1400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 Miniaturization of final device (X,Y,Z)</a:t>
              </a:r>
            </a:p>
            <a:p>
              <a:pPr lvl="1">
                <a:lnSpc>
                  <a:spcPct val="140000"/>
                </a:lnSpc>
                <a:spcBef>
                  <a:spcPct val="40000"/>
                </a:spcBef>
                <a:buClr>
                  <a:srgbClr val="FF6600"/>
                </a:buClr>
                <a:buFont typeface="Wingdings" charset="0"/>
                <a:buBlip>
                  <a:blip r:embed="rId3"/>
                </a:buBlip>
                <a:defRPr/>
              </a:pPr>
              <a:r>
                <a:rPr lang="en-US" sz="1400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 </a:t>
              </a:r>
              <a:r>
                <a:rPr lang="en-US" sz="1400" b="1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Performances improvement</a:t>
              </a:r>
            </a:p>
            <a:p>
              <a:pPr lvl="2">
                <a:lnSpc>
                  <a:spcPct val="140000"/>
                </a:lnSpc>
                <a:spcBef>
                  <a:spcPct val="40000"/>
                </a:spcBef>
                <a:buClr>
                  <a:srgbClr val="FF6600"/>
                </a:buClr>
                <a:buFont typeface="Wingdings" charset="0"/>
                <a:buBlip>
                  <a:blip r:embed="rId3"/>
                </a:buBlip>
                <a:defRPr/>
              </a:pPr>
              <a:r>
                <a:rPr lang="en-US" sz="1400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 Decrease R, C, signal delay</a:t>
              </a:r>
            </a:p>
            <a:p>
              <a:pPr lvl="2">
                <a:lnSpc>
                  <a:spcPct val="140000"/>
                </a:lnSpc>
                <a:spcBef>
                  <a:spcPct val="40000"/>
                </a:spcBef>
                <a:buClr>
                  <a:srgbClr val="FF6600"/>
                </a:buClr>
                <a:buFont typeface="Wingdings" charset="0"/>
                <a:buBlip>
                  <a:blip r:embed="rId3"/>
                </a:buBlip>
                <a:defRPr/>
              </a:pPr>
              <a:r>
                <a:rPr lang="en-US" sz="1400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 Increase device bandwidth</a:t>
              </a:r>
            </a:p>
            <a:p>
              <a:pPr lvl="2">
                <a:lnSpc>
                  <a:spcPct val="140000"/>
                </a:lnSpc>
                <a:spcBef>
                  <a:spcPct val="40000"/>
                </a:spcBef>
                <a:buClr>
                  <a:srgbClr val="FF6600"/>
                </a:buClr>
                <a:buFont typeface="Wingdings" charset="0"/>
                <a:buBlip>
                  <a:blip r:embed="rId3"/>
                </a:buBlip>
                <a:defRPr/>
              </a:pPr>
              <a:r>
                <a:rPr lang="en-US" sz="1400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 Decrease power consumption</a:t>
              </a:r>
            </a:p>
            <a:p>
              <a:pPr lvl="1">
                <a:lnSpc>
                  <a:spcPct val="140000"/>
                </a:lnSpc>
                <a:spcBef>
                  <a:spcPct val="40000"/>
                </a:spcBef>
                <a:buClr>
                  <a:srgbClr val="FF6600"/>
                </a:buClr>
                <a:buFont typeface="Wingdings" charset="0"/>
                <a:buBlip>
                  <a:blip r:embed="rId3"/>
                </a:buBlip>
                <a:defRPr/>
              </a:pPr>
              <a:r>
                <a:rPr lang="en-US" sz="1400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 </a:t>
              </a:r>
              <a:r>
                <a:rPr lang="en-US" sz="1400" b="1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Cost decrease</a:t>
              </a:r>
            </a:p>
            <a:p>
              <a:pPr lvl="2">
                <a:lnSpc>
                  <a:spcPct val="140000"/>
                </a:lnSpc>
                <a:spcBef>
                  <a:spcPct val="40000"/>
                </a:spcBef>
                <a:buClr>
                  <a:srgbClr val="FF6600"/>
                </a:buClr>
                <a:buFont typeface="Wingdings" charset="0"/>
                <a:buBlip>
                  <a:blip r:embed="rId3"/>
                </a:buBlip>
                <a:defRPr/>
              </a:pPr>
              <a:r>
                <a:rPr lang="en-US" sz="1400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 Si surface decrease</a:t>
              </a:r>
            </a:p>
            <a:p>
              <a:pPr lvl="2">
                <a:lnSpc>
                  <a:spcPct val="140000"/>
                </a:lnSpc>
                <a:spcBef>
                  <a:spcPct val="40000"/>
                </a:spcBef>
                <a:buClr>
                  <a:srgbClr val="FF6600"/>
                </a:buClr>
                <a:buFont typeface="Wingdings" charset="0"/>
                <a:buBlip>
                  <a:blip r:embed="rId3"/>
                </a:buBlip>
                <a:defRPr/>
              </a:pPr>
              <a:r>
                <a:rPr lang="en-US" sz="1400" dirty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 </a:t>
              </a:r>
              <a:r>
                <a:rPr lang="en-US" sz="1400" dirty="0" err="1" smtClean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Hetergenous</a:t>
              </a:r>
              <a:r>
                <a:rPr lang="en-US" sz="1400" dirty="0" smtClean="0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Times New Roman" charset="0"/>
                </a:rPr>
                <a:t> dedicated layers</a:t>
              </a:r>
              <a:endParaRPr lang="en-US" sz="1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Times New Roman" charset="0"/>
              </a:endParaRPr>
            </a:p>
          </p:txBody>
        </p:sp>
        <p:pic>
          <p:nvPicPr>
            <p:cNvPr id="1499147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" y="1250"/>
              <a:ext cx="1959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380"/>
          <p:cNvGrpSpPr>
            <a:grpSpLocks/>
          </p:cNvGrpSpPr>
          <p:nvPr/>
        </p:nvGrpSpPr>
        <p:grpSpPr bwMode="auto">
          <a:xfrm>
            <a:off x="5865812" y="2698750"/>
            <a:ext cx="6039454" cy="3427413"/>
            <a:chOff x="502" y="1663"/>
            <a:chExt cx="3528" cy="2378"/>
          </a:xfrm>
        </p:grpSpPr>
        <p:pic>
          <p:nvPicPr>
            <p:cNvPr id="16" name="Picture 19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" t="1097" r="34613" b="4512"/>
            <a:stretch>
              <a:fillRect/>
            </a:stretch>
          </p:blipFill>
          <p:spPr bwMode="auto">
            <a:xfrm>
              <a:off x="564" y="2037"/>
              <a:ext cx="2231" cy="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" name="AutoShape 199"/>
            <p:cNvSpPr>
              <a:spLocks noChangeArrowheads="1"/>
            </p:cNvSpPr>
            <p:nvPr/>
          </p:nvSpPr>
          <p:spPr bwMode="auto">
            <a:xfrm>
              <a:off x="1669" y="1663"/>
              <a:ext cx="317" cy="468"/>
            </a:xfrm>
            <a:prstGeom prst="downArrow">
              <a:avLst>
                <a:gd name="adj1" fmla="val 50000"/>
                <a:gd name="adj2" fmla="val 36909"/>
              </a:avLst>
            </a:prstGeom>
            <a:gradFill rotWithShape="1">
              <a:gsLst>
                <a:gs pos="0">
                  <a:srgbClr val="0099FF"/>
                </a:gs>
                <a:gs pos="50000">
                  <a:schemeClr val="bg1"/>
                </a:gs>
                <a:gs pos="100000">
                  <a:srgbClr val="00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fr-FR">
                <a:latin typeface="Arial" charset="0"/>
                <a:ea typeface="ＭＳ Ｐゴシック" charset="0"/>
                <a:cs typeface="Times New Roman" charset="0"/>
              </a:endParaRPr>
            </a:p>
          </p:txBody>
        </p:sp>
        <p:pic>
          <p:nvPicPr>
            <p:cNvPr id="18" name="Picture 37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" y="2927"/>
              <a:ext cx="694" cy="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666699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" name="Text Box 375"/>
            <p:cNvSpPr txBox="1">
              <a:spLocks noChangeArrowheads="1"/>
            </p:cNvSpPr>
            <p:nvPr/>
          </p:nvSpPr>
          <p:spPr bwMode="auto">
            <a:xfrm>
              <a:off x="502" y="3887"/>
              <a:ext cx="94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>
                  <a:latin typeface="Arial" charset="0"/>
                  <a:ea typeface="ＭＳ Ｐゴシック" charset="0"/>
                  <a:cs typeface="Times New Roman" charset="0"/>
                </a:rPr>
                <a:t>EVG 520 bonder</a:t>
              </a:r>
            </a:p>
          </p:txBody>
        </p:sp>
        <p:pic>
          <p:nvPicPr>
            <p:cNvPr id="20" name="Picture 376" descr="DSCF298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80" y="2998"/>
              <a:ext cx="1099" cy="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377"/>
            <p:cNvSpPr txBox="1">
              <a:spLocks noChangeArrowheads="1"/>
            </p:cNvSpPr>
            <p:nvPr/>
          </p:nvSpPr>
          <p:spPr bwMode="auto">
            <a:xfrm>
              <a:off x="1534" y="3869"/>
              <a:ext cx="14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b="1">
                  <a:latin typeface="Arial" charset="0"/>
                  <a:ea typeface="ＭＳ Ｐゴシック" charset="0"/>
                  <a:cs typeface="Times New Roman" charset="0"/>
                </a:rPr>
                <a:t>Wafer bonded with temp. glue</a:t>
              </a:r>
            </a:p>
          </p:txBody>
        </p:sp>
        <p:sp>
          <p:nvSpPr>
            <p:cNvPr id="22" name="Text Box 378"/>
            <p:cNvSpPr txBox="1">
              <a:spLocks noChangeArrowheads="1"/>
            </p:cNvSpPr>
            <p:nvPr/>
          </p:nvSpPr>
          <p:spPr bwMode="auto">
            <a:xfrm>
              <a:off x="2191" y="2735"/>
              <a:ext cx="183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>
                  <a:latin typeface="Arial" charset="0"/>
                  <a:ea typeface="ＭＳ Ｐゴシック" charset="0"/>
                  <a:cs typeface="Times New Roman" charset="0"/>
                </a:rPr>
                <a:t>Source : A. Jouve / Brewer Science / 3D IC 2009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274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915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9012" y="533400"/>
            <a:ext cx="8686801" cy="685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3D Integration of silicon sensors and FE electronics</a:t>
            </a:r>
            <a:endParaRPr 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5410200" cy="4191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3D integration and TSVs</a:t>
            </a:r>
          </a:p>
          <a:p>
            <a:r>
              <a:rPr lang="en-US" dirty="0"/>
              <a:t>Motivation in industry</a:t>
            </a:r>
          </a:p>
          <a:p>
            <a:r>
              <a:rPr lang="en-US" dirty="0"/>
              <a:t>Motivation for pixel detectors in HEP</a:t>
            </a:r>
          </a:p>
          <a:p>
            <a:r>
              <a:rPr lang="en-US" dirty="0" smtClean="0"/>
              <a:t>Our R&amp;D project : OMEGAPIX</a:t>
            </a:r>
          </a:p>
          <a:p>
            <a:pPr marL="45720" indent="0">
              <a:buNone/>
            </a:pPr>
            <a:r>
              <a:rPr lang="en-US" dirty="0" smtClean="0"/>
              <a:t>(130 nm CMOS IBM : </a:t>
            </a:r>
            <a:r>
              <a:rPr lang="en-US" dirty="0" err="1" smtClean="0"/>
              <a:t>Tezzaron</a:t>
            </a:r>
            <a:r>
              <a:rPr lang="en-US" dirty="0" smtClean="0"/>
              <a:t>-Chartered </a:t>
            </a:r>
          </a:p>
          <a:p>
            <a:pPr marL="45720" indent="0">
              <a:buNone/>
            </a:pPr>
            <a:r>
              <a:rPr lang="en-US" dirty="0" smtClean="0"/>
              <a:t>(65 nm TSMC via CERN )</a:t>
            </a:r>
            <a:endParaRPr lang="en-US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1524000"/>
            <a:ext cx="5150005" cy="2590800"/>
          </a:xfr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2CF16-8835-4C36-B2E2-7A460905C941}" type="datetime1">
              <a:rPr lang="fr-FR" smtClean="0"/>
              <a:t>23/05/2013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45</a:t>
            </a:fld>
            <a:endParaRPr lang="fr-FR"/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6475412" y="4572000"/>
            <a:ext cx="5327650" cy="1846263"/>
            <a:chOff x="1973" y="1434"/>
            <a:chExt cx="3356" cy="1163"/>
          </a:xfrm>
        </p:grpSpPr>
        <p:grpSp>
          <p:nvGrpSpPr>
            <p:cNvPr id="12" name="Group 8"/>
            <p:cNvGrpSpPr>
              <a:grpSpLocks noChangeAspect="1"/>
            </p:cNvGrpSpPr>
            <p:nvPr/>
          </p:nvGrpSpPr>
          <p:grpSpPr bwMode="auto">
            <a:xfrm>
              <a:off x="2942" y="1434"/>
              <a:ext cx="2387" cy="1163"/>
              <a:chOff x="2303" y="1297"/>
              <a:chExt cx="2981" cy="1453"/>
            </a:xfrm>
          </p:grpSpPr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03" y="1297"/>
                <a:ext cx="2981" cy="1453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17" name="Freeform 10"/>
              <p:cNvSpPr>
                <a:spLocks noChangeAspect="1"/>
              </p:cNvSpPr>
              <p:nvPr/>
            </p:nvSpPr>
            <p:spPr bwMode="auto">
              <a:xfrm>
                <a:off x="2880" y="1615"/>
                <a:ext cx="318" cy="182"/>
              </a:xfrm>
              <a:custGeom>
                <a:avLst/>
                <a:gdLst>
                  <a:gd name="T0" fmla="*/ 0 w 318"/>
                  <a:gd name="T1" fmla="*/ 46 h 182"/>
                  <a:gd name="T2" fmla="*/ 45 w 318"/>
                  <a:gd name="T3" fmla="*/ 91 h 182"/>
                  <a:gd name="T4" fmla="*/ 318 w 318"/>
                  <a:gd name="T5" fmla="*/ 182 h 182"/>
                  <a:gd name="T6" fmla="*/ 318 w 318"/>
                  <a:gd name="T7" fmla="*/ 91 h 182"/>
                  <a:gd name="T8" fmla="*/ 45 w 318"/>
                  <a:gd name="T9" fmla="*/ 0 h 182"/>
                  <a:gd name="T10" fmla="*/ 0 w 318"/>
                  <a:gd name="T11" fmla="*/ 46 h 1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8"/>
                  <a:gd name="T19" fmla="*/ 0 h 182"/>
                  <a:gd name="T20" fmla="*/ 318 w 318"/>
                  <a:gd name="T21" fmla="*/ 182 h 1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8" h="182">
                    <a:moveTo>
                      <a:pt x="0" y="46"/>
                    </a:moveTo>
                    <a:lnTo>
                      <a:pt x="45" y="91"/>
                    </a:lnTo>
                    <a:lnTo>
                      <a:pt x="318" y="182"/>
                    </a:lnTo>
                    <a:lnTo>
                      <a:pt x="318" y="91"/>
                    </a:lnTo>
                    <a:lnTo>
                      <a:pt x="45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973" y="1630"/>
              <a:ext cx="9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Si pixel sensor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978" y="1903"/>
              <a:ext cx="11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BiCMOS analogue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024" y="2266"/>
              <a:ext cx="86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CMOS digital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77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2812" y="0"/>
            <a:ext cx="8991601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Electronic Project: A European-US Consortium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AC0AD-9760-4295-B00E-2BF0B0108528}" type="datetime1">
              <a:rPr lang="fr-FR" smtClean="0"/>
              <a:t>23/05/2013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46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39724" y="914400"/>
            <a:ext cx="11317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late 2008 FERMILAB organized a consortium of 15 institutions to fabricate 3D integrated circuits</a:t>
            </a:r>
          </a:p>
          <a:p>
            <a:r>
              <a:rPr lang="en-US" dirty="0"/>
              <a:t>using the </a:t>
            </a:r>
            <a:r>
              <a:rPr lang="en-US" dirty="0" err="1"/>
              <a:t>Tezzaron</a:t>
            </a:r>
            <a:r>
              <a:rPr lang="en-US" dirty="0"/>
              <a:t>/Chartered </a:t>
            </a:r>
            <a:r>
              <a:rPr lang="en-US" dirty="0" smtClean="0"/>
              <a:t>process  (Chicago).</a:t>
            </a:r>
            <a:endParaRPr lang="en-US" dirty="0"/>
          </a:p>
          <a:p>
            <a:r>
              <a:rPr lang="en-US" dirty="0"/>
              <a:t>– Chartered uses a via middle process to add </a:t>
            </a:r>
            <a:r>
              <a:rPr lang="en-US" dirty="0" err="1"/>
              <a:t>vias</a:t>
            </a:r>
            <a:r>
              <a:rPr lang="en-US" dirty="0"/>
              <a:t> to 130nm CMOS process</a:t>
            </a:r>
          </a:p>
          <a:p>
            <a:r>
              <a:rPr lang="en-US" dirty="0"/>
              <a:t>– </a:t>
            </a:r>
            <a:r>
              <a:rPr lang="en-US" dirty="0" err="1"/>
              <a:t>Tezzaron</a:t>
            </a:r>
            <a:r>
              <a:rPr lang="en-US" dirty="0"/>
              <a:t> performs 3D stacking using Cu-Cu thermo compression bonding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2986086"/>
            <a:ext cx="33337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" y="4648200"/>
            <a:ext cx="3333750" cy="18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2" y="3224324"/>
            <a:ext cx="4806507" cy="34812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12" y="3733800"/>
            <a:ext cx="4042691" cy="284627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61936" y="2344698"/>
            <a:ext cx="324167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I- Fabrication of a Super Contact</a:t>
            </a:r>
          </a:p>
          <a:p>
            <a:r>
              <a:rPr lang="en-US" sz="1600" dirty="0" smtClean="0"/>
              <a:t>6 um</a:t>
            </a:r>
            <a:endParaRPr lang="en-US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684212" y="6488668"/>
            <a:ext cx="248446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II- Complete BEOL process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3732213" y="2355334"/>
            <a:ext cx="4343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 smtClean="0"/>
              <a:t>III-  Flip </a:t>
            </a:r>
            <a:r>
              <a:rPr lang="en-US" sz="1600" dirty="0"/>
              <a:t>2nd wafer on</a:t>
            </a:r>
          </a:p>
          <a:p>
            <a:r>
              <a:rPr lang="en-US" sz="1600" dirty="0"/>
              <a:t>top of second </a:t>
            </a:r>
            <a:r>
              <a:rPr lang="en-US" sz="1600" dirty="0" smtClean="0"/>
              <a:t>wafer Bond </a:t>
            </a:r>
            <a:r>
              <a:rPr lang="en-US" sz="1600" dirty="0"/>
              <a:t>2nd wafer to </a:t>
            </a: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wafer </a:t>
            </a:r>
            <a:r>
              <a:rPr lang="en-US" sz="1600" dirty="0"/>
              <a:t>using </a:t>
            </a:r>
            <a:r>
              <a:rPr lang="en-US" sz="1600" dirty="0" smtClean="0"/>
              <a:t>Cu-Cu  </a:t>
            </a:r>
            <a:r>
              <a:rPr lang="en-US" sz="1600" dirty="0" err="1" smtClean="0"/>
              <a:t>thermocompression</a:t>
            </a:r>
            <a:r>
              <a:rPr lang="en-US" sz="1600" dirty="0"/>
              <a:t> </a:t>
            </a:r>
            <a:r>
              <a:rPr lang="en-US" sz="1600" dirty="0" smtClean="0"/>
              <a:t> bond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8228013" y="2257961"/>
            <a:ext cx="3124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 smtClean="0"/>
              <a:t>III- Thin </a:t>
            </a:r>
            <a:r>
              <a:rPr lang="en-US" sz="1600" dirty="0"/>
              <a:t>2nd wafer </a:t>
            </a:r>
            <a:r>
              <a:rPr lang="en-US" sz="1600" dirty="0" smtClean="0"/>
              <a:t>to about </a:t>
            </a:r>
            <a:r>
              <a:rPr lang="en-US" sz="1600" dirty="0"/>
              <a:t>12um </a:t>
            </a:r>
            <a:r>
              <a:rPr lang="en-US" sz="1600" dirty="0" smtClean="0"/>
              <a:t>to expose </a:t>
            </a:r>
            <a:r>
              <a:rPr lang="en-US" sz="1600" dirty="0"/>
              <a:t>super via</a:t>
            </a:r>
          </a:p>
          <a:p>
            <a:r>
              <a:rPr lang="en-US" sz="1600" dirty="0" smtClean="0"/>
              <a:t>- Add </a:t>
            </a:r>
            <a:r>
              <a:rPr lang="en-US" sz="1600" dirty="0"/>
              <a:t>metallization</a:t>
            </a:r>
          </a:p>
          <a:p>
            <a:r>
              <a:rPr lang="en-US" sz="1600" dirty="0"/>
              <a:t>to back of 2nd </a:t>
            </a:r>
            <a:r>
              <a:rPr lang="en-US" sz="1600" dirty="0" smtClean="0"/>
              <a:t>wafer for </a:t>
            </a:r>
            <a:r>
              <a:rPr lang="en-US" sz="1600" dirty="0"/>
              <a:t>bump or </a:t>
            </a:r>
            <a:r>
              <a:rPr lang="en-US" sz="1600" dirty="0" smtClean="0"/>
              <a:t>wire  bond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65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How the Front end electronics will look likes</a:t>
            </a:r>
            <a:endParaRPr lang="en-US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Journees de prospective LAL/ Seillac 2012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AA11-1045-45AD-842F-AC64D50277F7}" type="slidenum">
              <a:rPr lang="en-GB" smtClean="0"/>
              <a:pPr/>
              <a:t>47</a:t>
            </a:fld>
            <a:endParaRPr lang="en-GB"/>
          </a:p>
        </p:txBody>
      </p:sp>
      <p:grpSp>
        <p:nvGrpSpPr>
          <p:cNvPr id="4" name="Group 154"/>
          <p:cNvGrpSpPr>
            <a:grpSpLocks/>
          </p:cNvGrpSpPr>
          <p:nvPr/>
        </p:nvGrpSpPr>
        <p:grpSpPr bwMode="auto">
          <a:xfrm>
            <a:off x="795659" y="2492896"/>
            <a:ext cx="10895879" cy="3328988"/>
            <a:chOff x="376" y="2028"/>
            <a:chExt cx="5149" cy="2097"/>
          </a:xfrm>
        </p:grpSpPr>
        <p:pic>
          <p:nvPicPr>
            <p:cNvPr id="5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2141"/>
              <a:ext cx="3756" cy="1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Text Box 54"/>
            <p:cNvSpPr txBox="1">
              <a:spLocks noChangeArrowheads="1"/>
            </p:cNvSpPr>
            <p:nvPr/>
          </p:nvSpPr>
          <p:spPr bwMode="auto">
            <a:xfrm>
              <a:off x="1881" y="2541"/>
              <a:ext cx="35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200" b="1" i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Times New Roman" charset="0"/>
                </a:rPr>
                <a:t>Top Die</a:t>
              </a:r>
            </a:p>
          </p:txBody>
        </p:sp>
        <p:sp>
          <p:nvSpPr>
            <p:cNvPr id="7" name="Text Box 56"/>
            <p:cNvSpPr txBox="1">
              <a:spLocks noChangeArrowheads="1"/>
            </p:cNvSpPr>
            <p:nvPr/>
          </p:nvSpPr>
          <p:spPr bwMode="auto">
            <a:xfrm>
              <a:off x="1753" y="2754"/>
              <a:ext cx="10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200" b="1" i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Times New Roman" charset="0"/>
                </a:rPr>
                <a:t>Silicon Interposer</a:t>
              </a:r>
            </a:p>
          </p:txBody>
        </p:sp>
        <p:sp>
          <p:nvSpPr>
            <p:cNvPr id="8" name="Text Box 57"/>
            <p:cNvSpPr txBox="1">
              <a:spLocks noChangeArrowheads="1"/>
            </p:cNvSpPr>
            <p:nvPr/>
          </p:nvSpPr>
          <p:spPr bwMode="auto">
            <a:xfrm>
              <a:off x="462" y="2710"/>
              <a:ext cx="58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200" b="1" i="1">
                  <a:latin typeface="Arial" charset="0"/>
                  <a:ea typeface="ＭＳ Ｐゴシック" charset="0"/>
                  <a:cs typeface="Times New Roman" charset="0"/>
                </a:rPr>
                <a:t>C2C Cu Pillars</a:t>
              </a:r>
            </a:p>
          </p:txBody>
        </p:sp>
        <p:sp>
          <p:nvSpPr>
            <p:cNvPr id="9" name="Line 58"/>
            <p:cNvSpPr>
              <a:spLocks noChangeShapeType="1"/>
            </p:cNvSpPr>
            <p:nvPr/>
          </p:nvSpPr>
          <p:spPr bwMode="auto">
            <a:xfrm>
              <a:off x="1240" y="2368"/>
              <a:ext cx="1324" cy="3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Arial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0" name="Text Box 59"/>
            <p:cNvSpPr txBox="1">
              <a:spLocks noChangeArrowheads="1"/>
            </p:cNvSpPr>
            <p:nvPr/>
          </p:nvSpPr>
          <p:spPr bwMode="auto">
            <a:xfrm>
              <a:off x="4280" y="3846"/>
              <a:ext cx="22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200" b="1" i="1">
                  <a:latin typeface="Arial" charset="0"/>
                  <a:ea typeface="ＭＳ Ｐゴシック" charset="0"/>
                  <a:cs typeface="Times New Roman" charset="0"/>
                </a:rPr>
                <a:t>TSV</a:t>
              </a:r>
            </a:p>
          </p:txBody>
        </p:sp>
        <p:sp>
          <p:nvSpPr>
            <p:cNvPr id="11" name="Line 60"/>
            <p:cNvSpPr>
              <a:spLocks noChangeShapeType="1"/>
            </p:cNvSpPr>
            <p:nvPr/>
          </p:nvSpPr>
          <p:spPr bwMode="auto">
            <a:xfrm flipH="1" flipV="1">
              <a:off x="3237" y="2870"/>
              <a:ext cx="1321" cy="59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Arial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2" name="Text Box 62"/>
            <p:cNvSpPr txBox="1">
              <a:spLocks noChangeArrowheads="1"/>
            </p:cNvSpPr>
            <p:nvPr/>
          </p:nvSpPr>
          <p:spPr bwMode="auto">
            <a:xfrm>
              <a:off x="2957" y="3479"/>
              <a:ext cx="42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200" b="1" i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Times New Roman" charset="0"/>
                </a:rPr>
                <a:t>Substrate</a:t>
              </a:r>
            </a:p>
          </p:txBody>
        </p:sp>
        <p:sp>
          <p:nvSpPr>
            <p:cNvPr id="13" name="Text Box 69"/>
            <p:cNvSpPr txBox="1">
              <a:spLocks noChangeArrowheads="1"/>
            </p:cNvSpPr>
            <p:nvPr/>
          </p:nvSpPr>
          <p:spPr bwMode="auto">
            <a:xfrm>
              <a:off x="4532" y="3832"/>
              <a:ext cx="9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200">
                  <a:solidFill>
                    <a:srgbClr val="002B48"/>
                  </a:solidFill>
                </a:rPr>
                <a:t>AR 2, 60x120µm</a:t>
              </a:r>
            </a:p>
          </p:txBody>
        </p:sp>
        <p:pic>
          <p:nvPicPr>
            <p:cNvPr id="14" name="Picture 81" descr="µS3382B P24 via 40_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84" y="3232"/>
              <a:ext cx="729" cy="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1" descr="µS1852P P25 apres reflow ECD de 2 jours 0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6" y="2028"/>
              <a:ext cx="867" cy="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45" descr="File01"/>
            <p:cNvPicPr>
              <a:picLocks noChangeAspect="1" noChangeArrowheads="1"/>
            </p:cNvPicPr>
            <p:nvPr/>
          </p:nvPicPr>
          <p:blipFill>
            <a:blip r:embed="rId5">
              <a:lum bright="54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" y="3256"/>
              <a:ext cx="788" cy="5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7" name="Text Box 146"/>
            <p:cNvSpPr txBox="1">
              <a:spLocks noChangeArrowheads="1"/>
            </p:cNvSpPr>
            <p:nvPr/>
          </p:nvSpPr>
          <p:spPr bwMode="auto">
            <a:xfrm>
              <a:off x="491" y="3837"/>
              <a:ext cx="109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1200" b="1">
                  <a:latin typeface="Arial" charset="0"/>
                  <a:ea typeface="ＭＳ Ｐゴシック" charset="0"/>
                  <a:cs typeface="Times New Roman" charset="0"/>
                </a:rPr>
                <a:t>Chip to substrate copper pillars </a:t>
              </a:r>
            </a:p>
          </p:txBody>
        </p:sp>
        <p:sp>
          <p:nvSpPr>
            <p:cNvPr id="18" name="Line 148"/>
            <p:cNvSpPr>
              <a:spLocks noChangeShapeType="1"/>
            </p:cNvSpPr>
            <p:nvPr/>
          </p:nvSpPr>
          <p:spPr bwMode="auto">
            <a:xfrm flipV="1">
              <a:off x="1416" y="2993"/>
              <a:ext cx="812" cy="49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Arial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9" name="Text Box 151"/>
            <p:cNvSpPr txBox="1">
              <a:spLocks noChangeArrowheads="1"/>
            </p:cNvSpPr>
            <p:nvPr/>
          </p:nvSpPr>
          <p:spPr bwMode="auto">
            <a:xfrm>
              <a:off x="462" y="2905"/>
              <a:ext cx="95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200" b="1"/>
                <a:t>Thinned wafer (120 µm)</a:t>
              </a:r>
            </a:p>
          </p:txBody>
        </p:sp>
        <p:sp>
          <p:nvSpPr>
            <p:cNvPr id="20" name="Line 153"/>
            <p:cNvSpPr>
              <a:spLocks noChangeShapeType="1"/>
            </p:cNvSpPr>
            <p:nvPr/>
          </p:nvSpPr>
          <p:spPr bwMode="auto">
            <a:xfrm flipV="1">
              <a:off x="1288" y="2841"/>
              <a:ext cx="516" cy="13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Arial" charset="0"/>
                <a:ea typeface="ＭＳ Ｐゴシック" charset="0"/>
                <a:cs typeface="Times New Roman" charset="0"/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7150255" y="6165304"/>
            <a:ext cx="105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CEA-LETI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290535" y="5908630"/>
            <a:ext cx="3487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Visite</a:t>
            </a:r>
            <a:r>
              <a:rPr lang="en-US" dirty="0" smtClean="0"/>
              <a:t> au LETI AVRIL 20/04/2012</a:t>
            </a:r>
            <a:endParaRPr lang="en-US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0422-DCB7-4B9E-96D9-7A27694F7AE0}" type="datetime1">
              <a:rPr lang="fr-FR" smtClean="0"/>
              <a:t>23/05/2013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1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/>
          <p:cNvSpPr/>
          <p:nvPr/>
        </p:nvSpPr>
        <p:spPr>
          <a:xfrm>
            <a:off x="4006866" y="3434309"/>
            <a:ext cx="143896" cy="503237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244" y="5517232"/>
            <a:ext cx="11210403" cy="68050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400" dirty="0"/>
              <a:t>Via Last AIDA </a:t>
            </a:r>
            <a:r>
              <a:rPr lang="fr-FR" sz="2400" dirty="0" err="1" smtClean="0"/>
              <a:t>project</a:t>
            </a:r>
            <a:r>
              <a:rPr lang="fr-FR" sz="2400" dirty="0" smtClean="0"/>
              <a:t>: LAL + LPNHE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36885" y="474905"/>
            <a:ext cx="10908998" cy="29958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dirty="0" err="1" smtClean="0"/>
              <a:t>Bump</a:t>
            </a:r>
            <a:r>
              <a:rPr lang="fr-FR" sz="1800" dirty="0" smtClean="0"/>
              <a:t> </a:t>
            </a:r>
            <a:r>
              <a:rPr lang="fr-FR" sz="1800" dirty="0" err="1" smtClean="0"/>
              <a:t>bonding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4FE7-07F6-714F-A8D7-018904F50A98}" type="slidenum">
              <a:rPr lang="fr-FR" smtClean="0"/>
              <a:pPr/>
              <a:t>48</a:t>
            </a:fld>
            <a:endParaRPr lang="fr-FR"/>
          </a:p>
        </p:txBody>
      </p:sp>
      <p:grpSp>
        <p:nvGrpSpPr>
          <p:cNvPr id="49" name="Groupe 48"/>
          <p:cNvGrpSpPr/>
          <p:nvPr/>
        </p:nvGrpSpPr>
        <p:grpSpPr>
          <a:xfrm>
            <a:off x="1580739" y="3097758"/>
            <a:ext cx="9821880" cy="2205454"/>
            <a:chOff x="1185863" y="941249"/>
            <a:chExt cx="7368329" cy="2205454"/>
          </a:xfrm>
        </p:grpSpPr>
        <p:grpSp>
          <p:nvGrpSpPr>
            <p:cNvPr id="5" name="Groupe 4"/>
            <p:cNvGrpSpPr/>
            <p:nvPr/>
          </p:nvGrpSpPr>
          <p:grpSpPr>
            <a:xfrm>
              <a:off x="1185863" y="941249"/>
              <a:ext cx="7368329" cy="2205454"/>
              <a:chOff x="1190625" y="908050"/>
              <a:chExt cx="7368329" cy="2205454"/>
            </a:xfrm>
          </p:grpSpPr>
          <p:sp>
            <p:nvSpPr>
              <p:cNvPr id="6" name="Rectangle 3"/>
              <p:cNvSpPr>
                <a:spLocks noChangeArrowheads="1"/>
              </p:cNvSpPr>
              <p:nvPr/>
            </p:nvSpPr>
            <p:spPr bwMode="auto">
              <a:xfrm>
                <a:off x="2338388" y="1239838"/>
                <a:ext cx="4392612" cy="43180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" name="Rectangle 4"/>
              <p:cNvSpPr>
                <a:spLocks noChangeArrowheads="1"/>
              </p:cNvSpPr>
              <p:nvPr/>
            </p:nvSpPr>
            <p:spPr bwMode="auto">
              <a:xfrm>
                <a:off x="2565400" y="1239838"/>
                <a:ext cx="3878263" cy="7143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2339975" y="1743075"/>
                <a:ext cx="4391025" cy="93662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2411413" y="1743075"/>
                <a:ext cx="360362" cy="730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2700338" y="1671638"/>
                <a:ext cx="71437" cy="71437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2843213" y="1671638"/>
                <a:ext cx="71437" cy="71437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3563938" y="1671638"/>
                <a:ext cx="71437" cy="71437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6300788" y="1671638"/>
                <a:ext cx="71437" cy="71437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2843213" y="1743075"/>
                <a:ext cx="360362" cy="730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3275013" y="1743075"/>
                <a:ext cx="360362" cy="730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3706813" y="1743075"/>
                <a:ext cx="360362" cy="730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4138613" y="1743075"/>
                <a:ext cx="360362" cy="730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4570413" y="1743075"/>
                <a:ext cx="360362" cy="730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5003800" y="1743075"/>
                <a:ext cx="360363" cy="730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5435600" y="1743075"/>
                <a:ext cx="360363" cy="730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5867400" y="1743075"/>
                <a:ext cx="360363" cy="730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6299200" y="1743075"/>
                <a:ext cx="360363" cy="7302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Oval 20"/>
              <p:cNvSpPr>
                <a:spLocks noChangeArrowheads="1"/>
              </p:cNvSpPr>
              <p:nvPr/>
            </p:nvSpPr>
            <p:spPr bwMode="auto">
              <a:xfrm>
                <a:off x="6156325" y="1671638"/>
                <a:ext cx="71438" cy="71437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21"/>
              <p:cNvSpPr>
                <a:spLocks noChangeArrowheads="1"/>
              </p:cNvSpPr>
              <p:nvPr/>
            </p:nvSpPr>
            <p:spPr bwMode="auto">
              <a:xfrm>
                <a:off x="3706813" y="1671638"/>
                <a:ext cx="71437" cy="71437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Oval 22"/>
              <p:cNvSpPr>
                <a:spLocks noChangeArrowheads="1"/>
              </p:cNvSpPr>
              <p:nvPr/>
            </p:nvSpPr>
            <p:spPr bwMode="auto">
              <a:xfrm>
                <a:off x="4427538" y="1671638"/>
                <a:ext cx="71437" cy="71437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Oval 23"/>
              <p:cNvSpPr>
                <a:spLocks noChangeArrowheads="1"/>
              </p:cNvSpPr>
              <p:nvPr/>
            </p:nvSpPr>
            <p:spPr bwMode="auto">
              <a:xfrm>
                <a:off x="4572000" y="1671638"/>
                <a:ext cx="71438" cy="71437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Oval 24"/>
              <p:cNvSpPr>
                <a:spLocks noChangeArrowheads="1"/>
              </p:cNvSpPr>
              <p:nvPr/>
            </p:nvSpPr>
            <p:spPr bwMode="auto">
              <a:xfrm>
                <a:off x="5292725" y="1671638"/>
                <a:ext cx="71438" cy="71437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Oval 25"/>
              <p:cNvSpPr>
                <a:spLocks noChangeArrowheads="1"/>
              </p:cNvSpPr>
              <p:nvPr/>
            </p:nvSpPr>
            <p:spPr bwMode="auto">
              <a:xfrm>
                <a:off x="5435600" y="1671638"/>
                <a:ext cx="71438" cy="71437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Line 40"/>
              <p:cNvSpPr>
                <a:spLocks noChangeShapeType="1"/>
              </p:cNvSpPr>
              <p:nvPr/>
            </p:nvSpPr>
            <p:spPr bwMode="auto">
              <a:xfrm>
                <a:off x="2195513" y="1239838"/>
                <a:ext cx="0" cy="43180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Line 41"/>
              <p:cNvSpPr>
                <a:spLocks noChangeShapeType="1"/>
              </p:cNvSpPr>
              <p:nvPr/>
            </p:nvSpPr>
            <p:spPr bwMode="auto">
              <a:xfrm>
                <a:off x="2195513" y="1743075"/>
                <a:ext cx="0" cy="936625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Text Box 47"/>
              <p:cNvSpPr txBox="1">
                <a:spLocks noChangeArrowheads="1"/>
              </p:cNvSpPr>
              <p:nvPr/>
            </p:nvSpPr>
            <p:spPr bwMode="auto">
              <a:xfrm>
                <a:off x="2800350" y="1223963"/>
                <a:ext cx="591903" cy="52322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fr-FR" sz="1000" dirty="0">
                    <a:latin typeface="Comic Sans MS" pitchFamily="66" charset="0"/>
                  </a:rPr>
                  <a:t>front </a:t>
                </a:r>
                <a:r>
                  <a:rPr lang="fr-FR" sz="1000" dirty="0" err="1">
                    <a:latin typeface="Comic Sans MS" pitchFamily="66" charset="0"/>
                  </a:rPr>
                  <a:t>side</a:t>
                </a:r>
                <a:endParaRPr lang="fr-FR" sz="1000" dirty="0">
                  <a:latin typeface="Comic Sans MS" pitchFamily="66" charset="0"/>
                </a:endParaRPr>
              </a:p>
              <a:p>
                <a:endParaRPr lang="fr-FR" sz="800" dirty="0">
                  <a:latin typeface="Comic Sans MS" pitchFamily="66" charset="0"/>
                </a:endParaRPr>
              </a:p>
              <a:p>
                <a:r>
                  <a:rPr lang="fr-FR" sz="1000" dirty="0">
                    <a:latin typeface="Comic Sans MS" pitchFamily="66" charset="0"/>
                  </a:rPr>
                  <a:t>back </a:t>
                </a:r>
                <a:r>
                  <a:rPr lang="fr-FR" sz="1000" dirty="0" err="1">
                    <a:latin typeface="Comic Sans MS" pitchFamily="66" charset="0"/>
                  </a:rPr>
                  <a:t>side</a:t>
                </a:r>
                <a:endParaRPr lang="fr-FR" sz="1000" dirty="0">
                  <a:latin typeface="Comic Sans MS" pitchFamily="66" charset="0"/>
                </a:endParaRPr>
              </a:p>
            </p:txBody>
          </p:sp>
          <p:sp>
            <p:nvSpPr>
              <p:cNvPr id="32" name="Text Box 48"/>
              <p:cNvSpPr txBox="1">
                <a:spLocks noChangeArrowheads="1"/>
              </p:cNvSpPr>
              <p:nvPr/>
            </p:nvSpPr>
            <p:spPr bwMode="auto">
              <a:xfrm>
                <a:off x="3995738" y="2103438"/>
                <a:ext cx="666462" cy="369332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fr-FR" dirty="0" err="1">
                    <a:latin typeface="Comic Sans MS" pitchFamily="66" charset="0"/>
                  </a:rPr>
                  <a:t>sensor</a:t>
                </a:r>
                <a:endParaRPr lang="fr-FR" dirty="0">
                  <a:latin typeface="Comic Sans MS" pitchFamily="66" charset="0"/>
                </a:endParaRPr>
              </a:p>
            </p:txBody>
          </p:sp>
          <p:sp>
            <p:nvSpPr>
              <p:cNvPr id="33" name="Rectangle 49"/>
              <p:cNvSpPr>
                <a:spLocks noChangeArrowheads="1"/>
              </p:cNvSpPr>
              <p:nvPr/>
            </p:nvSpPr>
            <p:spPr bwMode="auto">
              <a:xfrm>
                <a:off x="2339975" y="2608263"/>
                <a:ext cx="4391025" cy="7143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Text Box 50"/>
              <p:cNvSpPr txBox="1">
                <a:spLocks noChangeArrowheads="1"/>
              </p:cNvSpPr>
              <p:nvPr/>
            </p:nvSpPr>
            <p:spPr bwMode="auto">
              <a:xfrm>
                <a:off x="6227763" y="2774950"/>
                <a:ext cx="356200" cy="338554"/>
              </a:xfrm>
              <a:prstGeom prst="rect">
                <a:avLst/>
              </a:prstGeom>
              <a:solidFill>
                <a:srgbClr val="FF0000"/>
              </a:solidFill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fr-FR" sz="1600" dirty="0">
                    <a:latin typeface="Comic Sans MS" pitchFamily="66" charset="0"/>
                  </a:rPr>
                  <a:t>HV</a:t>
                </a:r>
              </a:p>
            </p:txBody>
          </p:sp>
          <p:sp>
            <p:nvSpPr>
              <p:cNvPr id="35" name="Line 51"/>
              <p:cNvSpPr>
                <a:spLocks noChangeShapeType="1"/>
              </p:cNvSpPr>
              <p:nvPr/>
            </p:nvSpPr>
            <p:spPr bwMode="auto">
              <a:xfrm flipV="1">
                <a:off x="6299200" y="2679700"/>
                <a:ext cx="0" cy="144463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pic>
            <p:nvPicPr>
              <p:cNvPr id="36" name="Picture 6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9500" y="1166813"/>
                <a:ext cx="196850" cy="82550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pic>
          <p:pic>
            <p:nvPicPr>
              <p:cNvPr id="37" name="Picture 6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96050" y="1166813"/>
                <a:ext cx="196850" cy="82550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</p:pic>
          <p:sp>
            <p:nvSpPr>
              <p:cNvPr id="38" name="Freeform 64"/>
              <p:cNvSpPr>
                <a:spLocks/>
              </p:cNvSpPr>
              <p:nvPr/>
            </p:nvSpPr>
            <p:spPr bwMode="auto">
              <a:xfrm>
                <a:off x="6588125" y="908050"/>
                <a:ext cx="1223963" cy="287338"/>
              </a:xfrm>
              <a:custGeom>
                <a:avLst/>
                <a:gdLst>
                  <a:gd name="T0" fmla="*/ 0 w 771"/>
                  <a:gd name="T1" fmla="*/ 181 h 181"/>
                  <a:gd name="T2" fmla="*/ 317 w 771"/>
                  <a:gd name="T3" fmla="*/ 0 h 181"/>
                  <a:gd name="T4" fmla="*/ 771 w 771"/>
                  <a:gd name="T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71" h="181">
                    <a:moveTo>
                      <a:pt x="0" y="181"/>
                    </a:moveTo>
                    <a:cubicBezTo>
                      <a:pt x="94" y="90"/>
                      <a:pt x="189" y="0"/>
                      <a:pt x="317" y="0"/>
                    </a:cubicBezTo>
                    <a:cubicBezTo>
                      <a:pt x="445" y="0"/>
                      <a:pt x="608" y="90"/>
                      <a:pt x="771" y="181"/>
                    </a:cubicBezTo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Freeform 65"/>
              <p:cNvSpPr>
                <a:spLocks/>
              </p:cNvSpPr>
              <p:nvPr/>
            </p:nvSpPr>
            <p:spPr bwMode="auto">
              <a:xfrm flipH="1">
                <a:off x="1206500" y="908050"/>
                <a:ext cx="1223963" cy="287338"/>
              </a:xfrm>
              <a:custGeom>
                <a:avLst/>
                <a:gdLst>
                  <a:gd name="T0" fmla="*/ 0 w 771"/>
                  <a:gd name="T1" fmla="*/ 181 h 181"/>
                  <a:gd name="T2" fmla="*/ 317 w 771"/>
                  <a:gd name="T3" fmla="*/ 0 h 181"/>
                  <a:gd name="T4" fmla="*/ 771 w 771"/>
                  <a:gd name="T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71" h="181">
                    <a:moveTo>
                      <a:pt x="0" y="181"/>
                    </a:moveTo>
                    <a:cubicBezTo>
                      <a:pt x="94" y="90"/>
                      <a:pt x="189" y="0"/>
                      <a:pt x="317" y="0"/>
                    </a:cubicBezTo>
                    <a:cubicBezTo>
                      <a:pt x="445" y="0"/>
                      <a:pt x="608" y="90"/>
                      <a:pt x="771" y="181"/>
                    </a:cubicBezTo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Line 66"/>
              <p:cNvSpPr>
                <a:spLocks noChangeShapeType="1"/>
              </p:cNvSpPr>
              <p:nvPr/>
            </p:nvSpPr>
            <p:spPr bwMode="auto">
              <a:xfrm flipH="1" flipV="1">
                <a:off x="6264274" y="1484312"/>
                <a:ext cx="809625" cy="73025"/>
              </a:xfrm>
              <a:prstGeom prst="line">
                <a:avLst/>
              </a:prstGeom>
              <a:ln>
                <a:solidFill>
                  <a:srgbClr val="0070C0"/>
                </a:solidFill>
                <a:headEnd/>
                <a:tailEnd type="triangle" w="med" len="med"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Text Box 67"/>
              <p:cNvSpPr txBox="1">
                <a:spLocks noChangeArrowheads="1"/>
              </p:cNvSpPr>
              <p:nvPr/>
            </p:nvSpPr>
            <p:spPr bwMode="auto">
              <a:xfrm>
                <a:off x="6969125" y="1316038"/>
                <a:ext cx="450000" cy="338554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fr-FR" sz="1600">
                    <a:latin typeface="Comic Sans MS" pitchFamily="66" charset="0"/>
                  </a:rPr>
                  <a:t>TSV</a:t>
                </a:r>
              </a:p>
            </p:txBody>
          </p:sp>
          <p:sp>
            <p:nvSpPr>
              <p:cNvPr id="42" name="Line 68"/>
              <p:cNvSpPr>
                <a:spLocks noChangeShapeType="1"/>
              </p:cNvSpPr>
              <p:nvPr/>
            </p:nvSpPr>
            <p:spPr bwMode="auto">
              <a:xfrm flipV="1">
                <a:off x="3592513" y="1239838"/>
                <a:ext cx="0" cy="4318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69"/>
              <p:cNvSpPr>
                <a:spLocks noChangeShapeType="1"/>
              </p:cNvSpPr>
              <p:nvPr/>
            </p:nvSpPr>
            <p:spPr bwMode="auto">
              <a:xfrm flipV="1">
                <a:off x="3741738" y="1225550"/>
                <a:ext cx="0" cy="4318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70"/>
              <p:cNvSpPr>
                <a:spLocks noChangeShapeType="1"/>
              </p:cNvSpPr>
              <p:nvPr/>
            </p:nvSpPr>
            <p:spPr bwMode="auto">
              <a:xfrm flipV="1">
                <a:off x="4456113" y="1239838"/>
                <a:ext cx="0" cy="4318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71"/>
              <p:cNvSpPr>
                <a:spLocks noChangeShapeType="1"/>
              </p:cNvSpPr>
              <p:nvPr/>
            </p:nvSpPr>
            <p:spPr bwMode="auto">
              <a:xfrm flipV="1">
                <a:off x="4610100" y="1239838"/>
                <a:ext cx="0" cy="4318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72"/>
              <p:cNvSpPr>
                <a:spLocks noChangeShapeType="1"/>
              </p:cNvSpPr>
              <p:nvPr/>
            </p:nvSpPr>
            <p:spPr bwMode="auto">
              <a:xfrm flipV="1">
                <a:off x="5330825" y="1244600"/>
                <a:ext cx="0" cy="4318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74"/>
              <p:cNvSpPr>
                <a:spLocks noChangeShapeType="1"/>
              </p:cNvSpPr>
              <p:nvPr/>
            </p:nvSpPr>
            <p:spPr bwMode="auto">
              <a:xfrm flipV="1">
                <a:off x="6189663" y="1239838"/>
                <a:ext cx="0" cy="4318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76"/>
              <p:cNvSpPr>
                <a:spLocks noChangeShapeType="1"/>
              </p:cNvSpPr>
              <p:nvPr/>
            </p:nvSpPr>
            <p:spPr bwMode="auto">
              <a:xfrm flipV="1">
                <a:off x="2878138" y="1230313"/>
                <a:ext cx="0" cy="4318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Line 77"/>
              <p:cNvSpPr>
                <a:spLocks noChangeShapeType="1"/>
              </p:cNvSpPr>
              <p:nvPr/>
            </p:nvSpPr>
            <p:spPr bwMode="auto">
              <a:xfrm flipV="1">
                <a:off x="2738438" y="1239838"/>
                <a:ext cx="0" cy="4318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Text Box 46"/>
              <p:cNvSpPr txBox="1">
                <a:spLocks noChangeArrowheads="1"/>
              </p:cNvSpPr>
              <p:nvPr/>
            </p:nvSpPr>
            <p:spPr bwMode="auto">
              <a:xfrm>
                <a:off x="3409950" y="1355725"/>
                <a:ext cx="1353127" cy="27699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fr-FR" sz="1200" dirty="0">
                    <a:latin typeface="Comic Sans MS" pitchFamily="66" charset="0"/>
                  </a:rPr>
                  <a:t>front end chip (65 nm)</a:t>
                </a:r>
              </a:p>
            </p:txBody>
          </p:sp>
          <p:sp>
            <p:nvSpPr>
              <p:cNvPr id="53" name="Text Box 100"/>
              <p:cNvSpPr txBox="1">
                <a:spLocks noChangeArrowheads="1"/>
              </p:cNvSpPr>
              <p:nvPr/>
            </p:nvSpPr>
            <p:spPr bwMode="auto">
              <a:xfrm>
                <a:off x="7249120" y="1700213"/>
                <a:ext cx="1309834" cy="338554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fr-FR" sz="1600" dirty="0" smtClean="0">
                    <a:latin typeface="Comic Sans MS" pitchFamily="66" charset="0"/>
                  </a:rPr>
                  <a:t>Interconnexions</a:t>
                </a:r>
              </a:p>
            </p:txBody>
          </p:sp>
          <p:sp>
            <p:nvSpPr>
              <p:cNvPr id="54" name="Line 101"/>
              <p:cNvSpPr>
                <a:spLocks noChangeShapeType="1"/>
              </p:cNvSpPr>
              <p:nvPr/>
            </p:nvSpPr>
            <p:spPr bwMode="auto">
              <a:xfrm flipH="1" flipV="1">
                <a:off x="6443663" y="1700213"/>
                <a:ext cx="792162" cy="144462"/>
              </a:xfrm>
              <a:prstGeom prst="line">
                <a:avLst/>
              </a:prstGeom>
              <a:ln>
                <a:solidFill>
                  <a:srgbClr val="0070C0"/>
                </a:solidFill>
                <a:headEnd/>
                <a:tailEnd type="triangle" w="med" len="med"/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Text Box 102"/>
              <p:cNvSpPr txBox="1">
                <a:spLocks noChangeArrowheads="1"/>
              </p:cNvSpPr>
              <p:nvPr/>
            </p:nvSpPr>
            <p:spPr bwMode="auto">
              <a:xfrm>
                <a:off x="1366838" y="1282700"/>
                <a:ext cx="517344" cy="276999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r>
                  <a:rPr lang="fr-FR" sz="1200">
                    <a:latin typeface="Comic Sans MS" pitchFamily="66" charset="0"/>
                  </a:rPr>
                  <a:t>100 </a:t>
                </a:r>
                <a:r>
                  <a:rPr lang="el-GR" sz="1200">
                    <a:latin typeface="Comic Sans MS" pitchFamily="66" charset="0"/>
                  </a:rPr>
                  <a:t>μ</a:t>
                </a:r>
                <a:r>
                  <a:rPr lang="fr-FR" sz="1200">
                    <a:latin typeface="Comic Sans MS" pitchFamily="66" charset="0"/>
                  </a:rPr>
                  <a:t>m</a:t>
                </a:r>
              </a:p>
            </p:txBody>
          </p:sp>
          <p:sp>
            <p:nvSpPr>
              <p:cNvPr id="56" name="Text Box 103"/>
              <p:cNvSpPr txBox="1">
                <a:spLocks noChangeArrowheads="1"/>
              </p:cNvSpPr>
              <p:nvPr/>
            </p:nvSpPr>
            <p:spPr bwMode="auto">
              <a:xfrm>
                <a:off x="1190625" y="1892300"/>
                <a:ext cx="914400" cy="276999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/>
                <a:r>
                  <a:rPr lang="fr-FR" sz="1200">
                    <a:latin typeface="Comic Sans MS" pitchFamily="66" charset="0"/>
                  </a:rPr>
                  <a:t>150 </a:t>
                </a:r>
                <a:r>
                  <a:rPr lang="el-GR" sz="1200">
                    <a:latin typeface="Comic Sans MS" pitchFamily="66" charset="0"/>
                  </a:rPr>
                  <a:t>μ</a:t>
                </a:r>
                <a:r>
                  <a:rPr lang="fr-FR" sz="1200">
                    <a:latin typeface="Comic Sans MS" pitchFamily="66" charset="0"/>
                  </a:rPr>
                  <a:t>m or less</a:t>
                </a: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6156325" y="1269579"/>
              <a:ext cx="107950" cy="503237"/>
            </a:xfrm>
            <a:prstGeom prst="rect">
              <a:avLst/>
            </a:prstGeom>
            <a:solidFill>
              <a:srgbClr val="FFFF00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88013" y="1269579"/>
              <a:ext cx="107950" cy="503237"/>
            </a:xfrm>
            <a:prstGeom prst="rect">
              <a:avLst/>
            </a:prstGeom>
            <a:solidFill>
              <a:srgbClr val="FFFF0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698750" y="1269205"/>
              <a:ext cx="107950" cy="503237"/>
            </a:xfrm>
            <a:prstGeom prst="rect">
              <a:avLst/>
            </a:prstGeom>
            <a:solidFill>
              <a:srgbClr val="FFFF00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232400" y="1269579"/>
              <a:ext cx="107950" cy="503237"/>
            </a:xfrm>
            <a:prstGeom prst="rect">
              <a:avLst/>
            </a:prstGeom>
            <a:solidFill>
              <a:srgbClr val="FFFF00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624255" y="980952"/>
            <a:ext cx="10376078" cy="2234029"/>
            <a:chOff x="468313" y="620713"/>
            <a:chExt cx="7784086" cy="2234029"/>
          </a:xfrm>
        </p:grpSpPr>
        <p:sp>
          <p:nvSpPr>
            <p:cNvPr id="64" name="Rectangle 4"/>
            <p:cNvSpPr>
              <a:spLocks noChangeArrowheads="1"/>
            </p:cNvSpPr>
            <p:nvPr/>
          </p:nvSpPr>
          <p:spPr bwMode="auto">
            <a:xfrm>
              <a:off x="1474788" y="981075"/>
              <a:ext cx="4392612" cy="4318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65" name="Rectangle 5"/>
            <p:cNvSpPr>
              <a:spLocks noChangeArrowheads="1"/>
            </p:cNvSpPr>
            <p:nvPr/>
          </p:nvSpPr>
          <p:spPr bwMode="auto">
            <a:xfrm>
              <a:off x="1701800" y="1341438"/>
              <a:ext cx="3878263" cy="7143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66" name="Rectangle 6"/>
            <p:cNvSpPr>
              <a:spLocks noChangeArrowheads="1"/>
            </p:cNvSpPr>
            <p:nvPr/>
          </p:nvSpPr>
          <p:spPr bwMode="auto">
            <a:xfrm>
              <a:off x="1476375" y="1484313"/>
              <a:ext cx="4391025" cy="936625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67" name="Rectangle 7"/>
            <p:cNvSpPr>
              <a:spLocks noChangeArrowheads="1"/>
            </p:cNvSpPr>
            <p:nvPr/>
          </p:nvSpPr>
          <p:spPr bwMode="auto">
            <a:xfrm>
              <a:off x="15478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8" name="Oval 20"/>
            <p:cNvSpPr>
              <a:spLocks noChangeArrowheads="1"/>
            </p:cNvSpPr>
            <p:nvPr/>
          </p:nvSpPr>
          <p:spPr bwMode="auto">
            <a:xfrm>
              <a:off x="1836738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" name="Oval 21"/>
            <p:cNvSpPr>
              <a:spLocks noChangeArrowheads="1"/>
            </p:cNvSpPr>
            <p:nvPr/>
          </p:nvSpPr>
          <p:spPr bwMode="auto">
            <a:xfrm>
              <a:off x="1979613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0" name="Oval 22"/>
            <p:cNvSpPr>
              <a:spLocks noChangeArrowheads="1"/>
            </p:cNvSpPr>
            <p:nvPr/>
          </p:nvSpPr>
          <p:spPr bwMode="auto">
            <a:xfrm>
              <a:off x="2700338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" name="Oval 23"/>
            <p:cNvSpPr>
              <a:spLocks noChangeArrowheads="1"/>
            </p:cNvSpPr>
            <p:nvPr/>
          </p:nvSpPr>
          <p:spPr bwMode="auto">
            <a:xfrm>
              <a:off x="5437188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Rectangle 33"/>
            <p:cNvSpPr>
              <a:spLocks noChangeArrowheads="1"/>
            </p:cNvSpPr>
            <p:nvPr/>
          </p:nvSpPr>
          <p:spPr bwMode="auto">
            <a:xfrm>
              <a:off x="19796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" name="Rectangle 34"/>
            <p:cNvSpPr>
              <a:spLocks noChangeArrowheads="1"/>
            </p:cNvSpPr>
            <p:nvPr/>
          </p:nvSpPr>
          <p:spPr bwMode="auto">
            <a:xfrm>
              <a:off x="24114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" name="Rectangle 35"/>
            <p:cNvSpPr>
              <a:spLocks noChangeArrowheads="1"/>
            </p:cNvSpPr>
            <p:nvPr/>
          </p:nvSpPr>
          <p:spPr bwMode="auto">
            <a:xfrm>
              <a:off x="28432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32750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" name="Rectangle 37"/>
            <p:cNvSpPr>
              <a:spLocks noChangeArrowheads="1"/>
            </p:cNvSpPr>
            <p:nvPr/>
          </p:nvSpPr>
          <p:spPr bwMode="auto">
            <a:xfrm>
              <a:off x="3706813" y="1484313"/>
              <a:ext cx="360362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7" name="Rectangle 38"/>
            <p:cNvSpPr>
              <a:spLocks noChangeArrowheads="1"/>
            </p:cNvSpPr>
            <p:nvPr/>
          </p:nvSpPr>
          <p:spPr bwMode="auto">
            <a:xfrm>
              <a:off x="4140200" y="1484313"/>
              <a:ext cx="360363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Rectangle 39"/>
            <p:cNvSpPr>
              <a:spLocks noChangeArrowheads="1"/>
            </p:cNvSpPr>
            <p:nvPr/>
          </p:nvSpPr>
          <p:spPr bwMode="auto">
            <a:xfrm>
              <a:off x="4572000" y="1484313"/>
              <a:ext cx="360363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" name="Rectangle 40"/>
            <p:cNvSpPr>
              <a:spLocks noChangeArrowheads="1"/>
            </p:cNvSpPr>
            <p:nvPr/>
          </p:nvSpPr>
          <p:spPr bwMode="auto">
            <a:xfrm>
              <a:off x="5003800" y="1484313"/>
              <a:ext cx="360363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0" name="Rectangle 41"/>
            <p:cNvSpPr>
              <a:spLocks noChangeArrowheads="1"/>
            </p:cNvSpPr>
            <p:nvPr/>
          </p:nvSpPr>
          <p:spPr bwMode="auto">
            <a:xfrm>
              <a:off x="5435600" y="1484313"/>
              <a:ext cx="360363" cy="730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1" name="Oval 42"/>
            <p:cNvSpPr>
              <a:spLocks noChangeArrowheads="1"/>
            </p:cNvSpPr>
            <p:nvPr/>
          </p:nvSpPr>
          <p:spPr bwMode="auto">
            <a:xfrm>
              <a:off x="5292725" y="1412875"/>
              <a:ext cx="71438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" name="Oval 43"/>
            <p:cNvSpPr>
              <a:spLocks noChangeArrowheads="1"/>
            </p:cNvSpPr>
            <p:nvPr/>
          </p:nvSpPr>
          <p:spPr bwMode="auto">
            <a:xfrm>
              <a:off x="2843213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3" name="Oval 44"/>
            <p:cNvSpPr>
              <a:spLocks noChangeArrowheads="1"/>
            </p:cNvSpPr>
            <p:nvPr/>
          </p:nvSpPr>
          <p:spPr bwMode="auto">
            <a:xfrm>
              <a:off x="3563938" y="1412875"/>
              <a:ext cx="71437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" name="Oval 45"/>
            <p:cNvSpPr>
              <a:spLocks noChangeArrowheads="1"/>
            </p:cNvSpPr>
            <p:nvPr/>
          </p:nvSpPr>
          <p:spPr bwMode="auto">
            <a:xfrm>
              <a:off x="3708400" y="1412875"/>
              <a:ext cx="71438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5" name="Oval 46"/>
            <p:cNvSpPr>
              <a:spLocks noChangeArrowheads="1"/>
            </p:cNvSpPr>
            <p:nvPr/>
          </p:nvSpPr>
          <p:spPr bwMode="auto">
            <a:xfrm>
              <a:off x="4429125" y="1412875"/>
              <a:ext cx="71438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" name="Oval 47"/>
            <p:cNvSpPr>
              <a:spLocks noChangeArrowheads="1"/>
            </p:cNvSpPr>
            <p:nvPr/>
          </p:nvSpPr>
          <p:spPr bwMode="auto">
            <a:xfrm>
              <a:off x="4572000" y="1412875"/>
              <a:ext cx="71438" cy="7143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7" name="Rectangle 48"/>
            <p:cNvSpPr>
              <a:spLocks noChangeArrowheads="1"/>
            </p:cNvSpPr>
            <p:nvPr/>
          </p:nvSpPr>
          <p:spPr bwMode="auto">
            <a:xfrm>
              <a:off x="1509713" y="981075"/>
              <a:ext cx="144462" cy="43180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8" name="Line 49"/>
            <p:cNvSpPr>
              <a:spLocks noChangeShapeType="1"/>
            </p:cNvSpPr>
            <p:nvPr/>
          </p:nvSpPr>
          <p:spPr bwMode="auto">
            <a:xfrm flipV="1">
              <a:off x="1535113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Line 50"/>
            <p:cNvSpPr>
              <a:spLocks noChangeShapeType="1"/>
            </p:cNvSpPr>
            <p:nvPr/>
          </p:nvSpPr>
          <p:spPr bwMode="auto">
            <a:xfrm flipV="1">
              <a:off x="1601788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Line 51"/>
            <p:cNvSpPr>
              <a:spLocks noChangeShapeType="1"/>
            </p:cNvSpPr>
            <p:nvPr/>
          </p:nvSpPr>
          <p:spPr bwMode="auto">
            <a:xfrm flipV="1">
              <a:off x="1568450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Line 52"/>
            <p:cNvSpPr>
              <a:spLocks noChangeShapeType="1"/>
            </p:cNvSpPr>
            <p:nvPr/>
          </p:nvSpPr>
          <p:spPr bwMode="auto">
            <a:xfrm flipV="1">
              <a:off x="1631950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Rectangle 53"/>
            <p:cNvSpPr>
              <a:spLocks noChangeArrowheads="1"/>
            </p:cNvSpPr>
            <p:nvPr/>
          </p:nvSpPr>
          <p:spPr bwMode="auto">
            <a:xfrm>
              <a:off x="5651500" y="981075"/>
              <a:ext cx="144463" cy="43180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3" name="Line 54"/>
            <p:cNvSpPr>
              <a:spLocks noChangeShapeType="1"/>
            </p:cNvSpPr>
            <p:nvPr/>
          </p:nvSpPr>
          <p:spPr bwMode="auto">
            <a:xfrm flipV="1">
              <a:off x="5676900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Line 55"/>
            <p:cNvSpPr>
              <a:spLocks noChangeShapeType="1"/>
            </p:cNvSpPr>
            <p:nvPr/>
          </p:nvSpPr>
          <p:spPr bwMode="auto">
            <a:xfrm flipV="1">
              <a:off x="5743575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Line 56"/>
            <p:cNvSpPr>
              <a:spLocks noChangeShapeType="1"/>
            </p:cNvSpPr>
            <p:nvPr/>
          </p:nvSpPr>
          <p:spPr bwMode="auto">
            <a:xfrm flipV="1">
              <a:off x="5710238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Line 57"/>
            <p:cNvSpPr>
              <a:spLocks noChangeShapeType="1"/>
            </p:cNvSpPr>
            <p:nvPr/>
          </p:nvSpPr>
          <p:spPr bwMode="auto">
            <a:xfrm flipV="1">
              <a:off x="5773738" y="9810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Oval 63"/>
            <p:cNvSpPr>
              <a:spLocks noChangeArrowheads="1"/>
            </p:cNvSpPr>
            <p:nvPr/>
          </p:nvSpPr>
          <p:spPr bwMode="auto">
            <a:xfrm>
              <a:off x="5619750" y="739775"/>
              <a:ext cx="215900" cy="2159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98" name="Picture 6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2450" y="908050"/>
              <a:ext cx="196850" cy="8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9" name="Oval 64"/>
            <p:cNvSpPr>
              <a:spLocks noChangeArrowheads="1"/>
            </p:cNvSpPr>
            <p:nvPr/>
          </p:nvSpPr>
          <p:spPr bwMode="auto">
            <a:xfrm>
              <a:off x="1470025" y="742950"/>
              <a:ext cx="215900" cy="2159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00" name="Picture 6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900" y="908050"/>
              <a:ext cx="196850" cy="8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1" name="Line 65"/>
            <p:cNvSpPr>
              <a:spLocks noChangeShapeType="1"/>
            </p:cNvSpPr>
            <p:nvPr/>
          </p:nvSpPr>
          <p:spPr bwMode="auto">
            <a:xfrm>
              <a:off x="1331913" y="981075"/>
              <a:ext cx="0" cy="431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Line 66"/>
            <p:cNvSpPr>
              <a:spLocks noChangeShapeType="1"/>
            </p:cNvSpPr>
            <p:nvPr/>
          </p:nvSpPr>
          <p:spPr bwMode="auto">
            <a:xfrm>
              <a:off x="1331913" y="1484313"/>
              <a:ext cx="0" cy="9366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Text Box 67"/>
            <p:cNvSpPr txBox="1">
              <a:spLocks noChangeArrowheads="1"/>
            </p:cNvSpPr>
            <p:nvPr/>
          </p:nvSpPr>
          <p:spPr bwMode="auto">
            <a:xfrm>
              <a:off x="592138" y="1077913"/>
              <a:ext cx="517344" cy="276999"/>
            </a:xfrm>
            <a:prstGeom prst="rect">
              <a:avLst/>
            </a:prstGeom>
            <a:ln/>
            <a:ex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fr-FR" sz="1200" dirty="0">
                  <a:latin typeface="Comic Sans MS" pitchFamily="66" charset="0"/>
                </a:rPr>
                <a:t>100 </a:t>
              </a:r>
              <a:r>
                <a:rPr lang="el-GR" sz="1200" dirty="0">
                  <a:latin typeface="Comic Sans MS" pitchFamily="66" charset="0"/>
                </a:rPr>
                <a:t>μ</a:t>
              </a:r>
              <a:r>
                <a:rPr lang="fr-FR" sz="1200" dirty="0">
                  <a:latin typeface="Comic Sans MS" pitchFamily="66" charset="0"/>
                </a:rPr>
                <a:t>m</a:t>
              </a:r>
            </a:p>
          </p:txBody>
        </p:sp>
        <p:sp>
          <p:nvSpPr>
            <p:cNvPr id="104" name="Text Box 68"/>
            <p:cNvSpPr txBox="1">
              <a:spLocks noChangeArrowheads="1"/>
            </p:cNvSpPr>
            <p:nvPr/>
          </p:nvSpPr>
          <p:spPr bwMode="auto">
            <a:xfrm>
              <a:off x="468313" y="1700213"/>
              <a:ext cx="9144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200" dirty="0">
                  <a:latin typeface="Comic Sans MS" pitchFamily="66" charset="0"/>
                </a:rPr>
                <a:t>150 </a:t>
              </a:r>
              <a:r>
                <a:rPr lang="el-GR" sz="1200" dirty="0">
                  <a:latin typeface="Comic Sans MS" pitchFamily="66" charset="0"/>
                </a:rPr>
                <a:t>μ</a:t>
              </a:r>
              <a:r>
                <a:rPr lang="fr-FR" sz="1200" dirty="0">
                  <a:latin typeface="Comic Sans MS" pitchFamily="66" charset="0"/>
                </a:rPr>
                <a:t>m or </a:t>
              </a:r>
              <a:r>
                <a:rPr lang="fr-FR" sz="1200" dirty="0" err="1">
                  <a:latin typeface="Comic Sans MS" pitchFamily="66" charset="0"/>
                </a:rPr>
                <a:t>less</a:t>
              </a:r>
              <a:endParaRPr lang="fr-FR" sz="1200" dirty="0">
                <a:latin typeface="Comic Sans MS" pitchFamily="66" charset="0"/>
              </a:endParaRPr>
            </a:p>
          </p:txBody>
        </p:sp>
        <p:sp>
          <p:nvSpPr>
            <p:cNvPr id="105" name="Line 69"/>
            <p:cNvSpPr>
              <a:spLocks noChangeShapeType="1"/>
            </p:cNvSpPr>
            <p:nvPr/>
          </p:nvSpPr>
          <p:spPr bwMode="auto">
            <a:xfrm flipH="1">
              <a:off x="5795963" y="908050"/>
              <a:ext cx="576262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Text Box 70"/>
            <p:cNvSpPr txBox="1">
              <a:spLocks noChangeArrowheads="1"/>
            </p:cNvSpPr>
            <p:nvPr/>
          </p:nvSpPr>
          <p:spPr bwMode="auto">
            <a:xfrm>
              <a:off x="6227763" y="644525"/>
              <a:ext cx="106691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>
                  <a:latin typeface="Comic Sans MS" pitchFamily="66" charset="0"/>
                </a:rPr>
                <a:t>TSVs module</a:t>
              </a:r>
            </a:p>
          </p:txBody>
        </p:sp>
        <p:sp>
          <p:nvSpPr>
            <p:cNvPr id="107" name="Line 71"/>
            <p:cNvSpPr>
              <a:spLocks noChangeShapeType="1"/>
            </p:cNvSpPr>
            <p:nvPr/>
          </p:nvSpPr>
          <p:spPr bwMode="auto">
            <a:xfrm>
              <a:off x="5003800" y="620713"/>
              <a:ext cx="576263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Line 73"/>
            <p:cNvSpPr>
              <a:spLocks noChangeShapeType="1"/>
            </p:cNvSpPr>
            <p:nvPr/>
          </p:nvSpPr>
          <p:spPr bwMode="auto">
            <a:xfrm flipH="1" flipV="1">
              <a:off x="5524500" y="1436688"/>
              <a:ext cx="863600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Text Box 74"/>
            <p:cNvSpPr txBox="1">
              <a:spLocks noChangeArrowheads="1"/>
            </p:cNvSpPr>
            <p:nvPr/>
          </p:nvSpPr>
          <p:spPr bwMode="auto">
            <a:xfrm>
              <a:off x="6300788" y="1412875"/>
              <a:ext cx="84203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>
                  <a:latin typeface="Comic Sans MS" pitchFamily="66" charset="0"/>
                </a:rPr>
                <a:t>Bonding …</a:t>
              </a:r>
            </a:p>
          </p:txBody>
        </p:sp>
        <p:sp>
          <p:nvSpPr>
            <p:cNvPr id="110" name="Text Box 75"/>
            <p:cNvSpPr txBox="1">
              <a:spLocks noChangeArrowheads="1"/>
            </p:cNvSpPr>
            <p:nvPr/>
          </p:nvSpPr>
          <p:spPr bwMode="auto">
            <a:xfrm>
              <a:off x="2339975" y="1004888"/>
              <a:ext cx="196042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dirty="0">
                  <a:latin typeface="Comic Sans MS" pitchFamily="66" charset="0"/>
                </a:rPr>
                <a:t>front end chip (65 nm)</a:t>
              </a:r>
            </a:p>
          </p:txBody>
        </p:sp>
        <p:sp>
          <p:nvSpPr>
            <p:cNvPr id="111" name="Text Box 77"/>
            <p:cNvSpPr txBox="1">
              <a:spLocks noChangeArrowheads="1"/>
            </p:cNvSpPr>
            <p:nvPr/>
          </p:nvSpPr>
          <p:spPr bwMode="auto">
            <a:xfrm>
              <a:off x="1692275" y="908050"/>
              <a:ext cx="59190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000">
                  <a:latin typeface="Comic Sans MS" pitchFamily="66" charset="0"/>
                </a:rPr>
                <a:t>back side</a:t>
              </a:r>
            </a:p>
            <a:p>
              <a:endParaRPr lang="fr-FR" sz="1000">
                <a:latin typeface="Comic Sans MS" pitchFamily="66" charset="0"/>
              </a:endParaRPr>
            </a:p>
            <a:p>
              <a:r>
                <a:rPr lang="fr-FR" sz="1000">
                  <a:latin typeface="Comic Sans MS" pitchFamily="66" charset="0"/>
                </a:rPr>
                <a:t>front side</a:t>
              </a:r>
            </a:p>
          </p:txBody>
        </p:sp>
        <p:sp>
          <p:nvSpPr>
            <p:cNvPr id="112" name="Text Box 78"/>
            <p:cNvSpPr txBox="1">
              <a:spLocks noChangeArrowheads="1"/>
            </p:cNvSpPr>
            <p:nvPr/>
          </p:nvSpPr>
          <p:spPr bwMode="auto">
            <a:xfrm>
              <a:off x="3132138" y="1844675"/>
              <a:ext cx="666462" cy="369332"/>
            </a:xfrm>
            <a:prstGeom prst="rect">
              <a:avLst/>
            </a:prstGeom>
            <a:ln/>
            <a:ex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fr-FR" dirty="0" err="1">
                  <a:latin typeface="Comic Sans MS" pitchFamily="66" charset="0"/>
                </a:rPr>
                <a:t>sensor</a:t>
              </a:r>
              <a:endParaRPr lang="fr-FR" dirty="0">
                <a:latin typeface="Comic Sans MS" pitchFamily="66" charset="0"/>
              </a:endParaRPr>
            </a:p>
          </p:txBody>
        </p:sp>
        <p:sp>
          <p:nvSpPr>
            <p:cNvPr id="113" name="Rectangle 79"/>
            <p:cNvSpPr>
              <a:spLocks noChangeArrowheads="1"/>
            </p:cNvSpPr>
            <p:nvPr/>
          </p:nvSpPr>
          <p:spPr bwMode="auto">
            <a:xfrm>
              <a:off x="1476375" y="2349500"/>
              <a:ext cx="4391025" cy="714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4" name="Text Box 80"/>
            <p:cNvSpPr txBox="1">
              <a:spLocks noChangeArrowheads="1"/>
            </p:cNvSpPr>
            <p:nvPr/>
          </p:nvSpPr>
          <p:spPr bwMode="auto">
            <a:xfrm>
              <a:off x="5364163" y="2516188"/>
              <a:ext cx="3562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>
                  <a:latin typeface="Comic Sans MS" pitchFamily="66" charset="0"/>
                </a:rPr>
                <a:t>HV</a:t>
              </a:r>
            </a:p>
          </p:txBody>
        </p:sp>
        <p:sp>
          <p:nvSpPr>
            <p:cNvPr id="115" name="Line 81"/>
            <p:cNvSpPr>
              <a:spLocks noChangeShapeType="1"/>
            </p:cNvSpPr>
            <p:nvPr/>
          </p:nvSpPr>
          <p:spPr bwMode="auto">
            <a:xfrm flipV="1">
              <a:off x="5435600" y="2420938"/>
              <a:ext cx="0" cy="1444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Text Box 82"/>
            <p:cNvSpPr txBox="1">
              <a:spLocks noChangeArrowheads="1"/>
            </p:cNvSpPr>
            <p:nvPr/>
          </p:nvSpPr>
          <p:spPr bwMode="auto">
            <a:xfrm>
              <a:off x="6989465" y="1050925"/>
              <a:ext cx="1262934" cy="3693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omic Sans MS" pitchFamily="66" charset="0"/>
                </a:rPr>
                <a:t>First proposal</a:t>
              </a:r>
            </a:p>
          </p:txBody>
        </p:sp>
      </p:grpSp>
      <p:sp>
        <p:nvSpPr>
          <p:cNvPr id="60" name="Rectangle 59"/>
          <p:cNvSpPr/>
          <p:nvPr/>
        </p:nvSpPr>
        <p:spPr>
          <a:xfrm>
            <a:off x="9323301" y="4684742"/>
            <a:ext cx="1883849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second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4472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9012" y="152400"/>
            <a:ext cx="8686801" cy="685800"/>
          </a:xfrm>
        </p:spPr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2" y="1066800"/>
            <a:ext cx="10210800" cy="5562600"/>
          </a:xfrm>
        </p:spPr>
        <p:txBody>
          <a:bodyPr>
            <a:normAutofit fontScale="62500" lnSpcReduction="20000"/>
          </a:bodyPr>
          <a:lstStyle/>
          <a:p>
            <a:r>
              <a:rPr lang="en-US" sz="2800" b="1" dirty="0" smtClean="0">
                <a:latin typeface="Agency FB" pitchFamily="34" charset="0"/>
              </a:rPr>
              <a:t>LAL </a:t>
            </a:r>
            <a:r>
              <a:rPr lang="en-US" sz="2800" b="1" dirty="0" err="1" smtClean="0">
                <a:latin typeface="Agency FB" pitchFamily="34" charset="0"/>
              </a:rPr>
              <a:t>Orsay</a:t>
            </a:r>
            <a:r>
              <a:rPr lang="en-US" sz="2800" b="1" dirty="0" smtClean="0">
                <a:latin typeface="Agency FB" pitchFamily="34" charset="0"/>
              </a:rPr>
              <a:t> Pixel Group is involved in many aspect of ATLAS upgrade activities</a:t>
            </a:r>
          </a:p>
          <a:p>
            <a:pPr lvl="1"/>
            <a:r>
              <a:rPr lang="en-US" sz="2800" b="1" dirty="0" smtClean="0">
                <a:latin typeface="Agency FB" pitchFamily="34" charset="0"/>
              </a:rPr>
              <a:t>Has contributed to improve actual pixel design</a:t>
            </a:r>
          </a:p>
          <a:p>
            <a:pPr lvl="1"/>
            <a:r>
              <a:rPr lang="en-US" sz="2800" b="1" dirty="0" smtClean="0">
                <a:latin typeface="Agency FB" pitchFamily="34" charset="0"/>
              </a:rPr>
              <a:t>Contribute to the validation of the IBL project</a:t>
            </a:r>
          </a:p>
          <a:p>
            <a:pPr lvl="1"/>
            <a:r>
              <a:rPr lang="en-US" sz="2800" b="1" dirty="0" smtClean="0">
                <a:latin typeface="Agency FB" pitchFamily="34" charset="0"/>
              </a:rPr>
              <a:t>Prepare the future phase of ATLAS High Luminosity in pushing further </a:t>
            </a:r>
          </a:p>
          <a:p>
            <a:pPr lvl="2"/>
            <a:r>
              <a:rPr lang="en-US" sz="2900" b="1" dirty="0" smtClean="0">
                <a:latin typeface="Agency FB" pitchFamily="34" charset="0"/>
              </a:rPr>
              <a:t>The innovation in planar pixel sensor itself</a:t>
            </a:r>
          </a:p>
          <a:p>
            <a:pPr lvl="2"/>
            <a:r>
              <a:rPr lang="en-US" sz="2900" b="1" dirty="0" smtClean="0">
                <a:latin typeface="Agency FB" pitchFamily="34" charset="0"/>
              </a:rPr>
              <a:t>3D simulation, Clean Room Characterizations, integration of sensors to electronics, Laser Test </a:t>
            </a:r>
            <a:r>
              <a:rPr lang="en-US" sz="2900" b="1" dirty="0" err="1" smtClean="0">
                <a:latin typeface="Agency FB" pitchFamily="34" charset="0"/>
              </a:rPr>
              <a:t>setp</a:t>
            </a:r>
            <a:r>
              <a:rPr lang="en-US" sz="2900" b="1" dirty="0" smtClean="0">
                <a:latin typeface="Agency FB" pitchFamily="34" charset="0"/>
              </a:rPr>
              <a:t>-Up</a:t>
            </a:r>
          </a:p>
          <a:p>
            <a:pPr lvl="2"/>
            <a:r>
              <a:rPr lang="en-US" sz="2900" b="1" dirty="0" smtClean="0">
                <a:latin typeface="Agency FB" pitchFamily="34" charset="0"/>
              </a:rPr>
              <a:t>Readout-Electronics in 3D and in 65 nm Technology</a:t>
            </a:r>
          </a:p>
          <a:p>
            <a:pPr lvl="2"/>
            <a:endParaRPr lang="en-US" sz="2900" b="1" dirty="0">
              <a:latin typeface="Agency FB" pitchFamily="34" charset="0"/>
            </a:endParaRPr>
          </a:p>
          <a:p>
            <a:pPr lvl="2"/>
            <a:endParaRPr lang="en-US" sz="2400" dirty="0" smtClean="0"/>
          </a:p>
          <a:p>
            <a:pPr lvl="2"/>
            <a:r>
              <a:rPr lang="en-US" sz="3200" b="1" dirty="0" smtClean="0">
                <a:latin typeface="Agency FB" pitchFamily="34" charset="0"/>
              </a:rPr>
              <a:t>Contributors : N. </a:t>
            </a:r>
            <a:r>
              <a:rPr lang="en-US" sz="3200" b="1" dirty="0" err="1" smtClean="0">
                <a:latin typeface="Agency FB" pitchFamily="34" charset="0"/>
              </a:rPr>
              <a:t>Dinu</a:t>
            </a:r>
            <a:r>
              <a:rPr lang="en-US" sz="3200" b="1" dirty="0" smtClean="0">
                <a:latin typeface="Agency FB" pitchFamily="34" charset="0"/>
              </a:rPr>
              <a:t> Research </a:t>
            </a:r>
            <a:r>
              <a:rPr lang="en-US" sz="3200" b="1" dirty="0" err="1" smtClean="0">
                <a:latin typeface="Agency FB" pitchFamily="34" charset="0"/>
              </a:rPr>
              <a:t>Engineeer</a:t>
            </a:r>
            <a:r>
              <a:rPr lang="en-US" sz="3200" b="1" dirty="0" smtClean="0">
                <a:latin typeface="Agency FB" pitchFamily="34" charset="0"/>
              </a:rPr>
              <a:t> </a:t>
            </a:r>
          </a:p>
          <a:p>
            <a:pPr lvl="2"/>
            <a:r>
              <a:rPr lang="en-US" sz="3200" b="1" dirty="0" smtClean="0">
                <a:latin typeface="Agency FB" pitchFamily="34" charset="0"/>
              </a:rPr>
              <a:t>Ahmed </a:t>
            </a:r>
            <a:r>
              <a:rPr lang="en-US" sz="3200" b="1" dirty="0" err="1" smtClean="0">
                <a:latin typeface="Agency FB" pitchFamily="34" charset="0"/>
              </a:rPr>
              <a:t>Bassalat</a:t>
            </a:r>
            <a:r>
              <a:rPr lang="en-US" sz="3200" b="1" dirty="0" smtClean="0">
                <a:latin typeface="Agency FB" pitchFamily="34" charset="0"/>
              </a:rPr>
              <a:t> PhD Student (IBL at CERN)</a:t>
            </a:r>
          </a:p>
          <a:p>
            <a:pPr lvl="2"/>
            <a:r>
              <a:rPr lang="en-US" sz="3200" b="1" dirty="0" err="1" smtClean="0">
                <a:latin typeface="Agency FB" pitchFamily="34" charset="0"/>
              </a:rPr>
              <a:t>Aboud</a:t>
            </a:r>
            <a:r>
              <a:rPr lang="en-US" sz="3200" b="1" dirty="0" smtClean="0">
                <a:latin typeface="Agency FB" pitchFamily="34" charset="0"/>
              </a:rPr>
              <a:t> </a:t>
            </a:r>
            <a:r>
              <a:rPr lang="en-US" sz="3200" b="1" dirty="0" err="1" smtClean="0">
                <a:latin typeface="Agency FB" pitchFamily="34" charset="0"/>
              </a:rPr>
              <a:t>Fallou</a:t>
            </a:r>
            <a:r>
              <a:rPr lang="en-US" sz="3200" b="1" dirty="0" smtClean="0">
                <a:latin typeface="Agency FB" pitchFamily="34" charset="0"/>
              </a:rPr>
              <a:t>, Mechanical Engineer (IBL at CERN)</a:t>
            </a:r>
          </a:p>
          <a:p>
            <a:pPr lvl="2"/>
            <a:r>
              <a:rPr lang="en-US" sz="3200" b="1" dirty="0" err="1" smtClean="0">
                <a:latin typeface="Agency FB" pitchFamily="34" charset="0"/>
              </a:rPr>
              <a:t>Evangelos</a:t>
            </a:r>
            <a:r>
              <a:rPr lang="en-US" sz="3200" b="1" dirty="0" smtClean="0">
                <a:latin typeface="Agency FB" pitchFamily="34" charset="0"/>
              </a:rPr>
              <a:t> </a:t>
            </a:r>
            <a:r>
              <a:rPr lang="en-US" sz="3200" b="1" dirty="0" err="1" smtClean="0">
                <a:latin typeface="Agency FB" pitchFamily="34" charset="0"/>
              </a:rPr>
              <a:t>Gkoukousis</a:t>
            </a:r>
            <a:r>
              <a:rPr lang="en-US" sz="3200" b="1" dirty="0" smtClean="0">
                <a:latin typeface="Agency FB" pitchFamily="34" charset="0"/>
              </a:rPr>
              <a:t> (</a:t>
            </a:r>
            <a:r>
              <a:rPr lang="en-US" sz="3200" b="1" dirty="0" err="1" smtClean="0">
                <a:latin typeface="Agency FB" pitchFamily="34" charset="0"/>
              </a:rPr>
              <a:t>Phd</a:t>
            </a:r>
            <a:r>
              <a:rPr lang="en-US" sz="3200" b="1" dirty="0" smtClean="0">
                <a:latin typeface="Agency FB" pitchFamily="34" charset="0"/>
              </a:rPr>
              <a:t> Student)</a:t>
            </a:r>
          </a:p>
          <a:p>
            <a:pPr lvl="2"/>
            <a:r>
              <a:rPr lang="en-US" sz="3200" b="1" dirty="0" smtClean="0">
                <a:latin typeface="Agency FB" pitchFamily="34" charset="0"/>
              </a:rPr>
              <a:t>Francois </a:t>
            </a:r>
            <a:r>
              <a:rPr lang="en-US" sz="3200" b="1" dirty="0" err="1" smtClean="0">
                <a:latin typeface="Agency FB" pitchFamily="34" charset="0"/>
              </a:rPr>
              <a:t>Vagnucci</a:t>
            </a:r>
            <a:r>
              <a:rPr lang="en-US" sz="3200" b="1" dirty="0" smtClean="0">
                <a:latin typeface="Agency FB" pitchFamily="34" charset="0"/>
              </a:rPr>
              <a:t>, Technician, Mechanics</a:t>
            </a:r>
          </a:p>
          <a:p>
            <a:pPr lvl="2"/>
            <a:r>
              <a:rPr lang="en-US" sz="3200" b="1" dirty="0" smtClean="0">
                <a:latin typeface="Agency FB" pitchFamily="34" charset="0"/>
              </a:rPr>
              <a:t>Omega Pole of Microelectronics</a:t>
            </a:r>
          </a:p>
          <a:p>
            <a:pPr marL="594360" lvl="2" indent="0">
              <a:buNone/>
            </a:pPr>
            <a:endParaRPr lang="en-US" sz="2400" dirty="0" smtClean="0"/>
          </a:p>
          <a:p>
            <a:pPr lvl="2"/>
            <a:r>
              <a:rPr lang="en-US" sz="2900" b="1" i="1" dirty="0" smtClean="0">
                <a:solidFill>
                  <a:srgbClr val="00B0F0"/>
                </a:solidFill>
                <a:latin typeface="Agency FB" pitchFamily="34" charset="0"/>
              </a:rPr>
              <a:t>Who Contributed and left : M. Benoit, </a:t>
            </a:r>
            <a:r>
              <a:rPr lang="en-US" sz="2900" b="1" i="1" dirty="0" err="1" smtClean="0">
                <a:solidFill>
                  <a:srgbClr val="00B0F0"/>
                </a:solidFill>
                <a:latin typeface="Agency FB" pitchFamily="34" charset="0"/>
              </a:rPr>
              <a:t>Phd</a:t>
            </a:r>
            <a:r>
              <a:rPr lang="en-US" sz="2900" b="1" i="1" dirty="0" smtClean="0">
                <a:solidFill>
                  <a:srgbClr val="00B0F0"/>
                </a:solidFill>
                <a:latin typeface="Agency FB" pitchFamily="34" charset="0"/>
              </a:rPr>
              <a:t> (now at CERN)</a:t>
            </a:r>
          </a:p>
          <a:p>
            <a:pPr lvl="2"/>
            <a:r>
              <a:rPr lang="en-US" sz="2900" b="1" i="1" dirty="0" smtClean="0">
                <a:solidFill>
                  <a:srgbClr val="00B0F0"/>
                </a:solidFill>
                <a:latin typeface="Agency FB" pitchFamily="34" charset="0"/>
              </a:rPr>
              <a:t>John </a:t>
            </a:r>
            <a:r>
              <a:rPr lang="en-US" sz="2900" b="1" i="1" dirty="0" err="1" smtClean="0">
                <a:solidFill>
                  <a:srgbClr val="00B0F0"/>
                </a:solidFill>
                <a:latin typeface="Agency FB" pitchFamily="34" charset="0"/>
              </a:rPr>
              <a:t>Idarraga</a:t>
            </a:r>
            <a:r>
              <a:rPr lang="en-US" sz="2900" b="1" i="1" dirty="0" smtClean="0">
                <a:solidFill>
                  <a:srgbClr val="00B0F0"/>
                </a:solidFill>
                <a:latin typeface="Agency FB" pitchFamily="34" charset="0"/>
              </a:rPr>
              <a:t> (Postdoc, Now at CERN)</a:t>
            </a:r>
          </a:p>
          <a:p>
            <a:pPr lvl="2"/>
            <a:r>
              <a:rPr lang="en-US" sz="2900" b="1" i="1" dirty="0" smtClean="0">
                <a:solidFill>
                  <a:srgbClr val="00B0F0"/>
                </a:solidFill>
                <a:latin typeface="Agency FB" pitchFamily="34" charset="0"/>
              </a:rPr>
              <a:t>Vladimir </a:t>
            </a:r>
            <a:r>
              <a:rPr lang="en-US" sz="2900" b="1" i="1" dirty="0" err="1" smtClean="0">
                <a:solidFill>
                  <a:srgbClr val="00B0F0"/>
                </a:solidFill>
                <a:latin typeface="Agency FB" pitchFamily="34" charset="0"/>
              </a:rPr>
              <a:t>Linhard</a:t>
            </a:r>
            <a:r>
              <a:rPr lang="en-US" sz="2900" b="1" i="1" dirty="0" smtClean="0">
                <a:solidFill>
                  <a:srgbClr val="00B0F0"/>
                </a:solidFill>
                <a:latin typeface="Agency FB" pitchFamily="34" charset="0"/>
              </a:rPr>
              <a:t> (Postdoc, Now in Prague, Czech)</a:t>
            </a:r>
          </a:p>
          <a:p>
            <a:pPr lvl="2"/>
            <a:endParaRPr lang="en-US" sz="2400" dirty="0" smtClean="0">
              <a:latin typeface="Agency FB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F875-0B90-4983-81A2-460DDE7D4DE3}" type="datetime1">
              <a:rPr lang="fr-FR" smtClean="0"/>
              <a:t>23/05/2013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LAL Pixel Project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6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09441" y="76201"/>
            <a:ext cx="1096994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500"/>
              </a:spcBef>
              <a:buClrTx/>
              <a:buFontTx/>
              <a:buNone/>
              <a:defRPr/>
            </a:pPr>
            <a:r>
              <a:rPr lang="en-US" sz="2400" b="1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The Planar Pixel Detector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643299" y="765175"/>
            <a:ext cx="1086836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just">
              <a:buClr>
                <a:srgbClr val="3333FF"/>
              </a:buClr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3333FF"/>
                </a:solidFill>
                <a:latin typeface="Comic Sans MS" pitchFamily="64" charset="0"/>
              </a:rPr>
              <a:t>  Silicon detectors are used for the tracking system of ATLAS experiment.</a:t>
            </a:r>
            <a:r>
              <a:rPr lang="en-US" baseline="-25000">
                <a:solidFill>
                  <a:srgbClr val="3333FF"/>
                </a:solidFill>
              </a:rPr>
              <a:t> </a:t>
            </a:r>
            <a:r>
              <a:rPr lang="en-US">
                <a:solidFill>
                  <a:srgbClr val="3333FF"/>
                </a:solidFill>
                <a:latin typeface="Comic Sans MS" pitchFamily="64" charset="0"/>
              </a:rPr>
              <a:t>Higher granularity in the tracker is required from the increased number of events per beam crossing. 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609441" y="1844676"/>
            <a:ext cx="10969943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just">
              <a:buClr>
                <a:srgbClr val="3333FF"/>
              </a:buClr>
              <a:buFont typeface="Wingdings" pitchFamily="2" charset="2"/>
              <a:buChar char="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3333FF"/>
                </a:solidFill>
                <a:latin typeface="Comic Sans MS" pitchFamily="64" charset="0"/>
              </a:rPr>
              <a:t>  The planar pixel detector is one of the popular types of Silicon detectors. It is used practically in all nuclear and high-energy physics experiments to register position and ionization energy information of charged particles. 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11206948" y="6235700"/>
            <a:ext cx="60944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875"/>
              </a:spcBef>
              <a:buClrTx/>
              <a:buFontTx/>
              <a:buNone/>
            </a:pPr>
            <a:r>
              <a:rPr lang="en-US" sz="14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046412" y="6168808"/>
            <a:ext cx="377729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Schematic representation of a hybrid detector.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8890109" y="3500438"/>
            <a:ext cx="249084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2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 </a:t>
            </a:r>
            <a:endParaRPr lang="fr-FR" sz="12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</a:endParaRPr>
          </a:p>
        </p:txBody>
      </p:sp>
      <p:pic>
        <p:nvPicPr>
          <p:cNvPr id="10" name="Image 8" descr="pixels hybri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85" y="3013345"/>
            <a:ext cx="5943332" cy="28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12" y="2884677"/>
            <a:ext cx="5436038" cy="31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79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1371600"/>
            <a:ext cx="8686801" cy="10668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Backups</a:t>
            </a:r>
            <a:endParaRPr lang="fr-FR" sz="6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127B-84E7-4BAC-8C64-31E63B942C11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99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 - Διπλωμένη γωνία"/>
          <p:cNvSpPr/>
          <p:nvPr/>
        </p:nvSpPr>
        <p:spPr>
          <a:xfrm>
            <a:off x="3796442" y="1295399"/>
            <a:ext cx="6554825" cy="2314467"/>
          </a:xfrm>
          <a:prstGeom prst="foldedCorner">
            <a:avLst/>
          </a:prstGeom>
          <a:gradFill>
            <a:gsLst>
              <a:gs pos="0">
                <a:srgbClr val="8488C4">
                  <a:alpha val="63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0971" y="6146219"/>
            <a:ext cx="1371600" cy="273049"/>
          </a:xfrm>
        </p:spPr>
        <p:txBody>
          <a:bodyPr/>
          <a:lstStyle/>
          <a:p>
            <a:fld id="{C0EF3051-DBF0-4E4B-A4AA-182C1A68269F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3572" y="6146219"/>
            <a:ext cx="5653087" cy="273049"/>
          </a:xfrm>
        </p:spPr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21171" y="6146219"/>
            <a:ext cx="1219201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51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472" y="1295400"/>
            <a:ext cx="2819400" cy="231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808412" y="1295400"/>
            <a:ext cx="655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Berlin Sans FB" pitchFamily="34" charset="0"/>
              </a:rPr>
              <a:t>Wafer dicing with precise equipment (possible sample sizes comparable to pixel dimensions) 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Berlin Sans FB" pitchFamily="34" charset="0"/>
              </a:rPr>
              <a:t>3 stage polishing (</a:t>
            </a:r>
            <a:r>
              <a:rPr lang="en-US" dirty="0">
                <a:latin typeface="Berlin Sans FB" pitchFamily="34" charset="0"/>
              </a:rPr>
              <a:t>bevel </a:t>
            </a:r>
            <a:r>
              <a:rPr lang="en-US" dirty="0" smtClean="0">
                <a:latin typeface="Berlin Sans FB" pitchFamily="34" charset="0"/>
              </a:rPr>
              <a:t>polishing, abrasive polishing, diamond liquid and colloidal liquid polishing)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Berlin Sans FB" pitchFamily="34" charset="0"/>
              </a:rPr>
              <a:t>Mechanical profiling (order of surface structure 100</a:t>
            </a:r>
            <a:r>
              <a:rPr lang="el-GR" dirty="0" smtClean="0"/>
              <a:t>μ</a:t>
            </a:r>
            <a:r>
              <a:rPr lang="en-US" dirty="0" smtClean="0">
                <a:latin typeface="Berlin Sans FB" pitchFamily="34" charset="0"/>
              </a:rPr>
              <a:t>m )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Berlin Sans FB" pitchFamily="34" charset="0"/>
              </a:rPr>
              <a:t>Metallization on bottom surface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Berlin Sans FB" pitchFamily="34" charset="0"/>
              </a:rPr>
              <a:t>Atomic force microscopy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Berlin Sans FB" pitchFamily="34" charset="0"/>
              </a:rPr>
              <a:t>Close electric field measurement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-76201"/>
            <a:ext cx="12227718" cy="1128715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23000">
                <a:srgbClr val="85C2FF"/>
              </a:gs>
              <a:gs pos="53000">
                <a:srgbClr val="C4D6EB">
                  <a:alpha val="35000"/>
                </a:srgbClr>
              </a:gs>
              <a:gs pos="100000">
                <a:srgbClr val="FFEBFA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1 - Τίτλος"/>
          <p:cNvSpPr txBox="1">
            <a:spLocks/>
          </p:cNvSpPr>
          <p:nvPr/>
        </p:nvSpPr>
        <p:spPr>
          <a:xfrm>
            <a:off x="506094" y="195263"/>
            <a:ext cx="11176636" cy="66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2920" indent="-457200" algn="ctr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Dopants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profiles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 -  Scanning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Broadway" pitchFamily="82" charset="0"/>
              </a:rPr>
              <a:t>Spreading Resistance Microscopy (SSRM)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147" y="3724752"/>
            <a:ext cx="23042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451" y="3796760"/>
            <a:ext cx="2376263" cy="19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63771" y="3724752"/>
            <a:ext cx="25202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7"/>
          <p:cNvSpPr txBox="1"/>
          <p:nvPr/>
        </p:nvSpPr>
        <p:spPr>
          <a:xfrm>
            <a:off x="3365403" y="5782317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Sample</a:t>
            </a:r>
            <a:r>
              <a:rPr lang="fr-FR" sz="1200" dirty="0" smtClean="0"/>
              <a:t> 1 (</a:t>
            </a:r>
            <a:r>
              <a:rPr lang="fr-FR" sz="1200" dirty="0" err="1" smtClean="0"/>
              <a:t>diced</a:t>
            </a:r>
            <a:r>
              <a:rPr lang="fr-FR" sz="1200" dirty="0" smtClean="0"/>
              <a:t>) R= 7,9.10</a:t>
            </a:r>
            <a:r>
              <a:rPr lang="fr-FR" sz="1200" baseline="30000" dirty="0" smtClean="0"/>
              <a:t>5</a:t>
            </a:r>
            <a:r>
              <a:rPr lang="fr-FR" sz="1200" dirty="0" smtClean="0">
                <a:latin typeface="Times New Roman"/>
                <a:cs typeface="Times New Roman"/>
              </a:rPr>
              <a:t>Ω</a:t>
            </a:r>
            <a:endParaRPr lang="fr-FR" sz="1200" dirty="0"/>
          </a:p>
        </p:txBody>
      </p:sp>
      <p:sp>
        <p:nvSpPr>
          <p:cNvPr id="16" name="ZoneTexte 18"/>
          <p:cNvSpPr txBox="1"/>
          <p:nvPr/>
        </p:nvSpPr>
        <p:spPr>
          <a:xfrm>
            <a:off x="5976418" y="5782317"/>
            <a:ext cx="2483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Sample</a:t>
            </a:r>
            <a:r>
              <a:rPr lang="fr-FR" sz="1200" dirty="0" smtClean="0"/>
              <a:t> 2 (</a:t>
            </a:r>
            <a:r>
              <a:rPr lang="fr-FR" sz="1200" dirty="0" err="1" smtClean="0"/>
              <a:t>undiced</a:t>
            </a:r>
            <a:r>
              <a:rPr lang="fr-FR" sz="1200" dirty="0" smtClean="0"/>
              <a:t>)</a:t>
            </a:r>
            <a:r>
              <a:rPr lang="fr-FR" sz="1200" dirty="0"/>
              <a:t> </a:t>
            </a:r>
            <a:r>
              <a:rPr lang="fr-FR" sz="1200" dirty="0" smtClean="0"/>
              <a:t>R= 1,26.10</a:t>
            </a:r>
            <a:r>
              <a:rPr lang="fr-FR" sz="1200" baseline="30000" dirty="0" smtClean="0"/>
              <a:t>8</a:t>
            </a:r>
            <a:r>
              <a:rPr lang="fr-FR" sz="1200" dirty="0" smtClean="0">
                <a:latin typeface="Times New Roman"/>
                <a:cs typeface="Times New Roman"/>
              </a:rPr>
              <a:t>Ω</a:t>
            </a:r>
            <a:endParaRPr lang="fr-FR" sz="1200" dirty="0"/>
          </a:p>
        </p:txBody>
      </p:sp>
      <p:sp>
        <p:nvSpPr>
          <p:cNvPr id="17" name="ZoneTexte 19"/>
          <p:cNvSpPr txBox="1"/>
          <p:nvPr/>
        </p:nvSpPr>
        <p:spPr>
          <a:xfrm>
            <a:off x="8963771" y="5782317"/>
            <a:ext cx="2236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Sample</a:t>
            </a:r>
            <a:r>
              <a:rPr lang="fr-FR" sz="1200" dirty="0" smtClean="0"/>
              <a:t> 3 (</a:t>
            </a:r>
            <a:r>
              <a:rPr lang="fr-FR" sz="1200" dirty="0" err="1" smtClean="0"/>
              <a:t>diced</a:t>
            </a:r>
            <a:r>
              <a:rPr lang="fr-FR" sz="1200" dirty="0" smtClean="0"/>
              <a:t>)</a:t>
            </a:r>
            <a:r>
              <a:rPr lang="fr-FR" sz="1200" dirty="0"/>
              <a:t> </a:t>
            </a:r>
            <a:r>
              <a:rPr lang="fr-FR" sz="1200" dirty="0" smtClean="0"/>
              <a:t>R= 3,1.10</a:t>
            </a:r>
            <a:r>
              <a:rPr lang="fr-FR" sz="1200" baseline="30000" dirty="0" smtClean="0"/>
              <a:t>8</a:t>
            </a:r>
            <a:r>
              <a:rPr lang="fr-FR" sz="1200" dirty="0" smtClean="0">
                <a:latin typeface="Times New Roman"/>
                <a:cs typeface="Times New Roman"/>
              </a:rPr>
              <a:t>Ω</a:t>
            </a:r>
            <a:endParaRPr lang="fr-FR" sz="1200" dirty="0"/>
          </a:p>
        </p:txBody>
      </p:sp>
      <p:sp>
        <p:nvSpPr>
          <p:cNvPr id="20" name="Pentagon 19"/>
          <p:cNvSpPr/>
          <p:nvPr/>
        </p:nvSpPr>
        <p:spPr>
          <a:xfrm>
            <a:off x="832547" y="4791552"/>
            <a:ext cx="2514600" cy="1008112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Electrical profile measurements</a:t>
            </a:r>
            <a:endParaRPr lang="en-US" dirty="0"/>
          </a:p>
        </p:txBody>
      </p:sp>
      <p:sp>
        <p:nvSpPr>
          <p:cNvPr id="21" name="Up Arrow Callout 20"/>
          <p:cNvSpPr/>
          <p:nvPr/>
        </p:nvSpPr>
        <p:spPr>
          <a:xfrm>
            <a:off x="150812" y="3724752"/>
            <a:ext cx="2997518" cy="914400"/>
          </a:xfrm>
          <a:prstGeom prst="up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Mechanical profile</a:t>
            </a:r>
            <a:endParaRPr lang="fr-FR" dirty="0"/>
          </a:p>
        </p:txBody>
      </p:sp>
      <p:sp>
        <p:nvSpPr>
          <p:cNvPr id="22" name="12 - TextBox"/>
          <p:cNvSpPr txBox="1"/>
          <p:nvPr/>
        </p:nvSpPr>
        <p:spPr>
          <a:xfrm rot="19759106">
            <a:off x="8148314" y="2751228"/>
            <a:ext cx="342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AD0707"/>
                </a:solidFill>
                <a:latin typeface="Brush Script MT" pitchFamily="66" charset="0"/>
              </a:rPr>
              <a:t>Under Development</a:t>
            </a:r>
            <a:endParaRPr lang="en-US" sz="3200" b="1" dirty="0">
              <a:solidFill>
                <a:srgbClr val="AD0707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8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VTT Detectors Characteristics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3012" y="2286000"/>
            <a:ext cx="4251960" cy="20574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Active Area: 4800 x 3360 μm</a:t>
            </a:r>
            <a:r>
              <a:rPr lang="en-US" baseline="30000" dirty="0"/>
              <a:t>2</a:t>
            </a:r>
          </a:p>
          <a:p>
            <a:r>
              <a:rPr lang="pl-PL" dirty="0" smtClean="0"/>
              <a:t>Array</a:t>
            </a:r>
            <a:r>
              <a:rPr lang="pl-PL" dirty="0"/>
              <a:t>: 96 x 24 (ϕ,z)</a:t>
            </a:r>
          </a:p>
          <a:p>
            <a:r>
              <a:rPr lang="de-DE" dirty="0" smtClean="0"/>
              <a:t>Pixel </a:t>
            </a:r>
            <a:r>
              <a:rPr lang="de-DE" dirty="0"/>
              <a:t>Size : 35 x 200 μm</a:t>
            </a:r>
            <a:r>
              <a:rPr lang="de-DE" baseline="30000" dirty="0"/>
              <a:t>2</a:t>
            </a:r>
          </a:p>
          <a:p>
            <a:r>
              <a:rPr lang="fr-FR" dirty="0" smtClean="0"/>
              <a:t>Thickness</a:t>
            </a:r>
            <a:r>
              <a:rPr lang="fr-FR" dirty="0"/>
              <a:t>: 100 &amp; 200 </a:t>
            </a:r>
            <a:r>
              <a:rPr lang="el-GR" dirty="0"/>
              <a:t>μ</a:t>
            </a:r>
            <a:r>
              <a:rPr lang="fr-FR" dirty="0"/>
              <a:t>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92BF7-892F-4AB3-9D4D-0E9EE9238C77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10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SiMS</a:t>
            </a:r>
            <a:r>
              <a:rPr lang="en-US" dirty="0" smtClean="0"/>
              <a:t> Details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9134-15C0-4D55-9870-AF052C0A455E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53</a:t>
            </a:fld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sz="half" idx="2"/>
          </p:nvPr>
        </p:nvSpPr>
        <p:spPr bwMode="auto">
          <a:xfrm>
            <a:off x="5484813" y="1955800"/>
            <a:ext cx="5943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Boron detection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3366FF"/>
                </a:solidFill>
                <a:latin typeface="Times New Roman" pitchFamily="18" charset="0"/>
              </a:rPr>
              <a:t>Primary ion beam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Times New Roman" pitchFamily="18" charset="0"/>
              </a:rPr>
              <a:t>Electronegative O</a:t>
            </a:r>
            <a:r>
              <a:rPr lang="en-US" sz="1800" baseline="-25000" dirty="0">
                <a:latin typeface="Times New Roman" pitchFamily="18" charset="0"/>
              </a:rPr>
              <a:t>2</a:t>
            </a:r>
            <a:r>
              <a:rPr lang="en-US" sz="1800" baseline="30000" dirty="0">
                <a:latin typeface="Times New Roman" pitchFamily="18" charset="0"/>
              </a:rPr>
              <a:t>+</a:t>
            </a:r>
            <a:r>
              <a:rPr lang="en-US" sz="1800" dirty="0">
                <a:latin typeface="Times New Roman" pitchFamily="18" charset="0"/>
              </a:rPr>
              <a:t> ions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Times New Roman" pitchFamily="18" charset="0"/>
              </a:rPr>
              <a:t>Beam extraction energy : 10 kV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Times New Roman" pitchFamily="18" charset="0"/>
              </a:rPr>
              <a:t>Beam impact energy on sample: 5.5kV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Times New Roman" pitchFamily="18" charset="0"/>
              </a:rPr>
              <a:t>Incident angle: 46°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3366FF"/>
                </a:solidFill>
                <a:latin typeface="Times New Roman" pitchFamily="18" charset="0"/>
              </a:rPr>
              <a:t>Sample accelerating potential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Times New Roman" pitchFamily="18" charset="0"/>
              </a:rPr>
              <a:t>+ 4500 V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3366FF"/>
                </a:solidFill>
                <a:latin typeface="Times New Roman" pitchFamily="18" charset="0"/>
              </a:rPr>
              <a:t>Detection mode</a:t>
            </a:r>
            <a:endParaRPr lang="en-US" sz="2000" dirty="0">
              <a:solidFill>
                <a:srgbClr val="3366FF"/>
              </a:solidFill>
              <a:latin typeface="Times New Roman" pitchFamily="18" charset="0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Times New Roman" pitchFamily="18" charset="0"/>
              </a:rPr>
              <a:t>Electropositive ions (B, Al in Si</a:t>
            </a:r>
            <a:r>
              <a:rPr lang="en-US" sz="1800" dirty="0" smtClean="0">
                <a:latin typeface="Times New Roman" pitchFamily="18" charset="0"/>
              </a:rPr>
              <a:t>)</a:t>
            </a:r>
            <a:endParaRPr lang="en-US" sz="900" dirty="0"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413" y="1905000"/>
            <a:ext cx="5105400" cy="325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Phosphorus detection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3366FF"/>
                </a:solidFill>
                <a:latin typeface="Times New Roman" pitchFamily="18" charset="0"/>
              </a:rPr>
              <a:t>Primary ion beam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 New Roman" pitchFamily="18" charset="0"/>
              </a:rPr>
              <a:t>Electropositive Cs</a:t>
            </a:r>
            <a:r>
              <a:rPr lang="en-US" baseline="30000" dirty="0">
                <a:latin typeface="Times New Roman" pitchFamily="18" charset="0"/>
              </a:rPr>
              <a:t>+</a:t>
            </a:r>
            <a:r>
              <a:rPr lang="en-US" dirty="0">
                <a:latin typeface="Times New Roman" pitchFamily="18" charset="0"/>
              </a:rPr>
              <a:t> ions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 New Roman" pitchFamily="18" charset="0"/>
              </a:rPr>
              <a:t>Beam extraction energy : 10 kV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 New Roman" pitchFamily="18" charset="0"/>
              </a:rPr>
              <a:t>Beam impact energy on sample : 14.5kV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 New Roman" pitchFamily="18" charset="0"/>
              </a:rPr>
              <a:t>Incident angle: 27°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3366FF"/>
                </a:solidFill>
                <a:latin typeface="Times New Roman" pitchFamily="18" charset="0"/>
              </a:rPr>
              <a:t>Sample accelerating potential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 New Roman" pitchFamily="18" charset="0"/>
              </a:rPr>
              <a:t>- 4500 V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3366FF"/>
                </a:solidFill>
                <a:latin typeface="Times New Roman" pitchFamily="18" charset="0"/>
              </a:rPr>
              <a:t>Detection mode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 New Roman" pitchFamily="18" charset="0"/>
              </a:rPr>
              <a:t>Electronegative ions (P, </a:t>
            </a:r>
            <a:r>
              <a:rPr lang="en-US" dirty="0" err="1">
                <a:latin typeface="Times New Roman" pitchFamily="18" charset="0"/>
              </a:rPr>
              <a:t>Sb</a:t>
            </a:r>
            <a:r>
              <a:rPr lang="en-US" dirty="0">
                <a:latin typeface="Times New Roman" pitchFamily="18" charset="0"/>
              </a:rPr>
              <a:t>, As, in Si)</a:t>
            </a:r>
          </a:p>
        </p:txBody>
      </p:sp>
    </p:spTree>
    <p:extLst>
      <p:ext uri="{BB962C8B-B14F-4D97-AF65-F5344CB8AC3E}">
        <p14:creationId xmlns:p14="http://schemas.microsoft.com/office/powerpoint/2010/main" val="200958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SiMS</a:t>
            </a:r>
            <a:r>
              <a:rPr lang="en-US" dirty="0" smtClean="0"/>
              <a:t> Setup Description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5A09-7C98-44E4-8144-A67BA07105E1}" type="datetime1">
              <a:rPr lang="fr-FR" smtClean="0"/>
              <a:t>23/05/2013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54</a:t>
            </a:fld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170612" y="2082257"/>
            <a:ext cx="5292725" cy="308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</a:rPr>
              <a:t>Ion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energy analyzer (5)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imes New Roman" pitchFamily="18" charset="0"/>
              </a:rPr>
              <a:t>Electrostatic energy analyzer bend lower energy ions more strongly than higher energy 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Mass analyzer (6)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imes New Roman" pitchFamily="18" charset="0"/>
              </a:rPr>
              <a:t>Magnetic or </a:t>
            </a:r>
            <a:r>
              <a:rPr lang="en-US" sz="1600" dirty="0" err="1">
                <a:latin typeface="Times New Roman" pitchFamily="18" charset="0"/>
              </a:rPr>
              <a:t>quadrupole</a:t>
            </a:r>
            <a:endParaRPr lang="en-US" sz="1600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Secondary ion detectors (7&amp;8)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imes New Roman" pitchFamily="18" charset="0"/>
              </a:rPr>
              <a:t>Ion counting electron multiplier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imes New Roman" pitchFamily="18" charset="0"/>
              </a:rPr>
              <a:t>Faraday cup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imes New Roman" pitchFamily="18" charset="0"/>
              </a:rPr>
              <a:t>Two ion image detectors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379412" y="1981200"/>
            <a:ext cx="6092825" cy="31577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Primary ion source (1&amp;2)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 err="1">
                <a:latin typeface="Times New Roman" pitchFamily="18" charset="0"/>
              </a:rPr>
              <a:t>Duoplasmatron</a:t>
            </a:r>
            <a:r>
              <a:rPr lang="en-US" sz="1600" dirty="0">
                <a:latin typeface="Times New Roman" pitchFamily="18" charset="0"/>
              </a:rPr>
              <a:t> (e.g. O</a:t>
            </a:r>
            <a:r>
              <a:rPr lang="en-US" sz="1600" baseline="-25000" dirty="0">
                <a:latin typeface="Times New Roman" pitchFamily="18" charset="0"/>
              </a:rPr>
              <a:t>2</a:t>
            </a:r>
            <a:r>
              <a:rPr lang="en-US" sz="1600" baseline="30000" dirty="0">
                <a:latin typeface="Times New Roman" pitchFamily="18" charset="0"/>
              </a:rPr>
              <a:t>+</a:t>
            </a:r>
            <a:r>
              <a:rPr lang="en-US" sz="1600" dirty="0">
                <a:latin typeface="Times New Roman" pitchFamily="18" charset="0"/>
              </a:rPr>
              <a:t>, O</a:t>
            </a:r>
            <a:r>
              <a:rPr lang="en-US" sz="1600" baseline="30000" dirty="0">
                <a:latin typeface="Times New Roman" pitchFamily="18" charset="0"/>
              </a:rPr>
              <a:t>-</a:t>
            </a:r>
            <a:r>
              <a:rPr lang="en-US" sz="1600" dirty="0">
                <a:latin typeface="Times New Roman" pitchFamily="18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imes New Roman" pitchFamily="18" charset="0"/>
              </a:rPr>
              <a:t>Surface ionization source (e.g. Cs</a:t>
            </a:r>
            <a:r>
              <a:rPr lang="en-US" sz="1600" baseline="30000" dirty="0">
                <a:latin typeface="Times New Roman" pitchFamily="18" charset="0"/>
              </a:rPr>
              <a:t>+</a:t>
            </a:r>
            <a:r>
              <a:rPr lang="en-US" sz="1600" dirty="0">
                <a:latin typeface="Times New Roman" pitchFamily="18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Primary ion column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imes New Roman" pitchFamily="18" charset="0"/>
              </a:rPr>
              <a:t>Mass filters that transmits only ions with a specified m/z ratio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imes New Roman" pitchFamily="18" charset="0"/>
              </a:rPr>
              <a:t>Electrostatic lenses and apertures control the intensity and width of the primary beam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Secondary ion extraction and transfer (3&amp;4)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imes New Roman" pitchFamily="18" charset="0"/>
              </a:rPr>
              <a:t>Mass spectrometer components @ ground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imes New Roman" pitchFamily="18" charset="0"/>
              </a:rPr>
              <a:t>Sample @ high voltage (accelerating. potential)</a:t>
            </a:r>
          </a:p>
        </p:txBody>
      </p:sp>
    </p:spTree>
    <p:extLst>
      <p:ext uri="{BB962C8B-B14F-4D97-AF65-F5344CB8AC3E}">
        <p14:creationId xmlns:p14="http://schemas.microsoft.com/office/powerpoint/2010/main" val="84660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215" y="0"/>
            <a:ext cx="10969943" cy="692696"/>
          </a:xfrm>
        </p:spPr>
        <p:txBody>
          <a:bodyPr>
            <a:noAutofit/>
          </a:bodyPr>
          <a:lstStyle/>
          <a:p>
            <a:r>
              <a:rPr lang="en-US" sz="4000" b="1" smtClean="0"/>
              <a:t>Scannong Spreading Microscopy Samples</a:t>
            </a:r>
            <a:endParaRPr lang="en-US" sz="4000" b="1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230" y="764705"/>
            <a:ext cx="11565595" cy="4785395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Two uniformly doped wafers in surface and volume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2400" b="1" dirty="0" smtClean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Two wafers with implant zones</a:t>
            </a:r>
          </a:p>
        </p:txBody>
      </p:sp>
      <p:pic>
        <p:nvPicPr>
          <p:cNvPr id="4" name="Image 3" descr="DSCN1141.JPG"/>
          <p:cNvPicPr/>
          <p:nvPr/>
        </p:nvPicPr>
        <p:blipFill>
          <a:blip r:embed="rId2" cstate="print"/>
          <a:srcRect l="17073" t="20482" r="16586"/>
          <a:stretch>
            <a:fillRect/>
          </a:stretch>
        </p:blipFill>
        <p:spPr>
          <a:xfrm>
            <a:off x="1487101" y="1916833"/>
            <a:ext cx="1727742" cy="1039325"/>
          </a:xfrm>
          <a:prstGeom prst="rect">
            <a:avLst/>
          </a:prstGeom>
        </p:spPr>
      </p:pic>
      <p:pic>
        <p:nvPicPr>
          <p:cNvPr id="5" name="Image 4" descr="DSCN1131.JPG"/>
          <p:cNvPicPr/>
          <p:nvPr/>
        </p:nvPicPr>
        <p:blipFill>
          <a:blip r:embed="rId3" cstate="print"/>
          <a:srcRect l="13659" t="6358" r="6341"/>
          <a:stretch>
            <a:fillRect/>
          </a:stretch>
        </p:blipFill>
        <p:spPr>
          <a:xfrm>
            <a:off x="5902441" y="1340768"/>
            <a:ext cx="2687599" cy="1800200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4" cstate="print"/>
          <a:srcRect r="1661"/>
          <a:stretch>
            <a:fillRect/>
          </a:stretch>
        </p:blipFill>
        <p:spPr bwMode="auto">
          <a:xfrm>
            <a:off x="7150255" y="4581129"/>
            <a:ext cx="2687599" cy="121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w6''.jpg"/>
          <p:cNvPicPr/>
          <p:nvPr/>
        </p:nvPicPr>
        <p:blipFill>
          <a:blip r:embed="rId5" cstate="print"/>
          <a:srcRect l="13477" r="6543"/>
          <a:stretch>
            <a:fillRect/>
          </a:stretch>
        </p:blipFill>
        <p:spPr>
          <a:xfrm>
            <a:off x="911186" y="4149080"/>
            <a:ext cx="2687599" cy="172819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406814" y="1700808"/>
            <a:ext cx="2111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type n+</a:t>
            </a:r>
          </a:p>
          <a:p>
            <a:r>
              <a:rPr lang="en-US" smtClean="0"/>
              <a:t>d = 2’’ </a:t>
            </a:r>
          </a:p>
          <a:p>
            <a:r>
              <a:rPr lang="en-US" smtClean="0"/>
              <a:t>e = 260</a:t>
            </a:r>
            <a:r>
              <a:rPr lang="en-US" smtClean="0">
                <a:latin typeface="Times New Roman"/>
                <a:cs typeface="Times New Roman"/>
              </a:rPr>
              <a:t>µm</a:t>
            </a:r>
            <a:r>
              <a:rPr lang="en-US" smtClean="0"/>
              <a:t> </a:t>
            </a:r>
          </a:p>
          <a:p>
            <a:r>
              <a:rPr lang="en-US" smtClean="0"/>
              <a:t>c = 2.10</a:t>
            </a:r>
            <a:r>
              <a:rPr lang="en-US" baseline="30000" smtClean="0"/>
              <a:t>19</a:t>
            </a:r>
            <a:r>
              <a:rPr lang="en-US" smtClean="0"/>
              <a:t> cm</a:t>
            </a:r>
            <a:r>
              <a:rPr lang="en-US" baseline="30000" smtClean="0"/>
              <a:t>-3   </a:t>
            </a:r>
          </a:p>
          <a:p>
            <a:r>
              <a:rPr lang="en-US" smtClean="0"/>
              <a:t>&lt; 1 0 0 &gt;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7246240" y="4869160"/>
            <a:ext cx="671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918140" y="4797152"/>
            <a:ext cx="191971" cy="14401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5518498" y="4725144"/>
            <a:ext cx="172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918140" y="5157192"/>
            <a:ext cx="287957" cy="2160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21"/>
          <p:cNvCxnSpPr/>
          <p:nvPr/>
        </p:nvCxnSpPr>
        <p:spPr>
          <a:xfrm>
            <a:off x="7246240" y="5301208"/>
            <a:ext cx="671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5614484" y="5085184"/>
            <a:ext cx="163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24" name="ZoneTexte 23"/>
          <p:cNvSpPr txBox="1"/>
          <p:nvPr/>
        </p:nvSpPr>
        <p:spPr>
          <a:xfrm>
            <a:off x="8973982" y="1700808"/>
            <a:ext cx="2111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type n+</a:t>
            </a:r>
          </a:p>
          <a:p>
            <a:r>
              <a:rPr lang="en-US" smtClean="0"/>
              <a:t>d = 4’’ </a:t>
            </a:r>
          </a:p>
          <a:p>
            <a:r>
              <a:rPr lang="en-US" smtClean="0"/>
              <a:t>e = 500</a:t>
            </a:r>
            <a:r>
              <a:rPr lang="en-US" smtClean="0">
                <a:latin typeface="Times New Roman"/>
                <a:cs typeface="Times New Roman"/>
              </a:rPr>
              <a:t>µm</a:t>
            </a:r>
            <a:r>
              <a:rPr lang="en-US" smtClean="0"/>
              <a:t> </a:t>
            </a:r>
          </a:p>
          <a:p>
            <a:r>
              <a:rPr lang="en-US" smtClean="0"/>
              <a:t>c = 2.10</a:t>
            </a:r>
            <a:r>
              <a:rPr lang="en-US" baseline="30000" smtClean="0"/>
              <a:t>19</a:t>
            </a:r>
            <a:r>
              <a:rPr lang="en-US" smtClean="0"/>
              <a:t> cm</a:t>
            </a:r>
            <a:r>
              <a:rPr lang="en-US" baseline="30000" smtClean="0"/>
              <a:t>-3   </a:t>
            </a:r>
          </a:p>
          <a:p>
            <a:r>
              <a:rPr lang="en-US" smtClean="0"/>
              <a:t>&lt; 1 0 0 &gt;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694771" y="4293096"/>
            <a:ext cx="2015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type p</a:t>
            </a:r>
          </a:p>
          <a:p>
            <a:r>
              <a:rPr lang="en-US" smtClean="0"/>
              <a:t>d = 6’’ </a:t>
            </a:r>
          </a:p>
          <a:p>
            <a:r>
              <a:rPr lang="en-US" smtClean="0"/>
              <a:t>e = 790</a:t>
            </a:r>
            <a:r>
              <a:rPr lang="en-US" smtClean="0">
                <a:latin typeface="Times New Roman"/>
                <a:cs typeface="Times New Roman"/>
              </a:rPr>
              <a:t>µm</a:t>
            </a:r>
            <a:r>
              <a:rPr lang="en-US" smtClean="0"/>
              <a:t> </a:t>
            </a:r>
          </a:p>
          <a:p>
            <a:r>
              <a:rPr lang="en-US" smtClean="0"/>
              <a:t>c = 10</a:t>
            </a:r>
            <a:r>
              <a:rPr lang="en-US" baseline="30000" smtClean="0"/>
              <a:t>12</a:t>
            </a:r>
            <a:r>
              <a:rPr lang="en-US" smtClean="0"/>
              <a:t> cm</a:t>
            </a:r>
            <a:r>
              <a:rPr lang="en-US" baseline="30000" smtClean="0"/>
              <a:t>-3   </a:t>
            </a:r>
          </a:p>
          <a:p>
            <a:r>
              <a:rPr lang="en-US" smtClean="0"/>
              <a:t>&lt; 1 0 0 &gt;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9837853" y="4365104"/>
            <a:ext cx="21116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type n</a:t>
            </a:r>
          </a:p>
          <a:p>
            <a:r>
              <a:rPr lang="en-US" smtClean="0"/>
              <a:t>d = 4’’ </a:t>
            </a:r>
          </a:p>
          <a:p>
            <a:r>
              <a:rPr lang="en-US" smtClean="0"/>
              <a:t>e = 380</a:t>
            </a:r>
            <a:r>
              <a:rPr lang="en-US" smtClean="0">
                <a:latin typeface="Times New Roman"/>
                <a:cs typeface="Times New Roman"/>
              </a:rPr>
              <a:t>µm</a:t>
            </a:r>
            <a:r>
              <a:rPr lang="en-US" smtClean="0"/>
              <a:t> </a:t>
            </a:r>
          </a:p>
          <a:p>
            <a:r>
              <a:rPr lang="en-US" smtClean="0"/>
              <a:t>c = 10</a:t>
            </a:r>
            <a:r>
              <a:rPr lang="en-US" baseline="30000" smtClean="0"/>
              <a:t>12</a:t>
            </a:r>
            <a:r>
              <a:rPr lang="en-US" smtClean="0"/>
              <a:t> cm</a:t>
            </a:r>
            <a:r>
              <a:rPr lang="en-US" baseline="30000" smtClean="0"/>
              <a:t>-3   </a:t>
            </a:r>
          </a:p>
          <a:p>
            <a:r>
              <a:rPr lang="en-US" smtClean="0"/>
              <a:t>&lt; 1 1 1 &gt;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ACD08-DC69-4275-9CF4-DC3552B6C0D2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2" name="Espace réservé du pied de page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6CFB2-02D9-410C-A51F-9E6E5211EC9D}" type="datetime1">
              <a:rPr lang="fr-FR" smtClean="0"/>
              <a:t>23/05/2013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75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273" y="0"/>
            <a:ext cx="11565595" cy="692696"/>
          </a:xfrm>
        </p:spPr>
        <p:txBody>
          <a:bodyPr>
            <a:normAutofit/>
          </a:bodyPr>
          <a:lstStyle/>
          <a:p>
            <a:r>
              <a:rPr lang="en-US" b="1" smtClean="0"/>
              <a:t>Sample Discription</a:t>
            </a:r>
            <a:endParaRPr lang="en-US" b="1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230" y="836712"/>
            <a:ext cx="10956154" cy="525658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Sample 1 :</a:t>
            </a: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Sample 2 : </a:t>
            </a:r>
          </a:p>
          <a:p>
            <a:pPr>
              <a:buNone/>
            </a:pPr>
            <a:endParaRPr lang="en-US" sz="2400" b="1" dirty="0" smtClean="0">
              <a:solidFill>
                <a:srgbClr val="0070C0"/>
              </a:solidFill>
            </a:endParaRPr>
          </a:p>
          <a:p>
            <a:endParaRPr lang="en-US" sz="2400" b="1" dirty="0" smtClean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Sample 3: 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b="1" dirty="0" smtClean="0">
                <a:solidFill>
                  <a:srgbClr val="0070C0"/>
                </a:solidFill>
              </a:rPr>
              <a:t>Sample  4 :                                           </a:t>
            </a: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6766312" y="3284984"/>
            <a:ext cx="2015699" cy="432048"/>
          </a:xfrm>
          <a:prstGeom prst="flowChartProcess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Right">
              <a:rot lat="212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fr-FR"/>
          </a:p>
        </p:txBody>
      </p:sp>
      <p:cxnSp>
        <p:nvCxnSpPr>
          <p:cNvPr id="18" name="Connecteur droit 17"/>
          <p:cNvCxnSpPr/>
          <p:nvPr/>
        </p:nvCxnSpPr>
        <p:spPr>
          <a:xfrm>
            <a:off x="6766312" y="3356992"/>
            <a:ext cx="20156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8782011" y="3212976"/>
            <a:ext cx="191971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6766312" y="3789040"/>
            <a:ext cx="191971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8782011" y="3573016"/>
            <a:ext cx="287957" cy="2160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84"/>
          <p:cNvSpPr txBox="1"/>
          <p:nvPr/>
        </p:nvSpPr>
        <p:spPr>
          <a:xfrm>
            <a:off x="6286384" y="3861048"/>
            <a:ext cx="105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 mm</a:t>
            </a:r>
            <a:endParaRPr lang="fr-FR" dirty="0"/>
          </a:p>
        </p:txBody>
      </p:sp>
      <p:sp>
        <p:nvSpPr>
          <p:cNvPr id="87" name="ZoneTexte 86"/>
          <p:cNvSpPr txBox="1"/>
          <p:nvPr/>
        </p:nvSpPr>
        <p:spPr>
          <a:xfrm>
            <a:off x="8877997" y="3717032"/>
            <a:ext cx="115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6mm</a:t>
            </a:r>
            <a:endParaRPr lang="fr-FR" dirty="0"/>
          </a:p>
        </p:txBody>
      </p:sp>
      <p:cxnSp>
        <p:nvCxnSpPr>
          <p:cNvPr id="101" name="Connecteur droit avec flèche 100"/>
          <p:cNvCxnSpPr/>
          <p:nvPr/>
        </p:nvCxnSpPr>
        <p:spPr>
          <a:xfrm flipH="1">
            <a:off x="8494054" y="3212976"/>
            <a:ext cx="95985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/>
          <p:cNvSpPr txBox="1"/>
          <p:nvPr/>
        </p:nvSpPr>
        <p:spPr>
          <a:xfrm>
            <a:off x="8937101" y="2567890"/>
            <a:ext cx="239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P+ (600nm) </a:t>
            </a:r>
          </a:p>
          <a:p>
            <a:r>
              <a:rPr lang="fr-FR" dirty="0" smtClean="0"/>
              <a:t>     c= 10</a:t>
            </a:r>
            <a:r>
              <a:rPr lang="fr-FR" baseline="30000" dirty="0" smtClean="0"/>
              <a:t>17</a:t>
            </a:r>
            <a:r>
              <a:rPr lang="fr-FR" dirty="0" smtClean="0"/>
              <a:t>cm</a:t>
            </a:r>
            <a:r>
              <a:rPr lang="fr-FR" baseline="30000" dirty="0" smtClean="0"/>
              <a:t>-3</a:t>
            </a:r>
            <a:endParaRPr lang="fr-FR" dirty="0"/>
          </a:p>
        </p:txBody>
      </p:sp>
      <p:sp>
        <p:nvSpPr>
          <p:cNvPr id="59" name="AutoShape 3"/>
          <p:cNvSpPr>
            <a:spLocks noChangeArrowheads="1"/>
          </p:cNvSpPr>
          <p:nvPr/>
        </p:nvSpPr>
        <p:spPr bwMode="auto">
          <a:xfrm>
            <a:off x="5518498" y="1124744"/>
            <a:ext cx="1823728" cy="288032"/>
          </a:xfrm>
          <a:prstGeom prst="flowChartProcess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Right">
              <a:rot lat="212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fr-FR"/>
          </a:p>
        </p:txBody>
      </p:sp>
      <p:cxnSp>
        <p:nvCxnSpPr>
          <p:cNvPr id="60" name="Connecteur droit avec flèche 59"/>
          <p:cNvCxnSpPr/>
          <p:nvPr/>
        </p:nvCxnSpPr>
        <p:spPr>
          <a:xfrm>
            <a:off x="5422513" y="1484784"/>
            <a:ext cx="191971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V="1">
            <a:off x="7438212" y="1268760"/>
            <a:ext cx="287957" cy="2160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7246240" y="2276872"/>
            <a:ext cx="115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6mm</a:t>
            </a:r>
            <a:endParaRPr lang="fr-FR" dirty="0"/>
          </a:p>
        </p:txBody>
      </p:sp>
      <p:sp>
        <p:nvSpPr>
          <p:cNvPr id="65" name="ZoneTexte 64"/>
          <p:cNvSpPr txBox="1"/>
          <p:nvPr/>
        </p:nvSpPr>
        <p:spPr>
          <a:xfrm>
            <a:off x="5806455" y="1484784"/>
            <a:ext cx="115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6mm</a:t>
            </a:r>
            <a:endParaRPr lang="fr-FR" dirty="0"/>
          </a:p>
        </p:txBody>
      </p:sp>
      <p:sp>
        <p:nvSpPr>
          <p:cNvPr id="66" name="AutoShape 3"/>
          <p:cNvSpPr>
            <a:spLocks noChangeArrowheads="1"/>
          </p:cNvSpPr>
          <p:nvPr/>
        </p:nvSpPr>
        <p:spPr bwMode="auto">
          <a:xfrm>
            <a:off x="5038570" y="2132856"/>
            <a:ext cx="1919713" cy="288032"/>
          </a:xfrm>
          <a:prstGeom prst="flowChartProcess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Right">
              <a:rot lat="212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fr-FR"/>
          </a:p>
        </p:txBody>
      </p:sp>
      <p:cxnSp>
        <p:nvCxnSpPr>
          <p:cNvPr id="67" name="Connecteur droit avec flèche 66"/>
          <p:cNvCxnSpPr/>
          <p:nvPr/>
        </p:nvCxnSpPr>
        <p:spPr>
          <a:xfrm>
            <a:off x="4942585" y="2492896"/>
            <a:ext cx="201569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 flipV="1">
            <a:off x="7054269" y="2276872"/>
            <a:ext cx="287957" cy="2160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/>
          <p:cNvSpPr txBox="1"/>
          <p:nvPr/>
        </p:nvSpPr>
        <p:spPr>
          <a:xfrm>
            <a:off x="5326527" y="2492896"/>
            <a:ext cx="115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6mm</a:t>
            </a:r>
            <a:endParaRPr lang="fr-FR" dirty="0"/>
          </a:p>
        </p:txBody>
      </p:sp>
      <p:sp>
        <p:nvSpPr>
          <p:cNvPr id="70" name="ZoneTexte 69"/>
          <p:cNvSpPr txBox="1"/>
          <p:nvPr/>
        </p:nvSpPr>
        <p:spPr>
          <a:xfrm>
            <a:off x="7726169" y="1340768"/>
            <a:ext cx="115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6mm</a:t>
            </a:r>
            <a:endParaRPr lang="fr-FR" dirty="0"/>
          </a:p>
        </p:txBody>
      </p:sp>
      <p:pic>
        <p:nvPicPr>
          <p:cNvPr id="54" name="Image 53" descr="DSCN6960.JPG"/>
          <p:cNvPicPr/>
          <p:nvPr/>
        </p:nvPicPr>
        <p:blipFill>
          <a:blip r:embed="rId3" cstate="print"/>
          <a:srcRect l="25853" r="20261" b="28409"/>
          <a:stretch>
            <a:fillRect/>
          </a:stretch>
        </p:blipFill>
        <p:spPr>
          <a:xfrm>
            <a:off x="8997794" y="1124744"/>
            <a:ext cx="2015699" cy="1184523"/>
          </a:xfrm>
          <a:prstGeom prst="rect">
            <a:avLst/>
          </a:prstGeom>
        </p:spPr>
      </p:pic>
      <p:cxnSp>
        <p:nvCxnSpPr>
          <p:cNvPr id="74" name="Connecteur droit avec flèche 73"/>
          <p:cNvCxnSpPr/>
          <p:nvPr/>
        </p:nvCxnSpPr>
        <p:spPr>
          <a:xfrm>
            <a:off x="5326527" y="1124744"/>
            <a:ext cx="0" cy="2880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75"/>
          <p:cNvSpPr txBox="1"/>
          <p:nvPr/>
        </p:nvSpPr>
        <p:spPr>
          <a:xfrm>
            <a:off x="4078714" y="1052736"/>
            <a:ext cx="134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260 </a:t>
            </a:r>
            <a:r>
              <a:rPr lang="fr-FR" dirty="0" smtClean="0">
                <a:latin typeface="Times New Roman"/>
                <a:cs typeface="Times New Roman"/>
              </a:rPr>
              <a:t>µm</a:t>
            </a:r>
            <a:endParaRPr lang="fr-FR" dirty="0"/>
          </a:p>
        </p:txBody>
      </p:sp>
      <p:sp>
        <p:nvSpPr>
          <p:cNvPr id="79" name="ZoneTexte 78"/>
          <p:cNvSpPr txBox="1"/>
          <p:nvPr/>
        </p:nvSpPr>
        <p:spPr>
          <a:xfrm>
            <a:off x="4846599" y="2060848"/>
            <a:ext cx="5759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sym typeface="Symbol"/>
              </a:rPr>
              <a:t>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5326527" y="1052736"/>
            <a:ext cx="5759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sym typeface="Symbol"/>
              </a:rPr>
              <a:t>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6574341" y="3356992"/>
            <a:ext cx="5759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sym typeface="Symbol"/>
              </a:rPr>
              <a:t>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cxnSp>
        <p:nvCxnSpPr>
          <p:cNvPr id="84" name="Connecteur droit avec flèche 83"/>
          <p:cNvCxnSpPr/>
          <p:nvPr/>
        </p:nvCxnSpPr>
        <p:spPr>
          <a:xfrm>
            <a:off x="4846599" y="2060848"/>
            <a:ext cx="0" cy="3600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ZoneTexte 87"/>
          <p:cNvSpPr txBox="1"/>
          <p:nvPr/>
        </p:nvSpPr>
        <p:spPr>
          <a:xfrm>
            <a:off x="3598785" y="2060848"/>
            <a:ext cx="134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500 </a:t>
            </a:r>
            <a:r>
              <a:rPr lang="fr-FR" dirty="0" smtClean="0">
                <a:latin typeface="Times New Roman"/>
                <a:cs typeface="Times New Roman"/>
              </a:rPr>
              <a:t>µm</a:t>
            </a:r>
            <a:endParaRPr lang="fr-FR" dirty="0"/>
          </a:p>
        </p:txBody>
      </p:sp>
      <p:sp>
        <p:nvSpPr>
          <p:cNvPr id="89" name="ZoneTexte 88"/>
          <p:cNvSpPr txBox="1"/>
          <p:nvPr/>
        </p:nvSpPr>
        <p:spPr>
          <a:xfrm>
            <a:off x="5326527" y="3356992"/>
            <a:ext cx="134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790 </a:t>
            </a:r>
            <a:r>
              <a:rPr lang="fr-FR" dirty="0" smtClean="0">
                <a:latin typeface="Times New Roman"/>
                <a:cs typeface="Times New Roman"/>
              </a:rPr>
              <a:t>µm</a:t>
            </a:r>
            <a:endParaRPr lang="fr-FR" dirty="0"/>
          </a:p>
        </p:txBody>
      </p:sp>
      <p:cxnSp>
        <p:nvCxnSpPr>
          <p:cNvPr id="91" name="Connecteur droit avec flèche 90"/>
          <p:cNvCxnSpPr/>
          <p:nvPr/>
        </p:nvCxnSpPr>
        <p:spPr>
          <a:xfrm>
            <a:off x="6574341" y="3284984"/>
            <a:ext cx="0" cy="4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7054269" y="3356992"/>
            <a:ext cx="13911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10</a:t>
            </a:r>
            <a:r>
              <a:rPr lang="fr-FR" baseline="30000" dirty="0" smtClean="0"/>
              <a:t>12</a:t>
            </a:r>
            <a:r>
              <a:rPr lang="fr-FR" dirty="0" smtClean="0"/>
              <a:t> cm</a:t>
            </a:r>
            <a:r>
              <a:rPr lang="fr-FR" baseline="30000" dirty="0" smtClean="0"/>
              <a:t>-3</a:t>
            </a:r>
            <a:endParaRPr lang="fr-FR" dirty="0"/>
          </a:p>
        </p:txBody>
      </p:sp>
      <p:pic>
        <p:nvPicPr>
          <p:cNvPr id="61" name="Image 34" descr="DSCN0748"/>
          <p:cNvPicPr/>
          <p:nvPr/>
        </p:nvPicPr>
        <p:blipFill>
          <a:blip r:embed="rId4" cstate="print"/>
          <a:srcRect l="12044" t="45998" r="74189" b="32562"/>
          <a:stretch>
            <a:fillRect/>
          </a:stretch>
        </p:blipFill>
        <p:spPr bwMode="auto">
          <a:xfrm rot="5400000">
            <a:off x="8762247" y="4509120"/>
            <a:ext cx="129614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ZoneTexte 35"/>
          <p:cNvSpPr txBox="1"/>
          <p:nvPr/>
        </p:nvSpPr>
        <p:spPr>
          <a:xfrm>
            <a:off x="7178072" y="5805263"/>
            <a:ext cx="68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6mm</a:t>
            </a:r>
            <a:endParaRPr lang="fr-FR" dirty="0"/>
          </a:p>
        </p:txBody>
      </p:sp>
      <p:sp>
        <p:nvSpPr>
          <p:cNvPr id="73" name="AutoShape 4"/>
          <p:cNvSpPr>
            <a:spLocks noChangeArrowheads="1"/>
          </p:cNvSpPr>
          <p:nvPr/>
        </p:nvSpPr>
        <p:spPr bwMode="auto">
          <a:xfrm>
            <a:off x="4081728" y="5373215"/>
            <a:ext cx="3024336" cy="504056"/>
          </a:xfrm>
          <a:prstGeom prst="flowChartProcess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Right">
              <a:rot lat="212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endParaRPr lang="fr-FR"/>
          </a:p>
        </p:txBody>
      </p:sp>
      <p:grpSp>
        <p:nvGrpSpPr>
          <p:cNvPr id="75" name="Group 5"/>
          <p:cNvGrpSpPr>
            <a:grpSpLocks/>
          </p:cNvGrpSpPr>
          <p:nvPr/>
        </p:nvGrpSpPr>
        <p:grpSpPr bwMode="auto">
          <a:xfrm>
            <a:off x="8762248" y="5301207"/>
            <a:ext cx="1277937" cy="225425"/>
            <a:chOff x="4978" y="9424"/>
            <a:chExt cx="2012" cy="356"/>
          </a:xfrm>
        </p:grpSpPr>
        <p:sp>
          <p:nvSpPr>
            <p:cNvPr id="77" name="Text Box 6"/>
            <p:cNvSpPr txBox="1">
              <a:spLocks noChangeArrowheads="1"/>
            </p:cNvSpPr>
            <p:nvPr/>
          </p:nvSpPr>
          <p:spPr bwMode="auto">
            <a:xfrm>
              <a:off x="4978" y="9424"/>
              <a:ext cx="632" cy="35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N+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 Box 7"/>
            <p:cNvSpPr txBox="1">
              <a:spLocks noChangeArrowheads="1"/>
            </p:cNvSpPr>
            <p:nvPr/>
          </p:nvSpPr>
          <p:spPr bwMode="auto">
            <a:xfrm>
              <a:off x="5685" y="9424"/>
              <a:ext cx="632" cy="35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2-P+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Text Box 8"/>
            <p:cNvSpPr txBox="1">
              <a:spLocks noChangeArrowheads="1"/>
            </p:cNvSpPr>
            <p:nvPr/>
          </p:nvSpPr>
          <p:spPr bwMode="auto">
            <a:xfrm>
              <a:off x="6358" y="9424"/>
              <a:ext cx="632" cy="35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1-P+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6" name="ZoneTexte 41"/>
          <p:cNvSpPr txBox="1"/>
          <p:nvPr/>
        </p:nvSpPr>
        <p:spPr>
          <a:xfrm>
            <a:off x="5059688" y="609329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6mm</a:t>
            </a:r>
            <a:endParaRPr lang="fr-FR" dirty="0"/>
          </a:p>
        </p:txBody>
      </p:sp>
      <p:cxnSp>
        <p:nvCxnSpPr>
          <p:cNvPr id="90" name="Connecteur droit 42"/>
          <p:cNvCxnSpPr/>
          <p:nvPr/>
        </p:nvCxnSpPr>
        <p:spPr>
          <a:xfrm>
            <a:off x="4369760" y="5589239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43"/>
          <p:cNvCxnSpPr/>
          <p:nvPr/>
        </p:nvCxnSpPr>
        <p:spPr>
          <a:xfrm>
            <a:off x="5305864" y="5517231"/>
            <a:ext cx="6480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44"/>
          <p:cNvCxnSpPr/>
          <p:nvPr/>
        </p:nvCxnSpPr>
        <p:spPr>
          <a:xfrm>
            <a:off x="6241968" y="5445223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45"/>
          <p:cNvCxnSpPr/>
          <p:nvPr/>
        </p:nvCxnSpPr>
        <p:spPr>
          <a:xfrm>
            <a:off x="4153736" y="5949279"/>
            <a:ext cx="288032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46"/>
          <p:cNvCxnSpPr/>
          <p:nvPr/>
        </p:nvCxnSpPr>
        <p:spPr>
          <a:xfrm flipV="1">
            <a:off x="7106064" y="5661247"/>
            <a:ext cx="288032" cy="2880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47"/>
          <p:cNvCxnSpPr/>
          <p:nvPr/>
        </p:nvCxnSpPr>
        <p:spPr>
          <a:xfrm>
            <a:off x="4585784" y="4941167"/>
            <a:ext cx="0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48"/>
          <p:cNvCxnSpPr>
            <a:endCxn id="73" idx="0"/>
          </p:cNvCxnSpPr>
          <p:nvPr/>
        </p:nvCxnSpPr>
        <p:spPr>
          <a:xfrm>
            <a:off x="5593896" y="4941167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49"/>
          <p:cNvCxnSpPr/>
          <p:nvPr/>
        </p:nvCxnSpPr>
        <p:spPr>
          <a:xfrm>
            <a:off x="6674016" y="4941167"/>
            <a:ext cx="0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ZoneTexte 50"/>
          <p:cNvSpPr txBox="1"/>
          <p:nvPr/>
        </p:nvSpPr>
        <p:spPr>
          <a:xfrm>
            <a:off x="3649680" y="436510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N+ (1</a:t>
            </a:r>
            <a:r>
              <a:rPr lang="fr-FR" dirty="0" smtClean="0">
                <a:latin typeface="Times New Roman"/>
                <a:cs typeface="Times New Roman"/>
              </a:rPr>
              <a:t>µ</a:t>
            </a:r>
            <a:r>
              <a:rPr lang="fr-FR" dirty="0" smtClean="0"/>
              <a:t>m) </a:t>
            </a:r>
          </a:p>
          <a:p>
            <a:r>
              <a:rPr lang="fr-FR" dirty="0" smtClean="0"/>
              <a:t>     c= 10</a:t>
            </a:r>
            <a:r>
              <a:rPr lang="fr-FR" baseline="30000" dirty="0" smtClean="0"/>
              <a:t>19</a:t>
            </a:r>
            <a:r>
              <a:rPr lang="fr-FR" dirty="0" smtClean="0"/>
              <a:t>cm</a:t>
            </a:r>
            <a:r>
              <a:rPr lang="fr-FR" baseline="30000" dirty="0" smtClean="0"/>
              <a:t>-3</a:t>
            </a:r>
            <a:endParaRPr lang="fr-FR" dirty="0"/>
          </a:p>
        </p:txBody>
      </p:sp>
      <p:sp>
        <p:nvSpPr>
          <p:cNvPr id="103" name="ZoneTexte 51"/>
          <p:cNvSpPr txBox="1"/>
          <p:nvPr/>
        </p:nvSpPr>
        <p:spPr>
          <a:xfrm>
            <a:off x="4873816" y="436510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P+ (500nm) </a:t>
            </a:r>
          </a:p>
          <a:p>
            <a:r>
              <a:rPr lang="fr-FR" dirty="0" smtClean="0"/>
              <a:t>     c= 10</a:t>
            </a:r>
            <a:r>
              <a:rPr lang="fr-FR" baseline="30000" dirty="0" smtClean="0"/>
              <a:t>17</a:t>
            </a:r>
            <a:r>
              <a:rPr lang="fr-FR" dirty="0" smtClean="0"/>
              <a:t>cm</a:t>
            </a:r>
            <a:r>
              <a:rPr lang="fr-FR" baseline="30000" dirty="0" smtClean="0"/>
              <a:t>-3</a:t>
            </a:r>
            <a:endParaRPr lang="fr-FR" dirty="0"/>
          </a:p>
        </p:txBody>
      </p:sp>
      <p:sp>
        <p:nvSpPr>
          <p:cNvPr id="104" name="ZoneTexte 52"/>
          <p:cNvSpPr txBox="1"/>
          <p:nvPr/>
        </p:nvSpPr>
        <p:spPr>
          <a:xfrm>
            <a:off x="6313976" y="436510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 P+ (300nm) </a:t>
            </a:r>
          </a:p>
          <a:p>
            <a:r>
              <a:rPr lang="fr-FR" dirty="0" smtClean="0"/>
              <a:t>     c= 10</a:t>
            </a:r>
            <a:r>
              <a:rPr lang="fr-FR" baseline="30000" dirty="0" smtClean="0"/>
              <a:t>17</a:t>
            </a:r>
            <a:r>
              <a:rPr lang="fr-FR" dirty="0" smtClean="0"/>
              <a:t>cm</a:t>
            </a:r>
            <a:r>
              <a:rPr lang="fr-FR" baseline="30000" dirty="0" smtClean="0"/>
              <a:t>-3</a:t>
            </a:r>
            <a:endParaRPr lang="fr-FR" dirty="0"/>
          </a:p>
        </p:txBody>
      </p:sp>
      <p:sp>
        <p:nvSpPr>
          <p:cNvPr id="105" name="ZoneTexte 81"/>
          <p:cNvSpPr txBox="1"/>
          <p:nvPr/>
        </p:nvSpPr>
        <p:spPr>
          <a:xfrm>
            <a:off x="3937712" y="5445223"/>
            <a:ext cx="4320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sym typeface="Symbol"/>
              </a:rPr>
              <a:t>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cxnSp>
        <p:nvCxnSpPr>
          <p:cNvPr id="107" name="Connecteur droit avec flèche 92"/>
          <p:cNvCxnSpPr/>
          <p:nvPr/>
        </p:nvCxnSpPr>
        <p:spPr>
          <a:xfrm>
            <a:off x="3865704" y="5301207"/>
            <a:ext cx="0" cy="5760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ZoneTexte 93"/>
          <p:cNvSpPr txBox="1"/>
          <p:nvPr/>
        </p:nvSpPr>
        <p:spPr>
          <a:xfrm>
            <a:off x="2929600" y="537321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380</a:t>
            </a:r>
            <a:r>
              <a:rPr lang="fr-FR" dirty="0" smtClean="0">
                <a:latin typeface="Times New Roman"/>
                <a:cs typeface="Times New Roman"/>
              </a:rPr>
              <a:t>µm</a:t>
            </a:r>
            <a:endParaRPr lang="fr-FR" dirty="0"/>
          </a:p>
        </p:txBody>
      </p:sp>
      <p:sp>
        <p:nvSpPr>
          <p:cNvPr id="109" name="ZoneTexte 61"/>
          <p:cNvSpPr txBox="1"/>
          <p:nvPr/>
        </p:nvSpPr>
        <p:spPr>
          <a:xfrm>
            <a:off x="5017832" y="5589239"/>
            <a:ext cx="10436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10</a:t>
            </a:r>
            <a:r>
              <a:rPr lang="fr-FR" baseline="30000" dirty="0" smtClean="0"/>
              <a:t>12</a:t>
            </a:r>
            <a:r>
              <a:rPr lang="fr-FR" dirty="0" smtClean="0"/>
              <a:t> cm</a:t>
            </a:r>
            <a:r>
              <a:rPr lang="fr-FR" baseline="30000" dirty="0" smtClean="0"/>
              <a:t>-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C078-0D38-427C-9577-850F6EC6B694}" type="datetime1">
              <a:rPr lang="fr-FR" smtClean="0"/>
              <a:t>23/05/2013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5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8686801" cy="1066800"/>
          </a:xfrm>
        </p:spPr>
        <p:txBody>
          <a:bodyPr/>
          <a:lstStyle/>
          <a:p>
            <a:r>
              <a:rPr lang="en-US" dirty="0" smtClean="0"/>
              <a:t>Upgrade phases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912812" y="1371600"/>
                <a:ext cx="9448800" cy="4724400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sz="2500" dirty="0" smtClean="0">
                    <a:latin typeface="+mj-lt"/>
                  </a:rPr>
                  <a:t>To cope with luminosity upgrade :</a:t>
                </a:r>
              </a:p>
              <a:p>
                <a:r>
                  <a:rPr lang="en-US" sz="2500" dirty="0" smtClean="0">
                    <a:latin typeface="+mj-lt"/>
                  </a:rPr>
                  <a:t>Insertion of an additional layer between new beam pipe and present innermost layer </a:t>
                </a:r>
              </a:p>
              <a:p>
                <a:r>
                  <a:rPr lang="en-US" sz="2500" dirty="0" smtClean="0">
                    <a:latin typeface="+mj-lt"/>
                  </a:rPr>
                  <a:t>Radius : ~3.5 mm (area 0.2 m</a:t>
                </a:r>
                <a:r>
                  <a:rPr lang="en-US" sz="2500" baseline="30000" dirty="0" smtClean="0">
                    <a:latin typeface="+mj-lt"/>
                  </a:rPr>
                  <a:t>2</a:t>
                </a:r>
                <a:r>
                  <a:rPr lang="en-US" sz="2500" dirty="0" smtClean="0">
                    <a:latin typeface="+mj-lt"/>
                  </a:rPr>
                  <a:t>)</a:t>
                </a:r>
              </a:p>
              <a:p>
                <a:r>
                  <a:rPr lang="en-US" sz="2500" dirty="0" smtClean="0">
                    <a:latin typeface="+mj-lt"/>
                  </a:rPr>
                  <a:t>Energy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500" i="1" smtClean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fr-FR" sz="25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rad>
                    <m:r>
                      <a:rPr lang="fr-FR" sz="2500" b="0" i="1" smtClean="0">
                        <a:latin typeface="Cambria Math"/>
                        <a:ea typeface="Cambria Math"/>
                      </a:rPr>
                      <m:t>=13−14 </m:t>
                    </m:r>
                    <m:r>
                      <a:rPr lang="fr-FR" sz="2500" b="0" i="1" smtClean="0">
                        <a:latin typeface="Cambria Math"/>
                        <a:ea typeface="Cambria Math"/>
                      </a:rPr>
                      <m:t>𝑇𝑒𝑉</m:t>
                    </m:r>
                    <m:r>
                      <a:rPr lang="fr-FR" sz="25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fr-FR" sz="2500" b="0" i="1" smtClean="0">
                        <a:latin typeface="Cambria Math"/>
                        <a:ea typeface="Cambria Math"/>
                      </a:rPr>
                      <m:t>𝑏𝑢𝑛𝑐h</m:t>
                    </m:r>
                    <m:r>
                      <a:rPr lang="fr-FR" sz="25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fr-FR" sz="2500" b="0" i="1" smtClean="0">
                        <a:latin typeface="Cambria Math"/>
                        <a:ea typeface="Cambria Math"/>
                      </a:rPr>
                      <m:t>𝑠𝑝𝑎𝑐𝑖𝑛𝑔</m:t>
                    </m:r>
                    <m:r>
                      <a:rPr lang="fr-FR" sz="2500" b="0" i="1" smtClean="0">
                        <a:latin typeface="Cambria Math"/>
                        <a:ea typeface="Cambria Math"/>
                      </a:rPr>
                      <m:t> 25 </m:t>
                    </m:r>
                    <m:r>
                      <a:rPr lang="fr-FR" sz="2500" b="0" i="1" smtClean="0">
                        <a:latin typeface="Cambria Math"/>
                        <a:ea typeface="Cambria Math"/>
                      </a:rPr>
                      <m:t>𝑛𝑠</m:t>
                    </m:r>
                  </m:oMath>
                </a14:m>
                <a:endParaRPr lang="en-US" sz="2500" dirty="0" smtClean="0">
                  <a:latin typeface="+mj-lt"/>
                </a:endParaRPr>
              </a:p>
              <a:p>
                <a:r>
                  <a:rPr lang="en-US" sz="2500" dirty="0" smtClean="0">
                    <a:latin typeface="+mj-lt"/>
                  </a:rPr>
                  <a:t>Expected </a:t>
                </a:r>
                <a:r>
                  <a:rPr lang="en-US" sz="2500" dirty="0" err="1" smtClean="0">
                    <a:latin typeface="+mj-lt"/>
                  </a:rPr>
                  <a:t>fluence</a:t>
                </a:r>
                <a:r>
                  <a:rPr lang="en-US" sz="2500" dirty="0" smtClean="0">
                    <a:latin typeface="+mj-lt"/>
                  </a:rPr>
                  <a:t>: L= 3-4 10</a:t>
                </a:r>
                <a:r>
                  <a:rPr lang="en-US" sz="2500" baseline="30000" dirty="0" smtClean="0">
                    <a:latin typeface="+mj-lt"/>
                  </a:rPr>
                  <a:t>15</a:t>
                </a:r>
                <a:r>
                  <a:rPr lang="en-US" sz="2500" dirty="0" smtClean="0">
                    <a:latin typeface="+mj-lt"/>
                  </a:rPr>
                  <a:t> </a:t>
                </a:r>
                <a:r>
                  <a:rPr lang="en-US" sz="2500" dirty="0" err="1" smtClean="0">
                    <a:latin typeface="+mj-lt"/>
                  </a:rPr>
                  <a:t>neq</a:t>
                </a:r>
                <a:r>
                  <a:rPr lang="en-US" sz="2500" dirty="0" smtClean="0">
                    <a:latin typeface="+mj-lt"/>
                  </a:rPr>
                  <a:t>/cm</a:t>
                </a:r>
                <a:r>
                  <a:rPr lang="en-US" sz="2500" baseline="30000" dirty="0" smtClean="0">
                    <a:latin typeface="+mj-lt"/>
                  </a:rPr>
                  <a:t>2</a:t>
                </a:r>
                <a:r>
                  <a:rPr lang="en-US" sz="2500" dirty="0" smtClean="0">
                    <a:latin typeface="+mj-lt"/>
                  </a:rPr>
                  <a:t> (for 1000 fb</a:t>
                </a:r>
                <a:r>
                  <a:rPr lang="en-US" sz="2500" baseline="30000" dirty="0" smtClean="0">
                    <a:latin typeface="+mj-lt"/>
                  </a:rPr>
                  <a:t>-1</a:t>
                </a:r>
                <a:r>
                  <a:rPr lang="en-US" sz="2500" dirty="0" smtClean="0">
                    <a:latin typeface="+mj-lt"/>
                  </a:rPr>
                  <a:t>)</a:t>
                </a:r>
              </a:p>
              <a:p>
                <a:r>
                  <a:rPr lang="en-US" sz="2500" dirty="0" smtClean="0">
                    <a:latin typeface="+mj-lt"/>
                  </a:rPr>
                  <a:t>65 nm Technology readout chip : FEI4</a:t>
                </a:r>
              </a:p>
              <a:p>
                <a:endParaRPr lang="en-US" sz="2500" dirty="0">
                  <a:latin typeface="+mj-lt"/>
                </a:endParaRPr>
              </a:p>
              <a:p>
                <a:r>
                  <a:rPr lang="en-US" sz="2500" dirty="0" smtClean="0">
                    <a:latin typeface="+mj-lt"/>
                  </a:rPr>
                  <a:t>LHC Phase 1 : Energy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fr-FR" sz="2500" b="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rad>
                    <m:r>
                      <a:rPr lang="fr-FR" sz="2500" b="0" i="1">
                        <a:latin typeface="Cambria Math"/>
                        <a:ea typeface="Cambria Math"/>
                      </a:rPr>
                      <m:t>=14 </m:t>
                    </m:r>
                    <m:r>
                      <a:rPr lang="fr-FR" sz="2500" b="0" i="1">
                        <a:latin typeface="Cambria Math"/>
                        <a:ea typeface="Cambria Math"/>
                      </a:rPr>
                      <m:t>𝑇𝑒𝑉</m:t>
                    </m:r>
                    <m:r>
                      <a:rPr lang="fr-FR" sz="2500" b="0" i="1">
                        <a:latin typeface="Cambria Math"/>
                        <a:ea typeface="Cambria Math"/>
                      </a:rPr>
                      <m:t>, </m:t>
                    </m:r>
                    <m:r>
                      <a:rPr lang="fr-FR" sz="2500" b="0" i="1">
                        <a:latin typeface="Cambria Math"/>
                        <a:ea typeface="Cambria Math"/>
                      </a:rPr>
                      <m:t>𝑏𝑢𝑛𝑐h</m:t>
                    </m:r>
                    <m:r>
                      <a:rPr lang="fr-FR" sz="2500" b="0" i="1">
                        <a:latin typeface="Cambria Math"/>
                        <a:ea typeface="Cambria Math"/>
                      </a:rPr>
                      <m:t> </m:t>
                    </m:r>
                    <m:r>
                      <a:rPr lang="fr-FR" sz="2500" b="0" i="1">
                        <a:latin typeface="Cambria Math"/>
                        <a:ea typeface="Cambria Math"/>
                      </a:rPr>
                      <m:t>𝑠𝑝𝑎𝑐𝑖𝑛𝑔</m:t>
                    </m:r>
                    <m:r>
                      <a:rPr lang="fr-FR" sz="2500" b="0" i="1">
                        <a:latin typeface="Cambria Math"/>
                        <a:ea typeface="Cambria Math"/>
                      </a:rPr>
                      <m:t> 25 </m:t>
                    </m:r>
                    <m:r>
                      <a:rPr lang="fr-FR" sz="2500" b="0" i="1">
                        <a:latin typeface="Cambria Math"/>
                        <a:ea typeface="Cambria Math"/>
                      </a:rPr>
                      <m:t>𝑛𝑠</m:t>
                    </m:r>
                  </m:oMath>
                </a14:m>
                <a:r>
                  <a:rPr lang="en-US" sz="2500" dirty="0" smtClean="0">
                    <a:latin typeface="+mj-lt"/>
                  </a:rPr>
                  <a:t>, </a:t>
                </a:r>
                <a:r>
                  <a:rPr lang="en-US" sz="2500" dirty="0" err="1">
                    <a:latin typeface="+mj-lt"/>
                  </a:rPr>
                  <a:t>fluence</a:t>
                </a:r>
                <a:r>
                  <a:rPr lang="en-US" sz="2500" dirty="0" smtClean="0">
                    <a:latin typeface="+mj-lt"/>
                  </a:rPr>
                  <a:t>: L</a:t>
                </a:r>
                <a:r>
                  <a:rPr lang="en-US" sz="2500" dirty="0">
                    <a:latin typeface="+mj-lt"/>
                  </a:rPr>
                  <a:t>= </a:t>
                </a:r>
                <a:r>
                  <a:rPr lang="en-US" sz="2500" dirty="0" smtClean="0">
                    <a:latin typeface="+mj-lt"/>
                  </a:rPr>
                  <a:t>1 10</a:t>
                </a:r>
                <a:r>
                  <a:rPr lang="en-US" sz="2500" baseline="30000" dirty="0" smtClean="0">
                    <a:latin typeface="+mj-lt"/>
                  </a:rPr>
                  <a:t>34</a:t>
                </a:r>
                <a:r>
                  <a:rPr lang="en-US" sz="2500" dirty="0">
                    <a:latin typeface="+mj-lt"/>
                  </a:rPr>
                  <a:t> cm</a:t>
                </a:r>
                <a:r>
                  <a:rPr lang="en-US" sz="2500" baseline="30000" dirty="0">
                    <a:latin typeface="+mj-lt"/>
                  </a:rPr>
                  <a:t>-2</a:t>
                </a:r>
                <a:r>
                  <a:rPr lang="en-US" sz="2500" dirty="0">
                    <a:latin typeface="+mj-lt"/>
                  </a:rPr>
                  <a:t> s</a:t>
                </a:r>
                <a:r>
                  <a:rPr lang="en-US" sz="2500" baseline="30000" dirty="0">
                    <a:latin typeface="+mj-lt"/>
                  </a:rPr>
                  <a:t>-1</a:t>
                </a:r>
                <a:endParaRPr lang="en-US" sz="2500" dirty="0">
                  <a:latin typeface="+mj-lt"/>
                </a:endParaRPr>
              </a:p>
              <a:p>
                <a:r>
                  <a:rPr lang="en-US" sz="2500" dirty="0" smtClean="0">
                    <a:latin typeface="+mj-lt"/>
                  </a:rPr>
                  <a:t>to 2018 : Injector and LHC Phase 1 upgrade to full luminosity</a:t>
                </a:r>
              </a:p>
              <a:p>
                <a:r>
                  <a:rPr lang="en-US" sz="2500" dirty="0" smtClean="0">
                    <a:latin typeface="+mj-lt"/>
                  </a:rPr>
                  <a:t>LHC Phase 2) luminosity upgrade 2-3 </a:t>
                </a:r>
                <a:r>
                  <a:rPr lang="en-US" sz="2500" dirty="0">
                    <a:latin typeface="+mj-lt"/>
                  </a:rPr>
                  <a:t>x10 </a:t>
                </a:r>
                <a:r>
                  <a:rPr lang="en-US" sz="2500" baseline="30000" dirty="0">
                    <a:latin typeface="+mj-lt"/>
                  </a:rPr>
                  <a:t>34</a:t>
                </a:r>
                <a:r>
                  <a:rPr lang="en-US" sz="2500" dirty="0">
                    <a:latin typeface="+mj-lt"/>
                  </a:rPr>
                  <a:t> cm</a:t>
                </a:r>
                <a:r>
                  <a:rPr lang="en-US" sz="2500" baseline="30000" dirty="0">
                    <a:latin typeface="+mj-lt"/>
                  </a:rPr>
                  <a:t>-2</a:t>
                </a:r>
                <a:r>
                  <a:rPr lang="en-US" sz="2500" dirty="0">
                    <a:latin typeface="+mj-lt"/>
                  </a:rPr>
                  <a:t> </a:t>
                </a:r>
                <a:r>
                  <a:rPr lang="en-US" sz="2500" dirty="0" smtClean="0">
                    <a:latin typeface="+mj-lt"/>
                  </a:rPr>
                  <a:t>s</a:t>
                </a:r>
                <a:r>
                  <a:rPr lang="en-US" sz="2500" baseline="30000" dirty="0" smtClean="0">
                    <a:latin typeface="+mj-lt"/>
                  </a:rPr>
                  <a:t>-1</a:t>
                </a:r>
              </a:p>
              <a:p>
                <a:r>
                  <a:rPr lang="en-US" sz="2500" dirty="0" smtClean="0">
                    <a:latin typeface="+mj-lt"/>
                  </a:rPr>
                  <a:t>Year 2022 : HL-LHC Accelerator upgrade and full new silicon tracker </a:t>
                </a:r>
              </a:p>
              <a:p>
                <a:r>
                  <a:rPr lang="en-US" sz="2500" dirty="0" smtClean="0">
                    <a:latin typeface="+mj-lt"/>
                  </a:rPr>
                  <a:t>Expected integrated </a:t>
                </a:r>
                <a:r>
                  <a:rPr lang="en-US" sz="2500" dirty="0" err="1" smtClean="0">
                    <a:latin typeface="+mj-lt"/>
                  </a:rPr>
                  <a:t>fluence</a:t>
                </a:r>
                <a:r>
                  <a:rPr lang="en-US" sz="2500" dirty="0" smtClean="0">
                    <a:latin typeface="+mj-lt"/>
                  </a:rPr>
                  <a:t> ~ 1x10</a:t>
                </a:r>
                <a:r>
                  <a:rPr lang="en-US" sz="2500" baseline="30000" dirty="0" smtClean="0">
                    <a:latin typeface="+mj-lt"/>
                  </a:rPr>
                  <a:t>16</a:t>
                </a:r>
                <a:r>
                  <a:rPr lang="en-US" sz="2500" dirty="0" smtClean="0">
                    <a:latin typeface="+mj-lt"/>
                  </a:rPr>
                  <a:t> </a:t>
                </a:r>
                <a:r>
                  <a:rPr lang="en-US" sz="2500" dirty="0" err="1" smtClean="0">
                    <a:latin typeface="+mj-lt"/>
                  </a:rPr>
                  <a:t>neq</a:t>
                </a:r>
                <a:r>
                  <a:rPr lang="en-US" sz="2500" dirty="0" smtClean="0">
                    <a:latin typeface="+mj-lt"/>
                  </a:rPr>
                  <a:t>/cm</a:t>
                </a:r>
                <a:r>
                  <a:rPr lang="en-US" sz="2500" baseline="30000" dirty="0" smtClean="0">
                    <a:latin typeface="+mj-lt"/>
                  </a:rPr>
                  <a:t>2</a:t>
                </a:r>
                <a:r>
                  <a:rPr lang="en-US" sz="2500" dirty="0" smtClean="0">
                    <a:latin typeface="+mj-lt"/>
                  </a:rPr>
                  <a:t>,</a:t>
                </a:r>
                <a:r>
                  <a:rPr lang="en-US" sz="2500" dirty="0">
                    <a:latin typeface="+mj-lt"/>
                  </a:rPr>
                  <a:t> </a:t>
                </a:r>
                <a:r>
                  <a:rPr lang="en-US" sz="2500" dirty="0" err="1">
                    <a:latin typeface="+mj-lt"/>
                  </a:rPr>
                  <a:t>fluence:L</a:t>
                </a:r>
                <a:r>
                  <a:rPr lang="en-US" sz="2500" dirty="0">
                    <a:latin typeface="+mj-lt"/>
                  </a:rPr>
                  <a:t>= 3-4 10</a:t>
                </a:r>
                <a:r>
                  <a:rPr lang="en-US" sz="2500" baseline="30000" dirty="0">
                    <a:latin typeface="+mj-lt"/>
                  </a:rPr>
                  <a:t>15</a:t>
                </a:r>
                <a:r>
                  <a:rPr lang="en-US" sz="2500" dirty="0">
                    <a:latin typeface="+mj-lt"/>
                  </a:rPr>
                  <a:t> </a:t>
                </a:r>
                <a:r>
                  <a:rPr lang="en-US" sz="2500" dirty="0" err="1">
                    <a:latin typeface="+mj-lt"/>
                  </a:rPr>
                  <a:t>neq</a:t>
                </a:r>
                <a:r>
                  <a:rPr lang="en-US" sz="2500" dirty="0">
                    <a:latin typeface="+mj-lt"/>
                  </a:rPr>
                  <a:t>/cm</a:t>
                </a:r>
                <a:r>
                  <a:rPr lang="en-US" sz="2500" baseline="30000" dirty="0">
                    <a:latin typeface="+mj-lt"/>
                  </a:rPr>
                  <a:t>2</a:t>
                </a:r>
                <a:r>
                  <a:rPr lang="en-US" sz="2500" dirty="0">
                    <a:latin typeface="+mj-lt"/>
                  </a:rPr>
                  <a:t> (for 1000 fb</a:t>
                </a:r>
                <a:r>
                  <a:rPr lang="en-US" sz="2500" baseline="30000" dirty="0">
                    <a:latin typeface="+mj-lt"/>
                  </a:rPr>
                  <a:t>-1</a:t>
                </a:r>
                <a:r>
                  <a:rPr lang="en-US" sz="2500" dirty="0">
                    <a:latin typeface="+mj-lt"/>
                  </a:rPr>
                  <a:t>)</a:t>
                </a:r>
              </a:p>
              <a:p>
                <a:endParaRPr lang="en-US" sz="2500" b="1" baseline="30000" dirty="0" smtClean="0">
                  <a:latin typeface="Baskerville Old Face" pitchFamily="18" charset="0"/>
                </a:endParaRPr>
              </a:p>
              <a:p>
                <a:pPr marL="45720" indent="0">
                  <a:buNone/>
                </a:pPr>
                <a:endParaRPr lang="en-US" b="1" dirty="0" smtClean="0">
                  <a:latin typeface="Baskerville Old Face" pitchFamily="18" charset="0"/>
                </a:endParaRPr>
              </a:p>
              <a:p>
                <a:pPr marL="45720" indent="0">
                  <a:buNone/>
                </a:pPr>
                <a:endParaRPr lang="en-US" dirty="0">
                  <a:latin typeface="Arial Narrow" pitchFamily="34" charset="0"/>
                </a:endParaRPr>
              </a:p>
              <a:p>
                <a:endParaRPr lang="en-US" dirty="0">
                  <a:latin typeface="Arial Narrow" pitchFamily="34" charset="0"/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2812" y="1371600"/>
                <a:ext cx="9448800" cy="4724400"/>
              </a:xfrm>
              <a:blipFill rotWithShape="1">
                <a:blip r:embed="rId2"/>
                <a:stretch>
                  <a:fillRect t="-1806" b="-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55C81-958D-4E75-A9AB-05AAAC35097D}" type="datetime1">
              <a:rPr lang="fr-FR" smtClean="0"/>
              <a:t>23/05/2013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2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23230" y="548680"/>
            <a:ext cx="11071516" cy="50632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ndalus" pitchFamily="18" charset="-78"/>
                <a:cs typeface="Andalus" pitchFamily="18" charset="-78"/>
              </a:rPr>
              <a:t>ATLAS planned </a:t>
            </a:r>
            <a:r>
              <a:rPr lang="en-US" sz="3600" dirty="0">
                <a:latin typeface="Andalus" pitchFamily="18" charset="-78"/>
                <a:cs typeface="Andalus" pitchFamily="18" charset="-78"/>
              </a:rPr>
              <a:t>upgrades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529662"/>
              </p:ext>
            </p:extLst>
          </p:nvPr>
        </p:nvGraphicFramePr>
        <p:xfrm>
          <a:off x="815201" y="1052736"/>
          <a:ext cx="10942365" cy="5472608"/>
        </p:xfrm>
        <a:graphic>
          <a:graphicData uri="http://schemas.openxmlformats.org/drawingml/2006/table">
            <a:tbl>
              <a:tblPr/>
              <a:tblGrid>
                <a:gridCol w="2661941"/>
                <a:gridCol w="4632969"/>
                <a:gridCol w="3647455"/>
              </a:tblGrid>
              <a:tr h="3788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Element</a:t>
                      </a: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Phase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0&amp;1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(now through LS2)</a:t>
                      </a: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Phase2 (after LS2)</a:t>
                      </a: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41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Tracking</a:t>
                      </a: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barrel pixel layer (IBL), new pixels services (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nSQP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)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sym typeface="Wingdings" charset="0"/>
                        </a:rPr>
                        <a:t>, New evaporative cooling plant,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sym typeface="Wingdings" charset="0"/>
                        </a:rPr>
                        <a:t>CO2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sym typeface="Wingdings" charset="0"/>
                        </a:rPr>
                        <a:t>cooling plant for IBL, FTK level 1+ tracking.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  <a:sym typeface="Wingdings" charset="0"/>
                        </a:rPr>
                        <a:t>New tracking detector at 220 m (AFP)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Major revision,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new Inner Detector,  including possible LVL1 trigger capability + all new services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</a:tr>
              <a:tr h="1228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Calorimetry</a:t>
                      </a: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Change all power suppliers, New LVL1 trigger electronics LAr. Additional better trigger capability for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muons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in the Hadron Tiles calorimeter.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New Front and back-end electronics, including trigger.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New Forward calorimeter if proven necessary. Fix LAr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hadronic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 cold electronics if necessary.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</a:tr>
              <a:tr h="889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Muon  System</a:t>
                      </a: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Install EE-chambers staged. Add additional chambers in key positions inside the barrel. Sharpen LVL1 muon trigger. New muon small wheels.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Increase trigger capability in the big wheels, add additional trigger inner layers in the barrel. New front-end electronics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</a:tr>
              <a:tr h="691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Trigger/DAQ</a:t>
                      </a: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New LVL1 trigger processors which make use of better detector granularity. Add a trigger level (FTK) between LVL1 and LVL2.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Major revision</a:t>
                      </a: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</a:tr>
              <a:tr h="1141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Common systems</a:t>
                      </a: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New forward pipes in Aluminum, new small radius Be beam pipe. More neutron shielding in the forward region and in between caverns.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UPS extension.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Consolidate cryogenics.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New TAS and forward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shielding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Major infrastructure consolidation, including safety systems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" charset="0"/>
                        <a:ea typeface="ＭＳ Ｐゴシック" charset="0"/>
                      </a:endParaRPr>
                    </a:p>
                  </a:txBody>
                  <a:tcPr marL="121888" marR="12188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BFE"/>
                    </a:solidFill>
                  </a:tcPr>
                </a:tc>
              </a:tr>
            </a:tbl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AAA11-1045-45AD-842F-AC64D50277F7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Journees de prospective LAL/ Seillac 2012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7EDD-E969-45EF-B2E3-B0FE73EF841E}" type="datetime1">
              <a:rPr lang="fr-FR" smtClean="0"/>
              <a:t>23/05/2013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12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0"/>
            <a:ext cx="10969943" cy="620688"/>
          </a:xfrm>
        </p:spPr>
        <p:txBody>
          <a:bodyPr tIns="39840">
            <a:normAutofit/>
          </a:bodyPr>
          <a:lstStyle/>
          <a:p>
            <a:r>
              <a:rPr lang="en-US" dirty="0" smtClean="0">
                <a:latin typeface="Maiandra GD" pitchFamily="34" charset="0"/>
              </a:rPr>
              <a:t>Upgrade sequences</a:t>
            </a:r>
            <a:endParaRPr lang="en-US" dirty="0">
              <a:latin typeface="Maiandra G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EAE85-B4FB-5546-97E4-6D3878930C3B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90359" y="803267"/>
            <a:ext cx="10836103" cy="5714462"/>
            <a:chOff x="599281" y="885825"/>
            <a:chExt cx="9601200" cy="6301782"/>
          </a:xfrm>
        </p:grpSpPr>
        <p:grpSp>
          <p:nvGrpSpPr>
            <p:cNvPr id="5" name="Group 4"/>
            <p:cNvGrpSpPr/>
            <p:nvPr/>
          </p:nvGrpSpPr>
          <p:grpSpPr>
            <a:xfrm>
              <a:off x="599281" y="885825"/>
              <a:ext cx="9601200" cy="6301782"/>
              <a:chOff x="599281" y="885825"/>
              <a:chExt cx="9601200" cy="6301782"/>
            </a:xfrm>
          </p:grpSpPr>
          <p:pic>
            <p:nvPicPr>
              <p:cNvPr id="6" name="Picture 5" descr="Screen shot 2011-09-18 at 8.05.36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281" y="885825"/>
                <a:ext cx="9601200" cy="6301782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466681" y="5698093"/>
                <a:ext cx="914400" cy="407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?</a:t>
                </a:r>
                <a:r>
                  <a:rPr lang="en-US" dirty="0" smtClean="0">
                    <a:latin typeface="Helvetica"/>
                    <a:cs typeface="Helvetica"/>
                  </a:rPr>
                  <a:t>, IR</a:t>
                </a:r>
                <a:endParaRPr lang="en-US" dirty="0">
                  <a:latin typeface="Helvetica"/>
                  <a:cs typeface="Helvetica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714081" y="1724025"/>
                <a:ext cx="3048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672800" y="1793427"/>
                <a:ext cx="533400" cy="407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4x</a:t>
                </a:r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171281" y="49244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Times New Roman"/>
                  <a:cs typeface="Helvetica"/>
                </a:rPr>
                <a:t>, bunch spacing 25 ns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981279" y="2254448"/>
              <a:ext cx="12192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/>
                  <a:cs typeface="Helvetica"/>
                </a:rPr>
                <a:t>~20-25 fb</a:t>
              </a:r>
              <a:r>
                <a:rPr lang="en-US" sz="1200" baseline="30000" dirty="0">
                  <a:latin typeface="Helvetica"/>
                  <a:cs typeface="Helvetica"/>
                </a:rPr>
                <a:t>-1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81281" y="3975463"/>
              <a:ext cx="12192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/>
                  <a:cs typeface="Helvetica"/>
                </a:rPr>
                <a:t>~75-100 fb</a:t>
              </a:r>
              <a:r>
                <a:rPr lang="en-US" sz="1200" baseline="30000" dirty="0">
                  <a:latin typeface="Helvetica"/>
                  <a:cs typeface="Helvetica"/>
                </a:rPr>
                <a:t>-1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33681" y="5454847"/>
              <a:ext cx="10668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Helvetica"/>
                  <a:cs typeface="Helvetica"/>
                </a:rPr>
                <a:t>~350 fb</a:t>
              </a:r>
              <a:r>
                <a:rPr lang="en-US" sz="1200" baseline="30000" dirty="0">
                  <a:latin typeface="Helvetica"/>
                  <a:cs typeface="Helvetica"/>
                </a:rPr>
                <a:t>-1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52281" y="35528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Times New Roman"/>
                  <a:cs typeface="Times New Roman"/>
                </a:rPr>
                <a:t>, bunch spacing 25 ns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5681" y="1781115"/>
              <a:ext cx="25908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Times New Roman"/>
                  <a:cs typeface="Helvetica"/>
                </a:rPr>
                <a:t>, bunch spacing 50 ns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09481" y="2028825"/>
              <a:ext cx="762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75681" y="2619315"/>
              <a:ext cx="4648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Times New Roman"/>
                  <a:cs typeface="Times New Roman"/>
                </a:rPr>
                <a:t>Go to design energy, nominal luminosity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75681" y="4314826"/>
              <a:ext cx="6858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Times New Roman"/>
                  <a:cs typeface="Times New Roman"/>
                </a:rPr>
                <a:t>Injector and LHC </a:t>
              </a:r>
              <a:r>
                <a:rPr lang="en-US" sz="1700" b="1" dirty="0">
                  <a:latin typeface="Times New Roman"/>
                  <a:cs typeface="Times New Roman"/>
                </a:rPr>
                <a:t>Phase-1 upgrade </a:t>
              </a:r>
              <a:r>
                <a:rPr lang="en-US" sz="1700" dirty="0">
                  <a:latin typeface="Times New Roman"/>
                  <a:cs typeface="Times New Roman"/>
                </a:rPr>
                <a:t>to full design luminosity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75681" y="568642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latin typeface="Times New Roman"/>
                  <a:cs typeface="Times New Roman"/>
                </a:rPr>
                <a:t>HL-LHC </a:t>
              </a:r>
              <a:r>
                <a:rPr lang="en-US" sz="1700" b="1" dirty="0">
                  <a:latin typeface="Times New Roman"/>
                  <a:cs typeface="Times New Roman"/>
                </a:rPr>
                <a:t>Phase-2 upgrade</a:t>
              </a:r>
              <a:r>
                <a:rPr lang="en-US" sz="1700" dirty="0">
                  <a:latin typeface="Times New Roman"/>
                  <a:cs typeface="Times New Roman"/>
                </a:rPr>
                <a:t>, IR, crab cavities?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51881" y="650551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latin typeface="Times New Roman"/>
                  <a:cs typeface="Times New Roman"/>
                </a:rPr>
                <a:t>=</a:t>
              </a:r>
              <a:r>
                <a:rPr lang="en-US" sz="1700" dirty="0">
                  <a:latin typeface="Times New Roman"/>
                  <a:cs typeface="Times New Roman"/>
                </a:rPr>
                <a:t>14 TeV, L=5x10</a:t>
              </a:r>
              <a:r>
                <a:rPr lang="en-US" sz="1700" baseline="30000" dirty="0">
                  <a:latin typeface="Times New Roman"/>
                  <a:cs typeface="Times New Roman"/>
                </a:rPr>
                <a:t>34</a:t>
              </a:r>
              <a:r>
                <a:rPr lang="en-US" sz="1700" dirty="0">
                  <a:latin typeface="Times New Roman"/>
                  <a:cs typeface="Times New Roman"/>
                </a:rPr>
                <a:t> cm</a:t>
              </a:r>
              <a:r>
                <a:rPr lang="en-US" sz="1700" baseline="30000" dirty="0">
                  <a:latin typeface="Times New Roman"/>
                  <a:cs typeface="Times New Roman"/>
                </a:rPr>
                <a:t>-2 </a:t>
              </a:r>
              <a:r>
                <a:rPr lang="en-US" sz="1700" dirty="0">
                  <a:latin typeface="Times New Roman"/>
                  <a:cs typeface="Times New Roman"/>
                </a:rPr>
                <a:t>s</a:t>
              </a:r>
              <a:r>
                <a:rPr lang="en-US" sz="1700" baseline="30000" dirty="0">
                  <a:latin typeface="Times New Roman"/>
                  <a:cs typeface="Times New Roman"/>
                </a:rPr>
                <a:t>-1</a:t>
              </a:r>
              <a:r>
                <a:rPr lang="en-US" sz="1700" dirty="0">
                  <a:latin typeface="Times New Roman"/>
                  <a:cs typeface="Times New Roman"/>
                </a:rPr>
                <a:t>, luminosity </a:t>
              </a:r>
              <a:r>
                <a:rPr lang="en-US" sz="1700" dirty="0" err="1">
                  <a:latin typeface="Times New Roman"/>
                  <a:cs typeface="Times New Roman"/>
                </a:rPr>
                <a:t>levelling</a:t>
              </a:r>
              <a:endParaRPr lang="en-US" sz="1700" dirty="0">
                <a:latin typeface="Times New Roman"/>
                <a:cs typeface="Times New Roman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51881" y="492442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latin typeface="Times New Roman"/>
                  <a:cs typeface="Times New Roman"/>
                </a:rPr>
                <a:t>=</a:t>
              </a:r>
              <a:r>
                <a:rPr lang="en-US" sz="1700" dirty="0">
                  <a:latin typeface="Times New Roman"/>
                  <a:cs typeface="Times New Roman"/>
                </a:rPr>
                <a:t>14 TeV, L~2x10</a:t>
              </a:r>
              <a:r>
                <a:rPr lang="en-US" sz="1700" baseline="30000" dirty="0">
                  <a:latin typeface="Times New Roman"/>
                  <a:cs typeface="Times New Roman"/>
                </a:rPr>
                <a:t>34</a:t>
              </a:r>
              <a:r>
                <a:rPr lang="en-US" sz="1700" dirty="0">
                  <a:latin typeface="Times New Roman"/>
                  <a:cs typeface="Times New Roman"/>
                </a:rPr>
                <a:t> cm</a:t>
              </a:r>
              <a:r>
                <a:rPr lang="en-US" sz="1700" baseline="30000" dirty="0">
                  <a:latin typeface="Times New Roman"/>
                  <a:cs typeface="Times New Roman"/>
                </a:rPr>
                <a:t>-2 </a:t>
              </a:r>
              <a:r>
                <a:rPr lang="en-US" sz="1700" dirty="0">
                  <a:latin typeface="Times New Roman"/>
                  <a:cs typeface="Times New Roman"/>
                </a:rPr>
                <a:t>s</a:t>
              </a:r>
              <a:r>
                <a:rPr lang="en-US" sz="1700" baseline="30000" dirty="0">
                  <a:latin typeface="Times New Roman"/>
                  <a:cs typeface="Times New Roman"/>
                </a:rPr>
                <a:t>-1</a:t>
              </a:r>
              <a:r>
                <a:rPr lang="en-US" sz="1700" dirty="0">
                  <a:latin typeface="Times New Roman"/>
                  <a:cs typeface="Times New Roman"/>
                </a:rPr>
                <a:t>, bunch spacing 25 ns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51880" y="3552825"/>
              <a:ext cx="5791200" cy="3903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latin typeface="Times New Roman"/>
                  <a:cs typeface="Times New Roman"/>
                </a:rPr>
                <a:t>=13~14 </a:t>
              </a:r>
              <a:r>
                <a:rPr lang="en-US" sz="1700" dirty="0">
                  <a:latin typeface="Times New Roman"/>
                  <a:cs typeface="Times New Roman"/>
                </a:rPr>
                <a:t>TeV, L~1x10</a:t>
              </a:r>
              <a:r>
                <a:rPr lang="en-US" sz="1700" baseline="30000" dirty="0">
                  <a:latin typeface="Times New Roman"/>
                  <a:cs typeface="Times New Roman"/>
                </a:rPr>
                <a:t>34</a:t>
              </a:r>
              <a:r>
                <a:rPr lang="en-US" sz="1700" dirty="0">
                  <a:latin typeface="Times New Roman"/>
                  <a:cs typeface="Times New Roman"/>
                </a:rPr>
                <a:t> cm</a:t>
              </a:r>
              <a:r>
                <a:rPr lang="en-US" sz="1700" baseline="30000" dirty="0">
                  <a:latin typeface="Times New Roman"/>
                  <a:cs typeface="Times New Roman"/>
                </a:rPr>
                <a:t>-2 </a:t>
              </a:r>
              <a:r>
                <a:rPr lang="en-US" sz="1700" dirty="0">
                  <a:latin typeface="Times New Roman"/>
                  <a:cs typeface="Times New Roman"/>
                </a:rPr>
                <a:t>s</a:t>
              </a:r>
              <a:r>
                <a:rPr lang="en-US" sz="1700" baseline="30000" dirty="0">
                  <a:latin typeface="Times New Roman"/>
                  <a:cs typeface="Times New Roman"/>
                </a:rPr>
                <a:t>-1</a:t>
              </a:r>
              <a:r>
                <a:rPr lang="en-US" sz="1700" dirty="0">
                  <a:latin typeface="Times New Roman"/>
                  <a:cs typeface="Times New Roman"/>
                </a:rPr>
                <a:t>, bunch spacing 25 ns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51881" y="1800225"/>
              <a:ext cx="6096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700" dirty="0" smtClean="0">
                  <a:latin typeface="Times New Roman"/>
                  <a:cs typeface="Times New Roman"/>
                </a:rPr>
                <a:t>=7~8 </a:t>
              </a:r>
              <a:r>
                <a:rPr lang="en-US" sz="1700" dirty="0">
                  <a:latin typeface="Times New Roman"/>
                  <a:cs typeface="Times New Roman"/>
                </a:rPr>
                <a:t>TeV, L=6x10</a:t>
              </a:r>
              <a:r>
                <a:rPr lang="en-US" sz="1700" baseline="30000" dirty="0">
                  <a:latin typeface="Times New Roman"/>
                  <a:cs typeface="Times New Roman"/>
                </a:rPr>
                <a:t>33</a:t>
              </a:r>
              <a:r>
                <a:rPr lang="en-US" sz="1700" dirty="0">
                  <a:latin typeface="Times New Roman"/>
                  <a:cs typeface="Times New Roman"/>
                </a:rPr>
                <a:t> cm</a:t>
              </a:r>
              <a:r>
                <a:rPr lang="en-US" sz="1700" baseline="30000" dirty="0">
                  <a:latin typeface="Times New Roman"/>
                  <a:cs typeface="Times New Roman"/>
                </a:rPr>
                <a:t>-2 </a:t>
              </a:r>
              <a:r>
                <a:rPr lang="en-US" sz="1700" dirty="0">
                  <a:latin typeface="Times New Roman"/>
                  <a:cs typeface="Times New Roman"/>
                </a:rPr>
                <a:t>s</a:t>
              </a:r>
              <a:r>
                <a:rPr lang="en-US" sz="1700" baseline="30000" dirty="0">
                  <a:latin typeface="Times New Roman"/>
                  <a:cs typeface="Times New Roman"/>
                </a:rPr>
                <a:t>-1</a:t>
              </a:r>
              <a:r>
                <a:rPr lang="en-US" sz="1700" dirty="0">
                  <a:latin typeface="Times New Roman"/>
                  <a:cs typeface="Times New Roman"/>
                </a:rPr>
                <a:t>, bunch spacing 50 ns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75681" y="1114425"/>
              <a:ext cx="6096000" cy="3903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298733" indent="-298733">
                <a:buFont typeface="Wingdings" charset="2"/>
                <a:buChar char="²"/>
              </a:pPr>
              <a:r>
                <a:rPr lang="en-US" sz="1700" dirty="0">
                  <a:latin typeface="Times New Roman"/>
                  <a:cs typeface="Times New Roman"/>
                </a:rPr>
                <a:t>LHC startup, </a:t>
              </a:r>
              <a:r>
                <a:rPr lang="en-US" sz="1700" dirty="0" smtClean="0">
                  <a:latin typeface="Times New Roman"/>
                  <a:cs typeface="Times New Roman"/>
                </a:rPr>
                <a:t>      = 900  </a:t>
              </a:r>
              <a:r>
                <a:rPr lang="en-US" sz="1700" dirty="0">
                  <a:latin typeface="Times New Roman"/>
                  <a:cs typeface="Times New Roman"/>
                </a:rPr>
                <a:t>GeV</a:t>
              </a:r>
            </a:p>
          </p:txBody>
        </p:sp>
      </p:grp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0261"/>
              </p:ext>
            </p:extLst>
          </p:nvPr>
        </p:nvGraphicFramePr>
        <p:xfrm>
          <a:off x="2239929" y="1644127"/>
          <a:ext cx="457081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Équation" r:id="rId4" imgW="342720" imgH="304560" progId="Equation.3">
                  <p:embed/>
                </p:oleObj>
              </mc:Choice>
              <mc:Fallback>
                <p:oleObj name="Équation" r:id="rId4" imgW="34272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929" y="1644127"/>
                        <a:ext cx="457081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655024"/>
              </p:ext>
            </p:extLst>
          </p:nvPr>
        </p:nvGraphicFramePr>
        <p:xfrm>
          <a:off x="2128359" y="3221705"/>
          <a:ext cx="526020" cy="303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Équation" r:id="rId6" imgW="342720" imgH="304560" progId="Equation.3">
                  <p:embed/>
                </p:oleObj>
              </mc:Choice>
              <mc:Fallback>
                <p:oleObj name="Équation" r:id="rId6" imgW="34272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8359" y="3221705"/>
                        <a:ext cx="526020" cy="303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707128"/>
              </p:ext>
            </p:extLst>
          </p:nvPr>
        </p:nvGraphicFramePr>
        <p:xfrm>
          <a:off x="2339838" y="4494483"/>
          <a:ext cx="457081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Équation" r:id="rId8" imgW="342720" imgH="304560" progId="Equation.3">
                  <p:embed/>
                </p:oleObj>
              </mc:Choice>
              <mc:Fallback>
                <p:oleObj name="Équation" r:id="rId8" imgW="34272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838" y="4494483"/>
                        <a:ext cx="457081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529034"/>
              </p:ext>
            </p:extLst>
          </p:nvPr>
        </p:nvGraphicFramePr>
        <p:xfrm>
          <a:off x="2222082" y="5899207"/>
          <a:ext cx="457081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Équation" r:id="rId9" imgW="342720" imgH="304560" progId="Equation.3">
                  <p:embed/>
                </p:oleObj>
              </mc:Choice>
              <mc:Fallback>
                <p:oleObj name="Équation" r:id="rId9" imgW="34272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082" y="5899207"/>
                        <a:ext cx="457081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llipse 13"/>
          <p:cNvSpPr/>
          <p:nvPr/>
        </p:nvSpPr>
        <p:spPr>
          <a:xfrm>
            <a:off x="672214" y="2254803"/>
            <a:ext cx="1439785" cy="603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671402" y="3861865"/>
            <a:ext cx="1439785" cy="603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671402" y="5156457"/>
            <a:ext cx="1439785" cy="6036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7814429" y="1191972"/>
            <a:ext cx="774008" cy="10628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8115432" y="2963491"/>
            <a:ext cx="774006" cy="936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830900" y="3221705"/>
            <a:ext cx="1343799" cy="5217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506589"/>
              </p:ext>
            </p:extLst>
          </p:nvPr>
        </p:nvGraphicFramePr>
        <p:xfrm>
          <a:off x="4545005" y="1035133"/>
          <a:ext cx="52479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Équation" r:id="rId10" imgW="342720" imgH="304560" progId="Equation.3">
                  <p:embed/>
                </p:oleObj>
              </mc:Choice>
              <mc:Fallback>
                <p:oleObj name="Équation" r:id="rId10" imgW="34272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5005" y="1035133"/>
                        <a:ext cx="52479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Espace réservé du pied de page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Journees de prospective LAL/ Seillac 2012</a:t>
            </a:r>
            <a:endParaRPr lang="en-GB" dirty="0"/>
          </a:p>
        </p:txBody>
      </p:sp>
      <p:sp>
        <p:nvSpPr>
          <p:cNvPr id="36" name="Espace réservé de la date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ED20-87A9-428E-BA8E-C3E0B51F6F05}" type="datetime1">
              <a:rPr lang="fr-FR" smtClean="0"/>
              <a:t>23/05/2013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50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30386" y="6130539"/>
            <a:ext cx="1219201" cy="273049"/>
          </a:xfrm>
          <a:noFill/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E89D48F-281D-4497-96ED-22FC731C3488}" type="slidenum">
              <a:rPr lang="fr-FR">
                <a:solidFill>
                  <a:srgbClr val="000000"/>
                </a:solidFill>
              </a:rPr>
              <a:pPr eaLnBrk="1" hangingPunct="1"/>
              <a:t>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232757" y="6528472"/>
            <a:ext cx="9615629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38138" algn="just">
              <a:spcBef>
                <a:spcPts val="250"/>
              </a:spcBef>
              <a:buClrTx/>
              <a:buFontTx/>
              <a:buNone/>
              <a:tabLst>
                <a:tab pos="342900" algn="l"/>
                <a:tab pos="909638" algn="l"/>
                <a:tab pos="1824038" algn="l"/>
                <a:tab pos="2738438" algn="l"/>
                <a:tab pos="3652838" algn="l"/>
                <a:tab pos="4567238" algn="l"/>
                <a:tab pos="5481638" algn="l"/>
                <a:tab pos="6396038" algn="l"/>
                <a:tab pos="7310438" algn="l"/>
                <a:tab pos="8224838" algn="l"/>
                <a:tab pos="9139238" algn="l"/>
                <a:tab pos="10053638" algn="l"/>
                <a:tab pos="10329863" algn="l"/>
                <a:tab pos="10779125" algn="l"/>
                <a:tab pos="10780713" algn="l"/>
              </a:tabLst>
              <a:defRPr/>
            </a:pPr>
            <a:endParaRPr lang="en-US" sz="1000" b="1" dirty="0"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573197" y="44451"/>
            <a:ext cx="7006459" cy="42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875"/>
              </a:spcBef>
              <a:buClrTx/>
              <a:buFontTx/>
              <a:buNone/>
              <a:defRPr/>
            </a:pPr>
            <a:r>
              <a:rPr lang="en-US" b="1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</a:rPr>
              <a:t>Working Principle of a Silicon Pixel Detector.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5771705" y="635219"/>
            <a:ext cx="6437616" cy="3812139"/>
            <a:chOff x="5771705" y="635219"/>
            <a:chExt cx="6437616" cy="3812139"/>
          </a:xfrm>
        </p:grpSpPr>
        <p:sp>
          <p:nvSpPr>
            <p:cNvPr id="5132" name="AutoShape 10"/>
            <p:cNvSpPr>
              <a:spLocks noChangeArrowheads="1"/>
            </p:cNvSpPr>
            <p:nvPr/>
          </p:nvSpPr>
          <p:spPr bwMode="auto">
            <a:xfrm>
              <a:off x="5771705" y="2097869"/>
              <a:ext cx="304721" cy="609600"/>
            </a:xfrm>
            <a:prstGeom prst="curvedRightArrow">
              <a:avLst>
                <a:gd name="adj1" fmla="val 53012"/>
                <a:gd name="adj2" fmla="val 82642"/>
                <a:gd name="adj3" fmla="val 33333"/>
              </a:avLst>
            </a:prstGeom>
            <a:solidFill>
              <a:srgbClr val="FF9999"/>
            </a:solidFill>
            <a:ln w="936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6383606" y="635219"/>
              <a:ext cx="5825715" cy="3812139"/>
              <a:chOff x="6383606" y="635219"/>
              <a:chExt cx="5825715" cy="3812139"/>
            </a:xfrm>
          </p:grpSpPr>
          <p:sp>
            <p:nvSpPr>
              <p:cNvPr id="5130" name="Text Box 8"/>
              <p:cNvSpPr txBox="1">
                <a:spLocks noChangeArrowheads="1"/>
              </p:cNvSpPr>
              <p:nvPr/>
            </p:nvSpPr>
            <p:spPr bwMode="auto">
              <a:xfrm>
                <a:off x="7957996" y="635219"/>
                <a:ext cx="3148780" cy="279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ts val="750"/>
                  </a:spcBef>
                  <a:buClrTx/>
                  <a:buFontTx/>
                  <a:buNone/>
                </a:pPr>
                <a:r>
                  <a:rPr lang="en-US" sz="1200" b="1" dirty="0">
                    <a:solidFill>
                      <a:srgbClr val="FF5050"/>
                    </a:solidFill>
                    <a:latin typeface="Comic Sans MS" pitchFamily="64" charset="0"/>
                  </a:rPr>
                  <a:t>Drifting of the electrons</a:t>
                </a:r>
              </a:p>
            </p:txBody>
          </p:sp>
          <p:grpSp>
            <p:nvGrpSpPr>
              <p:cNvPr id="5" name="Groupe 4"/>
              <p:cNvGrpSpPr/>
              <p:nvPr/>
            </p:nvGrpSpPr>
            <p:grpSpPr>
              <a:xfrm>
                <a:off x="6383606" y="914399"/>
                <a:ext cx="5825715" cy="3532959"/>
                <a:chOff x="4136838" y="928039"/>
                <a:chExt cx="6248699" cy="4128411"/>
              </a:xfrm>
            </p:grpSpPr>
            <p:pic>
              <p:nvPicPr>
                <p:cNvPr id="5128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6838" y="928039"/>
                  <a:ext cx="6181879" cy="3478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13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184952" y="3737583"/>
                  <a:ext cx="5200585" cy="1318867"/>
                </a:xfrm>
                <a:prstGeom prst="rect">
                  <a:avLst/>
                </a:prstGeom>
                <a:ln/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lIns="90000" tIns="46800" rIns="90000" bIns="46800">
                  <a:spAutoFit/>
                </a:bodyPr>
                <a:lstStyle>
                  <a:lvl1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cs typeface="Arial" charset="0"/>
                    </a:defRPr>
                  </a:lvl1pPr>
                  <a:lvl2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cs typeface="Arial" charset="0"/>
                    </a:defRPr>
                  </a:lvl2pPr>
                  <a:lvl3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cs typeface="Arial" charset="0"/>
                    </a:defRPr>
                  </a:lvl3pPr>
                  <a:lvl4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cs typeface="Arial" charset="0"/>
                    </a:defRPr>
                  </a:lvl4pPr>
                  <a:lvl5pPr eaLnBrk="0" hangingPunct="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chemeClr val="bg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just" eaLnBrk="1" hangingPunct="1">
                    <a:lnSpc>
                      <a:spcPct val="120000"/>
                    </a:lnSpc>
                    <a:spcBef>
                      <a:spcPts val="875"/>
                    </a:spcBef>
                    <a:buClrTx/>
                    <a:buFontTx/>
                    <a:buNone/>
                  </a:pPr>
                  <a:r>
                    <a:rPr lang="en-US" sz="1400" dirty="0">
                      <a:solidFill>
                        <a:srgbClr val="3333FF"/>
                      </a:solidFill>
                      <a:latin typeface="Comic Sans MS" pitchFamily="64" charset="0"/>
                    </a:rPr>
                    <a:t>The segmentation into individual </a:t>
                  </a:r>
                  <a:r>
                    <a:rPr lang="en-US" sz="1400" dirty="0" err="1">
                      <a:solidFill>
                        <a:srgbClr val="3333FF"/>
                      </a:solidFill>
                      <a:latin typeface="Comic Sans MS" pitchFamily="64" charset="0"/>
                    </a:rPr>
                    <a:t>pn</a:t>
                  </a:r>
                  <a:r>
                    <a:rPr lang="en-US" sz="1400" dirty="0">
                      <a:solidFill>
                        <a:srgbClr val="3333FF"/>
                      </a:solidFill>
                      <a:latin typeface="Comic Sans MS" pitchFamily="64" charset="0"/>
                    </a:rPr>
                    <a:t>-junctions makes it possible to collect the charges on a small number of pixels only, where they </a:t>
                  </a:r>
                  <a:r>
                    <a:rPr lang="en-US" sz="1400" dirty="0" err="1">
                      <a:solidFill>
                        <a:srgbClr val="3333FF"/>
                      </a:solidFill>
                      <a:latin typeface="Comic Sans MS" pitchFamily="64" charset="0"/>
                    </a:rPr>
                    <a:t>capacitively</a:t>
                  </a:r>
                  <a:r>
                    <a:rPr lang="en-US" sz="1400" dirty="0">
                      <a:solidFill>
                        <a:srgbClr val="3333FF"/>
                      </a:solidFill>
                      <a:latin typeface="Comic Sans MS" pitchFamily="64" charset="0"/>
                    </a:rPr>
                    <a:t> couple to the Al readout </a:t>
                  </a:r>
                  <a:r>
                    <a:rPr lang="en-US" sz="1400" dirty="0" smtClean="0">
                      <a:solidFill>
                        <a:srgbClr val="3333FF"/>
                      </a:solidFill>
                      <a:latin typeface="Comic Sans MS" pitchFamily="64" charset="0"/>
                    </a:rPr>
                    <a:t>pixels. </a:t>
                  </a:r>
                  <a:endParaRPr lang="en-US" sz="1400" dirty="0">
                    <a:solidFill>
                      <a:srgbClr val="3333FF"/>
                    </a:solidFill>
                    <a:latin typeface="Comic Sans MS" pitchFamily="64" charset="0"/>
                  </a:endParaRPr>
                </a:p>
              </p:txBody>
            </p:sp>
          </p:grpSp>
        </p:grpSp>
      </p:grpSp>
      <p:grpSp>
        <p:nvGrpSpPr>
          <p:cNvPr id="9" name="Groupe 8"/>
          <p:cNvGrpSpPr/>
          <p:nvPr/>
        </p:nvGrpSpPr>
        <p:grpSpPr>
          <a:xfrm>
            <a:off x="5478922" y="4446259"/>
            <a:ext cx="6204607" cy="2368440"/>
            <a:chOff x="5366927" y="4470995"/>
            <a:chExt cx="6204607" cy="2368440"/>
          </a:xfrm>
        </p:grpSpPr>
        <p:sp>
          <p:nvSpPr>
            <p:cNvPr id="5131" name="Text Box 9"/>
            <p:cNvSpPr txBox="1">
              <a:spLocks noChangeArrowheads="1"/>
            </p:cNvSpPr>
            <p:nvPr/>
          </p:nvSpPr>
          <p:spPr bwMode="auto">
            <a:xfrm>
              <a:off x="8456612" y="6560255"/>
              <a:ext cx="3114922" cy="279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en-US" sz="1200" b="1" dirty="0">
                  <a:solidFill>
                    <a:srgbClr val="FF5050"/>
                  </a:solidFill>
                  <a:latin typeface="Comic Sans MS" pitchFamily="64" charset="0"/>
                </a:rPr>
                <a:t>Readout of the signal</a:t>
              </a:r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5366927" y="4470995"/>
              <a:ext cx="6204607" cy="2114550"/>
              <a:chOff x="7863328" y="4496285"/>
              <a:chExt cx="6204607" cy="2114550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7863328" y="4496285"/>
                <a:ext cx="6204607" cy="2114550"/>
                <a:chOff x="7863328" y="4496285"/>
                <a:chExt cx="6204607" cy="2114550"/>
              </a:xfrm>
            </p:grpSpPr>
            <p:pic>
              <p:nvPicPr>
                <p:cNvPr id="5126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09714" y="4496285"/>
                  <a:ext cx="3758221" cy="2114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133" name="AutoShape 11"/>
                <p:cNvSpPr>
                  <a:spLocks noChangeArrowheads="1"/>
                </p:cNvSpPr>
                <p:nvPr/>
              </p:nvSpPr>
              <p:spPr bwMode="auto">
                <a:xfrm rot="5400000">
                  <a:off x="7711007" y="5447091"/>
                  <a:ext cx="609441" cy="304800"/>
                </a:xfrm>
                <a:prstGeom prst="curvedUpArrow">
                  <a:avLst>
                    <a:gd name="adj1" fmla="val 30000"/>
                    <a:gd name="adj2" fmla="val 60000"/>
                    <a:gd name="adj3" fmla="val 33333"/>
                  </a:avLst>
                </a:prstGeom>
                <a:solidFill>
                  <a:srgbClr val="FF9999"/>
                </a:solidFill>
                <a:ln w="9360">
                  <a:solidFill>
                    <a:srgbClr val="333399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134" name="Text Box 12"/>
              <p:cNvSpPr txBox="1">
                <a:spLocks noChangeArrowheads="1"/>
              </p:cNvSpPr>
              <p:nvPr/>
            </p:nvSpPr>
            <p:spPr bwMode="auto">
              <a:xfrm>
                <a:off x="10301997" y="4612752"/>
                <a:ext cx="3743408" cy="870111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>
                  <a:lnSpc>
                    <a:spcPct val="120000"/>
                  </a:lnSpc>
                  <a:spcBef>
                    <a:spcPts val="875"/>
                  </a:spcBef>
                  <a:buClrTx/>
                  <a:buFontTx/>
                  <a:buNone/>
                </a:pPr>
                <a:r>
                  <a:rPr lang="en-US" sz="1400" dirty="0">
                    <a:solidFill>
                      <a:srgbClr val="3333FF"/>
                    </a:solidFill>
                    <a:latin typeface="Comic Sans MS" pitchFamily="64" charset="0"/>
                  </a:rPr>
                  <a:t>The latter are connected to the readout electronics, where the intrinsic signal is shaped and amplified.</a:t>
                </a:r>
              </a:p>
            </p:txBody>
          </p:sp>
        </p:grpSp>
      </p:grpSp>
      <p:pic>
        <p:nvPicPr>
          <p:cNvPr id="16" name="Image 8" descr="pixels hybrid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6" y="3974392"/>
            <a:ext cx="5943332" cy="28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313185" y="635219"/>
            <a:ext cx="3963539" cy="3497482"/>
            <a:chOff x="313185" y="635219"/>
            <a:chExt cx="3963539" cy="3497482"/>
          </a:xfrm>
        </p:grpSpPr>
        <p:grpSp>
          <p:nvGrpSpPr>
            <p:cNvPr id="4" name="Groupe 3"/>
            <p:cNvGrpSpPr/>
            <p:nvPr/>
          </p:nvGrpSpPr>
          <p:grpSpPr>
            <a:xfrm>
              <a:off x="313185" y="635219"/>
              <a:ext cx="3963539" cy="3497482"/>
              <a:chOff x="313185" y="1160243"/>
              <a:chExt cx="3963539" cy="3497482"/>
            </a:xfrm>
          </p:grpSpPr>
          <p:sp>
            <p:nvSpPr>
              <p:cNvPr id="5124" name="Text Box 2"/>
              <p:cNvSpPr txBox="1">
                <a:spLocks noChangeArrowheads="1"/>
              </p:cNvSpPr>
              <p:nvPr/>
            </p:nvSpPr>
            <p:spPr bwMode="auto">
              <a:xfrm>
                <a:off x="630658" y="1160243"/>
                <a:ext cx="3646066" cy="11286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1pPr>
                <a:lvl2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2pPr>
                <a:lvl3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3pPr>
                <a:lvl4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4pPr>
                <a:lvl5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>
                  <a:lnSpc>
                    <a:spcPct val="120000"/>
                  </a:lnSpc>
                  <a:spcBef>
                    <a:spcPts val="875"/>
                  </a:spcBef>
                  <a:buClrTx/>
                  <a:buFontTx/>
                  <a:buNone/>
                </a:pPr>
                <a:r>
                  <a:rPr lang="en-US" sz="1400" dirty="0">
                    <a:solidFill>
                      <a:srgbClr val="3333FF"/>
                    </a:solidFill>
                    <a:latin typeface="Comic Sans MS" pitchFamily="64" charset="0"/>
                  </a:rPr>
                  <a:t>Electron– hole pairs resulting from the ionization of the crossing charged particle travel to the electrodes on the sensor planes. </a:t>
                </a:r>
              </a:p>
            </p:txBody>
          </p:sp>
          <p:pic>
            <p:nvPicPr>
              <p:cNvPr id="5127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5" y="2600325"/>
                <a:ext cx="3656648" cy="2057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129" name="Text Box 7"/>
            <p:cNvSpPr txBox="1">
              <a:spLocks noChangeArrowheads="1"/>
            </p:cNvSpPr>
            <p:nvPr/>
          </p:nvSpPr>
          <p:spPr bwMode="auto">
            <a:xfrm>
              <a:off x="345997" y="3853521"/>
              <a:ext cx="3724363" cy="27918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en-US" sz="1200" b="1" dirty="0">
                  <a:solidFill>
                    <a:srgbClr val="FF5050"/>
                  </a:solidFill>
                  <a:latin typeface="Comic Sans MS" pitchFamily="64" charset="0"/>
                </a:rPr>
                <a:t>Creation of electron-hole pairs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4131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gency FB" pitchFamily="34" charset="0"/>
              </a:rPr>
              <a:t>The Pileup Issue</a:t>
            </a:r>
            <a:endParaRPr lang="en-US" dirty="0">
              <a:latin typeface="Agency FB" pitchFamily="34" charset="0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Some interesting </a:t>
            </a:r>
            <a:r>
              <a:rPr lang="en-US" b="1" dirty="0" smtClean="0"/>
              <a:t>vertex views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AC0AD-9760-4295-B00E-2BF0B0108528}" type="datetime1">
              <a:rPr lang="fr-FR" smtClean="0"/>
              <a:t>23/05/2013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7</a:t>
            </a:fld>
            <a:endParaRPr lang="fr-FR"/>
          </a:p>
        </p:txBody>
      </p:sp>
      <p:pic>
        <p:nvPicPr>
          <p:cNvPr id="8" name="Picture 2" descr="https://mediastream.cern.ch/MediaArchive/Photo/Public/2006/0612010/0612010_14/0612010_14-A5-at-72-d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2" y="3124200"/>
            <a:ext cx="53435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9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912812" y="304800"/>
            <a:ext cx="8686801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  Motivation</a:t>
            </a:r>
            <a:endParaRPr lang="en-US" sz="28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912812" y="1143001"/>
            <a:ext cx="10667999" cy="2514600"/>
          </a:xfrm>
          <a:solidFill>
            <a:srgbClr val="CCECFF"/>
          </a:solidFill>
        </p:spPr>
        <p:txBody>
          <a:bodyPr/>
          <a:lstStyle/>
          <a:p>
            <a:r>
              <a:rPr lang="en-US" b="1" dirty="0" smtClean="0">
                <a:latin typeface="Arial Narrow" pitchFamily="34" charset="0"/>
              </a:rPr>
              <a:t>The efficiency of the innermost layer will go down with pile-up. (At 2.2x10</a:t>
            </a:r>
            <a:r>
              <a:rPr lang="en-US" b="1" baseline="30000" dirty="0" smtClean="0">
                <a:latin typeface="Arial Narrow" pitchFamily="34" charset="0"/>
              </a:rPr>
              <a:t>34 </a:t>
            </a:r>
            <a:r>
              <a:rPr lang="en-US" b="1" dirty="0" smtClean="0">
                <a:latin typeface="Arial Narrow" pitchFamily="34" charset="0"/>
              </a:rPr>
              <a:t>cm</a:t>
            </a:r>
            <a:r>
              <a:rPr lang="en-US" b="1" baseline="30000" dirty="0" smtClean="0">
                <a:latin typeface="Arial Narrow" pitchFamily="34" charset="0"/>
              </a:rPr>
              <a:t>2</a:t>
            </a:r>
            <a:r>
              <a:rPr lang="en-US" b="1" dirty="0" smtClean="0">
                <a:latin typeface="Arial Narrow" pitchFamily="34" charset="0"/>
              </a:rPr>
              <a:t> s</a:t>
            </a:r>
            <a:r>
              <a:rPr lang="en-US" b="1" baseline="30000" dirty="0" smtClean="0">
                <a:latin typeface="Arial Narrow" pitchFamily="34" charset="0"/>
              </a:rPr>
              <a:t>-1</a:t>
            </a:r>
            <a:r>
              <a:rPr lang="en-US" b="1" dirty="0" smtClean="0">
                <a:latin typeface="Arial Narrow" pitchFamily="34" charset="0"/>
              </a:rPr>
              <a:t>, the inefficiency of the innermost layer will be around 5%.)</a:t>
            </a:r>
          </a:p>
          <a:p>
            <a:r>
              <a:rPr lang="en-US" b="1" dirty="0" smtClean="0">
                <a:latin typeface="Arial Narrow" pitchFamily="34" charset="0"/>
              </a:rPr>
              <a:t>  Heavy flavor tagging (B) will be seriously degraded by pileup.</a:t>
            </a:r>
          </a:p>
          <a:p>
            <a:r>
              <a:rPr lang="en-US" b="1" dirty="0" smtClean="0">
                <a:latin typeface="Arial Narrow" pitchFamily="34" charset="0"/>
              </a:rPr>
              <a:t>We should improve the track reconstruction and </a:t>
            </a:r>
            <a:r>
              <a:rPr lang="en-US" b="1" dirty="0" err="1" smtClean="0">
                <a:latin typeface="Arial Narrow" pitchFamily="34" charset="0"/>
              </a:rPr>
              <a:t>vertexing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b="1" dirty="0" smtClean="0">
                <a:latin typeface="Arial Narrow" pitchFamily="34" charset="0"/>
              </a:rPr>
              <a:t>to maintain detector performance</a:t>
            </a:r>
          </a:p>
          <a:p>
            <a:r>
              <a:rPr lang="en-US" b="1" dirty="0" smtClean="0">
                <a:latin typeface="Arial Narrow" pitchFamily="34" charset="0"/>
              </a:rPr>
              <a:t>First operation: add new layer to the pixel detector : INSERTABLE B LAYER PROJECT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1BBF-CAB5-4A20-9FE2-A27306CC2E0A}" type="datetime1">
              <a:rPr lang="fr-FR" smtClean="0"/>
              <a:t>23/05/2013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8</a:t>
            </a:fld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455612" y="3886200"/>
            <a:ext cx="7239000" cy="2390775"/>
            <a:chOff x="1293812" y="4429125"/>
            <a:chExt cx="7239000" cy="23907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812" y="4429125"/>
              <a:ext cx="7239000" cy="239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293812" y="4495800"/>
              <a:ext cx="670242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Z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  <a:sym typeface="Wingdings" pitchFamily="2" charset="2"/>
                </a:rPr>
                <a:t>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μμ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event from 15 April 2012, L = 4 · 10</a:t>
              </a:r>
              <a:r>
                <a:rPr lang="en-US" sz="1600" baseline="30000" dirty="0">
                  <a:solidFill>
                    <a:schemeClr val="accent2">
                      <a:lumMod val="75000"/>
                    </a:schemeClr>
                  </a:solidFill>
                </a:rPr>
                <a:t>33</a:t>
              </a:r>
              <a:r>
                <a:rPr lang="en-US" baseline="300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cm</a:t>
              </a:r>
              <a:r>
                <a:rPr lang="en-US" baseline="30000" dirty="0">
                  <a:solidFill>
                    <a:schemeClr val="accent2">
                      <a:lumMod val="75000"/>
                    </a:schemeClr>
                  </a:solidFill>
                </a:rPr>
                <a:t>−2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 s</a:t>
              </a:r>
              <a:r>
                <a:rPr lang="en-US" baseline="30000" dirty="0">
                  <a:solidFill>
                    <a:schemeClr val="accent2">
                      <a:lumMod val="75000"/>
                    </a:schemeClr>
                  </a:solidFill>
                </a:rPr>
                <a:t>−1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, 25 vertices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2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F875-0B90-4983-81A2-460DDE7D4DE3}" type="datetime1">
              <a:rPr lang="fr-FR" smtClean="0"/>
              <a:t>23/05/2013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LAL Pixel Project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fr-FR" smtClean="0"/>
              <a:t>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12" y="0"/>
            <a:ext cx="7364715" cy="679819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14287" y="1333500"/>
            <a:ext cx="3746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Event display of a H -&gt; 4e candidate event with m(4l) = 124.5 (124.6)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without (with) Z mass constraint. The masses of the  </a:t>
            </a:r>
            <a:r>
              <a:rPr lang="en-US" dirty="0" smtClean="0">
                <a:solidFill>
                  <a:srgbClr val="FF0000"/>
                </a:solidFill>
              </a:rPr>
              <a:t>lepton pairs are </a:t>
            </a:r>
            <a:r>
              <a:rPr lang="en-US" dirty="0">
                <a:solidFill>
                  <a:srgbClr val="FF0000"/>
                </a:solidFill>
              </a:rPr>
              <a:t>70.6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>
                <a:solidFill>
                  <a:srgbClr val="FF0000"/>
                </a:solidFill>
              </a:rPr>
              <a:t> and 44.7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>
                <a:solidFill>
                  <a:srgbClr val="FF0000"/>
                </a:solidFill>
              </a:rPr>
              <a:t>. The event was recorded by ATLAS </a:t>
            </a:r>
            <a:r>
              <a:rPr lang="en-US" dirty="0" smtClean="0">
                <a:solidFill>
                  <a:srgbClr val="FF0000"/>
                </a:solidFill>
              </a:rPr>
              <a:t>on 18-May-2012,</a:t>
            </a:r>
            <a:r>
              <a:rPr lang="en-US" dirty="0">
                <a:solidFill>
                  <a:srgbClr val="FF0000"/>
                </a:solidFill>
              </a:rPr>
              <a:t> The tracks and clusters of the </a:t>
            </a:r>
            <a:r>
              <a:rPr lang="en-US" dirty="0" smtClean="0">
                <a:solidFill>
                  <a:srgbClr val="FF0000"/>
                </a:solidFill>
              </a:rPr>
              <a:t>two electron  pairs are colored </a:t>
            </a:r>
            <a:r>
              <a:rPr lang="en-US" dirty="0">
                <a:solidFill>
                  <a:srgbClr val="FF0000"/>
                </a:solidFill>
              </a:rPr>
              <a:t>red and blue, respectively.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-14288" y="348734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Book Antiqua" pitchFamily="18" charset="0"/>
              </a:rPr>
              <a:t>Position of the problem</a:t>
            </a:r>
            <a:endParaRPr lang="en-US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7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_Contrast_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D182A0E-7F17-4A86-A7C5-8846F54E43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Business_Contrast_16x9</Template>
  <TotalTime>0</TotalTime>
  <Words>4538</Words>
  <Application>Microsoft Office PowerPoint</Application>
  <PresentationFormat>Personnalisé</PresentationFormat>
  <Paragraphs>866</Paragraphs>
  <Slides>59</Slides>
  <Notes>12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59</vt:i4>
      </vt:variant>
    </vt:vector>
  </HeadingPairs>
  <TitlesOfParts>
    <vt:vector size="62" baseType="lpstr">
      <vt:lpstr>Business_Contrast_16x9</vt:lpstr>
      <vt:lpstr>Microsoft Éditeur d'équations 3.0</vt:lpstr>
      <vt:lpstr>Équation</vt:lpstr>
      <vt:lpstr>Overview of Atlas Pixel Project</vt:lpstr>
      <vt:lpstr>Plan</vt:lpstr>
      <vt:lpstr>ATLAS Inner PIXEL detector</vt:lpstr>
      <vt:lpstr>Présentation PowerPoint</vt:lpstr>
      <vt:lpstr>Présentation PowerPoint</vt:lpstr>
      <vt:lpstr>Présentation PowerPoint</vt:lpstr>
      <vt:lpstr>The Pileup Issue</vt:lpstr>
      <vt:lpstr>1  Motivation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Irradiation issue</vt:lpstr>
      <vt:lpstr>2) Irradiation issue</vt:lpstr>
      <vt:lpstr>Présentation PowerPoint</vt:lpstr>
      <vt:lpstr>Présentation PowerPoint</vt:lpstr>
      <vt:lpstr>Radiation levels and signal loss</vt:lpstr>
      <vt:lpstr>Présentation PowerPoint</vt:lpstr>
      <vt:lpstr>Key Elements for Planar Pixel Sensor R&amp;D for HL-LHC</vt:lpstr>
      <vt:lpstr>Where are we ?</vt:lpstr>
      <vt:lpstr>  Different possible configurations of the planar pixel sensors</vt:lpstr>
      <vt:lpstr>  Layout Parameters</vt:lpstr>
      <vt:lpstr>Implications  performed already on current design</vt:lpstr>
      <vt:lpstr>Présentation PowerPoint</vt:lpstr>
      <vt:lpstr> ATLAS upgrade : phase – 0: Long shut Down 2013-2014  / LAL Contribution</vt:lpstr>
      <vt:lpstr>LAL Pixel Group implications in ATLAS upgrade</vt:lpstr>
      <vt:lpstr>R&amp;DLAL implications for UPGRADE</vt:lpstr>
      <vt:lpstr>Simulation-side outline and activities</vt:lpstr>
      <vt:lpstr>Toward No edge pixel ?</vt:lpstr>
      <vt:lpstr>Radiation hardness and field boundary conditions investigation</vt:lpstr>
      <vt:lpstr>Detector Characterization – Experimental Studies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Preparing the Future</vt:lpstr>
      <vt:lpstr>What is 3D Integration ?</vt:lpstr>
      <vt:lpstr>3D Integration of silicon sensors and FE electronics</vt:lpstr>
      <vt:lpstr>3D Electronic Project: A European-US Consortium</vt:lpstr>
      <vt:lpstr>How the Front end electronics will look likes</vt:lpstr>
      <vt:lpstr>Via Last AIDA project: LAL + LPNHE</vt:lpstr>
      <vt:lpstr>CONCLUSIONS </vt:lpstr>
      <vt:lpstr>Backups</vt:lpstr>
      <vt:lpstr>Présentation PowerPoint</vt:lpstr>
      <vt:lpstr>VTT Detectors Characteristics</vt:lpstr>
      <vt:lpstr>SiMS Details</vt:lpstr>
      <vt:lpstr>SiMS Setup Description</vt:lpstr>
      <vt:lpstr>Scannong Spreading Microscopy Samples</vt:lpstr>
      <vt:lpstr>Sample Discription</vt:lpstr>
      <vt:lpstr>Upgrade phases</vt:lpstr>
      <vt:lpstr>ATLAS planned upgrades </vt:lpstr>
      <vt:lpstr>Upgrade sequences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2013-04-29T16:35:56Z</dcterms:created>
  <dcterms:modified xsi:type="dcterms:W3CDTF">2013-05-23T10:09:39Z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TC028952669991</vt:lpwstr>
  </property>
</Properties>
</file>