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2" r:id="rId2"/>
  </p:sldMasterIdLst>
  <p:notesMasterIdLst>
    <p:notesMasterId r:id="rId24"/>
  </p:notesMasterIdLst>
  <p:handoutMasterIdLst>
    <p:handoutMasterId r:id="rId25"/>
  </p:handoutMasterIdLst>
  <p:sldIdLst>
    <p:sldId id="264" r:id="rId3"/>
    <p:sldId id="340" r:id="rId4"/>
    <p:sldId id="369" r:id="rId5"/>
    <p:sldId id="347" r:id="rId6"/>
    <p:sldId id="381" r:id="rId7"/>
    <p:sldId id="326" r:id="rId8"/>
    <p:sldId id="328" r:id="rId9"/>
    <p:sldId id="332" r:id="rId10"/>
    <p:sldId id="396" r:id="rId11"/>
    <p:sldId id="397" r:id="rId12"/>
    <p:sldId id="331" r:id="rId13"/>
    <p:sldId id="329" r:id="rId14"/>
    <p:sldId id="336" r:id="rId15"/>
    <p:sldId id="400" r:id="rId16"/>
    <p:sldId id="375" r:id="rId17"/>
    <p:sldId id="333" r:id="rId18"/>
    <p:sldId id="367" r:id="rId19"/>
    <p:sldId id="362" r:id="rId20"/>
    <p:sldId id="380" r:id="rId21"/>
    <p:sldId id="401" r:id="rId22"/>
    <p:sldId id="402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0066FF"/>
    <a:srgbClr val="339933"/>
    <a:srgbClr val="FA8214"/>
    <a:srgbClr val="0000FF"/>
    <a:srgbClr val="FE9C94"/>
    <a:srgbClr val="7BF7FD"/>
    <a:srgbClr val="82BE3C"/>
    <a:srgbClr val="98CCF0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6" autoAdjust="0"/>
    <p:restoredTop sz="77713" autoAdjust="0"/>
  </p:normalViewPr>
  <p:slideViewPr>
    <p:cSldViewPr snapToGrid="0">
      <p:cViewPr>
        <p:scale>
          <a:sx n="50" d="100"/>
          <a:sy n="50" d="100"/>
        </p:scale>
        <p:origin x="-11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3077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smtClean="0"/>
              <a:t>KIT – University of the State of Baden-Wuerttemberg and </a:t>
            </a:r>
            <a:br>
              <a:rPr lang="en-US" sz="800" smtClean="0"/>
            </a:br>
            <a:r>
              <a:rPr lang="en-US" sz="800" smtClean="0"/>
              <a:t>National Laboratory of the Helmholtz Association</a:t>
            </a:r>
          </a:p>
        </p:txBody>
      </p:sp>
      <p:pic>
        <p:nvPicPr>
          <p:cNvPr id="23556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96242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D7C618-7A4B-4647-99D1-A2181E6209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921953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B795-123D-4B41-ABB8-5412373C4490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286C8-6414-46E8-9D3C-326F4C65FFA0}" type="slidenum">
              <a:rPr lang="de-DE" smtClean="0">
                <a:latin typeface="Arial" pitchFamily="34" charset="0"/>
              </a:rPr>
              <a:pPr/>
              <a:t>18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ouroborus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or snake eating its tail is an ancient symbol of cyclical process. A cycle juncture is where the head meets the tail. This model places attractive forces and scale in relation to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ouroboric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symbol. The smallest and largest scales meet at the cycle juncture. -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890501"/>
            <a:fld id="{1BEE5EB9-DDC7-4679-A9CA-2A23CB1BF351}" type="slidenum">
              <a:rPr lang="en-US"/>
              <a:pPr defTabSz="890501"/>
              <a:t>20</a:t>
            </a:fld>
            <a:endParaRPr lang="en-US" dirty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890501"/>
            <a:fld id="{ED04A3E1-0A26-4C75-981C-9EBDFF6C66DE}" type="slidenum">
              <a:rPr lang="en-US"/>
              <a:pPr defTabSz="890501"/>
              <a:t>21</a:t>
            </a:fld>
            <a:endParaRPr lang="en-US" dirty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4988"/>
            <a:ext cx="5026025" cy="4113212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Berlin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airport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construction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since</a:t>
            </a:r>
            <a:r>
              <a:rPr lang="de-DE" baseline="0" dirty="0" smtClean="0"/>
              <a:t> 2006.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Absence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italian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gluon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mentioned</a:t>
            </a:r>
            <a:r>
              <a:rPr lang="de-DE" baseline="0" dirty="0" smtClean="0"/>
              <a:t> in PETRA </a:t>
            </a:r>
            <a:r>
              <a:rPr lang="de-DE" baseline="0" dirty="0" err="1" smtClean="0"/>
              <a:t>proposal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proposed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ellis</a:t>
            </a:r>
            <a:r>
              <a:rPr lang="de-DE" baseline="0" dirty="0" smtClean="0"/>
              <a:t>, 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7C618-7A4B-4647-99D1-A2181E62098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96875" y="6426200"/>
            <a:ext cx="5619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smtClean="0"/>
              <a:t>KIT – University of the State of Baden-Wuerttemberg and </a:t>
            </a:r>
            <a:br>
              <a:rPr lang="en-US" sz="1000" smtClean="0"/>
            </a:br>
            <a:r>
              <a:rPr lang="en-US" sz="1000" smtClean="0"/>
              <a:t>National Research Center of the Helmholtz Association</a:t>
            </a:r>
            <a:r>
              <a:rPr lang="de-DE" sz="1000" smtClean="0"/>
              <a:t> </a:t>
            </a:r>
            <a:endParaRPr lang="en-US" sz="1000" smtClean="0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93700" y="3320178"/>
            <a:ext cx="8532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600" dirty="0" smtClean="0">
                <a:solidFill>
                  <a:schemeClr val="bg1"/>
                </a:solidFill>
              </a:rPr>
              <a:t>Institut für Experimentelle Kernphysik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 smtClean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6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927813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2113" y="1198563"/>
            <a:ext cx="8356600" cy="4894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3535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86750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5" y="2130530"/>
            <a:ext cx="7772331" cy="1469778"/>
          </a:xfrm>
          <a:prstGeom prst="rect">
            <a:avLst/>
          </a:prstGeom>
        </p:spPr>
        <p:txBody>
          <a:bodyPr lIns="80155" tIns="40078" rIns="80155" bIns="40078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68" y="3886777"/>
            <a:ext cx="6400664" cy="1751929"/>
          </a:xfrm>
          <a:prstGeom prst="rect">
            <a:avLst/>
          </a:prstGeom>
        </p:spPr>
        <p:txBody>
          <a:bodyPr vert="horz" lIns="80155" tIns="40078" rIns="80155" bIns="40078"/>
          <a:lstStyle>
            <a:lvl1pPr marL="0" indent="0" algn="ctr">
              <a:buNone/>
              <a:defRPr/>
            </a:lvl1pPr>
            <a:lvl2pPr marL="400777" indent="0" algn="ctr">
              <a:buNone/>
              <a:defRPr/>
            </a:lvl2pPr>
            <a:lvl3pPr marL="801555" indent="0" algn="ctr">
              <a:buNone/>
              <a:defRPr/>
            </a:lvl3pPr>
            <a:lvl4pPr marL="1202334" indent="0" algn="ctr">
              <a:buNone/>
              <a:defRPr/>
            </a:lvl4pPr>
            <a:lvl5pPr marL="1603111" indent="0" algn="ctr">
              <a:buNone/>
              <a:defRPr/>
            </a:lvl5pPr>
            <a:lvl6pPr marL="2003888" indent="0" algn="ctr">
              <a:buNone/>
              <a:defRPr/>
            </a:lvl6pPr>
            <a:lvl7pPr marL="2404665" indent="0" algn="ctr">
              <a:buNone/>
              <a:defRPr/>
            </a:lvl7pPr>
            <a:lvl8pPr marL="2805444" indent="0" algn="ctr">
              <a:buNone/>
              <a:defRPr/>
            </a:lvl8pPr>
            <a:lvl9pPr marL="320622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Michel Della Negra/Karlsruhe, Feb 1 2013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Michel Della Negra/Karlsruhe, Feb 1 2013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342A6-3B89-4441-8B1F-45CD987823D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823" y="138197"/>
            <a:ext cx="7455897" cy="532632"/>
          </a:xfrm>
          <a:prstGeom prst="rect">
            <a:avLst/>
          </a:prstGeom>
        </p:spPr>
        <p:txBody>
          <a:bodyPr lIns="80155" tIns="40078" rIns="80155" bIns="40078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77" y="1600777"/>
            <a:ext cx="8228649" cy="4525935"/>
          </a:xfrm>
          <a:prstGeom prst="rect">
            <a:avLst/>
          </a:prstGeom>
        </p:spPr>
        <p:txBody>
          <a:bodyPr vert="horz" lIns="80155" tIns="40078" rIns="80155" bIns="4007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Michel Della Negra/Karlsruhe, Feb 1 2013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Michel Della Negra/Karlsruhe, Feb 1 2013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191D0-F93B-481E-AACA-79918069A8D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04" y="4406454"/>
            <a:ext cx="7772332" cy="1361811"/>
          </a:xfrm>
          <a:prstGeom prst="rect">
            <a:avLst/>
          </a:prstGeom>
        </p:spPr>
        <p:txBody>
          <a:bodyPr lIns="80155" tIns="40078" rIns="80155" bIns="40078"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04" y="2906445"/>
            <a:ext cx="7772332" cy="1500008"/>
          </a:xfrm>
          <a:prstGeom prst="rect">
            <a:avLst/>
          </a:prstGeom>
        </p:spPr>
        <p:txBody>
          <a:bodyPr vert="horz" lIns="80155" tIns="40078" rIns="80155" bIns="40078" anchor="b"/>
          <a:lstStyle>
            <a:lvl1pPr marL="0" indent="0">
              <a:buNone/>
              <a:defRPr sz="1800"/>
            </a:lvl1pPr>
            <a:lvl2pPr marL="400777" indent="0">
              <a:buNone/>
              <a:defRPr sz="1600"/>
            </a:lvl2pPr>
            <a:lvl3pPr marL="801555" indent="0">
              <a:buNone/>
              <a:defRPr sz="1400"/>
            </a:lvl3pPr>
            <a:lvl4pPr marL="1202334" indent="0">
              <a:buNone/>
              <a:defRPr sz="1200"/>
            </a:lvl4pPr>
            <a:lvl5pPr marL="1603111" indent="0">
              <a:buNone/>
              <a:defRPr sz="1200"/>
            </a:lvl5pPr>
            <a:lvl6pPr marL="2003888" indent="0">
              <a:buNone/>
              <a:defRPr sz="1200"/>
            </a:lvl6pPr>
            <a:lvl7pPr marL="2404665" indent="0">
              <a:buNone/>
              <a:defRPr sz="1200"/>
            </a:lvl7pPr>
            <a:lvl8pPr marL="2805444" indent="0">
              <a:buNone/>
              <a:defRPr sz="1200"/>
            </a:lvl8pPr>
            <a:lvl9pPr marL="320622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Michel Della Negra/Karlsruhe, Feb 1 2013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Michel Della Negra/Karlsruhe, Feb 1 2013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BD9F6-65A6-45D6-8AD0-7DD2A13527A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823" y="138197"/>
            <a:ext cx="7455897" cy="532632"/>
          </a:xfrm>
          <a:prstGeom prst="rect">
            <a:avLst/>
          </a:prstGeom>
        </p:spPr>
        <p:txBody>
          <a:bodyPr lIns="80155" tIns="40078" rIns="80155" bIns="40078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77" y="1600777"/>
            <a:ext cx="4048457" cy="4525935"/>
          </a:xfrm>
          <a:prstGeom prst="rect">
            <a:avLst/>
          </a:prstGeom>
        </p:spPr>
        <p:txBody>
          <a:bodyPr vert="horz" lIns="80155" tIns="40078" rIns="80155" bIns="40078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511" y="1600777"/>
            <a:ext cx="4049815" cy="4525935"/>
          </a:xfrm>
          <a:prstGeom prst="rect">
            <a:avLst/>
          </a:prstGeom>
        </p:spPr>
        <p:txBody>
          <a:bodyPr vert="horz" lIns="80155" tIns="40078" rIns="80155" bIns="40078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Michel Della Negra/Karlsruhe, Feb 1 2013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Michel Della Negra/Karlsruhe, Feb 1 2013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29573-9509-4FCB-8F80-E7A965DDDAE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4954"/>
            <a:ext cx="8228649" cy="1143000"/>
          </a:xfrm>
          <a:prstGeom prst="rect">
            <a:avLst/>
          </a:prstGeom>
        </p:spPr>
        <p:txBody>
          <a:bodyPr lIns="80155" tIns="40078" rIns="80155" bIns="4007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  <a:prstGeom prst="rect">
            <a:avLst/>
          </a:prstGeom>
        </p:spPr>
        <p:txBody>
          <a:bodyPr vert="horz" lIns="80155" tIns="40078" rIns="80155" bIns="40078" anchor="b"/>
          <a:lstStyle>
            <a:lvl1pPr marL="0" indent="0">
              <a:buNone/>
              <a:defRPr sz="2100" b="1"/>
            </a:lvl1pPr>
            <a:lvl2pPr marL="400777" indent="0">
              <a:buNone/>
              <a:defRPr sz="1800" b="1"/>
            </a:lvl2pPr>
            <a:lvl3pPr marL="801555" indent="0">
              <a:buNone/>
              <a:defRPr sz="1600" b="1"/>
            </a:lvl3pPr>
            <a:lvl4pPr marL="1202334" indent="0">
              <a:buNone/>
              <a:defRPr sz="1400" b="1"/>
            </a:lvl4pPr>
            <a:lvl5pPr marL="1603111" indent="0">
              <a:buNone/>
              <a:defRPr sz="1400" b="1"/>
            </a:lvl5pPr>
            <a:lvl6pPr marL="2003888" indent="0">
              <a:buNone/>
              <a:defRPr sz="1400" b="1"/>
            </a:lvl6pPr>
            <a:lvl7pPr marL="2404665" indent="0">
              <a:buNone/>
              <a:defRPr sz="1400" b="1"/>
            </a:lvl7pPr>
            <a:lvl8pPr marL="2805444" indent="0">
              <a:buNone/>
              <a:defRPr sz="1400" b="1"/>
            </a:lvl8pPr>
            <a:lvl9pPr marL="320622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" y="2175157"/>
            <a:ext cx="4040308" cy="3951555"/>
          </a:xfrm>
          <a:prstGeom prst="rect">
            <a:avLst/>
          </a:prstGeom>
        </p:spPr>
        <p:txBody>
          <a:bodyPr vert="horz" lIns="80155" tIns="40078" rIns="80155" bIns="40078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  <a:prstGeom prst="rect">
            <a:avLst/>
          </a:prstGeom>
        </p:spPr>
        <p:txBody>
          <a:bodyPr vert="horz" lIns="80155" tIns="40078" rIns="80155" bIns="40078" anchor="b"/>
          <a:lstStyle>
            <a:lvl1pPr marL="0" indent="0">
              <a:buNone/>
              <a:defRPr sz="2100" b="1"/>
            </a:lvl1pPr>
            <a:lvl2pPr marL="400777" indent="0">
              <a:buNone/>
              <a:defRPr sz="1800" b="1"/>
            </a:lvl2pPr>
            <a:lvl3pPr marL="801555" indent="0">
              <a:buNone/>
              <a:defRPr sz="1600" b="1"/>
            </a:lvl3pPr>
            <a:lvl4pPr marL="1202334" indent="0">
              <a:buNone/>
              <a:defRPr sz="1400" b="1"/>
            </a:lvl4pPr>
            <a:lvl5pPr marL="1603111" indent="0">
              <a:buNone/>
              <a:defRPr sz="1400" b="1"/>
            </a:lvl5pPr>
            <a:lvl6pPr marL="2003888" indent="0">
              <a:buNone/>
              <a:defRPr sz="1400" b="1"/>
            </a:lvl6pPr>
            <a:lvl7pPr marL="2404665" indent="0">
              <a:buNone/>
              <a:defRPr sz="1400" b="1"/>
            </a:lvl7pPr>
            <a:lvl8pPr marL="2805444" indent="0">
              <a:buNone/>
              <a:defRPr sz="1400" b="1"/>
            </a:lvl8pPr>
            <a:lvl9pPr marL="320622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57" y="2175157"/>
            <a:ext cx="4041667" cy="3951555"/>
          </a:xfrm>
          <a:prstGeom prst="rect">
            <a:avLst/>
          </a:prstGeom>
        </p:spPr>
        <p:txBody>
          <a:bodyPr vert="horz" lIns="80155" tIns="40078" rIns="80155" bIns="40078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Michel Della Negra/Karlsruhe, Feb 1 2013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Michel Della Negra/Karlsruhe, Feb 1 2013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81DF7-FAFB-4F17-BE2B-68077BEB077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823" y="138197"/>
            <a:ext cx="7455897" cy="532632"/>
          </a:xfrm>
          <a:prstGeom prst="rect">
            <a:avLst/>
          </a:prstGeom>
        </p:spPr>
        <p:txBody>
          <a:bodyPr lIns="80155" tIns="40078" rIns="80155" bIns="40078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Michel Della Negra/Karlsruhe, Feb 1 2013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Michel Della Negra/Karlsruhe, Feb 1 2013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EC84-D02C-43C3-8533-28C81284C18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Michel Della Negra/Karlsruhe, Feb 1 2013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Michel Della Negra/Karlsruhe, Feb 1 2013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FB21C-0E0E-4C80-9234-AA243E71CCF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4894262"/>
          </a:xfrm>
          <a:prstGeom prst="rect">
            <a:avLst/>
          </a:prstGeom>
        </p:spPr>
        <p:txBody>
          <a:bodyPr/>
          <a:lstStyle>
            <a:lvl1pPr indent="-432000">
              <a:spcBef>
                <a:spcPts val="700"/>
              </a:spcBef>
              <a:defRPr sz="1800"/>
            </a:lvl1pPr>
            <a:lvl2pPr indent="-396000">
              <a:spcBef>
                <a:spcPts val="700"/>
              </a:spcBef>
              <a:defRPr sz="1800"/>
            </a:lvl2pPr>
            <a:lvl3pPr indent="-324000">
              <a:spcBef>
                <a:spcPts val="700"/>
              </a:spcBef>
              <a:defRPr sz="1800"/>
            </a:lvl3pPr>
            <a:lvl4pPr indent="-324000">
              <a:spcBef>
                <a:spcPts val="700"/>
              </a:spcBef>
              <a:defRPr sz="1800"/>
            </a:lvl4pPr>
            <a:lvl5pPr indent="-324000">
              <a:spcBef>
                <a:spcPts val="700"/>
              </a:spcBef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340384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273515"/>
            <a:ext cx="3008162" cy="1161715"/>
          </a:xfrm>
          <a:prstGeom prst="rect">
            <a:avLst/>
          </a:prstGeom>
        </p:spPr>
        <p:txBody>
          <a:bodyPr lIns="80155" tIns="40078" rIns="80155" bIns="40078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  <a:prstGeom prst="rect">
            <a:avLst/>
          </a:prstGeom>
        </p:spPr>
        <p:txBody>
          <a:bodyPr vert="horz" lIns="80155" tIns="40078" rIns="80155" bIns="40078"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  <a:prstGeom prst="rect">
            <a:avLst/>
          </a:prstGeom>
        </p:spPr>
        <p:txBody>
          <a:bodyPr vert="horz" lIns="80155" tIns="40078" rIns="80155" bIns="40078"/>
          <a:lstStyle>
            <a:lvl1pPr marL="0" indent="0">
              <a:buNone/>
              <a:defRPr sz="1200"/>
            </a:lvl1pPr>
            <a:lvl2pPr marL="400777" indent="0">
              <a:buNone/>
              <a:defRPr sz="1100"/>
            </a:lvl2pPr>
            <a:lvl3pPr marL="801555" indent="0">
              <a:buNone/>
              <a:defRPr sz="900"/>
            </a:lvl3pPr>
            <a:lvl4pPr marL="1202334" indent="0">
              <a:buNone/>
              <a:defRPr sz="800"/>
            </a:lvl4pPr>
            <a:lvl5pPr marL="1603111" indent="0">
              <a:buNone/>
              <a:defRPr sz="800"/>
            </a:lvl5pPr>
            <a:lvl6pPr marL="2003888" indent="0">
              <a:buNone/>
              <a:defRPr sz="800"/>
            </a:lvl6pPr>
            <a:lvl7pPr marL="2404665" indent="0">
              <a:buNone/>
              <a:defRPr sz="800"/>
            </a:lvl7pPr>
            <a:lvl8pPr marL="2805444" indent="0">
              <a:buNone/>
              <a:defRPr sz="800"/>
            </a:lvl8pPr>
            <a:lvl9pPr marL="320622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Michel Della Negra/Karlsruhe, Feb 1 2013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Michel Della Negra/Karlsruhe, Feb 1 2013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23823-A5C2-4A01-9237-CE1933DA9BD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6" y="4800890"/>
            <a:ext cx="5486671" cy="565741"/>
          </a:xfrm>
          <a:prstGeom prst="rect">
            <a:avLst/>
          </a:prstGeom>
        </p:spPr>
        <p:txBody>
          <a:bodyPr lIns="80155" tIns="40078" rIns="80155" bIns="40078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6" y="613247"/>
            <a:ext cx="5486671" cy="4114224"/>
          </a:xfrm>
          <a:prstGeom prst="rect">
            <a:avLst/>
          </a:prstGeom>
        </p:spPr>
        <p:txBody>
          <a:bodyPr vert="horz" lIns="80155" tIns="40078" rIns="80155" bIns="40078"/>
          <a:lstStyle>
            <a:lvl1pPr marL="0" indent="0">
              <a:buNone/>
              <a:defRPr sz="2800"/>
            </a:lvl1pPr>
            <a:lvl2pPr marL="400777" indent="0">
              <a:buNone/>
              <a:defRPr sz="2500"/>
            </a:lvl2pPr>
            <a:lvl3pPr marL="801555" indent="0">
              <a:buNone/>
              <a:defRPr sz="2100"/>
            </a:lvl3pPr>
            <a:lvl4pPr marL="1202334" indent="0">
              <a:buNone/>
              <a:defRPr sz="1800"/>
            </a:lvl4pPr>
            <a:lvl5pPr marL="1603111" indent="0">
              <a:buNone/>
              <a:defRPr sz="1800"/>
            </a:lvl5pPr>
            <a:lvl6pPr marL="2003888" indent="0">
              <a:buNone/>
              <a:defRPr sz="1800"/>
            </a:lvl6pPr>
            <a:lvl7pPr marL="2404665" indent="0">
              <a:buNone/>
              <a:defRPr sz="1800"/>
            </a:lvl7pPr>
            <a:lvl8pPr marL="2805444" indent="0">
              <a:buNone/>
              <a:defRPr sz="1800"/>
            </a:lvl8pPr>
            <a:lvl9pPr marL="3206222" indent="0">
              <a:buNone/>
              <a:defRPr sz="18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6" y="5366630"/>
            <a:ext cx="5486671" cy="806146"/>
          </a:xfrm>
          <a:prstGeom prst="rect">
            <a:avLst/>
          </a:prstGeom>
        </p:spPr>
        <p:txBody>
          <a:bodyPr vert="horz" lIns="80155" tIns="40078" rIns="80155" bIns="40078"/>
          <a:lstStyle>
            <a:lvl1pPr marL="0" indent="0">
              <a:buNone/>
              <a:defRPr sz="1200"/>
            </a:lvl1pPr>
            <a:lvl2pPr marL="400777" indent="0">
              <a:buNone/>
              <a:defRPr sz="1100"/>
            </a:lvl2pPr>
            <a:lvl3pPr marL="801555" indent="0">
              <a:buNone/>
              <a:defRPr sz="900"/>
            </a:lvl3pPr>
            <a:lvl4pPr marL="1202334" indent="0">
              <a:buNone/>
              <a:defRPr sz="800"/>
            </a:lvl4pPr>
            <a:lvl5pPr marL="1603111" indent="0">
              <a:buNone/>
              <a:defRPr sz="800"/>
            </a:lvl5pPr>
            <a:lvl6pPr marL="2003888" indent="0">
              <a:buNone/>
              <a:defRPr sz="800"/>
            </a:lvl6pPr>
            <a:lvl7pPr marL="2404665" indent="0">
              <a:buNone/>
              <a:defRPr sz="800"/>
            </a:lvl7pPr>
            <a:lvl8pPr marL="2805444" indent="0">
              <a:buNone/>
              <a:defRPr sz="800"/>
            </a:lvl8pPr>
            <a:lvl9pPr marL="320622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Michel Della Negra/Karlsruhe, Feb 1 2013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Michel Della Negra/Karlsruhe, Feb 1 2013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69B77-0561-4974-A505-9858F078559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823" y="138197"/>
            <a:ext cx="7455897" cy="532632"/>
          </a:xfrm>
          <a:prstGeom prst="rect">
            <a:avLst/>
          </a:prstGeom>
        </p:spPr>
        <p:txBody>
          <a:bodyPr lIns="80155" tIns="40078" rIns="80155" bIns="40078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77" y="1600777"/>
            <a:ext cx="8228649" cy="4525935"/>
          </a:xfrm>
          <a:prstGeom prst="rect">
            <a:avLst/>
          </a:prstGeom>
        </p:spPr>
        <p:txBody>
          <a:bodyPr vert="eaVert" lIns="80155" tIns="40078" rIns="80155" bIns="4007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Michel Della Negra/Karlsruhe, Feb 1 2013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Michel Della Negra/Karlsruhe, Feb 1 2013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71A77-3194-477B-98BF-CEC773634F3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182" y="138196"/>
            <a:ext cx="2056144" cy="5988514"/>
          </a:xfrm>
          <a:prstGeom prst="rect">
            <a:avLst/>
          </a:prstGeom>
        </p:spPr>
        <p:txBody>
          <a:bodyPr vert="eaVert" lIns="80155" tIns="40078" rIns="80155" bIns="40078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77" y="138196"/>
            <a:ext cx="6042129" cy="5988514"/>
          </a:xfrm>
          <a:prstGeom prst="rect">
            <a:avLst/>
          </a:prstGeom>
        </p:spPr>
        <p:txBody>
          <a:bodyPr vert="eaVert" lIns="80155" tIns="40078" rIns="80155" bIns="4007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Michel Della Negra/Karlsruhe, Feb 1 2013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Michel Della Negra/Karlsruhe, Feb 1 2013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A6BD4-B8FB-4F3A-A363-F1795F12980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ctr">
              <a:defRPr sz="2800" b="1" cap="all"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4693" y="161893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88839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81079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3740" cy="555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86455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546860"/>
            <a:ext cx="4040188" cy="457930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86455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62100"/>
            <a:ext cx="4041775" cy="45640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23190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1279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8127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80088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03116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0" y="0"/>
            <a:ext cx="92122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9684" y="155951"/>
            <a:ext cx="704476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8503267" y="6517661"/>
            <a:ext cx="444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1196B166-7551-48F1-A25A-5293D4F42DC4}" type="slidenum">
              <a:rPr lang="de-DE" sz="1400" b="0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1400" b="0" dirty="0" smtClean="0"/>
          </a:p>
        </p:txBody>
      </p:sp>
      <p:pic>
        <p:nvPicPr>
          <p:cNvPr id="1032" name="Picture 9" descr="KITlogo_4c_frutig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232" y="130037"/>
            <a:ext cx="1298782" cy="5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feld 2"/>
          <p:cNvSpPr txBox="1">
            <a:spLocks noChangeArrowheads="1"/>
          </p:cNvSpPr>
          <p:nvPr userDrawn="1"/>
        </p:nvSpPr>
        <p:spPr bwMode="auto">
          <a:xfrm>
            <a:off x="140119" y="6498841"/>
            <a:ext cx="12792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200" b="0" dirty="0" smtClean="0"/>
              <a:t>Wim</a:t>
            </a:r>
            <a:r>
              <a:rPr lang="de-DE" sz="1200" b="0" baseline="0" dirty="0" smtClean="0"/>
              <a:t> de Boer</a:t>
            </a:r>
            <a:endParaRPr lang="de-DE" sz="1200" b="0" dirty="0" smtClean="0"/>
          </a:p>
        </p:txBody>
      </p:sp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1392075" y="6514761"/>
            <a:ext cx="745167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sz="1200" b="0" dirty="0" smtClean="0">
                <a:solidFill>
                  <a:schemeClr val="tx2"/>
                </a:solidFill>
              </a:rPr>
              <a:t>Cérémonie en l'honneur de Jacques </a:t>
            </a:r>
            <a:r>
              <a:rPr lang="fr-FR" sz="1200" b="0" dirty="0" err="1" smtClean="0">
                <a:solidFill>
                  <a:schemeClr val="tx2"/>
                </a:solidFill>
              </a:rPr>
              <a:t>Haïssinski</a:t>
            </a:r>
            <a:r>
              <a:rPr lang="fr-FR" sz="1200" b="0" dirty="0" smtClean="0">
                <a:solidFill>
                  <a:schemeClr val="tx2"/>
                </a:solidFill>
              </a:rPr>
              <a:t>, lauréat du Prix </a:t>
            </a:r>
            <a:r>
              <a:rPr lang="fr-FR" sz="1200" b="0" dirty="0" err="1" smtClean="0">
                <a:solidFill>
                  <a:schemeClr val="tx2"/>
                </a:solidFill>
              </a:rPr>
              <a:t>Lagarrigue</a:t>
            </a:r>
            <a:r>
              <a:rPr lang="fr-FR" sz="1200" b="0" dirty="0" smtClean="0">
                <a:solidFill>
                  <a:schemeClr val="tx2"/>
                </a:solidFill>
              </a:rPr>
              <a:t> 2012</a:t>
            </a:r>
            <a:r>
              <a:rPr lang="en-US" sz="1000" b="0" dirty="0" smtClean="0">
                <a:solidFill>
                  <a:schemeClr val="tx2"/>
                </a:solidFill>
              </a:rPr>
              <a:t>.</a:t>
            </a:r>
            <a:r>
              <a:rPr lang="en-US" sz="1000" b="0" baseline="0" dirty="0" smtClean="0">
                <a:solidFill>
                  <a:schemeClr val="tx2"/>
                </a:solidFill>
              </a:rPr>
              <a:t> </a:t>
            </a:r>
            <a:r>
              <a:rPr lang="de-DE" sz="1200" b="0" baseline="0" dirty="0" err="1" smtClean="0"/>
              <a:t>Orsay</a:t>
            </a:r>
            <a:r>
              <a:rPr lang="de-DE" sz="1200" b="0" baseline="0" dirty="0" smtClean="0"/>
              <a:t> 12.09.2013</a:t>
            </a:r>
            <a:endParaRPr lang="de-DE" sz="1200" b="0" dirty="0" smtClean="0"/>
          </a:p>
        </p:txBody>
      </p:sp>
      <p:grpSp>
        <p:nvGrpSpPr>
          <p:cNvPr id="29" name="Gruppieren 28"/>
          <p:cNvGrpSpPr/>
          <p:nvPr userDrawn="1"/>
        </p:nvGrpSpPr>
        <p:grpSpPr>
          <a:xfrm>
            <a:off x="3784" y="85144"/>
            <a:ext cx="697682" cy="724759"/>
            <a:chOff x="4685452" y="1692324"/>
            <a:chExt cx="3407668" cy="3380729"/>
          </a:xfrm>
        </p:grpSpPr>
        <p:sp>
          <p:nvSpPr>
            <p:cNvPr id="30" name="Rechteck 29"/>
            <p:cNvSpPr/>
            <p:nvPr/>
          </p:nvSpPr>
          <p:spPr>
            <a:xfrm>
              <a:off x="5199797" y="2183642"/>
              <a:ext cx="2402006" cy="237470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1" name="Gruppieren 12"/>
            <p:cNvGrpSpPr/>
            <p:nvPr/>
          </p:nvGrpSpPr>
          <p:grpSpPr>
            <a:xfrm>
              <a:off x="4685452" y="1692324"/>
              <a:ext cx="3407668" cy="3380729"/>
              <a:chOff x="4822117" y="1858196"/>
              <a:chExt cx="3145128" cy="3105801"/>
            </a:xfrm>
            <a:solidFill>
              <a:srgbClr val="FF0000"/>
            </a:solidFill>
          </p:grpSpPr>
          <p:grpSp>
            <p:nvGrpSpPr>
              <p:cNvPr id="33" name="Gruppieren 11"/>
              <p:cNvGrpSpPr/>
              <p:nvPr/>
            </p:nvGrpSpPr>
            <p:grpSpPr>
              <a:xfrm>
                <a:off x="5769196" y="1858196"/>
                <a:ext cx="2198049" cy="2702148"/>
                <a:chOff x="5769196" y="1858196"/>
                <a:chExt cx="2198049" cy="2702148"/>
              </a:xfrm>
              <a:grpFill/>
            </p:grpSpPr>
            <p:grpSp>
              <p:nvGrpSpPr>
                <p:cNvPr id="41" name="Gruppieren 7"/>
                <p:cNvGrpSpPr/>
                <p:nvPr/>
              </p:nvGrpSpPr>
              <p:grpSpPr>
                <a:xfrm>
                  <a:off x="5769196" y="1858196"/>
                  <a:ext cx="1791041" cy="1260253"/>
                  <a:chOff x="5769196" y="1858196"/>
                  <a:chExt cx="1791041" cy="1260253"/>
                </a:xfrm>
                <a:grpFill/>
              </p:grpSpPr>
              <p:sp>
                <p:nvSpPr>
                  <p:cNvPr id="45" name="Trapezoid 5"/>
                  <p:cNvSpPr/>
                  <p:nvPr/>
                </p:nvSpPr>
                <p:spPr>
                  <a:xfrm rot="10800000">
                    <a:off x="5769196" y="1865913"/>
                    <a:ext cx="1260253" cy="425669"/>
                  </a:xfrm>
                  <a:prstGeom prst="trapezoid">
                    <a:avLst>
                      <a:gd name="adj" fmla="val 40664"/>
                    </a:avLst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6" name="Trapezoid 6"/>
                  <p:cNvSpPr/>
                  <p:nvPr/>
                </p:nvSpPr>
                <p:spPr>
                  <a:xfrm rot="13525210">
                    <a:off x="6717276" y="2275488"/>
                    <a:ext cx="1260253" cy="425669"/>
                  </a:xfrm>
                  <a:prstGeom prst="trapezoid">
                    <a:avLst>
                      <a:gd name="adj" fmla="val 40664"/>
                    </a:avLst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42" name="Gruppieren 8"/>
                <p:cNvGrpSpPr/>
                <p:nvPr/>
              </p:nvGrpSpPr>
              <p:grpSpPr>
                <a:xfrm rot="5400000">
                  <a:off x="6454137" y="3047236"/>
                  <a:ext cx="1765963" cy="1260253"/>
                  <a:chOff x="5794272" y="1850247"/>
                  <a:chExt cx="1765963" cy="1260253"/>
                </a:xfrm>
                <a:grpFill/>
              </p:grpSpPr>
              <p:sp>
                <p:nvSpPr>
                  <p:cNvPr id="43" name="Trapezoid 14"/>
                  <p:cNvSpPr/>
                  <p:nvPr/>
                </p:nvSpPr>
                <p:spPr>
                  <a:xfrm rot="10800000">
                    <a:off x="5794272" y="1865913"/>
                    <a:ext cx="1260253" cy="425669"/>
                  </a:xfrm>
                  <a:prstGeom prst="trapezoid">
                    <a:avLst>
                      <a:gd name="adj" fmla="val 40664"/>
                    </a:avLst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4" name="Trapezoid 10"/>
                  <p:cNvSpPr/>
                  <p:nvPr/>
                </p:nvSpPr>
                <p:spPr>
                  <a:xfrm rot="13525210">
                    <a:off x="6717274" y="2267539"/>
                    <a:ext cx="1260253" cy="425669"/>
                  </a:xfrm>
                  <a:prstGeom prst="trapezoid">
                    <a:avLst>
                      <a:gd name="adj" fmla="val 40664"/>
                    </a:avLst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grpSp>
            <p:nvGrpSpPr>
              <p:cNvPr id="34" name="Gruppieren 12"/>
              <p:cNvGrpSpPr/>
              <p:nvPr/>
            </p:nvGrpSpPr>
            <p:grpSpPr>
              <a:xfrm rot="10800000">
                <a:off x="4822117" y="2245947"/>
                <a:ext cx="2205999" cy="2718050"/>
                <a:chOff x="5777147" y="1834343"/>
                <a:chExt cx="2205999" cy="2718050"/>
              </a:xfrm>
              <a:grpFill/>
            </p:grpSpPr>
            <p:grpSp>
              <p:nvGrpSpPr>
                <p:cNvPr id="35" name="Gruppieren 16"/>
                <p:cNvGrpSpPr/>
                <p:nvPr/>
              </p:nvGrpSpPr>
              <p:grpSpPr>
                <a:xfrm>
                  <a:off x="5777147" y="1834343"/>
                  <a:ext cx="1783090" cy="1260253"/>
                  <a:chOff x="5777147" y="1834343"/>
                  <a:chExt cx="1783090" cy="1260253"/>
                </a:xfrm>
                <a:grpFill/>
              </p:grpSpPr>
              <p:sp>
                <p:nvSpPr>
                  <p:cNvPr id="39" name="Trapezoid 38"/>
                  <p:cNvSpPr/>
                  <p:nvPr/>
                </p:nvSpPr>
                <p:spPr>
                  <a:xfrm rot="10800000">
                    <a:off x="5777147" y="1865913"/>
                    <a:ext cx="1260253" cy="425669"/>
                  </a:xfrm>
                  <a:prstGeom prst="trapezoid">
                    <a:avLst>
                      <a:gd name="adj" fmla="val 40664"/>
                    </a:avLst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0" name="Trapezoid 39"/>
                  <p:cNvSpPr/>
                  <p:nvPr/>
                </p:nvSpPr>
                <p:spPr>
                  <a:xfrm rot="13525210">
                    <a:off x="6717276" y="2251635"/>
                    <a:ext cx="1260253" cy="425669"/>
                  </a:xfrm>
                  <a:prstGeom prst="trapezoid">
                    <a:avLst>
                      <a:gd name="adj" fmla="val 40664"/>
                    </a:avLst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36" name="Gruppieren 17"/>
                <p:cNvGrpSpPr/>
                <p:nvPr/>
              </p:nvGrpSpPr>
              <p:grpSpPr>
                <a:xfrm rot="5400000">
                  <a:off x="6461475" y="3030721"/>
                  <a:ext cx="1783090" cy="1260253"/>
                  <a:chOff x="5769196" y="1834343"/>
                  <a:chExt cx="1783090" cy="1260253"/>
                </a:xfrm>
                <a:grpFill/>
              </p:grpSpPr>
              <p:sp>
                <p:nvSpPr>
                  <p:cNvPr id="37" name="Trapezoid 8"/>
                  <p:cNvSpPr/>
                  <p:nvPr/>
                </p:nvSpPr>
                <p:spPr>
                  <a:xfrm rot="10800000">
                    <a:off x="5769196" y="1865913"/>
                    <a:ext cx="1260253" cy="425669"/>
                  </a:xfrm>
                  <a:prstGeom prst="trapezoid">
                    <a:avLst>
                      <a:gd name="adj" fmla="val 40664"/>
                    </a:avLst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8" name="Trapezoid 37"/>
                  <p:cNvSpPr/>
                  <p:nvPr/>
                </p:nvSpPr>
                <p:spPr>
                  <a:xfrm rot="13525210">
                    <a:off x="6709325" y="2251635"/>
                    <a:ext cx="1260253" cy="425669"/>
                  </a:xfrm>
                  <a:prstGeom prst="trapezoid">
                    <a:avLst>
                      <a:gd name="adj" fmla="val 40664"/>
                    </a:avLst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  <p:sp>
          <p:nvSpPr>
            <p:cNvPr id="32" name="Rechteck 31"/>
            <p:cNvSpPr/>
            <p:nvPr/>
          </p:nvSpPr>
          <p:spPr>
            <a:xfrm>
              <a:off x="5049824" y="2754486"/>
              <a:ext cx="2633501" cy="155946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1200" b="1" cap="all" spc="0" dirty="0" smtClean="0">
                  <a:ln w="9000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haroni" pitchFamily="2" charset="-79"/>
                  <a:cs typeface="Aharoni" pitchFamily="2" charset="-79"/>
                </a:rPr>
                <a:t>CELLO</a:t>
              </a:r>
              <a:endParaRPr lang="de-DE" sz="1200" b="1" cap="all" spc="0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1" r:id="rId2"/>
    <p:sldLayoutId id="2147483808" r:id="rId3"/>
    <p:sldLayoutId id="2147483802" r:id="rId4"/>
    <p:sldLayoutId id="2147483803" r:id="rId5"/>
    <p:sldLayoutId id="2147483809" r:id="rId6"/>
    <p:sldLayoutId id="2147483810" r:id="rId7"/>
    <p:sldLayoutId id="2147483811" r:id="rId8"/>
    <p:sldLayoutId id="2147483804" r:id="rId9"/>
    <p:sldLayoutId id="2147483805" r:id="rId10"/>
    <p:sldLayoutId id="2147483806" r:id="rId11"/>
    <p:sldLayoutId id="2147483831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9723" y="6612191"/>
            <a:ext cx="2179729" cy="13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6" tIns="43638" rIns="87276" bIns="43638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latin typeface="Helvetica" charset="0"/>
                <a:ea typeface="+mn-ea"/>
              </a:defRPr>
            </a:lvl1pPr>
          </a:lstStyle>
          <a:p>
            <a:pPr>
              <a:defRPr/>
            </a:pPr>
            <a:r>
              <a:rPr lang="en-US" dirty="0" err="1" smtClean="0"/>
              <a:t>Wim</a:t>
            </a:r>
            <a:r>
              <a:rPr lang="en-US" dirty="0" smtClean="0"/>
              <a:t> de Boer </a:t>
            </a:r>
            <a:endParaRPr lang="en-US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600" y="6608595"/>
            <a:ext cx="2896800" cy="1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6" tIns="43638" rIns="87276" bIns="43638" numCol="1" anchor="t" anchorCtr="0" compatLnSpc="1">
            <a:prstTxWarp prst="textNoShape">
              <a:avLst/>
            </a:prstTxWarp>
          </a:bodyPr>
          <a:lstStyle>
            <a:lvl1pPr algn="ctr">
              <a:defRPr sz="800" u="none">
                <a:latin typeface="Helvetica" charset="0"/>
              </a:defRPr>
            </a:lvl1pPr>
          </a:lstStyle>
          <a:p>
            <a:r>
              <a:rPr lang="en-US" dirty="0" smtClean="0"/>
              <a:t>Time and Mass, Venice, March, 2013</a:t>
            </a:r>
            <a:endParaRPr lang="fr-FR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1789" y="6600316"/>
            <a:ext cx="1905396" cy="13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6" tIns="43638" rIns="87276" bIns="43638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latin typeface="Helvetica" charset="0"/>
              </a:defRPr>
            </a:lvl1pPr>
          </a:lstStyle>
          <a:p>
            <a:fld id="{8CCCD09F-3969-41BC-8BCC-ADFF544AD957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1265737" y="76297"/>
            <a:ext cx="6685863" cy="59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76" tIns="43638" rIns="87276" bIns="43638" anchor="ctr"/>
          <a:lstStyle/>
          <a:p>
            <a:pPr algn="ctr" defTabSz="872635">
              <a:defRPr/>
            </a:pPr>
            <a:endParaRPr lang="en-GB" sz="2600" b="1" u="none">
              <a:solidFill>
                <a:srgbClr val="00547E"/>
              </a:solidFill>
              <a:latin typeface="Helvetica" charset="0"/>
              <a:ea typeface="+mn-ea"/>
            </a:endParaRPr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492986" y="761521"/>
            <a:ext cx="8158028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134155" name="Rectangle 11"/>
          <p:cNvSpPr>
            <a:spLocks noChangeArrowheads="1"/>
          </p:cNvSpPr>
          <p:nvPr userDrawn="1"/>
        </p:nvSpPr>
        <p:spPr bwMode="auto">
          <a:xfrm>
            <a:off x="0" y="0"/>
            <a:ext cx="651882" cy="76008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pic>
        <p:nvPicPr>
          <p:cNvPr id="9" name="Picture 9" descr="KITlogo_4c_frutige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700"/>
            <a:ext cx="832513" cy="38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dt="0"/>
  <p:txStyles>
    <p:titleStyle>
      <a:lvl1pPr algn="ctr" defTabSz="872635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7E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872635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7E"/>
          </a:solidFill>
          <a:latin typeface="Helvetica" charset="0"/>
          <a:ea typeface="MS PGothic" pitchFamily="34" charset="-128"/>
          <a:cs typeface="ＭＳ Ｐゴシック" charset="-128"/>
        </a:defRPr>
      </a:lvl2pPr>
      <a:lvl3pPr algn="ctr" defTabSz="872635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7E"/>
          </a:solidFill>
          <a:latin typeface="Helvetica" charset="0"/>
          <a:ea typeface="MS PGothic" pitchFamily="34" charset="-128"/>
          <a:cs typeface="ＭＳ Ｐゴシック" charset="-128"/>
        </a:defRPr>
      </a:lvl3pPr>
      <a:lvl4pPr algn="ctr" defTabSz="872635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7E"/>
          </a:solidFill>
          <a:latin typeface="Helvetica" charset="0"/>
          <a:ea typeface="MS PGothic" pitchFamily="34" charset="-128"/>
          <a:cs typeface="ＭＳ Ｐゴシック" charset="-128"/>
        </a:defRPr>
      </a:lvl4pPr>
      <a:lvl5pPr algn="ctr" defTabSz="872635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7E"/>
          </a:solidFill>
          <a:latin typeface="Helvetica" charset="0"/>
          <a:ea typeface="MS PGothic" pitchFamily="34" charset="-128"/>
          <a:cs typeface="ＭＳ Ｐゴシック" charset="-128"/>
        </a:defRPr>
      </a:lvl5pPr>
      <a:lvl6pPr marL="400827" algn="ctr" defTabSz="872635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7E"/>
          </a:solidFill>
          <a:latin typeface="Helvetica" charset="0"/>
        </a:defRPr>
      </a:lvl6pPr>
      <a:lvl7pPr marL="801654" algn="ctr" defTabSz="872635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7E"/>
          </a:solidFill>
          <a:latin typeface="Helvetica" charset="0"/>
        </a:defRPr>
      </a:lvl7pPr>
      <a:lvl8pPr marL="1202482" algn="ctr" defTabSz="872635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7E"/>
          </a:solidFill>
          <a:latin typeface="Helvetica" charset="0"/>
        </a:defRPr>
      </a:lvl8pPr>
      <a:lvl9pPr marL="1603309" algn="ctr" defTabSz="872635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47E"/>
          </a:solidFill>
          <a:latin typeface="Helvetica" charset="0"/>
        </a:defRPr>
      </a:lvl9pPr>
    </p:titleStyle>
    <p:bodyStyle>
      <a:lvl1pPr marL="327064" indent="-327064" algn="l" defTabSz="872635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09798" indent="-272785" algn="l" defTabSz="872635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MS PGothic" pitchFamily="34" charset="-128"/>
        </a:defRPr>
      </a:lvl2pPr>
      <a:lvl3pPr marL="1091141" indent="-218507" algn="l" defTabSz="872635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MS PGothic" pitchFamily="34" charset="-128"/>
        </a:defRPr>
      </a:lvl3pPr>
      <a:lvl4pPr marL="1526763" indent="-217115" algn="l" defTabSz="872635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MS PGothic" pitchFamily="34" charset="-128"/>
        </a:defRPr>
      </a:lvl4pPr>
      <a:lvl5pPr marL="1963776" indent="-218507" algn="l" defTabSz="872635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MS PGothic" pitchFamily="34" charset="-128"/>
        </a:defRPr>
      </a:lvl5pPr>
      <a:lvl6pPr marL="2364603" indent="-218507" algn="l" defTabSz="872635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-128"/>
        </a:defRPr>
      </a:lvl6pPr>
      <a:lvl7pPr marL="2765430" indent="-218507" algn="l" defTabSz="872635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-128"/>
        </a:defRPr>
      </a:lvl7pPr>
      <a:lvl8pPr marL="3166257" indent="-218507" algn="l" defTabSz="872635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-128"/>
        </a:defRPr>
      </a:lvl8pPr>
      <a:lvl9pPr marL="3567085" indent="-218507" algn="l" defTabSz="872635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6.gif"/><Relationship Id="rId4" Type="http://schemas.openxmlformats.org/officeDocument/2006/relationships/hyperlink" Target="http://emergent-cultur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hep.net/author/Mayaux,%20G.?recid=149457&amp;ln=de" TargetMode="External"/><Relationship Id="rId5" Type="http://schemas.openxmlformats.org/officeDocument/2006/relationships/hyperlink" Target="http://inspirehep.net/author/Le%20Bars,%20J.?recid=149457&amp;ln=de" TargetMode="External"/><Relationship Id="rId4" Type="http://schemas.openxmlformats.org/officeDocument/2006/relationships/hyperlink" Target="http://inspirehep.net/author/Desportes,%20H.?recid=149457&amp;ln=d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fr-FR" sz="2200" b="1" dirty="0" smtClean="0">
                <a:solidFill>
                  <a:schemeClr val="tx2"/>
                </a:solidFill>
              </a:rPr>
              <a:t>CELLO  </a:t>
            </a:r>
            <a:r>
              <a:rPr lang="fr-FR" sz="2200" dirty="0" smtClean="0">
                <a:solidFill>
                  <a:schemeClr val="tx2"/>
                </a:solidFill>
              </a:rPr>
              <a:t>(</a:t>
            </a:r>
            <a:r>
              <a:rPr lang="fr-FR" sz="2200" dirty="0" err="1" smtClean="0">
                <a:solidFill>
                  <a:schemeClr val="tx2"/>
                </a:solidFill>
              </a:rPr>
              <a:t>Spokesman</a:t>
            </a:r>
            <a:r>
              <a:rPr lang="fr-FR" sz="2200" dirty="0" smtClean="0">
                <a:solidFill>
                  <a:schemeClr val="tx2"/>
                </a:solidFill>
              </a:rPr>
              <a:t> Jacques </a:t>
            </a:r>
            <a:r>
              <a:rPr lang="fr-FR" sz="2200" dirty="0" err="1" smtClean="0">
                <a:solidFill>
                  <a:schemeClr val="tx2"/>
                </a:solidFill>
              </a:rPr>
              <a:t>Hassinski</a:t>
            </a:r>
            <a:r>
              <a:rPr lang="fr-FR" sz="2200" dirty="0" smtClean="0">
                <a:solidFill>
                  <a:schemeClr val="tx2"/>
                </a:solidFill>
              </a:rPr>
              <a:t>, 1983-1986)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69580" y="2390443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Wim</a:t>
            </a:r>
            <a:r>
              <a:rPr lang="en-US" sz="1600" dirty="0" smtClean="0">
                <a:solidFill>
                  <a:srgbClr val="000000"/>
                </a:solidFill>
              </a:rPr>
              <a:t> de Boer 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020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60" y="3642639"/>
            <a:ext cx="8812921" cy="272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uppieren 31"/>
          <p:cNvGrpSpPr/>
          <p:nvPr/>
        </p:nvGrpSpPr>
        <p:grpSpPr>
          <a:xfrm>
            <a:off x="8123274" y="242804"/>
            <a:ext cx="697682" cy="724759"/>
            <a:chOff x="4685452" y="1692324"/>
            <a:chExt cx="3407668" cy="3380729"/>
          </a:xfrm>
        </p:grpSpPr>
        <p:sp>
          <p:nvSpPr>
            <p:cNvPr id="33" name="Rechteck 32"/>
            <p:cNvSpPr/>
            <p:nvPr/>
          </p:nvSpPr>
          <p:spPr>
            <a:xfrm>
              <a:off x="5199797" y="2183642"/>
              <a:ext cx="2402006" cy="237470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4" name="Gruppieren 12"/>
            <p:cNvGrpSpPr/>
            <p:nvPr/>
          </p:nvGrpSpPr>
          <p:grpSpPr>
            <a:xfrm>
              <a:off x="4685452" y="1692324"/>
              <a:ext cx="3407668" cy="3380729"/>
              <a:chOff x="4822117" y="1858196"/>
              <a:chExt cx="3145128" cy="3105801"/>
            </a:xfrm>
            <a:solidFill>
              <a:srgbClr val="FF0000"/>
            </a:solidFill>
          </p:grpSpPr>
          <p:grpSp>
            <p:nvGrpSpPr>
              <p:cNvPr id="36" name="Gruppieren 11"/>
              <p:cNvGrpSpPr/>
              <p:nvPr/>
            </p:nvGrpSpPr>
            <p:grpSpPr>
              <a:xfrm>
                <a:off x="5769196" y="1858196"/>
                <a:ext cx="2198049" cy="2702148"/>
                <a:chOff x="5769196" y="1858196"/>
                <a:chExt cx="2198049" cy="2702148"/>
              </a:xfrm>
              <a:grpFill/>
            </p:grpSpPr>
            <p:grpSp>
              <p:nvGrpSpPr>
                <p:cNvPr id="44" name="Gruppieren 7"/>
                <p:cNvGrpSpPr/>
                <p:nvPr/>
              </p:nvGrpSpPr>
              <p:grpSpPr>
                <a:xfrm>
                  <a:off x="5769196" y="1858196"/>
                  <a:ext cx="1791041" cy="1260253"/>
                  <a:chOff x="5769196" y="1858196"/>
                  <a:chExt cx="1791041" cy="1260253"/>
                </a:xfrm>
                <a:grpFill/>
              </p:grpSpPr>
              <p:sp>
                <p:nvSpPr>
                  <p:cNvPr id="48" name="Trapezoid 5"/>
                  <p:cNvSpPr/>
                  <p:nvPr/>
                </p:nvSpPr>
                <p:spPr>
                  <a:xfrm rot="10800000">
                    <a:off x="5769196" y="1865913"/>
                    <a:ext cx="1260253" cy="425669"/>
                  </a:xfrm>
                  <a:prstGeom prst="trapezoid">
                    <a:avLst>
                      <a:gd name="adj" fmla="val 40664"/>
                    </a:avLst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9" name="Trapezoid 6"/>
                  <p:cNvSpPr/>
                  <p:nvPr/>
                </p:nvSpPr>
                <p:spPr>
                  <a:xfrm rot="13525210">
                    <a:off x="6717276" y="2275488"/>
                    <a:ext cx="1260253" cy="425669"/>
                  </a:xfrm>
                  <a:prstGeom prst="trapezoid">
                    <a:avLst>
                      <a:gd name="adj" fmla="val 40664"/>
                    </a:avLst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45" name="Gruppieren 8"/>
                <p:cNvGrpSpPr/>
                <p:nvPr/>
              </p:nvGrpSpPr>
              <p:grpSpPr>
                <a:xfrm rot="5400000">
                  <a:off x="6454137" y="3047236"/>
                  <a:ext cx="1765963" cy="1260253"/>
                  <a:chOff x="5794272" y="1850247"/>
                  <a:chExt cx="1765963" cy="1260253"/>
                </a:xfrm>
                <a:grpFill/>
              </p:grpSpPr>
              <p:sp>
                <p:nvSpPr>
                  <p:cNvPr id="46" name="Trapezoid 14"/>
                  <p:cNvSpPr/>
                  <p:nvPr/>
                </p:nvSpPr>
                <p:spPr>
                  <a:xfrm rot="10800000">
                    <a:off x="5794272" y="1865913"/>
                    <a:ext cx="1260253" cy="425669"/>
                  </a:xfrm>
                  <a:prstGeom prst="trapezoid">
                    <a:avLst>
                      <a:gd name="adj" fmla="val 40664"/>
                    </a:avLst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7" name="Trapezoid 10"/>
                  <p:cNvSpPr/>
                  <p:nvPr/>
                </p:nvSpPr>
                <p:spPr>
                  <a:xfrm rot="13525210">
                    <a:off x="6717274" y="2267539"/>
                    <a:ext cx="1260253" cy="425669"/>
                  </a:xfrm>
                  <a:prstGeom prst="trapezoid">
                    <a:avLst>
                      <a:gd name="adj" fmla="val 40664"/>
                    </a:avLst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grpSp>
            <p:nvGrpSpPr>
              <p:cNvPr id="37" name="Gruppieren 12"/>
              <p:cNvGrpSpPr/>
              <p:nvPr/>
            </p:nvGrpSpPr>
            <p:grpSpPr>
              <a:xfrm rot="10800000">
                <a:off x="4822117" y="2245947"/>
                <a:ext cx="2205999" cy="2718050"/>
                <a:chOff x="5777147" y="1834343"/>
                <a:chExt cx="2205999" cy="2718050"/>
              </a:xfrm>
              <a:grpFill/>
            </p:grpSpPr>
            <p:grpSp>
              <p:nvGrpSpPr>
                <p:cNvPr id="38" name="Gruppieren 16"/>
                <p:cNvGrpSpPr/>
                <p:nvPr/>
              </p:nvGrpSpPr>
              <p:grpSpPr>
                <a:xfrm>
                  <a:off x="5777147" y="1834343"/>
                  <a:ext cx="1783090" cy="1260253"/>
                  <a:chOff x="5777147" y="1834343"/>
                  <a:chExt cx="1783090" cy="1260253"/>
                </a:xfrm>
                <a:grpFill/>
              </p:grpSpPr>
              <p:sp>
                <p:nvSpPr>
                  <p:cNvPr id="42" name="Trapezoid 41"/>
                  <p:cNvSpPr/>
                  <p:nvPr/>
                </p:nvSpPr>
                <p:spPr>
                  <a:xfrm rot="10800000">
                    <a:off x="5777147" y="1865913"/>
                    <a:ext cx="1260253" cy="425669"/>
                  </a:xfrm>
                  <a:prstGeom prst="trapezoid">
                    <a:avLst>
                      <a:gd name="adj" fmla="val 40664"/>
                    </a:avLst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3" name="Trapezoid 42"/>
                  <p:cNvSpPr/>
                  <p:nvPr/>
                </p:nvSpPr>
                <p:spPr>
                  <a:xfrm rot="13525210">
                    <a:off x="6717276" y="2251635"/>
                    <a:ext cx="1260253" cy="425669"/>
                  </a:xfrm>
                  <a:prstGeom prst="trapezoid">
                    <a:avLst>
                      <a:gd name="adj" fmla="val 40664"/>
                    </a:avLst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39" name="Gruppieren 17"/>
                <p:cNvGrpSpPr/>
                <p:nvPr/>
              </p:nvGrpSpPr>
              <p:grpSpPr>
                <a:xfrm rot="5400000">
                  <a:off x="6461475" y="3030721"/>
                  <a:ext cx="1783090" cy="1260253"/>
                  <a:chOff x="5769196" y="1834343"/>
                  <a:chExt cx="1783090" cy="1260253"/>
                </a:xfrm>
                <a:grpFill/>
              </p:grpSpPr>
              <p:sp>
                <p:nvSpPr>
                  <p:cNvPr id="40" name="Trapezoid 8"/>
                  <p:cNvSpPr/>
                  <p:nvPr/>
                </p:nvSpPr>
                <p:spPr>
                  <a:xfrm rot="10800000">
                    <a:off x="5769196" y="1865913"/>
                    <a:ext cx="1260253" cy="425669"/>
                  </a:xfrm>
                  <a:prstGeom prst="trapezoid">
                    <a:avLst>
                      <a:gd name="adj" fmla="val 40664"/>
                    </a:avLst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1" name="Trapezoid 40"/>
                  <p:cNvSpPr/>
                  <p:nvPr/>
                </p:nvSpPr>
                <p:spPr>
                  <a:xfrm rot="13525210">
                    <a:off x="6709325" y="2251635"/>
                    <a:ext cx="1260253" cy="425669"/>
                  </a:xfrm>
                  <a:prstGeom prst="trapezoid">
                    <a:avLst>
                      <a:gd name="adj" fmla="val 40664"/>
                    </a:avLst>
                  </a:prstGeom>
                  <a:grpFill/>
                  <a:ln w="63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  <p:sp>
          <p:nvSpPr>
            <p:cNvPr id="35" name="Rechteck 34"/>
            <p:cNvSpPr/>
            <p:nvPr/>
          </p:nvSpPr>
          <p:spPr>
            <a:xfrm>
              <a:off x="5049824" y="2754486"/>
              <a:ext cx="2633501" cy="155946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1200" b="1" cap="all" spc="0" dirty="0" smtClean="0">
                  <a:ln w="9000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haroni" pitchFamily="2" charset="-79"/>
                  <a:cs typeface="Aharoni" pitchFamily="2" charset="-79"/>
                </a:rPr>
                <a:t>CELLO</a:t>
              </a:r>
              <a:endParaRPr lang="de-DE" sz="1200" b="1" cap="all" spc="0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3" name="Picture 2" descr="C:\Users\Wim\Documents\PPT\Haissinski\CELLO-JH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286" y="1259749"/>
            <a:ext cx="2541318" cy="2329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Wim\Documents\PPT\Haissinski\CELLO-JH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3208" y="103459"/>
            <a:ext cx="4523727" cy="6226593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2112573" y="362601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Mounting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prop</a:t>
            </a:r>
            <a:r>
              <a:rPr lang="de-DE" b="1" dirty="0" smtClean="0"/>
              <a:t>. </a:t>
            </a:r>
            <a:r>
              <a:rPr lang="de-DE" b="1" dirty="0" err="1" smtClean="0"/>
              <a:t>chambers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</a:t>
            </a:r>
            <a:r>
              <a:rPr lang="de-DE" b="1" dirty="0" err="1" smtClean="0"/>
              <a:t>Orsay</a:t>
            </a:r>
            <a:endParaRPr lang="de-DE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845593"/>
            <a:ext cx="756126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2222954" y="220708"/>
            <a:ext cx="3799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Orsay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prop</a:t>
            </a:r>
            <a:r>
              <a:rPr lang="de-DE" sz="2800" b="1" dirty="0" smtClean="0"/>
              <a:t>. </a:t>
            </a:r>
            <a:r>
              <a:rPr lang="de-DE" sz="2800" b="1" dirty="0" err="1" smtClean="0"/>
              <a:t>chamber</a:t>
            </a:r>
            <a:endParaRPr lang="de-DE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16712" y="-582506"/>
            <a:ext cx="4638957" cy="794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1861004" y="201658"/>
            <a:ext cx="4655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CELLO Drift </a:t>
            </a:r>
            <a:r>
              <a:rPr lang="de-DE" sz="2800" b="1" dirty="0" err="1" smtClean="0"/>
              <a:t>Chamber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Cell</a:t>
            </a:r>
            <a:endParaRPr lang="de-DE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1666875"/>
            <a:ext cx="738981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uppieren 19"/>
          <p:cNvGrpSpPr/>
          <p:nvPr/>
        </p:nvGrpSpPr>
        <p:grpSpPr>
          <a:xfrm>
            <a:off x="4794637" y="1892411"/>
            <a:ext cx="3156668" cy="3085106"/>
            <a:chOff x="4822117" y="1858196"/>
            <a:chExt cx="3145127" cy="3105801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5769196" y="1858196"/>
              <a:ext cx="2198048" cy="2702147"/>
              <a:chOff x="5769196" y="1858196"/>
              <a:chExt cx="2198048" cy="2702147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5769196" y="1858196"/>
                <a:ext cx="1791041" cy="1260253"/>
                <a:chOff x="5769196" y="1858196"/>
                <a:chExt cx="1791041" cy="1260253"/>
              </a:xfrm>
            </p:grpSpPr>
            <p:sp>
              <p:nvSpPr>
                <p:cNvPr id="6" name="Trapezoid 5"/>
                <p:cNvSpPr/>
                <p:nvPr/>
              </p:nvSpPr>
              <p:spPr>
                <a:xfrm rot="10800000">
                  <a:off x="5769196" y="1865913"/>
                  <a:ext cx="1260253" cy="425669"/>
                </a:xfrm>
                <a:prstGeom prst="trapezoid">
                  <a:avLst>
                    <a:gd name="adj" fmla="val 40664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" name="Trapezoid 6"/>
                <p:cNvSpPr/>
                <p:nvPr/>
              </p:nvSpPr>
              <p:spPr>
                <a:xfrm rot="13525210">
                  <a:off x="6717276" y="2275488"/>
                  <a:ext cx="1260253" cy="425669"/>
                </a:xfrm>
                <a:prstGeom prst="trapezoid">
                  <a:avLst>
                    <a:gd name="adj" fmla="val 40664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" name="Gruppieren 8"/>
              <p:cNvGrpSpPr/>
              <p:nvPr/>
            </p:nvGrpSpPr>
            <p:grpSpPr>
              <a:xfrm rot="5400000">
                <a:off x="6441598" y="3034697"/>
                <a:ext cx="1791039" cy="1260253"/>
                <a:chOff x="5769196" y="1850247"/>
                <a:chExt cx="1791039" cy="1260253"/>
              </a:xfrm>
            </p:grpSpPr>
            <p:sp>
              <p:nvSpPr>
                <p:cNvPr id="10" name="Trapezoid 9"/>
                <p:cNvSpPr/>
                <p:nvPr/>
              </p:nvSpPr>
              <p:spPr>
                <a:xfrm rot="10800000">
                  <a:off x="5769196" y="1865913"/>
                  <a:ext cx="1260253" cy="425669"/>
                </a:xfrm>
                <a:prstGeom prst="trapezoid">
                  <a:avLst>
                    <a:gd name="adj" fmla="val 40664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" name="Trapezoid 10"/>
                <p:cNvSpPr/>
                <p:nvPr/>
              </p:nvSpPr>
              <p:spPr>
                <a:xfrm rot="13525210">
                  <a:off x="6717274" y="2267539"/>
                  <a:ext cx="1260253" cy="425669"/>
                </a:xfrm>
                <a:prstGeom prst="trapezoid">
                  <a:avLst>
                    <a:gd name="adj" fmla="val 40664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3" name="Gruppieren 12"/>
            <p:cNvGrpSpPr/>
            <p:nvPr/>
          </p:nvGrpSpPr>
          <p:grpSpPr>
            <a:xfrm rot="10800000">
              <a:off x="4822117" y="2245947"/>
              <a:ext cx="2205999" cy="2718050"/>
              <a:chOff x="5777147" y="1834343"/>
              <a:chExt cx="2205999" cy="2718050"/>
            </a:xfrm>
          </p:grpSpPr>
          <p:grpSp>
            <p:nvGrpSpPr>
              <p:cNvPr id="14" name="Gruppieren 7"/>
              <p:cNvGrpSpPr/>
              <p:nvPr/>
            </p:nvGrpSpPr>
            <p:grpSpPr>
              <a:xfrm>
                <a:off x="5777147" y="1834343"/>
                <a:ext cx="1783090" cy="1260253"/>
                <a:chOff x="5777147" y="1834343"/>
                <a:chExt cx="1783090" cy="1260253"/>
              </a:xfrm>
            </p:grpSpPr>
            <p:sp>
              <p:nvSpPr>
                <p:cNvPr id="18" name="Trapezoid 17"/>
                <p:cNvSpPr/>
                <p:nvPr/>
              </p:nvSpPr>
              <p:spPr>
                <a:xfrm rot="10800000">
                  <a:off x="5777147" y="1865913"/>
                  <a:ext cx="1260253" cy="425669"/>
                </a:xfrm>
                <a:prstGeom prst="trapezoid">
                  <a:avLst>
                    <a:gd name="adj" fmla="val 40664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" name="Trapezoid 18"/>
                <p:cNvSpPr/>
                <p:nvPr/>
              </p:nvSpPr>
              <p:spPr>
                <a:xfrm rot="13525210">
                  <a:off x="6717276" y="2251635"/>
                  <a:ext cx="1260253" cy="425669"/>
                </a:xfrm>
                <a:prstGeom prst="trapezoid">
                  <a:avLst>
                    <a:gd name="adj" fmla="val 40664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5" name="Gruppieren 8"/>
              <p:cNvGrpSpPr/>
              <p:nvPr/>
            </p:nvGrpSpPr>
            <p:grpSpPr>
              <a:xfrm rot="5400000">
                <a:off x="6461475" y="3030721"/>
                <a:ext cx="1783090" cy="1260253"/>
                <a:chOff x="5769196" y="1834343"/>
                <a:chExt cx="1783090" cy="1260253"/>
              </a:xfrm>
            </p:grpSpPr>
            <p:sp>
              <p:nvSpPr>
                <p:cNvPr id="16" name="Trapezoid 15"/>
                <p:cNvSpPr/>
                <p:nvPr/>
              </p:nvSpPr>
              <p:spPr>
                <a:xfrm rot="10800000">
                  <a:off x="5769196" y="1865913"/>
                  <a:ext cx="1260253" cy="425669"/>
                </a:xfrm>
                <a:prstGeom prst="trapezoid">
                  <a:avLst>
                    <a:gd name="adj" fmla="val 40664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" name="Trapezoid 16"/>
                <p:cNvSpPr/>
                <p:nvPr/>
              </p:nvSpPr>
              <p:spPr>
                <a:xfrm rot="13525210">
                  <a:off x="6709325" y="2251635"/>
                  <a:ext cx="1260253" cy="425669"/>
                </a:xfrm>
                <a:prstGeom prst="trapezoid">
                  <a:avLst>
                    <a:gd name="adj" fmla="val 40664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21" name="Textfeld 20"/>
          <p:cNvSpPr txBox="1"/>
          <p:nvPr/>
        </p:nvSpPr>
        <p:spPr>
          <a:xfrm>
            <a:off x="2222954" y="220708"/>
            <a:ext cx="395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CELLO  Event Display</a:t>
            </a:r>
            <a:endParaRPr lang="de-DE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523" y="1679741"/>
            <a:ext cx="7451219" cy="353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2222954" y="220708"/>
            <a:ext cx="3736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CELLO  Publications</a:t>
            </a:r>
            <a:endParaRPr lang="de-DE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79" y="804041"/>
            <a:ext cx="7087218" cy="525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miley 9"/>
          <p:cNvSpPr/>
          <p:nvPr/>
        </p:nvSpPr>
        <p:spPr>
          <a:xfrm>
            <a:off x="7520152" y="1087820"/>
            <a:ext cx="1040524" cy="108782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73" name="AutoShape 1" descr="TopCit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283670" y="2191406"/>
            <a:ext cx="15824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8000"/>
                </a:solidFill>
              </a:rPr>
              <a:t>350 </a:t>
            </a:r>
            <a:r>
              <a:rPr lang="de-DE" b="1" dirty="0" err="1" smtClean="0">
                <a:solidFill>
                  <a:srgbClr val="008000"/>
                </a:solidFill>
              </a:rPr>
              <a:t>citations</a:t>
            </a:r>
            <a:endParaRPr lang="de-DE" b="1" dirty="0">
              <a:solidFill>
                <a:srgbClr val="008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9934" y="3593542"/>
            <a:ext cx="1515297" cy="197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445" y="1156430"/>
            <a:ext cx="6350332" cy="46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2188347" y="10294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CELLO Coll., PLB 183(1987) 400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363354" y="262149"/>
            <a:ext cx="588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Z-</a:t>
            </a:r>
            <a:r>
              <a:rPr lang="de-DE" sz="2400" b="1" dirty="0" err="1" smtClean="0"/>
              <a:t>resonance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before</a:t>
            </a:r>
            <a:r>
              <a:rPr lang="de-DE" sz="2400" b="1" dirty="0" smtClean="0"/>
              <a:t> LEP </a:t>
            </a:r>
            <a:r>
              <a:rPr lang="de-DE" sz="2400" b="1" dirty="0" err="1" smtClean="0"/>
              <a:t>precision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data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429603" y="5534167"/>
            <a:ext cx="675024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  <a:sym typeface="Symbol"/>
              </a:rPr>
              <a:t>EW fit </a:t>
            </a:r>
            <a:r>
              <a:rPr lang="de-DE" b="1" dirty="0" err="1" smtClean="0">
                <a:solidFill>
                  <a:srgbClr val="0070C0"/>
                </a:solidFill>
                <a:sym typeface="Symbol"/>
              </a:rPr>
              <a:t>values</a:t>
            </a:r>
            <a:r>
              <a:rPr lang="de-DE" b="1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sym typeface="Symbol"/>
              </a:rPr>
              <a:t>from</a:t>
            </a:r>
            <a:r>
              <a:rPr lang="de-DE" b="1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sym typeface="Symbol"/>
              </a:rPr>
              <a:t>e+e</a:t>
            </a:r>
            <a:r>
              <a:rPr lang="de-DE" b="1" dirty="0" smtClean="0">
                <a:solidFill>
                  <a:srgbClr val="0070C0"/>
                </a:solidFill>
                <a:sym typeface="Symbol"/>
              </a:rPr>
              <a:t>-</a:t>
            </a:r>
          </a:p>
          <a:p>
            <a:r>
              <a:rPr lang="de-DE" b="1" dirty="0" smtClean="0">
                <a:solidFill>
                  <a:srgbClr val="0070C0"/>
                </a:solidFill>
                <a:sym typeface="Symbol"/>
              </a:rPr>
              <a:t> M</a:t>
            </a:r>
            <a:r>
              <a:rPr lang="de-DE" b="1" baseline="-25000" dirty="0" smtClean="0">
                <a:solidFill>
                  <a:srgbClr val="0070C0"/>
                </a:solidFill>
                <a:sym typeface="Symbol"/>
              </a:rPr>
              <a:t>Z</a:t>
            </a:r>
            <a:r>
              <a:rPr lang="de-DE" b="1" dirty="0" smtClean="0">
                <a:solidFill>
                  <a:srgbClr val="0070C0"/>
                </a:solidFill>
                <a:sym typeface="Symbol"/>
              </a:rPr>
              <a:t>=89.41.3 GeV, sin</a:t>
            </a:r>
            <a:r>
              <a:rPr lang="de-DE" b="1" baseline="30000" dirty="0" smtClean="0">
                <a:solidFill>
                  <a:srgbClr val="0070C0"/>
                </a:solidFill>
                <a:sym typeface="Symbol"/>
              </a:rPr>
              <a:t>2</a:t>
            </a:r>
            <a:r>
              <a:rPr lang="de-DE" b="1" dirty="0" smtClean="0">
                <a:solidFill>
                  <a:srgbClr val="0070C0"/>
                </a:solidFill>
                <a:sym typeface="Symbol"/>
              </a:rPr>
              <a:t></a:t>
            </a:r>
            <a:r>
              <a:rPr lang="de-DE" b="1" baseline="-25000" dirty="0" smtClean="0">
                <a:solidFill>
                  <a:srgbClr val="0070C0"/>
                </a:solidFill>
                <a:sym typeface="Symbol"/>
              </a:rPr>
              <a:t>W</a:t>
            </a:r>
            <a:r>
              <a:rPr lang="de-DE" b="1" dirty="0" smtClean="0">
                <a:solidFill>
                  <a:srgbClr val="0070C0"/>
                </a:solidFill>
                <a:sym typeface="Symbol"/>
              </a:rPr>
              <a:t>=0.2200.0023, </a:t>
            </a:r>
            <a:r>
              <a:rPr lang="de-DE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de-DE" b="1" baseline="-25000" dirty="0" smtClean="0">
                <a:solidFill>
                  <a:srgbClr val="FF0000"/>
                </a:solidFill>
                <a:sym typeface="Symbol"/>
              </a:rPr>
              <a:t>s </a:t>
            </a:r>
            <a:r>
              <a:rPr lang="de-DE" b="1" dirty="0" smtClean="0">
                <a:solidFill>
                  <a:srgbClr val="FF0000"/>
                </a:solidFill>
                <a:sym typeface="Symbol"/>
              </a:rPr>
              <a:t>(M</a:t>
            </a:r>
            <a:r>
              <a:rPr lang="de-DE" b="1" baseline="-25000" dirty="0" smtClean="0">
                <a:solidFill>
                  <a:srgbClr val="FF0000"/>
                </a:solidFill>
                <a:sym typeface="Symbol"/>
              </a:rPr>
              <a:t>Z</a:t>
            </a:r>
            <a:r>
              <a:rPr lang="de-DE" b="1" dirty="0" smtClean="0">
                <a:solidFill>
                  <a:srgbClr val="FF0000"/>
                </a:solidFill>
                <a:sym typeface="Symbol"/>
              </a:rPr>
              <a:t>)=0.1250.015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62186" y="2062877"/>
            <a:ext cx="85990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 </a:t>
            </a:r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/>
              </a:rPr>
              <a:t></a:t>
            </a:r>
            <a:r>
              <a:rPr lang="de-DE" sz="54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/>
              </a:rPr>
              <a:t>S </a:t>
            </a:r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IMPORTANT FOR</a:t>
            </a:r>
            <a:endParaRPr lang="de-DE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de-DE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Cosmology</a:t>
            </a:r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de-DE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20" y="772510"/>
            <a:ext cx="4869465" cy="542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113" y="5848350"/>
            <a:ext cx="516853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50866" y="236468"/>
            <a:ext cx="6306207" cy="4493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tx1"/>
                </a:solidFill>
              </a:rPr>
              <a:t>Time evolution of Universe</a:t>
            </a:r>
            <a:endParaRPr lang="de-DE" sz="3200" dirty="0" smtClean="0">
              <a:solidFill>
                <a:schemeClr val="tx1"/>
              </a:solidFill>
            </a:endParaRPr>
          </a:p>
        </p:txBody>
      </p:sp>
      <p:pic>
        <p:nvPicPr>
          <p:cNvPr id="8" name="Picture 6" descr="histo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1899" y="868145"/>
            <a:ext cx="4001047" cy="492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http://emergent-culture.com/wp-content/uploads/modern-ourobo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036" y="842018"/>
            <a:ext cx="5711248" cy="5089459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2495818" y="6001182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hlinkClick r:id="rId4"/>
              </a:rPr>
              <a:t>http://emergent-culture.com</a:t>
            </a:r>
            <a:endParaRPr lang="de-DE" dirty="0"/>
          </a:p>
        </p:txBody>
      </p:sp>
      <p:pic>
        <p:nvPicPr>
          <p:cNvPr id="7" name="Picture 2" descr="C:\Users\Wim\Documents\cell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808"/>
            <a:ext cx="1476781" cy="1168865"/>
          </a:xfrm>
          <a:prstGeom prst="rect">
            <a:avLst/>
          </a:prstGeom>
          <a:noFill/>
        </p:spPr>
      </p:pic>
      <p:pic>
        <p:nvPicPr>
          <p:cNvPr id="133126" name="Picture 6" descr="http://www.lbl.gov/Science-Articles/Archive/sabl/2005/February/assets/Planck_satell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6055" y="1226269"/>
            <a:ext cx="1082494" cy="1506813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2081283" y="11555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/>
              <a:t>The </a:t>
            </a:r>
            <a:r>
              <a:rPr lang="en-US" sz="3200" b="1" dirty="0" err="1" smtClean="0"/>
              <a:t>ouroborus</a:t>
            </a:r>
            <a:endParaRPr lang="de-DE" sz="3200" b="1" dirty="0"/>
          </a:p>
        </p:txBody>
      </p:sp>
      <p:pic>
        <p:nvPicPr>
          <p:cNvPr id="26625" name="Picture 1" descr="C:\Users\Wim\Documents\PPT\Haissinski\planck_ma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7670" y="2864081"/>
            <a:ext cx="2116329" cy="141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957263"/>
            <a:ext cx="906621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Text Box 2"/>
          <p:cNvSpPr txBox="1">
            <a:spLocks noChangeArrowheads="1"/>
          </p:cNvSpPr>
          <p:nvPr/>
        </p:nvSpPr>
        <p:spPr bwMode="auto">
          <a:xfrm>
            <a:off x="1278458" y="116632"/>
            <a:ext cx="6208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/>
              <a:t>Acoustic waves ARE density fluctuations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8291" name="Picture 3" descr="pressure_wave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85838"/>
            <a:ext cx="4572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8292" name="Picture 4" descr="pressure_wav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066800"/>
            <a:ext cx="4322763" cy="14478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</p:pic>
      <p:grpSp>
        <p:nvGrpSpPr>
          <p:cNvPr id="2" name="Gruppieren 11"/>
          <p:cNvGrpSpPr>
            <a:grpSpLocks/>
          </p:cNvGrpSpPr>
          <p:nvPr/>
        </p:nvGrpSpPr>
        <p:grpSpPr bwMode="auto">
          <a:xfrm>
            <a:off x="250825" y="2708275"/>
            <a:ext cx="8610600" cy="3429000"/>
            <a:chOff x="76200" y="2286000"/>
            <a:chExt cx="8991600" cy="3338513"/>
          </a:xfrm>
        </p:grpSpPr>
        <p:pic>
          <p:nvPicPr>
            <p:cNvPr id="26631" name="Picture 37" descr="Fsharp4_modern_P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" y="2286000"/>
              <a:ext cx="8991600" cy="3338513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</p:spPr>
        </p:pic>
        <p:pic>
          <p:nvPicPr>
            <p:cNvPr id="26632" name="Picture 38">
              <a:hlinkClick r:id="" action="ppaction://media"/>
            </p:cNvPr>
            <p:cNvPicPr>
              <a:picLocks noRot="1" noChangeAspect="1" noChangeArrowheads="1"/>
            </p:cNvPicPr>
            <p:nvPr>
              <a:wavAudioFile r:embed="rId1" name="Fsharp4_modern.wav"/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91400" y="3414713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3" name="Text Box 39"/>
            <p:cNvSpPr txBox="1">
              <a:spLocks noChangeArrowheads="1"/>
            </p:cNvSpPr>
            <p:nvPr/>
          </p:nvSpPr>
          <p:spPr bwMode="auto">
            <a:xfrm>
              <a:off x="5486400" y="3567113"/>
              <a:ext cx="1706072" cy="359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Modern Flute</a:t>
              </a:r>
            </a:p>
          </p:txBody>
        </p:sp>
        <p:sp>
          <p:nvSpPr>
            <p:cNvPr id="26634" name="Rectangle 40"/>
            <p:cNvSpPr>
              <a:spLocks noChangeArrowheads="1"/>
            </p:cNvSpPr>
            <p:nvPr/>
          </p:nvSpPr>
          <p:spPr bwMode="auto">
            <a:xfrm>
              <a:off x="2057400" y="2347913"/>
              <a:ext cx="3276600" cy="609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Wim\Documents\PPT\Haissinski\Planck_acoustic_peak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2613" y="900113"/>
            <a:ext cx="5438775" cy="50577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23951" y="5698305"/>
            <a:ext cx="7524750" cy="601663"/>
            <a:chOff x="816" y="3661"/>
            <a:chExt cx="4740" cy="379"/>
          </a:xfrm>
        </p:grpSpPr>
        <p:sp>
          <p:nvSpPr>
            <p:cNvPr id="27665" name="Text Box 6"/>
            <p:cNvSpPr txBox="1">
              <a:spLocks noChangeArrowheads="1"/>
            </p:cNvSpPr>
            <p:nvPr/>
          </p:nvSpPr>
          <p:spPr bwMode="auto">
            <a:xfrm>
              <a:off x="4085" y="3661"/>
              <a:ext cx="14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/>
              <a:r>
                <a:rPr lang="en-US" sz="2000" b="1" dirty="0" smtClean="0">
                  <a:solidFill>
                    <a:srgbClr val="FF0000"/>
                  </a:solidFill>
                </a:rPr>
                <a:t>Frequency </a:t>
              </a:r>
              <a:r>
                <a:rPr lang="en-US" sz="2000" b="1" dirty="0">
                  <a:solidFill>
                    <a:srgbClr val="FF0000"/>
                  </a:solidFill>
                </a:rPr>
                <a:t>(in Hz)</a:t>
              </a:r>
            </a:p>
          </p:txBody>
        </p:sp>
        <p:pic>
          <p:nvPicPr>
            <p:cNvPr id="27666" name="Picture 7" descr="piano_keyboard2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biLevel thresh="50000"/>
            </a:blip>
            <a:srcRect t="47902" b="36768"/>
            <a:stretch>
              <a:fillRect/>
            </a:stretch>
          </p:blipFill>
          <p:spPr bwMode="auto">
            <a:xfrm>
              <a:off x="816" y="3803"/>
              <a:ext cx="3216" cy="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05113" y="4610099"/>
            <a:ext cx="938212" cy="1314754"/>
            <a:chOff x="3699" y="2832"/>
            <a:chExt cx="591" cy="817"/>
          </a:xfrm>
        </p:grpSpPr>
        <p:sp>
          <p:nvSpPr>
            <p:cNvPr id="27663" name="Line 9"/>
            <p:cNvSpPr>
              <a:spLocks noChangeShapeType="1"/>
            </p:cNvSpPr>
            <p:nvPr/>
          </p:nvSpPr>
          <p:spPr bwMode="auto">
            <a:xfrm>
              <a:off x="3896" y="3121"/>
              <a:ext cx="0" cy="5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27664" name="Text Box 10"/>
            <p:cNvSpPr txBox="1">
              <a:spLocks noChangeArrowheads="1"/>
            </p:cNvSpPr>
            <p:nvPr/>
          </p:nvSpPr>
          <p:spPr bwMode="auto">
            <a:xfrm>
              <a:off x="3699" y="2832"/>
              <a:ext cx="59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>
                <a:lnSpc>
                  <a:spcPct val="75000"/>
                </a:lnSpc>
              </a:pPr>
              <a:r>
                <a:rPr lang="en-US" sz="2000" dirty="0">
                  <a:solidFill>
                    <a:srgbClr val="FF0000"/>
                  </a:solidFill>
                </a:rPr>
                <a:t>A</a:t>
              </a:r>
            </a:p>
            <a:p>
              <a:pPr eaLnBrk="0">
                <a:lnSpc>
                  <a:spcPct val="75000"/>
                </a:lnSpc>
              </a:pPr>
              <a:r>
                <a:rPr lang="en-US" sz="2000" dirty="0">
                  <a:solidFill>
                    <a:srgbClr val="FF0000"/>
                  </a:solidFill>
                </a:rPr>
                <a:t>220 Hz</a:t>
              </a:r>
            </a:p>
          </p:txBody>
        </p:sp>
      </p:grpSp>
      <p:sp>
        <p:nvSpPr>
          <p:cNvPr id="27653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808" y="328463"/>
            <a:ext cx="7848600" cy="457201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2000" b="1" dirty="0" smtClean="0">
                <a:solidFill>
                  <a:schemeClr val="tx1"/>
                </a:solidFill>
              </a:rPr>
              <a:t>Sound of Big Bang after 380.000 years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transposed by 50 octaves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7654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_cofl_new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450" y="10287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http://inspirehep.net/record/1224741/files/Figures_pdf_appendix_spt_pgspt_theor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196" name="AutoShape 4" descr="http://inspirehep.net/record/1224741/files/Figures_pdf_appendix_spt_pgspt_theor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7150" y="186690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@Mark </a:t>
            </a:r>
            <a:r>
              <a:rPr lang="de-DE" dirty="0" err="1" smtClean="0"/>
              <a:t>Whittle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inspirehep.net/img/tmp/e/e3335878e9dce7c2c188906709db643e_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190" y="1473963"/>
            <a:ext cx="7809932" cy="4462819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1279350" y="220473"/>
            <a:ext cx="595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Publications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Jacques </a:t>
            </a:r>
            <a:r>
              <a:rPr lang="de-DE" sz="2000" b="1" dirty="0" err="1" smtClean="0"/>
              <a:t>Haissinski</a:t>
            </a:r>
            <a:r>
              <a:rPr lang="de-DE" sz="2000" b="1" dirty="0" smtClean="0"/>
              <a:t> versus time</a:t>
            </a:r>
            <a:endParaRPr lang="de-DE" sz="2000" b="1" dirty="0"/>
          </a:p>
        </p:txBody>
      </p:sp>
      <p:cxnSp>
        <p:nvCxnSpPr>
          <p:cNvPr id="5" name="Gerade Verbindung 4"/>
          <p:cNvCxnSpPr/>
          <p:nvPr/>
        </p:nvCxnSpPr>
        <p:spPr>
          <a:xfrm flipH="1">
            <a:off x="5092284" y="1639613"/>
            <a:ext cx="15766" cy="3358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flipH="1">
            <a:off x="3352764" y="1634353"/>
            <a:ext cx="15766" cy="3358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831029" y="993228"/>
            <a:ext cx="94128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CELLO</a:t>
            </a:r>
          </a:p>
          <a:p>
            <a:pPr algn="ctr"/>
            <a:r>
              <a:rPr lang="de-DE" dirty="0" smtClean="0">
                <a:solidFill>
                  <a:srgbClr val="FF0000"/>
                </a:solidFill>
              </a:rPr>
              <a:t>TIME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387366" y="299541"/>
            <a:ext cx="5429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PETRA: </a:t>
            </a:r>
            <a:r>
              <a:rPr lang="de-DE" sz="2000" b="1" dirty="0" err="1" smtClean="0"/>
              <a:t>e+e</a:t>
            </a:r>
            <a:r>
              <a:rPr lang="de-DE" sz="2000" b="1" dirty="0" smtClean="0"/>
              <a:t>- </a:t>
            </a:r>
            <a:r>
              <a:rPr lang="de-DE" sz="2000" b="1" dirty="0" err="1" smtClean="0"/>
              <a:t>collider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 14-45 GeV </a:t>
            </a:r>
            <a:r>
              <a:rPr lang="de-DE" sz="2000" b="1" dirty="0" err="1" smtClean="0"/>
              <a:t>Ecms</a:t>
            </a:r>
            <a:endParaRPr lang="de-DE" sz="2000" b="1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34" y="1077592"/>
            <a:ext cx="5816569" cy="511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069703" y="851306"/>
            <a:ext cx="294183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Design 1974 </a:t>
            </a:r>
            <a:r>
              <a:rPr lang="de-DE" b="1" dirty="0" err="1" smtClean="0"/>
              <a:t>as</a:t>
            </a:r>
            <a:endParaRPr lang="de-DE" b="1" dirty="0" smtClean="0"/>
          </a:p>
          <a:p>
            <a:r>
              <a:rPr lang="de-DE" b="1" dirty="0" err="1" smtClean="0"/>
              <a:t>successor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DORIS</a:t>
            </a:r>
          </a:p>
          <a:p>
            <a:endParaRPr lang="de-DE" b="1" dirty="0" smtClean="0"/>
          </a:p>
          <a:p>
            <a:r>
              <a:rPr lang="de-DE" b="1" dirty="0" smtClean="0"/>
              <a:t>2.3 km ring max.</a:t>
            </a:r>
          </a:p>
          <a:p>
            <a:endParaRPr lang="de-DE" b="1" dirty="0" smtClean="0"/>
          </a:p>
          <a:p>
            <a:r>
              <a:rPr lang="de-DE" b="1" dirty="0" smtClean="0"/>
              <a:t>After November </a:t>
            </a:r>
          </a:p>
          <a:p>
            <a:r>
              <a:rPr lang="de-DE" b="1" dirty="0" smtClean="0"/>
              <a:t>Revolution in 1974 </a:t>
            </a:r>
          </a:p>
          <a:p>
            <a:r>
              <a:rPr lang="de-DE" b="1" dirty="0" err="1" smtClean="0"/>
              <a:t>high</a:t>
            </a:r>
            <a:r>
              <a:rPr lang="de-DE" b="1" dirty="0" smtClean="0"/>
              <a:t> </a:t>
            </a:r>
            <a:r>
              <a:rPr lang="de-DE" b="1" dirty="0" err="1" smtClean="0"/>
              <a:t>speed</a:t>
            </a:r>
            <a:r>
              <a:rPr lang="de-DE" b="1" dirty="0" smtClean="0"/>
              <a:t> </a:t>
            </a:r>
            <a:r>
              <a:rPr lang="de-DE" b="1" dirty="0" err="1" smtClean="0"/>
              <a:t>construction</a:t>
            </a:r>
            <a:r>
              <a:rPr lang="de-DE" b="1" dirty="0" smtClean="0"/>
              <a:t>:</a:t>
            </a:r>
          </a:p>
          <a:p>
            <a:r>
              <a:rPr lang="de-DE" b="1" dirty="0" err="1" smtClean="0"/>
              <a:t>Ready</a:t>
            </a:r>
            <a:r>
              <a:rPr lang="de-DE" b="1" dirty="0" smtClean="0"/>
              <a:t> in 1978. 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err="1" smtClean="0"/>
              <a:t>Lumi</a:t>
            </a:r>
            <a:r>
              <a:rPr lang="de-DE" b="1" dirty="0" smtClean="0"/>
              <a:t>. 4.10</a:t>
            </a:r>
            <a:r>
              <a:rPr lang="de-DE" b="1" baseline="30000" dirty="0" smtClean="0"/>
              <a:t>31</a:t>
            </a:r>
            <a:r>
              <a:rPr lang="de-DE" b="1" dirty="0" smtClean="0"/>
              <a:t>cm</a:t>
            </a:r>
            <a:r>
              <a:rPr lang="de-DE" b="1" baseline="30000" dirty="0" smtClean="0"/>
              <a:t>-1</a:t>
            </a:r>
            <a:r>
              <a:rPr lang="de-DE" b="1" dirty="0" smtClean="0"/>
              <a:t>s</a:t>
            </a:r>
            <a:r>
              <a:rPr lang="de-DE" b="1" baseline="30000" dirty="0" smtClean="0"/>
              <a:t>-1</a:t>
            </a:r>
          </a:p>
          <a:p>
            <a:r>
              <a:rPr lang="de-DE" b="1" dirty="0" smtClean="0"/>
              <a:t>Mini-</a:t>
            </a:r>
            <a:r>
              <a:rPr lang="de-DE" b="1" dirty="0" err="1" smtClean="0"/>
              <a:t>beta</a:t>
            </a:r>
            <a:r>
              <a:rPr lang="de-DE" b="1" dirty="0" smtClean="0"/>
              <a:t> </a:t>
            </a:r>
            <a:r>
              <a:rPr lang="de-DE" b="1" dirty="0" err="1" smtClean="0"/>
              <a:t>scheme</a:t>
            </a:r>
            <a:r>
              <a:rPr lang="de-DE" b="1" dirty="0" smtClean="0"/>
              <a:t>:</a:t>
            </a:r>
          </a:p>
          <a:p>
            <a:r>
              <a:rPr lang="de-DE" b="1" dirty="0" err="1" smtClean="0"/>
              <a:t>compensating</a:t>
            </a:r>
            <a:endParaRPr lang="de-DE" b="1" dirty="0" smtClean="0"/>
          </a:p>
          <a:p>
            <a:r>
              <a:rPr lang="de-DE" b="1" dirty="0" err="1" smtClean="0"/>
              <a:t>solenoids</a:t>
            </a:r>
            <a:r>
              <a:rPr lang="de-DE" b="1" dirty="0" smtClean="0"/>
              <a:t> CELLO,</a:t>
            </a:r>
          </a:p>
          <a:p>
            <a:r>
              <a:rPr lang="de-DE" b="1" dirty="0" smtClean="0"/>
              <a:t>TASSO,JADE</a:t>
            </a:r>
          </a:p>
          <a:p>
            <a:r>
              <a:rPr lang="de-DE" b="1" dirty="0" smtClean="0"/>
              <a:t>(</a:t>
            </a:r>
            <a:r>
              <a:rPr lang="de-DE" b="1" dirty="0" err="1" smtClean="0"/>
              <a:t>each</a:t>
            </a:r>
            <a:r>
              <a:rPr lang="de-DE" b="1" dirty="0" smtClean="0"/>
              <a:t> half </a:t>
            </a:r>
            <a:r>
              <a:rPr lang="de-DE" b="1" dirty="0" err="1" smtClean="0"/>
              <a:t>the</a:t>
            </a:r>
            <a:endParaRPr lang="de-DE" b="1" dirty="0" smtClean="0"/>
          </a:p>
          <a:p>
            <a:r>
              <a:rPr lang="de-DE" b="1" dirty="0" err="1" smtClean="0"/>
              <a:t>field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CELLO,</a:t>
            </a:r>
          </a:p>
          <a:p>
            <a:r>
              <a:rPr lang="de-DE" b="1" dirty="0" smtClean="0"/>
              <a:t>L3 </a:t>
            </a:r>
            <a:r>
              <a:rPr lang="de-DE" b="1" dirty="0" err="1" smtClean="0"/>
              <a:t>no</a:t>
            </a:r>
            <a:r>
              <a:rPr lang="de-DE" b="1" dirty="0" smtClean="0"/>
              <a:t> </a:t>
            </a:r>
            <a:r>
              <a:rPr lang="de-DE" b="1" dirty="0" err="1" smtClean="0"/>
              <a:t>solenoid</a:t>
            </a:r>
            <a:r>
              <a:rPr lang="de-DE" b="1" dirty="0" smtClean="0"/>
              <a:t>)</a:t>
            </a:r>
          </a:p>
          <a:p>
            <a:endParaRPr lang="de-DE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05" y="1200988"/>
            <a:ext cx="7826115" cy="201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577314" y="204694"/>
            <a:ext cx="4831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PETRA </a:t>
            </a:r>
            <a:r>
              <a:rPr lang="de-DE" b="1" dirty="0" err="1" smtClean="0"/>
              <a:t>Collaborations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60-90 </a:t>
            </a:r>
            <a:r>
              <a:rPr lang="de-DE" b="1" dirty="0" err="1" smtClean="0"/>
              <a:t>physicists</a:t>
            </a:r>
            <a:r>
              <a:rPr lang="de-DE" b="1" dirty="0" smtClean="0"/>
              <a:t> </a:t>
            </a:r>
          </a:p>
          <a:p>
            <a:pPr algn="ctr"/>
            <a:r>
              <a:rPr lang="de-DE" b="1" dirty="0" smtClean="0"/>
              <a:t>(</a:t>
            </a:r>
            <a:r>
              <a:rPr lang="de-DE" b="1" dirty="0" err="1" smtClean="0"/>
              <a:t>considered</a:t>
            </a:r>
            <a:r>
              <a:rPr lang="de-DE" b="1" dirty="0" smtClean="0"/>
              <a:t> </a:t>
            </a:r>
            <a:r>
              <a:rPr lang="de-DE" b="1" dirty="0" err="1" smtClean="0"/>
              <a:t>very</a:t>
            </a:r>
            <a:r>
              <a:rPr lang="de-DE" b="1" dirty="0" smtClean="0"/>
              <a:t> large)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504967" y="3224863"/>
            <a:ext cx="779251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Data </a:t>
            </a:r>
            <a:r>
              <a:rPr lang="de-DE" sz="2000" b="1" dirty="0" err="1" smtClean="0"/>
              <a:t>taking</a:t>
            </a:r>
            <a:r>
              <a:rPr lang="de-DE" sz="2000" b="1" dirty="0" smtClean="0"/>
              <a:t> in 1979. Discovery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gluon</a:t>
            </a:r>
            <a:r>
              <a:rPr lang="de-DE" sz="2000" b="1" dirty="0" smtClean="0"/>
              <a:t>  Aug. 1979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(not </a:t>
            </a:r>
            <a:r>
              <a:rPr lang="de-DE" sz="2000" b="1" dirty="0" err="1" smtClean="0"/>
              <a:t>mentioned</a:t>
            </a:r>
            <a:r>
              <a:rPr lang="de-DE" sz="2000" b="1" dirty="0" smtClean="0"/>
              <a:t> in </a:t>
            </a:r>
            <a:r>
              <a:rPr lang="de-DE" sz="2000" b="1" dirty="0" err="1" smtClean="0"/>
              <a:t>proposal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at</a:t>
            </a:r>
            <a:r>
              <a:rPr lang="de-DE" sz="2000" b="1" dirty="0" smtClean="0"/>
              <a:t> all, but </a:t>
            </a:r>
            <a:r>
              <a:rPr lang="de-DE" sz="2000" b="1" dirty="0" err="1" smtClean="0"/>
              <a:t>predicted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by</a:t>
            </a:r>
            <a:r>
              <a:rPr lang="de-DE" sz="2000" b="1" dirty="0" smtClean="0"/>
              <a:t> </a:t>
            </a:r>
          </a:p>
          <a:p>
            <a:r>
              <a:rPr lang="en-US" sz="2000" b="1" dirty="0" smtClean="0"/>
              <a:t>J. Ellis, M.K. Gaillard, G.G. Ross, </a:t>
            </a:r>
            <a:r>
              <a:rPr lang="de-DE" sz="2000" b="1" dirty="0" smtClean="0"/>
              <a:t> NPB 111, 253 (1976))</a:t>
            </a:r>
          </a:p>
          <a:p>
            <a:endParaRPr lang="de-DE" sz="2000" b="1" dirty="0" smtClean="0"/>
          </a:p>
          <a:p>
            <a:r>
              <a:rPr lang="de-DE" sz="2000" b="1" dirty="0" err="1" smtClean="0"/>
              <a:t>Announced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en-US" sz="2000" b="1" dirty="0" smtClean="0"/>
              <a:t>Lepton/Photon Symposium held at </a:t>
            </a:r>
            <a:r>
              <a:rPr lang="en-US" sz="2000" b="1" dirty="0" err="1" smtClean="0"/>
              <a:t>Fermilab</a:t>
            </a:r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in August 1979. Press: new particle discovered at </a:t>
            </a:r>
            <a:r>
              <a:rPr lang="en-US" sz="2000" b="1" dirty="0" err="1" smtClean="0"/>
              <a:t>Fermilab</a:t>
            </a:r>
            <a:r>
              <a:rPr lang="en-US" sz="2000" b="1" dirty="0" smtClean="0"/>
              <a:t>.</a:t>
            </a:r>
          </a:p>
          <a:p>
            <a:endParaRPr lang="en-US" sz="2000" b="1" dirty="0" smtClean="0"/>
          </a:p>
          <a:p>
            <a:r>
              <a:rPr lang="de-DE" sz="2000" b="1" dirty="0" err="1" smtClean="0"/>
              <a:t>Hoped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discovery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top, </a:t>
            </a:r>
            <a:r>
              <a:rPr lang="de-DE" sz="2000" b="1" dirty="0" err="1" smtClean="0"/>
              <a:t>scanning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highest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energy</a:t>
            </a:r>
            <a:r>
              <a:rPr lang="de-DE" sz="2000" b="1" dirty="0" smtClean="0"/>
              <a:t> </a:t>
            </a:r>
          </a:p>
          <a:p>
            <a:r>
              <a:rPr lang="de-DE" sz="2000" b="1" dirty="0" smtClean="0"/>
              <a:t>in </a:t>
            </a:r>
            <a:r>
              <a:rPr lang="de-DE" sz="2000" b="1" dirty="0" err="1" smtClean="0"/>
              <a:t>steps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0.03 GeV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 descr="C:\Users\Wim\Documents\cell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064" y="-32"/>
            <a:ext cx="8450319" cy="6880962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7110248" y="0"/>
            <a:ext cx="20022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502168" y="173419"/>
            <a:ext cx="3641832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Characteristics</a:t>
            </a:r>
            <a:r>
              <a:rPr lang="de-DE" b="1" dirty="0" smtClean="0"/>
              <a:t>:</a:t>
            </a:r>
          </a:p>
          <a:p>
            <a:endParaRPr lang="de-DE" b="1" dirty="0" smtClean="0"/>
          </a:p>
          <a:p>
            <a:r>
              <a:rPr lang="de-DE" b="1" dirty="0" err="1" smtClean="0"/>
              <a:t>Thin</a:t>
            </a:r>
            <a:r>
              <a:rPr lang="de-DE" b="1" dirty="0" smtClean="0"/>
              <a:t> Wall </a:t>
            </a:r>
            <a:r>
              <a:rPr lang="de-DE" b="1" dirty="0" err="1" smtClean="0"/>
              <a:t>single</a:t>
            </a:r>
            <a:r>
              <a:rPr lang="de-DE" b="1" dirty="0" smtClean="0"/>
              <a:t> </a:t>
            </a:r>
            <a:r>
              <a:rPr lang="de-DE" b="1" dirty="0" err="1" smtClean="0"/>
              <a:t>layer</a:t>
            </a:r>
            <a:r>
              <a:rPr lang="de-DE" b="1" dirty="0" smtClean="0"/>
              <a:t> SC </a:t>
            </a:r>
            <a:r>
              <a:rPr lang="de-DE" b="1" dirty="0" err="1" smtClean="0"/>
              <a:t>magnet</a:t>
            </a:r>
            <a:r>
              <a:rPr lang="de-DE" b="1" dirty="0" smtClean="0"/>
              <a:t> (</a:t>
            </a:r>
            <a:r>
              <a:rPr lang="de-DE" b="1" dirty="0" smtClean="0">
                <a:solidFill>
                  <a:srgbClr val="FF0000"/>
                </a:solidFill>
              </a:rPr>
              <a:t>1.3 T, 0.5 X</a:t>
            </a:r>
            <a:r>
              <a:rPr lang="de-DE" b="1" baseline="-25000" dirty="0" smtClean="0">
                <a:solidFill>
                  <a:srgbClr val="FF0000"/>
                </a:solidFill>
              </a:rPr>
              <a:t>0</a:t>
            </a:r>
            <a:r>
              <a:rPr lang="de-DE" b="1" dirty="0" smtClean="0"/>
              <a:t>) </a:t>
            </a:r>
            <a:r>
              <a:rPr lang="en-US" b="1" dirty="0" smtClean="0">
                <a:hlinkClick r:id="rId4"/>
              </a:rPr>
              <a:t> </a:t>
            </a:r>
            <a:r>
              <a:rPr lang="en-US" b="1" dirty="0" err="1" smtClean="0">
                <a:hlinkClick r:id="rId4"/>
              </a:rPr>
              <a:t>Desportes</a:t>
            </a:r>
            <a:r>
              <a:rPr lang="en-US" b="1" dirty="0" smtClean="0"/>
              <a:t>, </a:t>
            </a:r>
            <a:r>
              <a:rPr lang="en-US" b="1" dirty="0" smtClean="0">
                <a:hlinkClick r:id="rId5"/>
              </a:rPr>
              <a:t> Le Bars</a:t>
            </a:r>
            <a:r>
              <a:rPr lang="en-US" b="1" dirty="0" smtClean="0"/>
              <a:t>,  </a:t>
            </a:r>
            <a:r>
              <a:rPr lang="en-US" b="1" dirty="0" err="1" smtClean="0">
                <a:hlinkClick r:id="rId6"/>
              </a:rPr>
              <a:t>Mayaux</a:t>
            </a:r>
            <a:r>
              <a:rPr lang="en-US" b="1" dirty="0" smtClean="0"/>
              <a:t> 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Tracking with proportional </a:t>
            </a:r>
          </a:p>
          <a:p>
            <a:r>
              <a:rPr lang="en-US" b="1" dirty="0" smtClean="0"/>
              <a:t>chambers and drift chambers </a:t>
            </a:r>
          </a:p>
          <a:p>
            <a:endParaRPr lang="en-US" b="1" dirty="0" smtClean="0"/>
          </a:p>
          <a:p>
            <a:r>
              <a:rPr lang="en-US" b="1" dirty="0" smtClean="0"/>
              <a:t>Liquid Argon calorimeter</a:t>
            </a:r>
            <a:endParaRPr lang="de-DE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90688" y="623888"/>
            <a:ext cx="57626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268014" y="274320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PC: z-</a:t>
            </a:r>
            <a:r>
              <a:rPr lang="de-DE" dirty="0" err="1" smtClean="0"/>
              <a:t>coor</a:t>
            </a:r>
            <a:r>
              <a:rPr lang="de-DE" dirty="0" smtClean="0"/>
              <a:t>., </a:t>
            </a:r>
          </a:p>
          <a:p>
            <a:r>
              <a:rPr lang="de-DE" dirty="0" smtClean="0"/>
              <a:t>fast track </a:t>
            </a:r>
            <a:r>
              <a:rPr lang="de-DE" dirty="0" err="1" smtClean="0"/>
              <a:t>trigger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10052" y="3652368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DC: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momentum</a:t>
            </a:r>
            <a:endParaRPr lang="de-DE" dirty="0" smtClean="0"/>
          </a:p>
          <a:p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522502" y="236478"/>
            <a:ext cx="304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The CELLO </a:t>
            </a:r>
            <a:r>
              <a:rPr lang="de-DE" sz="2400" b="1" dirty="0" err="1" smtClean="0"/>
              <a:t>Tracker</a:t>
            </a:r>
            <a:endParaRPr lang="de-DE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3" y="733425"/>
            <a:ext cx="7761287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2222954" y="220708"/>
            <a:ext cx="3049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CELLO Trigger </a:t>
            </a:r>
            <a:r>
              <a:rPr lang="de-DE" sz="2000" b="1" dirty="0" err="1" smtClean="0"/>
              <a:t>Scheme</a:t>
            </a:r>
            <a:endParaRPr lang="de-DE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m\Documents\PPT\Haissinski\CELLO-detecteur-cent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27479" y="-326862"/>
            <a:ext cx="4752430" cy="7520044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851850" y="172972"/>
            <a:ext cx="4938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CELLO Central </a:t>
            </a:r>
            <a:r>
              <a:rPr lang="de-DE" sz="2400" b="1" dirty="0" err="1" smtClean="0"/>
              <a:t>Tracker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mounted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Masterslide_KI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RN-master">
  <a:themeElements>
    <a:clrScheme name="CERN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RN-master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charset="0"/>
          </a:defRPr>
        </a:defPPr>
      </a:lstStyle>
    </a:lnDef>
  </a:objectDefaults>
  <a:extraClrSchemeLst>
    <a:extraClrScheme>
      <a:clrScheme name="CERN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N-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N-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N-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N-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N-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N-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488</Words>
  <Application>Microsoft Office PowerPoint</Application>
  <PresentationFormat>Bildschirmpräsentation (4:3)</PresentationFormat>
  <Paragraphs>115</Paragraphs>
  <Slides>21</Slides>
  <Notes>21</Notes>
  <HiddenSlides>0</HiddenSlides>
  <MMClips>2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_Masterslide_KIT</vt:lpstr>
      <vt:lpstr>CERN-master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Time evolution of Universe</vt:lpstr>
      <vt:lpstr>Folie 19</vt:lpstr>
      <vt:lpstr>Folie 20</vt:lpstr>
      <vt:lpstr>Sound of Big Bang after 380.000 years  (transposed by 50 octaves)</vt:lpstr>
    </vt:vector>
  </TitlesOfParts>
  <Company>Privat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Eber</dc:creator>
  <cp:lastModifiedBy>Wim</cp:lastModifiedBy>
  <cp:revision>1587</cp:revision>
  <dcterms:created xsi:type="dcterms:W3CDTF">2010-10-07T14:04:01Z</dcterms:created>
  <dcterms:modified xsi:type="dcterms:W3CDTF">2013-09-12T11:51:01Z</dcterms:modified>
</cp:coreProperties>
</file>