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828" r:id="rId3"/>
    <p:sldMasterId id="2147483926" r:id="rId4"/>
  </p:sldMasterIdLst>
  <p:notesMasterIdLst>
    <p:notesMasterId r:id="rId43"/>
  </p:notesMasterIdLst>
  <p:handoutMasterIdLst>
    <p:handoutMasterId r:id="rId44"/>
  </p:handoutMasterIdLst>
  <p:sldIdLst>
    <p:sldId id="439" r:id="rId5"/>
    <p:sldId id="570" r:id="rId6"/>
    <p:sldId id="571" r:id="rId7"/>
    <p:sldId id="572" r:id="rId8"/>
    <p:sldId id="573" r:id="rId9"/>
    <p:sldId id="574" r:id="rId10"/>
    <p:sldId id="575" r:id="rId11"/>
    <p:sldId id="576" r:id="rId12"/>
    <p:sldId id="577" r:id="rId13"/>
    <p:sldId id="510" r:id="rId14"/>
    <p:sldId id="512" r:id="rId15"/>
    <p:sldId id="511" r:id="rId16"/>
    <p:sldId id="552" r:id="rId17"/>
    <p:sldId id="578" r:id="rId18"/>
    <p:sldId id="579" r:id="rId19"/>
    <p:sldId id="526" r:id="rId20"/>
    <p:sldId id="581" r:id="rId21"/>
    <p:sldId id="582" r:id="rId22"/>
    <p:sldId id="567" r:id="rId23"/>
    <p:sldId id="568" r:id="rId24"/>
    <p:sldId id="569" r:id="rId25"/>
    <p:sldId id="583" r:id="rId26"/>
    <p:sldId id="558" r:id="rId27"/>
    <p:sldId id="585" r:id="rId28"/>
    <p:sldId id="559" r:id="rId29"/>
    <p:sldId id="529" r:id="rId30"/>
    <p:sldId id="530" r:id="rId31"/>
    <p:sldId id="587" r:id="rId32"/>
    <p:sldId id="586" r:id="rId33"/>
    <p:sldId id="588" r:id="rId34"/>
    <p:sldId id="549" r:id="rId35"/>
    <p:sldId id="589" r:id="rId36"/>
    <p:sldId id="544" r:id="rId37"/>
    <p:sldId id="545" r:id="rId38"/>
    <p:sldId id="596" r:id="rId39"/>
    <p:sldId id="584" r:id="rId40"/>
    <p:sldId id="592" r:id="rId41"/>
    <p:sldId id="49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tan Dabagov" initials="S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99"/>
    <a:srgbClr val="FF66FF"/>
    <a:srgbClr val="FF99FF"/>
    <a:srgbClr val="8AF86C"/>
    <a:srgbClr val="3737FF"/>
    <a:srgbClr val="FFFF99"/>
    <a:srgbClr val="0000CC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2" autoAdjust="0"/>
    <p:restoredTop sz="99841" autoAdjust="0"/>
  </p:normalViewPr>
  <p:slideViewPr>
    <p:cSldViewPr>
      <p:cViewPr>
        <p:scale>
          <a:sx n="100" d="100"/>
          <a:sy n="100" d="100"/>
        </p:scale>
        <p:origin x="-1040" y="-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650"/>
    </p:cViewPr>
  </p:sorterViewPr>
  <p:notesViewPr>
    <p:cSldViewPr>
      <p:cViewPr varScale="1">
        <p:scale>
          <a:sx n="49" d="100"/>
          <a:sy n="49" d="100"/>
        </p:scale>
        <p:origin x="-240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7574A-41BD-4C19-BD3B-62FE298A3CE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A3A697-06C8-4253-A530-921116317605}">
      <dgm:prSet phldrT="[Testo]" custT="1"/>
      <dgm:spPr>
        <a:solidFill>
          <a:srgbClr val="00004C"/>
        </a:solidFill>
        <a:ln>
          <a:solidFill>
            <a:srgbClr val="FFFF0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it-IT" sz="2700" dirty="0" smtClean="0"/>
            <a:t>Plasma</a:t>
          </a:r>
        </a:p>
        <a:p>
          <a:pPr>
            <a:spcAft>
              <a:spcPct val="35000"/>
            </a:spcAft>
          </a:pPr>
          <a:r>
            <a:rPr lang="it-IT" sz="2700" dirty="0" smtClean="0"/>
            <a:t> </a:t>
          </a:r>
          <a:r>
            <a:rPr lang="it-IT" sz="2700" dirty="0" err="1" smtClean="0"/>
            <a:t>accelerators</a:t>
          </a:r>
          <a:r>
            <a:rPr lang="it-IT" sz="2700" dirty="0" smtClean="0"/>
            <a:t>:</a:t>
          </a:r>
        </a:p>
        <a:p>
          <a:pPr>
            <a:spcAft>
              <a:spcPct val="35000"/>
            </a:spcAft>
          </a:pPr>
          <a:r>
            <a:rPr lang="it-IT" sz="2000" dirty="0" err="1" smtClean="0"/>
            <a:t>Transform</a:t>
          </a:r>
          <a:r>
            <a:rPr lang="it-IT" sz="2000" dirty="0" smtClean="0"/>
            <a:t> </a:t>
          </a:r>
          <a:r>
            <a:rPr lang="it-IT" sz="2000" dirty="0" err="1" smtClean="0"/>
            <a:t>transverse</a:t>
          </a:r>
          <a:r>
            <a:rPr lang="it-IT" sz="2000" dirty="0" smtClean="0"/>
            <a:t> </a:t>
          </a:r>
          <a:r>
            <a:rPr lang="it-IT" sz="2000" dirty="0" err="1" smtClean="0"/>
            <a:t>fields</a:t>
          </a:r>
          <a:r>
            <a:rPr lang="it-IT" sz="2000" dirty="0" smtClean="0"/>
            <a:t> </a:t>
          </a:r>
          <a:r>
            <a:rPr lang="it-IT" sz="2000" dirty="0" err="1" smtClean="0"/>
            <a:t>into</a:t>
          </a:r>
          <a:r>
            <a:rPr lang="it-IT" sz="2000" dirty="0" smtClean="0"/>
            <a:t> </a:t>
          </a:r>
          <a:r>
            <a:rPr lang="it-IT" sz="2000" dirty="0" err="1" smtClean="0"/>
            <a:t>longitudinal</a:t>
          </a:r>
          <a:r>
            <a:rPr lang="it-IT" sz="2000" dirty="0" smtClean="0"/>
            <a:t> </a:t>
          </a:r>
          <a:r>
            <a:rPr lang="it-IT" sz="2000" dirty="0" err="1" smtClean="0"/>
            <a:t>fields</a:t>
          </a:r>
          <a:endParaRPr lang="en-US" sz="2000" dirty="0"/>
        </a:p>
      </dgm:t>
    </dgm:pt>
    <dgm:pt modelId="{94BEE816-7488-4A31-A761-1B2C1D851D6C}" type="parTrans" cxnId="{F886E34A-D976-4515-9082-FB9D72FB60AE}">
      <dgm:prSet/>
      <dgm:spPr/>
      <dgm:t>
        <a:bodyPr/>
        <a:lstStyle/>
        <a:p>
          <a:endParaRPr lang="en-US"/>
        </a:p>
      </dgm:t>
    </dgm:pt>
    <dgm:pt modelId="{EA282B35-C352-429A-ACD9-EEC2C759F9EC}" type="sibTrans" cxnId="{F886E34A-D976-4515-9082-FB9D72FB60AE}">
      <dgm:prSet/>
      <dgm:spPr/>
      <dgm:t>
        <a:bodyPr/>
        <a:lstStyle/>
        <a:p>
          <a:endParaRPr lang="en-US"/>
        </a:p>
      </dgm:t>
    </dgm:pt>
    <dgm:pt modelId="{EC8C9F56-FFFB-4AE3-A62A-A150AB75C620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Laser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A0275444-A215-4D78-8AD2-6DFD7C07F812}" type="parTrans" cxnId="{3648A8AE-6953-46C1-8518-57375A5DCF2D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5BFAEE3-C1F3-4A74-81D2-1F96215FCFE0}" type="sibTrans" cxnId="{3648A8AE-6953-46C1-8518-57375A5DCF2D}">
      <dgm:prSet/>
      <dgm:spPr/>
      <dgm:t>
        <a:bodyPr/>
        <a:lstStyle/>
        <a:p>
          <a:endParaRPr lang="en-US"/>
        </a:p>
      </dgm:t>
    </dgm:pt>
    <dgm:pt modelId="{1C3C7D9E-ED25-42C5-9762-9738FEEFBA37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e-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F428056A-E252-4F1B-A806-60804732650F}" type="parTrans" cxnId="{DCC78014-1247-43EB-A389-985A7CAF9D1F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510D5E1F-0A78-4DC5-A65A-3A8C04E90449}" type="sibTrans" cxnId="{DCC78014-1247-43EB-A389-985A7CAF9D1F}">
      <dgm:prSet/>
      <dgm:spPr/>
      <dgm:t>
        <a:bodyPr/>
        <a:lstStyle/>
        <a:p>
          <a:endParaRPr lang="en-US"/>
        </a:p>
      </dgm:t>
    </dgm:pt>
    <dgm:pt modelId="{45338A98-9C8F-4068-AD86-8291381C6246}">
      <dgm:prSet phldrT="[Testo]"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smtClean="0">
              <a:solidFill>
                <a:srgbClr val="00004C"/>
              </a:solidFill>
            </a:rPr>
            <a:t>p </a:t>
          </a:r>
          <a:r>
            <a:rPr lang="it-IT" sz="2400" b="1" dirty="0" err="1" smtClean="0">
              <a:solidFill>
                <a:srgbClr val="00004C"/>
              </a:solidFill>
            </a:rPr>
            <a:t>driven</a:t>
          </a:r>
          <a:endParaRPr lang="en-US" sz="2400" b="1" dirty="0">
            <a:solidFill>
              <a:srgbClr val="00004C"/>
            </a:solidFill>
          </a:endParaRPr>
        </a:p>
      </dgm:t>
    </dgm:pt>
    <dgm:pt modelId="{7F7EF47E-3BD7-4E91-B138-565FAE336436}" type="parTrans" cxnId="{C0C2F2F3-DA58-42AE-A964-2F02686A7BB5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B249DA92-1F65-461A-80F5-3724AA37223A}" type="sibTrans" cxnId="{C0C2F2F3-DA58-42AE-A964-2F02686A7BB5}">
      <dgm:prSet/>
      <dgm:spPr/>
      <dgm:t>
        <a:bodyPr/>
        <a:lstStyle/>
        <a:p>
          <a:endParaRPr lang="en-US"/>
        </a:p>
      </dgm:t>
    </dgm:pt>
    <dgm:pt modelId="{1ACDAC2F-0CCB-4D8E-8692-A7D3BFAAF414}">
      <dgm:prSet custT="1"/>
      <dgm:spPr>
        <a:solidFill>
          <a:srgbClr val="FFFFCC"/>
        </a:solidFill>
        <a:ln>
          <a:solidFill>
            <a:srgbClr val="0070C0"/>
          </a:solidFill>
        </a:ln>
      </dgm:spPr>
      <dgm:t>
        <a:bodyPr/>
        <a:lstStyle/>
        <a:p>
          <a:r>
            <a:rPr lang="it-IT" sz="2400" b="1" dirty="0" err="1" smtClean="0">
              <a:solidFill>
                <a:srgbClr val="00004C"/>
              </a:solidFill>
            </a:rPr>
            <a:t>Dielectric</a:t>
          </a:r>
          <a:r>
            <a:rPr lang="it-IT" sz="2400" b="1" dirty="0" smtClean="0">
              <a:solidFill>
                <a:srgbClr val="00004C"/>
              </a:solidFill>
            </a:rPr>
            <a:t> </a:t>
          </a:r>
          <a:r>
            <a:rPr lang="it-IT" sz="2400" b="1" dirty="0" err="1" smtClean="0">
              <a:solidFill>
                <a:srgbClr val="00004C"/>
              </a:solidFill>
            </a:rPr>
            <a:t>wakefields</a:t>
          </a:r>
          <a:endParaRPr lang="en-US" sz="2400" b="1" dirty="0">
            <a:solidFill>
              <a:srgbClr val="00004C"/>
            </a:solidFill>
          </a:endParaRPr>
        </a:p>
      </dgm:t>
    </dgm:pt>
    <dgm:pt modelId="{BE07FF64-11B9-433D-A83F-CD82D4F4407C}" type="parTrans" cxnId="{CB1D4589-AFE1-4AEB-869E-535A91B5AAC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371C698-0608-4C0A-9AF0-DABEF47438F4}" type="sibTrans" cxnId="{CB1D4589-AFE1-4AEB-869E-535A91B5AAC3}">
      <dgm:prSet/>
      <dgm:spPr/>
      <dgm:t>
        <a:bodyPr/>
        <a:lstStyle/>
        <a:p>
          <a:endParaRPr lang="en-US"/>
        </a:p>
      </dgm:t>
    </dgm:pt>
    <dgm:pt modelId="{18DA212F-A1DE-4B29-AAC3-FCFF29505B52}" type="pres">
      <dgm:prSet presAssocID="{34A7574A-41BD-4C19-BD3B-62FE298A3CE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65E1-E33E-4652-95C8-57F2FB4A8BE2}" type="pres">
      <dgm:prSet presAssocID="{4FA3A697-06C8-4253-A530-921116317605}" presName="root1" presStyleCnt="0"/>
      <dgm:spPr/>
    </dgm:pt>
    <dgm:pt modelId="{89BF84B0-F563-4AAD-9EBA-7D5DD5A5D87B}" type="pres">
      <dgm:prSet presAssocID="{4FA3A697-06C8-4253-A530-921116317605}" presName="LevelOneTextNode" presStyleLbl="node0" presStyleIdx="0" presStyleCnt="1" custAng="5400000" custScaleX="291668" custScaleY="77185" custLinFactNeighborX="-34567" custLinFactNeighborY="-2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42BE6F-2B1F-48F1-8250-16FF6DE23FF5}" type="pres">
      <dgm:prSet presAssocID="{4FA3A697-06C8-4253-A530-921116317605}" presName="level2hierChild" presStyleCnt="0"/>
      <dgm:spPr/>
    </dgm:pt>
    <dgm:pt modelId="{E65E2084-87B2-4058-A287-95C9E2D0CFF6}" type="pres">
      <dgm:prSet presAssocID="{A0275444-A215-4D78-8AD2-6DFD7C07F812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B0AC3FC-AD8D-4D5A-B425-34A2C66C15E3}" type="pres">
      <dgm:prSet presAssocID="{A0275444-A215-4D78-8AD2-6DFD7C07F812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A61D7E0-5D36-4810-AD25-7F5311BD92F9}" type="pres">
      <dgm:prSet presAssocID="{EC8C9F56-FFFB-4AE3-A62A-A150AB75C620}" presName="root2" presStyleCnt="0"/>
      <dgm:spPr/>
    </dgm:pt>
    <dgm:pt modelId="{0E9A14ED-7C17-4EDE-A6E6-7C6AAD46F3A3}" type="pres">
      <dgm:prSet presAssocID="{EC8C9F56-FFFB-4AE3-A62A-A150AB75C620}" presName="LevelTwoTextNode" presStyleLbl="node2" presStyleIdx="0" presStyleCnt="4" custLinFactNeighborX="48923" custLinFactNeighborY="-7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99FD14-854A-4242-9243-64BE317731CE}" type="pres">
      <dgm:prSet presAssocID="{EC8C9F56-FFFB-4AE3-A62A-A150AB75C620}" presName="level3hierChild" presStyleCnt="0"/>
      <dgm:spPr/>
    </dgm:pt>
    <dgm:pt modelId="{3C8F45D5-EA66-4EA5-A7B3-07902E9A001E}" type="pres">
      <dgm:prSet presAssocID="{F428056A-E252-4F1B-A806-60804732650F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5C4EFB4E-21A5-44B7-8CBC-07F821814FF5}" type="pres">
      <dgm:prSet presAssocID="{F428056A-E252-4F1B-A806-60804732650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3B866AA-48F2-4D6D-90EF-546EE66BB3B3}" type="pres">
      <dgm:prSet presAssocID="{1C3C7D9E-ED25-42C5-9762-9738FEEFBA37}" presName="root2" presStyleCnt="0"/>
      <dgm:spPr/>
    </dgm:pt>
    <dgm:pt modelId="{3530003A-BFBE-43F0-9BF6-AE848F0DBBCB}" type="pres">
      <dgm:prSet presAssocID="{1C3C7D9E-ED25-42C5-9762-9738FEEFBA37}" presName="LevelTwoTextNode" presStyleLbl="node2" presStyleIdx="1" presStyleCnt="4" custLinFactNeighborX="48923" custLinFactNeighborY="-14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5E43A-504E-4AC4-A604-8B9225F5663C}" type="pres">
      <dgm:prSet presAssocID="{1C3C7D9E-ED25-42C5-9762-9738FEEFBA37}" presName="level3hierChild" presStyleCnt="0"/>
      <dgm:spPr/>
    </dgm:pt>
    <dgm:pt modelId="{186D3E48-D4FB-4079-97B3-BFC64269ECA1}" type="pres">
      <dgm:prSet presAssocID="{7F7EF47E-3BD7-4E91-B138-565FAE336436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65243CF2-01A0-4A56-BBD7-B9456F5D2E5D}" type="pres">
      <dgm:prSet presAssocID="{7F7EF47E-3BD7-4E91-B138-565FAE33643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8CD40AF7-68CD-486F-9F0A-8BE9001CF3D5}" type="pres">
      <dgm:prSet presAssocID="{45338A98-9C8F-4068-AD86-8291381C6246}" presName="root2" presStyleCnt="0"/>
      <dgm:spPr/>
    </dgm:pt>
    <dgm:pt modelId="{71579B5E-1308-4A19-9AA3-1E713BC731B8}" type="pres">
      <dgm:prSet presAssocID="{45338A98-9C8F-4068-AD86-8291381C6246}" presName="LevelTwoTextNode" presStyleLbl="node2" presStyleIdx="2" presStyleCnt="4" custLinFactNeighborX="48923" custLinFactNeighborY="-5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5D9311-23B4-4CE9-BBA4-1F5DE736C66C}" type="pres">
      <dgm:prSet presAssocID="{45338A98-9C8F-4068-AD86-8291381C6246}" presName="level3hierChild" presStyleCnt="0"/>
      <dgm:spPr/>
    </dgm:pt>
    <dgm:pt modelId="{877D1AF6-F394-4EEE-B9C4-936BC6D51424}" type="pres">
      <dgm:prSet presAssocID="{BE07FF64-11B9-433D-A83F-CD82D4F4407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64F5B6B-F834-4996-9473-36DE8E91B093}" type="pres">
      <dgm:prSet presAssocID="{BE07FF64-11B9-433D-A83F-CD82D4F4407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FE04E57D-D5B1-4D91-BFC8-5BB187F251D5}" type="pres">
      <dgm:prSet presAssocID="{1ACDAC2F-0CCB-4D8E-8692-A7D3BFAAF414}" presName="root2" presStyleCnt="0"/>
      <dgm:spPr/>
    </dgm:pt>
    <dgm:pt modelId="{F08E5000-27FE-4CDF-ACD0-149F8A1A4CD0}" type="pres">
      <dgm:prSet presAssocID="{1ACDAC2F-0CCB-4D8E-8692-A7D3BFAAF414}" presName="LevelTwoTextNode" presStyleLbl="node2" presStyleIdx="3" presStyleCnt="4" custLinFactNeighborX="48923" custLinFactNeighborY="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BFB5C9-24F7-49D0-B7B5-49F87A3F445C}" type="pres">
      <dgm:prSet presAssocID="{1ACDAC2F-0CCB-4D8E-8692-A7D3BFAAF414}" presName="level3hierChild" presStyleCnt="0"/>
      <dgm:spPr/>
    </dgm:pt>
  </dgm:ptLst>
  <dgm:cxnLst>
    <dgm:cxn modelId="{1EB0BDAC-6E4E-4243-A851-CC07F8F817F9}" type="presOf" srcId="{A0275444-A215-4D78-8AD2-6DFD7C07F812}" destId="{BB0AC3FC-AD8D-4D5A-B425-34A2C66C15E3}" srcOrd="1" destOrd="0" presId="urn:microsoft.com/office/officeart/2008/layout/HorizontalMultiLevelHierarchy"/>
    <dgm:cxn modelId="{A5BF28FC-5EBB-A74E-AC05-8EECEC9CAB5C}" type="presOf" srcId="{A0275444-A215-4D78-8AD2-6DFD7C07F812}" destId="{E65E2084-87B2-4058-A287-95C9E2D0CFF6}" srcOrd="0" destOrd="0" presId="urn:microsoft.com/office/officeart/2008/layout/HorizontalMultiLevelHierarchy"/>
    <dgm:cxn modelId="{61D263B5-D695-3B49-BB80-CB7DE5DDB2CC}" type="presOf" srcId="{F428056A-E252-4F1B-A806-60804732650F}" destId="{3C8F45D5-EA66-4EA5-A7B3-07902E9A001E}" srcOrd="0" destOrd="0" presId="urn:microsoft.com/office/officeart/2008/layout/HorizontalMultiLevelHierarchy"/>
    <dgm:cxn modelId="{DCC78014-1247-43EB-A389-985A7CAF9D1F}" srcId="{4FA3A697-06C8-4253-A530-921116317605}" destId="{1C3C7D9E-ED25-42C5-9762-9738FEEFBA37}" srcOrd="1" destOrd="0" parTransId="{F428056A-E252-4F1B-A806-60804732650F}" sibTransId="{510D5E1F-0A78-4DC5-A65A-3A8C04E90449}"/>
    <dgm:cxn modelId="{92EA6202-71E7-4A42-9AB0-9611D4B62D79}" type="presOf" srcId="{F428056A-E252-4F1B-A806-60804732650F}" destId="{5C4EFB4E-21A5-44B7-8CBC-07F821814FF5}" srcOrd="1" destOrd="0" presId="urn:microsoft.com/office/officeart/2008/layout/HorizontalMultiLevelHierarchy"/>
    <dgm:cxn modelId="{48CDD38C-EE07-374E-9AEF-E9FAA06A58F9}" type="presOf" srcId="{BE07FF64-11B9-433D-A83F-CD82D4F4407C}" destId="{464F5B6B-F834-4996-9473-36DE8E91B093}" srcOrd="1" destOrd="0" presId="urn:microsoft.com/office/officeart/2008/layout/HorizontalMultiLevelHierarchy"/>
    <dgm:cxn modelId="{E2CE2147-AA45-E54A-8D36-810402F5D258}" type="presOf" srcId="{34A7574A-41BD-4C19-BD3B-62FE298A3CEE}" destId="{18DA212F-A1DE-4B29-AAC3-FCFF29505B52}" srcOrd="0" destOrd="0" presId="urn:microsoft.com/office/officeart/2008/layout/HorizontalMultiLevelHierarchy"/>
    <dgm:cxn modelId="{3669F6D6-510D-AB40-9B11-4BAD48BABA15}" type="presOf" srcId="{1ACDAC2F-0CCB-4D8E-8692-A7D3BFAAF414}" destId="{F08E5000-27FE-4CDF-ACD0-149F8A1A4CD0}" srcOrd="0" destOrd="0" presId="urn:microsoft.com/office/officeart/2008/layout/HorizontalMultiLevelHierarchy"/>
    <dgm:cxn modelId="{5FE14B17-F830-A441-8820-6CE246276628}" type="presOf" srcId="{4FA3A697-06C8-4253-A530-921116317605}" destId="{89BF84B0-F563-4AAD-9EBA-7D5DD5A5D87B}" srcOrd="0" destOrd="0" presId="urn:microsoft.com/office/officeart/2008/layout/HorizontalMultiLevelHierarchy"/>
    <dgm:cxn modelId="{B0111C4E-52B2-3040-8C3F-4DE09DAB3D80}" type="presOf" srcId="{EC8C9F56-FFFB-4AE3-A62A-A150AB75C620}" destId="{0E9A14ED-7C17-4EDE-A6E6-7C6AAD46F3A3}" srcOrd="0" destOrd="0" presId="urn:microsoft.com/office/officeart/2008/layout/HorizontalMultiLevelHierarchy"/>
    <dgm:cxn modelId="{F886E34A-D976-4515-9082-FB9D72FB60AE}" srcId="{34A7574A-41BD-4C19-BD3B-62FE298A3CEE}" destId="{4FA3A697-06C8-4253-A530-921116317605}" srcOrd="0" destOrd="0" parTransId="{94BEE816-7488-4A31-A761-1B2C1D851D6C}" sibTransId="{EA282B35-C352-429A-ACD9-EEC2C759F9EC}"/>
    <dgm:cxn modelId="{16BA9D1C-8603-8842-9B49-DA748E360B80}" type="presOf" srcId="{7F7EF47E-3BD7-4E91-B138-565FAE336436}" destId="{186D3E48-D4FB-4079-97B3-BFC64269ECA1}" srcOrd="0" destOrd="0" presId="urn:microsoft.com/office/officeart/2008/layout/HorizontalMultiLevelHierarchy"/>
    <dgm:cxn modelId="{DD6FC81D-B850-D44F-AF90-57D893E54430}" type="presOf" srcId="{BE07FF64-11B9-433D-A83F-CD82D4F4407C}" destId="{877D1AF6-F394-4EEE-B9C4-936BC6D51424}" srcOrd="0" destOrd="0" presId="urn:microsoft.com/office/officeart/2008/layout/HorizontalMultiLevelHierarchy"/>
    <dgm:cxn modelId="{85FB0287-80D9-0641-BFCB-ABA398B92ACF}" type="presOf" srcId="{1C3C7D9E-ED25-42C5-9762-9738FEEFBA37}" destId="{3530003A-BFBE-43F0-9BF6-AE848F0DBBCB}" srcOrd="0" destOrd="0" presId="urn:microsoft.com/office/officeart/2008/layout/HorizontalMultiLevelHierarchy"/>
    <dgm:cxn modelId="{C0C2F2F3-DA58-42AE-A964-2F02686A7BB5}" srcId="{4FA3A697-06C8-4253-A530-921116317605}" destId="{45338A98-9C8F-4068-AD86-8291381C6246}" srcOrd="2" destOrd="0" parTransId="{7F7EF47E-3BD7-4E91-B138-565FAE336436}" sibTransId="{B249DA92-1F65-461A-80F5-3724AA37223A}"/>
    <dgm:cxn modelId="{9730EEEC-5E7B-9943-95F5-CED6A2D5DC86}" type="presOf" srcId="{45338A98-9C8F-4068-AD86-8291381C6246}" destId="{71579B5E-1308-4A19-9AA3-1E713BC731B8}" srcOrd="0" destOrd="0" presId="urn:microsoft.com/office/officeart/2008/layout/HorizontalMultiLevelHierarchy"/>
    <dgm:cxn modelId="{D2E8FD30-0C7A-AA49-A026-B5E9EE6BCAE4}" type="presOf" srcId="{7F7EF47E-3BD7-4E91-B138-565FAE336436}" destId="{65243CF2-01A0-4A56-BBD7-B9456F5D2E5D}" srcOrd="1" destOrd="0" presId="urn:microsoft.com/office/officeart/2008/layout/HorizontalMultiLevelHierarchy"/>
    <dgm:cxn modelId="{3648A8AE-6953-46C1-8518-57375A5DCF2D}" srcId="{4FA3A697-06C8-4253-A530-921116317605}" destId="{EC8C9F56-FFFB-4AE3-A62A-A150AB75C620}" srcOrd="0" destOrd="0" parTransId="{A0275444-A215-4D78-8AD2-6DFD7C07F812}" sibTransId="{95BFAEE3-C1F3-4A74-81D2-1F96215FCFE0}"/>
    <dgm:cxn modelId="{CB1D4589-AFE1-4AEB-869E-535A91B5AAC3}" srcId="{4FA3A697-06C8-4253-A530-921116317605}" destId="{1ACDAC2F-0CCB-4D8E-8692-A7D3BFAAF414}" srcOrd="3" destOrd="0" parTransId="{BE07FF64-11B9-433D-A83F-CD82D4F4407C}" sibTransId="{9371C698-0608-4C0A-9AF0-DABEF47438F4}"/>
    <dgm:cxn modelId="{D079330A-60D3-F744-974B-5A69B9826AC0}" type="presParOf" srcId="{18DA212F-A1DE-4B29-AAC3-FCFF29505B52}" destId="{CEB065E1-E33E-4652-95C8-57F2FB4A8BE2}" srcOrd="0" destOrd="0" presId="urn:microsoft.com/office/officeart/2008/layout/HorizontalMultiLevelHierarchy"/>
    <dgm:cxn modelId="{A7D8BA7F-D546-7E43-BA41-9C58C5444295}" type="presParOf" srcId="{CEB065E1-E33E-4652-95C8-57F2FB4A8BE2}" destId="{89BF84B0-F563-4AAD-9EBA-7D5DD5A5D87B}" srcOrd="0" destOrd="0" presId="urn:microsoft.com/office/officeart/2008/layout/HorizontalMultiLevelHierarchy"/>
    <dgm:cxn modelId="{29CB9A7A-04E0-C64E-8C2A-4CA59F7159FF}" type="presParOf" srcId="{CEB065E1-E33E-4652-95C8-57F2FB4A8BE2}" destId="{CC42BE6F-2B1F-48F1-8250-16FF6DE23FF5}" srcOrd="1" destOrd="0" presId="urn:microsoft.com/office/officeart/2008/layout/HorizontalMultiLevelHierarchy"/>
    <dgm:cxn modelId="{9A250004-A827-3846-8E6B-4AB9DAFD84EE}" type="presParOf" srcId="{CC42BE6F-2B1F-48F1-8250-16FF6DE23FF5}" destId="{E65E2084-87B2-4058-A287-95C9E2D0CFF6}" srcOrd="0" destOrd="0" presId="urn:microsoft.com/office/officeart/2008/layout/HorizontalMultiLevelHierarchy"/>
    <dgm:cxn modelId="{7059DCC1-868E-2A4E-9CB3-CB57F541AF28}" type="presParOf" srcId="{E65E2084-87B2-4058-A287-95C9E2D0CFF6}" destId="{BB0AC3FC-AD8D-4D5A-B425-34A2C66C15E3}" srcOrd="0" destOrd="0" presId="urn:microsoft.com/office/officeart/2008/layout/HorizontalMultiLevelHierarchy"/>
    <dgm:cxn modelId="{3AE421DE-7310-3B4C-9961-89616B2A6569}" type="presParOf" srcId="{CC42BE6F-2B1F-48F1-8250-16FF6DE23FF5}" destId="{5A61D7E0-5D36-4810-AD25-7F5311BD92F9}" srcOrd="1" destOrd="0" presId="urn:microsoft.com/office/officeart/2008/layout/HorizontalMultiLevelHierarchy"/>
    <dgm:cxn modelId="{BDC4781E-5C1B-8B41-A674-91149EA7349F}" type="presParOf" srcId="{5A61D7E0-5D36-4810-AD25-7F5311BD92F9}" destId="{0E9A14ED-7C17-4EDE-A6E6-7C6AAD46F3A3}" srcOrd="0" destOrd="0" presId="urn:microsoft.com/office/officeart/2008/layout/HorizontalMultiLevelHierarchy"/>
    <dgm:cxn modelId="{F5243C1E-0C94-EA46-8C28-62ADECA8AA47}" type="presParOf" srcId="{5A61D7E0-5D36-4810-AD25-7F5311BD92F9}" destId="{6D99FD14-854A-4242-9243-64BE317731CE}" srcOrd="1" destOrd="0" presId="urn:microsoft.com/office/officeart/2008/layout/HorizontalMultiLevelHierarchy"/>
    <dgm:cxn modelId="{B6CF3645-6700-E24E-87BF-E8D0B414AB5C}" type="presParOf" srcId="{CC42BE6F-2B1F-48F1-8250-16FF6DE23FF5}" destId="{3C8F45D5-EA66-4EA5-A7B3-07902E9A001E}" srcOrd="2" destOrd="0" presId="urn:microsoft.com/office/officeart/2008/layout/HorizontalMultiLevelHierarchy"/>
    <dgm:cxn modelId="{087ABE07-1379-AF45-B29D-81869C5282E6}" type="presParOf" srcId="{3C8F45D5-EA66-4EA5-A7B3-07902E9A001E}" destId="{5C4EFB4E-21A5-44B7-8CBC-07F821814FF5}" srcOrd="0" destOrd="0" presId="urn:microsoft.com/office/officeart/2008/layout/HorizontalMultiLevelHierarchy"/>
    <dgm:cxn modelId="{F20315C0-0649-164E-A709-8632995F8F88}" type="presParOf" srcId="{CC42BE6F-2B1F-48F1-8250-16FF6DE23FF5}" destId="{E3B866AA-48F2-4D6D-90EF-546EE66BB3B3}" srcOrd="3" destOrd="0" presId="urn:microsoft.com/office/officeart/2008/layout/HorizontalMultiLevelHierarchy"/>
    <dgm:cxn modelId="{B3C83AF5-52BE-C64C-82CF-9216F7EEC85A}" type="presParOf" srcId="{E3B866AA-48F2-4D6D-90EF-546EE66BB3B3}" destId="{3530003A-BFBE-43F0-9BF6-AE848F0DBBCB}" srcOrd="0" destOrd="0" presId="urn:microsoft.com/office/officeart/2008/layout/HorizontalMultiLevelHierarchy"/>
    <dgm:cxn modelId="{1E4BE178-2CA9-3B44-981F-C9AA3A3621F2}" type="presParOf" srcId="{E3B866AA-48F2-4D6D-90EF-546EE66BB3B3}" destId="{FB65E43A-504E-4AC4-A604-8B9225F5663C}" srcOrd="1" destOrd="0" presId="urn:microsoft.com/office/officeart/2008/layout/HorizontalMultiLevelHierarchy"/>
    <dgm:cxn modelId="{D1E6D762-D592-DD43-A948-949CEDDB228E}" type="presParOf" srcId="{CC42BE6F-2B1F-48F1-8250-16FF6DE23FF5}" destId="{186D3E48-D4FB-4079-97B3-BFC64269ECA1}" srcOrd="4" destOrd="0" presId="urn:microsoft.com/office/officeart/2008/layout/HorizontalMultiLevelHierarchy"/>
    <dgm:cxn modelId="{D86E97F3-21D0-3843-9016-EC1CEBB6C017}" type="presParOf" srcId="{186D3E48-D4FB-4079-97B3-BFC64269ECA1}" destId="{65243CF2-01A0-4A56-BBD7-B9456F5D2E5D}" srcOrd="0" destOrd="0" presId="urn:microsoft.com/office/officeart/2008/layout/HorizontalMultiLevelHierarchy"/>
    <dgm:cxn modelId="{FAE17148-B2ED-3840-868B-F7DCB76D7BE7}" type="presParOf" srcId="{CC42BE6F-2B1F-48F1-8250-16FF6DE23FF5}" destId="{8CD40AF7-68CD-486F-9F0A-8BE9001CF3D5}" srcOrd="5" destOrd="0" presId="urn:microsoft.com/office/officeart/2008/layout/HorizontalMultiLevelHierarchy"/>
    <dgm:cxn modelId="{9FE2973E-3023-D94D-BDDE-8DA8D3298532}" type="presParOf" srcId="{8CD40AF7-68CD-486F-9F0A-8BE9001CF3D5}" destId="{71579B5E-1308-4A19-9AA3-1E713BC731B8}" srcOrd="0" destOrd="0" presId="urn:microsoft.com/office/officeart/2008/layout/HorizontalMultiLevelHierarchy"/>
    <dgm:cxn modelId="{9DFC475F-9D7E-5647-81EB-7E17BA796BD1}" type="presParOf" srcId="{8CD40AF7-68CD-486F-9F0A-8BE9001CF3D5}" destId="{975D9311-23B4-4CE9-BBA4-1F5DE736C66C}" srcOrd="1" destOrd="0" presId="urn:microsoft.com/office/officeart/2008/layout/HorizontalMultiLevelHierarchy"/>
    <dgm:cxn modelId="{717D1234-F635-E948-B8A3-77A32B40FD5A}" type="presParOf" srcId="{CC42BE6F-2B1F-48F1-8250-16FF6DE23FF5}" destId="{877D1AF6-F394-4EEE-B9C4-936BC6D51424}" srcOrd="6" destOrd="0" presId="urn:microsoft.com/office/officeart/2008/layout/HorizontalMultiLevelHierarchy"/>
    <dgm:cxn modelId="{37B6A64A-1041-4541-B94C-1A0D9960D85B}" type="presParOf" srcId="{877D1AF6-F394-4EEE-B9C4-936BC6D51424}" destId="{464F5B6B-F834-4996-9473-36DE8E91B093}" srcOrd="0" destOrd="0" presId="urn:microsoft.com/office/officeart/2008/layout/HorizontalMultiLevelHierarchy"/>
    <dgm:cxn modelId="{235BF9C5-7466-5147-8C38-32CCFCD1A3F6}" type="presParOf" srcId="{CC42BE6F-2B1F-48F1-8250-16FF6DE23FF5}" destId="{FE04E57D-D5B1-4D91-BFC8-5BB187F251D5}" srcOrd="7" destOrd="0" presId="urn:microsoft.com/office/officeart/2008/layout/HorizontalMultiLevelHierarchy"/>
    <dgm:cxn modelId="{2B56A9C1-3C13-8444-8B81-A745AC5B9BE2}" type="presParOf" srcId="{FE04E57D-D5B1-4D91-BFC8-5BB187F251D5}" destId="{F08E5000-27FE-4CDF-ACD0-149F8A1A4CD0}" srcOrd="0" destOrd="0" presId="urn:microsoft.com/office/officeart/2008/layout/HorizontalMultiLevelHierarchy"/>
    <dgm:cxn modelId="{FB7DD685-3A6A-C342-B7A5-079E7E7B375A}" type="presParOf" srcId="{FE04E57D-D5B1-4D91-BFC8-5BB187F251D5}" destId="{94BFB5C9-24F7-49D0-B7B5-49F87A3F445C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D1AF6-F394-4EEE-B9C4-936BC6D51424}">
      <dsp:nvSpPr>
        <dsp:cNvPr id="0" name=""/>
        <dsp:cNvSpPr/>
      </dsp:nvSpPr>
      <dsp:spPr>
        <a:xfrm>
          <a:off x="3553305" y="1915955"/>
          <a:ext cx="2008586" cy="1563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4293" y="0"/>
              </a:lnTo>
              <a:lnTo>
                <a:pt x="1004293" y="1563637"/>
              </a:lnTo>
              <a:lnTo>
                <a:pt x="2008586" y="1563637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493962" y="2634138"/>
        <a:ext cx="127273" cy="127273"/>
      </dsp:txXfrm>
    </dsp:sp>
    <dsp:sp modelId="{186D3E48-D4FB-4079-97B3-BFC64269ECA1}">
      <dsp:nvSpPr>
        <dsp:cNvPr id="0" name=""/>
        <dsp:cNvSpPr/>
      </dsp:nvSpPr>
      <dsp:spPr>
        <a:xfrm>
          <a:off x="3553305" y="1915955"/>
          <a:ext cx="2008586" cy="557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4293" y="0"/>
              </a:lnTo>
              <a:lnTo>
                <a:pt x="1004293" y="557496"/>
              </a:lnTo>
              <a:lnTo>
                <a:pt x="2008586" y="557496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505485" y="2142591"/>
        <a:ext cx="104225" cy="104225"/>
      </dsp:txXfrm>
    </dsp:sp>
    <dsp:sp modelId="{3C8F45D5-EA66-4EA5-A7B3-07902E9A001E}">
      <dsp:nvSpPr>
        <dsp:cNvPr id="0" name=""/>
        <dsp:cNvSpPr/>
      </dsp:nvSpPr>
      <dsp:spPr>
        <a:xfrm>
          <a:off x="3553305" y="1539175"/>
          <a:ext cx="2008586" cy="376780"/>
        </a:xfrm>
        <a:custGeom>
          <a:avLst/>
          <a:gdLst/>
          <a:ahLst/>
          <a:cxnLst/>
          <a:rect l="0" t="0" r="0" b="0"/>
          <a:pathLst>
            <a:path>
              <a:moveTo>
                <a:pt x="0" y="376780"/>
              </a:moveTo>
              <a:lnTo>
                <a:pt x="1004293" y="376780"/>
              </a:lnTo>
              <a:lnTo>
                <a:pt x="1004293" y="0"/>
              </a:lnTo>
              <a:lnTo>
                <a:pt x="2008586" y="0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506508" y="1676475"/>
        <a:ext cx="102180" cy="102180"/>
      </dsp:txXfrm>
    </dsp:sp>
    <dsp:sp modelId="{E65E2084-87B2-4058-A287-95C9E2D0CFF6}">
      <dsp:nvSpPr>
        <dsp:cNvPr id="0" name=""/>
        <dsp:cNvSpPr/>
      </dsp:nvSpPr>
      <dsp:spPr>
        <a:xfrm>
          <a:off x="3553305" y="533026"/>
          <a:ext cx="2008586" cy="1382929"/>
        </a:xfrm>
        <a:custGeom>
          <a:avLst/>
          <a:gdLst/>
          <a:ahLst/>
          <a:cxnLst/>
          <a:rect l="0" t="0" r="0" b="0"/>
          <a:pathLst>
            <a:path>
              <a:moveTo>
                <a:pt x="0" y="1382929"/>
              </a:moveTo>
              <a:lnTo>
                <a:pt x="1004293" y="1382929"/>
              </a:lnTo>
              <a:lnTo>
                <a:pt x="1004293" y="0"/>
              </a:lnTo>
              <a:lnTo>
                <a:pt x="2008586" y="0"/>
              </a:lnTo>
            </a:path>
          </a:pathLst>
        </a:custGeom>
        <a:noFill/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496633" y="1163525"/>
        <a:ext cx="121931" cy="121931"/>
      </dsp:txXfrm>
    </dsp:sp>
    <dsp:sp modelId="{89BF84B0-F563-4AAD-9EBA-7D5DD5A5D87B}">
      <dsp:nvSpPr>
        <dsp:cNvPr id="0" name=""/>
        <dsp:cNvSpPr/>
      </dsp:nvSpPr>
      <dsp:spPr>
        <a:xfrm>
          <a:off x="864094" y="792082"/>
          <a:ext cx="3130674" cy="2247747"/>
        </a:xfrm>
        <a:prstGeom prst="rect">
          <a:avLst/>
        </a:prstGeom>
        <a:solidFill>
          <a:srgbClr val="00004C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700" kern="1200" dirty="0" smtClean="0"/>
            <a:t>Plasma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dirty="0" smtClean="0"/>
            <a:t> </a:t>
          </a:r>
          <a:r>
            <a:rPr lang="it-IT" sz="2700" kern="1200" dirty="0" err="1" smtClean="0"/>
            <a:t>accelerators</a:t>
          </a:r>
          <a:r>
            <a:rPr lang="it-IT" sz="2700" kern="1200" dirty="0" smtClean="0"/>
            <a:t>: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/>
            <a:t>Transform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transverse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fields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into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longitudinal</a:t>
          </a:r>
          <a:r>
            <a:rPr lang="it-IT" sz="2000" kern="1200" dirty="0" smtClean="0"/>
            <a:t> </a:t>
          </a:r>
          <a:r>
            <a:rPr lang="it-IT" sz="2000" kern="1200" dirty="0" err="1" smtClean="0"/>
            <a:t>fields</a:t>
          </a:r>
          <a:endParaRPr lang="en-US" sz="2000" kern="1200" dirty="0"/>
        </a:p>
      </dsp:txBody>
      <dsp:txXfrm>
        <a:off x="864094" y="792082"/>
        <a:ext cx="3130674" cy="2247747"/>
      </dsp:txXfrm>
    </dsp:sp>
    <dsp:sp modelId="{0E9A14ED-7C17-4EDE-A6E6-7C6AAD46F3A3}">
      <dsp:nvSpPr>
        <dsp:cNvPr id="0" name=""/>
        <dsp:cNvSpPr/>
      </dsp:nvSpPr>
      <dsp:spPr>
        <a:xfrm>
          <a:off x="5561891" y="147700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Laser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147700"/>
        <a:ext cx="2527740" cy="770652"/>
      </dsp:txXfrm>
    </dsp:sp>
    <dsp:sp modelId="{3530003A-BFBE-43F0-9BF6-AE848F0DBBCB}">
      <dsp:nvSpPr>
        <dsp:cNvPr id="0" name=""/>
        <dsp:cNvSpPr/>
      </dsp:nvSpPr>
      <dsp:spPr>
        <a:xfrm>
          <a:off x="5561891" y="1153849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e-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1153849"/>
        <a:ext cx="2527740" cy="770652"/>
      </dsp:txXfrm>
    </dsp:sp>
    <dsp:sp modelId="{71579B5E-1308-4A19-9AA3-1E713BC731B8}">
      <dsp:nvSpPr>
        <dsp:cNvPr id="0" name=""/>
        <dsp:cNvSpPr/>
      </dsp:nvSpPr>
      <dsp:spPr>
        <a:xfrm>
          <a:off x="5561891" y="2088126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solidFill>
                <a:srgbClr val="00004C"/>
              </a:solidFill>
            </a:rPr>
            <a:t>p </a:t>
          </a:r>
          <a:r>
            <a:rPr lang="it-IT" sz="2400" b="1" kern="1200" dirty="0" err="1" smtClean="0">
              <a:solidFill>
                <a:srgbClr val="00004C"/>
              </a:solidFill>
            </a:rPr>
            <a:t>driven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2088126"/>
        <a:ext cx="2527740" cy="770652"/>
      </dsp:txXfrm>
    </dsp:sp>
    <dsp:sp modelId="{F08E5000-27FE-4CDF-ACD0-149F8A1A4CD0}">
      <dsp:nvSpPr>
        <dsp:cNvPr id="0" name=""/>
        <dsp:cNvSpPr/>
      </dsp:nvSpPr>
      <dsp:spPr>
        <a:xfrm>
          <a:off x="5561891" y="3094267"/>
          <a:ext cx="2527740" cy="770652"/>
        </a:xfrm>
        <a:prstGeom prst="rect">
          <a:avLst/>
        </a:prstGeom>
        <a:solidFill>
          <a:srgbClr val="FFFFCC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err="1" smtClean="0">
              <a:solidFill>
                <a:srgbClr val="00004C"/>
              </a:solidFill>
            </a:rPr>
            <a:t>Dielectric</a:t>
          </a:r>
          <a:r>
            <a:rPr lang="it-IT" sz="2400" b="1" kern="1200" dirty="0" smtClean="0">
              <a:solidFill>
                <a:srgbClr val="00004C"/>
              </a:solidFill>
            </a:rPr>
            <a:t> </a:t>
          </a:r>
          <a:r>
            <a:rPr lang="it-IT" sz="2400" b="1" kern="1200" dirty="0" err="1" smtClean="0">
              <a:solidFill>
                <a:srgbClr val="00004C"/>
              </a:solidFill>
            </a:rPr>
            <a:t>wakefields</a:t>
          </a:r>
          <a:endParaRPr lang="en-US" sz="2400" b="1" kern="1200" dirty="0">
            <a:solidFill>
              <a:srgbClr val="00004C"/>
            </a:solidFill>
          </a:endParaRPr>
        </a:p>
      </dsp:txBody>
      <dsp:txXfrm>
        <a:off x="5561891" y="3094267"/>
        <a:ext cx="2527740" cy="770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73F0-4DB0-479C-B201-BF2C8CF21BFC}" type="datetimeFigureOut">
              <a:rPr lang="en-US" smtClean="0"/>
              <a:pPr/>
              <a:t>13/09/13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5535-C58B-47B4-B86A-192F4E750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6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B19C5-3EF9-4691-8FB0-956CE77FFAC3}" type="datetimeFigureOut">
              <a:rPr lang="en-US" smtClean="0"/>
              <a:pPr/>
              <a:t>13/09/13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6569-6233-4405-96E5-A8F3921731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0C589-5825-8941-A16C-A872AFB6A8F1}" type="slidenum">
              <a:rPr lang="it-IT"/>
              <a:pPr/>
              <a:t>6</a:t>
            </a:fld>
            <a:endParaRPr lang="it-IT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3465DD-2119-BD41-B997-A16A4A178359}" type="slidenum">
              <a:rPr lang="en-US"/>
              <a:pPr/>
              <a:t>17</a:t>
            </a:fld>
            <a:endParaRPr lang="en-US"/>
          </a:p>
        </p:txBody>
      </p:sp>
      <p:sp>
        <p:nvSpPr>
          <p:cNvPr id="69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Helvetica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F80344-DA96-034D-AAD3-A4F8AB520410}" type="slidenum">
              <a:rPr lang="en-US"/>
              <a:pPr/>
              <a:t>18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A3DCBC-31CC-1344-85DD-5E758F5B0187}" type="slidenum">
              <a:rPr lang="it-IT"/>
              <a:pPr/>
              <a:t>21</a:t>
            </a:fld>
            <a:endParaRPr lang="it-IT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pitchFamily="36" charset="-128"/>
              <a:cs typeface="ＭＳ Ｐゴシック" pitchFamily="3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6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1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1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8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7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6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7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3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0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5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86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84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25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12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03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25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18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42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20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33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30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2312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8065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609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048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5808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033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2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9150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3720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5745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8867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5422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6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2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5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6245225"/>
            <a:ext cx="830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</a:p>
        </p:txBody>
      </p:sp>
    </p:spTree>
    <p:extLst>
      <p:ext uri="{BB962C8B-B14F-4D97-AF65-F5344CB8AC3E}">
        <p14:creationId xmlns:p14="http://schemas.microsoft.com/office/powerpoint/2010/main" val="119491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 xmlns:p14="http://schemas.microsoft.com/office/powerpoint/2010/main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oleObject" Target="../embeddings/Microsoft_Word_97_-_2004_Document1.doc"/><Relationship Id="rId14" Type="http://schemas.openxmlformats.org/officeDocument/2006/relationships/image" Target="../media/image29.emf"/><Relationship Id="rId15" Type="http://schemas.openxmlformats.org/officeDocument/2006/relationships/image" Target="../media/image37.jpeg"/><Relationship Id="rId1" Type="http://schemas.openxmlformats.org/officeDocument/2006/relationships/vmlDrawing" Target="../drawings/vmlDrawing1.vml"/><Relationship Id="rId2" Type="http://schemas.microsoft.com/office/2007/relationships/media" Target="file://localhost/Settembre_011/FEL_010/FEL_Liverpool_09/MIO_INVITED/Per%20Massimo/LAST/Spec%20posStability.mov" TargetMode="External"/><Relationship Id="rId3" Type="http://schemas.openxmlformats.org/officeDocument/2006/relationships/video" Target="file://localhost/Settembre_011/FEL_010/FEL_Liverpool_09/MIO_INVITED/Per%20Massimo/LAST/Spec%20posStability.mov" TargetMode="External"/><Relationship Id="rId4" Type="http://schemas.openxmlformats.org/officeDocument/2006/relationships/slideLayout" Target="../slideLayouts/slideLayout17.xml"/><Relationship Id="rId5" Type="http://schemas.openxmlformats.org/officeDocument/2006/relationships/image" Target="../media/image30.jpeg"/><Relationship Id="rId6" Type="http://schemas.openxmlformats.org/officeDocument/2006/relationships/image" Target="../media/image2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gif"/><Relationship Id="rId10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505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Bruno </a:t>
            </a:r>
            <a:r>
              <a:rPr lang="en-US" sz="1600" dirty="0" err="1" smtClean="0">
                <a:solidFill>
                  <a:srgbClr val="FFFFFF"/>
                </a:solidFill>
              </a:rPr>
              <a:t>Touschek</a:t>
            </a:r>
            <a:r>
              <a:rPr lang="en-US" sz="1600" dirty="0" smtClean="0">
                <a:solidFill>
                  <a:srgbClr val="FFFFFF"/>
                </a:solidFill>
              </a:rPr>
              <a:t> Memorial Lectures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4365104"/>
            <a:ext cx="217552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Andrea </a:t>
            </a:r>
            <a:r>
              <a:rPr lang="en-US" sz="2800" dirty="0" err="1" smtClean="0">
                <a:solidFill>
                  <a:srgbClr val="FFFF00"/>
                </a:solidFill>
              </a:rPr>
              <a:t>Ghigo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8124" y="1988840"/>
            <a:ext cx="4791734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INFN-LNF </a:t>
            </a:r>
          </a:p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future </a:t>
            </a:r>
            <a:r>
              <a:rPr lang="en-US" sz="5400" dirty="0">
                <a:solidFill>
                  <a:srgbClr val="FFFFFF"/>
                </a:solidFill>
              </a:rPr>
              <a:t>programs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696"/>
            <a:ext cx="9144000" cy="579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7987" y="152400"/>
            <a:ext cx="7810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KLOE  Experiment Detector: magnet and calorimeter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LNF00374.jpg"/>
          <p:cNvPicPr>
            <a:picLocks noChangeAspect="1"/>
          </p:cNvPicPr>
          <p:nvPr/>
        </p:nvPicPr>
        <p:blipFill>
          <a:blip r:embed="rId2"/>
          <a:srcRect l="-408" r="-408"/>
          <a:stretch>
            <a:fillRect/>
          </a:stretch>
        </p:blipFill>
        <p:spPr bwMode="auto">
          <a:xfrm>
            <a:off x="1066801" y="794943"/>
            <a:ext cx="7086600" cy="560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02979" y="152400"/>
            <a:ext cx="6393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KLOE  Experiment Detector:  wire chamber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838200"/>
            <a:ext cx="9220200" cy="601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47901" y="228600"/>
            <a:ext cx="46862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KLOE  Experiment Detector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376728" y="1085672"/>
            <a:ext cx="855119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400" dirty="0" smtClean="0">
                <a:solidFill>
                  <a:srgbClr val="FFFF00"/>
                </a:solidFill>
              </a:rPr>
              <a:t>“</a:t>
            </a:r>
            <a:r>
              <a:rPr lang="it-IT" sz="2400" dirty="0">
                <a:solidFill>
                  <a:srgbClr val="FFFF00"/>
                </a:solidFill>
              </a:rPr>
              <a:t>N</a:t>
            </a:r>
            <a:r>
              <a:rPr lang="it-IT" sz="2400" dirty="0" smtClean="0">
                <a:solidFill>
                  <a:srgbClr val="FFFF00"/>
                </a:solidFill>
              </a:rPr>
              <a:t>atural” </a:t>
            </a:r>
            <a:r>
              <a:rPr lang="it-IT" sz="2400" dirty="0" err="1" smtClean="0">
                <a:solidFill>
                  <a:srgbClr val="FFFF00"/>
                </a:solidFill>
              </a:rPr>
              <a:t>extension</a:t>
            </a:r>
            <a:r>
              <a:rPr lang="it-IT" sz="2400" dirty="0" smtClean="0">
                <a:solidFill>
                  <a:srgbClr val="FFFF00"/>
                </a:solidFill>
              </a:rPr>
              <a:t> of the KLOE </a:t>
            </a:r>
            <a:r>
              <a:rPr lang="it-IT" sz="2400" dirty="0" err="1" smtClean="0">
                <a:solidFill>
                  <a:srgbClr val="FFFF00"/>
                </a:solidFill>
              </a:rPr>
              <a:t>program</a:t>
            </a:r>
            <a:r>
              <a:rPr lang="it-IT" sz="2400" dirty="0" smtClean="0">
                <a:solidFill>
                  <a:srgbClr val="FFFF00"/>
                </a:solidFill>
              </a:rPr>
              <a:t> in the </a:t>
            </a:r>
            <a:r>
              <a:rPr lang="it-IT" sz="2400" dirty="0" err="1" smtClean="0">
                <a:solidFill>
                  <a:srgbClr val="FFFF00"/>
                </a:solidFill>
              </a:rPr>
              <a:t>field</a:t>
            </a:r>
            <a:r>
              <a:rPr lang="it-IT" sz="2400" dirty="0" smtClean="0">
                <a:solidFill>
                  <a:srgbClr val="FFFF00"/>
                </a:solidFill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</a:rPr>
              <a:t>flavour</a:t>
            </a:r>
            <a:r>
              <a:rPr lang="it-IT" sz="2400" dirty="0" smtClean="0">
                <a:solidFill>
                  <a:srgbClr val="FFFF00"/>
                </a:solidFill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</a:rPr>
              <a:t>hadronic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physics</a:t>
            </a:r>
            <a:r>
              <a:rPr lang="it-IT" sz="2400" dirty="0" smtClean="0">
                <a:solidFill>
                  <a:srgbClr val="FFFF00"/>
                </a:solidFill>
              </a:rPr>
              <a:t>, with some </a:t>
            </a:r>
            <a:r>
              <a:rPr lang="it-IT" sz="2400" dirty="0" err="1" smtClean="0">
                <a:solidFill>
                  <a:srgbClr val="FFFF00"/>
                </a:solidFill>
              </a:rPr>
              <a:t>additions</a:t>
            </a:r>
            <a:r>
              <a:rPr lang="it-IT" sz="2400" dirty="0" smtClean="0">
                <a:solidFill>
                  <a:srgbClr val="FFFF00"/>
                </a:solidFill>
              </a:rPr>
              <a:t>, </a:t>
            </a:r>
            <a:r>
              <a:rPr lang="it-IT" sz="2400" dirty="0" err="1" smtClean="0">
                <a:solidFill>
                  <a:srgbClr val="FFFF00"/>
                </a:solidFill>
              </a:rPr>
              <a:t>such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as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sym typeface="Symbol"/>
              </a:rPr>
              <a:t> </a:t>
            </a:r>
            <a:r>
              <a:rPr lang="it-IT" sz="2400" dirty="0" err="1" smtClean="0">
                <a:solidFill>
                  <a:srgbClr val="FFFF00"/>
                </a:solidFill>
                <a:sym typeface="Symbol"/>
              </a:rPr>
              <a:t>interactions</a:t>
            </a:r>
            <a:r>
              <a:rPr lang="it-IT" sz="2400" dirty="0" smtClean="0">
                <a:solidFill>
                  <a:srgbClr val="FFFF00"/>
                </a:solidFill>
                <a:sym typeface="Symbol"/>
              </a:rPr>
              <a:t>, or </a:t>
            </a:r>
            <a:r>
              <a:rPr lang="it-IT" sz="2400" dirty="0" err="1" smtClean="0">
                <a:solidFill>
                  <a:srgbClr val="FFFF00"/>
                </a:solidFill>
                <a:sym typeface="Symbol"/>
              </a:rPr>
              <a:t>searches</a:t>
            </a:r>
            <a:r>
              <a:rPr lang="it-IT" sz="2400" dirty="0" smtClean="0">
                <a:solidFill>
                  <a:srgbClr val="FFFF00"/>
                </a:solidFill>
                <a:sym typeface="Symbol"/>
              </a:rPr>
              <a:t> for new light </a:t>
            </a:r>
            <a:r>
              <a:rPr lang="it-IT" sz="2400" dirty="0" err="1" smtClean="0">
                <a:solidFill>
                  <a:srgbClr val="FFFF00"/>
                </a:solidFill>
                <a:sym typeface="Symbol"/>
              </a:rPr>
              <a:t>gauge</a:t>
            </a:r>
            <a:r>
              <a:rPr lang="it-IT" sz="2400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sym typeface="Symbol"/>
              </a:rPr>
              <a:t>bosons</a:t>
            </a:r>
            <a:r>
              <a:rPr lang="it-IT" sz="2400" dirty="0" smtClean="0">
                <a:solidFill>
                  <a:srgbClr val="FFFF00"/>
                </a:solidFill>
                <a:sym typeface="Symbol"/>
              </a:rPr>
              <a:t>.      </a:t>
            </a:r>
            <a:r>
              <a:rPr lang="it-IT" sz="2400" b="1" dirty="0" smtClean="0">
                <a:solidFill>
                  <a:srgbClr val="FFFF00"/>
                </a:solidFill>
              </a:rPr>
              <a:t>EPJC </a:t>
            </a:r>
            <a:r>
              <a:rPr lang="it-IT" sz="2400" b="1" dirty="0">
                <a:solidFill>
                  <a:srgbClr val="FFFF00"/>
                </a:solidFill>
              </a:rPr>
              <a:t>68, 619-681 (2010)</a:t>
            </a:r>
            <a:r>
              <a:rPr lang="it-IT" sz="2400" b="1" dirty="0" smtClean="0">
                <a:solidFill>
                  <a:srgbClr val="FFFF00"/>
                </a:solidFill>
              </a:rPr>
              <a:t>  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73283" y="2420888"/>
            <a:ext cx="84963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  <a:defRPr/>
            </a:pPr>
            <a:r>
              <a:rPr lang="it-IT" sz="2200" baseline="30000" dirty="0">
                <a:solidFill>
                  <a:srgbClr val="FFFFFF"/>
                </a:solidFill>
                <a:sym typeface="Symbol" pitchFamily="18" charset="2"/>
              </a:rPr>
              <a:t> 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Studies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on 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CPT and QM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violation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with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neutral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kaons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interferometry</a:t>
            </a:r>
            <a:endParaRPr lang="it-IT" sz="2000" dirty="0">
              <a:solidFill>
                <a:srgbClr val="FFFF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Tests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of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Lepton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Flavor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Violation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with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 </a:t>
            </a:r>
            <a:r>
              <a:rPr lang="it-IT" sz="2000" i="1" dirty="0">
                <a:solidFill>
                  <a:srgbClr val="FFFFFF"/>
                </a:solidFill>
                <a:sym typeface="Symbol" pitchFamily="18" charset="2"/>
              </a:rPr>
              <a:t>K</a:t>
            </a:r>
            <a:r>
              <a:rPr lang="it-IT" sz="2000" baseline="-25000" dirty="0">
                <a:solidFill>
                  <a:srgbClr val="FFFFFF"/>
                </a:solidFill>
                <a:sym typeface="Symbol" pitchFamily="18" charset="2"/>
              </a:rPr>
              <a:t>e2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decays</a:t>
            </a:r>
            <a:endParaRPr lang="it-IT" sz="2000" dirty="0">
              <a:solidFill>
                <a:srgbClr val="FFFF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Studies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on 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C, P, CP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violation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using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rare  and </a:t>
            </a:r>
            <a:r>
              <a:rPr lang="it-IT" sz="2000" i="1" dirty="0">
                <a:solidFill>
                  <a:srgbClr val="FFFFFF"/>
                </a:solidFill>
                <a:sym typeface="Symbol" pitchFamily="18" charset="2"/>
              </a:rPr>
              <a:t>K</a:t>
            </a:r>
            <a:r>
              <a:rPr lang="it-IT" sz="2000" baseline="-25000" dirty="0">
                <a:solidFill>
                  <a:srgbClr val="FFFFFF"/>
                </a:solidFill>
                <a:sym typeface="Symbol" pitchFamily="18" charset="2"/>
              </a:rPr>
              <a:t>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decays</a:t>
            </a:r>
            <a:endParaRPr lang="it-IT" sz="2000" dirty="0">
              <a:solidFill>
                <a:srgbClr val="FFFF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Tests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of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Chiral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Perturbation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Theory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with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,  ’ , and  </a:t>
            </a:r>
            <a:r>
              <a:rPr lang="it-IT" sz="2000" i="1" dirty="0">
                <a:solidFill>
                  <a:srgbClr val="FFFFFF"/>
                </a:solidFill>
                <a:sym typeface="Symbol" pitchFamily="18" charset="2"/>
              </a:rPr>
              <a:t>K</a:t>
            </a:r>
            <a:r>
              <a:rPr lang="it-IT" sz="2000" baseline="-25000" dirty="0">
                <a:solidFill>
                  <a:srgbClr val="FFFFFF"/>
                </a:solidFill>
                <a:sym typeface="Symbol" pitchFamily="18" charset="2"/>
              </a:rPr>
              <a:t>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decays</a:t>
            </a:r>
            <a:endParaRPr lang="it-IT" sz="2000" dirty="0">
              <a:solidFill>
                <a:srgbClr val="FFFFFF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Tx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Searches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for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signals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FF"/>
                </a:solidFill>
                <a:sym typeface="Symbol" pitchFamily="18" charset="2"/>
              </a:rPr>
              <a:t>of</a:t>
            </a:r>
            <a:r>
              <a:rPr lang="it-IT" sz="2000" dirty="0">
                <a:solidFill>
                  <a:srgbClr val="FFFFFF"/>
                </a:solidFill>
                <a:sym typeface="Symbol" pitchFamily="18" charset="2"/>
              </a:rPr>
              <a:t> a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Secluded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Gauge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</a:t>
            </a:r>
            <a:r>
              <a:rPr lang="it-IT" sz="2000" dirty="0" err="1">
                <a:solidFill>
                  <a:srgbClr val="FFFF00"/>
                </a:solidFill>
                <a:sym typeface="Symbol" pitchFamily="18" charset="2"/>
              </a:rPr>
              <a:t>Symmetry</a:t>
            </a:r>
            <a:r>
              <a:rPr lang="it-IT" sz="2000" dirty="0">
                <a:solidFill>
                  <a:srgbClr val="FFFF00"/>
                </a:solidFill>
                <a:sym typeface="Symbol" pitchFamily="18" charset="2"/>
              </a:rPr>
              <a:t>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17326" y="196949"/>
            <a:ext cx="8610600" cy="639763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GB" sz="3600" dirty="0" smtClean="0">
                <a:solidFill>
                  <a:srgbClr val="FFFF00"/>
                </a:solidFill>
                <a:latin typeface="+mj-lt"/>
              </a:rPr>
              <a:t>KLOE-2 Physics Program</a:t>
            </a:r>
            <a:endParaRPr lang="en-GB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 93"/>
          <p:cNvSpPr>
            <a:spLocks/>
          </p:cNvSpPr>
          <p:nvPr/>
        </p:nvSpPr>
        <p:spPr bwMode="auto">
          <a:xfrm>
            <a:off x="311805" y="4953000"/>
            <a:ext cx="8657778" cy="1426146"/>
          </a:xfrm>
          <a:prstGeom prst="rect">
            <a:avLst/>
          </a:prstGeom>
          <a:solidFill>
            <a:srgbClr val="47CCF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r>
              <a:rPr lang="it-IT" sz="2400" dirty="0" err="1">
                <a:sym typeface="Symbol"/>
              </a:rPr>
              <a:t>Most</a:t>
            </a:r>
            <a:r>
              <a:rPr lang="it-IT" sz="2400" dirty="0">
                <a:sym typeface="Symbol"/>
              </a:rPr>
              <a:t> of </a:t>
            </a:r>
            <a:r>
              <a:rPr lang="it-IT" sz="2400" dirty="0" err="1">
                <a:sym typeface="Symbol"/>
              </a:rPr>
              <a:t>them</a:t>
            </a:r>
            <a:r>
              <a:rPr lang="it-IT" sz="2400" dirty="0">
                <a:sym typeface="Symbol"/>
              </a:rPr>
              <a:t> involve </a:t>
            </a:r>
            <a:r>
              <a:rPr lang="it-IT" sz="2400" dirty="0" err="1">
                <a:sym typeface="Symbol"/>
              </a:rPr>
              <a:t>decay</a:t>
            </a:r>
            <a:r>
              <a:rPr lang="it-IT" sz="2400" dirty="0">
                <a:sym typeface="Symbol"/>
              </a:rPr>
              <a:t> </a:t>
            </a:r>
            <a:r>
              <a:rPr lang="it-IT" sz="2400" dirty="0" err="1">
                <a:sym typeface="Symbol"/>
              </a:rPr>
              <a:t>processes</a:t>
            </a:r>
            <a:r>
              <a:rPr lang="it-IT" sz="2400" dirty="0">
                <a:sym typeface="Symbol"/>
              </a:rPr>
              <a:t> </a:t>
            </a:r>
            <a:r>
              <a:rPr lang="it-IT" sz="2400" dirty="0" err="1">
                <a:sym typeface="Symbol"/>
              </a:rPr>
              <a:t>at</a:t>
            </a:r>
            <a:r>
              <a:rPr lang="it-IT" sz="2400" dirty="0">
                <a:sym typeface="Symbol"/>
              </a:rPr>
              <a:t> or </a:t>
            </a:r>
            <a:r>
              <a:rPr lang="it-IT" sz="2400" dirty="0" err="1">
                <a:sym typeface="Symbol"/>
              </a:rPr>
              <a:t>very</a:t>
            </a:r>
            <a:r>
              <a:rPr lang="it-IT" sz="2400" dirty="0">
                <a:sym typeface="Symbol"/>
              </a:rPr>
              <a:t> </a:t>
            </a:r>
            <a:r>
              <a:rPr lang="it-IT" sz="2400" dirty="0" err="1">
                <a:sym typeface="Symbol"/>
              </a:rPr>
              <a:t>close</a:t>
            </a:r>
            <a:r>
              <a:rPr lang="it-IT" sz="2400" dirty="0">
                <a:sym typeface="Symbol"/>
              </a:rPr>
              <a:t> the </a:t>
            </a:r>
          </a:p>
          <a:p>
            <a:r>
              <a:rPr lang="it-IT" sz="2400" dirty="0" err="1">
                <a:sym typeface="Symbol"/>
              </a:rPr>
              <a:t>interaction</a:t>
            </a:r>
            <a:r>
              <a:rPr lang="it-IT" sz="2400" dirty="0">
                <a:sym typeface="Symbol"/>
              </a:rPr>
              <a:t> </a:t>
            </a:r>
            <a:r>
              <a:rPr lang="it-IT" sz="2400" dirty="0" err="1">
                <a:sym typeface="Symbol"/>
              </a:rPr>
              <a:t>point</a:t>
            </a:r>
            <a:r>
              <a:rPr lang="it-IT" sz="2400" dirty="0">
                <a:sym typeface="Symbol"/>
              </a:rPr>
              <a:t> </a:t>
            </a:r>
            <a:r>
              <a:rPr lang="it-IT" sz="2400" dirty="0" smtClean="0">
                <a:sym typeface="Wingdings 3"/>
              </a:rPr>
              <a:t> </a:t>
            </a:r>
            <a:endParaRPr lang="it-IT" sz="2400" dirty="0">
              <a:sym typeface="Symbol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Charged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vertex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efficiency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near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the IP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Acceptance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for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photons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emitted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at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low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polar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it-IT" sz="2400" i="1" dirty="0" err="1">
                <a:solidFill>
                  <a:srgbClr val="0000CC"/>
                </a:solidFill>
                <a:sym typeface="Symbol"/>
              </a:rPr>
              <a:t>angles</a:t>
            </a:r>
            <a:r>
              <a:rPr lang="it-IT" sz="2400" i="1" dirty="0">
                <a:solidFill>
                  <a:srgbClr val="0000CC"/>
                </a:solidFill>
                <a:sym typeface="Symbol"/>
              </a:rPr>
              <a:t>  </a:t>
            </a:r>
            <a:endParaRPr lang="it-IT" sz="2400" i="1" dirty="0">
              <a:solidFill>
                <a:srgbClr val="0000CC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2F2F2"/>
                </a:solidFill>
              </a:rPr>
              <a:t>New KLOE </a:t>
            </a:r>
            <a:r>
              <a:rPr lang="it-IT" sz="4000" dirty="0" err="1" smtClean="0">
                <a:solidFill>
                  <a:srgbClr val="F2F2F2"/>
                </a:solidFill>
              </a:rPr>
              <a:t>vertex</a:t>
            </a:r>
            <a:r>
              <a:rPr lang="it-IT" sz="4000" dirty="0" smtClean="0">
                <a:solidFill>
                  <a:srgbClr val="F2F2F2"/>
                </a:solidFill>
              </a:rPr>
              <a:t> detector</a:t>
            </a:r>
            <a:endParaRPr lang="it-IT" sz="4000" dirty="0">
              <a:solidFill>
                <a:srgbClr val="F2F2F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" y="1825402"/>
            <a:ext cx="5306482" cy="397986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76" y="1633537"/>
            <a:ext cx="3513212" cy="4716568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7938"/>
            <a:ext cx="8569325" cy="757237"/>
          </a:xfrm>
          <a:solidFill>
            <a:srgbClr val="FFFFFF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 i="1" dirty="0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Activities at the DA</a:t>
            </a:r>
            <a:r>
              <a:rPr lang="en-US" sz="3200" b="1" i="1" dirty="0">
                <a:solidFill>
                  <a:srgbClr val="1814FD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</a:t>
            </a:r>
            <a:r>
              <a:rPr lang="en-US" sz="3200" b="1" i="1" dirty="0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NE-Light </a:t>
            </a:r>
            <a:r>
              <a:rPr lang="en-US" sz="3200" b="1" i="1" dirty="0" err="1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Beamlines</a:t>
            </a:r>
            <a:endParaRPr lang="en-US" sz="3200" b="1" i="1" dirty="0">
              <a:solidFill>
                <a:srgbClr val="1814F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030789" y="2060848"/>
            <a:ext cx="3862386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/>
              <a:t>The two </a:t>
            </a:r>
            <a:r>
              <a:rPr lang="en-US" sz="1800" b="1" i="1" dirty="0">
                <a:solidFill>
                  <a:srgbClr val="1814FD"/>
                </a:solidFill>
              </a:rPr>
              <a:t>new XUV </a:t>
            </a:r>
            <a:r>
              <a:rPr lang="en-US" sz="1800" b="1" i="1" dirty="0" err="1">
                <a:solidFill>
                  <a:srgbClr val="1814FD"/>
                </a:solidFill>
              </a:rPr>
              <a:t>beamlines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/>
              <a:t>are </a:t>
            </a:r>
            <a:r>
              <a:rPr lang="en-US" sz="1800" b="1" i="1" dirty="0">
                <a:solidFill>
                  <a:srgbClr val="1814FD"/>
                </a:solidFill>
              </a:rPr>
              <a:t>both</a:t>
            </a:r>
            <a:r>
              <a:rPr lang="en-US" sz="1800" dirty="0"/>
              <a:t> </a:t>
            </a:r>
            <a:r>
              <a:rPr lang="en-US" sz="1800" b="1" i="1" dirty="0">
                <a:solidFill>
                  <a:srgbClr val="1814FD"/>
                </a:solidFill>
              </a:rPr>
              <a:t>ready for commissioning.</a:t>
            </a:r>
            <a:endParaRPr lang="en-US" sz="1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5288" y="663575"/>
            <a:ext cx="8497887" cy="1200329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i="1" dirty="0">
                <a:cs typeface="Arial" charset="0"/>
              </a:rPr>
              <a:t>The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IR</a:t>
            </a:r>
            <a:r>
              <a:rPr lang="en-US" sz="1800" i="1" dirty="0">
                <a:cs typeface="Arial" charset="0"/>
              </a:rPr>
              <a:t> ,the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Soft X-ray</a:t>
            </a:r>
            <a:r>
              <a:rPr lang="en-US" sz="1800" i="1" dirty="0">
                <a:solidFill>
                  <a:srgbClr val="1814FD"/>
                </a:solidFill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and </a:t>
            </a:r>
            <a:r>
              <a:rPr lang="en-US" sz="1800" i="1" dirty="0">
                <a:solidFill>
                  <a:srgbClr val="000000"/>
                </a:solidFill>
                <a:cs typeface="Arial" charset="0"/>
              </a:rPr>
              <a:t>the</a:t>
            </a:r>
            <a:r>
              <a:rPr lang="en-US" sz="1800" i="1" dirty="0">
                <a:solidFill>
                  <a:srgbClr val="1814FD"/>
                </a:solidFill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UV-VIS </a:t>
            </a:r>
            <a:r>
              <a:rPr lang="en-US" sz="1800" i="1" dirty="0" err="1">
                <a:cs typeface="Arial" charset="0"/>
              </a:rPr>
              <a:t>beamlines</a:t>
            </a:r>
            <a:r>
              <a:rPr lang="en-US" sz="1800" i="1" dirty="0">
                <a:cs typeface="Arial" charset="0"/>
              </a:rPr>
              <a:t> are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already open to users</a:t>
            </a:r>
            <a:r>
              <a:rPr lang="en-US" sz="1800" i="1" dirty="0">
                <a:cs typeface="Arial" charset="0"/>
              </a:rPr>
              <a:t> . </a:t>
            </a:r>
            <a:r>
              <a:rPr lang="en-US" sz="1800" i="1" dirty="0" err="1">
                <a:cs typeface="Arial" charset="0"/>
              </a:rPr>
              <a:t>Beamtime</a:t>
            </a:r>
            <a:r>
              <a:rPr lang="en-US" sz="1800" i="1" dirty="0">
                <a:cs typeface="Arial" charset="0"/>
              </a:rPr>
              <a:t> was given to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Italian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and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EU users</a:t>
            </a:r>
            <a:r>
              <a:rPr lang="en-US" sz="1800" i="1" dirty="0">
                <a:cs typeface="Arial" charset="0"/>
              </a:rPr>
              <a:t>, in the framework of the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INFN-Group V experiments</a:t>
            </a:r>
            <a:r>
              <a:rPr lang="en-US" sz="1800" i="1" dirty="0">
                <a:cs typeface="Arial" charset="0"/>
              </a:rPr>
              <a:t>, of collaborations with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Italian Universities</a:t>
            </a:r>
            <a:r>
              <a:rPr lang="en-US" sz="1800" i="1" dirty="0">
                <a:cs typeface="Arial" charset="0"/>
              </a:rPr>
              <a:t>, of the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T</a:t>
            </a:r>
            <a:r>
              <a:rPr lang="en-US" sz="1800" i="1" dirty="0">
                <a:cs typeface="Arial" charset="0"/>
              </a:rPr>
              <a:t>ransnational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A</a:t>
            </a:r>
            <a:r>
              <a:rPr lang="en-US" sz="1800" i="1" dirty="0">
                <a:cs typeface="Arial" charset="0"/>
              </a:rPr>
              <a:t>ccess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to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R</a:t>
            </a:r>
            <a:r>
              <a:rPr lang="en-US" sz="1800" i="1" dirty="0">
                <a:cs typeface="Arial" charset="0"/>
              </a:rPr>
              <a:t>esearch</a:t>
            </a:r>
            <a:r>
              <a:rPr lang="en-US" sz="1800" b="1" i="1" dirty="0"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I</a:t>
            </a:r>
            <a:r>
              <a:rPr lang="en-US" sz="1800" i="1" dirty="0">
                <a:cs typeface="Arial" charset="0"/>
              </a:rPr>
              <a:t>nfrastructures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FP7</a:t>
            </a:r>
            <a:r>
              <a:rPr lang="en-US" sz="1800" i="1" dirty="0">
                <a:solidFill>
                  <a:srgbClr val="1814FD"/>
                </a:solidFill>
                <a:cs typeface="Arial" charset="0"/>
              </a:rPr>
              <a:t> </a:t>
            </a:r>
            <a:r>
              <a:rPr lang="en-US" b="1" i="1" dirty="0" smtClean="0">
                <a:solidFill>
                  <a:srgbClr val="1814FD"/>
                </a:solidFill>
                <a:cs typeface="Arial" charset="0"/>
              </a:rPr>
              <a:t>CALIPSO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program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and of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collaborations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1800" i="1" dirty="0">
                <a:cs typeface="Arial" charset="0"/>
              </a:rPr>
              <a:t>using</a:t>
            </a:r>
            <a:r>
              <a:rPr lang="en-US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1800" b="1" i="1" dirty="0">
                <a:solidFill>
                  <a:srgbClr val="1814FD"/>
                </a:solidFill>
                <a:cs typeface="Arial" charset="0"/>
              </a:rPr>
              <a:t>F.A.I.</a:t>
            </a:r>
            <a:r>
              <a:rPr lang="en-US" sz="1800" b="1" i="1" dirty="0">
                <a:cs typeface="Arial" charset="0"/>
              </a:rPr>
              <a:t> (</a:t>
            </a:r>
            <a:r>
              <a:rPr lang="en-US" sz="1800" b="1" i="1" dirty="0" smtClean="0">
                <a:cs typeface="Arial" charset="0"/>
              </a:rPr>
              <a:t>2013/2015)</a:t>
            </a:r>
            <a:r>
              <a:rPr lang="en-US" sz="1800" i="1" dirty="0">
                <a:cs typeface="Arial" charset="0"/>
              </a:rPr>
              <a:t>. 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4463" y="2060848"/>
            <a:ext cx="4808537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A </a:t>
            </a:r>
            <a:r>
              <a:rPr lang="en-US" sz="1800" dirty="0"/>
              <a:t>new proposal </a:t>
            </a:r>
            <a:r>
              <a:rPr lang="en-US" sz="1800" b="1" i="1" dirty="0" err="1">
                <a:solidFill>
                  <a:srgbClr val="0000FF"/>
                </a:solidFill>
              </a:rPr>
              <a:t>C.A.Li.P.S.O</a:t>
            </a:r>
            <a:r>
              <a:rPr lang="en-US" sz="1800" dirty="0"/>
              <a:t>. </a:t>
            </a:r>
            <a:r>
              <a:rPr lang="en-US" sz="1800" dirty="0" smtClean="0"/>
              <a:t>has been accepted for the period 2013-2015</a:t>
            </a:r>
            <a:endParaRPr lang="en-US" sz="1800" dirty="0"/>
          </a:p>
        </p:txBody>
      </p:sp>
      <p:sp>
        <p:nvSpPr>
          <p:cNvPr id="11" name="Sottotitolo 2"/>
          <p:cNvSpPr txBox="1">
            <a:spLocks/>
          </p:cNvSpPr>
          <p:nvPr/>
        </p:nvSpPr>
        <p:spPr bwMode="auto">
          <a:xfrm>
            <a:off x="541338" y="2780358"/>
            <a:ext cx="3600450" cy="1439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  <a:defRPr/>
            </a:pP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IR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synchrotron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beamline</a:t>
            </a:r>
            <a:endParaRPr lang="it-IT" sz="1600" b="1" i="1" dirty="0" smtClean="0">
              <a:solidFill>
                <a:srgbClr val="1814FD"/>
              </a:solidFill>
              <a:latin typeface="Comic Sans MS"/>
              <a:cs typeface="Comic Sans M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IR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imaging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detector and IR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microscope</a:t>
            </a:r>
            <a:endParaRPr lang="it-IT" sz="1600" b="1" i="1" dirty="0" smtClean="0">
              <a:solidFill>
                <a:srgbClr val="1814FD"/>
              </a:solidFill>
              <a:latin typeface="Comic Sans MS"/>
              <a:cs typeface="Comic Sans M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Clean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room to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support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users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biology</a:t>
            </a:r>
            <a:r>
              <a:rPr lang="it-IT" sz="1600" b="1" i="1" dirty="0" smtClean="0">
                <a:solidFill>
                  <a:srgbClr val="1814FD"/>
                </a:solidFill>
                <a:latin typeface="Comic Sans MS"/>
                <a:cs typeface="Comic Sans MS"/>
              </a:rPr>
              <a:t> </a:t>
            </a:r>
            <a:r>
              <a:rPr lang="it-IT" sz="1600" b="1" i="1" dirty="0" err="1" smtClean="0">
                <a:solidFill>
                  <a:srgbClr val="1814FD"/>
                </a:solidFill>
                <a:latin typeface="Comic Sans MS"/>
                <a:cs typeface="Comic Sans MS"/>
              </a:rPr>
              <a:t>experiment</a:t>
            </a:r>
            <a:endParaRPr lang="it-IT" sz="1600" b="1" i="1" dirty="0">
              <a:solidFill>
                <a:srgbClr val="1814FD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326583"/>
            <a:ext cx="35274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23"/>
          <p:cNvSpPr/>
          <p:nvPr/>
        </p:nvSpPr>
        <p:spPr>
          <a:xfrm>
            <a:off x="469900" y="2708920"/>
            <a:ext cx="3743325" cy="38163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CasellaDiTesto 3"/>
          <p:cNvSpPr txBox="1"/>
          <p:nvPr/>
        </p:nvSpPr>
        <p:spPr>
          <a:xfrm>
            <a:off x="5127627" y="2962920"/>
            <a:ext cx="3143250" cy="831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sz="1600" b="1" i="1" dirty="0">
                <a:solidFill>
                  <a:srgbClr val="1814FD"/>
                </a:solidFill>
              </a:rPr>
              <a:t> UV </a:t>
            </a:r>
            <a:r>
              <a:rPr lang="it-IT" sz="1600" b="1" i="1" dirty="0" err="1">
                <a:solidFill>
                  <a:srgbClr val="1814FD"/>
                </a:solidFill>
              </a:rPr>
              <a:t>synchrotron</a:t>
            </a:r>
            <a:r>
              <a:rPr lang="it-IT" sz="1600" b="1" i="1" dirty="0">
                <a:solidFill>
                  <a:srgbClr val="1814FD"/>
                </a:solidFill>
              </a:rPr>
              <a:t> source</a:t>
            </a:r>
          </a:p>
          <a:p>
            <a:pPr>
              <a:buFont typeface="Arial" pitchFamily="34" charset="0"/>
              <a:buChar char="•"/>
              <a:defRPr/>
            </a:pPr>
            <a:endParaRPr lang="it-IT" sz="1600" b="1" i="1" dirty="0">
              <a:solidFill>
                <a:srgbClr val="1814FD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it-IT" sz="1600" b="1" i="1" dirty="0">
                <a:solidFill>
                  <a:srgbClr val="1814FD"/>
                </a:solidFill>
              </a:rPr>
              <a:t> UV </a:t>
            </a:r>
            <a:r>
              <a:rPr lang="it-IT" sz="1600" b="1" i="1" dirty="0" err="1">
                <a:solidFill>
                  <a:srgbClr val="1814FD"/>
                </a:solidFill>
              </a:rPr>
              <a:t>monochromator</a:t>
            </a:r>
            <a:endParaRPr lang="it-IT" sz="1600" b="1" i="1" dirty="0">
              <a:solidFill>
                <a:srgbClr val="1814FD"/>
              </a:solidFill>
            </a:endParaRPr>
          </a:p>
        </p:txBody>
      </p:sp>
      <p:pic>
        <p:nvPicPr>
          <p:cNvPr id="15" name="Picture 14" descr="DSC008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2" y="4028132"/>
            <a:ext cx="314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24"/>
          <p:cNvSpPr/>
          <p:nvPr/>
        </p:nvSpPr>
        <p:spPr>
          <a:xfrm>
            <a:off x="5030789" y="2858145"/>
            <a:ext cx="3352800" cy="360045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roce 25"/>
          <p:cNvSpPr/>
          <p:nvPr/>
        </p:nvSpPr>
        <p:spPr>
          <a:xfrm>
            <a:off x="4156077" y="4177358"/>
            <a:ext cx="914400" cy="914400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7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3126"/>
            <a:ext cx="4392612" cy="1009650"/>
          </a:xfrm>
          <a:noFill/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2F2F2"/>
                </a:solidFill>
              </a:rPr>
              <a:t>Beamlines</a:t>
            </a:r>
            <a:r>
              <a:rPr lang="en-US" sz="3600" b="1" dirty="0">
                <a:solidFill>
                  <a:srgbClr val="F2F2F2"/>
                </a:solidFill>
              </a:rPr>
              <a:t> @ </a:t>
            </a:r>
            <a:br>
              <a:rPr lang="en-US" sz="3600" b="1" dirty="0">
                <a:solidFill>
                  <a:srgbClr val="F2F2F2"/>
                </a:solidFill>
              </a:rPr>
            </a:br>
            <a:r>
              <a:rPr lang="en-US" sz="3600" b="1" dirty="0">
                <a:solidFill>
                  <a:srgbClr val="F2F2F2"/>
                </a:solidFill>
                <a:ea typeface="Comic Sans MS" pitchFamily="36" charset="0"/>
                <a:cs typeface="Comic Sans MS" pitchFamily="36" charset="0"/>
              </a:rPr>
              <a:t>DA</a:t>
            </a:r>
            <a:r>
              <a:rPr lang="en-US" sz="3600" b="1" dirty="0">
                <a:solidFill>
                  <a:srgbClr val="F2F2F2"/>
                </a:solidFill>
                <a:ea typeface="Comic Sans MS" pitchFamily="36" charset="0"/>
                <a:cs typeface="Comic Sans MS" pitchFamily="36" charset="0"/>
                <a:sym typeface="Symbol" pitchFamily="36" charset="2"/>
              </a:rPr>
              <a:t></a:t>
            </a:r>
            <a:r>
              <a:rPr lang="en-US" sz="3600" b="1" dirty="0">
                <a:solidFill>
                  <a:srgbClr val="F2F2F2"/>
                </a:solidFill>
                <a:ea typeface="Comic Sans MS" pitchFamily="36" charset="0"/>
                <a:cs typeface="Comic Sans MS" pitchFamily="36" charset="0"/>
              </a:rPr>
              <a:t>NE-Light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520" y="1827292"/>
            <a:ext cx="4320480" cy="1846659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SINBAD</a:t>
            </a:r>
            <a:r>
              <a:rPr lang="en-US" sz="1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800" b="1" i="1" dirty="0">
                <a:latin typeface="Comic Sans MS" charset="0"/>
                <a:ea typeface="ＭＳ Ｐゴシック" charset="0"/>
                <a:cs typeface="ＭＳ Ｐゴシック" charset="0"/>
              </a:rPr>
              <a:t>IR </a:t>
            </a:r>
            <a:r>
              <a:rPr lang="en-US" sz="1800" b="1" i="1" dirty="0" err="1">
                <a:latin typeface="Comic Sans MS" charset="0"/>
                <a:ea typeface="ＭＳ Ｐゴシック" charset="0"/>
                <a:cs typeface="ＭＳ Ｐゴシック" charset="0"/>
              </a:rPr>
              <a:t>beamline</a:t>
            </a:r>
            <a:r>
              <a:rPr lang="en-US" sz="1800" b="1" i="1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DXR1 </a:t>
            </a:r>
            <a:r>
              <a:rPr lang="en-US" sz="1800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1800" b="1" i="1" dirty="0">
                <a:latin typeface="Comic Sans MS" charset="0"/>
                <a:ea typeface="ＭＳ Ｐゴシック" charset="0"/>
                <a:cs typeface="ＭＳ Ｐゴシック" charset="0"/>
              </a:rPr>
              <a:t>Soft x-ray </a:t>
            </a:r>
            <a:r>
              <a:rPr lang="en-US" sz="1800" b="1" i="1" dirty="0" err="1">
                <a:latin typeface="Comic Sans MS" charset="0"/>
                <a:ea typeface="ＭＳ Ｐゴシック" charset="0"/>
                <a:cs typeface="ＭＳ Ｐゴシック" charset="0"/>
              </a:rPr>
              <a:t>beamline</a:t>
            </a:r>
            <a:r>
              <a:rPr lang="en-US" sz="1800" b="1" i="1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DXR2 </a:t>
            </a:r>
            <a:r>
              <a:rPr lang="en-US" sz="1800" b="1" i="1" dirty="0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800" b="1" i="1" dirty="0">
                <a:latin typeface="Comic Sans MS" charset="0"/>
                <a:ea typeface="ＭＳ Ｐゴシック" charset="0"/>
                <a:cs typeface="ＭＳ Ｐゴシック" charset="0"/>
              </a:rPr>
              <a:t> UV setup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b="1" i="1" dirty="0">
                <a:ln w="1905"/>
                <a:solidFill>
                  <a:srgbClr val="1814F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Open to Italian and EU users</a:t>
            </a:r>
            <a:r>
              <a:rPr lang="en-US" sz="2800" b="1" i="1" dirty="0">
                <a:ln w="1905"/>
                <a:solidFill>
                  <a:srgbClr val="1814F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endParaRPr lang="en-US" sz="2800" b="1" i="1" dirty="0">
              <a:solidFill>
                <a:srgbClr val="1814FD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50825" y="5042500"/>
            <a:ext cx="4321175" cy="1338828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000FF"/>
                </a:solidFill>
              </a:rPr>
              <a:t>2 new XUV </a:t>
            </a:r>
            <a:r>
              <a:rPr lang="en-US" sz="1800" b="1" i="1" dirty="0" err="1">
                <a:solidFill>
                  <a:srgbClr val="0000FF"/>
                </a:solidFill>
              </a:rPr>
              <a:t>beamlines</a:t>
            </a:r>
            <a:endParaRPr lang="en-US" sz="1800" b="1" i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000FF"/>
                </a:solidFill>
              </a:rPr>
              <a:t>Low Energy </a:t>
            </a:r>
            <a:r>
              <a:rPr lang="en-US" sz="1800" b="1" i="1" dirty="0" err="1">
                <a:solidFill>
                  <a:srgbClr val="0000FF"/>
                </a:solidFill>
              </a:rPr>
              <a:t>Beamline</a:t>
            </a:r>
            <a:r>
              <a:rPr lang="en-US" sz="1800" b="1" i="1" dirty="0">
                <a:solidFill>
                  <a:srgbClr val="0000FF"/>
                </a:solidFill>
              </a:rPr>
              <a:t> (35-200 </a:t>
            </a:r>
            <a:r>
              <a:rPr lang="en-US" sz="1800" b="1" i="1" dirty="0" err="1">
                <a:solidFill>
                  <a:srgbClr val="0000FF"/>
                </a:solidFill>
              </a:rPr>
              <a:t>eV</a:t>
            </a:r>
            <a:r>
              <a:rPr lang="en-US" sz="1800" b="1" i="1" dirty="0">
                <a:solidFill>
                  <a:srgbClr val="0000FF"/>
                </a:solidFill>
              </a:rPr>
              <a:t>) </a:t>
            </a:r>
            <a:r>
              <a:rPr lang="en-US" sz="1800" b="1" i="1" dirty="0" smtClean="0">
                <a:solidFill>
                  <a:srgbClr val="0000FF"/>
                </a:solidFill>
              </a:rPr>
              <a:t>High </a:t>
            </a:r>
            <a:r>
              <a:rPr lang="en-US" sz="1800" b="1" i="1" dirty="0">
                <a:solidFill>
                  <a:srgbClr val="0000FF"/>
                </a:solidFill>
              </a:rPr>
              <a:t>Energy </a:t>
            </a:r>
            <a:r>
              <a:rPr lang="en-US" sz="1800" b="1" i="1" dirty="0" err="1">
                <a:solidFill>
                  <a:srgbClr val="0000FF"/>
                </a:solidFill>
              </a:rPr>
              <a:t>Beamline</a:t>
            </a:r>
            <a:r>
              <a:rPr lang="en-US" sz="1800" b="1" i="1" dirty="0">
                <a:solidFill>
                  <a:srgbClr val="0000FF"/>
                </a:solidFill>
              </a:rPr>
              <a:t> (60-1000 </a:t>
            </a:r>
            <a:r>
              <a:rPr lang="en-US" sz="1800" b="1" i="1" dirty="0" err="1">
                <a:solidFill>
                  <a:srgbClr val="0000FF"/>
                </a:solidFill>
              </a:rPr>
              <a:t>eV</a:t>
            </a:r>
            <a:r>
              <a:rPr lang="en-US" sz="1800" b="1" i="1" dirty="0">
                <a:solidFill>
                  <a:srgbClr val="0000FF"/>
                </a:solidFill>
              </a:rPr>
              <a:t>) </a:t>
            </a:r>
            <a:r>
              <a:rPr lang="en-US" sz="1800" b="1" i="1" dirty="0" smtClean="0">
                <a:solidFill>
                  <a:srgbClr val="000000"/>
                </a:solidFill>
              </a:rPr>
              <a:t>ready for experiments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50825" y="4012213"/>
            <a:ext cx="4321175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DXR2</a:t>
            </a:r>
            <a:r>
              <a:rPr lang="en-US" sz="1800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-</a:t>
            </a:r>
            <a:r>
              <a:rPr lang="en-US" sz="1800" i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800" b="1" i="1" dirty="0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ew </a:t>
            </a:r>
            <a:r>
              <a:rPr lang="en-US" sz="1800" b="1" i="1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VUV </a:t>
            </a:r>
            <a:r>
              <a:rPr lang="en-US" sz="1800" b="1" i="1" dirty="0">
                <a:solidFill>
                  <a:srgbClr val="1814FD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setup</a:t>
            </a:r>
            <a:r>
              <a:rPr lang="en-US" sz="1800" b="1" i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 smtClean="0">
                <a:latin typeface="Comic Sans MS" charset="0"/>
                <a:ea typeface="ＭＳ Ｐゴシック" charset="0"/>
                <a:cs typeface="ＭＳ Ｐゴシック" charset="0"/>
              </a:rPr>
              <a:t>ready for experiments</a:t>
            </a:r>
            <a:endParaRPr lang="en-US" sz="1800" b="1" i="1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5" name="Picture 2" descr="DAFNE_light_sche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464"/>
            <a:ext cx="4532116" cy="636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649287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F2F2F2"/>
                </a:solidFill>
              </a:rPr>
              <a:t>DXR1 Soft X-</a:t>
            </a:r>
            <a:r>
              <a:rPr lang="en-US" sz="3200" b="1" i="1" dirty="0" smtClean="0">
                <a:solidFill>
                  <a:srgbClr val="F2F2F2"/>
                </a:solidFill>
              </a:rPr>
              <a:t>ray and VUV </a:t>
            </a:r>
            <a:r>
              <a:rPr lang="en-US" sz="3200" b="1" i="1" dirty="0" err="1" smtClean="0">
                <a:solidFill>
                  <a:srgbClr val="F2F2F2"/>
                </a:solidFill>
              </a:rPr>
              <a:t>Beamline</a:t>
            </a:r>
            <a:r>
              <a:rPr lang="en-US" sz="3200" b="1" i="1" dirty="0" err="1">
                <a:solidFill>
                  <a:srgbClr val="F2F2F2"/>
                </a:solidFill>
              </a:rPr>
              <a:t>s</a:t>
            </a:r>
            <a:endParaRPr lang="en-US" sz="3200" i="1" dirty="0">
              <a:solidFill>
                <a:srgbClr val="F2F2F2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11638" y="815974"/>
            <a:ext cx="4680841" cy="2397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400"/>
              </a:spcBef>
            </a:pPr>
            <a:r>
              <a:rPr lang="en-US" dirty="0">
                <a:latin typeface="Arial" pitchFamily="36" charset="0"/>
                <a:ea typeface="Arial" pitchFamily="36" charset="0"/>
                <a:cs typeface="Arial" pitchFamily="36" charset="0"/>
                <a:sym typeface="Arial" pitchFamily="36" charset="0"/>
              </a:rPr>
              <a:t>- </a:t>
            </a:r>
            <a:r>
              <a:rPr lang="en-US" b="1" i="1" dirty="0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Wiggler soft x-ray  beam line</a:t>
            </a:r>
          </a:p>
          <a:p>
            <a:pPr marL="39688" eaLnBrk="1" hangingPunct="1">
              <a:spcBef>
                <a:spcPts val="1150"/>
              </a:spcBef>
            </a:pPr>
            <a:r>
              <a:rPr lang="en-US" dirty="0">
                <a:ea typeface="Arial" pitchFamily="36" charset="0"/>
                <a:cs typeface="Arial" pitchFamily="36" charset="0"/>
              </a:rPr>
              <a:t>- </a:t>
            </a:r>
            <a:r>
              <a:rPr lang="en-US" b="1" dirty="0">
                <a:ea typeface="Arial" pitchFamily="36" charset="0"/>
                <a:cs typeface="Arial" pitchFamily="36" charset="0"/>
              </a:rPr>
              <a:t>Critical energy </a:t>
            </a:r>
            <a:r>
              <a:rPr lang="en-US" b="1" dirty="0" err="1">
                <a:ea typeface="Arial" pitchFamily="36" charset="0"/>
                <a:cs typeface="Arial" pitchFamily="36" charset="0"/>
              </a:rPr>
              <a:t>E</a:t>
            </a:r>
            <a:r>
              <a:rPr lang="en-US" b="1" baseline="-25000" dirty="0" err="1">
                <a:ea typeface="Arial" pitchFamily="36" charset="0"/>
                <a:cs typeface="Arial" pitchFamily="36" charset="0"/>
              </a:rPr>
              <a:t>c</a:t>
            </a:r>
            <a:r>
              <a:rPr lang="en-US" b="1" dirty="0">
                <a:ea typeface="Arial" pitchFamily="36" charset="0"/>
                <a:cs typeface="Arial" pitchFamily="36" charset="0"/>
              </a:rPr>
              <a:t> = 284 </a:t>
            </a:r>
            <a:r>
              <a:rPr lang="en-US" b="1" dirty="0" err="1">
                <a:ea typeface="Arial" pitchFamily="36" charset="0"/>
                <a:cs typeface="Arial" pitchFamily="36" charset="0"/>
              </a:rPr>
              <a:t>eV</a:t>
            </a:r>
            <a:endParaRPr lang="en-US" b="1" dirty="0">
              <a:ea typeface="Arial" pitchFamily="36" charset="0"/>
              <a:cs typeface="Arial" pitchFamily="36" charset="0"/>
            </a:endParaRPr>
          </a:p>
          <a:p>
            <a:pPr marL="325438" indent="-285750" eaLnBrk="1" hangingPunct="1">
              <a:spcBef>
                <a:spcPts val="1150"/>
              </a:spcBef>
              <a:buFontTx/>
              <a:buChar char="-"/>
            </a:pPr>
            <a:r>
              <a:rPr lang="en-US" b="1" dirty="0" smtClean="0">
                <a:ea typeface="Arial" pitchFamily="36" charset="0"/>
                <a:cs typeface="Arial" pitchFamily="36" charset="0"/>
              </a:rPr>
              <a:t>Working </a:t>
            </a:r>
            <a:r>
              <a:rPr lang="en-US" b="1" dirty="0">
                <a:ea typeface="Arial" pitchFamily="36" charset="0"/>
                <a:cs typeface="Arial" pitchFamily="36" charset="0"/>
              </a:rPr>
              <a:t>range </a:t>
            </a:r>
            <a:r>
              <a:rPr lang="en-US" b="1" i="1" dirty="0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0.9 - 3.0 </a:t>
            </a:r>
            <a:r>
              <a:rPr lang="en-US" b="1" i="1" dirty="0" err="1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keV</a:t>
            </a:r>
            <a:endParaRPr lang="en-US" b="1" i="1" dirty="0">
              <a:solidFill>
                <a:srgbClr val="0000FF"/>
              </a:solidFill>
              <a:ea typeface="Arial" pitchFamily="36" charset="0"/>
              <a:cs typeface="Arial" pitchFamily="36" charset="0"/>
            </a:endParaRPr>
          </a:p>
          <a:p>
            <a:pPr marL="325438" indent="-285750" eaLnBrk="1" hangingPunct="1">
              <a:spcBef>
                <a:spcPts val="1150"/>
              </a:spcBef>
              <a:buFontTx/>
              <a:buChar char="-"/>
            </a:pPr>
            <a:r>
              <a:rPr lang="en-US" dirty="0" smtClean="0">
                <a:ea typeface="Arial" pitchFamily="36" charset="0"/>
                <a:cs typeface="Arial" pitchFamily="36" charset="0"/>
              </a:rPr>
              <a:t>- </a:t>
            </a:r>
            <a:r>
              <a:rPr lang="en-US" b="1" i="1" dirty="0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Soft X-ray absorption spectroscopy and tests of soft x-ray optics and detectors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36" charset="0"/>
                <a:cs typeface="Arial" pitchFamily="36" charset="0"/>
              </a:rPr>
              <a:t>.</a:t>
            </a:r>
            <a:endParaRPr lang="en-US" dirty="0">
              <a:ea typeface="Arial" pitchFamily="36" charset="0"/>
              <a:cs typeface="Arial" pitchFamily="36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65175"/>
            <a:ext cx="3900487" cy="5368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6" name="TextBox 1"/>
          <p:cNvSpPr txBox="1">
            <a:spLocks noChangeArrowheads="1"/>
          </p:cNvSpPr>
          <p:nvPr/>
        </p:nvSpPr>
        <p:spPr bwMode="auto">
          <a:xfrm>
            <a:off x="2339975" y="3644900"/>
            <a:ext cx="1584325" cy="261938"/>
          </a:xfrm>
          <a:prstGeom prst="rect">
            <a:avLst/>
          </a:prstGeom>
          <a:solidFill>
            <a:srgbClr val="FFFFFF"/>
          </a:solidFill>
          <a:ln w="12700">
            <a:solidFill>
              <a:srgbClr val="1814F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i="1">
                <a:solidFill>
                  <a:srgbClr val="0000FF"/>
                </a:solidFill>
              </a:rPr>
              <a:t>UV-VIS branch line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395288" y="4319588"/>
            <a:ext cx="1728787" cy="261937"/>
          </a:xfrm>
          <a:prstGeom prst="rect">
            <a:avLst/>
          </a:prstGeom>
          <a:solidFill>
            <a:srgbClr val="FFFFFF"/>
          </a:solidFill>
          <a:ln w="12700">
            <a:solidFill>
              <a:srgbClr val="1814F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i="1">
                <a:solidFill>
                  <a:srgbClr val="0000FF"/>
                </a:solidFill>
              </a:rPr>
              <a:t>Soft X-ray beamline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3969" y="3429000"/>
            <a:ext cx="4608512" cy="3000822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ts val="1400"/>
              </a:spcBef>
            </a:pPr>
            <a:r>
              <a:rPr lang="en-US" b="1" dirty="0">
                <a:ea typeface="Arial" pitchFamily="36" charset="0"/>
                <a:cs typeface="Arial" pitchFamily="36" charset="0"/>
              </a:rPr>
              <a:t>Wiggler UV branch line-</a:t>
            </a:r>
            <a:r>
              <a:rPr lang="en-US" b="1" dirty="0"/>
              <a:t>deflection by a </a:t>
            </a:r>
            <a:r>
              <a:rPr lang="en-US" b="1" i="1" dirty="0">
                <a:solidFill>
                  <a:srgbClr val="0000FF"/>
                </a:solidFill>
              </a:rPr>
              <a:t>grazing incidence gold coated mirror</a:t>
            </a:r>
            <a:r>
              <a:rPr lang="en-US" b="1" dirty="0"/>
              <a:t> (about 2°) 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ea typeface="Arial" pitchFamily="36" charset="0"/>
                <a:cs typeface="Arial" pitchFamily="36" charset="0"/>
              </a:rPr>
              <a:t>VUV-VIS </a:t>
            </a:r>
            <a:r>
              <a:rPr lang="en-US" b="1" dirty="0" err="1">
                <a:ea typeface="Arial" pitchFamily="36" charset="0"/>
                <a:cs typeface="Arial" pitchFamily="36" charset="0"/>
              </a:rPr>
              <a:t>beamline</a:t>
            </a:r>
            <a:r>
              <a:rPr lang="en-US" b="1" dirty="0">
                <a:ea typeface="Arial" pitchFamily="36" charset="0"/>
                <a:cs typeface="Arial" pitchFamily="36" charset="0"/>
              </a:rPr>
              <a:t> new setup</a:t>
            </a:r>
            <a:r>
              <a:rPr lang="en-US" b="1" i="1" dirty="0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36" charset="0"/>
                <a:cs typeface="Arial" pitchFamily="36" charset="0"/>
              </a:rPr>
              <a:t> </a:t>
            </a:r>
            <a:r>
              <a:rPr lang="en-US" b="1" i="1" dirty="0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2 -10 </a:t>
            </a:r>
            <a:r>
              <a:rPr lang="en-US" b="1" i="1" dirty="0" err="1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eV</a:t>
            </a:r>
            <a:r>
              <a:rPr lang="en-US" b="1" i="1" dirty="0">
                <a:solidFill>
                  <a:srgbClr val="0000FF"/>
                </a:solidFill>
                <a:ea typeface="Arial" pitchFamily="36" charset="0"/>
                <a:cs typeface="Arial" pitchFamily="36" charset="0"/>
              </a:rPr>
              <a:t>  </a:t>
            </a:r>
            <a:r>
              <a:rPr lang="en-US" b="1" dirty="0">
                <a:ea typeface="Arial" pitchFamily="36" charset="0"/>
                <a:cs typeface="Arial" pitchFamily="36" charset="0"/>
              </a:rPr>
              <a:t>(650nm - 120nm)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-</a:t>
            </a:r>
            <a:r>
              <a:rPr lang="en-US" b="1" i="1" dirty="0">
                <a:solidFill>
                  <a:srgbClr val="0000FF"/>
                </a:solidFill>
              </a:rPr>
              <a:t>Space applications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-Astrobiology and photo-biology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-Optical technology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-Detector technology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-Instrumentation testing and calibration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-Optical properties of </a:t>
            </a:r>
            <a:r>
              <a:rPr lang="en-US" b="1" i="1" dirty="0" smtClean="0">
                <a:solidFill>
                  <a:srgbClr val="0000FF"/>
                </a:solidFill>
              </a:rPr>
              <a:t>materials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2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-1135062" y="115888"/>
            <a:ext cx="7772400" cy="6492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2F2F2"/>
                </a:solidFill>
              </a:rPr>
              <a:t>New XUV </a:t>
            </a:r>
            <a:r>
              <a:rPr lang="en-US" sz="3600" b="1" dirty="0" err="1">
                <a:solidFill>
                  <a:srgbClr val="F2F2F2"/>
                </a:solidFill>
              </a:rPr>
              <a:t>beamlines</a:t>
            </a:r>
            <a:endParaRPr lang="en-US" sz="3600" dirty="0">
              <a:solidFill>
                <a:srgbClr val="F2F2F2"/>
              </a:solidFill>
            </a:endParaRPr>
          </a:p>
        </p:txBody>
      </p:sp>
      <p:pic>
        <p:nvPicPr>
          <p:cNvPr id="29698" name="Picture 7" descr="Schema_lab_XU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509713"/>
            <a:ext cx="3502025" cy="3657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9699" name="Picture 8" descr="Flusso_linee_XU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1700808"/>
            <a:ext cx="2232025" cy="20050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5724525" y="315912"/>
            <a:ext cx="3124200" cy="20313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Fields of interest: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Biology 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Surface Science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Material Science 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R&amp;D studies of INFN interest</a:t>
            </a:r>
            <a:endParaRPr lang="en-US" b="1" i="1" dirty="0">
              <a:solidFill>
                <a:srgbClr val="0000FF"/>
              </a:solidFill>
              <a:latin typeface="Arial" pitchFamily="36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07504" y="692696"/>
            <a:ext cx="5004445" cy="70788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indent="-190500" algn="ctr"/>
            <a:r>
              <a:rPr lang="en-US" sz="2000" b="1" i="1" dirty="0">
                <a:solidFill>
                  <a:srgbClr val="0000FF"/>
                </a:solidFill>
              </a:rPr>
              <a:t>LEB (35-200 </a:t>
            </a:r>
            <a:r>
              <a:rPr lang="en-US" sz="2000" b="1" i="1" dirty="0" err="1">
                <a:solidFill>
                  <a:srgbClr val="0000FF"/>
                </a:solidFill>
              </a:rPr>
              <a:t>eV</a:t>
            </a:r>
            <a:r>
              <a:rPr lang="en-US" sz="2000" b="1" i="1" dirty="0">
                <a:solidFill>
                  <a:srgbClr val="0000FF"/>
                </a:solidFill>
              </a:rPr>
              <a:t>) 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endParaRPr lang="en-US" sz="2000" b="1" i="1" dirty="0">
              <a:solidFill>
                <a:srgbClr val="0000FF"/>
              </a:solidFill>
            </a:endParaRPr>
          </a:p>
          <a:p>
            <a:pPr marL="190500" indent="-190500" algn="ctr"/>
            <a:r>
              <a:rPr lang="en-US" sz="2000" b="1" i="1" dirty="0">
                <a:solidFill>
                  <a:srgbClr val="0000FF"/>
                </a:solidFill>
              </a:rPr>
              <a:t>HEB (60-1000 </a:t>
            </a:r>
            <a:r>
              <a:rPr lang="en-US" sz="2000" b="1" i="1" dirty="0" err="1">
                <a:solidFill>
                  <a:srgbClr val="0000FF"/>
                </a:solidFill>
              </a:rPr>
              <a:t>eV</a:t>
            </a:r>
            <a:r>
              <a:rPr lang="en-US" sz="2000" b="1" i="1" dirty="0" smtClean="0">
                <a:solidFill>
                  <a:srgbClr val="0000FF"/>
                </a:solidFill>
              </a:rPr>
              <a:t>)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pic>
        <p:nvPicPr>
          <p:cNvPr id="29702" name="Picture 1" descr="Linee_nuove_stato_giugno20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149080"/>
            <a:ext cx="5194300" cy="2232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9703" name="Text Box 12"/>
          <p:cNvSpPr txBox="1">
            <a:spLocks noChangeArrowheads="1"/>
          </p:cNvSpPr>
          <p:nvPr/>
        </p:nvSpPr>
        <p:spPr bwMode="auto">
          <a:xfrm>
            <a:off x="5580063" y="2758812"/>
            <a:ext cx="3455988" cy="189282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0000FF"/>
                </a:solidFill>
              </a:rPr>
              <a:t>IMCA-NTA INFN  </a:t>
            </a:r>
            <a:r>
              <a:rPr lang="en-US" dirty="0"/>
              <a:t>project: </a:t>
            </a:r>
            <a:r>
              <a:rPr lang="it-IT" b="1" i="1" dirty="0">
                <a:solidFill>
                  <a:srgbClr val="0000FF"/>
                </a:solidFill>
              </a:rPr>
              <a:t>I</a:t>
            </a:r>
            <a:r>
              <a:rPr lang="it-IT" dirty="0"/>
              <a:t>nnovative </a:t>
            </a:r>
            <a:r>
              <a:rPr lang="it-IT" b="1" i="1" dirty="0" err="1">
                <a:solidFill>
                  <a:srgbClr val="0000FF"/>
                </a:solidFill>
              </a:rPr>
              <a:t>M</a:t>
            </a:r>
            <a:r>
              <a:rPr lang="it-IT" dirty="0" err="1"/>
              <a:t>aterials</a:t>
            </a:r>
            <a:r>
              <a:rPr lang="it-IT" dirty="0"/>
              <a:t> and </a:t>
            </a:r>
            <a:r>
              <a:rPr lang="it-IT" b="1" i="1" dirty="0" err="1">
                <a:solidFill>
                  <a:srgbClr val="0000FF"/>
                </a:solidFill>
              </a:rPr>
              <a:t>C</a:t>
            </a:r>
            <a:r>
              <a:rPr lang="it-IT" dirty="0" err="1"/>
              <a:t>oatings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b="1" i="1" dirty="0" err="1">
                <a:solidFill>
                  <a:srgbClr val="0000FF"/>
                </a:solidFill>
              </a:rPr>
              <a:t>A</a:t>
            </a:r>
            <a:r>
              <a:rPr lang="it-IT" dirty="0" err="1"/>
              <a:t>ccelerators</a:t>
            </a:r>
            <a:endParaRPr lang="it-IT" dirty="0"/>
          </a:p>
          <a:p>
            <a:pPr algn="ctr">
              <a:spcBef>
                <a:spcPct val="50000"/>
              </a:spcBef>
            </a:pPr>
            <a:r>
              <a:rPr lang="it-IT" dirty="0" err="1"/>
              <a:t>R&amp;D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and </a:t>
            </a:r>
            <a:r>
              <a:rPr lang="it-IT" dirty="0" err="1"/>
              <a:t>thin</a:t>
            </a:r>
            <a:r>
              <a:rPr lang="it-IT" dirty="0"/>
              <a:t> </a:t>
            </a:r>
            <a:r>
              <a:rPr lang="it-IT" dirty="0" err="1"/>
              <a:t>films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minimise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instabilities</a:t>
            </a:r>
            <a:r>
              <a:rPr lang="it-IT" dirty="0"/>
              <a:t> due </a:t>
            </a:r>
            <a:r>
              <a:rPr lang="it-IT" dirty="0" err="1"/>
              <a:t>to</a:t>
            </a:r>
            <a:r>
              <a:rPr lang="it-IT" dirty="0"/>
              <a:t> ‘</a:t>
            </a:r>
            <a:r>
              <a:rPr lang="it-IT" altLang="ja-JP" b="1" i="1" dirty="0" err="1">
                <a:solidFill>
                  <a:srgbClr val="0000FF"/>
                </a:solidFill>
              </a:rPr>
              <a:t>e-cloud</a:t>
            </a:r>
            <a:r>
              <a:rPr lang="it-IT" dirty="0"/>
              <a:t>’</a:t>
            </a:r>
            <a:r>
              <a:rPr lang="it-IT" altLang="ja-JP" dirty="0"/>
              <a:t>.</a:t>
            </a:r>
            <a:endParaRPr lang="en-US" dirty="0"/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5580063" y="4942682"/>
            <a:ext cx="3268662" cy="147732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Material science and tests of relevance for </a:t>
            </a:r>
            <a:r>
              <a:rPr lang="en-US" dirty="0" err="1"/>
              <a:t>e</a:t>
            </a:r>
            <a:r>
              <a:rPr lang="en-US" dirty="0"/>
              <a:t>-cloud studies in collaborations with </a:t>
            </a:r>
            <a:r>
              <a:rPr lang="en-US" b="1" i="1" dirty="0">
                <a:solidFill>
                  <a:srgbClr val="0000FF"/>
                </a:solidFill>
              </a:rPr>
              <a:t>CERN, DESY (PETRA 3), Brookhaven (RICH) </a:t>
            </a:r>
            <a:r>
              <a:rPr lang="en-US" dirty="0"/>
              <a:t>etc. 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5966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Beam Test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Facility (</a:t>
            </a:r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BTF)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Infrastructure</a:t>
            </a:r>
            <a:b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</a:br>
            <a:r>
              <a:rPr lang="en-US" sz="24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@DAFNE </a:t>
            </a:r>
            <a:r>
              <a:rPr lang="en-US" sz="2400" dirty="0" err="1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Linac</a:t>
            </a:r>
            <a:endParaRPr lang="it-IT" sz="2400" dirty="0">
              <a:solidFill>
                <a:srgbClr val="FFFF00"/>
              </a:solidFill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71450" y="3776662"/>
            <a:ext cx="8685213" cy="2573338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itchFamily="36" charset="2"/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</a:t>
            </a:r>
            <a:r>
              <a:rPr lang="en-US" sz="2400" dirty="0" err="1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Frascati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Beam Test Facility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infrastructure is a beam extraction line optimized to produce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positrons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photons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neutrons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mainly for HEP detector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calibration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purposes.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quality of the beam, energy and intensity is also of interest for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experiments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(~ 20% of the users) studying the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electromagnetic interaction with matter</a:t>
            </a:r>
          </a:p>
        </p:txBody>
      </p:sp>
      <p:pic>
        <p:nvPicPr>
          <p:cNvPr id="37891" name="Picture 4" descr="Stitched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85900"/>
            <a:ext cx="76295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56184" y="416858"/>
            <a:ext cx="7380312" cy="70788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4000" b="1" dirty="0">
                <a:solidFill>
                  <a:srgbClr val="FFFFFF"/>
                </a:solidFill>
              </a:rPr>
              <a:t>INFN Frascati National</a:t>
            </a:r>
            <a:r>
              <a:rPr lang="it-IT" sz="4000" b="1" dirty="0" smtClean="0">
                <a:solidFill>
                  <a:srgbClr val="FFFFFF"/>
                </a:solidFill>
              </a:rPr>
              <a:t> </a:t>
            </a:r>
            <a:r>
              <a:rPr lang="it-IT" sz="4000" b="1" dirty="0" err="1" smtClean="0">
                <a:solidFill>
                  <a:srgbClr val="FFFFFF"/>
                </a:solidFill>
              </a:rPr>
              <a:t>Labs</a:t>
            </a:r>
            <a:r>
              <a:rPr lang="it-IT" sz="4000" b="1" dirty="0" smtClean="0">
                <a:solidFill>
                  <a:srgbClr val="FFFFFF"/>
                </a:solidFill>
              </a:rPr>
              <a:t> (LNF)</a:t>
            </a:r>
            <a:endParaRPr lang="en-GB" sz="40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547663" cy="1539644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7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3383" y="1760538"/>
            <a:ext cx="7264400" cy="4738687"/>
          </a:xfr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0"/>
            <a:ext cx="44958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BTF layout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44397" y="4654550"/>
            <a:ext cx="793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LINAC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tunnel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54046" y="5789613"/>
            <a:ext cx="11366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To main rings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43800" y="1143000"/>
            <a:ext cx="13532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2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BTF Hall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503183" y="5680075"/>
            <a:ext cx="152400" cy="152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  <a:cs typeface="+mn-cs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90208" y="3876675"/>
            <a:ext cx="1057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momentum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200" dirty="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analyzer</a:t>
            </a:r>
          </a:p>
        </p:txBody>
      </p:sp>
      <p:sp>
        <p:nvSpPr>
          <p:cNvPr id="10" name="Line 129"/>
          <p:cNvSpPr>
            <a:spLocks noChangeShapeType="1"/>
          </p:cNvSpPr>
          <p:nvPr/>
        </p:nvSpPr>
        <p:spPr bwMode="auto">
          <a:xfrm>
            <a:off x="245383" y="5434013"/>
            <a:ext cx="1066800" cy="0"/>
          </a:xfrm>
          <a:prstGeom prst="line">
            <a:avLst/>
          </a:prstGeom>
          <a:noFill/>
          <a:ln w="76200" cmpd="sng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93471" y="76200"/>
            <a:ext cx="3725862" cy="2403475"/>
            <a:chOff x="3748088" y="201613"/>
            <a:chExt cx="3726529" cy="2404069"/>
          </a:xfrm>
        </p:grpSpPr>
        <p:sp>
          <p:nvSpPr>
            <p:cNvPr id="12" name="Line 134"/>
            <p:cNvSpPr>
              <a:spLocks noChangeShapeType="1"/>
            </p:cNvSpPr>
            <p:nvPr/>
          </p:nvSpPr>
          <p:spPr bwMode="auto">
            <a:xfrm flipV="1">
              <a:off x="7474617" y="1924476"/>
              <a:ext cx="0" cy="681206"/>
            </a:xfrm>
            <a:prstGeom prst="line">
              <a:avLst/>
            </a:prstGeom>
            <a:noFill/>
            <a:ln w="12700" cmpd="sng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3" name="Picture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088" y="201613"/>
              <a:ext cx="3366102" cy="1600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 Box 67"/>
            <p:cNvSpPr txBox="1">
              <a:spLocks noChangeAspect="1" noChangeArrowheads="1"/>
            </p:cNvSpPr>
            <p:nvPr/>
          </p:nvSpPr>
          <p:spPr bwMode="auto">
            <a:xfrm>
              <a:off x="4610254" y="735145"/>
              <a:ext cx="517618" cy="338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>
                  <a:solidFill>
                    <a:schemeClr val="accent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1e-</a:t>
              </a:r>
            </a:p>
          </p:txBody>
        </p:sp>
        <p:sp>
          <p:nvSpPr>
            <p:cNvPr id="15" name="Text Box 68"/>
            <p:cNvSpPr txBox="1">
              <a:spLocks noChangeAspect="1" noChangeArrowheads="1"/>
            </p:cNvSpPr>
            <p:nvPr/>
          </p:nvSpPr>
          <p:spPr bwMode="auto">
            <a:xfrm>
              <a:off x="5111994" y="887582"/>
              <a:ext cx="517618" cy="338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>
                  <a:solidFill>
                    <a:schemeClr val="accent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2e-</a:t>
              </a:r>
            </a:p>
          </p:txBody>
        </p:sp>
        <p:sp>
          <p:nvSpPr>
            <p:cNvPr id="16" name="Text Box 69"/>
            <p:cNvSpPr txBox="1">
              <a:spLocks noChangeAspect="1" noChangeArrowheads="1"/>
            </p:cNvSpPr>
            <p:nvPr/>
          </p:nvSpPr>
          <p:spPr bwMode="auto">
            <a:xfrm>
              <a:off x="5493062" y="1040020"/>
              <a:ext cx="517618" cy="338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chemeClr val="accent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3e-</a:t>
              </a:r>
            </a:p>
          </p:txBody>
        </p:sp>
        <p:sp>
          <p:nvSpPr>
            <p:cNvPr id="17" name="Text Box 70"/>
            <p:cNvSpPr txBox="1">
              <a:spLocks noChangeAspect="1" noChangeArrowheads="1"/>
            </p:cNvSpPr>
            <p:nvPr/>
          </p:nvSpPr>
          <p:spPr bwMode="auto">
            <a:xfrm>
              <a:off x="4149797" y="354051"/>
              <a:ext cx="296916" cy="336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600" b="1" dirty="0">
                  <a:solidFill>
                    <a:schemeClr val="accent2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94621" y="1338263"/>
            <a:ext cx="4859337" cy="4097337"/>
            <a:chOff x="249238" y="1693863"/>
            <a:chExt cx="4859337" cy="4097337"/>
          </a:xfrm>
        </p:grpSpPr>
        <p:sp>
          <p:nvSpPr>
            <p:cNvPr id="19" name="Line 130"/>
            <p:cNvSpPr>
              <a:spLocks noChangeShapeType="1"/>
            </p:cNvSpPr>
            <p:nvPr/>
          </p:nvSpPr>
          <p:spPr bwMode="auto">
            <a:xfrm flipV="1">
              <a:off x="1227138" y="5646738"/>
              <a:ext cx="2336800" cy="144462"/>
            </a:xfrm>
            <a:prstGeom prst="line">
              <a:avLst/>
            </a:prstGeom>
            <a:noFill/>
            <a:ln w="76200" cmpd="sng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Line 144"/>
            <p:cNvSpPr>
              <a:spLocks noChangeShapeType="1"/>
            </p:cNvSpPr>
            <p:nvPr/>
          </p:nvSpPr>
          <p:spPr bwMode="auto">
            <a:xfrm flipH="1" flipV="1">
              <a:off x="1847850" y="4216400"/>
              <a:ext cx="1743075" cy="139700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1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38" y="1693863"/>
              <a:ext cx="2227262" cy="2190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361950" y="3836988"/>
              <a:ext cx="23431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1" lang="en-US" sz="1400">
                  <a:solidFill>
                    <a:srgbClr val="660066"/>
                  </a:solidFill>
                </a:rPr>
                <a:t>Spectrum@target output</a:t>
              </a:r>
              <a:endParaRPr lang="en-US" sz="1400">
                <a:solidFill>
                  <a:srgbClr val="660066"/>
                </a:solidFill>
              </a:endParaRPr>
            </a:p>
          </p:txBody>
        </p:sp>
        <p:pic>
          <p:nvPicPr>
            <p:cNvPr id="23" name="Picture 16" descr="targe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4825" y="2211388"/>
              <a:ext cx="2063750" cy="1376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2193246" y="1423988"/>
            <a:ext cx="5824537" cy="3883025"/>
            <a:chOff x="1947333" y="1763713"/>
            <a:chExt cx="5825067" cy="3883547"/>
          </a:xfrm>
        </p:grpSpPr>
        <p:sp>
          <p:nvSpPr>
            <p:cNvPr id="25" name="Line 131"/>
            <p:cNvSpPr>
              <a:spLocks noChangeShapeType="1"/>
            </p:cNvSpPr>
            <p:nvPr/>
          </p:nvSpPr>
          <p:spPr bwMode="auto">
            <a:xfrm flipV="1">
              <a:off x="5297263" y="2454368"/>
              <a:ext cx="2475137" cy="2822954"/>
            </a:xfrm>
            <a:prstGeom prst="line">
              <a:avLst/>
            </a:prstGeom>
            <a:noFill/>
            <a:ln w="12700" cmpd="sng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4519317" y="4774018"/>
              <a:ext cx="1057371" cy="462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accent4"/>
                  </a:solidFill>
                  <a:latin typeface="+mn-lt"/>
                  <a:ea typeface="+mn-ea"/>
                  <a:cs typeface="+mn-cs"/>
                </a:rPr>
                <a:t>momentum 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sz="1200" b="1" dirty="0">
                  <a:solidFill>
                    <a:schemeClr val="accent4"/>
                  </a:solidFill>
                  <a:latin typeface="+mn-lt"/>
                  <a:ea typeface="+mn-ea"/>
                  <a:cs typeface="+mn-cs"/>
                </a:rPr>
                <a:t>selection</a:t>
              </a:r>
            </a:p>
          </p:txBody>
        </p:sp>
        <p:sp>
          <p:nvSpPr>
            <p:cNvPr id="27" name="Line 130"/>
            <p:cNvSpPr>
              <a:spLocks noChangeShapeType="1"/>
            </p:cNvSpPr>
            <p:nvPr/>
          </p:nvSpPr>
          <p:spPr bwMode="auto">
            <a:xfrm flipV="1">
              <a:off x="3672512" y="5587997"/>
              <a:ext cx="810588" cy="59263"/>
            </a:xfrm>
            <a:prstGeom prst="line">
              <a:avLst/>
            </a:prstGeom>
            <a:noFill/>
            <a:ln w="76200" cmpd="sng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round/>
              <a:headEnd type="non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Line 130"/>
            <p:cNvSpPr>
              <a:spLocks noChangeShapeType="1"/>
            </p:cNvSpPr>
            <p:nvPr/>
          </p:nvSpPr>
          <p:spPr bwMode="auto">
            <a:xfrm flipV="1">
              <a:off x="4482801" y="5559935"/>
              <a:ext cx="266724" cy="28579"/>
            </a:xfrm>
            <a:prstGeom prst="line">
              <a:avLst/>
            </a:prstGeom>
            <a:noFill/>
            <a:ln w="76200" cmpd="sng">
              <a:solidFill>
                <a:schemeClr val="accent1">
                  <a:lumMod val="20000"/>
                  <a:lumOff val="80000"/>
                </a:schemeClr>
              </a:solidFill>
              <a:round/>
              <a:headEnd type="non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47333" y="1763713"/>
              <a:ext cx="152400" cy="1910820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889000" y="157162"/>
            <a:ext cx="6807200" cy="1328738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lIns="92075" tIns="46038" rIns="92075" bIns="46038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a typeface="+mj-ea"/>
                <a:cs typeface="+mj-cs"/>
              </a:rPr>
              <a:t>Beam Test Facility e</a:t>
            </a:r>
            <a:r>
              <a:rPr lang="en-US" sz="3200" baseline="30000" dirty="0" smtClean="0">
                <a:solidFill>
                  <a:srgbClr val="FFFF00"/>
                </a:solidFill>
                <a:ea typeface="+mj-ea"/>
                <a:cs typeface="+mj-cs"/>
              </a:rPr>
              <a:t>+</a:t>
            </a:r>
            <a:r>
              <a:rPr lang="en-US" sz="3200" dirty="0" smtClean="0">
                <a:solidFill>
                  <a:srgbClr val="FFFF00"/>
                </a:solidFill>
                <a:ea typeface="+mj-ea"/>
                <a:cs typeface="+mj-cs"/>
              </a:rPr>
              <a:t>/e</a:t>
            </a:r>
            <a:r>
              <a:rPr lang="en-US" sz="3200" baseline="30000" dirty="0" smtClean="0">
                <a:solidFill>
                  <a:srgbClr val="FFFF00"/>
                </a:solidFill>
                <a:ea typeface="+mj-ea"/>
                <a:cs typeface="+mj-cs"/>
              </a:rPr>
              <a:t>-</a:t>
            </a:r>
            <a:r>
              <a:rPr lang="en-US" sz="3200" dirty="0" smtClean="0">
                <a:solidFill>
                  <a:srgbClr val="FFFF00"/>
                </a:solidFill>
                <a:ea typeface="+mj-ea"/>
                <a:cs typeface="+mj-cs"/>
              </a:rPr>
              <a:t>characteristic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176463" y="4267200"/>
            <a:ext cx="615473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HEP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detector calibration and setup</a:t>
            </a:r>
            <a:endParaRPr kumimoji="1" lang="en-US" sz="2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Low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energy </a:t>
            </a:r>
            <a:r>
              <a:rPr kumimoji="1" lang="en-US" sz="20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calorimetry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&amp; resolution</a:t>
            </a:r>
            <a:endParaRPr kumimoji="1" lang="en-US" sz="2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Low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energy electromagnetic interaction studies</a:t>
            </a:r>
            <a:endParaRPr kumimoji="1" lang="en-US" sz="2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High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multiplicity </a:t>
            </a: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efficiency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Detectors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aging and efficiency</a:t>
            </a:r>
            <a:endParaRPr kumimoji="1" lang="en-US" sz="20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kumimoji="1" lang="en-U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Beam </a:t>
            </a:r>
            <a:r>
              <a:rPr kumimoji="1"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diagnostics</a:t>
            </a:r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 rot="-5400000">
            <a:off x="926445" y="5105023"/>
            <a:ext cx="18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Main applications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>
          <a:xfrm>
            <a:off x="558800" y="1593851"/>
            <a:ext cx="8051800" cy="2825749"/>
          </a:xfrm>
          <a:prstGeom prst="rect">
            <a:avLst/>
          </a:prstGeom>
        </p:spPr>
        <p:txBody>
          <a:bodyPr vert="horz" lIns="92075" tIns="46038" rIns="92075" bIns="4603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  <a:buNone/>
            </a:pPr>
            <a:r>
              <a:rPr lang="en-US" sz="16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	</a:t>
            </a:r>
            <a:r>
              <a:rPr lang="en-US" sz="16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            	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	parasitic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0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dedicated</a:t>
            </a: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Number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(particles/pulse)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1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  <a:sym typeface="Symbol" pitchFamily="36" charset="2"/>
              </a:rPr>
              <a:t>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10</a:t>
            </a:r>
            <a:r>
              <a:rPr lang="en-US" sz="2000" b="1" baseline="30000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5</a:t>
            </a:r>
            <a:r>
              <a:rPr lang="en-US" sz="2000" b="1" baseline="30000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1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  <a:sym typeface="Symbol" pitchFamily="36" charset="2"/>
              </a:rPr>
              <a:t>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10</a:t>
            </a:r>
            <a:r>
              <a:rPr lang="en-US" sz="2000" b="1" baseline="30000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10 	</a:t>
            </a:r>
            <a:endParaRPr lang="en-US" sz="2000" b="1" dirty="0">
              <a:solidFill>
                <a:srgbClr val="FFFFFF"/>
              </a:solidFill>
              <a:ea typeface="ＭＳ Ｐゴシック" pitchFamily="36" charset="-128"/>
              <a:cs typeface="ＭＳ Ｐゴシック" pitchFamily="36" charset="-128"/>
            </a:endParaRP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Energy	(</a:t>
            </a:r>
            <a:r>
              <a:rPr lang="en-US" sz="2000" b="1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MeV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)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25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-500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25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  <a:sym typeface="Symbol" pitchFamily="36" charset="2"/>
              </a:rPr>
              <a:t>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750 	</a:t>
            </a:r>
            <a:endParaRPr lang="en-US" sz="2000" b="1" baseline="30000" dirty="0">
              <a:solidFill>
                <a:srgbClr val="FFFFFF"/>
              </a:solidFill>
              <a:ea typeface="ＭＳ Ｐゴシック" pitchFamily="36" charset="-128"/>
              <a:cs typeface="ＭＳ Ｐゴシック" pitchFamily="36" charset="-128"/>
            </a:endParaRP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Repetition rate (Hz)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20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-50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50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</a:t>
            </a: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Pulse Duration (ns)			10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	1 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or 10 	</a:t>
            </a: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p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 resolution 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		1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%</a:t>
            </a: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Spot size (mm)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		</a:t>
            </a:r>
            <a:r>
              <a:rPr lang="en-US" sz="2000" b="1" dirty="0" err="1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s</a:t>
            </a:r>
            <a:r>
              <a:rPr lang="en-US" sz="2000" b="1" baseline="-25000" dirty="0" err="1" smtClean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x</a:t>
            </a:r>
            <a:r>
              <a:rPr lang="en-US" sz="2000" b="1" baseline="-25000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,y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 ≈ 2 (single particle)</a:t>
            </a:r>
          </a:p>
          <a:p>
            <a:pPr marL="609600" indent="-609600" algn="just">
              <a:lnSpc>
                <a:spcPct val="50000"/>
              </a:lnSpc>
              <a:spcBef>
                <a:spcPts val="1080"/>
              </a:spcBef>
              <a:buClr>
                <a:srgbClr val="006666"/>
              </a:buClr>
            </a:pP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Divergence (</a:t>
            </a:r>
            <a:r>
              <a:rPr lang="en-US" sz="2000" b="1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mmrad</a:t>
            </a:r>
            <a:r>
              <a:rPr lang="en-US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)		</a:t>
            </a:r>
            <a:r>
              <a:rPr lang="en-US" sz="2000" b="1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s’</a:t>
            </a:r>
            <a:r>
              <a:rPr lang="en-US" altLang="ja-JP" sz="2000" b="1" baseline="-25000" dirty="0" err="1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x,y</a:t>
            </a:r>
            <a:r>
              <a:rPr lang="en-US" altLang="ja-JP" sz="2000" b="1" dirty="0">
                <a:solidFill>
                  <a:srgbClr val="FFFFFF"/>
                </a:solidFill>
                <a:ea typeface="ＭＳ Ｐゴシック" pitchFamily="36" charset="-128"/>
                <a:cs typeface="ＭＳ Ｐゴシック" pitchFamily="36" charset="-128"/>
              </a:rPr>
              <a:t> ≈ 2 (single particle)</a:t>
            </a:r>
            <a:endParaRPr lang="en-US" sz="2000" b="1" dirty="0">
              <a:solidFill>
                <a:srgbClr val="FFFFFF"/>
              </a:solidFill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083051" y="4140201"/>
            <a:ext cx="2603500" cy="15621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038990" y="5802313"/>
            <a:ext cx="842448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FLAME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118225" y="5988289"/>
            <a:ext cx="1246180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SPARC-LAB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99592" y="3501008"/>
            <a:ext cx="4237859" cy="58477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2F2F2"/>
                </a:solidFill>
              </a:rPr>
              <a:t>The SPARC-LAB complex</a:t>
            </a:r>
            <a:endParaRPr lang="en-US" sz="3200" dirty="0">
              <a:solidFill>
                <a:srgbClr val="F2F2F2"/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5786442" y="5165965"/>
            <a:ext cx="954873" cy="822324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131613" y="4819651"/>
            <a:ext cx="1902876" cy="98266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0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yout02 28-02-201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20517" r="7495" b="22424"/>
          <a:stretch>
            <a:fillRect/>
          </a:stretch>
        </p:blipFill>
        <p:spPr bwMode="auto">
          <a:xfrm>
            <a:off x="-127274" y="859024"/>
            <a:ext cx="9271274" cy="59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2" y="1199542"/>
            <a:ext cx="3385032" cy="23762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339752" y="2509503"/>
            <a:ext cx="3511775" cy="232631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55512" y="0"/>
            <a:ext cx="9199512" cy="1484784"/>
          </a:xfrm>
          <a:prstGeom prst="rect">
            <a:avLst/>
          </a:prstGeom>
          <a:solidFill>
            <a:srgbClr val="0000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SPARC_LAB</a:t>
            </a:r>
          </a:p>
          <a:p>
            <a:pPr algn="just"/>
            <a:r>
              <a:rPr lang="en-US" sz="2800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 smtClean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ources</a:t>
            </a:r>
            <a:r>
              <a:rPr lang="en-US" sz="2800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for 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lasma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A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ccelerators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and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R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adiation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C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ompton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with</a:t>
            </a:r>
            <a:r>
              <a:rPr lang="en-US" sz="2800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L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asers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A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nd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B</a:t>
            </a:r>
            <a:r>
              <a:rPr lang="en-US" sz="2800" dirty="0">
                <a:solidFill>
                  <a:srgbClr val="FFFFF8"/>
                </a:solidFill>
                <a:latin typeface="+mn-lt"/>
                <a:ea typeface="ＭＳ Ｐゴシック" charset="0"/>
                <a:cs typeface="ＭＳ Ｐゴシック" charset="0"/>
              </a:rPr>
              <a:t>eams</a:t>
            </a:r>
          </a:p>
        </p:txBody>
      </p:sp>
      <p:sp>
        <p:nvSpPr>
          <p:cNvPr id="8" name="Rettangolo 7"/>
          <p:cNvSpPr/>
          <p:nvPr/>
        </p:nvSpPr>
        <p:spPr>
          <a:xfrm>
            <a:off x="2915816" y="4725144"/>
            <a:ext cx="6170099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2400" dirty="0">
                <a:solidFill>
                  <a:srgbClr val="FFFFF8"/>
                </a:solidFill>
              </a:rPr>
              <a:t>A facility based on </a:t>
            </a:r>
            <a:endParaRPr lang="en-US" sz="2400" dirty="0" smtClean="0">
              <a:solidFill>
                <a:srgbClr val="FFFFF8"/>
              </a:solidFill>
            </a:endParaRPr>
          </a:p>
          <a:p>
            <a:pPr algn="r">
              <a:lnSpc>
                <a:spcPct val="130000"/>
              </a:lnSpc>
            </a:pPr>
            <a:r>
              <a:rPr lang="en-US" sz="2400" dirty="0" smtClean="0">
                <a:solidFill>
                  <a:srgbClr val="FFFFF8"/>
                </a:solidFill>
              </a:rPr>
              <a:t>the </a:t>
            </a:r>
            <a:r>
              <a:rPr lang="en-US" sz="2400" dirty="0">
                <a:solidFill>
                  <a:srgbClr val="FFFFF8"/>
                </a:solidFill>
              </a:rPr>
              <a:t>unique combination </a:t>
            </a:r>
            <a:r>
              <a:rPr lang="en-US" sz="2400" dirty="0" smtClean="0">
                <a:solidFill>
                  <a:srgbClr val="FFFFF8"/>
                </a:solidFill>
              </a:rPr>
              <a:t>of</a:t>
            </a:r>
          </a:p>
          <a:p>
            <a:pPr algn="r">
              <a:lnSpc>
                <a:spcPct val="13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high brightness electron beams </a:t>
            </a:r>
            <a:r>
              <a:rPr lang="en-US" sz="2400" dirty="0" smtClean="0">
                <a:solidFill>
                  <a:srgbClr val="FFFF00"/>
                </a:solidFill>
              </a:rPr>
              <a:t>with</a:t>
            </a:r>
          </a:p>
          <a:p>
            <a:pPr algn="r">
              <a:lnSpc>
                <a:spcPct val="13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high intensity ultra-short laser </a:t>
            </a:r>
            <a:r>
              <a:rPr lang="en-US" sz="2400" dirty="0" smtClean="0">
                <a:solidFill>
                  <a:srgbClr val="FFFF00"/>
                </a:solidFill>
              </a:rPr>
              <a:t>pulses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188640" y="6394028"/>
            <a:ext cx="6264696" cy="419348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0"/>
            <a:ext cx="9120791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8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PARC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15953" b="3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7500938" y="2196702"/>
            <a:ext cx="1393031" cy="1862956"/>
            <a:chOff x="6720" y="1968"/>
            <a:chExt cx="1248" cy="1669"/>
          </a:xfrm>
        </p:grpSpPr>
        <p:sp>
          <p:nvSpPr>
            <p:cNvPr id="6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62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FF00"/>
                  </a:solidFill>
                  <a:ea typeface="ヒラギノ明朝 Pro W3" charset="0"/>
                </a:rPr>
                <a:t>S-band Gun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233048" y="428625"/>
            <a:ext cx="1394148" cy="1394148"/>
            <a:chOff x="6480" y="384"/>
            <a:chExt cx="1248" cy="1248"/>
          </a:xfrm>
        </p:grpSpPr>
        <p:sp>
          <p:nvSpPr>
            <p:cNvPr id="9" name="Text Box 7"/>
            <p:cNvSpPr txBox="1">
              <a:spLocks/>
            </p:cNvSpPr>
            <p:nvPr/>
          </p:nvSpPr>
          <p:spPr bwMode="auto">
            <a:xfrm>
              <a:off x="6480" y="384"/>
              <a:ext cx="1248" cy="6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ea typeface="ヒラギノ明朝 Pro W3" charset="0"/>
                </a:rPr>
                <a:t>Velocity Bunching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6912" y="1008"/>
              <a:ext cx="144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6000751" y="2251398"/>
            <a:ext cx="1659806" cy="1810438"/>
            <a:chOff x="5376" y="2016"/>
            <a:chExt cx="1488" cy="1624"/>
          </a:xfrm>
        </p:grpSpPr>
        <p:sp>
          <p:nvSpPr>
            <p:cNvPr id="12" name="Text Box 10"/>
            <p:cNvSpPr txBox="1">
              <a:spLocks/>
            </p:cNvSpPr>
            <p:nvPr/>
          </p:nvSpPr>
          <p:spPr bwMode="auto">
            <a:xfrm>
              <a:off x="5376" y="2977"/>
              <a:ext cx="1248" cy="6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ea typeface="ヒラギノ明朝 Pro W3" charset="0"/>
                </a:rPr>
                <a:t>Long Solenoids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6000" y="2256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6432" y="2016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3214688" y="1125141"/>
            <a:ext cx="2518172" cy="2126382"/>
            <a:chOff x="2880" y="1008"/>
            <a:chExt cx="2256" cy="1904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4096" y="2448"/>
              <a:ext cx="1040" cy="4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/>
            </p:cNvSpPr>
            <p:nvPr/>
          </p:nvSpPr>
          <p:spPr bwMode="auto">
            <a:xfrm>
              <a:off x="2880" y="1008"/>
              <a:ext cx="1392" cy="95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0000"/>
                  </a:solidFill>
                  <a:ea typeface="ヒラギノ明朝 Pro W3" charset="0"/>
                </a:rPr>
                <a:t>Diagnostic and Matching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3552" y="1872"/>
              <a:ext cx="1056" cy="7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4715992" y="3911203"/>
            <a:ext cx="1552649" cy="1163092"/>
            <a:chOff x="4224" y="3504"/>
            <a:chExt cx="1392" cy="1042"/>
          </a:xfrm>
        </p:grpSpPr>
        <p:sp>
          <p:nvSpPr>
            <p:cNvPr id="20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72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0000FF"/>
                  </a:solidFill>
                  <a:ea typeface="ヒラギノ明朝 Pro W3" charset="0"/>
                </a:rPr>
                <a:t>Seeding</a:t>
              </a: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1500188" y="5786434"/>
            <a:ext cx="2518172" cy="844972"/>
            <a:chOff x="1344" y="5184"/>
            <a:chExt cx="2256" cy="757"/>
          </a:xfrm>
        </p:grpSpPr>
        <p:sp>
          <p:nvSpPr>
            <p:cNvPr id="23" name="Text Box 21"/>
            <p:cNvSpPr txBox="1">
              <a:spLocks/>
            </p:cNvSpPr>
            <p:nvPr/>
          </p:nvSpPr>
          <p:spPr bwMode="auto">
            <a:xfrm>
              <a:off x="2353" y="5279"/>
              <a:ext cx="1247" cy="662"/>
            </a:xfrm>
            <a:prstGeom prst="rect">
              <a:avLst/>
            </a:prstGeom>
            <a:noFill/>
            <a:ln w="12700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8000"/>
                  </a:solidFill>
                  <a:ea typeface="ヒラギノ明朝 Pro W3" charset="0"/>
                </a:rPr>
                <a:t>THz Source</a:t>
              </a: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 flipV="1">
              <a:off x="1344" y="5184"/>
              <a:ext cx="1008" cy="336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5304234" y="428626"/>
            <a:ext cx="2356322" cy="2303859"/>
            <a:chOff x="4752" y="384"/>
            <a:chExt cx="2112" cy="2064"/>
          </a:xfrm>
        </p:grpSpPr>
        <p:grpSp>
          <p:nvGrpSpPr>
            <p:cNvPr id="26" name="Group 24"/>
            <p:cNvGrpSpPr>
              <a:grpSpLocks/>
            </p:cNvGrpSpPr>
            <p:nvPr/>
          </p:nvGrpSpPr>
          <p:grpSpPr bwMode="auto">
            <a:xfrm>
              <a:off x="4752" y="384"/>
              <a:ext cx="2112" cy="2064"/>
              <a:chOff x="4752" y="384"/>
              <a:chExt cx="2112" cy="2064"/>
            </a:xfrm>
          </p:grpSpPr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 flipV="1">
                <a:off x="5136" y="1632"/>
                <a:ext cx="1728" cy="81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1248" cy="951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370013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830388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22875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7447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32019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6591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100">
                    <a:solidFill>
                      <a:srgbClr val="FFFF00"/>
                    </a:solidFill>
                    <a:ea typeface="ヒラギノ明朝 Pro W3" charset="0"/>
                  </a:rPr>
                  <a:t>150 MeV S-band linac</a:t>
                </a:r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>
                <a:off x="5376" y="1248"/>
                <a:ext cx="864" cy="67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7" name="Text Box 28"/>
            <p:cNvSpPr txBox="1">
              <a:spLocks/>
            </p:cNvSpPr>
            <p:nvPr/>
          </p:nvSpPr>
          <p:spPr bwMode="auto">
            <a:xfrm>
              <a:off x="5472" y="1777"/>
              <a:ext cx="672" cy="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FF00"/>
                  </a:solidFill>
                  <a:ea typeface="ヒラギノ明朝 Pro W3" charset="0"/>
                </a:rPr>
                <a:t>12 m</a:t>
              </a:r>
            </a:p>
          </p:txBody>
        </p: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821531" y="1762497"/>
            <a:ext cx="3750469" cy="3333006"/>
            <a:chOff x="624" y="1477"/>
            <a:chExt cx="3360" cy="2987"/>
          </a:xfrm>
        </p:grpSpPr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624" y="2928"/>
              <a:ext cx="3360" cy="15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endParaRPr lang="en-US"/>
            </a:p>
          </p:txBody>
        </p:sp>
        <p:sp>
          <p:nvSpPr>
            <p:cNvPr id="33" name="Text Box 31"/>
            <p:cNvSpPr txBox="1">
              <a:spLocks/>
            </p:cNvSpPr>
            <p:nvPr/>
          </p:nvSpPr>
          <p:spPr bwMode="auto">
            <a:xfrm>
              <a:off x="768" y="1477"/>
              <a:ext cx="1392" cy="1965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 err="1">
                  <a:solidFill>
                    <a:srgbClr val="00FF00"/>
                  </a:solidFill>
                  <a:ea typeface="ヒラギノ明朝 Pro W3" charset="0"/>
                </a:rPr>
                <a:t>Undulators</a:t>
              </a:r>
              <a:endParaRPr lang="en-US" sz="1800" dirty="0">
                <a:solidFill>
                  <a:srgbClr val="00FF00"/>
                </a:solidFill>
                <a:ea typeface="ヒラギノ明朝 Pro W3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100" dirty="0" err="1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100" baseline="-25000" dirty="0" err="1">
                  <a:solidFill>
                    <a:srgbClr val="00FF00"/>
                  </a:solidFill>
                  <a:ea typeface="ヒラギノ明朝 Pro W3" charset="0"/>
                </a:rPr>
                <a:t>u</a:t>
              </a:r>
              <a:r>
                <a:rPr lang="en-US" sz="2100" baseline="-25000" dirty="0">
                  <a:solidFill>
                    <a:srgbClr val="00FF00"/>
                  </a:solidFill>
                  <a:ea typeface="ヒラギノ明朝 Pro W3" charset="0"/>
                </a:rPr>
                <a:t> </a:t>
              </a:r>
              <a:r>
                <a:rPr lang="en-US" sz="2100" dirty="0">
                  <a:solidFill>
                    <a:srgbClr val="00FF00"/>
                  </a:solidFill>
                  <a:ea typeface="ヒラギノ明朝 Pro W3" charset="0"/>
                </a:rPr>
                <a:t>= 2.8 cm</a:t>
              </a:r>
            </a:p>
            <a:p>
              <a:pPr algn="ctr">
                <a:spcBef>
                  <a:spcPct val="50000"/>
                </a:spcBef>
              </a:pPr>
              <a:r>
                <a:rPr lang="en-US" sz="2100" dirty="0" err="1">
                  <a:solidFill>
                    <a:srgbClr val="00FF00"/>
                  </a:solidFill>
                  <a:ea typeface="ヒラギノ明朝 Pro W3" charset="0"/>
                </a:rPr>
                <a:t>K</a:t>
              </a:r>
              <a:r>
                <a:rPr lang="en-US" sz="2100" baseline="-25000" dirty="0" err="1">
                  <a:solidFill>
                    <a:srgbClr val="00FF00"/>
                  </a:solidFill>
                  <a:ea typeface="ヒラギノ明朝 Pro W3" charset="0"/>
                </a:rPr>
                <a:t>max</a:t>
              </a:r>
              <a:r>
                <a:rPr lang="en-US" sz="2100" dirty="0">
                  <a:solidFill>
                    <a:srgbClr val="00FF00"/>
                  </a:solidFill>
                  <a:ea typeface="ヒラギノ明朝 Pro W3" charset="0"/>
                </a:rPr>
                <a:t> = 2.2</a:t>
              </a:r>
            </a:p>
            <a:p>
              <a:pPr algn="ctr">
                <a:spcBef>
                  <a:spcPct val="50000"/>
                </a:spcBef>
              </a:pPr>
              <a:r>
                <a:rPr lang="en-US" sz="2100" dirty="0" err="1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100" baseline="-25000" dirty="0" err="1">
                  <a:solidFill>
                    <a:srgbClr val="00FF00"/>
                  </a:solidFill>
                  <a:ea typeface="ヒラギノ明朝 Pro W3" charset="0"/>
                </a:rPr>
                <a:t>r</a:t>
              </a:r>
              <a:r>
                <a:rPr lang="en-US" sz="2100" baseline="-25000" dirty="0">
                  <a:solidFill>
                    <a:srgbClr val="00FF00"/>
                  </a:solidFill>
                  <a:ea typeface="ヒラギノ明朝 Pro W3" charset="0"/>
                </a:rPr>
                <a:t> </a:t>
              </a:r>
              <a:r>
                <a:rPr lang="en-US" sz="2100" dirty="0">
                  <a:solidFill>
                    <a:srgbClr val="00FF00"/>
                  </a:solidFill>
                  <a:ea typeface="ヒラギノ明朝 Pro W3" charset="0"/>
                </a:rPr>
                <a:t>= 500 nm</a:t>
              </a: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1536" y="3024"/>
              <a:ext cx="720" cy="7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endParaRPr lang="en-US"/>
            </a:p>
          </p:txBody>
        </p:sp>
        <p:sp>
          <p:nvSpPr>
            <p:cNvPr id="35" name="Text Box 33"/>
            <p:cNvSpPr txBox="1">
              <a:spLocks/>
            </p:cNvSpPr>
            <p:nvPr/>
          </p:nvSpPr>
          <p:spPr bwMode="auto">
            <a:xfrm>
              <a:off x="2112" y="3217"/>
              <a:ext cx="672" cy="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00FF00"/>
                  </a:solidFill>
                  <a:ea typeface="ヒラギノ明朝 Pro W3" charset="0"/>
                </a:rPr>
                <a:t>15 m</a:t>
              </a:r>
            </a:p>
          </p:txBody>
        </p:sp>
      </p:grpSp>
      <p:pic>
        <p:nvPicPr>
          <p:cNvPr id="36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7" y="3911203"/>
            <a:ext cx="1138535" cy="750094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" name="Spec posStability.mov" descr="/Settembre_011/FEL_010/FEL_Liverpool_09/MIO_INVITED/Per Massimo/LAST/Spec posStability.mo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" y="3733726"/>
            <a:ext cx="1294805" cy="97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6" descr="Profi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17" y="1143000"/>
            <a:ext cx="1406426" cy="10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7"/>
          <p:cNvGrpSpPr>
            <a:grpSpLocks noChangeAspect="1"/>
          </p:cNvGrpSpPr>
          <p:nvPr/>
        </p:nvGrpSpPr>
        <p:grpSpPr bwMode="auto">
          <a:xfrm>
            <a:off x="5807808" y="6395823"/>
            <a:ext cx="3223617" cy="342677"/>
            <a:chOff x="1488" y="3792"/>
            <a:chExt cx="4184" cy="481"/>
          </a:xfrm>
        </p:grpSpPr>
        <p:pic>
          <p:nvPicPr>
            <p:cNvPr id="40" name="Picture 11" descr="Istantanea 2008-02-05 19-20-0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792"/>
              <a:ext cx="3512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9" descr="Istantanea 2008-02-05 19-18-0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792"/>
              <a:ext cx="672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" name="Picture 41" descr="091024_190358_Immagine3_scalaHorAmpl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r="43652" b="13486"/>
          <a:stretch>
            <a:fillRect/>
          </a:stretch>
        </p:blipFill>
        <p:spPr bwMode="auto">
          <a:xfrm>
            <a:off x="2625329" y="5558730"/>
            <a:ext cx="1393031" cy="12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176041"/>
              </p:ext>
            </p:extLst>
          </p:nvPr>
        </p:nvGraphicFramePr>
        <p:xfrm>
          <a:off x="4698810" y="4518703"/>
          <a:ext cx="1178718" cy="100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1" name="Document" r:id="rId13" imgW="3352800" imgH="2870200" progId="Word.Document.8">
                  <p:embed/>
                </p:oleObj>
              </mc:Choice>
              <mc:Fallback>
                <p:oleObj name="Document" r:id="rId13" imgW="3352800" imgH="28702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810" y="4518703"/>
                        <a:ext cx="1178718" cy="100793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uppo 1"/>
          <p:cNvGrpSpPr/>
          <p:nvPr/>
        </p:nvGrpSpPr>
        <p:grpSpPr>
          <a:xfrm>
            <a:off x="-142551" y="762000"/>
            <a:ext cx="9591351" cy="2538264"/>
            <a:chOff x="-107156" y="1125141"/>
            <a:chExt cx="9591351" cy="2538264"/>
          </a:xfrm>
        </p:grpSpPr>
        <p:grpSp>
          <p:nvGrpSpPr>
            <p:cNvPr id="45" name="Group 21"/>
            <p:cNvGrpSpPr>
              <a:grpSpLocks/>
            </p:cNvGrpSpPr>
            <p:nvPr/>
          </p:nvGrpSpPr>
          <p:grpSpPr bwMode="auto">
            <a:xfrm>
              <a:off x="-107156" y="1125139"/>
              <a:ext cx="9522901" cy="2538264"/>
              <a:chOff x="-65" y="494"/>
              <a:chExt cx="5999" cy="1599"/>
            </a:xfrm>
          </p:grpSpPr>
          <p:pic>
            <p:nvPicPr>
              <p:cNvPr id="47" name="Picture 16" descr="HHF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51"/>
                <a:ext cx="5760" cy="1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Box 13"/>
              <p:cNvSpPr txBox="1">
                <a:spLocks noChangeArrowheads="1"/>
              </p:cNvSpPr>
              <p:nvPr/>
            </p:nvSpPr>
            <p:spPr bwMode="auto">
              <a:xfrm>
                <a:off x="-65" y="1542"/>
                <a:ext cx="599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46" tIns="65023" rIns="130046" bIns="65023">
                <a:spAutoFit/>
              </a:bodyPr>
              <a:lstStyle>
                <a:lvl1pPr algn="l" defTabSz="1300163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1057275" indent="-406400" algn="l" defTabSz="1300163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1625600" indent="-325438" algn="l" defTabSz="1300163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2276475" indent="-325438" algn="l" defTabSz="1300163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2925763" indent="-325438" algn="l" defTabSz="1300163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3382963" indent="-325438" defTabSz="1300163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3840163" indent="-325438" defTabSz="1300163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4297363" indent="-325438" defTabSz="1300163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4754563" indent="-325438" defTabSz="1300163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r>
                  <a:rPr lang="it-IT" sz="1700" i="1">
                    <a:latin typeface="Garamond" charset="0"/>
                    <a:cs typeface="Arial" charset="0"/>
                  </a:rPr>
                  <a:t>11h 10h 9h   8h      7h          6h               5h                         4h                                         3h              2h          1h </a:t>
                </a: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>
                <a:off x="4495" y="495"/>
                <a:ext cx="285" cy="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046" tIns="65023" rIns="130046" bIns="65023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>
                <a:off x="4532" y="494"/>
                <a:ext cx="285" cy="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046" tIns="65023" rIns="130046" bIns="65023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" name="Line 19"/>
              <p:cNvSpPr>
                <a:spLocks noChangeShapeType="1"/>
              </p:cNvSpPr>
              <p:nvPr/>
            </p:nvSpPr>
            <p:spPr bwMode="auto">
              <a:xfrm>
                <a:off x="4995" y="543"/>
                <a:ext cx="285" cy="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046" tIns="65023" rIns="130046" bIns="65023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>
                <a:off x="4961" y="536"/>
                <a:ext cx="285" cy="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046" tIns="65023" rIns="130046" bIns="65023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-107156" y="2821853"/>
              <a:ext cx="9591351" cy="37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 algn="l" defTabSz="1300163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1057275" indent="-406400" algn="l" defTabSz="1300163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1625600" indent="-325438" algn="l" defTabSz="1300163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2276475" indent="-325438" algn="l" defTabSz="1300163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2925763" indent="-325438" algn="l" defTabSz="1300163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3382963" indent="-325438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3840163" indent="-325438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4297363" indent="-325438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4754563" indent="-325438" defTabSz="1300163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r>
                <a:rPr lang="it-IT" sz="1600" i="1" dirty="0">
                  <a:solidFill>
                    <a:srgbClr val="FFFF00"/>
                  </a:solidFill>
                  <a:latin typeface="Garamond" charset="0"/>
                  <a:cs typeface="Arial" charset="0"/>
                </a:rPr>
                <a:t>11h 10h 9h   8h      7h          6h               5h                         4h                                         3h              2h          1h </a:t>
              </a:r>
            </a:p>
          </p:txBody>
        </p:sp>
      </p:grpSp>
      <p:sp>
        <p:nvSpPr>
          <p:cNvPr id="53" name="Rectangle 4"/>
          <p:cNvSpPr txBox="1">
            <a:spLocks noChangeArrowheads="1"/>
          </p:cNvSpPr>
          <p:nvPr/>
        </p:nvSpPr>
        <p:spPr bwMode="auto">
          <a:xfrm>
            <a:off x="0" y="0"/>
            <a:ext cx="3581400" cy="762000"/>
          </a:xfrm>
          <a:prstGeom prst="rect">
            <a:avLst/>
          </a:prstGeom>
          <a:solidFill>
            <a:srgbClr val="0000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4000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SPARC FEL</a:t>
            </a:r>
            <a:endParaRPr lang="en-US" sz="4000" dirty="0">
              <a:solidFill>
                <a:srgbClr val="FFFF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>
                <p:cTn id="3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12700"/>
            <a:ext cx="9855200" cy="683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34100" y="12700"/>
            <a:ext cx="3365500" cy="2362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SPARC </a:t>
            </a:r>
            <a:r>
              <a:rPr lang="en-US" sz="3200" dirty="0" err="1" smtClean="0"/>
              <a:t>Photoinjector</a:t>
            </a:r>
            <a:endParaRPr lang="en-US" sz="3200" dirty="0" smtClean="0"/>
          </a:p>
          <a:p>
            <a:pPr algn="ctr"/>
            <a:endParaRPr lang="en-US" sz="1000" dirty="0" smtClean="0"/>
          </a:p>
          <a:p>
            <a:pPr algn="ctr"/>
            <a:r>
              <a:rPr lang="en-US" sz="2000" dirty="0" smtClean="0"/>
              <a:t>E= 150 - 200 </a:t>
            </a:r>
            <a:r>
              <a:rPr lang="en-US" sz="2000" dirty="0" err="1" smtClean="0"/>
              <a:t>MeV</a:t>
            </a:r>
            <a:endParaRPr lang="en-US" sz="2000" dirty="0" smtClean="0"/>
          </a:p>
          <a:p>
            <a:pPr algn="ctr"/>
            <a:r>
              <a:rPr lang="en-US" sz="2000" dirty="0" smtClean="0"/>
              <a:t>Q= .1 - 1 </a:t>
            </a:r>
            <a:r>
              <a:rPr lang="en-US" sz="2000" dirty="0" err="1" smtClean="0"/>
              <a:t>nC</a:t>
            </a:r>
            <a:endParaRPr lang="en-US" sz="2000" dirty="0" smtClean="0"/>
          </a:p>
          <a:p>
            <a:pPr algn="ctr"/>
            <a:r>
              <a:rPr lang="en-US" sz="2000" dirty="0" err="1" smtClean="0">
                <a:latin typeface="Symbol" charset="2"/>
                <a:cs typeface="Symbol" charset="2"/>
              </a:rPr>
              <a:t>e</a:t>
            </a:r>
            <a:r>
              <a:rPr lang="en-US" sz="2000" baseline="-25000" dirty="0" err="1" smtClean="0"/>
              <a:t>x,y</a:t>
            </a:r>
            <a:r>
              <a:rPr lang="en-US" sz="2000" dirty="0" smtClean="0"/>
              <a:t>= 1 mm*</a:t>
            </a:r>
            <a:r>
              <a:rPr lang="en-US" sz="2000" dirty="0" err="1" smtClean="0"/>
              <a:t>mrad</a:t>
            </a:r>
            <a:endParaRPr lang="en-US" sz="20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0" y="0"/>
            <a:ext cx="98806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1300" y="-12700"/>
            <a:ext cx="2908300" cy="25527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FEL </a:t>
            </a:r>
            <a:r>
              <a:rPr lang="en-US" sz="2800" dirty="0" err="1" smtClean="0"/>
              <a:t>undulators</a:t>
            </a:r>
            <a:r>
              <a:rPr lang="en-US" sz="2800" dirty="0" smtClean="0"/>
              <a:t> and THz line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260648" y="18864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28217" r="17907" b="18592"/>
          <a:stretch/>
        </p:blipFill>
        <p:spPr>
          <a:xfrm>
            <a:off x="412919" y="0"/>
            <a:ext cx="8475493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55341" y="1379744"/>
            <a:ext cx="4084799" cy="2517934"/>
            <a:chOff x="1418777" y="2653231"/>
            <a:chExt cx="4084799" cy="251793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443886" y="2653231"/>
              <a:ext cx="2710678" cy="251793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418777" y="4529237"/>
              <a:ext cx="1060463" cy="60529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141759" y="2674961"/>
              <a:ext cx="361817" cy="227326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135884" y="1628800"/>
            <a:ext cx="2304256" cy="4595322"/>
            <a:chOff x="-75917" y="1609842"/>
            <a:chExt cx="2304256" cy="4595322"/>
          </a:xfrm>
          <a:effectLst/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-75917" y="3986106"/>
              <a:ext cx="1944216" cy="2219058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868299" y="3554058"/>
              <a:ext cx="99005" cy="422231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1652275" y="2682669"/>
              <a:ext cx="284382" cy="87139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652275" y="2113898"/>
              <a:ext cx="120605" cy="568772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772880" y="1609842"/>
              <a:ext cx="455459" cy="504056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triangl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 flipV="1">
            <a:off x="2191668" y="3255750"/>
            <a:ext cx="163673" cy="17325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1161132" y="123280"/>
            <a:ext cx="8229600" cy="9144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Thomson </a:t>
            </a:r>
            <a:r>
              <a:rPr lang="it-IT" sz="3200" dirty="0" err="1" smtClean="0">
                <a:solidFill>
                  <a:schemeClr val="bg1"/>
                </a:solidFill>
              </a:rPr>
              <a:t>Scattering</a:t>
            </a:r>
            <a:r>
              <a:rPr lang="it-IT" sz="3200" dirty="0" smtClean="0">
                <a:solidFill>
                  <a:schemeClr val="bg1"/>
                </a:solidFill>
              </a:rPr>
              <a:t> Line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8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29408" y="-99392"/>
            <a:ext cx="8229600" cy="914400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2F2F2"/>
                </a:solidFill>
              </a:rPr>
              <a:t>Thomson </a:t>
            </a:r>
            <a:r>
              <a:rPr lang="it-IT" sz="3200" b="1" dirty="0" err="1" smtClean="0">
                <a:solidFill>
                  <a:srgbClr val="F2F2F2"/>
                </a:solidFill>
              </a:rPr>
              <a:t>Scattering</a:t>
            </a:r>
            <a:r>
              <a:rPr lang="it-IT" sz="3200" b="1" dirty="0" smtClean="0">
                <a:solidFill>
                  <a:srgbClr val="F2F2F2"/>
                </a:solidFill>
              </a:rPr>
              <a:t> Line</a:t>
            </a:r>
            <a:endParaRPr lang="it-IT" sz="3200" b="1" dirty="0">
              <a:solidFill>
                <a:srgbClr val="F2F2F2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0" y="132408"/>
            <a:ext cx="4747074" cy="63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764704"/>
            <a:ext cx="8028384" cy="60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0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1822" y="204475"/>
            <a:ext cx="8642350" cy="8482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Accelerator Division Main Projects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5889" y="1064716"/>
            <a:ext cx="7721599" cy="61087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DA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solidFill>
                  <a:srgbClr val="FFFFFF"/>
                </a:solidFill>
              </a:rPr>
              <a:t>NE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SPARC-LAB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050" dirty="0" smtClean="0">
              <a:solidFill>
                <a:srgbClr val="FFFFFF"/>
              </a:solidFill>
            </a:endParaRPr>
          </a:p>
          <a:p>
            <a:r>
              <a:rPr lang="en-US" sz="2800" dirty="0" err="1" smtClean="0">
                <a:solidFill>
                  <a:srgbClr val="FFFFFF"/>
                </a:solidFill>
                <a:cs typeface="Symbol" charset="2"/>
              </a:rPr>
              <a:t>SuperB</a:t>
            </a:r>
            <a:r>
              <a:rPr lang="en-US" sz="2800" dirty="0" smtClean="0">
                <a:solidFill>
                  <a:srgbClr val="FFFFFF"/>
                </a:solidFill>
              </a:rPr>
              <a:t>	proposal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IRIDE		proposal</a:t>
            </a:r>
          </a:p>
          <a:p>
            <a:endParaRPr lang="en-US" sz="105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ELI-NP (Romania) / STAR (Cosenza)</a:t>
            </a: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Collaborations: LC/CLIC, HL-LHC, TLEP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FP7 European projects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1469876"/>
            <a:ext cx="4572000" cy="163121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FEL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Plasma acceleration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Thomson Scattering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FLAME</a:t>
            </a:r>
          </a:p>
          <a:p>
            <a:pPr lvl="1"/>
            <a:r>
              <a:rPr lang="en-US" sz="2000" dirty="0" err="1" smtClean="0">
                <a:solidFill>
                  <a:srgbClr val="FFFF00"/>
                </a:solidFill>
              </a:rPr>
              <a:t>TeraHertz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55976" y="1556792"/>
            <a:ext cx="4824536" cy="172819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ELI-NP proposal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INFN – CNRS – STFC – ALBA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+European High Tech firms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32089"/>
            <a:ext cx="3848099" cy="5437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02" y="3428999"/>
            <a:ext cx="4788793" cy="2997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8" y="59479"/>
            <a:ext cx="8648700" cy="1281289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87824" y="6381328"/>
            <a:ext cx="7776864" cy="504056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7315200" y="1407840"/>
            <a:ext cx="457200" cy="1588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91400" y="872852"/>
            <a:ext cx="457200" cy="1588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700851856"/>
              </p:ext>
            </p:extLst>
          </p:nvPr>
        </p:nvGraphicFramePr>
        <p:xfrm>
          <a:off x="-684584" y="54868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tangolo 3"/>
          <p:cNvSpPr/>
          <p:nvPr/>
        </p:nvSpPr>
        <p:spPr>
          <a:xfrm>
            <a:off x="4211960" y="5229200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Demonstrated accelerating Gradients up to 3 orders of magnitudes beyond presently used RF technologies.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" y="4108344"/>
            <a:ext cx="3957995" cy="234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22202" y="188640"/>
            <a:ext cx="126939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9"/>
                </a:solidFill>
              </a:rPr>
              <a:t>Self-</a:t>
            </a:r>
          </a:p>
          <a:p>
            <a:pPr algn="ctr"/>
            <a:r>
              <a:rPr lang="en-US" sz="2400" dirty="0" smtClean="0">
                <a:solidFill>
                  <a:srgbClr val="000099"/>
                </a:solidFill>
              </a:rPr>
              <a:t>injection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2202" y="1179240"/>
            <a:ext cx="126939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External</a:t>
            </a:r>
          </a:p>
          <a:p>
            <a:r>
              <a:rPr lang="en-US" sz="2400" dirty="0" smtClean="0">
                <a:solidFill>
                  <a:srgbClr val="000099"/>
                </a:solidFill>
              </a:rPr>
              <a:t>injection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754" r="7949"/>
          <a:stretch/>
        </p:blipFill>
        <p:spPr>
          <a:xfrm>
            <a:off x="-35860" y="907216"/>
            <a:ext cx="9179860" cy="602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4" y="44624"/>
            <a:ext cx="3731528" cy="237626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733800" y="76200"/>
            <a:ext cx="5336390" cy="681196"/>
          </a:xfrm>
          <a:prstGeom prst="rect">
            <a:avLst/>
          </a:prstGeom>
          <a:solidFill>
            <a:srgbClr val="0000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FLAME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: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Frascati </a:t>
            </a:r>
            <a:r>
              <a:rPr lang="it-IT" sz="2400" b="1" dirty="0">
                <a:solidFill>
                  <a:srgbClr val="FFFF00"/>
                </a:solidFill>
                <a:latin typeface="+mn-lt"/>
              </a:rPr>
              <a:t>Laser for Acceleration </a:t>
            </a:r>
            <a:endParaRPr lang="it-IT" sz="2400" b="1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and     </a:t>
            </a:r>
            <a:r>
              <a:rPr lang="it-IT" sz="2400" b="1" dirty="0" err="1" smtClean="0">
                <a:solidFill>
                  <a:srgbClr val="FFFF00"/>
                </a:solidFill>
                <a:latin typeface="+mn-lt"/>
              </a:rPr>
              <a:t>Multidisciplinary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+mn-lt"/>
              </a:rPr>
              <a:t>Experiments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043608" y="4797152"/>
            <a:ext cx="7924800" cy="1815882"/>
          </a:xfrm>
          <a:prstGeom prst="rect">
            <a:avLst/>
          </a:prstGeom>
          <a:solidFill>
            <a:srgbClr val="0000CC"/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charset="0"/>
              </a:rPr>
              <a:t>FLAME Laser, gas-jet target, beam transport fully commissioned in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2012.</a:t>
            </a:r>
          </a:p>
          <a:p>
            <a:pPr>
              <a:defRPr/>
            </a:pP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-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250 TW </a:t>
            </a:r>
            <a:r>
              <a:rPr lang="en-US" sz="2800" dirty="0">
                <a:solidFill>
                  <a:srgbClr val="FFFF00"/>
                </a:solidFill>
                <a:ea typeface="ＭＳ Ｐゴシック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0"/>
              </a:rPr>
              <a:t>achieved.</a:t>
            </a:r>
          </a:p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charset="0"/>
              </a:rPr>
              <a:t>-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0"/>
              </a:rPr>
              <a:t>Be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am focused into gas cell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0"/>
              </a:rPr>
              <a:t>for plasma acceleration.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3268" t="57792" r="34145" b="4360"/>
          <a:stretch>
            <a:fillRect/>
          </a:stretch>
        </p:blipFill>
        <p:spPr>
          <a:xfrm>
            <a:off x="1979712" y="2204864"/>
            <a:ext cx="5631503" cy="2552948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4960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8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" y="-27384"/>
            <a:ext cx="9182713" cy="63500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6350"/>
            <a:ext cx="9855200" cy="6845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07418"/>
            <a:ext cx="5753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8640"/>
            <a:ext cx="18794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6661" y="116632"/>
            <a:ext cx="1881843" cy="152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64646"/>
              </p:ext>
            </p:extLst>
          </p:nvPr>
        </p:nvGraphicFramePr>
        <p:xfrm>
          <a:off x="91728" y="1844824"/>
          <a:ext cx="1527944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3972"/>
                <a:gridCol w="763972"/>
              </a:tblGrid>
              <a:tr h="269749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E (</a:t>
                      </a:r>
                      <a:r>
                        <a:rPr lang="en-US" dirty="0" err="1" smtClean="0"/>
                        <a:t>MeV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1.01 (0.03)</a:t>
                      </a:r>
                      <a:endParaRPr lang="en-US" dirty="0"/>
                    </a:p>
                  </a:txBody>
                  <a:tcPr/>
                </a:tc>
              </a:tr>
              <a:tr h="269749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l-GR" dirty="0" smtClean="0">
                          <a:latin typeface="Calibri"/>
                        </a:rPr>
                        <a:t>λ</a:t>
                      </a:r>
                      <a:r>
                        <a:rPr lang="it-IT" dirty="0" smtClean="0">
                          <a:latin typeface="Calibri"/>
                        </a:rPr>
                        <a:t> (</a:t>
                      </a:r>
                      <a:r>
                        <a:rPr lang="it-IT" dirty="0" err="1" smtClean="0">
                          <a:latin typeface="Calibri"/>
                        </a:rPr>
                        <a:t>nm</a:t>
                      </a:r>
                      <a:r>
                        <a:rPr lang="it-IT" dirty="0" smtClean="0">
                          <a:latin typeface="Calibri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20.7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1.7)</a:t>
                      </a:r>
                      <a:endParaRPr lang="en-US" dirty="0"/>
                    </a:p>
                  </a:txBody>
                  <a:tcPr/>
                </a:tc>
              </a:tr>
              <a:tr h="269749">
                <a:tc>
                  <a:txBody>
                    <a:bodyPr/>
                    <a:lstStyle/>
                    <a:p>
                      <a:r>
                        <a:rPr lang="it-IT" dirty="0" smtClean="0"/>
                        <a:t> </a:t>
                      </a:r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th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MeV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1.07 (0.09)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181083"/>
              </p:ext>
            </p:extLst>
          </p:nvPr>
        </p:nvGraphicFramePr>
        <p:xfrm>
          <a:off x="7308304" y="1844824"/>
          <a:ext cx="1763688" cy="25922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1844"/>
                <a:gridCol w="881844"/>
              </a:tblGrid>
              <a:tr h="1200133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E (</a:t>
                      </a:r>
                      <a:r>
                        <a:rPr lang="en-US" dirty="0" err="1" smtClean="0"/>
                        <a:t>MeV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1.14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0.06)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l-GR" dirty="0" smtClean="0">
                          <a:latin typeface="Calibri"/>
                        </a:rPr>
                        <a:t>λ</a:t>
                      </a:r>
                      <a:r>
                        <a:rPr lang="it-IT" dirty="0" smtClean="0">
                          <a:latin typeface="Calibri"/>
                        </a:rPr>
                        <a:t> (</a:t>
                      </a:r>
                      <a:r>
                        <a:rPr lang="it-IT" dirty="0" err="1" smtClean="0">
                          <a:latin typeface="Calibri"/>
                        </a:rPr>
                        <a:t>nm</a:t>
                      </a:r>
                      <a:r>
                        <a:rPr lang="it-IT" dirty="0" smtClean="0">
                          <a:latin typeface="Calibri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6077">
                <a:tc>
                  <a:txBody>
                    <a:bodyPr/>
                    <a:lstStyle/>
                    <a:p>
                      <a:r>
                        <a:rPr lang="el-GR" dirty="0" smtClean="0"/>
                        <a:t>Δ</a:t>
                      </a:r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th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MeV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1.35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0.14)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2F2F2"/>
                </a:solidFill>
              </a:rPr>
              <a:t>F. Villa</a:t>
            </a:r>
            <a:endParaRPr lang="en-US">
              <a:solidFill>
                <a:srgbClr val="F2F2F2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123728" y="-531440"/>
            <a:ext cx="4536504" cy="263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2F2F2"/>
                </a:solidFill>
              </a:rPr>
              <a:t>Two color FEL experiment</a:t>
            </a:r>
            <a:endParaRPr lang="en-US" sz="3600" dirty="0">
              <a:solidFill>
                <a:srgbClr val="F2F2F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299695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Tunability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923928" y="3573016"/>
            <a:ext cx="165618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3"/>
          <p:cNvSpPr txBox="1">
            <a:spLocks/>
          </p:cNvSpPr>
          <p:nvPr/>
        </p:nvSpPr>
        <p:spPr>
          <a:xfrm>
            <a:off x="-252536" y="6237312"/>
            <a:ext cx="9793088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BTML 2013				      	                  	 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7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2782" y="438649"/>
            <a:ext cx="1905344" cy="652387"/>
          </a:xfrm>
        </p:spPr>
        <p:txBody>
          <a:bodyPr>
            <a:noAutofit/>
          </a:bodyPr>
          <a:lstStyle/>
          <a:p>
            <a:r>
              <a:rPr lang="it-IT" sz="4000" i="1" dirty="0">
                <a:solidFill>
                  <a:srgbClr val="FFFFFF"/>
                </a:solidFill>
              </a:rPr>
              <a:t>Layout</a:t>
            </a:r>
            <a:endParaRPr lang="en-US" sz="4000" i="1" dirty="0">
              <a:solidFill>
                <a:srgbClr val="FFFFFF"/>
              </a:solidFill>
            </a:endParaRPr>
          </a:p>
        </p:txBody>
      </p:sp>
      <p:grpSp>
        <p:nvGrpSpPr>
          <p:cNvPr id="3" name="Gruppo 9"/>
          <p:cNvGrpSpPr/>
          <p:nvPr/>
        </p:nvGrpSpPr>
        <p:grpSpPr>
          <a:xfrm>
            <a:off x="152400" y="1140864"/>
            <a:ext cx="5105400" cy="4988089"/>
            <a:chOff x="2565550" y="941799"/>
            <a:chExt cx="6228184" cy="529679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550" y="941799"/>
              <a:ext cx="6228184" cy="52967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5796133" y="2924945"/>
              <a:ext cx="864094" cy="35950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3930" eaLnBrk="1" hangingPunct="1">
                <a:spcBef>
                  <a:spcPct val="50000"/>
                </a:spcBef>
              </a:pPr>
              <a:r>
                <a:rPr lang="en-US" sz="800" b="1" dirty="0">
                  <a:solidFill>
                    <a:srgbClr val="000000"/>
                  </a:solidFill>
                </a:rPr>
                <a:t>LER Spin Rotators</a:t>
              </a:r>
              <a:endParaRPr lang="ru-RU" sz="8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Connettore 2 10"/>
            <p:cNvCxnSpPr/>
            <p:nvPr/>
          </p:nvCxnSpPr>
          <p:spPr>
            <a:xfrm flipH="1" flipV="1">
              <a:off x="5957900" y="2204864"/>
              <a:ext cx="198276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V="1">
              <a:off x="6660232" y="2780928"/>
              <a:ext cx="720080" cy="4314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4932042" y="4911552"/>
              <a:ext cx="1152127" cy="42487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3930"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</a:rPr>
                <a:t>Injection &amp; RF section</a:t>
              </a:r>
              <a:endParaRPr lang="ru-RU" sz="10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 flipV="1">
              <a:off x="5652120" y="4509120"/>
              <a:ext cx="72008" cy="4024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V="1">
              <a:off x="5652121" y="4710335"/>
              <a:ext cx="792089" cy="2012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6589042" y="1540594"/>
              <a:ext cx="503238" cy="3268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3930"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rgbClr val="FF0000"/>
                  </a:solidFill>
                </a:rPr>
                <a:t>IP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3275089" y="3829247"/>
              <a:ext cx="863924" cy="26145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3930" eaLnBrk="1" hangingPunct="1"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</a:rPr>
                <a:t>FEL Hall</a:t>
              </a:r>
              <a:endParaRPr lang="ru-RU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6200231" y="5589011"/>
              <a:ext cx="1520551" cy="55560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3930" eaLnBrk="1" hangingPunct="1">
                <a:spcBef>
                  <a:spcPct val="50000"/>
                </a:spcBef>
              </a:pPr>
              <a:r>
                <a:rPr lang="it-IT" sz="1400" b="1" dirty="0" err="1">
                  <a:solidFill>
                    <a:prstClr val="white"/>
                  </a:solidFill>
                </a:rPr>
                <a:t>Linac</a:t>
              </a:r>
              <a:r>
                <a:rPr lang="it-IT" sz="1400" b="1" dirty="0">
                  <a:solidFill>
                    <a:prstClr val="white"/>
                  </a:solidFill>
                </a:rPr>
                <a:t> </a:t>
              </a:r>
              <a:r>
                <a:rPr lang="it-IT" sz="1400" b="1" dirty="0" err="1">
                  <a:solidFill>
                    <a:prstClr val="white"/>
                  </a:solidFill>
                </a:rPr>
                <a:t>complex</a:t>
              </a:r>
              <a:endParaRPr lang="ru-RU" sz="14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Connettore 2 13"/>
          <p:cNvCxnSpPr/>
          <p:nvPr/>
        </p:nvCxnSpPr>
        <p:spPr>
          <a:xfrm flipH="1" flipV="1">
            <a:off x="2124496" y="3152704"/>
            <a:ext cx="863923" cy="48931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686054" y="2008190"/>
            <a:ext cx="1520553" cy="3692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392" tIns="45697" rIns="91392" bIns="4569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30" eaLnBrk="1" hangingPunct="1">
              <a:spcBef>
                <a:spcPct val="50000"/>
              </a:spcBef>
            </a:pPr>
            <a:r>
              <a:rPr lang="it-IT" b="1" dirty="0" err="1">
                <a:solidFill>
                  <a:prstClr val="white"/>
                </a:solidFill>
              </a:rPr>
              <a:t>Main</a:t>
            </a:r>
            <a:r>
              <a:rPr lang="it-IT" b="1" dirty="0">
                <a:solidFill>
                  <a:prstClr val="white"/>
                </a:solidFill>
              </a:rPr>
              <a:t> Rings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20290" y="-76200"/>
            <a:ext cx="7392071" cy="531264"/>
          </a:xfrm>
          <a:prstGeom prst="rect">
            <a:avLst/>
          </a:prstGeom>
        </p:spPr>
        <p:txBody>
          <a:bodyPr vert="horz" lIns="0" tIns="45699" rIns="0" bIns="0" anchor="b">
            <a:normAutofit fontScale="5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71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FFFFFF"/>
                </a:solidFill>
              </a:rPr>
              <a:t>SuperB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sz="5100" dirty="0">
                <a:solidFill>
                  <a:srgbClr val="FFFFFF"/>
                </a:solidFill>
              </a:rPr>
              <a:t>@ Tor Vergata </a:t>
            </a:r>
            <a:r>
              <a:rPr lang="it-IT" sz="5100" dirty="0" err="1">
                <a:solidFill>
                  <a:srgbClr val="FFFFFF"/>
                </a:solidFill>
              </a:rPr>
              <a:t>University</a:t>
            </a:r>
            <a:r>
              <a:rPr lang="it-IT" sz="5100" dirty="0">
                <a:solidFill>
                  <a:srgbClr val="FFFFFF"/>
                </a:solidFill>
              </a:rPr>
              <a:t> campus 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20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219028"/>
              </p:ext>
            </p:extLst>
          </p:nvPr>
        </p:nvGraphicFramePr>
        <p:xfrm>
          <a:off x="5410200" y="1521864"/>
          <a:ext cx="3657600" cy="43433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5770"/>
                <a:gridCol w="1063749"/>
                <a:gridCol w="1078081"/>
              </a:tblGrid>
              <a:tr h="29052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kern="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kern="8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SuperB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19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 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HER (e</a:t>
                      </a:r>
                      <a:r>
                        <a:rPr lang="en-GB" sz="1000" b="1" kern="800" baseline="30000" dirty="0">
                          <a:effectLst/>
                          <a:latin typeface="+mj-lt"/>
                        </a:rPr>
                        <a:t>+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LER (e</a:t>
                      </a:r>
                      <a:r>
                        <a:rPr lang="en-GB" sz="1000" b="1" kern="800" baseline="30000" dirty="0">
                          <a:effectLst/>
                          <a:latin typeface="+mj-lt"/>
                        </a:rPr>
                        <a:t>-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Luminosity (cm</a:t>
                      </a:r>
                      <a:r>
                        <a:rPr lang="en-GB" sz="11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-2</a:t>
                      </a:r>
                      <a:r>
                        <a:rPr lang="en-GB" sz="11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GB" sz="11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GB" sz="11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1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lang="en-GB" sz="11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C (m)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1200 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E (</a:t>
                      </a:r>
                      <a:r>
                        <a:rPr lang="en-GB" sz="1000" b="1" kern="800" dirty="0" err="1">
                          <a:effectLst/>
                          <a:latin typeface="+mj-lt"/>
                        </a:rPr>
                        <a:t>GeV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6.7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4.18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Crossing angle (</a:t>
                      </a:r>
                      <a:r>
                        <a:rPr lang="en-GB" sz="1000" b="1" kern="800" dirty="0" err="1">
                          <a:effectLst/>
                          <a:latin typeface="+mj-lt"/>
                        </a:rPr>
                        <a:t>mrad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60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 err="1">
                          <a:effectLst/>
                          <a:latin typeface="+mj-lt"/>
                        </a:rPr>
                        <a:t>Piwinski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 angle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20.8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16.9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I (mA)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1900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2440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lang="en-GB" sz="1000" b="1" kern="800" baseline="-25000" dirty="0">
                          <a:effectLst/>
                          <a:latin typeface="+mj-lt"/>
                        </a:rPr>
                        <a:t>x/y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 (nm/pm) (with IBS)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2/5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2.5/6.2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IP </a:t>
                      </a:r>
                      <a:r>
                        <a:rPr lang="en-GB" sz="1000" b="1" kern="800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000" b="1" kern="800" baseline="-25000" dirty="0" err="1">
                          <a:effectLst/>
                          <a:latin typeface="+mj-lt"/>
                        </a:rPr>
                        <a:t>x</a:t>
                      </a:r>
                      <a:r>
                        <a:rPr lang="en-GB" sz="1000" b="1" kern="800" baseline="-25000" dirty="0">
                          <a:effectLst/>
                          <a:latin typeface="+mj-lt"/>
                        </a:rPr>
                        <a:t>/y 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(mm/nm)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7.2/36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8.9/36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000" b="1" kern="800" baseline="-25000" dirty="0" err="1">
                          <a:effectLst/>
                          <a:latin typeface="+mj-lt"/>
                        </a:rPr>
                        <a:t>l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 (mm)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5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5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N. bunches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978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Part/bunch (</a:t>
                      </a:r>
                      <a:r>
                        <a:rPr lang="en-GB" sz="1000" b="1" dirty="0">
                          <a:effectLst/>
                          <a:latin typeface="+mj-lt"/>
                        </a:rPr>
                        <a:t>x10</a:t>
                      </a:r>
                      <a:r>
                        <a:rPr lang="en-GB" sz="1000" b="1" baseline="30000" dirty="0">
                          <a:effectLst/>
                          <a:latin typeface="+mj-lt"/>
                        </a:rPr>
                        <a:t>10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000" b="1">
                          <a:effectLst/>
                          <a:latin typeface="+mj-lt"/>
                        </a:rPr>
                        <a:t>5.1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000" b="1" dirty="0">
                          <a:effectLst/>
                          <a:latin typeface="+mj-lt"/>
                        </a:rPr>
                        <a:t>6.6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000" b="1" kern="800" baseline="-25000" dirty="0" err="1">
                          <a:effectLst/>
                          <a:latin typeface="+mj-lt"/>
                        </a:rPr>
                        <a:t>E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/E (</a:t>
                      </a:r>
                      <a:r>
                        <a:rPr lang="en-GB" sz="1000" b="1" dirty="0">
                          <a:effectLst/>
                          <a:latin typeface="+mj-lt"/>
                        </a:rPr>
                        <a:t>x10</a:t>
                      </a:r>
                      <a:r>
                        <a:rPr lang="en-GB" sz="1000" b="1" baseline="30000" dirty="0">
                          <a:effectLst/>
                          <a:latin typeface="+mj-lt"/>
                        </a:rPr>
                        <a:t>-4</a:t>
                      </a:r>
                      <a:r>
                        <a:rPr lang="en-GB" sz="10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000" b="1" kern="800" dirty="0">
                          <a:effectLst/>
                          <a:latin typeface="+mj-lt"/>
                        </a:rPr>
                        <a:t>6.4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000" b="1" kern="800" dirty="0">
                          <a:effectLst/>
                          <a:latin typeface="+mj-lt"/>
                        </a:rPr>
                        <a:t>7.3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bb tune shift (x/y)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0.0026/0.107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0.004/0.107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Beam losses (MeV)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2.1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0.86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Total beam lifetime (s)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254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269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Polarization (%)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j-lt"/>
                        </a:rPr>
                        <a:t>0</a:t>
                      </a:r>
                      <a:endParaRPr lang="en-US" sz="10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 smtClean="0">
                          <a:effectLst/>
                          <a:latin typeface="+mj-lt"/>
                        </a:rPr>
                        <a:t>70-80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RF (MHz)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j-lt"/>
                        </a:rPr>
                        <a:t>476</a:t>
                      </a:r>
                      <a:endParaRPr lang="en-US" sz="10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8220" marR="4822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638800" y="912264"/>
            <a:ext cx="3034087" cy="557334"/>
          </a:xfrm>
          <a:prstGeom prst="rect">
            <a:avLst/>
          </a:prstGeom>
        </p:spPr>
        <p:txBody>
          <a:bodyPr wrap="none" lIns="64264" tIns="32132" rIns="64264" bIns="32132">
            <a:spAutoFit/>
          </a:bodyPr>
          <a:lstStyle/>
          <a:p>
            <a:r>
              <a:rPr lang="it-IT" sz="3200" i="1" dirty="0" err="1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Main</a:t>
            </a:r>
            <a:r>
              <a:rPr lang="it-IT" sz="3200" i="1" dirty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 </a:t>
            </a:r>
            <a:r>
              <a:rPr lang="it-IT" sz="3200" i="1" dirty="0" err="1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parameters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8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-177800"/>
            <a:ext cx="10323274" cy="723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2204864"/>
            <a:ext cx="2088232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"/>
                <a:cs typeface="Times"/>
              </a:rPr>
              <a:t>I R I D E</a:t>
            </a:r>
            <a:endParaRPr lang="en-US" sz="4000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628800" y="45517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     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865710"/>
            <a:ext cx="7844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Thanks for your attention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259632" y="6309320"/>
            <a:ext cx="7776864" cy="504056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122863" y="1293813"/>
            <a:ext cx="3494087" cy="22701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514850" y="3563938"/>
            <a:ext cx="9715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DAFNE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8256588" y="3509963"/>
            <a:ext cx="882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LINAC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6686550" y="3773488"/>
            <a:ext cx="628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BTF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3881438" y="1263650"/>
            <a:ext cx="1381125" cy="3365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FFFF00"/>
                </a:solidFill>
              </a:rPr>
              <a:t>DAFNE-light</a:t>
            </a: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27584" y="4797152"/>
            <a:ext cx="6109365" cy="646331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The DA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NE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sym typeface="Symbol" pitchFamily="36" charset="2"/>
              </a:rPr>
              <a:t>-Factory complex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7924800" y="2687638"/>
            <a:ext cx="773113" cy="8223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7415" idx="0"/>
          </p:cNvCxnSpPr>
          <p:nvPr/>
        </p:nvCxnSpPr>
        <p:spPr>
          <a:xfrm flipV="1">
            <a:off x="7000875" y="2798763"/>
            <a:ext cx="314325" cy="9747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683125" y="1600200"/>
            <a:ext cx="1662113" cy="42227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7413" idx="0"/>
          </p:cNvCxnSpPr>
          <p:nvPr/>
        </p:nvCxnSpPr>
        <p:spPr>
          <a:xfrm flipV="1">
            <a:off x="5000625" y="2581275"/>
            <a:ext cx="1838325" cy="98266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352800" y="3429000"/>
            <a:ext cx="6858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t="9792"/>
          <a:stretch>
            <a:fillRect/>
          </a:stretch>
        </p:blipFill>
        <p:spPr bwMode="auto">
          <a:xfrm>
            <a:off x="3989388" y="620688"/>
            <a:ext cx="5154612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5"/>
          <p:cNvSpPr>
            <a:spLocks noChangeShapeType="1"/>
          </p:cNvSpPr>
          <p:nvPr/>
        </p:nvSpPr>
        <p:spPr bwMode="auto">
          <a:xfrm flipH="1">
            <a:off x="4800600" y="4724400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 flipH="1">
            <a:off x="4724400" y="4724400"/>
            <a:ext cx="990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>
            <a:off x="2922588" y="4419600"/>
            <a:ext cx="2030412" cy="585787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0" y="2244592"/>
            <a:ext cx="4038600" cy="1200329"/>
          </a:xfrm>
          <a:prstGeom prst="rect">
            <a:avLst/>
          </a:prstGeom>
          <a:solidFill>
            <a:srgbClr val="FEFFEA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/>
            <a:r>
              <a:rPr lang="en-GB" b="1" dirty="0">
                <a:solidFill>
                  <a:srgbClr val="0000FF"/>
                </a:solidFill>
              </a:rPr>
              <a:t>Abundant production of </a:t>
            </a:r>
            <a:r>
              <a:rPr lang="en-GB" b="1" dirty="0">
                <a:solidFill>
                  <a:srgbClr val="0000FF"/>
                </a:solidFill>
                <a:latin typeface="Symbol" pitchFamily="36" charset="2"/>
              </a:rPr>
              <a:t>F</a:t>
            </a:r>
            <a:r>
              <a:rPr lang="en-GB" b="1" dirty="0">
                <a:solidFill>
                  <a:srgbClr val="0000FF"/>
                </a:solidFill>
              </a:rPr>
              <a:t> particles coming from the annihilation of electrons and positrons at the energy of the </a:t>
            </a:r>
            <a:r>
              <a:rPr lang="en-GB" b="1" dirty="0">
                <a:solidFill>
                  <a:srgbClr val="0000FF"/>
                </a:solidFill>
                <a:latin typeface="Symbol" pitchFamily="36" charset="2"/>
              </a:rPr>
              <a:t>F</a:t>
            </a:r>
            <a:r>
              <a:rPr lang="en-GB" b="1" dirty="0">
                <a:solidFill>
                  <a:srgbClr val="0000FF"/>
                </a:solidFill>
              </a:rPr>
              <a:t>- resonance. 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8388424" y="4365104"/>
            <a:ext cx="6508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BTF</a:t>
            </a:r>
          </a:p>
        </p:txBody>
      </p:sp>
      <p:sp>
        <p:nvSpPr>
          <p:cNvPr id="290827" name="Text Box 11"/>
          <p:cNvSpPr txBox="1">
            <a:spLocks noChangeArrowheads="1"/>
          </p:cNvSpPr>
          <p:nvPr/>
        </p:nvSpPr>
        <p:spPr bwMode="auto">
          <a:xfrm>
            <a:off x="3429000" y="5257800"/>
            <a:ext cx="1631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X-ray   900 - 3000 </a:t>
            </a:r>
            <a:r>
              <a:rPr lang="en-US" sz="1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eV</a:t>
            </a:r>
            <a:endParaRPr lang="en-US" sz="1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0828" name="Text Box 12"/>
          <p:cNvSpPr txBox="1">
            <a:spLocks noChangeArrowheads="1"/>
          </p:cNvSpPr>
          <p:nvPr/>
        </p:nvSpPr>
        <p:spPr bwMode="auto">
          <a:xfrm>
            <a:off x="3505200" y="5715000"/>
            <a:ext cx="16510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IR    1.24 </a:t>
            </a:r>
            <a:r>
              <a:rPr lang="en-US" sz="1200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meV</a:t>
            </a:r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 - 1.24 </a:t>
            </a:r>
            <a:r>
              <a:rPr lang="en-US" sz="1200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eV</a:t>
            </a:r>
            <a:endParaRPr lang="en-US" sz="1200" i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3657600" y="4953000"/>
            <a:ext cx="10731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rgbClr val="C231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UV   2 - 10 eV</a:t>
            </a:r>
          </a:p>
        </p:txBody>
      </p:sp>
      <p:sp>
        <p:nvSpPr>
          <p:cNvPr id="16395" name="Text Box 29"/>
          <p:cNvSpPr txBox="1">
            <a:spLocks noChangeArrowheads="1"/>
          </p:cNvSpPr>
          <p:nvPr/>
        </p:nvSpPr>
        <p:spPr bwMode="auto">
          <a:xfrm rot="-516140">
            <a:off x="5768975" y="4216400"/>
            <a:ext cx="798513" cy="352425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l-GR" sz="1600" b="1">
              <a:solidFill>
                <a:srgbClr val="FF0000"/>
              </a:solidFill>
              <a:latin typeface="Constantia" pitchFamily="36" charset="0"/>
              <a:ea typeface="Times New Roman" pitchFamily="36" charset="0"/>
              <a:cs typeface="Times New Roman" pitchFamily="36" charset="0"/>
            </a:endParaRPr>
          </a:p>
        </p:txBody>
      </p:sp>
      <p:sp>
        <p:nvSpPr>
          <p:cNvPr id="16396" name="CasellaDiTesto 1"/>
          <p:cNvSpPr txBox="1">
            <a:spLocks noChangeArrowheads="1"/>
          </p:cNvSpPr>
          <p:nvPr/>
        </p:nvSpPr>
        <p:spPr bwMode="auto">
          <a:xfrm>
            <a:off x="0" y="1295400"/>
            <a:ext cx="3572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 </a:t>
            </a:r>
            <a:r>
              <a:rPr lang="en-US" sz="2800" dirty="0" err="1">
                <a:solidFill>
                  <a:srgbClr val="FFFF00"/>
                </a:solidFill>
                <a:sym typeface="Symbol" pitchFamily="36" charset="2"/>
              </a:rPr>
              <a:t></a:t>
            </a:r>
            <a:r>
              <a:rPr lang="en-US" sz="2800" dirty="0">
                <a:solidFill>
                  <a:srgbClr val="FFFF00"/>
                </a:solidFill>
                <a:sym typeface="Symbol" pitchFamily="36" charset="2"/>
              </a:rPr>
              <a:t>-Factory complex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397" name="Text Box 8"/>
          <p:cNvSpPr txBox="1">
            <a:spLocks noChangeArrowheads="1"/>
          </p:cNvSpPr>
          <p:nvPr/>
        </p:nvSpPr>
        <p:spPr bwMode="auto">
          <a:xfrm>
            <a:off x="467544" y="3933056"/>
            <a:ext cx="207926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Synchrotron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Radiation Lines</a:t>
            </a:r>
            <a:endParaRPr lang="en-GB" sz="2400" dirty="0">
              <a:solidFill>
                <a:srgbClr val="FFFF00"/>
              </a:solidFill>
            </a:endParaRPr>
          </a:p>
          <a:p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435114"/>
            <a:ext cx="17864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Calibri" pitchFamily="36" charset="0"/>
              </a:rPr>
              <a:t>DA</a:t>
            </a:r>
            <a:r>
              <a:rPr lang="en-US" sz="4000" b="1" dirty="0" smtClean="0">
                <a:solidFill>
                  <a:srgbClr val="FFFFFF"/>
                </a:solidFill>
                <a:latin typeface="Symbol" pitchFamily="36" charset="2"/>
                <a:ea typeface="Symbol" pitchFamily="36" charset="2"/>
                <a:cs typeface="Symbol" pitchFamily="36" charset="2"/>
              </a:rPr>
              <a:t>F</a:t>
            </a:r>
            <a:r>
              <a:rPr lang="en-US" sz="4000" b="1" dirty="0" smtClean="0">
                <a:solidFill>
                  <a:srgbClr val="FFFFFF"/>
                </a:solidFill>
                <a:latin typeface="Calibri" pitchFamily="36" charset="0"/>
              </a:rPr>
              <a:t>NE</a:t>
            </a:r>
            <a:endParaRPr lang="en-US" sz="4000" b="1" dirty="0">
              <a:solidFill>
                <a:srgbClr val="FFFFFF"/>
              </a:solidFill>
              <a:latin typeface="Calibri" pitchFamily="3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445224"/>
            <a:ext cx="2337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KLOE Experiment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2555776" y="5733257"/>
            <a:ext cx="3456384" cy="72008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68560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0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21/07/09 Krakow - HEP 2009                                                       C.Biscari - "Accelerators R&amp;D"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0DDDE4-6A2B-4946-B53A-9DE61EA2AD53}" type="slidenum">
              <a:rPr lang="it-IT"/>
              <a:pPr/>
              <a:t>6</a:t>
            </a:fld>
            <a:endParaRPr lang="it-IT"/>
          </a:p>
        </p:txBody>
      </p:sp>
      <p:pic>
        <p:nvPicPr>
          <p:cNvPr id="722946" name="Picture 2" descr="DAFNE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63843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1454522" y="0"/>
            <a:ext cx="6861894" cy="8367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3600" b="1" dirty="0">
                <a:solidFill>
                  <a:srgbClr val="FFFFFF"/>
                </a:solidFill>
              </a:rPr>
              <a:t>DA</a:t>
            </a:r>
            <a:r>
              <a:rPr lang="it-IT" sz="3600" b="1" dirty="0">
                <a:solidFill>
                  <a:srgbClr val="FFFFFF"/>
                </a:solidFill>
                <a:latin typeface="Symbol" pitchFamily="-108" charset="2"/>
              </a:rPr>
              <a:t>F</a:t>
            </a:r>
            <a:r>
              <a:rPr lang="it-IT" sz="3600" b="1" dirty="0">
                <a:solidFill>
                  <a:srgbClr val="FFFFFF"/>
                </a:solidFill>
              </a:rPr>
              <a:t>NE </a:t>
            </a:r>
            <a:r>
              <a:rPr lang="it-IT" sz="3600" b="1" dirty="0" err="1">
                <a:solidFill>
                  <a:srgbClr val="FFFFFF"/>
                </a:solidFill>
              </a:rPr>
              <a:t>–</a:t>
            </a:r>
            <a:r>
              <a:rPr lang="it-IT" sz="3600" b="1" dirty="0">
                <a:solidFill>
                  <a:srgbClr val="FFFFFF"/>
                </a:solidFill>
              </a:rPr>
              <a:t> LNF - </a:t>
            </a:r>
            <a:r>
              <a:rPr lang="it-IT" sz="3600" b="1" dirty="0" smtClean="0">
                <a:solidFill>
                  <a:srgbClr val="FFFFFF"/>
                </a:solidFill>
              </a:rPr>
              <a:t>FRASCATI</a:t>
            </a:r>
            <a:endParaRPr lang="it-IT" sz="3600" b="1" dirty="0">
              <a:solidFill>
                <a:srgbClr val="FFFFFF"/>
              </a:solidFill>
            </a:endParaRPr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0" y="5942013"/>
            <a:ext cx="2185214" cy="92333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rgbClr val="FFFFFF"/>
                </a:solidFill>
              </a:rPr>
              <a:t>e+</a:t>
            </a:r>
            <a:r>
              <a:rPr lang="it-IT" b="1" dirty="0">
                <a:solidFill>
                  <a:srgbClr val="FFFFFF"/>
                </a:solidFill>
              </a:rPr>
              <a:t> e-</a:t>
            </a:r>
          </a:p>
          <a:p>
            <a:r>
              <a:rPr lang="it-IT" b="1" dirty="0">
                <a:solidFill>
                  <a:srgbClr val="FFFFFF"/>
                </a:solidFill>
              </a:rPr>
              <a:t>E = 0.51 </a:t>
            </a:r>
            <a:r>
              <a:rPr lang="it-IT" b="1" dirty="0" err="1">
                <a:solidFill>
                  <a:srgbClr val="FFFFFF"/>
                </a:solidFill>
              </a:rPr>
              <a:t>GeV</a:t>
            </a:r>
            <a:endParaRPr lang="it-IT" b="1" dirty="0">
              <a:solidFill>
                <a:srgbClr val="FFFFFF"/>
              </a:solidFill>
            </a:endParaRPr>
          </a:p>
          <a:p>
            <a:r>
              <a:rPr lang="it-IT" b="1" dirty="0">
                <a:solidFill>
                  <a:srgbClr val="FFFFFF"/>
                </a:solidFill>
              </a:rPr>
              <a:t>L = </a:t>
            </a:r>
            <a:r>
              <a:rPr lang="it-IT" b="1" dirty="0" smtClean="0">
                <a:solidFill>
                  <a:srgbClr val="FFFFFF"/>
                </a:solidFill>
              </a:rPr>
              <a:t>1.5 </a:t>
            </a:r>
            <a:r>
              <a:rPr lang="it-IT" b="1" dirty="0">
                <a:solidFill>
                  <a:srgbClr val="FFFFFF"/>
                </a:solidFill>
              </a:rPr>
              <a:t>10</a:t>
            </a:r>
            <a:r>
              <a:rPr lang="it-IT" b="1" baseline="30000" dirty="0">
                <a:solidFill>
                  <a:srgbClr val="FFFFFF"/>
                </a:solidFill>
              </a:rPr>
              <a:t>32</a:t>
            </a:r>
            <a:r>
              <a:rPr lang="it-IT" b="1" dirty="0">
                <a:solidFill>
                  <a:srgbClr val="FFFFFF"/>
                </a:solidFill>
              </a:rPr>
              <a:t> cm</a:t>
            </a:r>
            <a:r>
              <a:rPr lang="it-IT" b="1" baseline="30000" dirty="0">
                <a:solidFill>
                  <a:srgbClr val="FFFFFF"/>
                </a:solidFill>
              </a:rPr>
              <a:t>-2</a:t>
            </a:r>
            <a:r>
              <a:rPr lang="it-IT" b="1" dirty="0">
                <a:solidFill>
                  <a:srgbClr val="FFFFFF"/>
                </a:solidFill>
              </a:rPr>
              <a:t> sec</a:t>
            </a:r>
            <a:r>
              <a:rPr lang="it-IT" b="1" baseline="30000" dirty="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755576" y="6165304"/>
            <a:ext cx="86106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>
                <a:solidFill>
                  <a:srgbClr val="FFFFFF"/>
                </a:solidFill>
              </a:rPr>
              <a:t>BTML 2013		13/09/13 Orsay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2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53212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303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DA</a:t>
            </a:r>
            <a:r>
              <a:rPr lang="it-IT" sz="4000" b="1" dirty="0">
                <a:solidFill>
                  <a:srgbClr val="FFFFFF"/>
                </a:solidFill>
                <a:latin typeface="Symbol" pitchFamily="-108" charset="2"/>
              </a:rPr>
              <a:t>F</a:t>
            </a:r>
            <a:r>
              <a:rPr lang="it-IT" sz="4000" b="1" dirty="0">
                <a:solidFill>
                  <a:srgbClr val="FFFFFF"/>
                </a:solidFill>
              </a:rPr>
              <a:t>NE </a:t>
            </a:r>
            <a:r>
              <a:rPr lang="it-IT" sz="4000" b="1" dirty="0" smtClean="0">
                <a:solidFill>
                  <a:srgbClr val="FFFFFF"/>
                </a:solidFill>
              </a:rPr>
              <a:t>Rings Layout</a:t>
            </a:r>
            <a:endParaRPr lang="it-IT" sz="4000" b="1" dirty="0">
              <a:solidFill>
                <a:srgbClr val="FFFFFF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3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figur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05300" y="6070600"/>
            <a:ext cx="43370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DA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ymbol" charset="2"/>
                <a:ea typeface="ＭＳ Ｐゴシック" charset="-128"/>
                <a:cs typeface="Symbol" charset="2"/>
              </a:rPr>
              <a:t>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NE IR for the KLOE-2 run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3888" y="6381328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BTML 2013		13/09/13 </a:t>
            </a:r>
            <a:r>
              <a:rPr lang="en-US" sz="1600" dirty="0" err="1" smtClean="0">
                <a:solidFill>
                  <a:schemeClr val="tx1"/>
                </a:solidFill>
              </a:rPr>
              <a:t>Orsay</a:t>
            </a:r>
            <a:r>
              <a:rPr lang="en-US" sz="1600" dirty="0" smtClean="0">
                <a:solidFill>
                  <a:schemeClr val="tx1"/>
                </a:solidFill>
              </a:rPr>
              <a:t>	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415allora_27_11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7" b="5185"/>
          <a:stretch>
            <a:fillRect/>
          </a:stretch>
        </p:blipFill>
        <p:spPr bwMode="auto">
          <a:xfrm>
            <a:off x="327025" y="1304503"/>
            <a:ext cx="50196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123728" y="260648"/>
            <a:ext cx="4788490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000" b="1" dirty="0" err="1">
                <a:solidFill>
                  <a:srgbClr val="F2F2F2"/>
                </a:solidFill>
                <a:latin typeface="Calibri" charset="0"/>
              </a:rPr>
              <a:t>I</a:t>
            </a:r>
            <a:r>
              <a:rPr lang="it-IT" sz="4000" b="1" dirty="0" err="1" smtClean="0">
                <a:solidFill>
                  <a:srgbClr val="F2F2F2"/>
                </a:solidFill>
                <a:latin typeface="Calibri" charset="0"/>
              </a:rPr>
              <a:t>ntegrated</a:t>
            </a:r>
            <a:r>
              <a:rPr lang="it-IT" sz="4000" b="1" dirty="0" smtClean="0">
                <a:solidFill>
                  <a:srgbClr val="F2F2F2"/>
                </a:solidFill>
                <a:latin typeface="Calibri" charset="0"/>
              </a:rPr>
              <a:t> </a:t>
            </a:r>
            <a:r>
              <a:rPr lang="it-IT" sz="4000" b="1" dirty="0" err="1">
                <a:solidFill>
                  <a:srgbClr val="F2F2F2"/>
                </a:solidFill>
                <a:latin typeface="Calibri" charset="0"/>
              </a:rPr>
              <a:t>luminosity</a:t>
            </a:r>
            <a:endParaRPr lang="en-US" sz="4000" b="1" dirty="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2113" y="1335088"/>
            <a:ext cx="3533775" cy="3135312"/>
          </a:xfrm>
          <a:prstGeom prst="rect">
            <a:avLst/>
          </a:prstGeom>
          <a:solidFill>
            <a:srgbClr val="FEFFEA"/>
          </a:solidFill>
          <a:ln>
            <a:solidFill>
              <a:srgbClr val="FCF60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5691188" y="1528763"/>
            <a:ext cx="3314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9063" indent="-119063"/>
            <a:r>
              <a:rPr lang="it-IT" sz="3200" b="1" i="1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3200" b="1" i="1" baseline="-25000">
                <a:solidFill>
                  <a:srgbClr val="E30D1A"/>
                </a:solidFill>
                <a:latin typeface="Calibri" charset="0"/>
              </a:rPr>
              <a:t>∫1 hour </a:t>
            </a:r>
            <a:r>
              <a:rPr lang="it-IT" altLang="ja-JP" sz="3200" b="1" i="1">
                <a:solidFill>
                  <a:srgbClr val="E30D1A"/>
                </a:solidFill>
                <a:latin typeface="Calibri" charset="0"/>
              </a:rPr>
              <a:t>= 0.415 pb</a:t>
            </a:r>
            <a:r>
              <a:rPr lang="it-IT" altLang="ja-JP" sz="3200" b="1" i="1" baseline="30000">
                <a:solidFill>
                  <a:srgbClr val="E30D1A"/>
                </a:solidFill>
                <a:latin typeface="Calibri" charset="0"/>
              </a:rPr>
              <a:t>-1 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5951538" y="3694113"/>
            <a:ext cx="2586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9063" indent="-119063"/>
            <a:r>
              <a:rPr lang="it-IT" sz="3200" b="1" i="1">
                <a:solidFill>
                  <a:srgbClr val="7F7F7F"/>
                </a:solidFill>
                <a:latin typeface="Calibri" charset="0"/>
              </a:rPr>
              <a:t>L</a:t>
            </a:r>
            <a:r>
              <a:rPr lang="it-IT" altLang="ja-JP" sz="3200" b="1" i="1" baseline="-25000">
                <a:solidFill>
                  <a:srgbClr val="7F7F7F"/>
                </a:solidFill>
                <a:latin typeface="Calibri" charset="0"/>
              </a:rPr>
              <a:t>∫day </a:t>
            </a:r>
            <a:r>
              <a:rPr lang="it-IT" altLang="ja-JP" sz="3200" b="1" i="1">
                <a:solidFill>
                  <a:srgbClr val="7F7F7F"/>
                </a:solidFill>
                <a:latin typeface="Calibri" charset="0"/>
              </a:rPr>
              <a:t>≈ 10. pb</a:t>
            </a:r>
            <a:r>
              <a:rPr lang="it-IT" altLang="ja-JP" sz="3200" b="1" i="1" baseline="30000">
                <a:solidFill>
                  <a:srgbClr val="7F7F7F"/>
                </a:solidFill>
                <a:latin typeface="Calibri" charset="0"/>
              </a:rPr>
              <a:t>-1 </a:t>
            </a:r>
          </a:p>
        </p:txBody>
      </p:sp>
      <p:sp>
        <p:nvSpPr>
          <p:cNvPr id="8" name="Down Arrow 7"/>
          <p:cNvSpPr/>
          <p:nvPr/>
        </p:nvSpPr>
        <p:spPr>
          <a:xfrm>
            <a:off x="6931025" y="2419350"/>
            <a:ext cx="847725" cy="1004888"/>
          </a:xfrm>
          <a:prstGeom prst="downArrow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5473700" y="4762500"/>
            <a:ext cx="3532188" cy="1477963"/>
          </a:xfrm>
          <a:prstGeom prst="rect">
            <a:avLst/>
          </a:prstGeom>
          <a:solidFill>
            <a:srgbClr val="EBF0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KLOE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is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taking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data</a:t>
            </a:r>
          </a:p>
          <a:p>
            <a:pPr eaLnBrk="1" hangingPunct="1">
              <a:buFont typeface="Arial" charset="0"/>
              <a:buChar char="•"/>
            </a:pPr>
            <a:r>
              <a:rPr lang="it-IT" sz="1800" b="1" i="1" dirty="0" err="1" smtClean="0">
                <a:solidFill>
                  <a:srgbClr val="881742"/>
                </a:solidFill>
                <a:latin typeface="Calibri" charset="0"/>
              </a:rPr>
              <a:t>Acquired</a:t>
            </a:r>
            <a:r>
              <a:rPr lang="it-IT" sz="1800" b="1" i="1" dirty="0" smtClean="0">
                <a:solidFill>
                  <a:srgbClr val="881742"/>
                </a:solidFill>
                <a:latin typeface="Calibri" charset="0"/>
              </a:rPr>
              <a:t>  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and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delivered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L are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comparable</a:t>
            </a:r>
            <a:endParaRPr lang="it-IT" sz="1800" b="1" i="1" dirty="0">
              <a:solidFill>
                <a:srgbClr val="881742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L</a:t>
            </a:r>
            <a:r>
              <a:rPr lang="it-IT" sz="1800" b="1" i="1" baseline="-25000" dirty="0">
                <a:solidFill>
                  <a:srgbClr val="881742"/>
                </a:solidFill>
                <a:latin typeface="Calibri" charset="0"/>
              </a:rPr>
              <a:t>∫1 hour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is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the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highest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measured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with KLOE-2</a:t>
            </a:r>
            <a:endParaRPr lang="en-US" sz="1800" dirty="0">
              <a:solidFill>
                <a:srgbClr val="881742"/>
              </a:solidFill>
              <a:latin typeface="Calibri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551238" y="5827713"/>
            <a:ext cx="1298575" cy="369887"/>
          </a:xfrm>
          <a:prstGeom prst="rect">
            <a:avLst/>
          </a:prstGeom>
          <a:solidFill>
            <a:srgbClr val="DCF0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53735"/>
                </a:solidFill>
                <a:latin typeface="Calibri" charset="0"/>
              </a:rPr>
              <a:t>27/11/2012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BTML 2013		13/09/13 </a:t>
            </a:r>
            <a:r>
              <a:rPr lang="en-US" sz="1600" dirty="0" err="1" smtClean="0">
                <a:solidFill>
                  <a:srgbClr val="FFFFFF"/>
                </a:solidFill>
              </a:rPr>
              <a:t>Orsay</a:t>
            </a:r>
            <a:r>
              <a:rPr lang="en-US" sz="1600" dirty="0" smtClean="0">
                <a:solidFill>
                  <a:srgbClr val="FFFFFF"/>
                </a:solidFill>
              </a:rPr>
              <a:t>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5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14318</TotalTime>
  <Words>1419</Words>
  <Application>Microsoft Macintosh PowerPoint</Application>
  <PresentationFormat>On-screen Show (4:3)</PresentationFormat>
  <Paragraphs>315</Paragraphs>
  <Slides>38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Tema di Office</vt:lpstr>
      <vt:lpstr>10_Tema di Office</vt:lpstr>
      <vt:lpstr>13_Tema di Office</vt:lpstr>
      <vt:lpstr>1_Struttura predefinita</vt:lpstr>
      <vt:lpstr>Document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KLOE vertex detector</vt:lpstr>
      <vt:lpstr>Activities at the DANE-Light Beamlines</vt:lpstr>
      <vt:lpstr>Beamlines @  DANE-Light </vt:lpstr>
      <vt:lpstr>DXR1 Soft X-ray and VUV Beamlines</vt:lpstr>
      <vt:lpstr>New XUV beamlines</vt:lpstr>
      <vt:lpstr>Beam Test Facility (BTF) Infrastructure @DAFNE Linac</vt:lpstr>
      <vt:lpstr>BTF layout</vt:lpstr>
      <vt:lpstr>Beam Test Facility e+/e-characteristic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Thomson Scattering Line</vt:lpstr>
      <vt:lpstr>Thomson Scattering Line</vt:lpstr>
      <vt:lpstr>ELI-NP proposal INFN – CNRS – STFC – ALBA +European High Tech firms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Layout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Accelerators</dc:title>
  <dc:creator>Biscari</dc:creator>
  <cp:lastModifiedBy>Ghigo Andrea</cp:lastModifiedBy>
  <cp:revision>397</cp:revision>
  <dcterms:created xsi:type="dcterms:W3CDTF">2012-09-21T06:23:00Z</dcterms:created>
  <dcterms:modified xsi:type="dcterms:W3CDTF">2013-09-13T07:07:18Z</dcterms:modified>
</cp:coreProperties>
</file>